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drawings/drawing5.xml" ContentType="application/vnd.openxmlformats-officedocument.drawingml.chartshapes+xml"/>
  <Override PartName="/ppt/charts/chart7.xml" ContentType="application/vnd.openxmlformats-officedocument.drawingml.chart+xml"/>
  <Override PartName="/ppt/drawings/drawing6.xml" ContentType="application/vnd.openxmlformats-officedocument.drawingml.chartshapes+xml"/>
  <Override PartName="/ppt/charts/chart8.xml" ContentType="application/vnd.openxmlformats-officedocument.drawingml.chart+xml"/>
  <Override PartName="/ppt/drawings/drawing7.xml" ContentType="application/vnd.openxmlformats-officedocument.drawingml.chartshapes+xml"/>
  <Override PartName="/ppt/notesSlides/notesSlide7.xml" ContentType="application/vnd.openxmlformats-officedocument.presentationml.notesSlide+xml"/>
  <Override PartName="/ppt/charts/chart9.xml" ContentType="application/vnd.openxmlformats-officedocument.drawingml.chart+xml"/>
  <Override PartName="/ppt/drawings/drawing8.xml" ContentType="application/vnd.openxmlformats-officedocument.drawingml.chartshapes+xml"/>
  <Override PartName="/ppt/charts/chart10.xml" ContentType="application/vnd.openxmlformats-officedocument.drawingml.chart+xml"/>
  <Override PartName="/ppt/drawings/drawing9.xml" ContentType="application/vnd.openxmlformats-officedocument.drawingml.chartshapes+xml"/>
  <Override PartName="/ppt/charts/chart11.xml" ContentType="application/vnd.openxmlformats-officedocument.drawingml.chart+xml"/>
  <Override PartName="/ppt/drawings/drawing10.xml" ContentType="application/vnd.openxmlformats-officedocument.drawingml.chartshapes+xml"/>
  <Override PartName="/ppt/notesSlides/notesSlide8.xml" ContentType="application/vnd.openxmlformats-officedocument.presentationml.notesSlide+xml"/>
  <Override PartName="/ppt/charts/chart12.xml" ContentType="application/vnd.openxmlformats-officedocument.drawingml.chart+xml"/>
  <Override PartName="/ppt/drawings/drawing11.xml" ContentType="application/vnd.openxmlformats-officedocument.drawingml.chartshapes+xml"/>
  <Override PartName="/ppt/notesSlides/notesSlide9.xml" ContentType="application/vnd.openxmlformats-officedocument.presentationml.notesSlide+xml"/>
  <Override PartName="/ppt/charts/chart13.xml" ContentType="application/vnd.openxmlformats-officedocument.drawingml.chart+xml"/>
  <Override PartName="/ppt/drawings/drawing12.xml" ContentType="application/vnd.openxmlformats-officedocument.drawingml.chartshapes+xml"/>
  <Override PartName="/ppt/charts/chart14.xml" ContentType="application/vnd.openxmlformats-officedocument.drawingml.chart+xml"/>
  <Override PartName="/ppt/drawings/drawing13.xml" ContentType="application/vnd.openxmlformats-officedocument.drawingml.chartshapes+xml"/>
  <Override PartName="/ppt/charts/chart15.xml" ContentType="application/vnd.openxmlformats-officedocument.drawingml.chart+xml"/>
  <Override PartName="/ppt/drawings/drawing14.xml" ContentType="application/vnd.openxmlformats-officedocument.drawingml.chartshapes+xml"/>
  <Override PartName="/ppt/charts/chart16.xml" ContentType="application/vnd.openxmlformats-officedocument.drawingml.chart+xml"/>
  <Override PartName="/ppt/drawings/drawing15.xml" ContentType="application/vnd.openxmlformats-officedocument.drawingml.chartshapes+xml"/>
  <Override PartName="/ppt/notesSlides/notesSlide10.xml" ContentType="application/vnd.openxmlformats-officedocument.presentationml.notesSlide+xml"/>
  <Override PartName="/ppt/charts/chart17.xml" ContentType="application/vnd.openxmlformats-officedocument.drawingml.chart+xml"/>
  <Override PartName="/ppt/drawings/drawing16.xml" ContentType="application/vnd.openxmlformats-officedocument.drawingml.chartshapes+xml"/>
  <Override PartName="/ppt/charts/chart18.xml" ContentType="application/vnd.openxmlformats-officedocument.drawingml.chart+xml"/>
  <Override PartName="/ppt/drawings/drawing17.xml" ContentType="application/vnd.openxmlformats-officedocument.drawingml.chartshapes+xml"/>
  <Override PartName="/ppt/charts/chart19.xml" ContentType="application/vnd.openxmlformats-officedocument.drawingml.chart+xml"/>
  <Override PartName="/ppt/drawings/drawing18.xml" ContentType="application/vnd.openxmlformats-officedocument.drawingml.chartshapes+xml"/>
  <Override PartName="/ppt/notesSlides/notesSlide11.xml" ContentType="application/vnd.openxmlformats-officedocument.presentationml.notesSlide+xml"/>
  <Override PartName="/ppt/charts/chart20.xml" ContentType="application/vnd.openxmlformats-officedocument.drawingml.chart+xml"/>
  <Override PartName="/ppt/notesSlides/notesSlide12.xml" ContentType="application/vnd.openxmlformats-officedocument.presentationml.notesSlide+xml"/>
  <Override PartName="/ppt/charts/chart21.xml" ContentType="application/vnd.openxmlformats-officedocument.drawingml.chart+xml"/>
  <Override PartName="/ppt/notesSlides/notesSlide13.xml" ContentType="application/vnd.openxmlformats-officedocument.presentationml.notesSlide+xml"/>
  <Override PartName="/ppt/charts/chart22.xml" ContentType="application/vnd.openxmlformats-officedocument.drawingml.chart+xml"/>
  <Override PartName="/ppt/notesSlides/notesSlide14.xml" ContentType="application/vnd.openxmlformats-officedocument.presentationml.notesSlide+xml"/>
  <Override PartName="/ppt/charts/chart23.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4.xml" ContentType="application/vnd.openxmlformats-officedocument.drawingml.chart+xml"/>
  <Override PartName="/ppt/drawings/drawing19.xml" ContentType="application/vnd.openxmlformats-officedocument.drawingml.chartshapes+xml"/>
  <Override PartName="/ppt/notesSlides/notesSlide30.xml" ContentType="application/vnd.openxmlformats-officedocument.presentationml.notesSlide+xml"/>
  <Override PartName="/ppt/charts/chart25.xml" ContentType="application/vnd.openxmlformats-officedocument.drawingml.chart+xml"/>
  <Override PartName="/ppt/drawings/drawing20.xml" ContentType="application/vnd.openxmlformats-officedocument.drawingml.chartshapes+xml"/>
  <Override PartName="/ppt/notesSlides/notesSlide31.xml" ContentType="application/vnd.openxmlformats-officedocument.presentationml.notesSlide+xml"/>
  <Override PartName="/ppt/charts/chart26.xml" ContentType="application/vnd.openxmlformats-officedocument.drawingml.chart+xml"/>
  <Override PartName="/ppt/drawings/drawing21.xml" ContentType="application/vnd.openxmlformats-officedocument.drawingml.chartshapes+xml"/>
  <Override PartName="/ppt/notesSlides/notesSlide32.xml" ContentType="application/vnd.openxmlformats-officedocument.presentationml.notesSlide+xml"/>
  <Override PartName="/ppt/charts/chart27.xml" ContentType="application/vnd.openxmlformats-officedocument.drawingml.chart+xml"/>
  <Override PartName="/ppt/drawings/drawing22.xml" ContentType="application/vnd.openxmlformats-officedocument.drawingml.chartshapes+xml"/>
  <Override PartName="/ppt/notesSlides/notesSlide33.xml" ContentType="application/vnd.openxmlformats-officedocument.presentationml.notesSlide+xml"/>
  <Override PartName="/ppt/charts/chart28.xml" ContentType="application/vnd.openxmlformats-officedocument.drawingml.chart+xml"/>
  <Override PartName="/ppt/notesSlides/notesSlide34.xml" ContentType="application/vnd.openxmlformats-officedocument.presentationml.notesSlide+xml"/>
  <Override PartName="/ppt/charts/chart29.xml" ContentType="application/vnd.openxmlformats-officedocument.drawingml.chart+xml"/>
  <Override PartName="/ppt/notesSlides/notesSlide35.xml" ContentType="application/vnd.openxmlformats-officedocument.presentationml.notesSlide+xml"/>
  <Override PartName="/ppt/charts/chart30.xml" ContentType="application/vnd.openxmlformats-officedocument.drawingml.chart+xml"/>
  <Override PartName="/ppt/drawings/drawing23.xml" ContentType="application/vnd.openxmlformats-officedocument.drawingml.chartshapes+xml"/>
  <Override PartName="/ppt/notesSlides/notesSlide36.xml" ContentType="application/vnd.openxmlformats-officedocument.presentationml.notesSlide+xml"/>
  <Override PartName="/ppt/charts/chart31.xml" ContentType="application/vnd.openxmlformats-officedocument.drawingml.chart+xml"/>
  <Override PartName="/ppt/drawings/drawing24.xml" ContentType="application/vnd.openxmlformats-officedocument.drawingml.chartshapes+xml"/>
  <Override PartName="/ppt/notesSlides/notesSlide37.xml" ContentType="application/vnd.openxmlformats-officedocument.presentationml.notesSlide+xml"/>
  <Override PartName="/ppt/charts/chart32.xml" ContentType="application/vnd.openxmlformats-officedocument.drawingml.chart+xml"/>
  <Override PartName="/ppt/notesSlides/notesSlide38.xml" ContentType="application/vnd.openxmlformats-officedocument.presentationml.notesSlide+xml"/>
  <Override PartName="/ppt/charts/chart33.xml" ContentType="application/vnd.openxmlformats-officedocument.drawingml.chart+xml"/>
  <Override PartName="/ppt/notesSlides/notesSlide39.xml" ContentType="application/vnd.openxmlformats-officedocument.presentationml.notesSlide+xml"/>
  <Override PartName="/ppt/charts/chart34.xml" ContentType="application/vnd.openxmlformats-officedocument.drawingml.chart+xml"/>
  <Override PartName="/ppt/notesSlides/notesSlide40.xml" ContentType="application/vnd.openxmlformats-officedocument.presentationml.notesSlide+xml"/>
  <Override PartName="/ppt/charts/chart35.xml" ContentType="application/vnd.openxmlformats-officedocument.drawingml.chart+xml"/>
  <Override PartName="/ppt/notesSlides/notesSlide41.xml" ContentType="application/vnd.openxmlformats-officedocument.presentationml.notesSlide+xml"/>
  <Override PartName="/ppt/charts/chart36.xml" ContentType="application/vnd.openxmlformats-officedocument.drawingml.chart+xml"/>
  <Override PartName="/ppt/notesSlides/notesSlide42.xml" ContentType="application/vnd.openxmlformats-officedocument.presentationml.notesSlide+xml"/>
  <Override PartName="/ppt/charts/chart37.xml" ContentType="application/vnd.openxmlformats-officedocument.drawingml.chart+xml"/>
  <Override PartName="/ppt/notesSlides/notesSlide43.xml" ContentType="application/vnd.openxmlformats-officedocument.presentationml.notesSlide+xml"/>
  <Override PartName="/ppt/charts/chart38.xml" ContentType="application/vnd.openxmlformats-officedocument.drawingml.chart+xml"/>
  <Override PartName="/ppt/notesSlides/notesSlide44.xml" ContentType="application/vnd.openxmlformats-officedocument.presentationml.notesSlide+xml"/>
  <Override PartName="/ppt/charts/chart39.xml" ContentType="application/vnd.openxmlformats-officedocument.drawingml.chart+xml"/>
  <Override PartName="/ppt/notesSlides/notesSlide45.xml" ContentType="application/vnd.openxmlformats-officedocument.presentationml.notesSlide+xml"/>
  <Override PartName="/ppt/charts/chart40.xml" ContentType="application/vnd.openxmlformats-officedocument.drawingml.chart+xml"/>
  <Override PartName="/ppt/notesSlides/notesSlide46.xml" ContentType="application/vnd.openxmlformats-officedocument.presentationml.notesSlide+xml"/>
  <Override PartName="/ppt/charts/chart41.xml" ContentType="application/vnd.openxmlformats-officedocument.drawingml.chart+xml"/>
  <Override PartName="/ppt/notesSlides/notesSlide47.xml" ContentType="application/vnd.openxmlformats-officedocument.presentationml.notesSlide+xml"/>
  <Override PartName="/ppt/charts/chart42.xml" ContentType="application/vnd.openxmlformats-officedocument.drawingml.chart+xml"/>
  <Override PartName="/ppt/notesSlides/notesSlide48.xml" ContentType="application/vnd.openxmlformats-officedocument.presentationml.notesSlide+xml"/>
  <Override PartName="/ppt/charts/chart43.xml" ContentType="application/vnd.openxmlformats-officedocument.drawingml.chart+xml"/>
  <Override PartName="/ppt/notesSlides/notesSlide49.xml" ContentType="application/vnd.openxmlformats-officedocument.presentationml.notesSlide+xml"/>
  <Override PartName="/ppt/charts/chart44.xml" ContentType="application/vnd.openxmlformats-officedocument.drawingml.chart+xml"/>
  <Override PartName="/ppt/notesSlides/notesSlide50.xml" ContentType="application/vnd.openxmlformats-officedocument.presentationml.notesSlide+xml"/>
  <Override PartName="/ppt/charts/chart45.xml" ContentType="application/vnd.openxmlformats-officedocument.drawingml.chart+xml"/>
  <Override PartName="/ppt/notesSlides/notesSlide51.xml" ContentType="application/vnd.openxmlformats-officedocument.presentationml.notesSlide+xml"/>
  <Override PartName="/ppt/charts/chart46.xml" ContentType="application/vnd.openxmlformats-officedocument.drawingml.chart+xml"/>
  <Override PartName="/ppt/notesSlides/notesSlide52.xml" ContentType="application/vnd.openxmlformats-officedocument.presentationml.notesSlide+xml"/>
  <Override PartName="/ppt/charts/chart47.xml" ContentType="application/vnd.openxmlformats-officedocument.drawingml.chart+xml"/>
  <Override PartName="/ppt/drawings/drawing25.xml" ContentType="application/vnd.openxmlformats-officedocument.drawingml.chartshape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48.xml" ContentType="application/vnd.openxmlformats-officedocument.drawingml.chart+xml"/>
  <Override PartName="/ppt/notesSlides/notesSlide55.xml" ContentType="application/vnd.openxmlformats-officedocument.presentationml.notesSlide+xml"/>
  <Override PartName="/ppt/charts/chart49.xml" ContentType="application/vnd.openxmlformats-officedocument.drawingml.chart+xml"/>
  <Override PartName="/ppt/notesSlides/notesSlide56.xml" ContentType="application/vnd.openxmlformats-officedocument.presentationml.notesSlide+xml"/>
  <Override PartName="/ppt/charts/chart50.xml" ContentType="application/vnd.openxmlformats-officedocument.drawingml.chart+xml"/>
  <Override PartName="/ppt/notesSlides/notesSlide57.xml" ContentType="application/vnd.openxmlformats-officedocument.presentationml.notesSlide+xml"/>
  <Override PartName="/ppt/charts/chart51.xml" ContentType="application/vnd.openxmlformats-officedocument.drawingml.chart+xml"/>
  <Override PartName="/ppt/notesSlides/notesSlide58.xml" ContentType="application/vnd.openxmlformats-officedocument.presentationml.notesSlide+xml"/>
  <Override PartName="/ppt/charts/chart52.xml" ContentType="application/vnd.openxmlformats-officedocument.drawingml.chart+xml"/>
  <Override PartName="/ppt/drawings/drawing26.xml" ContentType="application/vnd.openxmlformats-officedocument.drawingml.chartshapes+xml"/>
  <Override PartName="/ppt/notesSlides/notesSlide59.xml" ContentType="application/vnd.openxmlformats-officedocument.presentationml.notesSlide+xml"/>
  <Override PartName="/ppt/charts/chart53.xml" ContentType="application/vnd.openxmlformats-officedocument.drawingml.chart+xml"/>
  <Override PartName="/ppt/notesSlides/notesSlide60.xml" ContentType="application/vnd.openxmlformats-officedocument.presentationml.notesSlide+xml"/>
  <Override PartName="/ppt/charts/chart54.xml" ContentType="application/vnd.openxmlformats-officedocument.drawingml.chart+xml"/>
  <Override PartName="/ppt/notesSlides/notesSlide61.xml" ContentType="application/vnd.openxmlformats-officedocument.presentationml.notesSlide+xml"/>
  <Override PartName="/ppt/charts/chart55.xml" ContentType="application/vnd.openxmlformats-officedocument.drawingml.chart+xml"/>
  <Override PartName="/ppt/notesSlides/notesSlide62.xml" ContentType="application/vnd.openxmlformats-officedocument.presentationml.notesSlide+xml"/>
  <Override PartName="/ppt/charts/chart56.xml" ContentType="application/vnd.openxmlformats-officedocument.drawingml.chart+xml"/>
  <Override PartName="/ppt/notesSlides/notesSlide63.xml" ContentType="application/vnd.openxmlformats-officedocument.presentationml.notesSlide+xml"/>
  <Override PartName="/ppt/charts/chart57.xml" ContentType="application/vnd.openxmlformats-officedocument.drawingml.chart+xml"/>
  <Override PartName="/ppt/drawings/drawing27.xml" ContentType="application/vnd.openxmlformats-officedocument.drawingml.chartshapes+xml"/>
  <Override PartName="/ppt/notesSlides/notesSlide64.xml" ContentType="application/vnd.openxmlformats-officedocument.presentationml.notesSlide+xml"/>
  <Override PartName="/ppt/charts/chart58.xml" ContentType="application/vnd.openxmlformats-officedocument.drawingml.chart+xml"/>
  <Override PartName="/ppt/drawings/drawing28.xml" ContentType="application/vnd.openxmlformats-officedocument.drawingml.chartshapes+xml"/>
  <Override PartName="/ppt/notesSlides/notesSlide65.xml" ContentType="application/vnd.openxmlformats-officedocument.presentationml.notesSlide+xml"/>
  <Override PartName="/ppt/charts/chart59.xml" ContentType="application/vnd.openxmlformats-officedocument.drawingml.chart+xml"/>
  <Override PartName="/ppt/drawings/drawing29.xml" ContentType="application/vnd.openxmlformats-officedocument.drawingml.chartshapes+xml"/>
  <Override PartName="/ppt/notesSlides/notesSlide66.xml" ContentType="application/vnd.openxmlformats-officedocument.presentationml.notesSlide+xml"/>
  <Override PartName="/ppt/charts/chart60.xml" ContentType="application/vnd.openxmlformats-officedocument.drawingml.chart+xml"/>
  <Override PartName="/ppt/drawings/drawing30.xml" ContentType="application/vnd.openxmlformats-officedocument.drawingml.chartshapes+xml"/>
  <Override PartName="/ppt/notesSlides/notesSlide67.xml" ContentType="application/vnd.openxmlformats-officedocument.presentationml.notesSlide+xml"/>
  <Override PartName="/ppt/charts/chart61.xml" ContentType="application/vnd.openxmlformats-officedocument.drawingml.chart+xml"/>
  <Override PartName="/ppt/drawings/drawing31.xml" ContentType="application/vnd.openxmlformats-officedocument.drawingml.chartshapes+xml"/>
  <Override PartName="/ppt/notesSlides/notesSlide68.xml" ContentType="application/vnd.openxmlformats-officedocument.presentationml.notesSlide+xml"/>
  <Override PartName="/ppt/charts/chart62.xml" ContentType="application/vnd.openxmlformats-officedocument.drawingml.chart+xml"/>
  <Override PartName="/ppt/drawings/drawing32.xml" ContentType="application/vnd.openxmlformats-officedocument.drawingml.chartshapes+xml"/>
  <Override PartName="/ppt/notesSlides/notesSlide69.xml" ContentType="application/vnd.openxmlformats-officedocument.presentationml.notesSlide+xml"/>
  <Override PartName="/ppt/charts/chart63.xml" ContentType="application/vnd.openxmlformats-officedocument.drawingml.chart+xml"/>
  <Override PartName="/ppt/notesSlides/notesSlide70.xml" ContentType="application/vnd.openxmlformats-officedocument.presentationml.notesSlide+xml"/>
  <Override PartName="/ppt/charts/chart64.xml" ContentType="application/vnd.openxmlformats-officedocument.drawingml.chart+xml"/>
  <Override PartName="/ppt/drawings/drawing33.xml" ContentType="application/vnd.openxmlformats-officedocument.drawingml.chartshapes+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rts/chart65.xml" ContentType="application/vnd.openxmlformats-officedocument.drawingml.chart+xml"/>
  <Override PartName="/ppt/drawings/drawing34.xml" ContentType="application/vnd.openxmlformats-officedocument.drawingml.chartshapes+xml"/>
  <Override PartName="/ppt/notesSlides/notesSlide73.xml" ContentType="application/vnd.openxmlformats-officedocument.presentationml.notesSlide+xml"/>
  <Override PartName="/ppt/charts/chart66.xml" ContentType="application/vnd.openxmlformats-officedocument.drawingml.chart+xml"/>
  <Override PartName="/ppt/drawings/drawing35.xml" ContentType="application/vnd.openxmlformats-officedocument.drawingml.chartshapes+xml"/>
  <Override PartName="/ppt/notesSlides/notesSlide74.xml" ContentType="application/vnd.openxmlformats-officedocument.presentationml.notesSlide+xml"/>
  <Override PartName="/ppt/charts/chart67.xml" ContentType="application/vnd.openxmlformats-officedocument.drawingml.chart+xml"/>
  <Override PartName="/ppt/notesSlides/notesSlide75.xml" ContentType="application/vnd.openxmlformats-officedocument.presentationml.notesSlide+xml"/>
  <Override PartName="/ppt/charts/chart68.xml" ContentType="application/vnd.openxmlformats-officedocument.drawingml.chart+xml"/>
  <Override PartName="/ppt/notesSlides/notesSlide76.xml" ContentType="application/vnd.openxmlformats-officedocument.presentationml.notesSlide+xml"/>
  <Override PartName="/ppt/charts/chart69.xml" ContentType="application/vnd.openxmlformats-officedocument.drawingml.chart+xml"/>
  <Override PartName="/ppt/notesSlides/notesSlide77.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drawings/drawing36.xml" ContentType="application/vnd.openxmlformats-officedocument.drawingml.chartshapes+xml"/>
  <Override PartName="/ppt/charts/chart72.xml" ContentType="application/vnd.openxmlformats-officedocument.drawingml.chart+xml"/>
  <Override PartName="/ppt/drawings/drawing37.xml" ContentType="application/vnd.openxmlformats-officedocument.drawingml.chartshapes+xml"/>
  <Override PartName="/ppt/notesSlides/notesSlide78.xml" ContentType="application/vnd.openxmlformats-officedocument.presentationml.notesSlide+xml"/>
  <Override PartName="/ppt/charts/chart73.xml" ContentType="application/vnd.openxmlformats-officedocument.drawingml.chart+xml"/>
  <Override PartName="/ppt/notesSlides/notesSlide79.xml" ContentType="application/vnd.openxmlformats-officedocument.presentationml.notesSlide+xml"/>
  <Override PartName="/ppt/charts/chart74.xml" ContentType="application/vnd.openxmlformats-officedocument.drawingml.chart+xml"/>
  <Override PartName="/ppt/notesSlides/notesSlide80.xml" ContentType="application/vnd.openxmlformats-officedocument.presentationml.notesSlide+xml"/>
  <Override PartName="/ppt/charts/chart75.xml" ContentType="application/vnd.openxmlformats-officedocument.drawingml.chart+xml"/>
  <Override PartName="/ppt/drawings/drawing38.xml" ContentType="application/vnd.openxmlformats-officedocument.drawingml.chartshapes+xml"/>
  <Override PartName="/ppt/notesSlides/notesSlide81.xml" ContentType="application/vnd.openxmlformats-officedocument.presentationml.notesSlide+xml"/>
  <Override PartName="/ppt/charts/chart76.xml" ContentType="application/vnd.openxmlformats-officedocument.drawingml.chart+xml"/>
  <Override PartName="/ppt/drawings/drawing39.xml" ContentType="application/vnd.openxmlformats-officedocument.drawingml.chartshapes+xml"/>
  <Override PartName="/ppt/notesSlides/notesSlide82.xml" ContentType="application/vnd.openxmlformats-officedocument.presentationml.notesSlide+xml"/>
  <Override PartName="/ppt/charts/chart77.xml" ContentType="application/vnd.openxmlformats-officedocument.drawingml.chart+xml"/>
  <Override PartName="/ppt/notesSlides/notesSlide83.xml" ContentType="application/vnd.openxmlformats-officedocument.presentationml.notesSlide+xml"/>
  <Override PartName="/ppt/charts/chart78.xml" ContentType="application/vnd.openxmlformats-officedocument.drawingml.chart+xml"/>
  <Override PartName="/ppt/drawings/drawing40.xml" ContentType="application/vnd.openxmlformats-officedocument.drawingml.chartshapes+xml"/>
  <Override PartName="/ppt/notesSlides/notesSlide84.xml" ContentType="application/vnd.openxmlformats-officedocument.presentationml.notesSlide+xml"/>
  <Override PartName="/ppt/charts/chart79.xml" ContentType="application/vnd.openxmlformats-officedocument.drawingml.chart+xml"/>
  <Override PartName="/ppt/drawings/drawing41.xml" ContentType="application/vnd.openxmlformats-officedocument.drawingml.chartshapes+xml"/>
  <Override PartName="/ppt/notesSlides/notesSlide85.xml" ContentType="application/vnd.openxmlformats-officedocument.presentationml.notesSlide+xml"/>
  <Override PartName="/ppt/charts/chart80.xml" ContentType="application/vnd.openxmlformats-officedocument.drawingml.chart+xml"/>
  <Override PartName="/ppt/drawings/drawing42.xml" ContentType="application/vnd.openxmlformats-officedocument.drawingml.chartshapes+xml"/>
  <Override PartName="/ppt/charts/chart81.xml" ContentType="application/vnd.openxmlformats-officedocument.drawingml.chart+xml"/>
  <Override PartName="/ppt/drawings/drawing43.xml" ContentType="application/vnd.openxmlformats-officedocument.drawingml.chartshapes+xml"/>
  <Override PartName="/ppt/charts/chart82.xml" ContentType="application/vnd.openxmlformats-officedocument.drawingml.chart+xml"/>
  <Override PartName="/ppt/drawings/drawing44.xml" ContentType="application/vnd.openxmlformats-officedocument.drawingml.chartshapes+xml"/>
  <Override PartName="/ppt/notesSlides/notesSlide86.xml" ContentType="application/vnd.openxmlformats-officedocument.presentationml.notesSlide+xml"/>
  <Override PartName="/ppt/charts/chart83.xml" ContentType="application/vnd.openxmlformats-officedocument.drawingml.chart+xml"/>
  <Override PartName="/ppt/drawings/drawing45.xml" ContentType="application/vnd.openxmlformats-officedocument.drawingml.chartshapes+xml"/>
  <Override PartName="/ppt/notesSlides/notesSlide87.xml" ContentType="application/vnd.openxmlformats-officedocument.presentationml.notesSlide+xml"/>
  <Override PartName="/ppt/charts/chart84.xml" ContentType="application/vnd.openxmlformats-officedocument.drawingml.chart+xml"/>
  <Override PartName="/ppt/drawings/drawing46.xml" ContentType="application/vnd.openxmlformats-officedocument.drawingml.chartshapes+xml"/>
  <Override PartName="/ppt/notesSlides/notesSlide88.xml" ContentType="application/vnd.openxmlformats-officedocument.presentationml.notesSlide+xml"/>
  <Override PartName="/ppt/charts/chart85.xml" ContentType="application/vnd.openxmlformats-officedocument.drawingml.chart+xml"/>
  <Override PartName="/ppt/drawings/drawing47.xml" ContentType="application/vnd.openxmlformats-officedocument.drawingml.chartshapes+xml"/>
  <Override PartName="/ppt/notesSlides/notesSlide89.xml" ContentType="application/vnd.openxmlformats-officedocument.presentationml.notesSlide+xml"/>
  <Override PartName="/ppt/charts/chart86.xml" ContentType="application/vnd.openxmlformats-officedocument.drawingml.chart+xml"/>
  <Override PartName="/ppt/notesSlides/notesSlide90.xml" ContentType="application/vnd.openxmlformats-officedocument.presentationml.notesSlide+xml"/>
  <Override PartName="/ppt/charts/chart87.xml" ContentType="application/vnd.openxmlformats-officedocument.drawingml.chart+xml"/>
  <Override PartName="/ppt/drawings/drawing48.xml" ContentType="application/vnd.openxmlformats-officedocument.drawingml.chartshapes+xml"/>
  <Override PartName="/ppt/notesSlides/notesSlide91.xml" ContentType="application/vnd.openxmlformats-officedocument.presentationml.notesSlide+xml"/>
  <Override PartName="/ppt/charts/chart88.xml" ContentType="application/vnd.openxmlformats-officedocument.drawingml.chart+xml"/>
  <Override PartName="/ppt/drawings/drawing49.xml" ContentType="application/vnd.openxmlformats-officedocument.drawingml.chartshapes+xml"/>
  <Override PartName="/ppt/notesSlides/notesSlide92.xml" ContentType="application/vnd.openxmlformats-officedocument.presentationml.notesSlide+xml"/>
  <Override PartName="/ppt/charts/chart89.xml" ContentType="application/vnd.openxmlformats-officedocument.drawingml.chart+xml"/>
  <Override PartName="/ppt/notesSlides/notesSlide93.xml" ContentType="application/vnd.openxmlformats-officedocument.presentationml.notesSlide+xml"/>
  <Override PartName="/ppt/charts/chart90.xml" ContentType="application/vnd.openxmlformats-officedocument.drawingml.chart+xml"/>
  <Override PartName="/ppt/drawings/drawing50.xml" ContentType="application/vnd.openxmlformats-officedocument.drawingml.chartshapes+xml"/>
  <Override PartName="/ppt/notesSlides/notesSlide94.xml" ContentType="application/vnd.openxmlformats-officedocument.presentationml.notesSlide+xml"/>
  <Override PartName="/ppt/charts/chart91.xml" ContentType="application/vnd.openxmlformats-officedocument.drawingml.chart+xml"/>
  <Override PartName="/ppt/drawings/drawing51.xml" ContentType="application/vnd.openxmlformats-officedocument.drawingml.chartshapes+xml"/>
  <Override PartName="/ppt/notesSlides/notesSlide95.xml" ContentType="application/vnd.openxmlformats-officedocument.presentationml.notesSlide+xml"/>
  <Override PartName="/ppt/charts/chart92.xml" ContentType="application/vnd.openxmlformats-officedocument.drawingml.chart+xml"/>
  <Override PartName="/ppt/drawings/drawing52.xml" ContentType="application/vnd.openxmlformats-officedocument.drawingml.chartshapes+xml"/>
  <Override PartName="/ppt/notesSlides/notesSlide96.xml" ContentType="application/vnd.openxmlformats-officedocument.presentationml.notesSlide+xml"/>
  <Override PartName="/ppt/charts/chart93.xml" ContentType="application/vnd.openxmlformats-officedocument.drawingml.chart+xml"/>
  <Override PartName="/ppt/drawings/drawing53.xml" ContentType="application/vnd.openxmlformats-officedocument.drawingml.chartshapes+xml"/>
  <Override PartName="/ppt/notesSlides/notesSlide97.xml" ContentType="application/vnd.openxmlformats-officedocument.presentationml.notesSlide+xml"/>
  <Override PartName="/ppt/charts/chart94.xml" ContentType="application/vnd.openxmlformats-officedocument.drawingml.chart+xml"/>
  <Override PartName="/ppt/drawings/drawing54.xml" ContentType="application/vnd.openxmlformats-officedocument.drawingml.chartshapes+xml"/>
  <Override PartName="/ppt/notesSlides/notesSlide98.xml" ContentType="application/vnd.openxmlformats-officedocument.presentationml.notesSlide+xml"/>
  <Override PartName="/ppt/charts/chart95.xml" ContentType="application/vnd.openxmlformats-officedocument.drawingml.chart+xml"/>
  <Override PartName="/ppt/drawings/drawing55.xml" ContentType="application/vnd.openxmlformats-officedocument.drawingml.chartshapes+xml"/>
  <Override PartName="/ppt/notesSlides/notesSlide99.xml" ContentType="application/vnd.openxmlformats-officedocument.presentationml.notesSlide+xml"/>
  <Override PartName="/ppt/charts/chart96.xml" ContentType="application/vnd.openxmlformats-officedocument.drawingml.chart+xml"/>
  <Override PartName="/ppt/drawings/drawing56.xml" ContentType="application/vnd.openxmlformats-officedocument.drawingml.chartshapes+xml"/>
  <Override PartName="/ppt/notesSlides/notesSlide100.xml" ContentType="application/vnd.openxmlformats-officedocument.presentationml.notesSlide+xml"/>
  <Override PartName="/ppt/charts/chart97.xml" ContentType="application/vnd.openxmlformats-officedocument.drawingml.chart+xml"/>
  <Override PartName="/ppt/notesSlides/notesSlide101.xml" ContentType="application/vnd.openxmlformats-officedocument.presentationml.notesSlide+xml"/>
  <Override PartName="/ppt/charts/chart98.xml" ContentType="application/vnd.openxmlformats-officedocument.drawingml.chart+xml"/>
  <Override PartName="/ppt/notesSlides/notesSlide102.xml" ContentType="application/vnd.openxmlformats-officedocument.presentationml.notesSlide+xml"/>
  <Override PartName="/ppt/charts/chart99.xml" ContentType="application/vnd.openxmlformats-officedocument.drawingml.chart+xml"/>
  <Override PartName="/ppt/notesSlides/notesSlide103.xml" ContentType="application/vnd.openxmlformats-officedocument.presentationml.notesSlide+xml"/>
  <Override PartName="/ppt/charts/chart100.xml" ContentType="application/vnd.openxmlformats-officedocument.drawingml.chart+xml"/>
  <Override PartName="/ppt/notesSlides/notesSlide104.xml" ContentType="application/vnd.openxmlformats-officedocument.presentationml.notesSlide+xml"/>
  <Override PartName="/ppt/charts/chart101.xml" ContentType="application/vnd.openxmlformats-officedocument.drawingml.chart+xml"/>
  <Override PartName="/ppt/drawings/drawing57.xml" ContentType="application/vnd.openxmlformats-officedocument.drawingml.chartshapes+xml"/>
  <Override PartName="/ppt/notesSlides/notesSlide105.xml" ContentType="application/vnd.openxmlformats-officedocument.presentationml.notesSlide+xml"/>
  <Override PartName="/ppt/charts/chart102.xml" ContentType="application/vnd.openxmlformats-officedocument.drawingml.chart+xml"/>
  <Override PartName="/ppt/drawings/drawing58.xml" ContentType="application/vnd.openxmlformats-officedocument.drawingml.chartshapes+xml"/>
  <Override PartName="/ppt/notesSlides/notesSlide106.xml" ContentType="application/vnd.openxmlformats-officedocument.presentationml.notesSlide+xml"/>
  <Override PartName="/ppt/charts/chart103.xml" ContentType="application/vnd.openxmlformats-officedocument.drawingml.chart+xml"/>
  <Override PartName="/ppt/drawings/drawing59.xml" ContentType="application/vnd.openxmlformats-officedocument.drawingml.chartshapes+xml"/>
  <Override PartName="/ppt/notesSlides/notesSlide107.xml" ContentType="application/vnd.openxmlformats-officedocument.presentationml.notesSlide+xml"/>
  <Override PartName="/ppt/charts/chart104.xml" ContentType="application/vnd.openxmlformats-officedocument.drawingml.chart+xml"/>
  <Override PartName="/ppt/drawings/drawing60.xml" ContentType="application/vnd.openxmlformats-officedocument.drawingml.chartshapes+xml"/>
  <Override PartName="/ppt/notesSlides/notesSlide108.xml" ContentType="application/vnd.openxmlformats-officedocument.presentationml.notesSlide+xml"/>
  <Override PartName="/ppt/charts/chart105.xml" ContentType="application/vnd.openxmlformats-officedocument.drawingml.chart+xml"/>
  <Override PartName="/ppt/drawings/drawing61.xml" ContentType="application/vnd.openxmlformats-officedocument.drawingml.chartshapes+xml"/>
  <Override PartName="/ppt/notesSlides/notesSlide109.xml" ContentType="application/vnd.openxmlformats-officedocument.presentationml.notesSlide+xml"/>
  <Override PartName="/ppt/charts/chart106.xml" ContentType="application/vnd.openxmlformats-officedocument.drawingml.chart+xml"/>
  <Override PartName="/ppt/drawings/drawing62.xml" ContentType="application/vnd.openxmlformats-officedocument.drawingml.chartshapes+xml"/>
  <Override PartName="/ppt/notesSlides/notesSlide110.xml" ContentType="application/vnd.openxmlformats-officedocument.presentationml.notesSlide+xml"/>
  <Override PartName="/ppt/charts/chart107.xml" ContentType="application/vnd.openxmlformats-officedocument.drawingml.chart+xml"/>
  <Override PartName="/ppt/drawings/drawing63.xml" ContentType="application/vnd.openxmlformats-officedocument.drawingml.chartshapes+xml"/>
  <Override PartName="/ppt/notesSlides/notesSlide111.xml" ContentType="application/vnd.openxmlformats-officedocument.presentationml.notesSlide+xml"/>
  <Override PartName="/ppt/charts/chart108.xml" ContentType="application/vnd.openxmlformats-officedocument.drawingml.chart+xml"/>
  <Override PartName="/ppt/drawings/drawing64.xml" ContentType="application/vnd.openxmlformats-officedocument.drawingml.chartshapes+xml"/>
  <Override PartName="/ppt/notesSlides/notesSlide112.xml" ContentType="application/vnd.openxmlformats-officedocument.presentationml.notesSlide+xml"/>
  <Override PartName="/ppt/charts/chart109.xml" ContentType="application/vnd.openxmlformats-officedocument.drawingml.chart+xml"/>
  <Override PartName="/ppt/drawings/drawing65.xml" ContentType="application/vnd.openxmlformats-officedocument.drawingml.chartshapes+xml"/>
  <Override PartName="/ppt/notesSlides/notesSlide113.xml" ContentType="application/vnd.openxmlformats-officedocument.presentationml.notesSlide+xml"/>
  <Override PartName="/ppt/charts/chart110.xml" ContentType="application/vnd.openxmlformats-officedocument.drawingml.chart+xml"/>
  <Override PartName="/ppt/notesSlides/notesSlide114.xml" ContentType="application/vnd.openxmlformats-officedocument.presentationml.notesSlide+xml"/>
  <Override PartName="/ppt/charts/chart111.xml" ContentType="application/vnd.openxmlformats-officedocument.drawingml.chart+xml"/>
  <Override PartName="/ppt/notesSlides/notesSlide115.xml" ContentType="application/vnd.openxmlformats-officedocument.presentationml.notesSlide+xml"/>
  <Override PartName="/ppt/charts/chart112.xml" ContentType="application/vnd.openxmlformats-officedocument.drawingml.chart+xml"/>
  <Override PartName="/ppt/notesSlides/notesSlide116.xml" ContentType="application/vnd.openxmlformats-officedocument.presentationml.notesSlide+xml"/>
  <Override PartName="/ppt/charts/chart113.xml" ContentType="application/vnd.openxmlformats-officedocument.drawingml.chart+xml"/>
  <Override PartName="/ppt/notesSlides/notesSlide117.xml" ContentType="application/vnd.openxmlformats-officedocument.presentationml.notesSlide+xml"/>
  <Override PartName="/ppt/charts/chart114.xml" ContentType="application/vnd.openxmlformats-officedocument.drawingml.chart+xml"/>
  <Override PartName="/ppt/notesSlides/notesSlide118.xml" ContentType="application/vnd.openxmlformats-officedocument.presentationml.notesSlide+xml"/>
  <Override PartName="/ppt/charts/chart115.xml" ContentType="application/vnd.openxmlformats-officedocument.drawingml.chart+xml"/>
  <Override PartName="/ppt/notesSlides/notesSlide119.xml" ContentType="application/vnd.openxmlformats-officedocument.presentationml.notesSlide+xml"/>
  <Override PartName="/ppt/charts/chart116.xml" ContentType="application/vnd.openxmlformats-officedocument.drawingml.chart+xml"/>
  <Override PartName="/ppt/drawings/drawing66.xml" ContentType="application/vnd.openxmlformats-officedocument.drawingml.chartshapes+xml"/>
  <Override PartName="/ppt/notesSlides/notesSlide120.xml" ContentType="application/vnd.openxmlformats-officedocument.presentationml.notesSlide+xml"/>
  <Override PartName="/ppt/charts/chart117.xml" ContentType="application/vnd.openxmlformats-officedocument.drawingml.chart+xml"/>
  <Override PartName="/ppt/notesSlides/notesSlide121.xml" ContentType="application/vnd.openxmlformats-officedocument.presentationml.notesSlide+xml"/>
  <Override PartName="/ppt/charts/chart118.xml" ContentType="application/vnd.openxmlformats-officedocument.drawingml.chart+xml"/>
  <Override PartName="/ppt/notesSlides/notesSlide122.xml" ContentType="application/vnd.openxmlformats-officedocument.presentationml.notesSlide+xml"/>
  <Override PartName="/ppt/charts/chart119.xml" ContentType="application/vnd.openxmlformats-officedocument.drawingml.chart+xml"/>
  <Override PartName="/ppt/notesSlides/notesSlide123.xml" ContentType="application/vnd.openxmlformats-officedocument.presentationml.notesSlide+xml"/>
  <Override PartName="/ppt/charts/chart120.xml" ContentType="application/vnd.openxmlformats-officedocument.drawingml.chart+xml"/>
  <Override PartName="/ppt/notesSlides/notesSlide124.xml" ContentType="application/vnd.openxmlformats-officedocument.presentationml.notesSlide+xml"/>
  <Override PartName="/ppt/charts/chart121.xml" ContentType="application/vnd.openxmlformats-officedocument.drawingml.chart+xml"/>
  <Override PartName="/ppt/notesSlides/notesSlide125.xml" ContentType="application/vnd.openxmlformats-officedocument.presentationml.notesSlide+xml"/>
  <Override PartName="/ppt/charts/chart122.xml" ContentType="application/vnd.openxmlformats-officedocument.drawingml.chart+xml"/>
  <Override PartName="/ppt/notesSlides/notesSlide126.xml" ContentType="application/vnd.openxmlformats-officedocument.presentationml.notesSlide+xml"/>
  <Override PartName="/ppt/charts/chart123.xml" ContentType="application/vnd.openxmlformats-officedocument.drawingml.chart+xml"/>
  <Override PartName="/ppt/notesSlides/notesSlide127.xml" ContentType="application/vnd.openxmlformats-officedocument.presentationml.notesSlide+xml"/>
  <Override PartName="/ppt/charts/chart124.xml" ContentType="application/vnd.openxmlformats-officedocument.drawingml.chart+xml"/>
  <Override PartName="/ppt/notesSlides/notesSlide128.xml" ContentType="application/vnd.openxmlformats-officedocument.presentationml.notesSlide+xml"/>
  <Override PartName="/ppt/charts/chart125.xml" ContentType="application/vnd.openxmlformats-officedocument.drawingml.chart+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charts/chart126.xml" ContentType="application/vnd.openxmlformats-officedocument.drawingml.chart+xml"/>
  <Override PartName="/ppt/notesSlides/notesSlide132.xml" ContentType="application/vnd.openxmlformats-officedocument.presentationml.notesSlide+xml"/>
  <Override PartName="/ppt/charts/chart127.xml" ContentType="application/vnd.openxmlformats-officedocument.drawingml.chart+xml"/>
  <Override PartName="/ppt/notesSlides/notesSlide133.xml" ContentType="application/vnd.openxmlformats-officedocument.presentationml.notesSlide+xml"/>
  <Override PartName="/ppt/charts/chart128.xml" ContentType="application/vnd.openxmlformats-officedocument.drawingml.chart+xml"/>
  <Override PartName="/ppt/notesSlides/notesSlide134.xml" ContentType="application/vnd.openxmlformats-officedocument.presentationml.notesSlide+xml"/>
  <Override PartName="/ppt/charts/chart129.xml" ContentType="application/vnd.openxmlformats-officedocument.drawingml.chart+xml"/>
  <Override PartName="/ppt/notesSlides/notesSlide135.xml" ContentType="application/vnd.openxmlformats-officedocument.presentationml.notesSlide+xml"/>
  <Override PartName="/ppt/charts/chart130.xml" ContentType="application/vnd.openxmlformats-officedocument.drawingml.chart+xml"/>
  <Override PartName="/ppt/notesSlides/notesSlide136.xml" ContentType="application/vnd.openxmlformats-officedocument.presentationml.notesSlide+xml"/>
  <Override PartName="/ppt/charts/chart131.xml" ContentType="application/vnd.openxmlformats-officedocument.drawingml.chart+xml"/>
  <Override PartName="/ppt/notesSlides/notesSlide137.xml" ContentType="application/vnd.openxmlformats-officedocument.presentationml.notesSlide+xml"/>
  <Override PartName="/ppt/charts/chart132.xml" ContentType="application/vnd.openxmlformats-officedocument.drawingml.chart+xml"/>
  <Override PartName="/ppt/notesSlides/notesSlide138.xml" ContentType="application/vnd.openxmlformats-officedocument.presentationml.notesSlide+xml"/>
  <Override PartName="/ppt/charts/chart133.xml" ContentType="application/vnd.openxmlformats-officedocument.drawingml.chart+xml"/>
  <Override PartName="/ppt/notesSlides/notesSlide139.xml" ContentType="application/vnd.openxmlformats-officedocument.presentationml.notesSlide+xml"/>
  <Override PartName="/ppt/charts/chart134.xml" ContentType="application/vnd.openxmlformats-officedocument.drawingml.chart+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charts/chart135.xml" ContentType="application/vnd.openxmlformats-officedocument.drawingml.chart+xml"/>
  <Override PartName="/ppt/notesSlides/notesSlide142.xml" ContentType="application/vnd.openxmlformats-officedocument.presentationml.notesSlide+xml"/>
  <Override PartName="/ppt/charts/chart136.xml" ContentType="application/vnd.openxmlformats-officedocument.drawingml.chart+xml"/>
  <Override PartName="/ppt/notesSlides/notesSlide143.xml" ContentType="application/vnd.openxmlformats-officedocument.presentationml.notesSlide+xml"/>
  <Override PartName="/ppt/charts/chart137.xml" ContentType="application/vnd.openxmlformats-officedocument.drawingml.chart+xml"/>
  <Override PartName="/ppt/notesSlides/notesSlide144.xml" ContentType="application/vnd.openxmlformats-officedocument.presentationml.notesSlide+xml"/>
  <Override PartName="/ppt/charts/chart138.xml" ContentType="application/vnd.openxmlformats-officedocument.drawingml.chart+xml"/>
  <Override PartName="/ppt/drawings/drawing67.xml" ContentType="application/vnd.openxmlformats-officedocument.drawingml.chartshapes+xml"/>
  <Override PartName="/ppt/notesSlides/notesSlide145.xml" ContentType="application/vnd.openxmlformats-officedocument.presentationml.notesSlide+xml"/>
  <Override PartName="/ppt/charts/chart139.xml" ContentType="application/vnd.openxmlformats-officedocument.drawingml.chart+xml"/>
  <Override PartName="/ppt/drawings/drawing68.xml" ContentType="application/vnd.openxmlformats-officedocument.drawingml.chartshapes+xml"/>
  <Override PartName="/ppt/notesSlides/notesSlide146.xml" ContentType="application/vnd.openxmlformats-officedocument.presentationml.notesSlide+xml"/>
  <Override PartName="/ppt/charts/chart140.xml" ContentType="application/vnd.openxmlformats-officedocument.drawingml.chart+xml"/>
  <Override PartName="/ppt/drawings/drawing69.xml" ContentType="application/vnd.openxmlformats-officedocument.drawingml.chartshapes+xml"/>
  <Override PartName="/ppt/notesSlides/notesSlide147.xml" ContentType="application/vnd.openxmlformats-officedocument.presentationml.notesSlide+xml"/>
  <Override PartName="/ppt/charts/chart141.xml" ContentType="application/vnd.openxmlformats-officedocument.drawingml.chart+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charts/chart142.xml" ContentType="application/vnd.openxmlformats-officedocument.drawingml.chart+xml"/>
  <Override PartName="/ppt/notesSlides/notesSlide152.xml" ContentType="application/vnd.openxmlformats-officedocument.presentationml.notesSlide+xml"/>
  <Override PartName="/ppt/charts/chart143.xml" ContentType="application/vnd.openxmlformats-officedocument.drawingml.chart+xml"/>
  <Override PartName="/ppt/notesSlides/notesSlide153.xml" ContentType="application/vnd.openxmlformats-officedocument.presentationml.notesSlide+xml"/>
  <Override PartName="/ppt/charts/chart144.xml" ContentType="application/vnd.openxmlformats-officedocument.drawingml.chart+xml"/>
  <Override PartName="/ppt/notesSlides/notesSlide154.xml" ContentType="application/vnd.openxmlformats-officedocument.presentationml.notesSlide+xml"/>
  <Override PartName="/ppt/charts/chart145.xml" ContentType="application/vnd.openxmlformats-officedocument.drawingml.chart+xml"/>
  <Override PartName="/ppt/notesSlides/notesSlide155.xml" ContentType="application/vnd.openxmlformats-officedocument.presentationml.notesSlide+xml"/>
  <Override PartName="/ppt/charts/chart146.xml" ContentType="application/vnd.openxmlformats-officedocument.drawingml.chart+xml"/>
  <Override PartName="/ppt/notesSlides/notesSlide156.xml" ContentType="application/vnd.openxmlformats-officedocument.presentationml.notesSlide+xml"/>
  <Override PartName="/ppt/charts/chart147.xml" ContentType="application/vnd.openxmlformats-officedocument.drawingml.chart+xml"/>
  <Override PartName="/ppt/notesSlides/notesSlide157.xml" ContentType="application/vnd.openxmlformats-officedocument.presentationml.notesSlide+xml"/>
  <Override PartName="/ppt/charts/chart148.xml" ContentType="application/vnd.openxmlformats-officedocument.drawingml.chart+xml"/>
  <Override PartName="/ppt/notesSlides/notesSlide158.xml" ContentType="application/vnd.openxmlformats-officedocument.presentationml.notesSlide+xml"/>
  <Override PartName="/ppt/charts/chart149.xml" ContentType="application/vnd.openxmlformats-officedocument.drawingml.chart+xml"/>
  <Override PartName="/ppt/drawings/drawing70.xml" ContentType="application/vnd.openxmlformats-officedocument.drawingml.chartshapes+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charts/chart150.xml" ContentType="application/vnd.openxmlformats-officedocument.drawingml.chart+xml"/>
  <Override PartName="/ppt/notesSlides/notesSlide161.xml" ContentType="application/vnd.openxmlformats-officedocument.presentationml.notesSlide+xml"/>
  <Override PartName="/ppt/charts/chart151.xml" ContentType="application/vnd.openxmlformats-officedocument.drawingml.chart+xml"/>
  <Override PartName="/ppt/notesSlides/notesSlide162.xml" ContentType="application/vnd.openxmlformats-officedocument.presentationml.notesSlide+xml"/>
  <Override PartName="/ppt/charts/chart152.xml" ContentType="application/vnd.openxmlformats-officedocument.drawingml.chart+xml"/>
  <Override PartName="/ppt/notesSlides/notesSlide163.xml" ContentType="application/vnd.openxmlformats-officedocument.presentationml.notesSlide+xml"/>
  <Override PartName="/ppt/charts/chart153.xml" ContentType="application/vnd.openxmlformats-officedocument.drawingml.chart+xml"/>
  <Override PartName="/ppt/notesSlides/notesSlide164.xml" ContentType="application/vnd.openxmlformats-officedocument.presentationml.notesSlide+xml"/>
  <Override PartName="/ppt/charts/chart154.xml" ContentType="application/vnd.openxmlformats-officedocument.drawingml.chart+xml"/>
  <Override PartName="/ppt/notesSlides/notesSlide165.xml" ContentType="application/vnd.openxmlformats-officedocument.presentationml.notesSlide+xml"/>
  <Override PartName="/ppt/charts/chart155.xml" ContentType="application/vnd.openxmlformats-officedocument.drawingml.chart+xml"/>
  <Override PartName="/ppt/notesSlides/notesSlide166.xml" ContentType="application/vnd.openxmlformats-officedocument.presentationml.notesSlide+xml"/>
  <Override PartName="/ppt/charts/chart156.xml" ContentType="application/vnd.openxmlformats-officedocument.drawingml.chart+xml"/>
  <Override PartName="/ppt/notesSlides/notesSlide167.xml" ContentType="application/vnd.openxmlformats-officedocument.presentationml.notesSlide+xml"/>
  <Override PartName="/ppt/charts/chart157.xml" ContentType="application/vnd.openxmlformats-officedocument.drawingml.chart+xml"/>
  <Override PartName="/ppt/notesSlides/notesSlide168.xml" ContentType="application/vnd.openxmlformats-officedocument.presentationml.notesSlide+xml"/>
  <Override PartName="/ppt/charts/chart158.xml" ContentType="application/vnd.openxmlformats-officedocument.drawingml.chart+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charts/chart159.xml" ContentType="application/vnd.openxmlformats-officedocument.drawingml.chart+xml"/>
  <Override PartName="/ppt/notesSlides/notesSlide173.xml" ContentType="application/vnd.openxmlformats-officedocument.presentationml.notesSlide+xml"/>
  <Override PartName="/ppt/charts/chart160.xml" ContentType="application/vnd.openxmlformats-officedocument.drawingml.chart+xml"/>
  <Override PartName="/ppt/notesSlides/notesSlide174.xml" ContentType="application/vnd.openxmlformats-officedocument.presentationml.notesSlide+xml"/>
  <Override PartName="/ppt/charts/chart161.xml" ContentType="application/vnd.openxmlformats-officedocument.drawingml.chart+xml"/>
  <Override PartName="/ppt/notesSlides/notesSlide175.xml" ContentType="application/vnd.openxmlformats-officedocument.presentationml.notesSlide+xml"/>
  <Override PartName="/ppt/charts/chart162.xml" ContentType="application/vnd.openxmlformats-officedocument.drawingml.chart+xml"/>
  <Override PartName="/ppt/notesSlides/notesSlide176.xml" ContentType="application/vnd.openxmlformats-officedocument.presentationml.notesSlide+xml"/>
  <Override PartName="/ppt/charts/chart163.xml" ContentType="application/vnd.openxmlformats-officedocument.drawingml.chart+xml"/>
  <Override PartName="/ppt/notesSlides/notesSlide177.xml" ContentType="application/vnd.openxmlformats-officedocument.presentationml.notesSlide+xml"/>
  <Override PartName="/ppt/charts/chart164.xml" ContentType="application/vnd.openxmlformats-officedocument.drawingml.chart+xml"/>
  <Override PartName="/ppt/notesSlides/notesSlide178.xml" ContentType="application/vnd.openxmlformats-officedocument.presentationml.notesSlide+xml"/>
  <Override PartName="/ppt/charts/chart165.xml" ContentType="application/vnd.openxmlformats-officedocument.drawingml.chart+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charts/chart166.xml" ContentType="application/vnd.openxmlformats-officedocument.drawingml.chart+xml"/>
  <Override PartName="/ppt/notesSlides/notesSlide182.xml" ContentType="application/vnd.openxmlformats-officedocument.presentationml.notesSlide+xml"/>
  <Override PartName="/ppt/charts/chart167.xml" ContentType="application/vnd.openxmlformats-officedocument.drawingml.chart+xml"/>
  <Override PartName="/ppt/notesSlides/notesSlide183.xml" ContentType="application/vnd.openxmlformats-officedocument.presentationml.notesSlide+xml"/>
  <Override PartName="/ppt/charts/chart168.xml" ContentType="application/vnd.openxmlformats-officedocument.drawingml.chart+xml"/>
  <Override PartName="/ppt/notesSlides/notesSlide184.xml" ContentType="application/vnd.openxmlformats-officedocument.presentationml.notesSlide+xml"/>
  <Override PartName="/ppt/charts/chart169.xml" ContentType="application/vnd.openxmlformats-officedocument.drawingml.chart+xml"/>
  <Override PartName="/ppt/notesSlides/notesSlide185.xml" ContentType="application/vnd.openxmlformats-officedocument.presentationml.notesSlide+xml"/>
  <Override PartName="/ppt/charts/chart170.xml" ContentType="application/vnd.openxmlformats-officedocument.drawingml.chart+xml"/>
  <Override PartName="/ppt/notesSlides/notesSlide186.xml" ContentType="application/vnd.openxmlformats-officedocument.presentationml.notesSlide+xml"/>
  <Override PartName="/ppt/charts/chart171.xml" ContentType="application/vnd.openxmlformats-officedocument.drawingml.chart+xml"/>
  <Override PartName="/ppt/notesSlides/notesSlide187.xml" ContentType="application/vnd.openxmlformats-officedocument.presentationml.notesSlide+xml"/>
  <Override PartName="/ppt/charts/chart172.xml" ContentType="application/vnd.openxmlformats-officedocument.drawingml.chart+xml"/>
  <Override PartName="/ppt/notesSlides/notesSlide188.xml" ContentType="application/vnd.openxmlformats-officedocument.presentationml.notesSlide+xml"/>
  <Override PartName="/ppt/charts/chart173.xml" ContentType="application/vnd.openxmlformats-officedocument.drawingml.chart+xml"/>
  <Override PartName="/ppt/notesSlides/notesSlide189.xml" ContentType="application/vnd.openxmlformats-officedocument.presentationml.notesSlide+xml"/>
  <Override PartName="/ppt/charts/chart174.xml" ContentType="application/vnd.openxmlformats-officedocument.drawingml.chart+xml"/>
  <Override PartName="/ppt/notesSlides/notesSlide190.xml" ContentType="application/vnd.openxmlformats-officedocument.presentationml.notesSlide+xml"/>
  <Override PartName="/ppt/charts/chart175.xml" ContentType="application/vnd.openxmlformats-officedocument.drawingml.chart+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charts/chart176.xml" ContentType="application/vnd.openxmlformats-officedocument.drawingml.chart+xml"/>
  <Override PartName="/ppt/notesSlides/notesSlide194.xml" ContentType="application/vnd.openxmlformats-officedocument.presentationml.notesSlide+xml"/>
  <Override PartName="/ppt/charts/chart177.xml" ContentType="application/vnd.openxmlformats-officedocument.drawingml.chart+xml"/>
  <Override PartName="/ppt/notesSlides/notesSlide195.xml" ContentType="application/vnd.openxmlformats-officedocument.presentationml.notesSlide+xml"/>
  <Override PartName="/ppt/charts/chart178.xml" ContentType="application/vnd.openxmlformats-officedocument.drawingml.chart+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charts/chart179.xml" ContentType="application/vnd.openxmlformats-officedocument.drawingml.chart+xml"/>
  <Override PartName="/ppt/notesSlides/notesSlide199.xml" ContentType="application/vnd.openxmlformats-officedocument.presentationml.notesSlide+xml"/>
  <Override PartName="/ppt/charts/chart180.xml" ContentType="application/vnd.openxmlformats-officedocument.drawingml.chart+xml"/>
  <Override PartName="/ppt/notesSlides/notesSlide200.xml" ContentType="application/vnd.openxmlformats-officedocument.presentationml.notesSlide+xml"/>
  <Override PartName="/ppt/charts/chart181.xml" ContentType="application/vnd.openxmlformats-officedocument.drawingml.chart+xml"/>
  <Override PartName="/ppt/notesSlides/notesSlide201.xml" ContentType="application/vnd.openxmlformats-officedocument.presentationml.notesSlide+xml"/>
  <Override PartName="/ppt/charts/chart182.xml" ContentType="application/vnd.openxmlformats-officedocument.drawingml.chart+xml"/>
  <Override PartName="/ppt/notesSlides/notesSlide202.xml" ContentType="application/vnd.openxmlformats-officedocument.presentationml.notesSlide+xml"/>
  <Override PartName="/ppt/charts/chart183.xml" ContentType="application/vnd.openxmlformats-officedocument.drawingml.chart+xml"/>
  <Override PartName="/ppt/notesSlides/notesSlide203.xml" ContentType="application/vnd.openxmlformats-officedocument.presentationml.notesSlide+xml"/>
  <Override PartName="/ppt/charts/chart184.xml" ContentType="application/vnd.openxmlformats-officedocument.drawingml.chart+xml"/>
  <Override PartName="/ppt/notesSlides/notesSlide204.xml" ContentType="application/vnd.openxmlformats-officedocument.presentationml.notesSlide+xml"/>
  <Override PartName="/ppt/charts/chart185.xml" ContentType="application/vnd.openxmlformats-officedocument.drawingml.chart+xml"/>
  <Override PartName="/ppt/notesSlides/notesSlide205.xml" ContentType="application/vnd.openxmlformats-officedocument.presentationml.notesSlide+xml"/>
  <Override PartName="/ppt/charts/chart186.xml" ContentType="application/vnd.openxmlformats-officedocument.drawingml.chart+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charts/chart187.xml" ContentType="application/vnd.openxmlformats-officedocument.drawingml.chart+xml"/>
  <Override PartName="/ppt/notesSlides/notesSlide209.xml" ContentType="application/vnd.openxmlformats-officedocument.presentationml.notesSlide+xml"/>
  <Override PartName="/ppt/charts/chart188.xml" ContentType="application/vnd.openxmlformats-officedocument.drawingml.chart+xml"/>
  <Override PartName="/ppt/notesSlides/notesSlide210.xml" ContentType="application/vnd.openxmlformats-officedocument.presentationml.notesSlide+xml"/>
  <Override PartName="/ppt/charts/chart189.xml" ContentType="application/vnd.openxmlformats-officedocument.drawingml.chart+xml"/>
  <Override PartName="/ppt/notesSlides/notesSlide211.xml" ContentType="application/vnd.openxmlformats-officedocument.presentationml.notesSlide+xml"/>
  <Override PartName="/ppt/charts/chart190.xml" ContentType="application/vnd.openxmlformats-officedocument.drawingml.chart+xml"/>
  <Override PartName="/ppt/notesSlides/notesSlide212.xml" ContentType="application/vnd.openxmlformats-officedocument.presentationml.notesSlide+xml"/>
  <Override PartName="/ppt/charts/chart191.xml" ContentType="application/vnd.openxmlformats-officedocument.drawingml.chart+xml"/>
  <Override PartName="/ppt/notesSlides/notesSlide213.xml" ContentType="application/vnd.openxmlformats-officedocument.presentationml.notesSlide+xml"/>
  <Override PartName="/ppt/charts/chart192.xml" ContentType="application/vnd.openxmlformats-officedocument.drawingml.chart+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charts/chart193.xml" ContentType="application/vnd.openxmlformats-officedocument.drawingml.chart+xml"/>
  <Override PartName="/ppt/notesSlides/notesSlide217.xml" ContentType="application/vnd.openxmlformats-officedocument.presentationml.notesSlide+xml"/>
  <Override PartName="/ppt/charts/chart194.xml" ContentType="application/vnd.openxmlformats-officedocument.drawingml.chart+xml"/>
  <Override PartName="/ppt/notesSlides/notesSlide218.xml" ContentType="application/vnd.openxmlformats-officedocument.presentationml.notesSlide+xml"/>
  <Override PartName="/ppt/charts/chart195.xml" ContentType="application/vnd.openxmlformats-officedocument.drawingml.chart+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charts/chart196.xml" ContentType="application/vnd.openxmlformats-officedocument.drawingml.chart+xml"/>
  <Override PartName="/ppt/notesSlides/notesSlide222.xml" ContentType="application/vnd.openxmlformats-officedocument.presentationml.notesSlide+xml"/>
  <Override PartName="/ppt/charts/chart197.xml" ContentType="application/vnd.openxmlformats-officedocument.drawingml.chart+xml"/>
  <Override PartName="/ppt/notesSlides/notesSlide223.xml" ContentType="application/vnd.openxmlformats-officedocument.presentationml.notesSlide+xml"/>
  <Override PartName="/ppt/charts/chart198.xml" ContentType="application/vnd.openxmlformats-officedocument.drawingml.chart+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charts/chart199.xml" ContentType="application/vnd.openxmlformats-officedocument.drawingml.chart+xml"/>
  <Override PartName="/ppt/notesSlides/notesSlide227.xml" ContentType="application/vnd.openxmlformats-officedocument.presentationml.notesSlide+xml"/>
  <Override PartName="/ppt/charts/chart200.xml" ContentType="application/vnd.openxmlformats-officedocument.drawingml.chart+xml"/>
  <Override PartName="/ppt/notesSlides/notesSlide228.xml" ContentType="application/vnd.openxmlformats-officedocument.presentationml.notesSlide+xml"/>
  <Override PartName="/ppt/charts/chart201.xml" ContentType="application/vnd.openxmlformats-officedocument.drawingml.chart+xml"/>
  <Override PartName="/ppt/notesSlides/notesSlide229.xml" ContentType="application/vnd.openxmlformats-officedocument.presentationml.notesSlide+xml"/>
  <Override PartName="/ppt/charts/chart202.xml" ContentType="application/vnd.openxmlformats-officedocument.drawingml.chart+xml"/>
  <Override PartName="/ppt/notesSlides/notesSlide230.xml" ContentType="application/vnd.openxmlformats-officedocument.presentationml.notesSlide+xml"/>
  <Override PartName="/ppt/charts/chart203.xml" ContentType="application/vnd.openxmlformats-officedocument.drawingml.chart+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charts/chart204.xml" ContentType="application/vnd.openxmlformats-officedocument.drawingml.chart+xml"/>
  <Override PartName="/ppt/notesSlides/notesSlide234.xml" ContentType="application/vnd.openxmlformats-officedocument.presentationml.notesSlide+xml"/>
  <Override PartName="/ppt/charts/chart205.xml" ContentType="application/vnd.openxmlformats-officedocument.drawingml.chart+xml"/>
  <Override PartName="/ppt/notesSlides/notesSlide235.xml" ContentType="application/vnd.openxmlformats-officedocument.presentationml.notesSlide+xml"/>
  <Override PartName="/ppt/charts/chart206.xml" ContentType="application/vnd.openxmlformats-officedocument.drawingml.chart+xml"/>
  <Override PartName="/ppt/notesSlides/notesSlide236.xml" ContentType="application/vnd.openxmlformats-officedocument.presentationml.notesSlide+xml"/>
  <Override PartName="/ppt/charts/chart207.xml" ContentType="application/vnd.openxmlformats-officedocument.drawingml.chart+xml"/>
  <Override PartName="/ppt/notesSlides/notesSlide237.xml" ContentType="application/vnd.openxmlformats-officedocument.presentationml.notesSlide+xml"/>
  <Override PartName="/ppt/charts/chart208.xml" ContentType="application/vnd.openxmlformats-officedocument.drawingml.chart+xml"/>
  <Override PartName="/ppt/notesSlides/notesSlide238.xml" ContentType="application/vnd.openxmlformats-officedocument.presentationml.notesSlide+xml"/>
  <Override PartName="/ppt/charts/chart209.xml" ContentType="application/vnd.openxmlformats-officedocument.drawingml.chart+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charts/chart210.xml" ContentType="application/vnd.openxmlformats-officedocument.drawingml.chart+xml"/>
  <Override PartName="/ppt/notesSlides/notesSlide242.xml" ContentType="application/vnd.openxmlformats-officedocument.presentationml.notesSlide+xml"/>
  <Override PartName="/ppt/charts/chart211.xml" ContentType="application/vnd.openxmlformats-officedocument.drawingml.chart+xml"/>
  <Override PartName="/ppt/notesSlides/notesSlide243.xml" ContentType="application/vnd.openxmlformats-officedocument.presentationml.notesSlide+xml"/>
  <Override PartName="/ppt/charts/chart212.xml" ContentType="application/vnd.openxmlformats-officedocument.drawingml.chart+xml"/>
  <Override PartName="/ppt/notesSlides/notesSlide244.xml" ContentType="application/vnd.openxmlformats-officedocument.presentationml.notesSlide+xml"/>
  <Override PartName="/ppt/charts/chart213.xml" ContentType="application/vnd.openxmlformats-officedocument.drawingml.chart+xml"/>
  <Override PartName="/ppt/notesSlides/notesSlide245.xml" ContentType="application/vnd.openxmlformats-officedocument.presentationml.notesSlide+xml"/>
  <Override PartName="/ppt/charts/chart21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1"/>
  </p:notesMasterIdLst>
  <p:sldIdLst>
    <p:sldId id="267" r:id="rId5"/>
    <p:sldId id="1006" r:id="rId6"/>
    <p:sldId id="517" r:id="rId7"/>
    <p:sldId id="271" r:id="rId8"/>
    <p:sldId id="767" r:id="rId9"/>
    <p:sldId id="273" r:id="rId10"/>
    <p:sldId id="274" r:id="rId11"/>
    <p:sldId id="768" r:id="rId12"/>
    <p:sldId id="869" r:id="rId13"/>
    <p:sldId id="750" r:id="rId14"/>
    <p:sldId id="769" r:id="rId15"/>
    <p:sldId id="874" r:id="rId16"/>
    <p:sldId id="771" r:id="rId17"/>
    <p:sldId id="773" r:id="rId18"/>
    <p:sldId id="772" r:id="rId19"/>
    <p:sldId id="275" r:id="rId20"/>
    <p:sldId id="284" r:id="rId21"/>
    <p:sldId id="285" r:id="rId22"/>
    <p:sldId id="286" r:id="rId23"/>
    <p:sldId id="287" r:id="rId24"/>
    <p:sldId id="864" r:id="rId25"/>
    <p:sldId id="865" r:id="rId26"/>
    <p:sldId id="866" r:id="rId27"/>
    <p:sldId id="867" r:id="rId28"/>
    <p:sldId id="868" r:id="rId29"/>
    <p:sldId id="994" r:id="rId30"/>
    <p:sldId id="995" r:id="rId31"/>
    <p:sldId id="996" r:id="rId32"/>
    <p:sldId id="998" r:id="rId33"/>
    <p:sldId id="752" r:id="rId34"/>
    <p:sldId id="753" r:id="rId35"/>
    <p:sldId id="875" r:id="rId36"/>
    <p:sldId id="876" r:id="rId37"/>
    <p:sldId id="754" r:id="rId38"/>
    <p:sldId id="877" r:id="rId39"/>
    <p:sldId id="491" r:id="rId40"/>
    <p:sldId id="492" r:id="rId41"/>
    <p:sldId id="755" r:id="rId42"/>
    <p:sldId id="766" r:id="rId43"/>
    <p:sldId id="493" r:id="rId44"/>
    <p:sldId id="279" r:id="rId45"/>
    <p:sldId id="756" r:id="rId46"/>
    <p:sldId id="281" r:id="rId47"/>
    <p:sldId id="282" r:id="rId48"/>
    <p:sldId id="774" r:id="rId49"/>
    <p:sldId id="292" r:id="rId50"/>
    <p:sldId id="293" r:id="rId51"/>
    <p:sldId id="294" r:id="rId52"/>
    <p:sldId id="295" r:id="rId53"/>
    <p:sldId id="296" r:id="rId54"/>
    <p:sldId id="297" r:id="rId55"/>
    <p:sldId id="299" r:id="rId56"/>
    <p:sldId id="879" r:id="rId57"/>
    <p:sldId id="1007" r:id="rId58"/>
    <p:sldId id="971" r:id="rId59"/>
    <p:sldId id="972" r:id="rId60"/>
    <p:sldId id="973" r:id="rId61"/>
    <p:sldId id="974" r:id="rId62"/>
    <p:sldId id="975" r:id="rId63"/>
    <p:sldId id="976" r:id="rId64"/>
    <p:sldId id="977" r:id="rId65"/>
    <p:sldId id="978" r:id="rId66"/>
    <p:sldId id="979" r:id="rId67"/>
    <p:sldId id="980" r:id="rId68"/>
    <p:sldId id="981" r:id="rId69"/>
    <p:sldId id="982" r:id="rId70"/>
    <p:sldId id="983" r:id="rId71"/>
    <p:sldId id="984" r:id="rId72"/>
    <p:sldId id="985" r:id="rId73"/>
    <p:sldId id="986" r:id="rId74"/>
    <p:sldId id="987" r:id="rId75"/>
    <p:sldId id="1008" r:id="rId76"/>
    <p:sldId id="300" r:id="rId77"/>
    <p:sldId id="301" r:id="rId78"/>
    <p:sldId id="989" r:id="rId79"/>
    <p:sldId id="881" r:id="rId80"/>
    <p:sldId id="882" r:id="rId81"/>
    <p:sldId id="990" r:id="rId82"/>
    <p:sldId id="883" r:id="rId83"/>
    <p:sldId id="884" r:id="rId84"/>
    <p:sldId id="758" r:id="rId85"/>
    <p:sldId id="759" r:id="rId86"/>
    <p:sldId id="991" r:id="rId87"/>
    <p:sldId id="775" r:id="rId88"/>
    <p:sldId id="776" r:id="rId89"/>
    <p:sldId id="992" r:id="rId90"/>
    <p:sldId id="777" r:id="rId91"/>
    <p:sldId id="778" r:id="rId92"/>
    <p:sldId id="760" r:id="rId93"/>
    <p:sldId id="761" r:id="rId94"/>
    <p:sldId id="762" r:id="rId95"/>
    <p:sldId id="764" r:id="rId96"/>
    <p:sldId id="763" r:id="rId97"/>
    <p:sldId id="765" r:id="rId98"/>
    <p:sldId id="497" r:id="rId99"/>
    <p:sldId id="779" r:id="rId100"/>
    <p:sldId id="713" r:id="rId101"/>
    <p:sldId id="880" r:id="rId102"/>
    <p:sldId id="714" r:id="rId103"/>
    <p:sldId id="498" r:id="rId104"/>
    <p:sldId id="870" r:id="rId105"/>
    <p:sldId id="871" r:id="rId106"/>
    <p:sldId id="872" r:id="rId107"/>
    <p:sldId id="873" r:id="rId108"/>
    <p:sldId id="783" r:id="rId109"/>
    <p:sldId id="784" r:id="rId110"/>
    <p:sldId id="785" r:id="rId111"/>
    <p:sldId id="786" r:id="rId112"/>
    <p:sldId id="787" r:id="rId113"/>
    <p:sldId id="788" r:id="rId114"/>
    <p:sldId id="789" r:id="rId115"/>
    <p:sldId id="790" r:id="rId116"/>
    <p:sldId id="791" r:id="rId117"/>
    <p:sldId id="792" r:id="rId118"/>
    <p:sldId id="793" r:id="rId119"/>
    <p:sldId id="794" r:id="rId120"/>
    <p:sldId id="795" r:id="rId121"/>
    <p:sldId id="796" r:id="rId122"/>
    <p:sldId id="797" r:id="rId123"/>
    <p:sldId id="885" r:id="rId124"/>
    <p:sldId id="798" r:id="rId125"/>
    <p:sldId id="799" r:id="rId126"/>
    <p:sldId id="800" r:id="rId127"/>
    <p:sldId id="801" r:id="rId128"/>
    <p:sldId id="802" r:id="rId129"/>
    <p:sldId id="803" r:id="rId130"/>
    <p:sldId id="804" r:id="rId131"/>
    <p:sldId id="805" r:id="rId132"/>
    <p:sldId id="886" r:id="rId133"/>
    <p:sldId id="806" r:id="rId134"/>
    <p:sldId id="807" r:id="rId135"/>
    <p:sldId id="808" r:id="rId136"/>
    <p:sldId id="809" r:id="rId137"/>
    <p:sldId id="810" r:id="rId138"/>
    <p:sldId id="811" r:id="rId139"/>
    <p:sldId id="812" r:id="rId140"/>
    <p:sldId id="813" r:id="rId141"/>
    <p:sldId id="814" r:id="rId142"/>
    <p:sldId id="815" r:id="rId143"/>
    <p:sldId id="816" r:id="rId144"/>
    <p:sldId id="1009" r:id="rId145"/>
    <p:sldId id="836" r:id="rId146"/>
    <p:sldId id="837" r:id="rId147"/>
    <p:sldId id="838" r:id="rId148"/>
    <p:sldId id="839" r:id="rId149"/>
    <p:sldId id="840" r:id="rId150"/>
    <p:sldId id="841" r:id="rId151"/>
    <p:sldId id="842" r:id="rId152"/>
    <p:sldId id="843" r:id="rId153"/>
    <p:sldId id="844" r:id="rId154"/>
    <p:sldId id="845" r:id="rId155"/>
    <p:sldId id="846" r:id="rId156"/>
    <p:sldId id="847" r:id="rId157"/>
    <p:sldId id="848" r:id="rId158"/>
    <p:sldId id="849" r:id="rId159"/>
    <p:sldId id="850" r:id="rId160"/>
    <p:sldId id="851" r:id="rId161"/>
    <p:sldId id="852" r:id="rId162"/>
    <p:sldId id="853" r:id="rId163"/>
    <p:sldId id="854" r:id="rId164"/>
    <p:sldId id="855" r:id="rId165"/>
    <p:sldId id="856" r:id="rId166"/>
    <p:sldId id="857" r:id="rId167"/>
    <p:sldId id="858" r:id="rId168"/>
    <p:sldId id="859" r:id="rId169"/>
    <p:sldId id="860" r:id="rId170"/>
    <p:sldId id="861" r:id="rId171"/>
    <p:sldId id="862" r:id="rId172"/>
    <p:sldId id="863" r:id="rId173"/>
    <p:sldId id="1011" r:id="rId174"/>
    <p:sldId id="891" r:id="rId175"/>
    <p:sldId id="892" r:id="rId176"/>
    <p:sldId id="999" r:id="rId177"/>
    <p:sldId id="1000" r:id="rId178"/>
    <p:sldId id="1001" r:id="rId179"/>
    <p:sldId id="1002" r:id="rId180"/>
    <p:sldId id="1003" r:id="rId181"/>
    <p:sldId id="1004" r:id="rId182"/>
    <p:sldId id="1005" r:id="rId183"/>
    <p:sldId id="1010" r:id="rId184"/>
    <p:sldId id="901" r:id="rId185"/>
    <p:sldId id="902" r:id="rId186"/>
    <p:sldId id="903" r:id="rId187"/>
    <p:sldId id="904" r:id="rId188"/>
    <p:sldId id="905" r:id="rId189"/>
    <p:sldId id="906" r:id="rId190"/>
    <p:sldId id="907" r:id="rId191"/>
    <p:sldId id="908" r:id="rId192"/>
    <p:sldId id="909" r:id="rId193"/>
    <p:sldId id="910" r:id="rId194"/>
    <p:sldId id="911" r:id="rId195"/>
    <p:sldId id="912" r:id="rId196"/>
    <p:sldId id="913" r:id="rId197"/>
    <p:sldId id="914" r:id="rId198"/>
    <p:sldId id="915" r:id="rId199"/>
    <p:sldId id="916" r:id="rId200"/>
    <p:sldId id="917" r:id="rId201"/>
    <p:sldId id="918" r:id="rId202"/>
    <p:sldId id="919" r:id="rId203"/>
    <p:sldId id="920" r:id="rId204"/>
    <p:sldId id="921" r:id="rId205"/>
    <p:sldId id="922" r:id="rId206"/>
    <p:sldId id="923" r:id="rId207"/>
    <p:sldId id="924" r:id="rId208"/>
    <p:sldId id="925" r:id="rId209"/>
    <p:sldId id="926" r:id="rId210"/>
    <p:sldId id="927" r:id="rId211"/>
    <p:sldId id="928" r:id="rId212"/>
    <p:sldId id="929" r:id="rId213"/>
    <p:sldId id="930" r:id="rId214"/>
    <p:sldId id="931" r:id="rId215"/>
    <p:sldId id="932" r:id="rId216"/>
    <p:sldId id="933" r:id="rId217"/>
    <p:sldId id="934" r:id="rId218"/>
    <p:sldId id="935" r:id="rId219"/>
    <p:sldId id="936" r:id="rId220"/>
    <p:sldId id="937" r:id="rId221"/>
    <p:sldId id="938" r:id="rId222"/>
    <p:sldId id="939" r:id="rId223"/>
    <p:sldId id="940" r:id="rId224"/>
    <p:sldId id="941" r:id="rId225"/>
    <p:sldId id="942" r:id="rId226"/>
    <p:sldId id="943" r:id="rId227"/>
    <p:sldId id="944" r:id="rId228"/>
    <p:sldId id="945" r:id="rId229"/>
    <p:sldId id="946" r:id="rId230"/>
    <p:sldId id="947" r:id="rId231"/>
    <p:sldId id="948" r:id="rId232"/>
    <p:sldId id="949" r:id="rId233"/>
    <p:sldId id="950" r:id="rId234"/>
    <p:sldId id="951" r:id="rId235"/>
    <p:sldId id="952" r:id="rId236"/>
    <p:sldId id="953" r:id="rId237"/>
    <p:sldId id="954" r:id="rId238"/>
    <p:sldId id="955" r:id="rId239"/>
    <p:sldId id="956" r:id="rId240"/>
    <p:sldId id="957" r:id="rId241"/>
    <p:sldId id="958" r:id="rId242"/>
    <p:sldId id="959" r:id="rId243"/>
    <p:sldId id="960" r:id="rId244"/>
    <p:sldId id="961" r:id="rId245"/>
    <p:sldId id="962" r:id="rId246"/>
    <p:sldId id="963" r:id="rId247"/>
    <p:sldId id="964" r:id="rId248"/>
    <p:sldId id="965" r:id="rId249"/>
    <p:sldId id="966" r:id="rId2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7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ah Edwards" initials="LBE" lastIdx="5" clrIdx="0"/>
  <p:cmAuthor id="1" name="Christine M. Flavin" initials="CMF" lastIdx="30" clrIdx="1">
    <p:extLst>
      <p:ext uri="{19B8F6BF-5375-455C-9EA6-DF929625EA0E}">
        <p15:presenceInfo xmlns:p15="http://schemas.microsoft.com/office/powerpoint/2012/main" userId="S-1-5-21-3838001524-2532167733-2738084025-96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FF99FF"/>
    <a:srgbClr val="FF9900"/>
    <a:srgbClr val="9933FF"/>
    <a:srgbClr val="CC66FF"/>
    <a:srgbClr val="CC99FF"/>
    <a:srgbClr val="00CCFF"/>
    <a:srgbClr val="CC6600"/>
    <a:srgbClr val="B8B4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95" autoAdjust="0"/>
    <p:restoredTop sz="95501" autoAdjust="0"/>
  </p:normalViewPr>
  <p:slideViewPr>
    <p:cSldViewPr>
      <p:cViewPr varScale="1">
        <p:scale>
          <a:sx n="89" d="100"/>
          <a:sy n="89" d="100"/>
        </p:scale>
        <p:origin x="1206" y="90"/>
      </p:cViewPr>
      <p:guideLst>
        <p:guide orient="horz" pos="2160"/>
        <p:guide pos="2736"/>
      </p:guideLst>
    </p:cSldViewPr>
  </p:slideViewPr>
  <p:notesTextViewPr>
    <p:cViewPr>
      <p:scale>
        <a:sx n="100" d="100"/>
        <a:sy n="100" d="100"/>
      </p:scale>
      <p:origin x="0" y="0"/>
    </p:cViewPr>
  </p:notesTextViewPr>
  <p:sorterViewPr>
    <p:cViewPr>
      <p:scale>
        <a:sx n="100" d="100"/>
        <a:sy n="100" d="100"/>
      </p:scale>
      <p:origin x="0" y="-58626"/>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slide" Target="slides/slide222.xml"/><Relationship Id="rId247" Type="http://schemas.openxmlformats.org/officeDocument/2006/relationships/slide" Target="slides/slide243.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37" Type="http://schemas.openxmlformats.org/officeDocument/2006/relationships/slide" Target="slides/slide233.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227" Type="http://schemas.openxmlformats.org/officeDocument/2006/relationships/slide" Target="slides/slide223.xml"/><Relationship Id="rId248" Type="http://schemas.openxmlformats.org/officeDocument/2006/relationships/slide" Target="slides/slide244.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slide" Target="slides/slide178.xml"/><Relationship Id="rId187" Type="http://schemas.openxmlformats.org/officeDocument/2006/relationships/slide" Target="slides/slide183.xml"/><Relationship Id="rId217" Type="http://schemas.openxmlformats.org/officeDocument/2006/relationships/slide" Target="slides/slide213.xml"/><Relationship Id="rId1" Type="http://schemas.openxmlformats.org/officeDocument/2006/relationships/customXml" Target="../customXml/item1.xml"/><Relationship Id="rId6" Type="http://schemas.openxmlformats.org/officeDocument/2006/relationships/slide" Target="slides/slide2.xml"/><Relationship Id="rId212" Type="http://schemas.openxmlformats.org/officeDocument/2006/relationships/slide" Target="slides/slide208.xml"/><Relationship Id="rId233" Type="http://schemas.openxmlformats.org/officeDocument/2006/relationships/slide" Target="slides/slide229.xml"/><Relationship Id="rId238" Type="http://schemas.openxmlformats.org/officeDocument/2006/relationships/slide" Target="slides/slide234.xml"/><Relationship Id="rId254" Type="http://schemas.openxmlformats.org/officeDocument/2006/relationships/viewProps" Target="viewProps.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172" Type="http://schemas.openxmlformats.org/officeDocument/2006/relationships/slide" Target="slides/slide168.xml"/><Relationship Id="rId193" Type="http://schemas.openxmlformats.org/officeDocument/2006/relationships/slide" Target="slides/slide189.xml"/><Relationship Id="rId202" Type="http://schemas.openxmlformats.org/officeDocument/2006/relationships/slide" Target="slides/slide198.xml"/><Relationship Id="rId207" Type="http://schemas.openxmlformats.org/officeDocument/2006/relationships/slide" Target="slides/slide203.xml"/><Relationship Id="rId223" Type="http://schemas.openxmlformats.org/officeDocument/2006/relationships/slide" Target="slides/slide219.xml"/><Relationship Id="rId228" Type="http://schemas.openxmlformats.org/officeDocument/2006/relationships/slide" Target="slides/slide224.xml"/><Relationship Id="rId244" Type="http://schemas.openxmlformats.org/officeDocument/2006/relationships/slide" Target="slides/slide240.xml"/><Relationship Id="rId249" Type="http://schemas.openxmlformats.org/officeDocument/2006/relationships/slide" Target="slides/slide24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13" Type="http://schemas.openxmlformats.org/officeDocument/2006/relationships/slide" Target="slides/slide209.xml"/><Relationship Id="rId218" Type="http://schemas.openxmlformats.org/officeDocument/2006/relationships/slide" Target="slides/slide214.xml"/><Relationship Id="rId234" Type="http://schemas.openxmlformats.org/officeDocument/2006/relationships/slide" Target="slides/slide230.xml"/><Relationship Id="rId239" Type="http://schemas.openxmlformats.org/officeDocument/2006/relationships/slide" Target="slides/slide235.xml"/><Relationship Id="rId2" Type="http://schemas.openxmlformats.org/officeDocument/2006/relationships/customXml" Target="../customXml/item2.xml"/><Relationship Id="rId29" Type="http://schemas.openxmlformats.org/officeDocument/2006/relationships/slide" Target="slides/slide25.xml"/><Relationship Id="rId250" Type="http://schemas.openxmlformats.org/officeDocument/2006/relationships/slide" Target="slides/slide246.xml"/><Relationship Id="rId255" Type="http://schemas.openxmlformats.org/officeDocument/2006/relationships/theme" Target="theme/theme1.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slide" Target="slides/slide199.xml"/><Relationship Id="rId208" Type="http://schemas.openxmlformats.org/officeDocument/2006/relationships/slide" Target="slides/slide204.xml"/><Relationship Id="rId229" Type="http://schemas.openxmlformats.org/officeDocument/2006/relationships/slide" Target="slides/slide225.xml"/><Relationship Id="rId19" Type="http://schemas.openxmlformats.org/officeDocument/2006/relationships/slide" Target="slides/slide15.xml"/><Relationship Id="rId224" Type="http://schemas.openxmlformats.org/officeDocument/2006/relationships/slide" Target="slides/slide220.xml"/><Relationship Id="rId240" Type="http://schemas.openxmlformats.org/officeDocument/2006/relationships/slide" Target="slides/slide236.xml"/><Relationship Id="rId245" Type="http://schemas.openxmlformats.org/officeDocument/2006/relationships/slide" Target="slides/slide241.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219" Type="http://schemas.openxmlformats.org/officeDocument/2006/relationships/slide" Target="slides/slide215.xml"/><Relationship Id="rId3" Type="http://schemas.openxmlformats.org/officeDocument/2006/relationships/customXml" Target="../customXml/item3.xml"/><Relationship Id="rId214" Type="http://schemas.openxmlformats.org/officeDocument/2006/relationships/slide" Target="slides/slide210.xml"/><Relationship Id="rId230" Type="http://schemas.openxmlformats.org/officeDocument/2006/relationships/slide" Target="slides/slide226.xml"/><Relationship Id="rId235" Type="http://schemas.openxmlformats.org/officeDocument/2006/relationships/slide" Target="slides/slide231.xml"/><Relationship Id="rId251" Type="http://schemas.openxmlformats.org/officeDocument/2006/relationships/notesMaster" Target="notesMasters/notesMaster1.xml"/><Relationship Id="rId256" Type="http://schemas.openxmlformats.org/officeDocument/2006/relationships/tableStyles" Target="tableStyles.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slide" Target="slides/slide216.xml"/><Relationship Id="rId225" Type="http://schemas.openxmlformats.org/officeDocument/2006/relationships/slide" Target="slides/slide221.xml"/><Relationship Id="rId241" Type="http://schemas.openxmlformats.org/officeDocument/2006/relationships/slide" Target="slides/slide237.xml"/><Relationship Id="rId246" Type="http://schemas.openxmlformats.org/officeDocument/2006/relationships/slide" Target="slides/slide242.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36" Type="http://schemas.openxmlformats.org/officeDocument/2006/relationships/slide" Target="slides/slide232.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commentAuthors" Target="commentAuthors.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presProps" Target="presProps.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10.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Excel_Worksheet100.xlsx"/></Relationships>
</file>

<file path=ppt/charts/_rels/chart101.xml.rels><?xml version="1.0" encoding="UTF-8" standalone="yes"?>
<Relationships xmlns="http://schemas.openxmlformats.org/package/2006/relationships"><Relationship Id="rId2" Type="http://schemas.openxmlformats.org/officeDocument/2006/relationships/chartUserShapes" Target="../drawings/drawing57.xml"/><Relationship Id="rId1" Type="http://schemas.openxmlformats.org/officeDocument/2006/relationships/package" Target="../embeddings/Microsoft_Excel_Worksheet101.xlsx"/></Relationships>
</file>

<file path=ppt/charts/_rels/chart102.xml.rels><?xml version="1.0" encoding="UTF-8" standalone="yes"?>
<Relationships xmlns="http://schemas.openxmlformats.org/package/2006/relationships"><Relationship Id="rId2" Type="http://schemas.openxmlformats.org/officeDocument/2006/relationships/chartUserShapes" Target="../drawings/drawing58.xml"/><Relationship Id="rId1" Type="http://schemas.openxmlformats.org/officeDocument/2006/relationships/package" Target="../embeddings/Microsoft_Excel_Worksheet102.xlsx"/></Relationships>
</file>

<file path=ppt/charts/_rels/chart103.xml.rels><?xml version="1.0" encoding="UTF-8" standalone="yes"?>
<Relationships xmlns="http://schemas.openxmlformats.org/package/2006/relationships"><Relationship Id="rId2" Type="http://schemas.openxmlformats.org/officeDocument/2006/relationships/chartUserShapes" Target="../drawings/drawing59.xml"/><Relationship Id="rId1" Type="http://schemas.openxmlformats.org/officeDocument/2006/relationships/package" Target="../embeddings/Microsoft_Excel_Worksheet103.xlsx"/></Relationships>
</file>

<file path=ppt/charts/_rels/chart104.xml.rels><?xml version="1.0" encoding="UTF-8" standalone="yes"?>
<Relationships xmlns="http://schemas.openxmlformats.org/package/2006/relationships"><Relationship Id="rId2" Type="http://schemas.openxmlformats.org/officeDocument/2006/relationships/chartUserShapes" Target="../drawings/drawing60.xml"/><Relationship Id="rId1" Type="http://schemas.openxmlformats.org/officeDocument/2006/relationships/package" Target="../embeddings/Microsoft_Excel_Worksheet104.xlsx"/></Relationships>
</file>

<file path=ppt/charts/_rels/chart105.xml.rels><?xml version="1.0" encoding="UTF-8" standalone="yes"?>
<Relationships xmlns="http://schemas.openxmlformats.org/package/2006/relationships"><Relationship Id="rId2" Type="http://schemas.openxmlformats.org/officeDocument/2006/relationships/chartUserShapes" Target="../drawings/drawing61.xml"/><Relationship Id="rId1" Type="http://schemas.openxmlformats.org/officeDocument/2006/relationships/package" Target="../embeddings/Microsoft_Excel_Worksheet105.xlsx"/></Relationships>
</file>

<file path=ppt/charts/_rels/chart106.xml.rels><?xml version="1.0" encoding="UTF-8" standalone="yes"?>
<Relationships xmlns="http://schemas.openxmlformats.org/package/2006/relationships"><Relationship Id="rId2" Type="http://schemas.openxmlformats.org/officeDocument/2006/relationships/chartUserShapes" Target="../drawings/drawing62.xml"/><Relationship Id="rId1" Type="http://schemas.openxmlformats.org/officeDocument/2006/relationships/package" Target="../embeddings/Microsoft_Excel_Worksheet106.xlsx"/></Relationships>
</file>

<file path=ppt/charts/_rels/chart107.xml.rels><?xml version="1.0" encoding="UTF-8" standalone="yes"?>
<Relationships xmlns="http://schemas.openxmlformats.org/package/2006/relationships"><Relationship Id="rId2" Type="http://schemas.openxmlformats.org/officeDocument/2006/relationships/chartUserShapes" Target="../drawings/drawing63.xml"/><Relationship Id="rId1" Type="http://schemas.openxmlformats.org/officeDocument/2006/relationships/package" Target="../embeddings/Microsoft_Excel_Worksheet107.xlsx"/></Relationships>
</file>

<file path=ppt/charts/_rels/chart108.xml.rels><?xml version="1.0" encoding="UTF-8" standalone="yes"?>
<Relationships xmlns="http://schemas.openxmlformats.org/package/2006/relationships"><Relationship Id="rId2" Type="http://schemas.openxmlformats.org/officeDocument/2006/relationships/chartUserShapes" Target="../drawings/drawing64.xml"/><Relationship Id="rId1" Type="http://schemas.openxmlformats.org/officeDocument/2006/relationships/package" Target="../embeddings/Microsoft_Excel_Worksheet108.xlsx"/></Relationships>
</file>

<file path=ppt/charts/_rels/chart109.xml.rels><?xml version="1.0" encoding="UTF-8" standalone="yes"?>
<Relationships xmlns="http://schemas.openxmlformats.org/package/2006/relationships"><Relationship Id="rId2" Type="http://schemas.openxmlformats.org/officeDocument/2006/relationships/chartUserShapes" Target="../drawings/drawing65.xml"/><Relationship Id="rId1" Type="http://schemas.openxmlformats.org/officeDocument/2006/relationships/package" Target="../embeddings/Microsoft_Excel_Worksheet109.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11.xlsx"/></Relationships>
</file>

<file path=ppt/charts/_rels/chart110.xml.rels><?xml version="1.0" encoding="UTF-8" standalone="yes"?>
<Relationships xmlns="http://schemas.openxmlformats.org/package/2006/relationships"><Relationship Id="rId1" Type="http://schemas.openxmlformats.org/officeDocument/2006/relationships/package" Target="../embeddings/Microsoft_Excel_Worksheet110.xlsx"/></Relationships>
</file>

<file path=ppt/charts/_rels/chart111.xml.rels><?xml version="1.0" encoding="UTF-8" standalone="yes"?>
<Relationships xmlns="http://schemas.openxmlformats.org/package/2006/relationships"><Relationship Id="rId1" Type="http://schemas.openxmlformats.org/officeDocument/2006/relationships/package" Target="../embeddings/Microsoft_Excel_Worksheet111.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Excel_Worksheet112.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Excel_Worksheet113.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Excel_Worksheet114.xlsx"/></Relationships>
</file>

<file path=ppt/charts/_rels/chart115.xml.rels><?xml version="1.0" encoding="UTF-8" standalone="yes"?>
<Relationships xmlns="http://schemas.openxmlformats.org/package/2006/relationships"><Relationship Id="rId1" Type="http://schemas.openxmlformats.org/officeDocument/2006/relationships/package" Target="../embeddings/Microsoft_Excel_Worksheet115.xlsx"/></Relationships>
</file>

<file path=ppt/charts/_rels/chart116.xml.rels><?xml version="1.0" encoding="UTF-8" standalone="yes"?>
<Relationships xmlns="http://schemas.openxmlformats.org/package/2006/relationships"><Relationship Id="rId2" Type="http://schemas.openxmlformats.org/officeDocument/2006/relationships/chartUserShapes" Target="../drawings/drawing66.xml"/><Relationship Id="rId1" Type="http://schemas.openxmlformats.org/officeDocument/2006/relationships/package" Target="../embeddings/Microsoft_Excel_Worksheet116.xlsx"/></Relationships>
</file>

<file path=ppt/charts/_rels/chart117.xml.rels><?xml version="1.0" encoding="UTF-8" standalone="yes"?>
<Relationships xmlns="http://schemas.openxmlformats.org/package/2006/relationships"><Relationship Id="rId1" Type="http://schemas.openxmlformats.org/officeDocument/2006/relationships/package" Target="../embeddings/Microsoft_Excel_Worksheet117.xlsx"/></Relationships>
</file>

<file path=ppt/charts/_rels/chart118.xml.rels><?xml version="1.0" encoding="UTF-8" standalone="yes"?>
<Relationships xmlns="http://schemas.openxmlformats.org/package/2006/relationships"><Relationship Id="rId1" Type="http://schemas.openxmlformats.org/officeDocument/2006/relationships/package" Target="../embeddings/Microsoft_Excel_Worksheet118.xlsx"/></Relationships>
</file>

<file path=ppt/charts/_rels/chart119.xml.rels><?xml version="1.0" encoding="UTF-8" standalone="yes"?>
<Relationships xmlns="http://schemas.openxmlformats.org/package/2006/relationships"><Relationship Id="rId1" Type="http://schemas.openxmlformats.org/officeDocument/2006/relationships/package" Target="../embeddings/Microsoft_Excel_Worksheet119.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12.xlsx"/></Relationships>
</file>

<file path=ppt/charts/_rels/chart120.xml.rels><?xml version="1.0" encoding="UTF-8" standalone="yes"?>
<Relationships xmlns="http://schemas.openxmlformats.org/package/2006/relationships"><Relationship Id="rId1" Type="http://schemas.openxmlformats.org/officeDocument/2006/relationships/package" Target="../embeddings/Microsoft_Excel_Worksheet120.xlsx"/></Relationships>
</file>

<file path=ppt/charts/_rels/chart121.xml.rels><?xml version="1.0" encoding="UTF-8" standalone="yes"?>
<Relationships xmlns="http://schemas.openxmlformats.org/package/2006/relationships"><Relationship Id="rId1" Type="http://schemas.openxmlformats.org/officeDocument/2006/relationships/package" Target="../embeddings/Microsoft_Excel_Worksheet121.xlsx"/></Relationships>
</file>

<file path=ppt/charts/_rels/chart122.xml.rels><?xml version="1.0" encoding="UTF-8" standalone="yes"?>
<Relationships xmlns="http://schemas.openxmlformats.org/package/2006/relationships"><Relationship Id="rId1" Type="http://schemas.openxmlformats.org/officeDocument/2006/relationships/package" Target="../embeddings/Microsoft_Excel_Worksheet122.xlsx"/></Relationships>
</file>

<file path=ppt/charts/_rels/chart123.xml.rels><?xml version="1.0" encoding="UTF-8" standalone="yes"?>
<Relationships xmlns="http://schemas.openxmlformats.org/package/2006/relationships"><Relationship Id="rId1" Type="http://schemas.openxmlformats.org/officeDocument/2006/relationships/package" Target="../embeddings/Microsoft_Excel_Worksheet123.xlsx"/></Relationships>
</file>

<file path=ppt/charts/_rels/chart124.xml.rels><?xml version="1.0" encoding="UTF-8" standalone="yes"?>
<Relationships xmlns="http://schemas.openxmlformats.org/package/2006/relationships"><Relationship Id="rId1" Type="http://schemas.openxmlformats.org/officeDocument/2006/relationships/package" Target="../embeddings/Microsoft_Excel_Worksheet124.xlsx"/></Relationships>
</file>

<file path=ppt/charts/_rels/chart125.xml.rels><?xml version="1.0" encoding="UTF-8" standalone="yes"?>
<Relationships xmlns="http://schemas.openxmlformats.org/package/2006/relationships"><Relationship Id="rId1" Type="http://schemas.openxmlformats.org/officeDocument/2006/relationships/package" Target="../embeddings/Microsoft_Excel_Worksheet125.xlsx"/></Relationships>
</file>

<file path=ppt/charts/_rels/chart126.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13.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8.xml.rels><?xml version="1.0" encoding="UTF-8" standalone="yes"?>
<Relationships xmlns="http://schemas.openxmlformats.org/package/2006/relationships"><Relationship Id="rId2" Type="http://schemas.openxmlformats.org/officeDocument/2006/relationships/chartUserShapes" Target="../drawings/drawing67.xml"/><Relationship Id="rId1" Type="http://schemas.openxmlformats.org/officeDocument/2006/relationships/package" Target="../embeddings/Microsoft_Excel_Worksheet138.xlsx"/></Relationships>
</file>

<file path=ppt/charts/_rels/chart139.xml.rels><?xml version="1.0" encoding="UTF-8" standalone="yes"?>
<Relationships xmlns="http://schemas.openxmlformats.org/package/2006/relationships"><Relationship Id="rId2" Type="http://schemas.openxmlformats.org/officeDocument/2006/relationships/chartUserShapes" Target="../drawings/drawing68.xml"/><Relationship Id="rId1" Type="http://schemas.openxmlformats.org/officeDocument/2006/relationships/package" Target="../embeddings/Microsoft_Excel_Worksheet139.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14.xlsx"/></Relationships>
</file>

<file path=ppt/charts/_rels/chart140.xml.rels><?xml version="1.0" encoding="UTF-8" standalone="yes"?>
<Relationships xmlns="http://schemas.openxmlformats.org/package/2006/relationships"><Relationship Id="rId2" Type="http://schemas.openxmlformats.org/officeDocument/2006/relationships/chartUserShapes" Target="../drawings/drawing69.xml"/><Relationship Id="rId1" Type="http://schemas.openxmlformats.org/officeDocument/2006/relationships/package" Target="../embeddings/Microsoft_Excel_Worksheet140.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49.xml.rels><?xml version="1.0" encoding="UTF-8" standalone="yes"?>
<Relationships xmlns="http://schemas.openxmlformats.org/package/2006/relationships"><Relationship Id="rId2" Type="http://schemas.openxmlformats.org/officeDocument/2006/relationships/chartUserShapes" Target="../drawings/drawing70.xml"/><Relationship Id="rId1" Type="http://schemas.openxmlformats.org/officeDocument/2006/relationships/package" Target="../embeddings/Microsoft_Excel_Worksheet149.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15.xlsx"/></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16.xlsx"/></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17.xlsx"/></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Excel_Worksheet18.xlsx"/></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2.xlsx"/></Relationships>
</file>

<file path=ppt/charts/_rels/chart183.xml.rels><?xml version="1.0" encoding="UTF-8" standalone="yes"?>
<Relationships xmlns="http://schemas.openxmlformats.org/package/2006/relationships"><Relationship Id="rId1" Type="http://schemas.openxmlformats.org/officeDocument/2006/relationships/package" Target="../embeddings/Microsoft_Excel_Worksheet183.xlsx"/></Relationships>
</file>

<file path=ppt/charts/_rels/chart184.xml.rels><?xml version="1.0" encoding="UTF-8" standalone="yes"?>
<Relationships xmlns="http://schemas.openxmlformats.org/package/2006/relationships"><Relationship Id="rId1" Type="http://schemas.openxmlformats.org/officeDocument/2006/relationships/package" Target="../embeddings/Microsoft_Excel_Worksheet184.xlsx"/></Relationships>
</file>

<file path=ppt/charts/_rels/chart185.xml.rels><?xml version="1.0" encoding="UTF-8" standalone="yes"?>
<Relationships xmlns="http://schemas.openxmlformats.org/package/2006/relationships"><Relationship Id="rId1" Type="http://schemas.openxmlformats.org/officeDocument/2006/relationships/package" Target="../embeddings/Microsoft_Excel_Worksheet185.xlsx"/></Relationships>
</file>

<file path=ppt/charts/_rels/chart186.xml.rels><?xml version="1.0" encoding="UTF-8" standalone="yes"?>
<Relationships xmlns="http://schemas.openxmlformats.org/package/2006/relationships"><Relationship Id="rId1" Type="http://schemas.openxmlformats.org/officeDocument/2006/relationships/package" Target="../embeddings/Microsoft_Excel_Worksheet186.xlsx"/></Relationships>
</file>

<file path=ppt/charts/_rels/chart187.xml.rels><?xml version="1.0" encoding="UTF-8" standalone="yes"?>
<Relationships xmlns="http://schemas.openxmlformats.org/package/2006/relationships"><Relationship Id="rId1" Type="http://schemas.openxmlformats.org/officeDocument/2006/relationships/package" Target="../embeddings/Microsoft_Excel_Worksheet187.xlsx"/></Relationships>
</file>

<file path=ppt/charts/_rels/chart188.xml.rels><?xml version="1.0" encoding="UTF-8" standalone="yes"?>
<Relationships xmlns="http://schemas.openxmlformats.org/package/2006/relationships"><Relationship Id="rId1" Type="http://schemas.openxmlformats.org/officeDocument/2006/relationships/package" Target="../embeddings/Microsoft_Excel_Worksheet188.xlsx"/></Relationships>
</file>

<file path=ppt/charts/_rels/chart189.xml.rels><?xml version="1.0" encoding="UTF-8" standalone="yes"?>
<Relationships xmlns="http://schemas.openxmlformats.org/package/2006/relationships"><Relationship Id="rId1" Type="http://schemas.openxmlformats.org/officeDocument/2006/relationships/package" Target="../embeddings/Microsoft_Excel_Worksheet189.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package" Target="../embeddings/Microsoft_Excel_Worksheet19.xlsx"/></Relationships>
</file>

<file path=ppt/charts/_rels/chart190.xml.rels><?xml version="1.0" encoding="UTF-8" standalone="yes"?>
<Relationships xmlns="http://schemas.openxmlformats.org/package/2006/relationships"><Relationship Id="rId1" Type="http://schemas.openxmlformats.org/officeDocument/2006/relationships/package" Target="../embeddings/Microsoft_Excel_Worksheet190.xlsx"/></Relationships>
</file>

<file path=ppt/charts/_rels/chart191.xml.rels><?xml version="1.0" encoding="UTF-8" standalone="yes"?>
<Relationships xmlns="http://schemas.openxmlformats.org/package/2006/relationships"><Relationship Id="rId1" Type="http://schemas.openxmlformats.org/officeDocument/2006/relationships/package" Target="../embeddings/Microsoft_Excel_Worksheet191.xlsx"/></Relationships>
</file>

<file path=ppt/charts/_rels/chart192.xml.rels><?xml version="1.0" encoding="UTF-8" standalone="yes"?>
<Relationships xmlns="http://schemas.openxmlformats.org/package/2006/relationships"><Relationship Id="rId1" Type="http://schemas.openxmlformats.org/officeDocument/2006/relationships/package" Target="../embeddings/Microsoft_Excel_Worksheet192.xlsx"/></Relationships>
</file>

<file path=ppt/charts/_rels/chart193.xml.rels><?xml version="1.0" encoding="UTF-8" standalone="yes"?>
<Relationships xmlns="http://schemas.openxmlformats.org/package/2006/relationships"><Relationship Id="rId1" Type="http://schemas.openxmlformats.org/officeDocument/2006/relationships/package" Target="../embeddings/Microsoft_Excel_Worksheet193.xlsx"/></Relationships>
</file>

<file path=ppt/charts/_rels/chart194.xml.rels><?xml version="1.0" encoding="UTF-8" standalone="yes"?>
<Relationships xmlns="http://schemas.openxmlformats.org/package/2006/relationships"><Relationship Id="rId1" Type="http://schemas.openxmlformats.org/officeDocument/2006/relationships/package" Target="../embeddings/Microsoft_Excel_Worksheet194.xlsx"/></Relationships>
</file>

<file path=ppt/charts/_rels/chart195.xml.rels><?xml version="1.0" encoding="UTF-8" standalone="yes"?>
<Relationships xmlns="http://schemas.openxmlformats.org/package/2006/relationships"><Relationship Id="rId1" Type="http://schemas.openxmlformats.org/officeDocument/2006/relationships/package" Target="../embeddings/Microsoft_Excel_Worksheet195.xlsx"/></Relationships>
</file>

<file path=ppt/charts/_rels/chart196.xml.rels><?xml version="1.0" encoding="UTF-8" standalone="yes"?>
<Relationships xmlns="http://schemas.openxmlformats.org/package/2006/relationships"><Relationship Id="rId1" Type="http://schemas.openxmlformats.org/officeDocument/2006/relationships/package" Target="../embeddings/Microsoft_Excel_Worksheet196.xlsx"/></Relationships>
</file>

<file path=ppt/charts/_rels/chart197.xml.rels><?xml version="1.0" encoding="UTF-8" standalone="yes"?>
<Relationships xmlns="http://schemas.openxmlformats.org/package/2006/relationships"><Relationship Id="rId1" Type="http://schemas.openxmlformats.org/officeDocument/2006/relationships/package" Target="../embeddings/Microsoft_Excel_Worksheet197.xlsx"/></Relationships>
</file>

<file path=ppt/charts/_rels/chart198.xml.rels><?xml version="1.0" encoding="UTF-8" standalone="yes"?>
<Relationships xmlns="http://schemas.openxmlformats.org/package/2006/relationships"><Relationship Id="rId1" Type="http://schemas.openxmlformats.org/officeDocument/2006/relationships/package" Target="../embeddings/Microsoft_Excel_Worksheet198.xlsx"/></Relationships>
</file>

<file path=ppt/charts/_rels/chart199.xml.rels><?xml version="1.0" encoding="UTF-8" standalone="yes"?>
<Relationships xmlns="http://schemas.openxmlformats.org/package/2006/relationships"><Relationship Id="rId1" Type="http://schemas.openxmlformats.org/officeDocument/2006/relationships/package" Target="../embeddings/Microsoft_Excel_Worksheet199.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00.xml.rels><?xml version="1.0" encoding="UTF-8" standalone="yes"?>
<Relationships xmlns="http://schemas.openxmlformats.org/package/2006/relationships"><Relationship Id="rId1" Type="http://schemas.openxmlformats.org/officeDocument/2006/relationships/package" Target="../embeddings/Microsoft_Excel_Worksheet200.xlsx"/></Relationships>
</file>

<file path=ppt/charts/_rels/chart201.xml.rels><?xml version="1.0" encoding="UTF-8" standalone="yes"?>
<Relationships xmlns="http://schemas.openxmlformats.org/package/2006/relationships"><Relationship Id="rId1" Type="http://schemas.openxmlformats.org/officeDocument/2006/relationships/package" Target="../embeddings/Microsoft_Excel_Worksheet201.xlsx"/></Relationships>
</file>

<file path=ppt/charts/_rels/chart202.xml.rels><?xml version="1.0" encoding="UTF-8" standalone="yes"?>
<Relationships xmlns="http://schemas.openxmlformats.org/package/2006/relationships"><Relationship Id="rId1" Type="http://schemas.openxmlformats.org/officeDocument/2006/relationships/package" Target="../embeddings/Microsoft_Excel_Worksheet202.xlsx"/></Relationships>
</file>

<file path=ppt/charts/_rels/chart203.xml.rels><?xml version="1.0" encoding="UTF-8" standalone="yes"?>
<Relationships xmlns="http://schemas.openxmlformats.org/package/2006/relationships"><Relationship Id="rId1" Type="http://schemas.openxmlformats.org/officeDocument/2006/relationships/package" Target="../embeddings/Microsoft_Excel_Worksheet203.xlsx"/></Relationships>
</file>

<file path=ppt/charts/_rels/chart204.xml.rels><?xml version="1.0" encoding="UTF-8" standalone="yes"?>
<Relationships xmlns="http://schemas.openxmlformats.org/package/2006/relationships"><Relationship Id="rId1" Type="http://schemas.openxmlformats.org/officeDocument/2006/relationships/package" Target="../embeddings/Microsoft_Excel_Worksheet204.xlsx"/></Relationships>
</file>

<file path=ppt/charts/_rels/chart205.xml.rels><?xml version="1.0" encoding="UTF-8" standalone="yes"?>
<Relationships xmlns="http://schemas.openxmlformats.org/package/2006/relationships"><Relationship Id="rId1" Type="http://schemas.openxmlformats.org/officeDocument/2006/relationships/package" Target="../embeddings/Microsoft_Excel_Worksheet205.xlsx"/></Relationships>
</file>

<file path=ppt/charts/_rels/chart206.xml.rels><?xml version="1.0" encoding="UTF-8" standalone="yes"?>
<Relationships xmlns="http://schemas.openxmlformats.org/package/2006/relationships"><Relationship Id="rId1" Type="http://schemas.openxmlformats.org/officeDocument/2006/relationships/package" Target="../embeddings/Microsoft_Excel_Worksheet206.xlsx"/></Relationships>
</file>

<file path=ppt/charts/_rels/chart207.xml.rels><?xml version="1.0" encoding="UTF-8" standalone="yes"?>
<Relationships xmlns="http://schemas.openxmlformats.org/package/2006/relationships"><Relationship Id="rId1" Type="http://schemas.openxmlformats.org/officeDocument/2006/relationships/package" Target="../embeddings/Microsoft_Excel_Worksheet207.xlsx"/></Relationships>
</file>

<file path=ppt/charts/_rels/chart208.xml.rels><?xml version="1.0" encoding="UTF-8" standalone="yes"?>
<Relationships xmlns="http://schemas.openxmlformats.org/package/2006/relationships"><Relationship Id="rId1" Type="http://schemas.openxmlformats.org/officeDocument/2006/relationships/package" Target="../embeddings/Microsoft_Excel_Worksheet208.xlsx"/></Relationships>
</file>

<file path=ppt/charts/_rels/chart209.xml.rels><?xml version="1.0" encoding="UTF-8" standalone="yes"?>
<Relationships xmlns="http://schemas.openxmlformats.org/package/2006/relationships"><Relationship Id="rId1" Type="http://schemas.openxmlformats.org/officeDocument/2006/relationships/package" Target="../embeddings/Microsoft_Excel_Worksheet20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10.xml.rels><?xml version="1.0" encoding="UTF-8" standalone="yes"?>
<Relationships xmlns="http://schemas.openxmlformats.org/package/2006/relationships"><Relationship Id="rId1" Type="http://schemas.openxmlformats.org/officeDocument/2006/relationships/package" Target="../embeddings/Microsoft_Excel_Worksheet210.xlsx"/></Relationships>
</file>

<file path=ppt/charts/_rels/chart211.xml.rels><?xml version="1.0" encoding="UTF-8" standalone="yes"?>
<Relationships xmlns="http://schemas.openxmlformats.org/package/2006/relationships"><Relationship Id="rId1" Type="http://schemas.openxmlformats.org/officeDocument/2006/relationships/package" Target="../embeddings/Microsoft_Excel_Worksheet211.xlsx"/></Relationships>
</file>

<file path=ppt/charts/_rels/chart212.xml.rels><?xml version="1.0" encoding="UTF-8" standalone="yes"?>
<Relationships xmlns="http://schemas.openxmlformats.org/package/2006/relationships"><Relationship Id="rId1" Type="http://schemas.openxmlformats.org/officeDocument/2006/relationships/package" Target="../embeddings/Microsoft_Excel_Worksheet212.xlsx"/></Relationships>
</file>

<file path=ppt/charts/_rels/chart213.xml.rels><?xml version="1.0" encoding="UTF-8" standalone="yes"?>
<Relationships xmlns="http://schemas.openxmlformats.org/package/2006/relationships"><Relationship Id="rId1" Type="http://schemas.openxmlformats.org/officeDocument/2006/relationships/package" Target="../embeddings/Microsoft_Excel_Worksheet213.xlsx"/></Relationships>
</file>

<file path=ppt/charts/_rels/chart214.xml.rels><?xml version="1.0" encoding="UTF-8" standalone="yes"?>
<Relationships xmlns="http://schemas.openxmlformats.org/package/2006/relationships"><Relationship Id="rId1" Type="http://schemas.openxmlformats.org/officeDocument/2006/relationships/package" Target="../embeddings/Microsoft_Excel_Worksheet214.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20.xml"/><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21.xml"/><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22.xml"/><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2" Type="http://schemas.openxmlformats.org/officeDocument/2006/relationships/chartUserShapes" Target="../drawings/drawing23.xml"/><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2" Type="http://schemas.openxmlformats.org/officeDocument/2006/relationships/chartUserShapes" Target="../drawings/drawing24.xml"/><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2" Type="http://schemas.openxmlformats.org/officeDocument/2006/relationships/chartUserShapes" Target="../drawings/drawing25.xml"/><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2" Type="http://schemas.openxmlformats.org/officeDocument/2006/relationships/chartUserShapes" Target="../drawings/drawing26.xml"/><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2" Type="http://schemas.openxmlformats.org/officeDocument/2006/relationships/chartUserShapes" Target="../drawings/drawing27.xml"/><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2" Type="http://schemas.openxmlformats.org/officeDocument/2006/relationships/chartUserShapes" Target="../drawings/drawing28.xml"/><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2" Type="http://schemas.openxmlformats.org/officeDocument/2006/relationships/chartUserShapes" Target="../drawings/drawing29.xml"/><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2" Type="http://schemas.openxmlformats.org/officeDocument/2006/relationships/chartUserShapes" Target="../drawings/drawing30.xml"/><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2" Type="http://schemas.openxmlformats.org/officeDocument/2006/relationships/chartUserShapes" Target="../drawings/drawing31.xml"/><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2" Type="http://schemas.openxmlformats.org/officeDocument/2006/relationships/chartUserShapes" Target="../drawings/drawing32.xml"/><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2" Type="http://schemas.openxmlformats.org/officeDocument/2006/relationships/chartUserShapes" Target="../drawings/drawing33.xml"/><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2" Type="http://schemas.openxmlformats.org/officeDocument/2006/relationships/chartUserShapes" Target="../drawings/drawing34.xml"/><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2" Type="http://schemas.openxmlformats.org/officeDocument/2006/relationships/chartUserShapes" Target="../drawings/drawing35.xml"/><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2" Type="http://schemas.openxmlformats.org/officeDocument/2006/relationships/chartUserShapes" Target="../drawings/drawing36.xml"/><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2" Type="http://schemas.openxmlformats.org/officeDocument/2006/relationships/chartUserShapes" Target="../drawings/drawing37.xml"/><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5.xml.rels><?xml version="1.0" encoding="UTF-8" standalone="yes"?>
<Relationships xmlns="http://schemas.openxmlformats.org/package/2006/relationships"><Relationship Id="rId2" Type="http://schemas.openxmlformats.org/officeDocument/2006/relationships/chartUserShapes" Target="../drawings/drawing38.xml"/><Relationship Id="rId1" Type="http://schemas.openxmlformats.org/officeDocument/2006/relationships/package" Target="../embeddings/Microsoft_Excel_Worksheet75.xlsx"/></Relationships>
</file>

<file path=ppt/charts/_rels/chart76.xml.rels><?xml version="1.0" encoding="UTF-8" standalone="yes"?>
<Relationships xmlns="http://schemas.openxmlformats.org/package/2006/relationships"><Relationship Id="rId2" Type="http://schemas.openxmlformats.org/officeDocument/2006/relationships/chartUserShapes" Target="../drawings/drawing39.xml"/><Relationship Id="rId1" Type="http://schemas.openxmlformats.org/officeDocument/2006/relationships/package" Target="../embeddings/Microsoft_Excel_Worksheet76.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8.xml.rels><?xml version="1.0" encoding="UTF-8" standalone="yes"?>
<Relationships xmlns="http://schemas.openxmlformats.org/package/2006/relationships"><Relationship Id="rId2" Type="http://schemas.openxmlformats.org/officeDocument/2006/relationships/chartUserShapes" Target="../drawings/drawing40.xml"/><Relationship Id="rId1" Type="http://schemas.openxmlformats.org/officeDocument/2006/relationships/package" Target="../embeddings/Microsoft_Excel_Worksheet78.xlsx"/></Relationships>
</file>

<file path=ppt/charts/_rels/chart79.xml.rels><?xml version="1.0" encoding="UTF-8" standalone="yes"?>
<Relationships xmlns="http://schemas.openxmlformats.org/package/2006/relationships"><Relationship Id="rId2" Type="http://schemas.openxmlformats.org/officeDocument/2006/relationships/chartUserShapes" Target="../drawings/drawing41.xml"/><Relationship Id="rId1" Type="http://schemas.openxmlformats.org/officeDocument/2006/relationships/package" Target="../embeddings/Microsoft_Excel_Worksheet79.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8.xlsx"/></Relationships>
</file>

<file path=ppt/charts/_rels/chart80.xml.rels><?xml version="1.0" encoding="UTF-8" standalone="yes"?>
<Relationships xmlns="http://schemas.openxmlformats.org/package/2006/relationships"><Relationship Id="rId2" Type="http://schemas.openxmlformats.org/officeDocument/2006/relationships/chartUserShapes" Target="../drawings/drawing42.xml"/><Relationship Id="rId1" Type="http://schemas.openxmlformats.org/officeDocument/2006/relationships/package" Target="../embeddings/Microsoft_Excel_Worksheet80.xlsx"/></Relationships>
</file>

<file path=ppt/charts/_rels/chart81.xml.rels><?xml version="1.0" encoding="UTF-8" standalone="yes"?>
<Relationships xmlns="http://schemas.openxmlformats.org/package/2006/relationships"><Relationship Id="rId2" Type="http://schemas.openxmlformats.org/officeDocument/2006/relationships/chartUserShapes" Target="../drawings/drawing43.xml"/><Relationship Id="rId1" Type="http://schemas.openxmlformats.org/officeDocument/2006/relationships/package" Target="../embeddings/Microsoft_Excel_Worksheet81.xlsx"/></Relationships>
</file>

<file path=ppt/charts/_rels/chart82.xml.rels><?xml version="1.0" encoding="UTF-8" standalone="yes"?>
<Relationships xmlns="http://schemas.openxmlformats.org/package/2006/relationships"><Relationship Id="rId2" Type="http://schemas.openxmlformats.org/officeDocument/2006/relationships/chartUserShapes" Target="../drawings/drawing44.xml"/><Relationship Id="rId1" Type="http://schemas.openxmlformats.org/officeDocument/2006/relationships/package" Target="../embeddings/Microsoft_Excel_Worksheet82.xlsx"/></Relationships>
</file>

<file path=ppt/charts/_rels/chart83.xml.rels><?xml version="1.0" encoding="UTF-8" standalone="yes"?>
<Relationships xmlns="http://schemas.openxmlformats.org/package/2006/relationships"><Relationship Id="rId2" Type="http://schemas.openxmlformats.org/officeDocument/2006/relationships/chartUserShapes" Target="../drawings/drawing45.xml"/><Relationship Id="rId1" Type="http://schemas.openxmlformats.org/officeDocument/2006/relationships/package" Target="../embeddings/Microsoft_Excel_Worksheet83.xlsx"/></Relationships>
</file>

<file path=ppt/charts/_rels/chart84.xml.rels><?xml version="1.0" encoding="UTF-8" standalone="yes"?>
<Relationships xmlns="http://schemas.openxmlformats.org/package/2006/relationships"><Relationship Id="rId2" Type="http://schemas.openxmlformats.org/officeDocument/2006/relationships/chartUserShapes" Target="../drawings/drawing46.xml"/><Relationship Id="rId1" Type="http://schemas.openxmlformats.org/officeDocument/2006/relationships/package" Target="../embeddings/Microsoft_Excel_Worksheet84.xlsx"/></Relationships>
</file>

<file path=ppt/charts/_rels/chart85.xml.rels><?xml version="1.0" encoding="UTF-8" standalone="yes"?>
<Relationships xmlns="http://schemas.openxmlformats.org/package/2006/relationships"><Relationship Id="rId2" Type="http://schemas.openxmlformats.org/officeDocument/2006/relationships/chartUserShapes" Target="../drawings/drawing47.xml"/><Relationship Id="rId1" Type="http://schemas.openxmlformats.org/officeDocument/2006/relationships/package" Target="../embeddings/Microsoft_Excel_Worksheet85.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7.xml.rels><?xml version="1.0" encoding="UTF-8" standalone="yes"?>
<Relationships xmlns="http://schemas.openxmlformats.org/package/2006/relationships"><Relationship Id="rId2" Type="http://schemas.openxmlformats.org/officeDocument/2006/relationships/chartUserShapes" Target="../drawings/drawing48.xml"/><Relationship Id="rId1" Type="http://schemas.openxmlformats.org/officeDocument/2006/relationships/package" Target="../embeddings/Microsoft_Excel_Worksheet87.xlsx"/></Relationships>
</file>

<file path=ppt/charts/_rels/chart88.xml.rels><?xml version="1.0" encoding="UTF-8" standalone="yes"?>
<Relationships xmlns="http://schemas.openxmlformats.org/package/2006/relationships"><Relationship Id="rId2" Type="http://schemas.openxmlformats.org/officeDocument/2006/relationships/chartUserShapes" Target="../drawings/drawing49.xml"/><Relationship Id="rId1" Type="http://schemas.openxmlformats.org/officeDocument/2006/relationships/package" Target="../embeddings/Microsoft_Excel_Worksheet88.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9.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9.xlsx"/></Relationships>
</file>

<file path=ppt/charts/_rels/chart90.xml.rels><?xml version="1.0" encoding="UTF-8" standalone="yes"?>
<Relationships xmlns="http://schemas.openxmlformats.org/package/2006/relationships"><Relationship Id="rId2" Type="http://schemas.openxmlformats.org/officeDocument/2006/relationships/chartUserShapes" Target="../drawings/drawing50.xml"/><Relationship Id="rId1" Type="http://schemas.openxmlformats.org/officeDocument/2006/relationships/package" Target="../embeddings/Microsoft_Excel_Worksheet90.xlsx"/></Relationships>
</file>

<file path=ppt/charts/_rels/chart91.xml.rels><?xml version="1.0" encoding="UTF-8" standalone="yes"?>
<Relationships xmlns="http://schemas.openxmlformats.org/package/2006/relationships"><Relationship Id="rId2" Type="http://schemas.openxmlformats.org/officeDocument/2006/relationships/chartUserShapes" Target="../drawings/drawing51.xml"/><Relationship Id="rId1" Type="http://schemas.openxmlformats.org/officeDocument/2006/relationships/package" Target="../embeddings/Microsoft_Excel_Worksheet91.xlsx"/></Relationships>
</file>

<file path=ppt/charts/_rels/chart92.xml.rels><?xml version="1.0" encoding="UTF-8" standalone="yes"?>
<Relationships xmlns="http://schemas.openxmlformats.org/package/2006/relationships"><Relationship Id="rId2" Type="http://schemas.openxmlformats.org/officeDocument/2006/relationships/chartUserShapes" Target="../drawings/drawing52.xml"/><Relationship Id="rId1" Type="http://schemas.openxmlformats.org/officeDocument/2006/relationships/package" Target="../embeddings/Microsoft_Excel_Worksheet92.xlsx"/></Relationships>
</file>

<file path=ppt/charts/_rels/chart93.xml.rels><?xml version="1.0" encoding="UTF-8" standalone="yes"?>
<Relationships xmlns="http://schemas.openxmlformats.org/package/2006/relationships"><Relationship Id="rId2" Type="http://schemas.openxmlformats.org/officeDocument/2006/relationships/chartUserShapes" Target="../drawings/drawing53.xml"/><Relationship Id="rId1" Type="http://schemas.openxmlformats.org/officeDocument/2006/relationships/package" Target="../embeddings/Microsoft_Excel_Worksheet93.xlsx"/></Relationships>
</file>

<file path=ppt/charts/_rels/chart94.xml.rels><?xml version="1.0" encoding="UTF-8" standalone="yes"?>
<Relationships xmlns="http://schemas.openxmlformats.org/package/2006/relationships"><Relationship Id="rId2" Type="http://schemas.openxmlformats.org/officeDocument/2006/relationships/chartUserShapes" Target="../drawings/drawing54.xml"/><Relationship Id="rId1" Type="http://schemas.openxmlformats.org/officeDocument/2006/relationships/package" Target="../embeddings/Microsoft_Excel_Worksheet94.xlsx"/></Relationships>
</file>

<file path=ppt/charts/_rels/chart95.xml.rels><?xml version="1.0" encoding="UTF-8" standalone="yes"?>
<Relationships xmlns="http://schemas.openxmlformats.org/package/2006/relationships"><Relationship Id="rId2" Type="http://schemas.openxmlformats.org/officeDocument/2006/relationships/chartUserShapes" Target="../drawings/drawing55.xml"/><Relationship Id="rId1" Type="http://schemas.openxmlformats.org/officeDocument/2006/relationships/package" Target="../embeddings/Microsoft_Excel_Worksheet95.xlsx"/></Relationships>
</file>

<file path=ppt/charts/_rels/chart96.xml.rels><?xml version="1.0" encoding="UTF-8" standalone="yes"?>
<Relationships xmlns="http://schemas.openxmlformats.org/package/2006/relationships"><Relationship Id="rId2" Type="http://schemas.openxmlformats.org/officeDocument/2006/relationships/chartUserShapes" Target="../drawings/drawing56.xml"/><Relationship Id="rId1" Type="http://schemas.openxmlformats.org/officeDocument/2006/relationships/package" Target="../embeddings/Microsoft_Excel_Worksheet96.xlsx"/></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7.xlsx"/></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Excel_Worksheet98.xlsx"/></Relationships>
</file>

<file path=ppt/charts/_rels/chart99.xml.rels><?xml version="1.0" encoding="UTF-8" standalone="yes"?>
<Relationships xmlns="http://schemas.openxmlformats.org/package/2006/relationships"><Relationship Id="rId1" Type="http://schemas.openxmlformats.org/officeDocument/2006/relationships/package" Target="../embeddings/Microsoft_Excel_Worksheet9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83617672790904"/>
          <c:y val="0.19367592208868001"/>
          <c:w val="0.53276771653543364"/>
          <c:h val="0.56080812266890456"/>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FFFF00"/>
              </a:solidFill>
              <a:ln>
                <a:solidFill>
                  <a:srgbClr val="000000"/>
                </a:solidFill>
              </a:ln>
            </c:spPr>
          </c:dPt>
          <c:dPt>
            <c:idx val="1"/>
            <c:bubble3D val="0"/>
            <c:spPr>
              <a:solidFill>
                <a:schemeClr val="bg1">
                  <a:lumMod val="50000"/>
                  <a:lumOff val="50000"/>
                </a:schemeClr>
              </a:solidFill>
              <a:ln>
                <a:solidFill>
                  <a:srgbClr val="000000"/>
                </a:solidFill>
              </a:ln>
            </c:spPr>
          </c:dPt>
          <c:dPt>
            <c:idx val="2"/>
            <c:bubble3D val="0"/>
            <c:spPr>
              <a:solidFill>
                <a:srgbClr val="00FF00"/>
              </a:solidFill>
              <a:ln>
                <a:solidFill>
                  <a:srgbClr val="000000"/>
                </a:solidFill>
              </a:ln>
            </c:spPr>
          </c:dPt>
          <c:dPt>
            <c:idx val="3"/>
            <c:bubble3D val="0"/>
            <c:spPr>
              <a:solidFill>
                <a:srgbClr val="FF0000"/>
              </a:solidFill>
              <a:ln>
                <a:solidFill>
                  <a:srgbClr val="000000"/>
                </a:solidFill>
              </a:ln>
            </c:spPr>
          </c:dPt>
          <c:dPt>
            <c:idx val="4"/>
            <c:bubble3D val="0"/>
            <c:spPr>
              <a:solidFill>
                <a:srgbClr val="00FFFF"/>
              </a:solidFill>
              <a:ln>
                <a:solidFill>
                  <a:srgbClr val="000000"/>
                </a:solidFill>
              </a:ln>
            </c:spPr>
          </c:dPt>
          <c:dPt>
            <c:idx val="5"/>
            <c:bubble3D val="0"/>
            <c:spPr>
              <a:solidFill>
                <a:srgbClr val="FF00FF"/>
              </a:solidFill>
              <a:ln>
                <a:solidFill>
                  <a:srgbClr val="000000"/>
                </a:solidFill>
              </a:ln>
            </c:spPr>
          </c:dPt>
          <c:dPt>
            <c:idx val="6"/>
            <c:bubble3D val="0"/>
            <c:spPr>
              <a:solidFill>
                <a:srgbClr val="00FFFF"/>
              </a:solidFill>
              <a:ln>
                <a:solidFill>
                  <a:srgbClr val="000000"/>
                </a:solidFill>
              </a:ln>
            </c:spPr>
          </c:dPt>
          <c:dLbls>
            <c:dLbl>
              <c:idx val="1"/>
              <c:layout>
                <c:manualLayout>
                  <c:x val="0"/>
                  <c:y val="3.508771929824559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2"/>
              <c:layout>
                <c:manualLayout>
                  <c:x val="2.7777777777779639E-3"/>
                  <c:y val="-6.4327485380117053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4"/>
              <c:layout>
                <c:manualLayout>
                  <c:x val="7.3530183727034126E-3"/>
                  <c:y val="-9.3567251461988341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numFmt formatCode="0%" sourceLinked="0"/>
            <c:spPr>
              <a:noFill/>
              <a:ln>
                <a:noFill/>
              </a:ln>
              <a:effectLst/>
            </c:spPr>
            <c:txPr>
              <a:bodyPr/>
              <a:lstStyle/>
              <a:p>
                <a:pPr>
                  <a:defRPr sz="1400" b="1"/>
                </a:pPr>
                <a:endParaRPr lang="en-US"/>
              </a:p>
            </c:txPr>
            <c:dLblPos val="outEnd"/>
            <c:showLegendKey val="0"/>
            <c:showVal val="1"/>
            <c:showCatName val="1"/>
            <c:showSerName val="0"/>
            <c:showPercent val="0"/>
            <c:showBubbleSize val="0"/>
            <c:separator>
</c:separator>
            <c:showLeaderLines val="1"/>
            <c:extLst>
              <c:ext xmlns:c15="http://schemas.microsoft.com/office/drawing/2012/chart" uri="{CE6537A1-D6FC-4f65-9D91-7224C49458BB}">
                <c15:layout/>
              </c:ext>
            </c:extLst>
          </c:dLbls>
          <c:cat>
            <c:strRef>
              <c:f>Sheet1!$A$2:$A$7</c:f>
              <c:strCache>
                <c:ptCount val="6"/>
                <c:pt idx="0">
                  <c:v>Myopathy</c:v>
                </c:pt>
                <c:pt idx="1">
                  <c:v>Congenital</c:v>
                </c:pt>
                <c:pt idx="2">
                  <c:v>Retx</c:v>
                </c:pt>
                <c:pt idx="3">
                  <c:v>CAD</c:v>
                </c:pt>
                <c:pt idx="4">
                  <c:v>Other</c:v>
                </c:pt>
                <c:pt idx="5">
                  <c:v>Valvular</c:v>
                </c:pt>
              </c:strCache>
            </c:strRef>
          </c:cat>
          <c:val>
            <c:numRef>
              <c:f>Sheet1!$B$2:$B$7</c:f>
              <c:numCache>
                <c:formatCode>0.00%</c:formatCode>
                <c:ptCount val="6"/>
                <c:pt idx="0">
                  <c:v>0.54552999999999996</c:v>
                </c:pt>
                <c:pt idx="1">
                  <c:v>3.0943999999999999E-2</c:v>
                </c:pt>
                <c:pt idx="2">
                  <c:v>2.511E-2</c:v>
                </c:pt>
                <c:pt idx="3">
                  <c:v>0.36436000000000002</c:v>
                </c:pt>
                <c:pt idx="4">
                  <c:v>5.5979999999999997E-3</c:v>
                </c:pt>
                <c:pt idx="5">
                  <c:v>2.8461E-2</c:v>
                </c:pt>
              </c:numCache>
            </c:numRef>
          </c:val>
        </c:ser>
        <c:dLbls>
          <c:showLegendKey val="0"/>
          <c:showVal val="0"/>
          <c:showCatName val="0"/>
          <c:showSerName val="0"/>
          <c:showPercent val="0"/>
          <c:showBubbleSize val="0"/>
          <c:showLeaderLines val="1"/>
        </c:dLbls>
        <c:firstSliceAng val="70"/>
      </c:pieChart>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1681483362982"/>
          <c:y val="0.25889335843888373"/>
          <c:w val="0.41304485376827932"/>
          <c:h val="0.50283721328314013"/>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FFFF00"/>
              </a:solidFill>
              <a:ln>
                <a:solidFill>
                  <a:srgbClr val="000000"/>
                </a:solidFill>
              </a:ln>
            </c:spPr>
          </c:dPt>
          <c:dPt>
            <c:idx val="1"/>
            <c:bubble3D val="0"/>
            <c:spPr>
              <a:solidFill>
                <a:srgbClr val="009900"/>
              </a:solidFill>
              <a:ln>
                <a:solidFill>
                  <a:srgbClr val="000000"/>
                </a:solidFill>
              </a:ln>
            </c:spPr>
          </c:dPt>
          <c:dPt>
            <c:idx val="2"/>
            <c:bubble3D val="0"/>
            <c:spPr>
              <a:solidFill>
                <a:srgbClr val="FF0000"/>
              </a:solidFill>
              <a:ln>
                <a:solidFill>
                  <a:srgbClr val="000000"/>
                </a:solidFill>
              </a:ln>
            </c:spPr>
          </c:dPt>
          <c:dPt>
            <c:idx val="3"/>
            <c:bubble3D val="0"/>
            <c:spPr>
              <a:solidFill>
                <a:srgbClr val="00FFFF"/>
              </a:solidFill>
              <a:ln>
                <a:solidFill>
                  <a:srgbClr val="000000"/>
                </a:solidFill>
              </a:ln>
            </c:spPr>
          </c:dPt>
          <c:dPt>
            <c:idx val="4"/>
            <c:bubble3D val="0"/>
            <c:spPr>
              <a:solidFill>
                <a:srgbClr val="9900FF"/>
              </a:solidFill>
              <a:ln>
                <a:solidFill>
                  <a:srgbClr val="000000"/>
                </a:solidFill>
              </a:ln>
            </c:spPr>
          </c:dPt>
          <c:dPt>
            <c:idx val="5"/>
            <c:bubble3D val="0"/>
            <c:spPr>
              <a:solidFill>
                <a:srgbClr val="00FF00"/>
              </a:solidFill>
              <a:ln>
                <a:solidFill>
                  <a:srgbClr val="000000"/>
                </a:solidFill>
              </a:ln>
            </c:spPr>
          </c:dPt>
          <c:dPt>
            <c:idx val="6"/>
            <c:bubble3D val="0"/>
            <c:spPr>
              <a:solidFill>
                <a:srgbClr val="FF00FF"/>
              </a:solidFill>
              <a:ln>
                <a:solidFill>
                  <a:srgbClr val="000000"/>
                </a:solidFill>
              </a:ln>
            </c:spPr>
          </c:dPt>
          <c:dLbls>
            <c:dLbl>
              <c:idx val="1"/>
              <c:layout>
                <c:manualLayout>
                  <c:x val="0"/>
                  <c:y val="3.5087719298245591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2"/>
              <c:layout>
                <c:manualLayout>
                  <c:x val="2.7777777777779704E-3"/>
                  <c:y val="-6.432748538011703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4"/>
              <c:layout>
                <c:manualLayout>
                  <c:x val="7.1869232071797434E-2"/>
                  <c:y val="-5.3712199018600935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numFmt formatCode="0%" sourceLinked="0"/>
            <c:spPr>
              <a:noFill/>
              <a:ln>
                <a:noFill/>
              </a:ln>
              <a:effectLst/>
            </c:spPr>
            <c:txPr>
              <a:bodyPr/>
              <a:lstStyle/>
              <a:p>
                <a:pPr>
                  <a:defRPr sz="1300" b="1"/>
                </a:pPr>
                <a:endParaRPr lang="en-US"/>
              </a:p>
            </c:txPr>
            <c:dLblPos val="outEnd"/>
            <c:showLegendKey val="0"/>
            <c:showVal val="1"/>
            <c:showCatName val="1"/>
            <c:showSerName val="0"/>
            <c:showPercent val="0"/>
            <c:showBubbleSize val="0"/>
            <c:separator>
</c:separator>
            <c:showLeaderLines val="1"/>
            <c:extLst>
              <c:ext xmlns:c15="http://schemas.microsoft.com/office/drawing/2012/chart" uri="{CE6537A1-D6FC-4f65-9D91-7224C49458BB}">
                <c15:layout/>
              </c:ext>
            </c:extLst>
          </c:dLbls>
          <c:cat>
            <c:strRef>
              <c:f>Sheet1!$A$2:$A$8</c:f>
              <c:strCache>
                <c:ptCount val="7"/>
                <c:pt idx="0">
                  <c:v>Myopathy</c:v>
                </c:pt>
                <c:pt idx="1">
                  <c:v>Primary Failure</c:v>
                </c:pt>
                <c:pt idx="2">
                  <c:v>CAD</c:v>
                </c:pt>
                <c:pt idx="3">
                  <c:v>Other</c:v>
                </c:pt>
                <c:pt idx="4">
                  <c:v>Rejection</c:v>
                </c:pt>
                <c:pt idx="5">
                  <c:v>Non-specific</c:v>
                </c:pt>
                <c:pt idx="6">
                  <c:v>Valvular</c:v>
                </c:pt>
              </c:strCache>
            </c:strRef>
          </c:cat>
          <c:val>
            <c:numRef>
              <c:f>Sheet1!$B$2:$B$8</c:f>
              <c:numCache>
                <c:formatCode>0.00%</c:formatCode>
                <c:ptCount val="7"/>
                <c:pt idx="0">
                  <c:v>0.4</c:v>
                </c:pt>
                <c:pt idx="1">
                  <c:v>1.8182E-2</c:v>
                </c:pt>
                <c:pt idx="2">
                  <c:v>0.32727000000000001</c:v>
                </c:pt>
                <c:pt idx="3" formatCode="General">
                  <c:v>0</c:v>
                </c:pt>
                <c:pt idx="4">
                  <c:v>3.6364E-2</c:v>
                </c:pt>
                <c:pt idx="5">
                  <c:v>0.16364000000000001</c:v>
                </c:pt>
                <c:pt idx="6">
                  <c:v>5.4545000000000003E-2</c:v>
                </c:pt>
              </c:numCache>
            </c:numRef>
          </c:val>
        </c:ser>
        <c:dLbls>
          <c:showLegendKey val="0"/>
          <c:showVal val="0"/>
          <c:showCatName val="0"/>
          <c:showSerName val="0"/>
          <c:showPercent val="0"/>
          <c:showBubbleSize val="0"/>
          <c:showLeaderLines val="1"/>
        </c:dLbls>
        <c:firstSliceAng val="70"/>
      </c:pieChart>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10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6.2019180294770854E-2"/>
          <c:w val="0.90245337142590742"/>
          <c:h val="0.78567231980617802"/>
        </c:manualLayout>
      </c:layout>
      <c:scatterChart>
        <c:scatterStyle val="lineMarker"/>
        <c:varyColors val="0"/>
        <c:ser>
          <c:idx val="0"/>
          <c:order val="0"/>
          <c:tx>
            <c:strRef>
              <c:f>Sheet1!$B$1</c:f>
              <c:strCache>
                <c:ptCount val="1"/>
                <c:pt idx="0">
                  <c:v>Cardiomyopathy</c:v>
                </c:pt>
              </c:strCache>
            </c:strRef>
          </c:tx>
          <c:spPr>
            <a:ln w="41275">
              <a:solidFill>
                <a:srgbClr val="FFFF00"/>
              </a:solidFill>
            </a:ln>
          </c:spPr>
          <c:marker>
            <c:symbol val="none"/>
          </c:marker>
          <c:xVal>
            <c:numRef>
              <c:f>Sheet1!$A$2:$A$20</c:f>
              <c:numCache>
                <c:formatCode>General</c:formatCode>
                <c:ptCount val="19"/>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numCache>
            </c:numRef>
          </c:xVal>
          <c:yVal>
            <c:numRef>
              <c:f>Sheet1!$B$2:$B$20</c:f>
              <c:numCache>
                <c:formatCode>General</c:formatCode>
                <c:ptCount val="19"/>
                <c:pt idx="0">
                  <c:v>100</c:v>
                </c:pt>
                <c:pt idx="1">
                  <c:v>100</c:v>
                </c:pt>
                <c:pt idx="2">
                  <c:v>100</c:v>
                </c:pt>
                <c:pt idx="3">
                  <c:v>96.52</c:v>
                </c:pt>
                <c:pt idx="4">
                  <c:v>95.869</c:v>
                </c:pt>
                <c:pt idx="5">
                  <c:v>93.668000000000006</c:v>
                </c:pt>
                <c:pt idx="6">
                  <c:v>90.945999999999998</c:v>
                </c:pt>
                <c:pt idx="7">
                  <c:v>89.623000000000005</c:v>
                </c:pt>
                <c:pt idx="8">
                  <c:v>89.164000000000001</c:v>
                </c:pt>
                <c:pt idx="9">
                  <c:v>88.141000000000005</c:v>
                </c:pt>
                <c:pt idx="10">
                  <c:v>85.42</c:v>
                </c:pt>
                <c:pt idx="11">
                  <c:v>82.915999999999997</c:v>
                </c:pt>
                <c:pt idx="12">
                  <c:v>82.247</c:v>
                </c:pt>
                <c:pt idx="13">
                  <c:v>80.703000000000003</c:v>
                </c:pt>
                <c:pt idx="14">
                  <c:v>79.039000000000001</c:v>
                </c:pt>
                <c:pt idx="15">
                  <c:v>77.022000000000006</c:v>
                </c:pt>
                <c:pt idx="16">
                  <c:v>75.906000000000006</c:v>
                </c:pt>
                <c:pt idx="17">
                  <c:v>72.331999999999994</c:v>
                </c:pt>
                <c:pt idx="18">
                  <c:v>72.331999999999994</c:v>
                </c:pt>
              </c:numCache>
            </c:numRef>
          </c:yVal>
          <c:smooth val="0"/>
        </c:ser>
        <c:ser>
          <c:idx val="1"/>
          <c:order val="1"/>
          <c:tx>
            <c:strRef>
              <c:f>Sheet1!$C$1</c:f>
              <c:strCache>
                <c:ptCount val="1"/>
                <c:pt idx="0">
                  <c:v>CAD</c:v>
                </c:pt>
              </c:strCache>
            </c:strRef>
          </c:tx>
          <c:spPr>
            <a:ln w="41275">
              <a:solidFill>
                <a:srgbClr val="FF0000"/>
              </a:solidFill>
              <a:prstDash val="solid"/>
            </a:ln>
          </c:spPr>
          <c:marker>
            <c:symbol val="none"/>
          </c:marker>
          <c:xVal>
            <c:numRef>
              <c:f>Sheet1!$A$2:$A$20</c:f>
              <c:numCache>
                <c:formatCode>General</c:formatCode>
                <c:ptCount val="19"/>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numCache>
            </c:numRef>
          </c:xVal>
          <c:yVal>
            <c:numRef>
              <c:f>Sheet1!$C$2:$C$20</c:f>
              <c:numCache>
                <c:formatCode>General</c:formatCode>
                <c:ptCount val="19"/>
                <c:pt idx="0">
                  <c:v>100</c:v>
                </c:pt>
                <c:pt idx="1">
                  <c:v>100</c:v>
                </c:pt>
                <c:pt idx="2">
                  <c:v>100</c:v>
                </c:pt>
                <c:pt idx="3">
                  <c:v>96.963999999999999</c:v>
                </c:pt>
                <c:pt idx="4">
                  <c:v>92.239000000000004</c:v>
                </c:pt>
                <c:pt idx="5">
                  <c:v>90.465999999999994</c:v>
                </c:pt>
                <c:pt idx="6">
                  <c:v>88.656000000000006</c:v>
                </c:pt>
                <c:pt idx="7">
                  <c:v>84.703999999999994</c:v>
                </c:pt>
                <c:pt idx="8">
                  <c:v>81.444999999999993</c:v>
                </c:pt>
                <c:pt idx="9">
                  <c:v>80.191999999999993</c:v>
                </c:pt>
                <c:pt idx="10">
                  <c:v>80.191999999999993</c:v>
                </c:pt>
                <c:pt idx="11">
                  <c:v>80.191999999999993</c:v>
                </c:pt>
                <c:pt idx="12">
                  <c:v>76.983999999999995</c:v>
                </c:pt>
                <c:pt idx="13">
                  <c:v>75.010000000000005</c:v>
                </c:pt>
                <c:pt idx="14">
                  <c:v>70.715999999999994</c:v>
                </c:pt>
                <c:pt idx="15">
                  <c:v>68.191000000000003</c:v>
                </c:pt>
                <c:pt idx="16">
                  <c:v>65.225999999999999</c:v>
                </c:pt>
                <c:pt idx="17">
                  <c:v>65.225999999999999</c:v>
                </c:pt>
                <c:pt idx="18">
                  <c:v>61.149000000000001</c:v>
                </c:pt>
              </c:numCache>
            </c:numRef>
          </c:yVal>
          <c:smooth val="0"/>
        </c:ser>
        <c:dLbls>
          <c:showLegendKey val="0"/>
          <c:showVal val="0"/>
          <c:showCatName val="0"/>
          <c:showSerName val="0"/>
          <c:showPercent val="0"/>
          <c:showBubbleSize val="0"/>
        </c:dLbls>
        <c:axId val="584870896"/>
        <c:axId val="584871288"/>
      </c:scatterChart>
      <c:valAx>
        <c:axId val="584870896"/>
        <c:scaling>
          <c:orientation val="minMax"/>
          <c:max val="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84871288"/>
        <c:crosses val="autoZero"/>
        <c:crossBetween val="midCat"/>
        <c:majorUnit val="1"/>
      </c:valAx>
      <c:valAx>
        <c:axId val="584871288"/>
        <c:scaling>
          <c:orientation val="minMax"/>
          <c:max val="100"/>
          <c:min val="5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84870896"/>
        <c:crosses val="autoZero"/>
        <c:crossBetween val="midCat"/>
        <c:majorUnit val="10"/>
      </c:valAx>
      <c:spPr>
        <a:solidFill>
          <a:schemeClr val="bg2"/>
        </a:solidFill>
        <a:ln>
          <a:solidFill>
            <a:schemeClr val="tx1"/>
          </a:solidFill>
        </a:ln>
      </c:spPr>
    </c:plotArea>
    <c:legend>
      <c:legendPos val="r"/>
      <c:layout>
        <c:manualLayout>
          <c:xMode val="edge"/>
          <c:yMode val="edge"/>
          <c:x val="8.7020648967551725E-2"/>
          <c:y val="0.72200161518271755"/>
          <c:w val="0.43362831858407075"/>
          <c:h val="9.3383000201897853E-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50625"/>
          <c:h val="0.81644145288290582"/>
        </c:manualLayout>
      </c:layout>
      <c:scatterChart>
        <c:scatterStyle val="lineMarker"/>
        <c:varyColors val="0"/>
        <c:ser>
          <c:idx val="0"/>
          <c:order val="0"/>
          <c:tx>
            <c:strRef>
              <c:f>Sheet1!$B$1</c:f>
              <c:strCache>
                <c:ptCount val="1"/>
                <c:pt idx="0">
                  <c:v>1982-1991 (N = 9,041)</c:v>
                </c:pt>
              </c:strCache>
            </c:strRef>
          </c:tx>
          <c:spPr>
            <a:ln w="41275">
              <a:solidFill>
                <a:srgbClr val="00FFFF"/>
              </a:solidFill>
            </a:ln>
          </c:spPr>
          <c:marker>
            <c:symbol val="none"/>
          </c:marker>
          <c:xVal>
            <c:numRef>
              <c:f>Sheet1!$A$2:$A$30</c:f>
              <c:numCache>
                <c:formatCode>General</c:formatCode>
                <c:ptCount val="29"/>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numCache>
            </c:numRef>
          </c:xVal>
          <c:yVal>
            <c:numRef>
              <c:f>Sheet1!$B$2:$B$30</c:f>
              <c:numCache>
                <c:formatCode>General</c:formatCode>
                <c:ptCount val="29"/>
                <c:pt idx="0">
                  <c:v>100</c:v>
                </c:pt>
                <c:pt idx="1">
                  <c:v>89.685999999999979</c:v>
                </c:pt>
                <c:pt idx="2">
                  <c:v>86.394999999999996</c:v>
                </c:pt>
                <c:pt idx="3">
                  <c:v>84.585999999999999</c:v>
                </c:pt>
                <c:pt idx="4">
                  <c:v>83.728999999999999</c:v>
                </c:pt>
                <c:pt idx="5">
                  <c:v>82.891999999999996</c:v>
                </c:pt>
                <c:pt idx="6">
                  <c:v>82.269000000000005</c:v>
                </c:pt>
                <c:pt idx="7">
                  <c:v>81.61</c:v>
                </c:pt>
                <c:pt idx="8">
                  <c:v>81.03</c:v>
                </c:pt>
                <c:pt idx="9">
                  <c:v>80.461000000000027</c:v>
                </c:pt>
                <c:pt idx="10">
                  <c:v>79.947000000000131</c:v>
                </c:pt>
                <c:pt idx="11">
                  <c:v>79.467000000000027</c:v>
                </c:pt>
                <c:pt idx="12">
                  <c:v>78.998000000000005</c:v>
                </c:pt>
                <c:pt idx="13">
                  <c:v>74.599999999999994</c:v>
                </c:pt>
                <c:pt idx="14">
                  <c:v>71.39</c:v>
                </c:pt>
                <c:pt idx="15">
                  <c:v>68.033000000000001</c:v>
                </c:pt>
                <c:pt idx="16">
                  <c:v>64.910000000000025</c:v>
                </c:pt>
                <c:pt idx="17">
                  <c:v>61.872</c:v>
                </c:pt>
                <c:pt idx="18">
                  <c:v>58.721000000000011</c:v>
                </c:pt>
                <c:pt idx="19">
                  <c:v>55.245000000000012</c:v>
                </c:pt>
                <c:pt idx="20">
                  <c:v>52.037000000000006</c:v>
                </c:pt>
                <c:pt idx="21">
                  <c:v>48.827000000000005</c:v>
                </c:pt>
                <c:pt idx="22">
                  <c:v>45.755000000000003</c:v>
                </c:pt>
                <c:pt idx="23">
                  <c:v>42.612000000000002</c:v>
                </c:pt>
                <c:pt idx="24">
                  <c:v>39.843000000000004</c:v>
                </c:pt>
                <c:pt idx="25">
                  <c:v>37.099000000000011</c:v>
                </c:pt>
                <c:pt idx="26">
                  <c:v>34.246000000000002</c:v>
                </c:pt>
                <c:pt idx="27">
                  <c:v>31.434000000000001</c:v>
                </c:pt>
                <c:pt idx="28">
                  <c:v>29.244</c:v>
                </c:pt>
              </c:numCache>
            </c:numRef>
          </c:yVal>
          <c:smooth val="0"/>
        </c:ser>
        <c:ser>
          <c:idx val="1"/>
          <c:order val="1"/>
          <c:tx>
            <c:strRef>
              <c:f>Sheet1!$C$1</c:f>
              <c:strCache>
                <c:ptCount val="1"/>
                <c:pt idx="0">
                  <c:v>1992-2001 (N = 17,371)</c:v>
                </c:pt>
              </c:strCache>
            </c:strRef>
          </c:tx>
          <c:spPr>
            <a:ln w="41275">
              <a:solidFill>
                <a:srgbClr val="00FF00"/>
              </a:solidFill>
              <a:prstDash val="solid"/>
            </a:ln>
          </c:spPr>
          <c:marker>
            <c:symbol val="none"/>
          </c:marker>
          <c:xVal>
            <c:numRef>
              <c:f>Sheet1!$A$2:$A$30</c:f>
              <c:numCache>
                <c:formatCode>General</c:formatCode>
                <c:ptCount val="29"/>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numCache>
            </c:numRef>
          </c:xVal>
          <c:yVal>
            <c:numRef>
              <c:f>Sheet1!$C$2:$C$30</c:f>
              <c:numCache>
                <c:formatCode>General</c:formatCode>
                <c:ptCount val="29"/>
                <c:pt idx="0">
                  <c:v>100</c:v>
                </c:pt>
                <c:pt idx="1">
                  <c:v>91.343000000000004</c:v>
                </c:pt>
                <c:pt idx="2">
                  <c:v>88.75</c:v>
                </c:pt>
                <c:pt idx="3">
                  <c:v>87.572000000000003</c:v>
                </c:pt>
                <c:pt idx="4">
                  <c:v>86.878999999999948</c:v>
                </c:pt>
                <c:pt idx="5">
                  <c:v>86.125999999999948</c:v>
                </c:pt>
                <c:pt idx="6">
                  <c:v>85.460000000000022</c:v>
                </c:pt>
                <c:pt idx="7">
                  <c:v>84.977000000000004</c:v>
                </c:pt>
                <c:pt idx="8">
                  <c:v>84.433999999999997</c:v>
                </c:pt>
                <c:pt idx="9">
                  <c:v>83.943000000000026</c:v>
                </c:pt>
                <c:pt idx="10">
                  <c:v>83.452000000000012</c:v>
                </c:pt>
                <c:pt idx="11">
                  <c:v>83.05</c:v>
                </c:pt>
                <c:pt idx="12">
                  <c:v>82.664999999999992</c:v>
                </c:pt>
                <c:pt idx="13">
                  <c:v>79.013999999999996</c:v>
                </c:pt>
                <c:pt idx="14">
                  <c:v>76.295000000000002</c:v>
                </c:pt>
                <c:pt idx="15">
                  <c:v>73.582999999999998</c:v>
                </c:pt>
                <c:pt idx="16">
                  <c:v>70.510999999999996</c:v>
                </c:pt>
                <c:pt idx="17">
                  <c:v>67.724000000000004</c:v>
                </c:pt>
                <c:pt idx="18">
                  <c:v>64.732000000000014</c:v>
                </c:pt>
                <c:pt idx="19">
                  <c:v>61.833000000000006</c:v>
                </c:pt>
                <c:pt idx="20">
                  <c:v>58.935000000000002</c:v>
                </c:pt>
                <c:pt idx="21">
                  <c:v>55.993000000000002</c:v>
                </c:pt>
                <c:pt idx="22">
                  <c:v>52.775000000000013</c:v>
                </c:pt>
                <c:pt idx="23">
                  <c:v>49.802</c:v>
                </c:pt>
                <c:pt idx="24">
                  <c:v>46.669000000000011</c:v>
                </c:pt>
                <c:pt idx="25">
                  <c:v>43.561</c:v>
                </c:pt>
                <c:pt idx="26">
                  <c:v>40.327000000000005</c:v>
                </c:pt>
                <c:pt idx="27">
                  <c:v>37.341999999999999</c:v>
                </c:pt>
                <c:pt idx="28">
                  <c:v>34.524000000000001</c:v>
                </c:pt>
              </c:numCache>
            </c:numRef>
          </c:yVal>
          <c:smooth val="0"/>
        </c:ser>
        <c:ser>
          <c:idx val="2"/>
          <c:order val="2"/>
          <c:tx>
            <c:strRef>
              <c:f>Sheet1!$D$1</c:f>
              <c:strCache>
                <c:ptCount val="1"/>
                <c:pt idx="0">
                  <c:v>2002-2005 (N = 6,387)</c:v>
                </c:pt>
              </c:strCache>
            </c:strRef>
          </c:tx>
          <c:spPr>
            <a:ln w="41275">
              <a:solidFill>
                <a:srgbClr val="FF0000"/>
              </a:solidFill>
            </a:ln>
          </c:spPr>
          <c:marker>
            <c:symbol val="none"/>
          </c:marker>
          <c:xVal>
            <c:numRef>
              <c:f>Sheet1!$A$2:$A$30</c:f>
              <c:numCache>
                <c:formatCode>General</c:formatCode>
                <c:ptCount val="29"/>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numCache>
            </c:numRef>
          </c:xVal>
          <c:yVal>
            <c:numRef>
              <c:f>Sheet1!$D$2:$D$30</c:f>
              <c:numCache>
                <c:formatCode>General</c:formatCode>
                <c:ptCount val="29"/>
                <c:pt idx="0">
                  <c:v>100</c:v>
                </c:pt>
                <c:pt idx="1">
                  <c:v>92.438999999999993</c:v>
                </c:pt>
                <c:pt idx="2">
                  <c:v>90.998999999999995</c:v>
                </c:pt>
                <c:pt idx="3">
                  <c:v>90.001000000000005</c:v>
                </c:pt>
                <c:pt idx="4">
                  <c:v>89.323999999999998</c:v>
                </c:pt>
                <c:pt idx="5">
                  <c:v>88.453000000000003</c:v>
                </c:pt>
                <c:pt idx="6">
                  <c:v>87.952000000000012</c:v>
                </c:pt>
                <c:pt idx="7">
                  <c:v>87.36999999999999</c:v>
                </c:pt>
                <c:pt idx="8">
                  <c:v>86.85299999999998</c:v>
                </c:pt>
                <c:pt idx="9">
                  <c:v>86.497000000000114</c:v>
                </c:pt>
                <c:pt idx="10">
                  <c:v>86.14</c:v>
                </c:pt>
                <c:pt idx="11">
                  <c:v>85.8</c:v>
                </c:pt>
                <c:pt idx="12">
                  <c:v>85.522999999999982</c:v>
                </c:pt>
                <c:pt idx="13">
                  <c:v>81.986999999999995</c:v>
                </c:pt>
                <c:pt idx="14">
                  <c:v>79.410000000000025</c:v>
                </c:pt>
                <c:pt idx="15">
                  <c:v>76.914000000000129</c:v>
                </c:pt>
                <c:pt idx="16">
                  <c:v>74.245000000000005</c:v>
                </c:pt>
                <c:pt idx="17">
                  <c:v>71.927000000000007</c:v>
                </c:pt>
                <c:pt idx="18">
                  <c:v>69.790000000000006</c:v>
                </c:pt>
                <c:pt idx="19">
                  <c:v>66.933000000000007</c:v>
                </c:pt>
                <c:pt idx="20">
                  <c:v>64.39</c:v>
                </c:pt>
                <c:pt idx="21">
                  <c:v>61.194000000000003</c:v>
                </c:pt>
              </c:numCache>
            </c:numRef>
          </c:yVal>
          <c:smooth val="0"/>
        </c:ser>
        <c:ser>
          <c:idx val="3"/>
          <c:order val="3"/>
          <c:tx>
            <c:strRef>
              <c:f>Sheet1!$E$1</c:f>
              <c:strCache>
                <c:ptCount val="1"/>
                <c:pt idx="0">
                  <c:v>2006-6/2012 (N = 11,937)</c:v>
                </c:pt>
              </c:strCache>
            </c:strRef>
          </c:tx>
          <c:spPr>
            <a:ln w="41275">
              <a:solidFill>
                <a:srgbClr val="CC99FF"/>
              </a:solidFill>
            </a:ln>
          </c:spPr>
          <c:marker>
            <c:symbol val="none"/>
          </c:marker>
          <c:xVal>
            <c:numRef>
              <c:f>Sheet1!$A$2:$A$30</c:f>
              <c:numCache>
                <c:formatCode>General</c:formatCode>
                <c:ptCount val="29"/>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numCache>
            </c:numRef>
          </c:xVal>
          <c:yVal>
            <c:numRef>
              <c:f>Sheet1!$E$2:$E$30</c:f>
              <c:numCache>
                <c:formatCode>General</c:formatCode>
                <c:ptCount val="29"/>
                <c:pt idx="0">
                  <c:v>100</c:v>
                </c:pt>
                <c:pt idx="1">
                  <c:v>93.075000000000003</c:v>
                </c:pt>
                <c:pt idx="2">
                  <c:v>91.266999999999996</c:v>
                </c:pt>
                <c:pt idx="3">
                  <c:v>90.147999999999996</c:v>
                </c:pt>
                <c:pt idx="4">
                  <c:v>89.524000000000001</c:v>
                </c:pt>
                <c:pt idx="5">
                  <c:v>88.924999999999997</c:v>
                </c:pt>
                <c:pt idx="6">
                  <c:v>88.377999999999986</c:v>
                </c:pt>
                <c:pt idx="7">
                  <c:v>87.935000000000002</c:v>
                </c:pt>
                <c:pt idx="8">
                  <c:v>87.446000000000026</c:v>
                </c:pt>
                <c:pt idx="9">
                  <c:v>86.921999999999997</c:v>
                </c:pt>
                <c:pt idx="10">
                  <c:v>86.501999999999995</c:v>
                </c:pt>
                <c:pt idx="11">
                  <c:v>86.16</c:v>
                </c:pt>
                <c:pt idx="12">
                  <c:v>85.796000000000006</c:v>
                </c:pt>
                <c:pt idx="13">
                  <c:v>82.676999999999978</c:v>
                </c:pt>
                <c:pt idx="14">
                  <c:v>79.634999999999991</c:v>
                </c:pt>
                <c:pt idx="15">
                  <c:v>76.804000000000002</c:v>
                </c:pt>
                <c:pt idx="16">
                  <c:v>74.164999999999992</c:v>
                </c:pt>
                <c:pt idx="17">
                  <c:v>71.274999999999991</c:v>
                </c:pt>
              </c:numCache>
            </c:numRef>
          </c:yVal>
          <c:smooth val="0"/>
        </c:ser>
        <c:dLbls>
          <c:showLegendKey val="0"/>
          <c:showVal val="0"/>
          <c:showCatName val="0"/>
          <c:showSerName val="0"/>
          <c:showPercent val="0"/>
          <c:showBubbleSize val="0"/>
        </c:dLbls>
        <c:axId val="566423144"/>
        <c:axId val="566423536"/>
      </c:scatterChart>
      <c:valAx>
        <c:axId val="566423144"/>
        <c:scaling>
          <c:orientation val="minMax"/>
          <c:max val="17"/>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66423536"/>
        <c:crosses val="autoZero"/>
        <c:crossBetween val="midCat"/>
        <c:majorUnit val="1"/>
      </c:valAx>
      <c:valAx>
        <c:axId val="56642353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66423144"/>
        <c:crosses val="autoZero"/>
        <c:crossBetween val="midCat"/>
        <c:majorUnit val="20"/>
      </c:valAx>
      <c:spPr>
        <a:solidFill>
          <a:schemeClr val="bg2"/>
        </a:solidFill>
        <a:ln>
          <a:solidFill>
            <a:schemeClr val="tx1"/>
          </a:solidFill>
        </a:ln>
      </c:spPr>
    </c:plotArea>
    <c:legend>
      <c:legendPos val="r"/>
      <c:layout>
        <c:manualLayout>
          <c:xMode val="edge"/>
          <c:yMode val="edge"/>
          <c:x val="0.12241887905604718"/>
          <c:y val="0.40322580645161277"/>
          <c:w val="0.29225663716814182"/>
          <c:h val="0.24175937685208737"/>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0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50625"/>
          <c:h val="0.84063500127001201"/>
        </c:manualLayout>
      </c:layout>
      <c:scatterChart>
        <c:scatterStyle val="lineMarker"/>
        <c:varyColors val="0"/>
        <c:ser>
          <c:idx val="0"/>
          <c:order val="0"/>
          <c:tx>
            <c:strRef>
              <c:f>Sheet1!$B$1</c:f>
              <c:strCache>
                <c:ptCount val="1"/>
                <c:pt idx="0">
                  <c:v>1982-1991 (N = 9,211)</c:v>
                </c:pt>
              </c:strCache>
            </c:strRef>
          </c:tx>
          <c:spPr>
            <a:ln w="41275">
              <a:solidFill>
                <a:srgbClr val="00FFFF"/>
              </a:solidFill>
            </a:ln>
          </c:spPr>
          <c:marker>
            <c:symbol val="none"/>
          </c:marker>
          <c:xVal>
            <c:numRef>
              <c:f>Sheet1!$A$2:$A$30</c:f>
              <c:numCache>
                <c:formatCode>General</c:formatCode>
                <c:ptCount val="29"/>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numCache>
            </c:numRef>
          </c:xVal>
          <c:yVal>
            <c:numRef>
              <c:f>Sheet1!$B$2:$B$30</c:f>
              <c:numCache>
                <c:formatCode>General</c:formatCode>
                <c:ptCount val="29"/>
                <c:pt idx="0">
                  <c:v>100</c:v>
                </c:pt>
                <c:pt idx="1">
                  <c:v>88.657999999999987</c:v>
                </c:pt>
                <c:pt idx="2">
                  <c:v>85.471999999999994</c:v>
                </c:pt>
                <c:pt idx="3">
                  <c:v>83.495999999999995</c:v>
                </c:pt>
                <c:pt idx="4">
                  <c:v>82.405000000000001</c:v>
                </c:pt>
                <c:pt idx="5">
                  <c:v>81.478999999999999</c:v>
                </c:pt>
                <c:pt idx="6">
                  <c:v>80.727999999999994</c:v>
                </c:pt>
                <c:pt idx="7">
                  <c:v>79.986000000000004</c:v>
                </c:pt>
                <c:pt idx="8">
                  <c:v>79.287999999999997</c:v>
                </c:pt>
                <c:pt idx="9">
                  <c:v>78.801000000000002</c:v>
                </c:pt>
                <c:pt idx="10">
                  <c:v>78.290000000000006</c:v>
                </c:pt>
                <c:pt idx="11">
                  <c:v>77.867999999999995</c:v>
                </c:pt>
                <c:pt idx="12">
                  <c:v>77.522999999999982</c:v>
                </c:pt>
                <c:pt idx="13">
                  <c:v>73.665999999999983</c:v>
                </c:pt>
                <c:pt idx="14">
                  <c:v>69.909000000000006</c:v>
                </c:pt>
                <c:pt idx="15">
                  <c:v>66.447000000000131</c:v>
                </c:pt>
                <c:pt idx="16">
                  <c:v>63.006</c:v>
                </c:pt>
                <c:pt idx="17">
                  <c:v>58.553000000000004</c:v>
                </c:pt>
                <c:pt idx="18">
                  <c:v>54.141000000000005</c:v>
                </c:pt>
                <c:pt idx="19">
                  <c:v>49.927</c:v>
                </c:pt>
                <c:pt idx="20">
                  <c:v>45.880999999999993</c:v>
                </c:pt>
                <c:pt idx="21">
                  <c:v>41.871000000000002</c:v>
                </c:pt>
                <c:pt idx="22">
                  <c:v>38.211000000000006</c:v>
                </c:pt>
                <c:pt idx="23">
                  <c:v>34.471000000000004</c:v>
                </c:pt>
                <c:pt idx="24">
                  <c:v>31.321000000000005</c:v>
                </c:pt>
                <c:pt idx="25">
                  <c:v>28.284999999999989</c:v>
                </c:pt>
                <c:pt idx="26">
                  <c:v>25.207999999999988</c:v>
                </c:pt>
                <c:pt idx="27">
                  <c:v>21.994</c:v>
                </c:pt>
                <c:pt idx="28">
                  <c:v>19.375</c:v>
                </c:pt>
              </c:numCache>
            </c:numRef>
          </c:yVal>
          <c:smooth val="0"/>
        </c:ser>
        <c:ser>
          <c:idx val="1"/>
          <c:order val="1"/>
          <c:tx>
            <c:strRef>
              <c:f>Sheet1!$C$1</c:f>
              <c:strCache>
                <c:ptCount val="1"/>
                <c:pt idx="0">
                  <c:v>1992-2001 (N = 17,410)</c:v>
                </c:pt>
              </c:strCache>
            </c:strRef>
          </c:tx>
          <c:spPr>
            <a:ln w="41275">
              <a:solidFill>
                <a:srgbClr val="00FF00"/>
              </a:solidFill>
              <a:prstDash val="solid"/>
            </a:ln>
          </c:spPr>
          <c:marker>
            <c:symbol val="none"/>
          </c:marker>
          <c:xVal>
            <c:numRef>
              <c:f>Sheet1!$A$2:$A$30</c:f>
              <c:numCache>
                <c:formatCode>General</c:formatCode>
                <c:ptCount val="29"/>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numCache>
            </c:numRef>
          </c:xVal>
          <c:yVal>
            <c:numRef>
              <c:f>Sheet1!$C$2:$C$30</c:f>
              <c:numCache>
                <c:formatCode>General</c:formatCode>
                <c:ptCount val="29"/>
                <c:pt idx="0">
                  <c:v>100</c:v>
                </c:pt>
                <c:pt idx="1">
                  <c:v>89.233999999999995</c:v>
                </c:pt>
                <c:pt idx="2">
                  <c:v>86.85299999999998</c:v>
                </c:pt>
                <c:pt idx="3">
                  <c:v>85.584000000000003</c:v>
                </c:pt>
                <c:pt idx="4">
                  <c:v>84.733999999999995</c:v>
                </c:pt>
                <c:pt idx="5">
                  <c:v>84.040999999999997</c:v>
                </c:pt>
                <c:pt idx="6">
                  <c:v>83.477000000000004</c:v>
                </c:pt>
                <c:pt idx="7">
                  <c:v>82.823999999999998</c:v>
                </c:pt>
                <c:pt idx="8">
                  <c:v>82.3</c:v>
                </c:pt>
                <c:pt idx="9">
                  <c:v>81.733999999999995</c:v>
                </c:pt>
                <c:pt idx="10">
                  <c:v>81.308999999999983</c:v>
                </c:pt>
                <c:pt idx="11">
                  <c:v>81.031000000000006</c:v>
                </c:pt>
                <c:pt idx="12">
                  <c:v>80.593000000000004</c:v>
                </c:pt>
                <c:pt idx="13">
                  <c:v>76.846000000000004</c:v>
                </c:pt>
                <c:pt idx="14">
                  <c:v>73.843000000000004</c:v>
                </c:pt>
                <c:pt idx="15">
                  <c:v>70.804000000000002</c:v>
                </c:pt>
                <c:pt idx="16">
                  <c:v>67.672999999999988</c:v>
                </c:pt>
                <c:pt idx="17">
                  <c:v>64.158999999999978</c:v>
                </c:pt>
                <c:pt idx="18">
                  <c:v>60.575000000000003</c:v>
                </c:pt>
                <c:pt idx="19">
                  <c:v>56.717000000000006</c:v>
                </c:pt>
                <c:pt idx="20">
                  <c:v>52.887999999999998</c:v>
                </c:pt>
                <c:pt idx="21">
                  <c:v>49.086000000000006</c:v>
                </c:pt>
                <c:pt idx="22">
                  <c:v>45.373000000000005</c:v>
                </c:pt>
                <c:pt idx="23">
                  <c:v>41.553000000000004</c:v>
                </c:pt>
                <c:pt idx="24">
                  <c:v>37.878</c:v>
                </c:pt>
                <c:pt idx="25">
                  <c:v>34.441000000000003</c:v>
                </c:pt>
                <c:pt idx="26">
                  <c:v>30.664999999999999</c:v>
                </c:pt>
                <c:pt idx="27">
                  <c:v>27.411999999999999</c:v>
                </c:pt>
                <c:pt idx="28">
                  <c:v>23.956</c:v>
                </c:pt>
              </c:numCache>
            </c:numRef>
          </c:yVal>
          <c:smooth val="0"/>
        </c:ser>
        <c:ser>
          <c:idx val="2"/>
          <c:order val="2"/>
          <c:tx>
            <c:strRef>
              <c:f>Sheet1!$D$1</c:f>
              <c:strCache>
                <c:ptCount val="1"/>
                <c:pt idx="0">
                  <c:v>2002-2005 (N = 5,522)</c:v>
                </c:pt>
              </c:strCache>
            </c:strRef>
          </c:tx>
          <c:spPr>
            <a:ln w="41275">
              <a:solidFill>
                <a:srgbClr val="FF0000"/>
              </a:solidFill>
            </a:ln>
          </c:spPr>
          <c:marker>
            <c:symbol val="none"/>
          </c:marker>
          <c:xVal>
            <c:numRef>
              <c:f>Sheet1!$A$2:$A$30</c:f>
              <c:numCache>
                <c:formatCode>General</c:formatCode>
                <c:ptCount val="29"/>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numCache>
            </c:numRef>
          </c:xVal>
          <c:yVal>
            <c:numRef>
              <c:f>Sheet1!$D$2:$D$30</c:f>
              <c:numCache>
                <c:formatCode>General</c:formatCode>
                <c:ptCount val="29"/>
                <c:pt idx="0">
                  <c:v>100</c:v>
                </c:pt>
                <c:pt idx="1">
                  <c:v>91.346000000000004</c:v>
                </c:pt>
                <c:pt idx="2">
                  <c:v>89.263999999999996</c:v>
                </c:pt>
                <c:pt idx="3">
                  <c:v>88.191000000000003</c:v>
                </c:pt>
                <c:pt idx="4">
                  <c:v>87.449000000000026</c:v>
                </c:pt>
                <c:pt idx="5">
                  <c:v>86.818000000000012</c:v>
                </c:pt>
                <c:pt idx="6">
                  <c:v>86.206000000000003</c:v>
                </c:pt>
                <c:pt idx="7">
                  <c:v>85.649000000000001</c:v>
                </c:pt>
                <c:pt idx="8">
                  <c:v>85.128999999999948</c:v>
                </c:pt>
                <c:pt idx="9">
                  <c:v>84.682999999999979</c:v>
                </c:pt>
                <c:pt idx="10">
                  <c:v>84.311000000000007</c:v>
                </c:pt>
                <c:pt idx="11">
                  <c:v>83.808999999999983</c:v>
                </c:pt>
                <c:pt idx="12">
                  <c:v>83.492000000000004</c:v>
                </c:pt>
                <c:pt idx="13">
                  <c:v>80.037000000000006</c:v>
                </c:pt>
                <c:pt idx="14">
                  <c:v>77.233999999999995</c:v>
                </c:pt>
                <c:pt idx="15">
                  <c:v>74.376999999999981</c:v>
                </c:pt>
                <c:pt idx="16">
                  <c:v>71.447000000000131</c:v>
                </c:pt>
                <c:pt idx="17">
                  <c:v>68.197000000000003</c:v>
                </c:pt>
                <c:pt idx="18">
                  <c:v>64.647999999999996</c:v>
                </c:pt>
                <c:pt idx="19">
                  <c:v>61.182000000000002</c:v>
                </c:pt>
                <c:pt idx="20">
                  <c:v>57.039000000000001</c:v>
                </c:pt>
                <c:pt idx="21">
                  <c:v>52.694000000000003</c:v>
                </c:pt>
              </c:numCache>
            </c:numRef>
          </c:yVal>
          <c:smooth val="0"/>
        </c:ser>
        <c:ser>
          <c:idx val="3"/>
          <c:order val="3"/>
          <c:tx>
            <c:strRef>
              <c:f>Sheet1!$E$1</c:f>
              <c:strCache>
                <c:ptCount val="1"/>
                <c:pt idx="0">
                  <c:v>2006-6/2012 (N = 8,129)</c:v>
                </c:pt>
              </c:strCache>
            </c:strRef>
          </c:tx>
          <c:spPr>
            <a:ln w="41275">
              <a:solidFill>
                <a:srgbClr val="CC99FF"/>
              </a:solidFill>
            </a:ln>
          </c:spPr>
          <c:marker>
            <c:symbol val="none"/>
          </c:marker>
          <c:xVal>
            <c:numRef>
              <c:f>Sheet1!$A$2:$A$30</c:f>
              <c:numCache>
                <c:formatCode>General</c:formatCode>
                <c:ptCount val="29"/>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numCache>
            </c:numRef>
          </c:xVal>
          <c:yVal>
            <c:numRef>
              <c:f>Sheet1!$E$2:$E$30</c:f>
              <c:numCache>
                <c:formatCode>General</c:formatCode>
                <c:ptCount val="29"/>
                <c:pt idx="0">
                  <c:v>100</c:v>
                </c:pt>
                <c:pt idx="1">
                  <c:v>92.414000000000129</c:v>
                </c:pt>
                <c:pt idx="2">
                  <c:v>90.527999999999992</c:v>
                </c:pt>
                <c:pt idx="3">
                  <c:v>89.222999999999999</c:v>
                </c:pt>
                <c:pt idx="4">
                  <c:v>88.167000000000002</c:v>
                </c:pt>
                <c:pt idx="5">
                  <c:v>87.518000000000001</c:v>
                </c:pt>
                <c:pt idx="6">
                  <c:v>86.944000000000145</c:v>
                </c:pt>
                <c:pt idx="7">
                  <c:v>86.278999999999982</c:v>
                </c:pt>
                <c:pt idx="8">
                  <c:v>85.906999999999996</c:v>
                </c:pt>
                <c:pt idx="9">
                  <c:v>85.611999999999995</c:v>
                </c:pt>
                <c:pt idx="10">
                  <c:v>85.212000000000003</c:v>
                </c:pt>
                <c:pt idx="11">
                  <c:v>84.965999999999994</c:v>
                </c:pt>
                <c:pt idx="12">
                  <c:v>84.531999999999996</c:v>
                </c:pt>
                <c:pt idx="13">
                  <c:v>81.034000000000006</c:v>
                </c:pt>
                <c:pt idx="14">
                  <c:v>77.982000000000014</c:v>
                </c:pt>
                <c:pt idx="15">
                  <c:v>74.930000000000007</c:v>
                </c:pt>
                <c:pt idx="16">
                  <c:v>71.753</c:v>
                </c:pt>
                <c:pt idx="17">
                  <c:v>67.86</c:v>
                </c:pt>
              </c:numCache>
            </c:numRef>
          </c:yVal>
          <c:smooth val="0"/>
        </c:ser>
        <c:dLbls>
          <c:showLegendKey val="0"/>
          <c:showVal val="0"/>
          <c:showCatName val="0"/>
          <c:showSerName val="0"/>
          <c:showPercent val="0"/>
          <c:showBubbleSize val="0"/>
        </c:dLbls>
        <c:axId val="572184504"/>
        <c:axId val="572184896"/>
      </c:scatterChart>
      <c:valAx>
        <c:axId val="572184504"/>
        <c:scaling>
          <c:orientation val="minMax"/>
          <c:max val="17"/>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72184896"/>
        <c:crosses val="autoZero"/>
        <c:crossBetween val="midCat"/>
        <c:majorUnit val="1"/>
      </c:valAx>
      <c:valAx>
        <c:axId val="57218489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72184504"/>
        <c:crosses val="autoZero"/>
        <c:crossBetween val="midCat"/>
        <c:majorUnit val="20"/>
      </c:valAx>
      <c:spPr>
        <a:solidFill>
          <a:schemeClr val="bg2"/>
        </a:solidFill>
        <a:ln>
          <a:solidFill>
            <a:schemeClr val="tx1"/>
          </a:solidFill>
        </a:ln>
      </c:spPr>
    </c:plotArea>
    <c:legend>
      <c:legendPos val="r"/>
      <c:layout>
        <c:manualLayout>
          <c:xMode val="edge"/>
          <c:yMode val="edge"/>
          <c:x val="0.12241887905604718"/>
          <c:y val="0.40322580645161277"/>
          <c:w val="0.26865781710914488"/>
          <c:h val="0.2310066886800440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0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49959"/>
          <c:h val="0.81644145288290582"/>
        </c:manualLayout>
      </c:layout>
      <c:scatterChart>
        <c:scatterStyle val="lineMarker"/>
        <c:varyColors val="0"/>
        <c:ser>
          <c:idx val="0"/>
          <c:order val="0"/>
          <c:tx>
            <c:strRef>
              <c:f>Sheet1!$B$1</c:f>
              <c:strCache>
                <c:ptCount val="1"/>
                <c:pt idx="0">
                  <c:v>1982-1991 (N = 254)</c:v>
                </c:pt>
              </c:strCache>
            </c:strRef>
          </c:tx>
          <c:spPr>
            <a:ln w="41275">
              <a:solidFill>
                <a:srgbClr val="00FFFF"/>
              </a:solidFill>
            </a:ln>
          </c:spPr>
          <c:marker>
            <c:symbol val="none"/>
          </c:marker>
          <c:xVal>
            <c:numRef>
              <c:f>Sheet1!$A$2:$A$30</c:f>
              <c:numCache>
                <c:formatCode>General</c:formatCode>
                <c:ptCount val="29"/>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numCache>
            </c:numRef>
          </c:xVal>
          <c:yVal>
            <c:numRef>
              <c:f>Sheet1!$B$2:$B$30</c:f>
              <c:numCache>
                <c:formatCode>General</c:formatCode>
                <c:ptCount val="29"/>
                <c:pt idx="0">
                  <c:v>100</c:v>
                </c:pt>
                <c:pt idx="1">
                  <c:v>80.161999999999992</c:v>
                </c:pt>
                <c:pt idx="2">
                  <c:v>78.948000000000022</c:v>
                </c:pt>
                <c:pt idx="3">
                  <c:v>78.137999999999991</c:v>
                </c:pt>
                <c:pt idx="4">
                  <c:v>77.328000000000003</c:v>
                </c:pt>
                <c:pt idx="5">
                  <c:v>77.328000000000003</c:v>
                </c:pt>
                <c:pt idx="6">
                  <c:v>76.923000000000002</c:v>
                </c:pt>
                <c:pt idx="7">
                  <c:v>76.518000000000001</c:v>
                </c:pt>
                <c:pt idx="8">
                  <c:v>76.518000000000001</c:v>
                </c:pt>
                <c:pt idx="9">
                  <c:v>76.114000000000004</c:v>
                </c:pt>
                <c:pt idx="10">
                  <c:v>76.114000000000004</c:v>
                </c:pt>
                <c:pt idx="11">
                  <c:v>76.114000000000004</c:v>
                </c:pt>
                <c:pt idx="12">
                  <c:v>76.114000000000004</c:v>
                </c:pt>
                <c:pt idx="13">
                  <c:v>72.452000000000012</c:v>
                </c:pt>
                <c:pt idx="14">
                  <c:v>71.637999999999991</c:v>
                </c:pt>
                <c:pt idx="15">
                  <c:v>68.766000000000005</c:v>
                </c:pt>
                <c:pt idx="16">
                  <c:v>67.119</c:v>
                </c:pt>
                <c:pt idx="17">
                  <c:v>64.149000000000001</c:v>
                </c:pt>
                <c:pt idx="18">
                  <c:v>61.583000000000006</c:v>
                </c:pt>
                <c:pt idx="19">
                  <c:v>61.147000000000006</c:v>
                </c:pt>
                <c:pt idx="20">
                  <c:v>59.246000000000002</c:v>
                </c:pt>
                <c:pt idx="21">
                  <c:v>57.727000000000011</c:v>
                </c:pt>
                <c:pt idx="22">
                  <c:v>56.167000000000002</c:v>
                </c:pt>
                <c:pt idx="23">
                  <c:v>53.547000000000004</c:v>
                </c:pt>
                <c:pt idx="24">
                  <c:v>51.950999999999993</c:v>
                </c:pt>
                <c:pt idx="25">
                  <c:v>50.316000000000003</c:v>
                </c:pt>
                <c:pt idx="26">
                  <c:v>48.009</c:v>
                </c:pt>
                <c:pt idx="27">
                  <c:v>44.977000000000004</c:v>
                </c:pt>
                <c:pt idx="28">
                  <c:v>43.103000000000002</c:v>
                </c:pt>
              </c:numCache>
            </c:numRef>
          </c:yVal>
          <c:smooth val="0"/>
        </c:ser>
        <c:ser>
          <c:idx val="1"/>
          <c:order val="1"/>
          <c:tx>
            <c:strRef>
              <c:f>Sheet1!$C$1</c:f>
              <c:strCache>
                <c:ptCount val="1"/>
                <c:pt idx="0">
                  <c:v>1992-2001 (N = 713)</c:v>
                </c:pt>
              </c:strCache>
            </c:strRef>
          </c:tx>
          <c:spPr>
            <a:ln w="41275">
              <a:solidFill>
                <a:srgbClr val="00FF00"/>
              </a:solidFill>
              <a:prstDash val="solid"/>
            </a:ln>
          </c:spPr>
          <c:marker>
            <c:symbol val="none"/>
          </c:marker>
          <c:xVal>
            <c:numRef>
              <c:f>Sheet1!$A$2:$A$30</c:f>
              <c:numCache>
                <c:formatCode>General</c:formatCode>
                <c:ptCount val="29"/>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numCache>
            </c:numRef>
          </c:xVal>
          <c:yVal>
            <c:numRef>
              <c:f>Sheet1!$C$2:$C$30</c:f>
              <c:numCache>
                <c:formatCode>General</c:formatCode>
                <c:ptCount val="29"/>
                <c:pt idx="0">
                  <c:v>100</c:v>
                </c:pt>
                <c:pt idx="1">
                  <c:v>80.718000000000004</c:v>
                </c:pt>
                <c:pt idx="2">
                  <c:v>78.015000000000001</c:v>
                </c:pt>
                <c:pt idx="3">
                  <c:v>77.301999999999992</c:v>
                </c:pt>
                <c:pt idx="4">
                  <c:v>76.728999999999999</c:v>
                </c:pt>
                <c:pt idx="5">
                  <c:v>76.154999999999987</c:v>
                </c:pt>
                <c:pt idx="6">
                  <c:v>75.724999999999994</c:v>
                </c:pt>
                <c:pt idx="7">
                  <c:v>75.438000000000002</c:v>
                </c:pt>
                <c:pt idx="8">
                  <c:v>74.576999999999998</c:v>
                </c:pt>
                <c:pt idx="9">
                  <c:v>74.576999999999998</c:v>
                </c:pt>
                <c:pt idx="10">
                  <c:v>74.289000000000001</c:v>
                </c:pt>
                <c:pt idx="11">
                  <c:v>74.144999999999996</c:v>
                </c:pt>
                <c:pt idx="12">
                  <c:v>73.421999999999997</c:v>
                </c:pt>
                <c:pt idx="13">
                  <c:v>71.375999999999948</c:v>
                </c:pt>
                <c:pt idx="14">
                  <c:v>68.850999999999999</c:v>
                </c:pt>
                <c:pt idx="15">
                  <c:v>66.274000000000001</c:v>
                </c:pt>
                <c:pt idx="16">
                  <c:v>64.286000000000001</c:v>
                </c:pt>
                <c:pt idx="17">
                  <c:v>62.723000000000013</c:v>
                </c:pt>
                <c:pt idx="18">
                  <c:v>60.473000000000006</c:v>
                </c:pt>
                <c:pt idx="19">
                  <c:v>58.672000000000011</c:v>
                </c:pt>
                <c:pt idx="20">
                  <c:v>56.499000000000002</c:v>
                </c:pt>
                <c:pt idx="21">
                  <c:v>54.281000000000006</c:v>
                </c:pt>
                <c:pt idx="22">
                  <c:v>52.532000000000011</c:v>
                </c:pt>
                <c:pt idx="23">
                  <c:v>51.795000000000066</c:v>
                </c:pt>
                <c:pt idx="24">
                  <c:v>50.052</c:v>
                </c:pt>
                <c:pt idx="25">
                  <c:v>48.3</c:v>
                </c:pt>
                <c:pt idx="26">
                  <c:v>46.82</c:v>
                </c:pt>
                <c:pt idx="27">
                  <c:v>43.873000000000005</c:v>
                </c:pt>
                <c:pt idx="28">
                  <c:v>43.386000000000003</c:v>
                </c:pt>
              </c:numCache>
            </c:numRef>
          </c:yVal>
          <c:smooth val="0"/>
        </c:ser>
        <c:ser>
          <c:idx val="2"/>
          <c:order val="2"/>
          <c:tx>
            <c:strRef>
              <c:f>Sheet1!$D$1</c:f>
              <c:strCache>
                <c:ptCount val="1"/>
                <c:pt idx="0">
                  <c:v>2002-2005 (N = 355)</c:v>
                </c:pt>
              </c:strCache>
            </c:strRef>
          </c:tx>
          <c:spPr>
            <a:ln w="41275">
              <a:solidFill>
                <a:srgbClr val="FF0000"/>
              </a:solidFill>
            </a:ln>
          </c:spPr>
          <c:marker>
            <c:symbol val="none"/>
          </c:marker>
          <c:xVal>
            <c:numRef>
              <c:f>Sheet1!$A$2:$A$30</c:f>
              <c:numCache>
                <c:formatCode>General</c:formatCode>
                <c:ptCount val="29"/>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numCache>
            </c:numRef>
          </c:xVal>
          <c:yVal>
            <c:numRef>
              <c:f>Sheet1!$D$2:$D$30</c:f>
              <c:numCache>
                <c:formatCode>General</c:formatCode>
                <c:ptCount val="29"/>
                <c:pt idx="0">
                  <c:v>100</c:v>
                </c:pt>
                <c:pt idx="1">
                  <c:v>83.326999999999998</c:v>
                </c:pt>
                <c:pt idx="2">
                  <c:v>80.777000000000001</c:v>
                </c:pt>
                <c:pt idx="3">
                  <c:v>79.349000000000004</c:v>
                </c:pt>
                <c:pt idx="4">
                  <c:v>78.775999999999982</c:v>
                </c:pt>
                <c:pt idx="5">
                  <c:v>78.486999999999995</c:v>
                </c:pt>
                <c:pt idx="6">
                  <c:v>78.486999999999995</c:v>
                </c:pt>
                <c:pt idx="7">
                  <c:v>77.906000000000006</c:v>
                </c:pt>
                <c:pt idx="8">
                  <c:v>77.614999999999995</c:v>
                </c:pt>
                <c:pt idx="9">
                  <c:v>77.323999999999998</c:v>
                </c:pt>
                <c:pt idx="10">
                  <c:v>76.742999999999995</c:v>
                </c:pt>
                <c:pt idx="11">
                  <c:v>76.161000000000001</c:v>
                </c:pt>
                <c:pt idx="12">
                  <c:v>76.161000000000001</c:v>
                </c:pt>
                <c:pt idx="13">
                  <c:v>73.815000000000012</c:v>
                </c:pt>
                <c:pt idx="14">
                  <c:v>72.313999999999993</c:v>
                </c:pt>
                <c:pt idx="15">
                  <c:v>69.271999999999991</c:v>
                </c:pt>
                <c:pt idx="16">
                  <c:v>68.021000000000001</c:v>
                </c:pt>
                <c:pt idx="17">
                  <c:v>66.744000000000113</c:v>
                </c:pt>
                <c:pt idx="18">
                  <c:v>65.432000000000002</c:v>
                </c:pt>
                <c:pt idx="19">
                  <c:v>64.345000000000013</c:v>
                </c:pt>
                <c:pt idx="20">
                  <c:v>63.688000000000002</c:v>
                </c:pt>
                <c:pt idx="21">
                  <c:v>63.688000000000002</c:v>
                </c:pt>
              </c:numCache>
            </c:numRef>
          </c:yVal>
          <c:smooth val="0"/>
        </c:ser>
        <c:ser>
          <c:idx val="3"/>
          <c:order val="3"/>
          <c:tx>
            <c:strRef>
              <c:f>Sheet1!$E$1</c:f>
              <c:strCache>
                <c:ptCount val="1"/>
                <c:pt idx="0">
                  <c:v>2006-6/2012 (N = 661)</c:v>
                </c:pt>
              </c:strCache>
            </c:strRef>
          </c:tx>
          <c:spPr>
            <a:ln w="41275">
              <a:solidFill>
                <a:srgbClr val="CC99FF"/>
              </a:solidFill>
            </a:ln>
          </c:spPr>
          <c:marker>
            <c:symbol val="none"/>
          </c:marker>
          <c:xVal>
            <c:numRef>
              <c:f>Sheet1!$A$2:$A$30</c:f>
              <c:numCache>
                <c:formatCode>General</c:formatCode>
                <c:ptCount val="29"/>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numCache>
            </c:numRef>
          </c:xVal>
          <c:yVal>
            <c:numRef>
              <c:f>Sheet1!$E$2:$E$30</c:f>
              <c:numCache>
                <c:formatCode>General</c:formatCode>
                <c:ptCount val="29"/>
                <c:pt idx="0">
                  <c:v>100</c:v>
                </c:pt>
                <c:pt idx="1">
                  <c:v>86.486999999999995</c:v>
                </c:pt>
                <c:pt idx="2">
                  <c:v>84.78</c:v>
                </c:pt>
                <c:pt idx="3">
                  <c:v>83.682000000000002</c:v>
                </c:pt>
                <c:pt idx="4">
                  <c:v>82.891999999999996</c:v>
                </c:pt>
                <c:pt idx="5">
                  <c:v>82.575999999999979</c:v>
                </c:pt>
                <c:pt idx="6">
                  <c:v>82.26</c:v>
                </c:pt>
                <c:pt idx="7">
                  <c:v>82.26</c:v>
                </c:pt>
                <c:pt idx="8">
                  <c:v>81.625999999999948</c:v>
                </c:pt>
                <c:pt idx="9">
                  <c:v>81.625999999999948</c:v>
                </c:pt>
                <c:pt idx="10">
                  <c:v>81.467000000000027</c:v>
                </c:pt>
                <c:pt idx="11">
                  <c:v>81.467000000000027</c:v>
                </c:pt>
                <c:pt idx="12">
                  <c:v>80.811000000000007</c:v>
                </c:pt>
                <c:pt idx="13">
                  <c:v>77.867999999999995</c:v>
                </c:pt>
                <c:pt idx="14">
                  <c:v>75.35499999999999</c:v>
                </c:pt>
                <c:pt idx="15">
                  <c:v>72.247000000000114</c:v>
                </c:pt>
                <c:pt idx="16">
                  <c:v>70.86</c:v>
                </c:pt>
                <c:pt idx="17">
                  <c:v>69.611999999999995</c:v>
                </c:pt>
              </c:numCache>
            </c:numRef>
          </c:yVal>
          <c:smooth val="0"/>
        </c:ser>
        <c:dLbls>
          <c:showLegendKey val="0"/>
          <c:showVal val="0"/>
          <c:showCatName val="0"/>
          <c:showSerName val="0"/>
          <c:showPercent val="0"/>
          <c:showBubbleSize val="0"/>
        </c:dLbls>
        <c:axId val="566424320"/>
        <c:axId val="566424712"/>
      </c:scatterChart>
      <c:valAx>
        <c:axId val="566424320"/>
        <c:scaling>
          <c:orientation val="minMax"/>
          <c:max val="17"/>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66424712"/>
        <c:crosses val="autoZero"/>
        <c:crossBetween val="midCat"/>
        <c:majorUnit val="1"/>
      </c:valAx>
      <c:valAx>
        <c:axId val="56642471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66424320"/>
        <c:crosses val="autoZero"/>
        <c:crossBetween val="midCat"/>
        <c:majorUnit val="20"/>
      </c:valAx>
      <c:spPr>
        <a:solidFill>
          <a:schemeClr val="bg2"/>
        </a:solidFill>
        <a:ln>
          <a:solidFill>
            <a:schemeClr val="tx1"/>
          </a:solidFill>
        </a:ln>
      </c:spPr>
    </c:plotArea>
    <c:legend>
      <c:legendPos val="r"/>
      <c:layout>
        <c:manualLayout>
          <c:xMode val="edge"/>
          <c:yMode val="edge"/>
          <c:x val="0.12241887905604718"/>
          <c:y val="0.40322580645161277"/>
          <c:w val="0.2514381111653079"/>
          <c:h val="0.2310066886800440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0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50625"/>
          <c:h val="0.81644145288290582"/>
        </c:manualLayout>
      </c:layout>
      <c:scatterChart>
        <c:scatterStyle val="lineMarker"/>
        <c:varyColors val="0"/>
        <c:ser>
          <c:idx val="0"/>
          <c:order val="0"/>
          <c:tx>
            <c:strRef>
              <c:f>Sheet1!$B$1</c:f>
              <c:strCache>
                <c:ptCount val="1"/>
                <c:pt idx="0">
                  <c:v>1982-1991 (N = 399)</c:v>
                </c:pt>
              </c:strCache>
            </c:strRef>
          </c:tx>
          <c:spPr>
            <a:ln w="41275">
              <a:solidFill>
                <a:srgbClr val="00FFFF"/>
              </a:solidFill>
            </a:ln>
          </c:spPr>
          <c:marker>
            <c:symbol val="none"/>
          </c:marker>
          <c:xVal>
            <c:numRef>
              <c:f>Sheet1!$A$2:$A$30</c:f>
              <c:numCache>
                <c:formatCode>General</c:formatCode>
                <c:ptCount val="29"/>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numCache>
            </c:numRef>
          </c:xVal>
          <c:yVal>
            <c:numRef>
              <c:f>Sheet1!$B$2:$B$30</c:f>
              <c:numCache>
                <c:formatCode>General</c:formatCode>
                <c:ptCount val="29"/>
                <c:pt idx="0">
                  <c:v>100</c:v>
                </c:pt>
                <c:pt idx="1">
                  <c:v>72.647000000000006</c:v>
                </c:pt>
                <c:pt idx="2">
                  <c:v>67.61999999999999</c:v>
                </c:pt>
                <c:pt idx="3">
                  <c:v>64.593000000000004</c:v>
                </c:pt>
                <c:pt idx="4">
                  <c:v>62.313999999999993</c:v>
                </c:pt>
                <c:pt idx="5">
                  <c:v>61.554000000000002</c:v>
                </c:pt>
                <c:pt idx="6">
                  <c:v>59.774000000000001</c:v>
                </c:pt>
                <c:pt idx="7">
                  <c:v>59.263000000000012</c:v>
                </c:pt>
                <c:pt idx="8">
                  <c:v>57.475000000000001</c:v>
                </c:pt>
                <c:pt idx="9">
                  <c:v>55.422000000000011</c:v>
                </c:pt>
                <c:pt idx="10">
                  <c:v>54.652000000000001</c:v>
                </c:pt>
                <c:pt idx="11">
                  <c:v>54.139000000000003</c:v>
                </c:pt>
                <c:pt idx="12">
                  <c:v>53.880999999999993</c:v>
                </c:pt>
                <c:pt idx="13">
                  <c:v>49.733000000000011</c:v>
                </c:pt>
                <c:pt idx="14">
                  <c:v>47.09</c:v>
                </c:pt>
                <c:pt idx="15">
                  <c:v>43.328000000000003</c:v>
                </c:pt>
                <c:pt idx="16">
                  <c:v>37.583000000000006</c:v>
                </c:pt>
                <c:pt idx="17">
                  <c:v>35.08</c:v>
                </c:pt>
                <c:pt idx="18">
                  <c:v>31.396999999999988</c:v>
                </c:pt>
                <c:pt idx="19">
                  <c:v>27.907999999999987</c:v>
                </c:pt>
                <c:pt idx="20">
                  <c:v>24.603999999999999</c:v>
                </c:pt>
                <c:pt idx="21">
                  <c:v>20.550999999999988</c:v>
                </c:pt>
                <c:pt idx="22">
                  <c:v>19.904</c:v>
                </c:pt>
                <c:pt idx="23">
                  <c:v>17.21</c:v>
                </c:pt>
                <c:pt idx="24">
                  <c:v>16.850999999999999</c:v>
                </c:pt>
                <c:pt idx="25">
                  <c:v>15.752000000000002</c:v>
                </c:pt>
                <c:pt idx="26">
                  <c:v>14.993</c:v>
                </c:pt>
                <c:pt idx="27">
                  <c:v>13.809000000000006</c:v>
                </c:pt>
                <c:pt idx="28">
                  <c:v>12.997</c:v>
                </c:pt>
              </c:numCache>
            </c:numRef>
          </c:yVal>
          <c:smooth val="0"/>
        </c:ser>
        <c:ser>
          <c:idx val="1"/>
          <c:order val="1"/>
          <c:tx>
            <c:strRef>
              <c:f>Sheet1!$C$1</c:f>
              <c:strCache>
                <c:ptCount val="1"/>
                <c:pt idx="0">
                  <c:v>1992-2001 (N = 736)</c:v>
                </c:pt>
              </c:strCache>
            </c:strRef>
          </c:tx>
          <c:spPr>
            <a:ln w="41275">
              <a:solidFill>
                <a:srgbClr val="00FF00"/>
              </a:solidFill>
              <a:prstDash val="solid"/>
            </a:ln>
          </c:spPr>
          <c:marker>
            <c:symbol val="none"/>
          </c:marker>
          <c:xVal>
            <c:numRef>
              <c:f>Sheet1!$A$2:$A$30</c:f>
              <c:numCache>
                <c:formatCode>General</c:formatCode>
                <c:ptCount val="29"/>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numCache>
            </c:numRef>
          </c:xVal>
          <c:yVal>
            <c:numRef>
              <c:f>Sheet1!$C$2:$C$30</c:f>
              <c:numCache>
                <c:formatCode>General</c:formatCode>
                <c:ptCount val="29"/>
                <c:pt idx="0">
                  <c:v>100</c:v>
                </c:pt>
                <c:pt idx="1">
                  <c:v>82.38</c:v>
                </c:pt>
                <c:pt idx="2">
                  <c:v>78.775999999999982</c:v>
                </c:pt>
                <c:pt idx="3">
                  <c:v>76.278999999999982</c:v>
                </c:pt>
                <c:pt idx="4">
                  <c:v>74.888999999999982</c:v>
                </c:pt>
                <c:pt idx="5">
                  <c:v>73.218000000000004</c:v>
                </c:pt>
                <c:pt idx="6">
                  <c:v>72.382999999999981</c:v>
                </c:pt>
                <c:pt idx="7">
                  <c:v>71.548000000000002</c:v>
                </c:pt>
                <c:pt idx="8">
                  <c:v>70.989999999999995</c:v>
                </c:pt>
                <c:pt idx="9">
                  <c:v>70.290000000000006</c:v>
                </c:pt>
                <c:pt idx="10">
                  <c:v>69.447000000000131</c:v>
                </c:pt>
                <c:pt idx="11">
                  <c:v>68.882999999999981</c:v>
                </c:pt>
                <c:pt idx="12">
                  <c:v>68.882999999999981</c:v>
                </c:pt>
                <c:pt idx="13">
                  <c:v>64.614999999999995</c:v>
                </c:pt>
                <c:pt idx="14">
                  <c:v>60.548000000000002</c:v>
                </c:pt>
                <c:pt idx="15">
                  <c:v>56.559000000000005</c:v>
                </c:pt>
                <c:pt idx="16">
                  <c:v>52.356000000000002</c:v>
                </c:pt>
                <c:pt idx="17">
                  <c:v>49.761000000000003</c:v>
                </c:pt>
                <c:pt idx="18">
                  <c:v>46.2</c:v>
                </c:pt>
                <c:pt idx="19">
                  <c:v>43.689</c:v>
                </c:pt>
                <c:pt idx="20">
                  <c:v>40.502000000000002</c:v>
                </c:pt>
                <c:pt idx="21">
                  <c:v>38.233000000000011</c:v>
                </c:pt>
                <c:pt idx="22">
                  <c:v>35.090000000000003</c:v>
                </c:pt>
                <c:pt idx="23">
                  <c:v>33.51</c:v>
                </c:pt>
                <c:pt idx="24">
                  <c:v>30.446000000000002</c:v>
                </c:pt>
                <c:pt idx="25">
                  <c:v>28.045000000000002</c:v>
                </c:pt>
                <c:pt idx="26">
                  <c:v>25.265999999999963</c:v>
                </c:pt>
                <c:pt idx="27">
                  <c:v>22.286999999999967</c:v>
                </c:pt>
                <c:pt idx="28">
                  <c:v>20.033999999999999</c:v>
                </c:pt>
              </c:numCache>
            </c:numRef>
          </c:yVal>
          <c:smooth val="0"/>
        </c:ser>
        <c:ser>
          <c:idx val="2"/>
          <c:order val="2"/>
          <c:tx>
            <c:strRef>
              <c:f>Sheet1!$D$1</c:f>
              <c:strCache>
                <c:ptCount val="1"/>
                <c:pt idx="0">
                  <c:v>2002-2005 (N = 303)</c:v>
                </c:pt>
              </c:strCache>
            </c:strRef>
          </c:tx>
          <c:spPr>
            <a:ln w="41275">
              <a:solidFill>
                <a:srgbClr val="FF0000"/>
              </a:solidFill>
            </a:ln>
          </c:spPr>
          <c:marker>
            <c:symbol val="none"/>
          </c:marker>
          <c:xVal>
            <c:numRef>
              <c:f>Sheet1!$A$2:$A$30</c:f>
              <c:numCache>
                <c:formatCode>General</c:formatCode>
                <c:ptCount val="29"/>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numCache>
            </c:numRef>
          </c:xVal>
          <c:yVal>
            <c:numRef>
              <c:f>Sheet1!$D$2:$D$30</c:f>
              <c:numCache>
                <c:formatCode>General</c:formatCode>
                <c:ptCount val="29"/>
                <c:pt idx="0">
                  <c:v>100</c:v>
                </c:pt>
                <c:pt idx="1">
                  <c:v>88.712999999999994</c:v>
                </c:pt>
                <c:pt idx="2">
                  <c:v>85.353999999999999</c:v>
                </c:pt>
                <c:pt idx="3">
                  <c:v>84.682000000000002</c:v>
                </c:pt>
                <c:pt idx="4">
                  <c:v>84.682000000000002</c:v>
                </c:pt>
                <c:pt idx="5">
                  <c:v>83.313000000000002</c:v>
                </c:pt>
                <c:pt idx="6">
                  <c:v>82.97</c:v>
                </c:pt>
                <c:pt idx="7">
                  <c:v>82.284000000000006</c:v>
                </c:pt>
                <c:pt idx="8">
                  <c:v>81.599000000000004</c:v>
                </c:pt>
                <c:pt idx="9">
                  <c:v>81.599000000000004</c:v>
                </c:pt>
                <c:pt idx="10">
                  <c:v>81.256</c:v>
                </c:pt>
                <c:pt idx="11">
                  <c:v>80.912999999999997</c:v>
                </c:pt>
                <c:pt idx="12">
                  <c:v>79.884999999999991</c:v>
                </c:pt>
                <c:pt idx="13">
                  <c:v>76.06</c:v>
                </c:pt>
                <c:pt idx="14">
                  <c:v>72.188000000000002</c:v>
                </c:pt>
                <c:pt idx="15">
                  <c:v>70.040000000000006</c:v>
                </c:pt>
                <c:pt idx="16">
                  <c:v>67.5</c:v>
                </c:pt>
                <c:pt idx="17">
                  <c:v>64.197999999999993</c:v>
                </c:pt>
                <c:pt idx="18">
                  <c:v>60.864000000000004</c:v>
                </c:pt>
                <c:pt idx="19">
                  <c:v>58.064</c:v>
                </c:pt>
                <c:pt idx="20">
                  <c:v>54.603000000000002</c:v>
                </c:pt>
              </c:numCache>
            </c:numRef>
          </c:yVal>
          <c:smooth val="0"/>
        </c:ser>
        <c:ser>
          <c:idx val="3"/>
          <c:order val="3"/>
          <c:tx>
            <c:strRef>
              <c:f>Sheet1!$E$1</c:f>
              <c:strCache>
                <c:ptCount val="1"/>
                <c:pt idx="0">
                  <c:v>2006-6/2012 (N = 559)</c:v>
                </c:pt>
              </c:strCache>
            </c:strRef>
          </c:tx>
          <c:spPr>
            <a:ln w="41275">
              <a:solidFill>
                <a:srgbClr val="CC99FF"/>
              </a:solidFill>
            </a:ln>
          </c:spPr>
          <c:marker>
            <c:symbol val="none"/>
          </c:marker>
          <c:xVal>
            <c:numRef>
              <c:f>Sheet1!$A$2:$A$30</c:f>
              <c:numCache>
                <c:formatCode>General</c:formatCode>
                <c:ptCount val="29"/>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numCache>
            </c:numRef>
          </c:xVal>
          <c:yVal>
            <c:numRef>
              <c:f>Sheet1!$E$2:$E$30</c:f>
              <c:numCache>
                <c:formatCode>General</c:formatCode>
                <c:ptCount val="29"/>
                <c:pt idx="0">
                  <c:v>100</c:v>
                </c:pt>
                <c:pt idx="1">
                  <c:v>89.39</c:v>
                </c:pt>
                <c:pt idx="2">
                  <c:v>87.019000000000005</c:v>
                </c:pt>
                <c:pt idx="3">
                  <c:v>85.35899999999998</c:v>
                </c:pt>
                <c:pt idx="4">
                  <c:v>84.244000000000113</c:v>
                </c:pt>
                <c:pt idx="5">
                  <c:v>83.311000000000007</c:v>
                </c:pt>
                <c:pt idx="6">
                  <c:v>82.376999999999981</c:v>
                </c:pt>
                <c:pt idx="7">
                  <c:v>82.003</c:v>
                </c:pt>
                <c:pt idx="8">
                  <c:v>81.069000000000003</c:v>
                </c:pt>
                <c:pt idx="9">
                  <c:v>80.320999999999998</c:v>
                </c:pt>
                <c:pt idx="10">
                  <c:v>79.759</c:v>
                </c:pt>
                <c:pt idx="11">
                  <c:v>79.568000000000012</c:v>
                </c:pt>
                <c:pt idx="12">
                  <c:v>78.614000000000004</c:v>
                </c:pt>
                <c:pt idx="13">
                  <c:v>74.418000000000006</c:v>
                </c:pt>
                <c:pt idx="14">
                  <c:v>69.543000000000006</c:v>
                </c:pt>
                <c:pt idx="15">
                  <c:v>66.84</c:v>
                </c:pt>
                <c:pt idx="16">
                  <c:v>63.998000000000012</c:v>
                </c:pt>
                <c:pt idx="17">
                  <c:v>61.716000000000001</c:v>
                </c:pt>
              </c:numCache>
            </c:numRef>
          </c:yVal>
          <c:smooth val="0"/>
        </c:ser>
        <c:dLbls>
          <c:showLegendKey val="0"/>
          <c:showVal val="0"/>
          <c:showCatName val="0"/>
          <c:showSerName val="0"/>
          <c:showPercent val="0"/>
          <c:showBubbleSize val="0"/>
        </c:dLbls>
        <c:axId val="566425496"/>
        <c:axId val="566425888"/>
      </c:scatterChart>
      <c:valAx>
        <c:axId val="566425496"/>
        <c:scaling>
          <c:orientation val="minMax"/>
          <c:max val="17"/>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66425888"/>
        <c:crosses val="autoZero"/>
        <c:crossBetween val="midCat"/>
        <c:majorUnit val="1"/>
      </c:valAx>
      <c:valAx>
        <c:axId val="56642588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66425496"/>
        <c:crosses val="autoZero"/>
        <c:crossBetween val="midCat"/>
        <c:majorUnit val="20"/>
      </c:valAx>
      <c:spPr>
        <a:solidFill>
          <a:schemeClr val="bg2"/>
        </a:solidFill>
        <a:ln>
          <a:solidFill>
            <a:schemeClr val="tx1"/>
          </a:solidFill>
        </a:ln>
      </c:spPr>
    </c:plotArea>
    <c:legend>
      <c:legendPos val="r"/>
      <c:layout>
        <c:manualLayout>
          <c:xMode val="edge"/>
          <c:yMode val="edge"/>
          <c:x val="0.68141592920353977"/>
          <c:y val="0.24193548387097397"/>
          <c:w val="0.2514381111653079"/>
          <c:h val="0.2310066886800440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0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50658"/>
          <c:h val="0.81644145288290582"/>
        </c:manualLayout>
      </c:layout>
      <c:scatterChart>
        <c:scatterStyle val="lineMarker"/>
        <c:varyColors val="0"/>
        <c:ser>
          <c:idx val="0"/>
          <c:order val="0"/>
          <c:tx>
            <c:strRef>
              <c:f>Sheet1!$B$1</c:f>
              <c:strCache>
                <c:ptCount val="1"/>
                <c:pt idx="0">
                  <c:v>1982-1991 (N = 162)</c:v>
                </c:pt>
              </c:strCache>
            </c:strRef>
          </c:tx>
          <c:spPr>
            <a:ln w="41275">
              <a:solidFill>
                <a:srgbClr val="00FFFF"/>
              </a:solidFill>
            </a:ln>
          </c:spPr>
          <c:marker>
            <c:symbol val="none"/>
          </c:marker>
          <c:xVal>
            <c:numRef>
              <c:f>Sheet1!$A$2:$A$48</c:f>
              <c:numCache>
                <c:formatCode>General</c:formatCode>
                <c:ptCount val="47"/>
                <c:pt idx="0">
                  <c:v>0</c:v>
                </c:pt>
                <c:pt idx="1">
                  <c:v>4.1700000000000001E-2</c:v>
                </c:pt>
                <c:pt idx="2">
                  <c:v>8.3300000000000041E-2</c:v>
                </c:pt>
                <c:pt idx="3">
                  <c:v>0.125</c:v>
                </c:pt>
                <c:pt idx="4">
                  <c:v>0.16669999999999999</c:v>
                </c:pt>
                <c:pt idx="5">
                  <c:v>0.20830000000000001</c:v>
                </c:pt>
                <c:pt idx="6">
                  <c:v>0.25</c:v>
                </c:pt>
                <c:pt idx="7">
                  <c:v>0.29170000000000001</c:v>
                </c:pt>
                <c:pt idx="8">
                  <c:v>0.33330000000000076</c:v>
                </c:pt>
                <c:pt idx="9">
                  <c:v>0.37500000000000044</c:v>
                </c:pt>
                <c:pt idx="10">
                  <c:v>0.41670000000000001</c:v>
                </c:pt>
                <c:pt idx="11">
                  <c:v>0.45830000000000032</c:v>
                </c:pt>
                <c:pt idx="12">
                  <c:v>0.5</c:v>
                </c:pt>
                <c:pt idx="13">
                  <c:v>0.54170000000000063</c:v>
                </c:pt>
                <c:pt idx="14">
                  <c:v>0.58329999999999949</c:v>
                </c:pt>
                <c:pt idx="15">
                  <c:v>0.625000000000001</c:v>
                </c:pt>
                <c:pt idx="16">
                  <c:v>0.6667000000000014</c:v>
                </c:pt>
                <c:pt idx="17">
                  <c:v>0.70830000000000004</c:v>
                </c:pt>
                <c:pt idx="18">
                  <c:v>0.750000000000001</c:v>
                </c:pt>
                <c:pt idx="19">
                  <c:v>0.79170000000000063</c:v>
                </c:pt>
                <c:pt idx="20">
                  <c:v>0.83330000000000004</c:v>
                </c:pt>
                <c:pt idx="21">
                  <c:v>0.875000000000001</c:v>
                </c:pt>
                <c:pt idx="22">
                  <c:v>0.91670000000000063</c:v>
                </c:pt>
                <c:pt idx="23">
                  <c:v>0.95830000000000004</c:v>
                </c:pt>
                <c:pt idx="24">
                  <c:v>1</c:v>
                </c:pt>
                <c:pt idx="25">
                  <c:v>1.5</c:v>
                </c:pt>
                <c:pt idx="26">
                  <c:v>2</c:v>
                </c:pt>
                <c:pt idx="27">
                  <c:v>2.5</c:v>
                </c:pt>
                <c:pt idx="28">
                  <c:v>3</c:v>
                </c:pt>
                <c:pt idx="29">
                  <c:v>3.5</c:v>
                </c:pt>
                <c:pt idx="30">
                  <c:v>4</c:v>
                </c:pt>
                <c:pt idx="31">
                  <c:v>4.5</c:v>
                </c:pt>
                <c:pt idx="32">
                  <c:v>5</c:v>
                </c:pt>
                <c:pt idx="33">
                  <c:v>5.5</c:v>
                </c:pt>
                <c:pt idx="34">
                  <c:v>6</c:v>
                </c:pt>
                <c:pt idx="35">
                  <c:v>6.5</c:v>
                </c:pt>
                <c:pt idx="36">
                  <c:v>7</c:v>
                </c:pt>
                <c:pt idx="37">
                  <c:v>7.5</c:v>
                </c:pt>
                <c:pt idx="38">
                  <c:v>8</c:v>
                </c:pt>
                <c:pt idx="39">
                  <c:v>8.5</c:v>
                </c:pt>
                <c:pt idx="40">
                  <c:v>9</c:v>
                </c:pt>
                <c:pt idx="41">
                  <c:v>9.5</c:v>
                </c:pt>
                <c:pt idx="42">
                  <c:v>10</c:v>
                </c:pt>
                <c:pt idx="43">
                  <c:v>10.5</c:v>
                </c:pt>
                <c:pt idx="44">
                  <c:v>11</c:v>
                </c:pt>
                <c:pt idx="45">
                  <c:v>11.5</c:v>
                </c:pt>
                <c:pt idx="46">
                  <c:v>12</c:v>
                </c:pt>
              </c:numCache>
            </c:numRef>
          </c:xVal>
          <c:yVal>
            <c:numRef>
              <c:f>Sheet1!$B$2:$B$48</c:f>
              <c:numCache>
                <c:formatCode>General</c:formatCode>
                <c:ptCount val="47"/>
                <c:pt idx="0">
                  <c:v>100</c:v>
                </c:pt>
                <c:pt idx="1">
                  <c:v>75.708000000000013</c:v>
                </c:pt>
                <c:pt idx="2">
                  <c:v>69.399000000000001</c:v>
                </c:pt>
                <c:pt idx="3">
                  <c:v>66.245000000000005</c:v>
                </c:pt>
                <c:pt idx="4">
                  <c:v>63.09</c:v>
                </c:pt>
                <c:pt idx="5">
                  <c:v>60.541000000000004</c:v>
                </c:pt>
                <c:pt idx="6">
                  <c:v>59.904000000000003</c:v>
                </c:pt>
                <c:pt idx="7">
                  <c:v>59.904000000000003</c:v>
                </c:pt>
                <c:pt idx="8">
                  <c:v>59.260000000000012</c:v>
                </c:pt>
                <c:pt idx="9">
                  <c:v>59.260000000000012</c:v>
                </c:pt>
                <c:pt idx="10">
                  <c:v>59.260000000000012</c:v>
                </c:pt>
                <c:pt idx="11">
                  <c:v>59.260000000000012</c:v>
                </c:pt>
                <c:pt idx="12">
                  <c:v>59.260000000000012</c:v>
                </c:pt>
                <c:pt idx="13">
                  <c:v>57.327000000000005</c:v>
                </c:pt>
                <c:pt idx="14">
                  <c:v>57.327000000000005</c:v>
                </c:pt>
                <c:pt idx="15">
                  <c:v>56.683</c:v>
                </c:pt>
                <c:pt idx="16">
                  <c:v>56.683</c:v>
                </c:pt>
                <c:pt idx="17">
                  <c:v>56.683</c:v>
                </c:pt>
                <c:pt idx="18">
                  <c:v>56.683</c:v>
                </c:pt>
                <c:pt idx="19">
                  <c:v>56.683</c:v>
                </c:pt>
                <c:pt idx="20">
                  <c:v>56.683</c:v>
                </c:pt>
                <c:pt idx="21">
                  <c:v>56.683</c:v>
                </c:pt>
                <c:pt idx="22">
                  <c:v>56.024000000000001</c:v>
                </c:pt>
                <c:pt idx="23">
                  <c:v>56.024000000000001</c:v>
                </c:pt>
                <c:pt idx="24">
                  <c:v>56.024000000000001</c:v>
                </c:pt>
                <c:pt idx="25">
                  <c:v>52.720000000000013</c:v>
                </c:pt>
                <c:pt idx="26">
                  <c:v>50.017000000000003</c:v>
                </c:pt>
                <c:pt idx="27">
                  <c:v>48.665000000000013</c:v>
                </c:pt>
                <c:pt idx="28">
                  <c:v>47.313000000000002</c:v>
                </c:pt>
                <c:pt idx="29">
                  <c:v>45.942</c:v>
                </c:pt>
                <c:pt idx="30">
                  <c:v>45.246000000000002</c:v>
                </c:pt>
                <c:pt idx="31">
                  <c:v>45.246000000000002</c:v>
                </c:pt>
                <c:pt idx="32">
                  <c:v>42.336000000000006</c:v>
                </c:pt>
                <c:pt idx="33">
                  <c:v>40.824000000000005</c:v>
                </c:pt>
                <c:pt idx="34">
                  <c:v>38.556000000000004</c:v>
                </c:pt>
                <c:pt idx="35">
                  <c:v>36.998000000000012</c:v>
                </c:pt>
                <c:pt idx="36">
                  <c:v>36.998000000000012</c:v>
                </c:pt>
                <c:pt idx="37">
                  <c:v>36.998000000000012</c:v>
                </c:pt>
                <c:pt idx="38">
                  <c:v>36.176000000000002</c:v>
                </c:pt>
                <c:pt idx="39">
                  <c:v>36.176000000000002</c:v>
                </c:pt>
                <c:pt idx="40">
                  <c:v>34.411000000000001</c:v>
                </c:pt>
                <c:pt idx="41">
                  <c:v>32.525000000000013</c:v>
                </c:pt>
                <c:pt idx="42">
                  <c:v>30.611000000000036</c:v>
                </c:pt>
                <c:pt idx="43">
                  <c:v>27.678000000000001</c:v>
                </c:pt>
                <c:pt idx="44">
                  <c:v>27.678000000000001</c:v>
                </c:pt>
                <c:pt idx="45">
                  <c:v>25.628</c:v>
                </c:pt>
                <c:pt idx="46">
                  <c:v>25.628</c:v>
                </c:pt>
              </c:numCache>
            </c:numRef>
          </c:yVal>
          <c:smooth val="0"/>
        </c:ser>
        <c:ser>
          <c:idx val="1"/>
          <c:order val="1"/>
          <c:tx>
            <c:strRef>
              <c:f>Sheet1!$C$1</c:f>
              <c:strCache>
                <c:ptCount val="1"/>
                <c:pt idx="0">
                  <c:v>1992-2001 (N = 169)</c:v>
                </c:pt>
              </c:strCache>
            </c:strRef>
          </c:tx>
          <c:spPr>
            <a:ln w="41275">
              <a:solidFill>
                <a:srgbClr val="00FF00"/>
              </a:solidFill>
              <a:prstDash val="solid"/>
            </a:ln>
          </c:spPr>
          <c:marker>
            <c:symbol val="none"/>
          </c:marker>
          <c:xVal>
            <c:numRef>
              <c:f>Sheet1!$A$2:$A$48</c:f>
              <c:numCache>
                <c:formatCode>General</c:formatCode>
                <c:ptCount val="47"/>
                <c:pt idx="0">
                  <c:v>0</c:v>
                </c:pt>
                <c:pt idx="1">
                  <c:v>4.1700000000000001E-2</c:v>
                </c:pt>
                <c:pt idx="2">
                  <c:v>8.3300000000000041E-2</c:v>
                </c:pt>
                <c:pt idx="3">
                  <c:v>0.125</c:v>
                </c:pt>
                <c:pt idx="4">
                  <c:v>0.16669999999999999</c:v>
                </c:pt>
                <c:pt idx="5">
                  <c:v>0.20830000000000001</c:v>
                </c:pt>
                <c:pt idx="6">
                  <c:v>0.25</c:v>
                </c:pt>
                <c:pt idx="7">
                  <c:v>0.29170000000000001</c:v>
                </c:pt>
                <c:pt idx="8">
                  <c:v>0.33330000000000076</c:v>
                </c:pt>
                <c:pt idx="9">
                  <c:v>0.37500000000000044</c:v>
                </c:pt>
                <c:pt idx="10">
                  <c:v>0.41670000000000001</c:v>
                </c:pt>
                <c:pt idx="11">
                  <c:v>0.45830000000000032</c:v>
                </c:pt>
                <c:pt idx="12">
                  <c:v>0.5</c:v>
                </c:pt>
                <c:pt idx="13">
                  <c:v>0.54170000000000063</c:v>
                </c:pt>
                <c:pt idx="14">
                  <c:v>0.58329999999999949</c:v>
                </c:pt>
                <c:pt idx="15">
                  <c:v>0.625000000000001</c:v>
                </c:pt>
                <c:pt idx="16">
                  <c:v>0.6667000000000014</c:v>
                </c:pt>
                <c:pt idx="17">
                  <c:v>0.70830000000000004</c:v>
                </c:pt>
                <c:pt idx="18">
                  <c:v>0.750000000000001</c:v>
                </c:pt>
                <c:pt idx="19">
                  <c:v>0.79170000000000063</c:v>
                </c:pt>
                <c:pt idx="20">
                  <c:v>0.83330000000000004</c:v>
                </c:pt>
                <c:pt idx="21">
                  <c:v>0.875000000000001</c:v>
                </c:pt>
                <c:pt idx="22">
                  <c:v>0.91670000000000063</c:v>
                </c:pt>
                <c:pt idx="23">
                  <c:v>0.95830000000000004</c:v>
                </c:pt>
                <c:pt idx="24">
                  <c:v>1</c:v>
                </c:pt>
                <c:pt idx="25">
                  <c:v>1.5</c:v>
                </c:pt>
                <c:pt idx="26">
                  <c:v>2</c:v>
                </c:pt>
                <c:pt idx="27">
                  <c:v>2.5</c:v>
                </c:pt>
                <c:pt idx="28">
                  <c:v>3</c:v>
                </c:pt>
                <c:pt idx="29">
                  <c:v>3.5</c:v>
                </c:pt>
                <c:pt idx="30">
                  <c:v>4</c:v>
                </c:pt>
                <c:pt idx="31">
                  <c:v>4.5</c:v>
                </c:pt>
                <c:pt idx="32">
                  <c:v>5</c:v>
                </c:pt>
                <c:pt idx="33">
                  <c:v>5.5</c:v>
                </c:pt>
                <c:pt idx="34">
                  <c:v>6</c:v>
                </c:pt>
                <c:pt idx="35">
                  <c:v>6.5</c:v>
                </c:pt>
                <c:pt idx="36">
                  <c:v>7</c:v>
                </c:pt>
                <c:pt idx="37">
                  <c:v>7.5</c:v>
                </c:pt>
                <c:pt idx="38">
                  <c:v>8</c:v>
                </c:pt>
                <c:pt idx="39">
                  <c:v>8.5</c:v>
                </c:pt>
                <c:pt idx="40">
                  <c:v>9</c:v>
                </c:pt>
                <c:pt idx="41">
                  <c:v>9.5</c:v>
                </c:pt>
                <c:pt idx="42">
                  <c:v>10</c:v>
                </c:pt>
                <c:pt idx="43">
                  <c:v>10.5</c:v>
                </c:pt>
                <c:pt idx="44">
                  <c:v>11</c:v>
                </c:pt>
                <c:pt idx="45">
                  <c:v>11.5</c:v>
                </c:pt>
                <c:pt idx="46">
                  <c:v>12</c:v>
                </c:pt>
              </c:numCache>
            </c:numRef>
          </c:xVal>
          <c:yVal>
            <c:numRef>
              <c:f>Sheet1!$C$2:$C$48</c:f>
              <c:numCache>
                <c:formatCode>General</c:formatCode>
                <c:ptCount val="47"/>
                <c:pt idx="0">
                  <c:v>100</c:v>
                </c:pt>
                <c:pt idx="1">
                  <c:v>79.747000000000114</c:v>
                </c:pt>
                <c:pt idx="2">
                  <c:v>73.10599999999998</c:v>
                </c:pt>
                <c:pt idx="3">
                  <c:v>71.897999999999996</c:v>
                </c:pt>
                <c:pt idx="4">
                  <c:v>69.459999999999994</c:v>
                </c:pt>
                <c:pt idx="5">
                  <c:v>68.845000000000013</c:v>
                </c:pt>
                <c:pt idx="6">
                  <c:v>68.230999999999995</c:v>
                </c:pt>
                <c:pt idx="7">
                  <c:v>67.001000000000005</c:v>
                </c:pt>
                <c:pt idx="8">
                  <c:v>66.387</c:v>
                </c:pt>
                <c:pt idx="9">
                  <c:v>64.543000000000006</c:v>
                </c:pt>
                <c:pt idx="10">
                  <c:v>64.543000000000006</c:v>
                </c:pt>
                <c:pt idx="11">
                  <c:v>64.543000000000006</c:v>
                </c:pt>
                <c:pt idx="12">
                  <c:v>64.543000000000006</c:v>
                </c:pt>
                <c:pt idx="13">
                  <c:v>64.543000000000006</c:v>
                </c:pt>
                <c:pt idx="14">
                  <c:v>63.922000000000011</c:v>
                </c:pt>
                <c:pt idx="15">
                  <c:v>63.301000000000002</c:v>
                </c:pt>
                <c:pt idx="16">
                  <c:v>63.301000000000002</c:v>
                </c:pt>
                <c:pt idx="17">
                  <c:v>63.301000000000002</c:v>
                </c:pt>
                <c:pt idx="18">
                  <c:v>62.681000000000004</c:v>
                </c:pt>
                <c:pt idx="19">
                  <c:v>62.681000000000004</c:v>
                </c:pt>
                <c:pt idx="20">
                  <c:v>62.681000000000004</c:v>
                </c:pt>
                <c:pt idx="21">
                  <c:v>60.198000000000057</c:v>
                </c:pt>
                <c:pt idx="22">
                  <c:v>59.578000000000003</c:v>
                </c:pt>
                <c:pt idx="23">
                  <c:v>59.578000000000003</c:v>
                </c:pt>
                <c:pt idx="24">
                  <c:v>58.337000000000003</c:v>
                </c:pt>
                <c:pt idx="25">
                  <c:v>57.709000000000003</c:v>
                </c:pt>
                <c:pt idx="26">
                  <c:v>56.454999999999998</c:v>
                </c:pt>
                <c:pt idx="27">
                  <c:v>55.2</c:v>
                </c:pt>
                <c:pt idx="28">
                  <c:v>53.297000000000011</c:v>
                </c:pt>
                <c:pt idx="29">
                  <c:v>52.028000000000013</c:v>
                </c:pt>
                <c:pt idx="30">
                  <c:v>51.384999999999998</c:v>
                </c:pt>
                <c:pt idx="31">
                  <c:v>49.426000000000002</c:v>
                </c:pt>
                <c:pt idx="32">
                  <c:v>48.089000000000006</c:v>
                </c:pt>
                <c:pt idx="33">
                  <c:v>45.924000000000007</c:v>
                </c:pt>
                <c:pt idx="34">
                  <c:v>44.466000000000001</c:v>
                </c:pt>
                <c:pt idx="35">
                  <c:v>42.166000000000011</c:v>
                </c:pt>
                <c:pt idx="36">
                  <c:v>37.566000000000003</c:v>
                </c:pt>
                <c:pt idx="37">
                  <c:v>36.784000000000006</c:v>
                </c:pt>
                <c:pt idx="38">
                  <c:v>36.784000000000006</c:v>
                </c:pt>
                <c:pt idx="39">
                  <c:v>36.784000000000006</c:v>
                </c:pt>
                <c:pt idx="40">
                  <c:v>33.399000000000001</c:v>
                </c:pt>
                <c:pt idx="41">
                  <c:v>33.399000000000001</c:v>
                </c:pt>
                <c:pt idx="42">
                  <c:v>32.496000000000002</c:v>
                </c:pt>
                <c:pt idx="43">
                  <c:v>30.584999999999987</c:v>
                </c:pt>
                <c:pt idx="44">
                  <c:v>30.584999999999987</c:v>
                </c:pt>
                <c:pt idx="45">
                  <c:v>29.629000000000001</c:v>
                </c:pt>
                <c:pt idx="46">
                  <c:v>29.629000000000001</c:v>
                </c:pt>
              </c:numCache>
            </c:numRef>
          </c:yVal>
          <c:smooth val="0"/>
        </c:ser>
        <c:ser>
          <c:idx val="2"/>
          <c:order val="2"/>
          <c:tx>
            <c:strRef>
              <c:f>Sheet1!$D$1</c:f>
              <c:strCache>
                <c:ptCount val="1"/>
                <c:pt idx="0">
                  <c:v>2002-2005 (N = 55)</c:v>
                </c:pt>
              </c:strCache>
            </c:strRef>
          </c:tx>
          <c:spPr>
            <a:ln w="41275">
              <a:solidFill>
                <a:srgbClr val="FF0000"/>
              </a:solidFill>
            </a:ln>
          </c:spPr>
          <c:marker>
            <c:symbol val="none"/>
          </c:marker>
          <c:xVal>
            <c:numRef>
              <c:f>Sheet1!$A$2:$A$48</c:f>
              <c:numCache>
                <c:formatCode>General</c:formatCode>
                <c:ptCount val="47"/>
                <c:pt idx="0">
                  <c:v>0</c:v>
                </c:pt>
                <c:pt idx="1">
                  <c:v>4.1700000000000001E-2</c:v>
                </c:pt>
                <c:pt idx="2">
                  <c:v>8.3300000000000041E-2</c:v>
                </c:pt>
                <c:pt idx="3">
                  <c:v>0.125</c:v>
                </c:pt>
                <c:pt idx="4">
                  <c:v>0.16669999999999999</c:v>
                </c:pt>
                <c:pt idx="5">
                  <c:v>0.20830000000000001</c:v>
                </c:pt>
                <c:pt idx="6">
                  <c:v>0.25</c:v>
                </c:pt>
                <c:pt idx="7">
                  <c:v>0.29170000000000001</c:v>
                </c:pt>
                <c:pt idx="8">
                  <c:v>0.33330000000000076</c:v>
                </c:pt>
                <c:pt idx="9">
                  <c:v>0.37500000000000044</c:v>
                </c:pt>
                <c:pt idx="10">
                  <c:v>0.41670000000000001</c:v>
                </c:pt>
                <c:pt idx="11">
                  <c:v>0.45830000000000032</c:v>
                </c:pt>
                <c:pt idx="12">
                  <c:v>0.5</c:v>
                </c:pt>
                <c:pt idx="13">
                  <c:v>0.54170000000000063</c:v>
                </c:pt>
                <c:pt idx="14">
                  <c:v>0.58329999999999949</c:v>
                </c:pt>
                <c:pt idx="15">
                  <c:v>0.625000000000001</c:v>
                </c:pt>
                <c:pt idx="16">
                  <c:v>0.6667000000000014</c:v>
                </c:pt>
                <c:pt idx="17">
                  <c:v>0.70830000000000004</c:v>
                </c:pt>
                <c:pt idx="18">
                  <c:v>0.750000000000001</c:v>
                </c:pt>
                <c:pt idx="19">
                  <c:v>0.79170000000000063</c:v>
                </c:pt>
                <c:pt idx="20">
                  <c:v>0.83330000000000004</c:v>
                </c:pt>
                <c:pt idx="21">
                  <c:v>0.875000000000001</c:v>
                </c:pt>
                <c:pt idx="22">
                  <c:v>0.91670000000000063</c:v>
                </c:pt>
                <c:pt idx="23">
                  <c:v>0.95830000000000004</c:v>
                </c:pt>
                <c:pt idx="24">
                  <c:v>1</c:v>
                </c:pt>
                <c:pt idx="25">
                  <c:v>1.5</c:v>
                </c:pt>
                <c:pt idx="26">
                  <c:v>2</c:v>
                </c:pt>
                <c:pt idx="27">
                  <c:v>2.5</c:v>
                </c:pt>
                <c:pt idx="28">
                  <c:v>3</c:v>
                </c:pt>
                <c:pt idx="29">
                  <c:v>3.5</c:v>
                </c:pt>
                <c:pt idx="30">
                  <c:v>4</c:v>
                </c:pt>
                <c:pt idx="31">
                  <c:v>4.5</c:v>
                </c:pt>
                <c:pt idx="32">
                  <c:v>5</c:v>
                </c:pt>
                <c:pt idx="33">
                  <c:v>5.5</c:v>
                </c:pt>
                <c:pt idx="34">
                  <c:v>6</c:v>
                </c:pt>
                <c:pt idx="35">
                  <c:v>6.5</c:v>
                </c:pt>
                <c:pt idx="36">
                  <c:v>7</c:v>
                </c:pt>
                <c:pt idx="37">
                  <c:v>7.5</c:v>
                </c:pt>
                <c:pt idx="38">
                  <c:v>8</c:v>
                </c:pt>
                <c:pt idx="39">
                  <c:v>8.5</c:v>
                </c:pt>
                <c:pt idx="40">
                  <c:v>9</c:v>
                </c:pt>
                <c:pt idx="41">
                  <c:v>9.5</c:v>
                </c:pt>
                <c:pt idx="42">
                  <c:v>10</c:v>
                </c:pt>
                <c:pt idx="43">
                  <c:v>10.5</c:v>
                </c:pt>
                <c:pt idx="44">
                  <c:v>11</c:v>
                </c:pt>
                <c:pt idx="45">
                  <c:v>11.5</c:v>
                </c:pt>
                <c:pt idx="46">
                  <c:v>12</c:v>
                </c:pt>
              </c:numCache>
            </c:numRef>
          </c:xVal>
          <c:yVal>
            <c:numRef>
              <c:f>Sheet1!$D$2:$D$48</c:f>
              <c:numCache>
                <c:formatCode>General</c:formatCode>
                <c:ptCount val="47"/>
                <c:pt idx="0">
                  <c:v>100</c:v>
                </c:pt>
                <c:pt idx="1">
                  <c:v>86.740000000000023</c:v>
                </c:pt>
                <c:pt idx="2">
                  <c:v>82.509</c:v>
                </c:pt>
                <c:pt idx="3">
                  <c:v>80.337000000000003</c:v>
                </c:pt>
                <c:pt idx="4">
                  <c:v>75.995000000000005</c:v>
                </c:pt>
                <c:pt idx="5">
                  <c:v>75.995000000000005</c:v>
                </c:pt>
                <c:pt idx="6">
                  <c:v>75.995000000000005</c:v>
                </c:pt>
                <c:pt idx="7">
                  <c:v>75.995000000000005</c:v>
                </c:pt>
                <c:pt idx="8">
                  <c:v>73.822999999999979</c:v>
                </c:pt>
                <c:pt idx="9">
                  <c:v>71.651999999999987</c:v>
                </c:pt>
                <c:pt idx="10">
                  <c:v>67.31</c:v>
                </c:pt>
                <c:pt idx="11">
                  <c:v>67.31</c:v>
                </c:pt>
                <c:pt idx="12">
                  <c:v>67.31</c:v>
                </c:pt>
                <c:pt idx="13">
                  <c:v>67.31</c:v>
                </c:pt>
                <c:pt idx="14">
                  <c:v>67.31</c:v>
                </c:pt>
                <c:pt idx="15">
                  <c:v>67.31</c:v>
                </c:pt>
                <c:pt idx="16">
                  <c:v>67.31</c:v>
                </c:pt>
                <c:pt idx="17">
                  <c:v>67.31</c:v>
                </c:pt>
                <c:pt idx="18">
                  <c:v>67.31</c:v>
                </c:pt>
                <c:pt idx="19">
                  <c:v>67.31</c:v>
                </c:pt>
                <c:pt idx="20">
                  <c:v>67.31</c:v>
                </c:pt>
                <c:pt idx="21">
                  <c:v>67.31</c:v>
                </c:pt>
                <c:pt idx="22">
                  <c:v>67.31</c:v>
                </c:pt>
                <c:pt idx="23">
                  <c:v>67.31</c:v>
                </c:pt>
                <c:pt idx="24">
                  <c:v>67.31</c:v>
                </c:pt>
                <c:pt idx="25">
                  <c:v>67.31</c:v>
                </c:pt>
                <c:pt idx="26">
                  <c:v>67.31</c:v>
                </c:pt>
                <c:pt idx="27">
                  <c:v>67.31</c:v>
                </c:pt>
                <c:pt idx="28">
                  <c:v>64.382999999999981</c:v>
                </c:pt>
                <c:pt idx="29">
                  <c:v>64.382999999999981</c:v>
                </c:pt>
                <c:pt idx="30">
                  <c:v>61.164000000000001</c:v>
                </c:pt>
                <c:pt idx="31">
                  <c:v>61.164000000000001</c:v>
                </c:pt>
                <c:pt idx="32">
                  <c:v>57.566000000000003</c:v>
                </c:pt>
                <c:pt idx="33">
                  <c:v>57.566000000000003</c:v>
                </c:pt>
                <c:pt idx="34">
                  <c:v>57.566000000000003</c:v>
                </c:pt>
              </c:numCache>
            </c:numRef>
          </c:yVal>
          <c:smooth val="0"/>
        </c:ser>
        <c:ser>
          <c:idx val="3"/>
          <c:order val="3"/>
          <c:tx>
            <c:strRef>
              <c:f>Sheet1!$E$1</c:f>
              <c:strCache>
                <c:ptCount val="1"/>
                <c:pt idx="0">
                  <c:v>2006-6/2012 (N = 95)</c:v>
                </c:pt>
              </c:strCache>
            </c:strRef>
          </c:tx>
          <c:spPr>
            <a:ln w="41275">
              <a:solidFill>
                <a:srgbClr val="CC99FF"/>
              </a:solidFill>
            </a:ln>
          </c:spPr>
          <c:marker>
            <c:symbol val="none"/>
          </c:marker>
          <c:xVal>
            <c:numRef>
              <c:f>Sheet1!$A$2:$A$48</c:f>
              <c:numCache>
                <c:formatCode>General</c:formatCode>
                <c:ptCount val="47"/>
                <c:pt idx="0">
                  <c:v>0</c:v>
                </c:pt>
                <c:pt idx="1">
                  <c:v>4.1700000000000001E-2</c:v>
                </c:pt>
                <c:pt idx="2">
                  <c:v>8.3300000000000041E-2</c:v>
                </c:pt>
                <c:pt idx="3">
                  <c:v>0.125</c:v>
                </c:pt>
                <c:pt idx="4">
                  <c:v>0.16669999999999999</c:v>
                </c:pt>
                <c:pt idx="5">
                  <c:v>0.20830000000000001</c:v>
                </c:pt>
                <c:pt idx="6">
                  <c:v>0.25</c:v>
                </c:pt>
                <c:pt idx="7">
                  <c:v>0.29170000000000001</c:v>
                </c:pt>
                <c:pt idx="8">
                  <c:v>0.33330000000000076</c:v>
                </c:pt>
                <c:pt idx="9">
                  <c:v>0.37500000000000044</c:v>
                </c:pt>
                <c:pt idx="10">
                  <c:v>0.41670000000000001</c:v>
                </c:pt>
                <c:pt idx="11">
                  <c:v>0.45830000000000032</c:v>
                </c:pt>
                <c:pt idx="12">
                  <c:v>0.5</c:v>
                </c:pt>
                <c:pt idx="13">
                  <c:v>0.54170000000000063</c:v>
                </c:pt>
                <c:pt idx="14">
                  <c:v>0.58329999999999949</c:v>
                </c:pt>
                <c:pt idx="15">
                  <c:v>0.625000000000001</c:v>
                </c:pt>
                <c:pt idx="16">
                  <c:v>0.6667000000000014</c:v>
                </c:pt>
                <c:pt idx="17">
                  <c:v>0.70830000000000004</c:v>
                </c:pt>
                <c:pt idx="18">
                  <c:v>0.750000000000001</c:v>
                </c:pt>
                <c:pt idx="19">
                  <c:v>0.79170000000000063</c:v>
                </c:pt>
                <c:pt idx="20">
                  <c:v>0.83330000000000004</c:v>
                </c:pt>
                <c:pt idx="21">
                  <c:v>0.875000000000001</c:v>
                </c:pt>
                <c:pt idx="22">
                  <c:v>0.91670000000000063</c:v>
                </c:pt>
                <c:pt idx="23">
                  <c:v>0.95830000000000004</c:v>
                </c:pt>
                <c:pt idx="24">
                  <c:v>1</c:v>
                </c:pt>
                <c:pt idx="25">
                  <c:v>1.5</c:v>
                </c:pt>
                <c:pt idx="26">
                  <c:v>2</c:v>
                </c:pt>
                <c:pt idx="27">
                  <c:v>2.5</c:v>
                </c:pt>
                <c:pt idx="28">
                  <c:v>3</c:v>
                </c:pt>
                <c:pt idx="29">
                  <c:v>3.5</c:v>
                </c:pt>
                <c:pt idx="30">
                  <c:v>4</c:v>
                </c:pt>
                <c:pt idx="31">
                  <c:v>4.5</c:v>
                </c:pt>
                <c:pt idx="32">
                  <c:v>5</c:v>
                </c:pt>
                <c:pt idx="33">
                  <c:v>5.5</c:v>
                </c:pt>
                <c:pt idx="34">
                  <c:v>6</c:v>
                </c:pt>
                <c:pt idx="35">
                  <c:v>6.5</c:v>
                </c:pt>
                <c:pt idx="36">
                  <c:v>7</c:v>
                </c:pt>
                <c:pt idx="37">
                  <c:v>7.5</c:v>
                </c:pt>
                <c:pt idx="38">
                  <c:v>8</c:v>
                </c:pt>
                <c:pt idx="39">
                  <c:v>8.5</c:v>
                </c:pt>
                <c:pt idx="40">
                  <c:v>9</c:v>
                </c:pt>
                <c:pt idx="41">
                  <c:v>9.5</c:v>
                </c:pt>
                <c:pt idx="42">
                  <c:v>10</c:v>
                </c:pt>
                <c:pt idx="43">
                  <c:v>10.5</c:v>
                </c:pt>
                <c:pt idx="44">
                  <c:v>11</c:v>
                </c:pt>
                <c:pt idx="45">
                  <c:v>11.5</c:v>
                </c:pt>
                <c:pt idx="46">
                  <c:v>12</c:v>
                </c:pt>
              </c:numCache>
            </c:numRef>
          </c:xVal>
          <c:yVal>
            <c:numRef>
              <c:f>Sheet1!$E$2:$E$48</c:f>
              <c:numCache>
                <c:formatCode>General</c:formatCode>
                <c:ptCount val="47"/>
                <c:pt idx="0">
                  <c:v>100</c:v>
                </c:pt>
                <c:pt idx="1">
                  <c:v>86.205000000000013</c:v>
                </c:pt>
                <c:pt idx="2">
                  <c:v>85.126999999999981</c:v>
                </c:pt>
                <c:pt idx="3">
                  <c:v>84.007000000000005</c:v>
                </c:pt>
                <c:pt idx="4">
                  <c:v>84.007000000000005</c:v>
                </c:pt>
                <c:pt idx="5">
                  <c:v>80.647000000000006</c:v>
                </c:pt>
                <c:pt idx="6">
                  <c:v>79.495000000000005</c:v>
                </c:pt>
                <c:pt idx="7">
                  <c:v>79.495000000000005</c:v>
                </c:pt>
                <c:pt idx="8">
                  <c:v>78.343000000000004</c:v>
                </c:pt>
                <c:pt idx="9">
                  <c:v>76.037999999999997</c:v>
                </c:pt>
                <c:pt idx="10">
                  <c:v>74.869</c:v>
                </c:pt>
                <c:pt idx="11">
                  <c:v>74.869</c:v>
                </c:pt>
                <c:pt idx="12">
                  <c:v>74.869</c:v>
                </c:pt>
                <c:pt idx="13">
                  <c:v>73.679999999999978</c:v>
                </c:pt>
                <c:pt idx="14">
                  <c:v>73.679999999999978</c:v>
                </c:pt>
                <c:pt idx="15">
                  <c:v>73.679999999999978</c:v>
                </c:pt>
                <c:pt idx="16">
                  <c:v>71.263999999999996</c:v>
                </c:pt>
                <c:pt idx="17">
                  <c:v>71.263999999999996</c:v>
                </c:pt>
                <c:pt idx="18">
                  <c:v>70.036000000000001</c:v>
                </c:pt>
                <c:pt idx="19">
                  <c:v>70.036000000000001</c:v>
                </c:pt>
                <c:pt idx="20">
                  <c:v>70.036000000000001</c:v>
                </c:pt>
                <c:pt idx="21">
                  <c:v>70.036000000000001</c:v>
                </c:pt>
                <c:pt idx="22">
                  <c:v>70.036000000000001</c:v>
                </c:pt>
                <c:pt idx="23">
                  <c:v>68.784999999999997</c:v>
                </c:pt>
                <c:pt idx="24">
                  <c:v>68.784999999999997</c:v>
                </c:pt>
                <c:pt idx="25">
                  <c:v>68.784999999999997</c:v>
                </c:pt>
                <c:pt idx="26">
                  <c:v>66.926000000000002</c:v>
                </c:pt>
                <c:pt idx="27">
                  <c:v>64.766999999999996</c:v>
                </c:pt>
                <c:pt idx="28">
                  <c:v>64.766999999999996</c:v>
                </c:pt>
              </c:numCache>
            </c:numRef>
          </c:yVal>
          <c:smooth val="0"/>
        </c:ser>
        <c:dLbls>
          <c:showLegendKey val="0"/>
          <c:showVal val="0"/>
          <c:showCatName val="0"/>
          <c:showSerName val="0"/>
          <c:showPercent val="0"/>
          <c:showBubbleSize val="0"/>
        </c:dLbls>
        <c:axId val="566429808"/>
        <c:axId val="566430200"/>
      </c:scatterChart>
      <c:valAx>
        <c:axId val="566429808"/>
        <c:scaling>
          <c:orientation val="minMax"/>
          <c:max val="1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66430200"/>
        <c:crosses val="autoZero"/>
        <c:crossBetween val="midCat"/>
        <c:majorUnit val="1"/>
      </c:valAx>
      <c:valAx>
        <c:axId val="56643020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66429808"/>
        <c:crosses val="autoZero"/>
        <c:crossBetween val="midCat"/>
        <c:majorUnit val="20"/>
      </c:valAx>
      <c:spPr>
        <a:solidFill>
          <a:schemeClr val="bg2"/>
        </a:solidFill>
        <a:ln>
          <a:solidFill>
            <a:schemeClr val="tx1"/>
          </a:solidFill>
        </a:ln>
      </c:spPr>
    </c:plotArea>
    <c:legend>
      <c:legendPos val="r"/>
      <c:layout>
        <c:manualLayout>
          <c:xMode val="edge"/>
          <c:yMode val="edge"/>
          <c:x val="0.68141592920353977"/>
          <c:y val="0.24193548387097413"/>
          <c:w val="0.2514381111653079"/>
          <c:h val="0.2310066886800440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0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50691"/>
          <c:h val="0.81644145288290582"/>
        </c:manualLayout>
      </c:layout>
      <c:scatterChart>
        <c:scatterStyle val="lineMarker"/>
        <c:varyColors val="0"/>
        <c:ser>
          <c:idx val="0"/>
          <c:order val="0"/>
          <c:tx>
            <c:strRef>
              <c:f>Sheet1!$B$1</c:f>
              <c:strCache>
                <c:ptCount val="1"/>
                <c:pt idx="0">
                  <c:v>1982-1991 (N = 201)</c:v>
                </c:pt>
              </c:strCache>
            </c:strRef>
          </c:tx>
          <c:spPr>
            <a:ln w="41275">
              <a:solidFill>
                <a:srgbClr val="00FFFF"/>
              </a:solidFill>
            </a:ln>
          </c:spPr>
          <c:marker>
            <c:symbol val="none"/>
          </c:marker>
          <c:xVal>
            <c:numRef>
              <c:f>Sheet1!$A$2:$A$48</c:f>
              <c:numCache>
                <c:formatCode>General</c:formatCode>
                <c:ptCount val="47"/>
                <c:pt idx="0">
                  <c:v>0</c:v>
                </c:pt>
                <c:pt idx="1">
                  <c:v>4.1700000000000001E-2</c:v>
                </c:pt>
                <c:pt idx="2">
                  <c:v>8.3300000000000041E-2</c:v>
                </c:pt>
                <c:pt idx="3">
                  <c:v>0.125</c:v>
                </c:pt>
                <c:pt idx="4">
                  <c:v>0.16669999999999999</c:v>
                </c:pt>
                <c:pt idx="5">
                  <c:v>0.20830000000000001</c:v>
                </c:pt>
                <c:pt idx="6">
                  <c:v>0.25</c:v>
                </c:pt>
                <c:pt idx="7">
                  <c:v>0.29170000000000001</c:v>
                </c:pt>
                <c:pt idx="8">
                  <c:v>0.33330000000000076</c:v>
                </c:pt>
                <c:pt idx="9">
                  <c:v>0.37500000000000044</c:v>
                </c:pt>
                <c:pt idx="10">
                  <c:v>0.41670000000000001</c:v>
                </c:pt>
                <c:pt idx="11">
                  <c:v>0.45830000000000032</c:v>
                </c:pt>
                <c:pt idx="12">
                  <c:v>0.5</c:v>
                </c:pt>
                <c:pt idx="13">
                  <c:v>0.54170000000000063</c:v>
                </c:pt>
                <c:pt idx="14">
                  <c:v>0.58329999999999949</c:v>
                </c:pt>
                <c:pt idx="15">
                  <c:v>0.625000000000001</c:v>
                </c:pt>
                <c:pt idx="16">
                  <c:v>0.6667000000000014</c:v>
                </c:pt>
                <c:pt idx="17">
                  <c:v>0.70830000000000004</c:v>
                </c:pt>
                <c:pt idx="18">
                  <c:v>0.750000000000001</c:v>
                </c:pt>
                <c:pt idx="19">
                  <c:v>0.79170000000000063</c:v>
                </c:pt>
                <c:pt idx="20">
                  <c:v>0.83330000000000004</c:v>
                </c:pt>
                <c:pt idx="21">
                  <c:v>0.875000000000001</c:v>
                </c:pt>
                <c:pt idx="22">
                  <c:v>0.91670000000000063</c:v>
                </c:pt>
                <c:pt idx="23">
                  <c:v>0.95830000000000004</c:v>
                </c:pt>
                <c:pt idx="24">
                  <c:v>1</c:v>
                </c:pt>
                <c:pt idx="25">
                  <c:v>1.5</c:v>
                </c:pt>
                <c:pt idx="26">
                  <c:v>2</c:v>
                </c:pt>
                <c:pt idx="27">
                  <c:v>2.5</c:v>
                </c:pt>
                <c:pt idx="28">
                  <c:v>3</c:v>
                </c:pt>
                <c:pt idx="29">
                  <c:v>3.5</c:v>
                </c:pt>
                <c:pt idx="30">
                  <c:v>4</c:v>
                </c:pt>
                <c:pt idx="31">
                  <c:v>4.5</c:v>
                </c:pt>
                <c:pt idx="32">
                  <c:v>5</c:v>
                </c:pt>
                <c:pt idx="33">
                  <c:v>5.5</c:v>
                </c:pt>
                <c:pt idx="34">
                  <c:v>6</c:v>
                </c:pt>
                <c:pt idx="35">
                  <c:v>6.5</c:v>
                </c:pt>
                <c:pt idx="36">
                  <c:v>7</c:v>
                </c:pt>
                <c:pt idx="37">
                  <c:v>7.5</c:v>
                </c:pt>
                <c:pt idx="38">
                  <c:v>8</c:v>
                </c:pt>
                <c:pt idx="39">
                  <c:v>8.5</c:v>
                </c:pt>
                <c:pt idx="40">
                  <c:v>9</c:v>
                </c:pt>
                <c:pt idx="41">
                  <c:v>9.5</c:v>
                </c:pt>
                <c:pt idx="42">
                  <c:v>10</c:v>
                </c:pt>
                <c:pt idx="43">
                  <c:v>10.5</c:v>
                </c:pt>
                <c:pt idx="44">
                  <c:v>11</c:v>
                </c:pt>
                <c:pt idx="45">
                  <c:v>11.5</c:v>
                </c:pt>
                <c:pt idx="46">
                  <c:v>12</c:v>
                </c:pt>
              </c:numCache>
            </c:numRef>
          </c:xVal>
          <c:yVal>
            <c:numRef>
              <c:f>Sheet1!$B$2:$B$48</c:f>
              <c:numCache>
                <c:formatCode>General</c:formatCode>
                <c:ptCount val="47"/>
                <c:pt idx="0">
                  <c:v>100</c:v>
                </c:pt>
                <c:pt idx="1">
                  <c:v>85.06</c:v>
                </c:pt>
                <c:pt idx="2">
                  <c:v>83.058999999999983</c:v>
                </c:pt>
                <c:pt idx="3">
                  <c:v>77.554999999999993</c:v>
                </c:pt>
                <c:pt idx="4">
                  <c:v>76.054000000000002</c:v>
                </c:pt>
                <c:pt idx="5">
                  <c:v>73.051999999999992</c:v>
                </c:pt>
                <c:pt idx="6">
                  <c:v>70.55</c:v>
                </c:pt>
                <c:pt idx="7">
                  <c:v>70.55</c:v>
                </c:pt>
                <c:pt idx="8">
                  <c:v>69.549000000000007</c:v>
                </c:pt>
                <c:pt idx="9">
                  <c:v>69.549000000000007</c:v>
                </c:pt>
                <c:pt idx="10">
                  <c:v>69.549000000000007</c:v>
                </c:pt>
                <c:pt idx="11">
                  <c:v>69.049000000000007</c:v>
                </c:pt>
                <c:pt idx="12">
                  <c:v>68.549000000000007</c:v>
                </c:pt>
                <c:pt idx="13">
                  <c:v>68.549000000000007</c:v>
                </c:pt>
                <c:pt idx="14">
                  <c:v>68.045000000000002</c:v>
                </c:pt>
                <c:pt idx="15">
                  <c:v>66.521000000000001</c:v>
                </c:pt>
                <c:pt idx="16">
                  <c:v>66.013000000000005</c:v>
                </c:pt>
                <c:pt idx="17">
                  <c:v>66.013000000000005</c:v>
                </c:pt>
                <c:pt idx="18">
                  <c:v>66.013000000000005</c:v>
                </c:pt>
                <c:pt idx="19">
                  <c:v>65.501999999999995</c:v>
                </c:pt>
                <c:pt idx="20">
                  <c:v>64.477999999999994</c:v>
                </c:pt>
                <c:pt idx="21">
                  <c:v>63.454999999999998</c:v>
                </c:pt>
                <c:pt idx="22">
                  <c:v>63.454999999999998</c:v>
                </c:pt>
                <c:pt idx="23">
                  <c:v>62.943000000000005</c:v>
                </c:pt>
                <c:pt idx="24">
                  <c:v>62.943000000000005</c:v>
                </c:pt>
                <c:pt idx="25">
                  <c:v>60.896000000000001</c:v>
                </c:pt>
                <c:pt idx="26">
                  <c:v>59.361000000000004</c:v>
                </c:pt>
                <c:pt idx="27">
                  <c:v>58.836000000000006</c:v>
                </c:pt>
                <c:pt idx="28">
                  <c:v>56.734000000000002</c:v>
                </c:pt>
                <c:pt idx="29">
                  <c:v>55.158000000000001</c:v>
                </c:pt>
                <c:pt idx="30">
                  <c:v>52.532000000000011</c:v>
                </c:pt>
                <c:pt idx="31">
                  <c:v>51.481000000000002</c:v>
                </c:pt>
                <c:pt idx="32">
                  <c:v>48.230000000000011</c:v>
                </c:pt>
                <c:pt idx="33">
                  <c:v>47.146000000000001</c:v>
                </c:pt>
                <c:pt idx="34">
                  <c:v>43.339000000000006</c:v>
                </c:pt>
                <c:pt idx="35">
                  <c:v>42.791000000000011</c:v>
                </c:pt>
                <c:pt idx="36">
                  <c:v>41.101000000000006</c:v>
                </c:pt>
                <c:pt idx="37">
                  <c:v>38.286000000000001</c:v>
                </c:pt>
                <c:pt idx="38">
                  <c:v>36.034000000000006</c:v>
                </c:pt>
                <c:pt idx="39">
                  <c:v>32.656000000000006</c:v>
                </c:pt>
                <c:pt idx="40">
                  <c:v>31.53</c:v>
                </c:pt>
                <c:pt idx="41">
                  <c:v>30.382999999999971</c:v>
                </c:pt>
                <c:pt idx="42">
                  <c:v>26.943999999999971</c:v>
                </c:pt>
                <c:pt idx="43">
                  <c:v>26.37</c:v>
                </c:pt>
                <c:pt idx="44">
                  <c:v>25.783999999999967</c:v>
                </c:pt>
                <c:pt idx="45">
                  <c:v>22.152000000000001</c:v>
                </c:pt>
                <c:pt idx="46">
                  <c:v>18.459999999999987</c:v>
                </c:pt>
              </c:numCache>
            </c:numRef>
          </c:yVal>
          <c:smooth val="0"/>
        </c:ser>
        <c:ser>
          <c:idx val="1"/>
          <c:order val="1"/>
          <c:tx>
            <c:strRef>
              <c:f>Sheet1!$C$1</c:f>
              <c:strCache>
                <c:ptCount val="1"/>
                <c:pt idx="0">
                  <c:v>1992-2001 (N = 491)</c:v>
                </c:pt>
              </c:strCache>
            </c:strRef>
          </c:tx>
          <c:spPr>
            <a:ln w="41275">
              <a:solidFill>
                <a:srgbClr val="00FF00"/>
              </a:solidFill>
              <a:prstDash val="solid"/>
            </a:ln>
          </c:spPr>
          <c:marker>
            <c:symbol val="none"/>
          </c:marker>
          <c:xVal>
            <c:numRef>
              <c:f>Sheet1!$A$2:$A$48</c:f>
              <c:numCache>
                <c:formatCode>General</c:formatCode>
                <c:ptCount val="47"/>
                <c:pt idx="0">
                  <c:v>0</c:v>
                </c:pt>
                <c:pt idx="1">
                  <c:v>4.1700000000000001E-2</c:v>
                </c:pt>
                <c:pt idx="2">
                  <c:v>8.3300000000000041E-2</c:v>
                </c:pt>
                <c:pt idx="3">
                  <c:v>0.125</c:v>
                </c:pt>
                <c:pt idx="4">
                  <c:v>0.16669999999999999</c:v>
                </c:pt>
                <c:pt idx="5">
                  <c:v>0.20830000000000001</c:v>
                </c:pt>
                <c:pt idx="6">
                  <c:v>0.25</c:v>
                </c:pt>
                <c:pt idx="7">
                  <c:v>0.29170000000000001</c:v>
                </c:pt>
                <c:pt idx="8">
                  <c:v>0.33330000000000076</c:v>
                </c:pt>
                <c:pt idx="9">
                  <c:v>0.37500000000000044</c:v>
                </c:pt>
                <c:pt idx="10">
                  <c:v>0.41670000000000001</c:v>
                </c:pt>
                <c:pt idx="11">
                  <c:v>0.45830000000000032</c:v>
                </c:pt>
                <c:pt idx="12">
                  <c:v>0.5</c:v>
                </c:pt>
                <c:pt idx="13">
                  <c:v>0.54170000000000063</c:v>
                </c:pt>
                <c:pt idx="14">
                  <c:v>0.58329999999999949</c:v>
                </c:pt>
                <c:pt idx="15">
                  <c:v>0.625000000000001</c:v>
                </c:pt>
                <c:pt idx="16">
                  <c:v>0.6667000000000014</c:v>
                </c:pt>
                <c:pt idx="17">
                  <c:v>0.70830000000000004</c:v>
                </c:pt>
                <c:pt idx="18">
                  <c:v>0.750000000000001</c:v>
                </c:pt>
                <c:pt idx="19">
                  <c:v>0.79170000000000063</c:v>
                </c:pt>
                <c:pt idx="20">
                  <c:v>0.83330000000000004</c:v>
                </c:pt>
                <c:pt idx="21">
                  <c:v>0.875000000000001</c:v>
                </c:pt>
                <c:pt idx="22">
                  <c:v>0.91670000000000063</c:v>
                </c:pt>
                <c:pt idx="23">
                  <c:v>0.95830000000000004</c:v>
                </c:pt>
                <c:pt idx="24">
                  <c:v>1</c:v>
                </c:pt>
                <c:pt idx="25">
                  <c:v>1.5</c:v>
                </c:pt>
                <c:pt idx="26">
                  <c:v>2</c:v>
                </c:pt>
                <c:pt idx="27">
                  <c:v>2.5</c:v>
                </c:pt>
                <c:pt idx="28">
                  <c:v>3</c:v>
                </c:pt>
                <c:pt idx="29">
                  <c:v>3.5</c:v>
                </c:pt>
                <c:pt idx="30">
                  <c:v>4</c:v>
                </c:pt>
                <c:pt idx="31">
                  <c:v>4.5</c:v>
                </c:pt>
                <c:pt idx="32">
                  <c:v>5</c:v>
                </c:pt>
                <c:pt idx="33">
                  <c:v>5.5</c:v>
                </c:pt>
                <c:pt idx="34">
                  <c:v>6</c:v>
                </c:pt>
                <c:pt idx="35">
                  <c:v>6.5</c:v>
                </c:pt>
                <c:pt idx="36">
                  <c:v>7</c:v>
                </c:pt>
                <c:pt idx="37">
                  <c:v>7.5</c:v>
                </c:pt>
                <c:pt idx="38">
                  <c:v>8</c:v>
                </c:pt>
                <c:pt idx="39">
                  <c:v>8.5</c:v>
                </c:pt>
                <c:pt idx="40">
                  <c:v>9</c:v>
                </c:pt>
                <c:pt idx="41">
                  <c:v>9.5</c:v>
                </c:pt>
                <c:pt idx="42">
                  <c:v>10</c:v>
                </c:pt>
                <c:pt idx="43">
                  <c:v>10.5</c:v>
                </c:pt>
                <c:pt idx="44">
                  <c:v>11</c:v>
                </c:pt>
                <c:pt idx="45">
                  <c:v>11.5</c:v>
                </c:pt>
                <c:pt idx="46">
                  <c:v>12</c:v>
                </c:pt>
              </c:numCache>
            </c:numRef>
          </c:xVal>
          <c:yVal>
            <c:numRef>
              <c:f>Sheet1!$C$2:$C$48</c:f>
              <c:numCache>
                <c:formatCode>General</c:formatCode>
                <c:ptCount val="47"/>
                <c:pt idx="0">
                  <c:v>100</c:v>
                </c:pt>
                <c:pt idx="1">
                  <c:v>88.965000000000003</c:v>
                </c:pt>
                <c:pt idx="2">
                  <c:v>86.084000000000003</c:v>
                </c:pt>
                <c:pt idx="3">
                  <c:v>84.848000000000013</c:v>
                </c:pt>
                <c:pt idx="4">
                  <c:v>82.581000000000003</c:v>
                </c:pt>
                <c:pt idx="5">
                  <c:v>81.549000000000007</c:v>
                </c:pt>
                <c:pt idx="6">
                  <c:v>79.897000000000006</c:v>
                </c:pt>
                <c:pt idx="7">
                  <c:v>79.483999999999995</c:v>
                </c:pt>
                <c:pt idx="8">
                  <c:v>79.070999999999998</c:v>
                </c:pt>
                <c:pt idx="9">
                  <c:v>78.452000000000012</c:v>
                </c:pt>
                <c:pt idx="10">
                  <c:v>77.625999999999948</c:v>
                </c:pt>
                <c:pt idx="11">
                  <c:v>76.8</c:v>
                </c:pt>
                <c:pt idx="12">
                  <c:v>76.593999999999994</c:v>
                </c:pt>
                <c:pt idx="13">
                  <c:v>76.180999999999983</c:v>
                </c:pt>
                <c:pt idx="14">
                  <c:v>75.56</c:v>
                </c:pt>
                <c:pt idx="15">
                  <c:v>75.35299999999998</c:v>
                </c:pt>
                <c:pt idx="16">
                  <c:v>74.732000000000014</c:v>
                </c:pt>
                <c:pt idx="17">
                  <c:v>74.318000000000012</c:v>
                </c:pt>
                <c:pt idx="18">
                  <c:v>74.318000000000012</c:v>
                </c:pt>
                <c:pt idx="19">
                  <c:v>74.11</c:v>
                </c:pt>
                <c:pt idx="20">
                  <c:v>73.902000000000001</c:v>
                </c:pt>
                <c:pt idx="21">
                  <c:v>73.694000000000003</c:v>
                </c:pt>
                <c:pt idx="22">
                  <c:v>73.277999999999992</c:v>
                </c:pt>
                <c:pt idx="23">
                  <c:v>73.277999999999992</c:v>
                </c:pt>
                <c:pt idx="24">
                  <c:v>73.277999999999992</c:v>
                </c:pt>
                <c:pt idx="25">
                  <c:v>70.557999999999993</c:v>
                </c:pt>
                <c:pt idx="26">
                  <c:v>67.831000000000003</c:v>
                </c:pt>
                <c:pt idx="27">
                  <c:v>66.361000000000004</c:v>
                </c:pt>
                <c:pt idx="28">
                  <c:v>63.614000000000004</c:v>
                </c:pt>
                <c:pt idx="29">
                  <c:v>61.27</c:v>
                </c:pt>
                <c:pt idx="30">
                  <c:v>59.333000000000006</c:v>
                </c:pt>
                <c:pt idx="31">
                  <c:v>56.948</c:v>
                </c:pt>
                <c:pt idx="32">
                  <c:v>54.991</c:v>
                </c:pt>
                <c:pt idx="33">
                  <c:v>52.773000000000003</c:v>
                </c:pt>
                <c:pt idx="34">
                  <c:v>52.108000000000011</c:v>
                </c:pt>
                <c:pt idx="35">
                  <c:v>49.857999999999997</c:v>
                </c:pt>
                <c:pt idx="36">
                  <c:v>47.132000000000012</c:v>
                </c:pt>
                <c:pt idx="37">
                  <c:v>45.752000000000002</c:v>
                </c:pt>
                <c:pt idx="38">
                  <c:v>44.126000000000012</c:v>
                </c:pt>
                <c:pt idx="39">
                  <c:v>42.483000000000004</c:v>
                </c:pt>
                <c:pt idx="40">
                  <c:v>40.371000000000002</c:v>
                </c:pt>
                <c:pt idx="41">
                  <c:v>38.718000000000011</c:v>
                </c:pt>
                <c:pt idx="42">
                  <c:v>37.066000000000003</c:v>
                </c:pt>
                <c:pt idx="43">
                  <c:v>35.878</c:v>
                </c:pt>
                <c:pt idx="44">
                  <c:v>34.908000000000001</c:v>
                </c:pt>
                <c:pt idx="45">
                  <c:v>33.911000000000001</c:v>
                </c:pt>
                <c:pt idx="46">
                  <c:v>32.892000000000003</c:v>
                </c:pt>
              </c:numCache>
            </c:numRef>
          </c:yVal>
          <c:smooth val="0"/>
        </c:ser>
        <c:ser>
          <c:idx val="2"/>
          <c:order val="2"/>
          <c:tx>
            <c:strRef>
              <c:f>Sheet1!$D$1</c:f>
              <c:strCache>
                <c:ptCount val="1"/>
                <c:pt idx="0">
                  <c:v>2002-2005 (N = 186)</c:v>
                </c:pt>
              </c:strCache>
            </c:strRef>
          </c:tx>
          <c:spPr>
            <a:ln w="41275">
              <a:solidFill>
                <a:srgbClr val="FF0000"/>
              </a:solidFill>
            </a:ln>
          </c:spPr>
          <c:marker>
            <c:symbol val="none"/>
          </c:marker>
          <c:xVal>
            <c:numRef>
              <c:f>Sheet1!$A$2:$A$48</c:f>
              <c:numCache>
                <c:formatCode>General</c:formatCode>
                <c:ptCount val="47"/>
                <c:pt idx="0">
                  <c:v>0</c:v>
                </c:pt>
                <c:pt idx="1">
                  <c:v>4.1700000000000001E-2</c:v>
                </c:pt>
                <c:pt idx="2">
                  <c:v>8.3300000000000041E-2</c:v>
                </c:pt>
                <c:pt idx="3">
                  <c:v>0.125</c:v>
                </c:pt>
                <c:pt idx="4">
                  <c:v>0.16669999999999999</c:v>
                </c:pt>
                <c:pt idx="5">
                  <c:v>0.20830000000000001</c:v>
                </c:pt>
                <c:pt idx="6">
                  <c:v>0.25</c:v>
                </c:pt>
                <c:pt idx="7">
                  <c:v>0.29170000000000001</c:v>
                </c:pt>
                <c:pt idx="8">
                  <c:v>0.33330000000000076</c:v>
                </c:pt>
                <c:pt idx="9">
                  <c:v>0.37500000000000044</c:v>
                </c:pt>
                <c:pt idx="10">
                  <c:v>0.41670000000000001</c:v>
                </c:pt>
                <c:pt idx="11">
                  <c:v>0.45830000000000032</c:v>
                </c:pt>
                <c:pt idx="12">
                  <c:v>0.5</c:v>
                </c:pt>
                <c:pt idx="13">
                  <c:v>0.54170000000000063</c:v>
                </c:pt>
                <c:pt idx="14">
                  <c:v>0.58329999999999949</c:v>
                </c:pt>
                <c:pt idx="15">
                  <c:v>0.625000000000001</c:v>
                </c:pt>
                <c:pt idx="16">
                  <c:v>0.6667000000000014</c:v>
                </c:pt>
                <c:pt idx="17">
                  <c:v>0.70830000000000004</c:v>
                </c:pt>
                <c:pt idx="18">
                  <c:v>0.750000000000001</c:v>
                </c:pt>
                <c:pt idx="19">
                  <c:v>0.79170000000000063</c:v>
                </c:pt>
                <c:pt idx="20">
                  <c:v>0.83330000000000004</c:v>
                </c:pt>
                <c:pt idx="21">
                  <c:v>0.875000000000001</c:v>
                </c:pt>
                <c:pt idx="22">
                  <c:v>0.91670000000000063</c:v>
                </c:pt>
                <c:pt idx="23">
                  <c:v>0.95830000000000004</c:v>
                </c:pt>
                <c:pt idx="24">
                  <c:v>1</c:v>
                </c:pt>
                <c:pt idx="25">
                  <c:v>1.5</c:v>
                </c:pt>
                <c:pt idx="26">
                  <c:v>2</c:v>
                </c:pt>
                <c:pt idx="27">
                  <c:v>2.5</c:v>
                </c:pt>
                <c:pt idx="28">
                  <c:v>3</c:v>
                </c:pt>
                <c:pt idx="29">
                  <c:v>3.5</c:v>
                </c:pt>
                <c:pt idx="30">
                  <c:v>4</c:v>
                </c:pt>
                <c:pt idx="31">
                  <c:v>4.5</c:v>
                </c:pt>
                <c:pt idx="32">
                  <c:v>5</c:v>
                </c:pt>
                <c:pt idx="33">
                  <c:v>5.5</c:v>
                </c:pt>
                <c:pt idx="34">
                  <c:v>6</c:v>
                </c:pt>
                <c:pt idx="35">
                  <c:v>6.5</c:v>
                </c:pt>
                <c:pt idx="36">
                  <c:v>7</c:v>
                </c:pt>
                <c:pt idx="37">
                  <c:v>7.5</c:v>
                </c:pt>
                <c:pt idx="38">
                  <c:v>8</c:v>
                </c:pt>
                <c:pt idx="39">
                  <c:v>8.5</c:v>
                </c:pt>
                <c:pt idx="40">
                  <c:v>9</c:v>
                </c:pt>
                <c:pt idx="41">
                  <c:v>9.5</c:v>
                </c:pt>
                <c:pt idx="42">
                  <c:v>10</c:v>
                </c:pt>
                <c:pt idx="43">
                  <c:v>10.5</c:v>
                </c:pt>
                <c:pt idx="44">
                  <c:v>11</c:v>
                </c:pt>
                <c:pt idx="45">
                  <c:v>11.5</c:v>
                </c:pt>
                <c:pt idx="46">
                  <c:v>12</c:v>
                </c:pt>
              </c:numCache>
            </c:numRef>
          </c:xVal>
          <c:yVal>
            <c:numRef>
              <c:f>Sheet1!$D$2:$D$48</c:f>
              <c:numCache>
                <c:formatCode>General</c:formatCode>
                <c:ptCount val="47"/>
                <c:pt idx="0">
                  <c:v>100</c:v>
                </c:pt>
                <c:pt idx="1">
                  <c:v>92.443000000000026</c:v>
                </c:pt>
                <c:pt idx="2">
                  <c:v>88.468999999999994</c:v>
                </c:pt>
                <c:pt idx="3">
                  <c:v>86.725999999999999</c:v>
                </c:pt>
                <c:pt idx="4">
                  <c:v>86.144000000000005</c:v>
                </c:pt>
                <c:pt idx="5">
                  <c:v>85.562000000000012</c:v>
                </c:pt>
                <c:pt idx="6">
                  <c:v>85.562000000000012</c:v>
                </c:pt>
                <c:pt idx="7">
                  <c:v>85.562000000000012</c:v>
                </c:pt>
                <c:pt idx="8">
                  <c:v>85.562000000000012</c:v>
                </c:pt>
                <c:pt idx="9">
                  <c:v>85.562000000000012</c:v>
                </c:pt>
                <c:pt idx="10">
                  <c:v>84.39</c:v>
                </c:pt>
                <c:pt idx="11">
                  <c:v>84.39</c:v>
                </c:pt>
                <c:pt idx="12">
                  <c:v>83.218000000000004</c:v>
                </c:pt>
                <c:pt idx="13">
                  <c:v>83.218000000000004</c:v>
                </c:pt>
                <c:pt idx="14">
                  <c:v>83.218000000000004</c:v>
                </c:pt>
                <c:pt idx="15">
                  <c:v>83.218000000000004</c:v>
                </c:pt>
                <c:pt idx="16">
                  <c:v>83.218000000000004</c:v>
                </c:pt>
                <c:pt idx="17">
                  <c:v>83.218000000000004</c:v>
                </c:pt>
                <c:pt idx="18">
                  <c:v>83.218000000000004</c:v>
                </c:pt>
                <c:pt idx="19">
                  <c:v>82.631999999999991</c:v>
                </c:pt>
                <c:pt idx="20">
                  <c:v>82.631999999999991</c:v>
                </c:pt>
                <c:pt idx="21">
                  <c:v>82.046000000000006</c:v>
                </c:pt>
                <c:pt idx="22">
                  <c:v>82.046000000000006</c:v>
                </c:pt>
                <c:pt idx="23">
                  <c:v>81.459999999999994</c:v>
                </c:pt>
                <c:pt idx="24">
                  <c:v>81.459999999999994</c:v>
                </c:pt>
                <c:pt idx="25">
                  <c:v>79.099000000000004</c:v>
                </c:pt>
                <c:pt idx="26">
                  <c:v>76.738</c:v>
                </c:pt>
                <c:pt idx="27">
                  <c:v>74.938999999999993</c:v>
                </c:pt>
                <c:pt idx="28">
                  <c:v>74.34</c:v>
                </c:pt>
                <c:pt idx="29">
                  <c:v>73.735000000000014</c:v>
                </c:pt>
                <c:pt idx="30">
                  <c:v>73.735000000000014</c:v>
                </c:pt>
                <c:pt idx="31">
                  <c:v>71.85499999999999</c:v>
                </c:pt>
                <c:pt idx="32">
                  <c:v>70.593999999999994</c:v>
                </c:pt>
                <c:pt idx="33">
                  <c:v>68.650999999999982</c:v>
                </c:pt>
                <c:pt idx="34">
                  <c:v>66.670999999999978</c:v>
                </c:pt>
                <c:pt idx="35">
                  <c:v>65.343999999999994</c:v>
                </c:pt>
                <c:pt idx="36">
                  <c:v>63.343000000000004</c:v>
                </c:pt>
                <c:pt idx="37">
                  <c:v>59.945</c:v>
                </c:pt>
                <c:pt idx="38">
                  <c:v>59.156000000000006</c:v>
                </c:pt>
                <c:pt idx="39">
                  <c:v>58.118000000000002</c:v>
                </c:pt>
                <c:pt idx="40">
                  <c:v>57.08</c:v>
                </c:pt>
                <c:pt idx="41">
                  <c:v>55.449000000000005</c:v>
                </c:pt>
                <c:pt idx="42">
                  <c:v>53.819000000000003</c:v>
                </c:pt>
              </c:numCache>
            </c:numRef>
          </c:yVal>
          <c:smooth val="0"/>
        </c:ser>
        <c:ser>
          <c:idx val="3"/>
          <c:order val="3"/>
          <c:tx>
            <c:strRef>
              <c:f>Sheet1!$E$1</c:f>
              <c:strCache>
                <c:ptCount val="1"/>
                <c:pt idx="0">
                  <c:v>2006-6/2012 (N = 324)</c:v>
                </c:pt>
              </c:strCache>
            </c:strRef>
          </c:tx>
          <c:spPr>
            <a:ln w="41275">
              <a:solidFill>
                <a:srgbClr val="CC99FF"/>
              </a:solidFill>
            </a:ln>
          </c:spPr>
          <c:marker>
            <c:symbol val="none"/>
          </c:marker>
          <c:xVal>
            <c:numRef>
              <c:f>Sheet1!$A$2:$A$48</c:f>
              <c:numCache>
                <c:formatCode>General</c:formatCode>
                <c:ptCount val="47"/>
                <c:pt idx="0">
                  <c:v>0</c:v>
                </c:pt>
                <c:pt idx="1">
                  <c:v>4.1700000000000001E-2</c:v>
                </c:pt>
                <c:pt idx="2">
                  <c:v>8.3300000000000041E-2</c:v>
                </c:pt>
                <c:pt idx="3">
                  <c:v>0.125</c:v>
                </c:pt>
                <c:pt idx="4">
                  <c:v>0.16669999999999999</c:v>
                </c:pt>
                <c:pt idx="5">
                  <c:v>0.20830000000000001</c:v>
                </c:pt>
                <c:pt idx="6">
                  <c:v>0.25</c:v>
                </c:pt>
                <c:pt idx="7">
                  <c:v>0.29170000000000001</c:v>
                </c:pt>
                <c:pt idx="8">
                  <c:v>0.33330000000000076</c:v>
                </c:pt>
                <c:pt idx="9">
                  <c:v>0.37500000000000044</c:v>
                </c:pt>
                <c:pt idx="10">
                  <c:v>0.41670000000000001</c:v>
                </c:pt>
                <c:pt idx="11">
                  <c:v>0.45830000000000032</c:v>
                </c:pt>
                <c:pt idx="12">
                  <c:v>0.5</c:v>
                </c:pt>
                <c:pt idx="13">
                  <c:v>0.54170000000000063</c:v>
                </c:pt>
                <c:pt idx="14">
                  <c:v>0.58329999999999949</c:v>
                </c:pt>
                <c:pt idx="15">
                  <c:v>0.625000000000001</c:v>
                </c:pt>
                <c:pt idx="16">
                  <c:v>0.6667000000000014</c:v>
                </c:pt>
                <c:pt idx="17">
                  <c:v>0.70830000000000004</c:v>
                </c:pt>
                <c:pt idx="18">
                  <c:v>0.750000000000001</c:v>
                </c:pt>
                <c:pt idx="19">
                  <c:v>0.79170000000000063</c:v>
                </c:pt>
                <c:pt idx="20">
                  <c:v>0.83330000000000004</c:v>
                </c:pt>
                <c:pt idx="21">
                  <c:v>0.875000000000001</c:v>
                </c:pt>
                <c:pt idx="22">
                  <c:v>0.91670000000000063</c:v>
                </c:pt>
                <c:pt idx="23">
                  <c:v>0.95830000000000004</c:v>
                </c:pt>
                <c:pt idx="24">
                  <c:v>1</c:v>
                </c:pt>
                <c:pt idx="25">
                  <c:v>1.5</c:v>
                </c:pt>
                <c:pt idx="26">
                  <c:v>2</c:v>
                </c:pt>
                <c:pt idx="27">
                  <c:v>2.5</c:v>
                </c:pt>
                <c:pt idx="28">
                  <c:v>3</c:v>
                </c:pt>
                <c:pt idx="29">
                  <c:v>3.5</c:v>
                </c:pt>
                <c:pt idx="30">
                  <c:v>4</c:v>
                </c:pt>
                <c:pt idx="31">
                  <c:v>4.5</c:v>
                </c:pt>
                <c:pt idx="32">
                  <c:v>5</c:v>
                </c:pt>
                <c:pt idx="33">
                  <c:v>5.5</c:v>
                </c:pt>
                <c:pt idx="34">
                  <c:v>6</c:v>
                </c:pt>
                <c:pt idx="35">
                  <c:v>6.5</c:v>
                </c:pt>
                <c:pt idx="36">
                  <c:v>7</c:v>
                </c:pt>
                <c:pt idx="37">
                  <c:v>7.5</c:v>
                </c:pt>
                <c:pt idx="38">
                  <c:v>8</c:v>
                </c:pt>
                <c:pt idx="39">
                  <c:v>8.5</c:v>
                </c:pt>
                <c:pt idx="40">
                  <c:v>9</c:v>
                </c:pt>
                <c:pt idx="41">
                  <c:v>9.5</c:v>
                </c:pt>
                <c:pt idx="42">
                  <c:v>10</c:v>
                </c:pt>
                <c:pt idx="43">
                  <c:v>10.5</c:v>
                </c:pt>
                <c:pt idx="44">
                  <c:v>11</c:v>
                </c:pt>
                <c:pt idx="45">
                  <c:v>11.5</c:v>
                </c:pt>
                <c:pt idx="46">
                  <c:v>12</c:v>
                </c:pt>
              </c:numCache>
            </c:numRef>
          </c:xVal>
          <c:yVal>
            <c:numRef>
              <c:f>Sheet1!$E$2:$E$48</c:f>
              <c:numCache>
                <c:formatCode>General</c:formatCode>
                <c:ptCount val="47"/>
                <c:pt idx="0">
                  <c:v>100</c:v>
                </c:pt>
                <c:pt idx="1">
                  <c:v>93.820999999999998</c:v>
                </c:pt>
                <c:pt idx="2">
                  <c:v>91.024999999999991</c:v>
                </c:pt>
                <c:pt idx="3">
                  <c:v>89.161000000000001</c:v>
                </c:pt>
                <c:pt idx="4">
                  <c:v>88.54</c:v>
                </c:pt>
                <c:pt idx="5">
                  <c:v>87.287999999999997</c:v>
                </c:pt>
                <c:pt idx="6">
                  <c:v>86.66</c:v>
                </c:pt>
                <c:pt idx="7">
                  <c:v>86.024999999999991</c:v>
                </c:pt>
                <c:pt idx="8">
                  <c:v>85.391000000000005</c:v>
                </c:pt>
                <c:pt idx="9">
                  <c:v>85.072999999999979</c:v>
                </c:pt>
                <c:pt idx="10">
                  <c:v>84.756</c:v>
                </c:pt>
                <c:pt idx="11">
                  <c:v>84.438000000000002</c:v>
                </c:pt>
                <c:pt idx="12">
                  <c:v>84.120999999999981</c:v>
                </c:pt>
                <c:pt idx="13">
                  <c:v>83.486000000000004</c:v>
                </c:pt>
                <c:pt idx="14">
                  <c:v>83.168999999999983</c:v>
                </c:pt>
                <c:pt idx="15">
                  <c:v>82.85</c:v>
                </c:pt>
                <c:pt idx="16">
                  <c:v>82.531000000000006</c:v>
                </c:pt>
                <c:pt idx="17">
                  <c:v>81.894000000000005</c:v>
                </c:pt>
                <c:pt idx="18">
                  <c:v>81.894000000000005</c:v>
                </c:pt>
                <c:pt idx="19">
                  <c:v>81.25</c:v>
                </c:pt>
                <c:pt idx="20">
                  <c:v>81.25</c:v>
                </c:pt>
                <c:pt idx="21">
                  <c:v>81.25</c:v>
                </c:pt>
                <c:pt idx="22">
                  <c:v>80.924999999999997</c:v>
                </c:pt>
                <c:pt idx="23">
                  <c:v>80.924999999999997</c:v>
                </c:pt>
                <c:pt idx="24">
                  <c:v>80.592000000000013</c:v>
                </c:pt>
                <c:pt idx="25">
                  <c:v>78.793000000000006</c:v>
                </c:pt>
                <c:pt idx="26">
                  <c:v>78.414000000000129</c:v>
                </c:pt>
                <c:pt idx="27">
                  <c:v>77.003</c:v>
                </c:pt>
                <c:pt idx="28">
                  <c:v>74.045000000000002</c:v>
                </c:pt>
                <c:pt idx="29">
                  <c:v>71.763999999999996</c:v>
                </c:pt>
                <c:pt idx="30">
                  <c:v>70.415000000000006</c:v>
                </c:pt>
                <c:pt idx="31">
                  <c:v>68.796000000000006</c:v>
                </c:pt>
                <c:pt idx="32">
                  <c:v>66.192999999999998</c:v>
                </c:pt>
                <c:pt idx="33">
                  <c:v>64.989999999999995</c:v>
                </c:pt>
                <c:pt idx="34">
                  <c:v>63.479000000000006</c:v>
                </c:pt>
              </c:numCache>
            </c:numRef>
          </c:yVal>
          <c:smooth val="0"/>
        </c:ser>
        <c:dLbls>
          <c:showLegendKey val="0"/>
          <c:showVal val="0"/>
          <c:showCatName val="0"/>
          <c:showSerName val="0"/>
          <c:showPercent val="0"/>
          <c:showBubbleSize val="0"/>
        </c:dLbls>
        <c:axId val="378009560"/>
        <c:axId val="378009952"/>
      </c:scatterChart>
      <c:valAx>
        <c:axId val="378009560"/>
        <c:scaling>
          <c:orientation val="minMax"/>
          <c:max val="1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378009952"/>
        <c:crosses val="autoZero"/>
        <c:crossBetween val="midCat"/>
        <c:majorUnit val="1"/>
      </c:valAx>
      <c:valAx>
        <c:axId val="37800995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378009560"/>
        <c:crosses val="autoZero"/>
        <c:crossBetween val="midCat"/>
        <c:majorUnit val="20"/>
      </c:valAx>
      <c:spPr>
        <a:solidFill>
          <a:schemeClr val="bg2"/>
        </a:solidFill>
        <a:ln>
          <a:solidFill>
            <a:schemeClr val="tx1"/>
          </a:solidFill>
        </a:ln>
      </c:spPr>
    </c:plotArea>
    <c:legend>
      <c:legendPos val="r"/>
      <c:layout>
        <c:manualLayout>
          <c:xMode val="edge"/>
          <c:yMode val="edge"/>
          <c:x val="0.12389380530973451"/>
          <c:y val="0.48387096774193716"/>
          <c:w val="0.2514381111653079"/>
          <c:h val="0.2310066886800440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0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100178849325381E-2"/>
          <c:y val="3.1249894166455041E-2"/>
          <c:w val="0.89827073606950714"/>
          <c:h val="0.81644145288290582"/>
        </c:manualLayout>
      </c:layout>
      <c:scatterChart>
        <c:scatterStyle val="lineMarker"/>
        <c:varyColors val="0"/>
        <c:ser>
          <c:idx val="0"/>
          <c:order val="0"/>
          <c:tx>
            <c:strRef>
              <c:f>Sheet1!$B$1</c:f>
              <c:strCache>
                <c:ptCount val="1"/>
                <c:pt idx="0">
                  <c:v>1982-1991 (N = 80)</c:v>
                </c:pt>
              </c:strCache>
            </c:strRef>
          </c:tx>
          <c:spPr>
            <a:ln w="41275">
              <a:solidFill>
                <a:srgbClr val="00FFFF"/>
              </a:solidFill>
            </a:ln>
          </c:spPr>
          <c:marker>
            <c:symbol val="none"/>
          </c:marker>
          <c:xVal>
            <c:numRef>
              <c:f>Sheet1!$A$2:$A$44</c:f>
              <c:numCache>
                <c:formatCode>General</c:formatCode>
                <c:ptCount val="43"/>
                <c:pt idx="0">
                  <c:v>0</c:v>
                </c:pt>
                <c:pt idx="1">
                  <c:v>4.1700000000000001E-2</c:v>
                </c:pt>
                <c:pt idx="2">
                  <c:v>8.3300000000000041E-2</c:v>
                </c:pt>
                <c:pt idx="3">
                  <c:v>0.125</c:v>
                </c:pt>
                <c:pt idx="4">
                  <c:v>0.16669999999999999</c:v>
                </c:pt>
                <c:pt idx="5">
                  <c:v>0.20830000000000001</c:v>
                </c:pt>
                <c:pt idx="6">
                  <c:v>0.25</c:v>
                </c:pt>
                <c:pt idx="7">
                  <c:v>0.29170000000000001</c:v>
                </c:pt>
                <c:pt idx="8">
                  <c:v>0.33330000000000076</c:v>
                </c:pt>
                <c:pt idx="9">
                  <c:v>0.37500000000000044</c:v>
                </c:pt>
                <c:pt idx="10">
                  <c:v>0.41670000000000001</c:v>
                </c:pt>
                <c:pt idx="11">
                  <c:v>0.45830000000000032</c:v>
                </c:pt>
                <c:pt idx="12">
                  <c:v>0.5</c:v>
                </c:pt>
                <c:pt idx="13">
                  <c:v>0.54170000000000063</c:v>
                </c:pt>
                <c:pt idx="14">
                  <c:v>0.58329999999999949</c:v>
                </c:pt>
                <c:pt idx="15">
                  <c:v>0.625000000000001</c:v>
                </c:pt>
                <c:pt idx="16">
                  <c:v>0.6667000000000014</c:v>
                </c:pt>
                <c:pt idx="17">
                  <c:v>0.70830000000000004</c:v>
                </c:pt>
                <c:pt idx="18">
                  <c:v>0.750000000000001</c:v>
                </c:pt>
                <c:pt idx="19">
                  <c:v>0.79170000000000063</c:v>
                </c:pt>
                <c:pt idx="20">
                  <c:v>0.83330000000000004</c:v>
                </c:pt>
                <c:pt idx="21">
                  <c:v>0.875000000000001</c:v>
                </c:pt>
                <c:pt idx="22">
                  <c:v>0.91670000000000063</c:v>
                </c:pt>
                <c:pt idx="23">
                  <c:v>0.95830000000000004</c:v>
                </c:pt>
                <c:pt idx="24">
                  <c:v>1</c:v>
                </c:pt>
                <c:pt idx="25">
                  <c:v>1.5</c:v>
                </c:pt>
                <c:pt idx="26">
                  <c:v>2</c:v>
                </c:pt>
                <c:pt idx="27">
                  <c:v>2.5</c:v>
                </c:pt>
                <c:pt idx="28">
                  <c:v>3</c:v>
                </c:pt>
                <c:pt idx="29">
                  <c:v>3.5</c:v>
                </c:pt>
                <c:pt idx="30">
                  <c:v>4</c:v>
                </c:pt>
                <c:pt idx="31">
                  <c:v>4.5</c:v>
                </c:pt>
                <c:pt idx="32">
                  <c:v>5</c:v>
                </c:pt>
                <c:pt idx="33">
                  <c:v>5.5</c:v>
                </c:pt>
                <c:pt idx="34">
                  <c:v>6</c:v>
                </c:pt>
                <c:pt idx="35">
                  <c:v>6.5</c:v>
                </c:pt>
                <c:pt idx="36">
                  <c:v>7</c:v>
                </c:pt>
                <c:pt idx="37">
                  <c:v>7.5</c:v>
                </c:pt>
                <c:pt idx="38">
                  <c:v>8</c:v>
                </c:pt>
                <c:pt idx="39">
                  <c:v>8.5</c:v>
                </c:pt>
                <c:pt idx="40">
                  <c:v>9</c:v>
                </c:pt>
                <c:pt idx="41">
                  <c:v>9.5</c:v>
                </c:pt>
                <c:pt idx="42">
                  <c:v>10</c:v>
                </c:pt>
              </c:numCache>
            </c:numRef>
          </c:xVal>
          <c:yVal>
            <c:numRef>
              <c:f>Sheet1!$B$2:$B$44</c:f>
              <c:numCache>
                <c:formatCode>General</c:formatCode>
                <c:ptCount val="43"/>
                <c:pt idx="0">
                  <c:v>100</c:v>
                </c:pt>
                <c:pt idx="1">
                  <c:v>68.75</c:v>
                </c:pt>
                <c:pt idx="2">
                  <c:v>65</c:v>
                </c:pt>
                <c:pt idx="3">
                  <c:v>61.25</c:v>
                </c:pt>
                <c:pt idx="4">
                  <c:v>58.75</c:v>
                </c:pt>
                <c:pt idx="5">
                  <c:v>57.5</c:v>
                </c:pt>
                <c:pt idx="6">
                  <c:v>57.5</c:v>
                </c:pt>
                <c:pt idx="7">
                  <c:v>56.25</c:v>
                </c:pt>
                <c:pt idx="8">
                  <c:v>55</c:v>
                </c:pt>
                <c:pt idx="9">
                  <c:v>55</c:v>
                </c:pt>
                <c:pt idx="10">
                  <c:v>55</c:v>
                </c:pt>
                <c:pt idx="11">
                  <c:v>53.75</c:v>
                </c:pt>
                <c:pt idx="12">
                  <c:v>52.5</c:v>
                </c:pt>
                <c:pt idx="13">
                  <c:v>51.25</c:v>
                </c:pt>
                <c:pt idx="14">
                  <c:v>50</c:v>
                </c:pt>
                <c:pt idx="15">
                  <c:v>50</c:v>
                </c:pt>
                <c:pt idx="16">
                  <c:v>50</c:v>
                </c:pt>
                <c:pt idx="17">
                  <c:v>48.75</c:v>
                </c:pt>
                <c:pt idx="18">
                  <c:v>48.75</c:v>
                </c:pt>
                <c:pt idx="19">
                  <c:v>48.75</c:v>
                </c:pt>
                <c:pt idx="20">
                  <c:v>48.75</c:v>
                </c:pt>
                <c:pt idx="21">
                  <c:v>48.75</c:v>
                </c:pt>
                <c:pt idx="22">
                  <c:v>48.75</c:v>
                </c:pt>
                <c:pt idx="23">
                  <c:v>48.75</c:v>
                </c:pt>
                <c:pt idx="24">
                  <c:v>47.5</c:v>
                </c:pt>
                <c:pt idx="25">
                  <c:v>46.216000000000001</c:v>
                </c:pt>
                <c:pt idx="26">
                  <c:v>44.932000000000002</c:v>
                </c:pt>
                <c:pt idx="27">
                  <c:v>43.611000000000004</c:v>
                </c:pt>
                <c:pt idx="28">
                  <c:v>40.925000000000011</c:v>
                </c:pt>
                <c:pt idx="29">
                  <c:v>39.561</c:v>
                </c:pt>
                <c:pt idx="30">
                  <c:v>38.197000000000003</c:v>
                </c:pt>
                <c:pt idx="31">
                  <c:v>36.833000000000006</c:v>
                </c:pt>
                <c:pt idx="32">
                  <c:v>32.74</c:v>
                </c:pt>
                <c:pt idx="33">
                  <c:v>31.376000000000001</c:v>
                </c:pt>
                <c:pt idx="34">
                  <c:v>28.648</c:v>
                </c:pt>
                <c:pt idx="35">
                  <c:v>24.555</c:v>
                </c:pt>
                <c:pt idx="36">
                  <c:v>23.190999999999999</c:v>
                </c:pt>
                <c:pt idx="37">
                  <c:v>20.292000000000002</c:v>
                </c:pt>
                <c:pt idx="38">
                  <c:v>20.292000000000002</c:v>
                </c:pt>
                <c:pt idx="39">
                  <c:v>18.843</c:v>
                </c:pt>
                <c:pt idx="40">
                  <c:v>17.393000000000001</c:v>
                </c:pt>
              </c:numCache>
            </c:numRef>
          </c:yVal>
          <c:smooth val="0"/>
        </c:ser>
        <c:ser>
          <c:idx val="1"/>
          <c:order val="1"/>
          <c:tx>
            <c:strRef>
              <c:f>Sheet1!$C$1</c:f>
              <c:strCache>
                <c:ptCount val="1"/>
                <c:pt idx="0">
                  <c:v>1992-2001 (N = 110)</c:v>
                </c:pt>
              </c:strCache>
            </c:strRef>
          </c:tx>
          <c:spPr>
            <a:ln w="41275">
              <a:solidFill>
                <a:srgbClr val="00FF00"/>
              </a:solidFill>
              <a:prstDash val="solid"/>
            </a:ln>
          </c:spPr>
          <c:marker>
            <c:symbol val="none"/>
          </c:marker>
          <c:xVal>
            <c:numRef>
              <c:f>Sheet1!$A$2:$A$44</c:f>
              <c:numCache>
                <c:formatCode>General</c:formatCode>
                <c:ptCount val="43"/>
                <c:pt idx="0">
                  <c:v>0</c:v>
                </c:pt>
                <c:pt idx="1">
                  <c:v>4.1700000000000001E-2</c:v>
                </c:pt>
                <c:pt idx="2">
                  <c:v>8.3300000000000041E-2</c:v>
                </c:pt>
                <c:pt idx="3">
                  <c:v>0.125</c:v>
                </c:pt>
                <c:pt idx="4">
                  <c:v>0.16669999999999999</c:v>
                </c:pt>
                <c:pt idx="5">
                  <c:v>0.20830000000000001</c:v>
                </c:pt>
                <c:pt idx="6">
                  <c:v>0.25</c:v>
                </c:pt>
                <c:pt idx="7">
                  <c:v>0.29170000000000001</c:v>
                </c:pt>
                <c:pt idx="8">
                  <c:v>0.33330000000000076</c:v>
                </c:pt>
                <c:pt idx="9">
                  <c:v>0.37500000000000044</c:v>
                </c:pt>
                <c:pt idx="10">
                  <c:v>0.41670000000000001</c:v>
                </c:pt>
                <c:pt idx="11">
                  <c:v>0.45830000000000032</c:v>
                </c:pt>
                <c:pt idx="12">
                  <c:v>0.5</c:v>
                </c:pt>
                <c:pt idx="13">
                  <c:v>0.54170000000000063</c:v>
                </c:pt>
                <c:pt idx="14">
                  <c:v>0.58329999999999949</c:v>
                </c:pt>
                <c:pt idx="15">
                  <c:v>0.625000000000001</c:v>
                </c:pt>
                <c:pt idx="16">
                  <c:v>0.6667000000000014</c:v>
                </c:pt>
                <c:pt idx="17">
                  <c:v>0.70830000000000004</c:v>
                </c:pt>
                <c:pt idx="18">
                  <c:v>0.750000000000001</c:v>
                </c:pt>
                <c:pt idx="19">
                  <c:v>0.79170000000000063</c:v>
                </c:pt>
                <c:pt idx="20">
                  <c:v>0.83330000000000004</c:v>
                </c:pt>
                <c:pt idx="21">
                  <c:v>0.875000000000001</c:v>
                </c:pt>
                <c:pt idx="22">
                  <c:v>0.91670000000000063</c:v>
                </c:pt>
                <c:pt idx="23">
                  <c:v>0.95830000000000004</c:v>
                </c:pt>
                <c:pt idx="24">
                  <c:v>1</c:v>
                </c:pt>
                <c:pt idx="25">
                  <c:v>1.5</c:v>
                </c:pt>
                <c:pt idx="26">
                  <c:v>2</c:v>
                </c:pt>
                <c:pt idx="27">
                  <c:v>2.5</c:v>
                </c:pt>
                <c:pt idx="28">
                  <c:v>3</c:v>
                </c:pt>
                <c:pt idx="29">
                  <c:v>3.5</c:v>
                </c:pt>
                <c:pt idx="30">
                  <c:v>4</c:v>
                </c:pt>
                <c:pt idx="31">
                  <c:v>4.5</c:v>
                </c:pt>
                <c:pt idx="32">
                  <c:v>5</c:v>
                </c:pt>
                <c:pt idx="33">
                  <c:v>5.5</c:v>
                </c:pt>
                <c:pt idx="34">
                  <c:v>6</c:v>
                </c:pt>
                <c:pt idx="35">
                  <c:v>6.5</c:v>
                </c:pt>
                <c:pt idx="36">
                  <c:v>7</c:v>
                </c:pt>
                <c:pt idx="37">
                  <c:v>7.5</c:v>
                </c:pt>
                <c:pt idx="38">
                  <c:v>8</c:v>
                </c:pt>
                <c:pt idx="39">
                  <c:v>8.5</c:v>
                </c:pt>
                <c:pt idx="40">
                  <c:v>9</c:v>
                </c:pt>
                <c:pt idx="41">
                  <c:v>9.5</c:v>
                </c:pt>
                <c:pt idx="42">
                  <c:v>10</c:v>
                </c:pt>
              </c:numCache>
            </c:numRef>
          </c:xVal>
          <c:yVal>
            <c:numRef>
              <c:f>Sheet1!$C$2:$C$44</c:f>
              <c:numCache>
                <c:formatCode>General</c:formatCode>
                <c:ptCount val="43"/>
                <c:pt idx="0">
                  <c:v>100</c:v>
                </c:pt>
                <c:pt idx="1">
                  <c:v>81.818000000000012</c:v>
                </c:pt>
                <c:pt idx="2">
                  <c:v>73.614000000000004</c:v>
                </c:pt>
                <c:pt idx="3">
                  <c:v>72.694000000000003</c:v>
                </c:pt>
                <c:pt idx="4">
                  <c:v>72.694000000000003</c:v>
                </c:pt>
                <c:pt idx="5">
                  <c:v>69.933000000000007</c:v>
                </c:pt>
                <c:pt idx="6">
                  <c:v>69.933000000000007</c:v>
                </c:pt>
                <c:pt idx="7">
                  <c:v>69.933000000000007</c:v>
                </c:pt>
                <c:pt idx="8">
                  <c:v>68.093000000000004</c:v>
                </c:pt>
                <c:pt idx="9">
                  <c:v>68.093000000000004</c:v>
                </c:pt>
                <c:pt idx="10">
                  <c:v>66.253</c:v>
                </c:pt>
                <c:pt idx="11">
                  <c:v>66.253</c:v>
                </c:pt>
                <c:pt idx="12">
                  <c:v>65.332999999999998</c:v>
                </c:pt>
                <c:pt idx="13">
                  <c:v>65.332999999999998</c:v>
                </c:pt>
                <c:pt idx="14">
                  <c:v>65.332999999999998</c:v>
                </c:pt>
                <c:pt idx="15">
                  <c:v>65.332999999999998</c:v>
                </c:pt>
                <c:pt idx="16">
                  <c:v>65.332999999999998</c:v>
                </c:pt>
                <c:pt idx="17">
                  <c:v>65.332999999999998</c:v>
                </c:pt>
                <c:pt idx="18">
                  <c:v>64.399000000000001</c:v>
                </c:pt>
                <c:pt idx="19">
                  <c:v>62.533000000000001</c:v>
                </c:pt>
                <c:pt idx="20">
                  <c:v>62.533000000000001</c:v>
                </c:pt>
                <c:pt idx="21">
                  <c:v>60.666000000000011</c:v>
                </c:pt>
                <c:pt idx="22">
                  <c:v>60.666000000000011</c:v>
                </c:pt>
                <c:pt idx="23">
                  <c:v>60.666000000000011</c:v>
                </c:pt>
                <c:pt idx="24">
                  <c:v>60.666000000000011</c:v>
                </c:pt>
                <c:pt idx="25">
                  <c:v>57.822000000000003</c:v>
                </c:pt>
                <c:pt idx="26">
                  <c:v>55.91</c:v>
                </c:pt>
                <c:pt idx="27">
                  <c:v>51.950999999999993</c:v>
                </c:pt>
                <c:pt idx="28">
                  <c:v>51.950999999999993</c:v>
                </c:pt>
                <c:pt idx="29">
                  <c:v>51.950999999999993</c:v>
                </c:pt>
                <c:pt idx="30">
                  <c:v>48.895000000000003</c:v>
                </c:pt>
                <c:pt idx="31">
                  <c:v>47.876000000000005</c:v>
                </c:pt>
                <c:pt idx="32">
                  <c:v>45.839000000000006</c:v>
                </c:pt>
                <c:pt idx="33">
                  <c:v>43.801000000000002</c:v>
                </c:pt>
                <c:pt idx="34">
                  <c:v>39.727000000000011</c:v>
                </c:pt>
                <c:pt idx="35">
                  <c:v>38.708000000000013</c:v>
                </c:pt>
                <c:pt idx="36">
                  <c:v>35.652000000000001</c:v>
                </c:pt>
                <c:pt idx="37">
                  <c:v>35.652000000000001</c:v>
                </c:pt>
                <c:pt idx="38">
                  <c:v>33.615000000000002</c:v>
                </c:pt>
                <c:pt idx="39">
                  <c:v>32.565000000000012</c:v>
                </c:pt>
                <c:pt idx="40">
                  <c:v>30.463999999999967</c:v>
                </c:pt>
                <c:pt idx="41">
                  <c:v>30.463999999999967</c:v>
                </c:pt>
                <c:pt idx="42">
                  <c:v>30.463999999999967</c:v>
                </c:pt>
              </c:numCache>
            </c:numRef>
          </c:yVal>
          <c:smooth val="0"/>
        </c:ser>
        <c:ser>
          <c:idx val="2"/>
          <c:order val="2"/>
          <c:tx>
            <c:strRef>
              <c:f>Sheet1!$D$1</c:f>
              <c:strCache>
                <c:ptCount val="1"/>
                <c:pt idx="0">
                  <c:v>2002-2005 (N = 64)</c:v>
                </c:pt>
              </c:strCache>
            </c:strRef>
          </c:tx>
          <c:spPr>
            <a:ln w="41275">
              <a:solidFill>
                <a:srgbClr val="FF0000"/>
              </a:solidFill>
            </a:ln>
          </c:spPr>
          <c:marker>
            <c:symbol val="none"/>
          </c:marker>
          <c:xVal>
            <c:numRef>
              <c:f>Sheet1!$A$2:$A$44</c:f>
              <c:numCache>
                <c:formatCode>General</c:formatCode>
                <c:ptCount val="43"/>
                <c:pt idx="0">
                  <c:v>0</c:v>
                </c:pt>
                <c:pt idx="1">
                  <c:v>4.1700000000000001E-2</c:v>
                </c:pt>
                <c:pt idx="2">
                  <c:v>8.3300000000000041E-2</c:v>
                </c:pt>
                <c:pt idx="3">
                  <c:v>0.125</c:v>
                </c:pt>
                <c:pt idx="4">
                  <c:v>0.16669999999999999</c:v>
                </c:pt>
                <c:pt idx="5">
                  <c:v>0.20830000000000001</c:v>
                </c:pt>
                <c:pt idx="6">
                  <c:v>0.25</c:v>
                </c:pt>
                <c:pt idx="7">
                  <c:v>0.29170000000000001</c:v>
                </c:pt>
                <c:pt idx="8">
                  <c:v>0.33330000000000076</c:v>
                </c:pt>
                <c:pt idx="9">
                  <c:v>0.37500000000000044</c:v>
                </c:pt>
                <c:pt idx="10">
                  <c:v>0.41670000000000001</c:v>
                </c:pt>
                <c:pt idx="11">
                  <c:v>0.45830000000000032</c:v>
                </c:pt>
                <c:pt idx="12">
                  <c:v>0.5</c:v>
                </c:pt>
                <c:pt idx="13">
                  <c:v>0.54170000000000063</c:v>
                </c:pt>
                <c:pt idx="14">
                  <c:v>0.58329999999999949</c:v>
                </c:pt>
                <c:pt idx="15">
                  <c:v>0.625000000000001</c:v>
                </c:pt>
                <c:pt idx="16">
                  <c:v>0.6667000000000014</c:v>
                </c:pt>
                <c:pt idx="17">
                  <c:v>0.70830000000000004</c:v>
                </c:pt>
                <c:pt idx="18">
                  <c:v>0.750000000000001</c:v>
                </c:pt>
                <c:pt idx="19">
                  <c:v>0.79170000000000063</c:v>
                </c:pt>
                <c:pt idx="20">
                  <c:v>0.83330000000000004</c:v>
                </c:pt>
                <c:pt idx="21">
                  <c:v>0.875000000000001</c:v>
                </c:pt>
                <c:pt idx="22">
                  <c:v>0.91670000000000063</c:v>
                </c:pt>
                <c:pt idx="23">
                  <c:v>0.95830000000000004</c:v>
                </c:pt>
                <c:pt idx="24">
                  <c:v>1</c:v>
                </c:pt>
                <c:pt idx="25">
                  <c:v>1.5</c:v>
                </c:pt>
                <c:pt idx="26">
                  <c:v>2</c:v>
                </c:pt>
                <c:pt idx="27">
                  <c:v>2.5</c:v>
                </c:pt>
                <c:pt idx="28">
                  <c:v>3</c:v>
                </c:pt>
                <c:pt idx="29">
                  <c:v>3.5</c:v>
                </c:pt>
                <c:pt idx="30">
                  <c:v>4</c:v>
                </c:pt>
                <c:pt idx="31">
                  <c:v>4.5</c:v>
                </c:pt>
                <c:pt idx="32">
                  <c:v>5</c:v>
                </c:pt>
                <c:pt idx="33">
                  <c:v>5.5</c:v>
                </c:pt>
                <c:pt idx="34">
                  <c:v>6</c:v>
                </c:pt>
                <c:pt idx="35">
                  <c:v>6.5</c:v>
                </c:pt>
                <c:pt idx="36">
                  <c:v>7</c:v>
                </c:pt>
                <c:pt idx="37">
                  <c:v>7.5</c:v>
                </c:pt>
                <c:pt idx="38">
                  <c:v>8</c:v>
                </c:pt>
                <c:pt idx="39">
                  <c:v>8.5</c:v>
                </c:pt>
                <c:pt idx="40">
                  <c:v>9</c:v>
                </c:pt>
                <c:pt idx="41">
                  <c:v>9.5</c:v>
                </c:pt>
                <c:pt idx="42">
                  <c:v>10</c:v>
                </c:pt>
              </c:numCache>
            </c:numRef>
          </c:xVal>
          <c:yVal>
            <c:numRef>
              <c:f>Sheet1!$D$2:$D$44</c:f>
              <c:numCache>
                <c:formatCode>General</c:formatCode>
                <c:ptCount val="43"/>
                <c:pt idx="0">
                  <c:v>100</c:v>
                </c:pt>
                <c:pt idx="1">
                  <c:v>93.75</c:v>
                </c:pt>
                <c:pt idx="2">
                  <c:v>89.063000000000002</c:v>
                </c:pt>
                <c:pt idx="3">
                  <c:v>85.938000000000002</c:v>
                </c:pt>
                <c:pt idx="4">
                  <c:v>84.374999999999986</c:v>
                </c:pt>
                <c:pt idx="5">
                  <c:v>84.374999999999986</c:v>
                </c:pt>
                <c:pt idx="6">
                  <c:v>84.374999999999986</c:v>
                </c:pt>
                <c:pt idx="7">
                  <c:v>84.374999999999986</c:v>
                </c:pt>
                <c:pt idx="8">
                  <c:v>84.374999999999986</c:v>
                </c:pt>
                <c:pt idx="9">
                  <c:v>84.374999999999986</c:v>
                </c:pt>
                <c:pt idx="10">
                  <c:v>84.374999999999986</c:v>
                </c:pt>
                <c:pt idx="11">
                  <c:v>84.374999999999986</c:v>
                </c:pt>
                <c:pt idx="12">
                  <c:v>84.374999999999986</c:v>
                </c:pt>
                <c:pt idx="13">
                  <c:v>84.374999999999986</c:v>
                </c:pt>
                <c:pt idx="14">
                  <c:v>84.374999999999986</c:v>
                </c:pt>
                <c:pt idx="15">
                  <c:v>82.688000000000002</c:v>
                </c:pt>
                <c:pt idx="16">
                  <c:v>82.688000000000002</c:v>
                </c:pt>
                <c:pt idx="17">
                  <c:v>82.688000000000002</c:v>
                </c:pt>
                <c:pt idx="18">
                  <c:v>82.688000000000002</c:v>
                </c:pt>
                <c:pt idx="19">
                  <c:v>82.688000000000002</c:v>
                </c:pt>
                <c:pt idx="20">
                  <c:v>82.688000000000002</c:v>
                </c:pt>
                <c:pt idx="21">
                  <c:v>82.688000000000002</c:v>
                </c:pt>
                <c:pt idx="22">
                  <c:v>82.688000000000002</c:v>
                </c:pt>
                <c:pt idx="23">
                  <c:v>81</c:v>
                </c:pt>
                <c:pt idx="24">
                  <c:v>81</c:v>
                </c:pt>
                <c:pt idx="25">
                  <c:v>75.861000000000004</c:v>
                </c:pt>
                <c:pt idx="26">
                  <c:v>75.861000000000004</c:v>
                </c:pt>
                <c:pt idx="27">
                  <c:v>72.331999999999994</c:v>
                </c:pt>
                <c:pt idx="28">
                  <c:v>70.568000000000012</c:v>
                </c:pt>
                <c:pt idx="29">
                  <c:v>70.568000000000012</c:v>
                </c:pt>
                <c:pt idx="30">
                  <c:v>67.040000000000006</c:v>
                </c:pt>
                <c:pt idx="31">
                  <c:v>67.040000000000006</c:v>
                </c:pt>
                <c:pt idx="32">
                  <c:v>65.275999999999982</c:v>
                </c:pt>
                <c:pt idx="33">
                  <c:v>65.275999999999982</c:v>
                </c:pt>
                <c:pt idx="34">
                  <c:v>63.511000000000003</c:v>
                </c:pt>
                <c:pt idx="35">
                  <c:v>59.983000000000004</c:v>
                </c:pt>
                <c:pt idx="36">
                  <c:v>58.219000000000001</c:v>
                </c:pt>
                <c:pt idx="37">
                  <c:v>56.399000000000001</c:v>
                </c:pt>
                <c:pt idx="38">
                  <c:v>56.399000000000001</c:v>
                </c:pt>
                <c:pt idx="39">
                  <c:v>56.399000000000001</c:v>
                </c:pt>
              </c:numCache>
            </c:numRef>
          </c:yVal>
          <c:smooth val="0"/>
        </c:ser>
        <c:ser>
          <c:idx val="3"/>
          <c:order val="3"/>
          <c:tx>
            <c:strRef>
              <c:f>Sheet1!$E$1</c:f>
              <c:strCache>
                <c:ptCount val="1"/>
                <c:pt idx="0">
                  <c:v>2006-6/2012 (N = 117)</c:v>
                </c:pt>
              </c:strCache>
            </c:strRef>
          </c:tx>
          <c:spPr>
            <a:ln w="41275">
              <a:solidFill>
                <a:srgbClr val="CC99FF"/>
              </a:solidFill>
            </a:ln>
          </c:spPr>
          <c:marker>
            <c:symbol val="none"/>
          </c:marker>
          <c:xVal>
            <c:numRef>
              <c:f>Sheet1!$A$2:$A$44</c:f>
              <c:numCache>
                <c:formatCode>General</c:formatCode>
                <c:ptCount val="43"/>
                <c:pt idx="0">
                  <c:v>0</c:v>
                </c:pt>
                <c:pt idx="1">
                  <c:v>4.1700000000000001E-2</c:v>
                </c:pt>
                <c:pt idx="2">
                  <c:v>8.3300000000000041E-2</c:v>
                </c:pt>
                <c:pt idx="3">
                  <c:v>0.125</c:v>
                </c:pt>
                <c:pt idx="4">
                  <c:v>0.16669999999999999</c:v>
                </c:pt>
                <c:pt idx="5">
                  <c:v>0.20830000000000001</c:v>
                </c:pt>
                <c:pt idx="6">
                  <c:v>0.25</c:v>
                </c:pt>
                <c:pt idx="7">
                  <c:v>0.29170000000000001</c:v>
                </c:pt>
                <c:pt idx="8">
                  <c:v>0.33330000000000076</c:v>
                </c:pt>
                <c:pt idx="9">
                  <c:v>0.37500000000000044</c:v>
                </c:pt>
                <c:pt idx="10">
                  <c:v>0.41670000000000001</c:v>
                </c:pt>
                <c:pt idx="11">
                  <c:v>0.45830000000000032</c:v>
                </c:pt>
                <c:pt idx="12">
                  <c:v>0.5</c:v>
                </c:pt>
                <c:pt idx="13">
                  <c:v>0.54170000000000063</c:v>
                </c:pt>
                <c:pt idx="14">
                  <c:v>0.58329999999999949</c:v>
                </c:pt>
                <c:pt idx="15">
                  <c:v>0.625000000000001</c:v>
                </c:pt>
                <c:pt idx="16">
                  <c:v>0.6667000000000014</c:v>
                </c:pt>
                <c:pt idx="17">
                  <c:v>0.70830000000000004</c:v>
                </c:pt>
                <c:pt idx="18">
                  <c:v>0.750000000000001</c:v>
                </c:pt>
                <c:pt idx="19">
                  <c:v>0.79170000000000063</c:v>
                </c:pt>
                <c:pt idx="20">
                  <c:v>0.83330000000000004</c:v>
                </c:pt>
                <c:pt idx="21">
                  <c:v>0.875000000000001</c:v>
                </c:pt>
                <c:pt idx="22">
                  <c:v>0.91670000000000063</c:v>
                </c:pt>
                <c:pt idx="23">
                  <c:v>0.95830000000000004</c:v>
                </c:pt>
                <c:pt idx="24">
                  <c:v>1</c:v>
                </c:pt>
                <c:pt idx="25">
                  <c:v>1.5</c:v>
                </c:pt>
                <c:pt idx="26">
                  <c:v>2</c:v>
                </c:pt>
                <c:pt idx="27">
                  <c:v>2.5</c:v>
                </c:pt>
                <c:pt idx="28">
                  <c:v>3</c:v>
                </c:pt>
                <c:pt idx="29">
                  <c:v>3.5</c:v>
                </c:pt>
                <c:pt idx="30">
                  <c:v>4</c:v>
                </c:pt>
                <c:pt idx="31">
                  <c:v>4.5</c:v>
                </c:pt>
                <c:pt idx="32">
                  <c:v>5</c:v>
                </c:pt>
                <c:pt idx="33">
                  <c:v>5.5</c:v>
                </c:pt>
                <c:pt idx="34">
                  <c:v>6</c:v>
                </c:pt>
                <c:pt idx="35">
                  <c:v>6.5</c:v>
                </c:pt>
                <c:pt idx="36">
                  <c:v>7</c:v>
                </c:pt>
                <c:pt idx="37">
                  <c:v>7.5</c:v>
                </c:pt>
                <c:pt idx="38">
                  <c:v>8</c:v>
                </c:pt>
                <c:pt idx="39">
                  <c:v>8.5</c:v>
                </c:pt>
                <c:pt idx="40">
                  <c:v>9</c:v>
                </c:pt>
                <c:pt idx="41">
                  <c:v>9.5</c:v>
                </c:pt>
                <c:pt idx="42">
                  <c:v>10</c:v>
                </c:pt>
              </c:numCache>
            </c:numRef>
          </c:xVal>
          <c:yVal>
            <c:numRef>
              <c:f>Sheet1!$E$2:$E$44</c:f>
              <c:numCache>
                <c:formatCode>General</c:formatCode>
                <c:ptCount val="43"/>
                <c:pt idx="0">
                  <c:v>100</c:v>
                </c:pt>
                <c:pt idx="1">
                  <c:v>94.856999999999999</c:v>
                </c:pt>
                <c:pt idx="2">
                  <c:v>90.528999999999982</c:v>
                </c:pt>
                <c:pt idx="3">
                  <c:v>89.657999999999987</c:v>
                </c:pt>
                <c:pt idx="4">
                  <c:v>88.77</c:v>
                </c:pt>
                <c:pt idx="5">
                  <c:v>87.873999999999981</c:v>
                </c:pt>
                <c:pt idx="6">
                  <c:v>86.977000000000004</c:v>
                </c:pt>
                <c:pt idx="7">
                  <c:v>86.977000000000004</c:v>
                </c:pt>
                <c:pt idx="8">
                  <c:v>86.062000000000012</c:v>
                </c:pt>
                <c:pt idx="9">
                  <c:v>86.062000000000012</c:v>
                </c:pt>
                <c:pt idx="10">
                  <c:v>83.284999999999997</c:v>
                </c:pt>
                <c:pt idx="11">
                  <c:v>82.36</c:v>
                </c:pt>
                <c:pt idx="12">
                  <c:v>82.36</c:v>
                </c:pt>
                <c:pt idx="13">
                  <c:v>82.36</c:v>
                </c:pt>
                <c:pt idx="14">
                  <c:v>82.36</c:v>
                </c:pt>
                <c:pt idx="15">
                  <c:v>82.36</c:v>
                </c:pt>
                <c:pt idx="16">
                  <c:v>82.36</c:v>
                </c:pt>
                <c:pt idx="17">
                  <c:v>82.36</c:v>
                </c:pt>
                <c:pt idx="18">
                  <c:v>81.435000000000002</c:v>
                </c:pt>
                <c:pt idx="19">
                  <c:v>81.435000000000002</c:v>
                </c:pt>
                <c:pt idx="20">
                  <c:v>81.435000000000002</c:v>
                </c:pt>
                <c:pt idx="21">
                  <c:v>81.435000000000002</c:v>
                </c:pt>
                <c:pt idx="22">
                  <c:v>81.435000000000002</c:v>
                </c:pt>
                <c:pt idx="23">
                  <c:v>79.584000000000003</c:v>
                </c:pt>
                <c:pt idx="24">
                  <c:v>78.657999999999987</c:v>
                </c:pt>
                <c:pt idx="25">
                  <c:v>74.66</c:v>
                </c:pt>
                <c:pt idx="26">
                  <c:v>71.356999999999999</c:v>
                </c:pt>
                <c:pt idx="27">
                  <c:v>68.897000000000006</c:v>
                </c:pt>
                <c:pt idx="28">
                  <c:v>67.519000000000005</c:v>
                </c:pt>
                <c:pt idx="29">
                  <c:v>67.519000000000005</c:v>
                </c:pt>
                <c:pt idx="30">
                  <c:v>67.519000000000005</c:v>
                </c:pt>
                <c:pt idx="31">
                  <c:v>64.818000000000012</c:v>
                </c:pt>
                <c:pt idx="32">
                  <c:v>64.818000000000012</c:v>
                </c:pt>
              </c:numCache>
            </c:numRef>
          </c:yVal>
          <c:smooth val="0"/>
        </c:ser>
        <c:dLbls>
          <c:showLegendKey val="0"/>
          <c:showVal val="0"/>
          <c:showCatName val="0"/>
          <c:showSerName val="0"/>
          <c:showPercent val="0"/>
          <c:showBubbleSize val="0"/>
        </c:dLbls>
        <c:axId val="378010736"/>
        <c:axId val="378011128"/>
      </c:scatterChart>
      <c:valAx>
        <c:axId val="378010736"/>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378011128"/>
        <c:crosses val="autoZero"/>
        <c:crossBetween val="midCat"/>
        <c:majorUnit val="1"/>
      </c:valAx>
      <c:valAx>
        <c:axId val="37801112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378010736"/>
        <c:crosses val="autoZero"/>
        <c:crossBetween val="midCat"/>
        <c:majorUnit val="20"/>
      </c:valAx>
      <c:spPr>
        <a:solidFill>
          <a:schemeClr val="bg2"/>
        </a:solidFill>
        <a:ln>
          <a:solidFill>
            <a:schemeClr val="tx1"/>
          </a:solidFill>
        </a:ln>
      </c:spPr>
    </c:plotArea>
    <c:legend>
      <c:legendPos val="r"/>
      <c:layout>
        <c:manualLayout>
          <c:xMode val="edge"/>
          <c:yMode val="edge"/>
          <c:x val="0.71533923303834912"/>
          <c:y val="6.4516129032258132E-2"/>
          <c:w val="0.2514381111653079"/>
          <c:h val="0.2310066886800440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0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50714"/>
          <c:h val="0.81644145288290582"/>
        </c:manualLayout>
      </c:layout>
      <c:scatterChart>
        <c:scatterStyle val="lineMarker"/>
        <c:varyColors val="0"/>
        <c:ser>
          <c:idx val="0"/>
          <c:order val="0"/>
          <c:tx>
            <c:strRef>
              <c:f>Sheet1!$B$1</c:f>
              <c:strCache>
                <c:ptCount val="1"/>
                <c:pt idx="0">
                  <c:v>1982-1991 (N = 190)</c:v>
                </c:pt>
              </c:strCache>
            </c:strRef>
          </c:tx>
          <c:spPr>
            <a:ln w="41275">
              <a:solidFill>
                <a:srgbClr val="00FFFF"/>
              </a:solidFill>
            </a:ln>
          </c:spPr>
          <c:marker>
            <c:symbol val="none"/>
          </c:marker>
          <c:xVal>
            <c:numRef>
              <c:f>Sheet1!$A$2:$A$48</c:f>
              <c:numCache>
                <c:formatCode>General</c:formatCode>
                <c:ptCount val="47"/>
                <c:pt idx="0">
                  <c:v>0</c:v>
                </c:pt>
                <c:pt idx="1">
                  <c:v>4.1700000000000001E-2</c:v>
                </c:pt>
                <c:pt idx="2">
                  <c:v>8.3300000000000041E-2</c:v>
                </c:pt>
                <c:pt idx="3">
                  <c:v>0.125</c:v>
                </c:pt>
                <c:pt idx="4">
                  <c:v>0.16669999999999999</c:v>
                </c:pt>
                <c:pt idx="5">
                  <c:v>0.20830000000000001</c:v>
                </c:pt>
                <c:pt idx="6">
                  <c:v>0.25</c:v>
                </c:pt>
                <c:pt idx="7">
                  <c:v>0.29170000000000001</c:v>
                </c:pt>
                <c:pt idx="8">
                  <c:v>0.33330000000000076</c:v>
                </c:pt>
                <c:pt idx="9">
                  <c:v>0.37500000000000044</c:v>
                </c:pt>
                <c:pt idx="10">
                  <c:v>0.41670000000000001</c:v>
                </c:pt>
                <c:pt idx="11">
                  <c:v>0.45830000000000032</c:v>
                </c:pt>
                <c:pt idx="12">
                  <c:v>0.5</c:v>
                </c:pt>
                <c:pt idx="13">
                  <c:v>0.54170000000000063</c:v>
                </c:pt>
                <c:pt idx="14">
                  <c:v>0.58329999999999949</c:v>
                </c:pt>
                <c:pt idx="15">
                  <c:v>0.625000000000001</c:v>
                </c:pt>
                <c:pt idx="16">
                  <c:v>0.6667000000000014</c:v>
                </c:pt>
                <c:pt idx="17">
                  <c:v>0.70830000000000004</c:v>
                </c:pt>
                <c:pt idx="18">
                  <c:v>0.750000000000001</c:v>
                </c:pt>
                <c:pt idx="19">
                  <c:v>0.79170000000000063</c:v>
                </c:pt>
                <c:pt idx="20">
                  <c:v>0.83330000000000004</c:v>
                </c:pt>
                <c:pt idx="21">
                  <c:v>0.875000000000001</c:v>
                </c:pt>
                <c:pt idx="22">
                  <c:v>0.91670000000000063</c:v>
                </c:pt>
                <c:pt idx="23">
                  <c:v>0.95830000000000004</c:v>
                </c:pt>
                <c:pt idx="24">
                  <c:v>1</c:v>
                </c:pt>
                <c:pt idx="25">
                  <c:v>1.5</c:v>
                </c:pt>
                <c:pt idx="26">
                  <c:v>2</c:v>
                </c:pt>
                <c:pt idx="27">
                  <c:v>2.5</c:v>
                </c:pt>
                <c:pt idx="28">
                  <c:v>3</c:v>
                </c:pt>
                <c:pt idx="29">
                  <c:v>3.5</c:v>
                </c:pt>
                <c:pt idx="30">
                  <c:v>4</c:v>
                </c:pt>
                <c:pt idx="31">
                  <c:v>4.5</c:v>
                </c:pt>
                <c:pt idx="32">
                  <c:v>5</c:v>
                </c:pt>
                <c:pt idx="33">
                  <c:v>5.5</c:v>
                </c:pt>
                <c:pt idx="34">
                  <c:v>6</c:v>
                </c:pt>
                <c:pt idx="35">
                  <c:v>6.5</c:v>
                </c:pt>
                <c:pt idx="36">
                  <c:v>7</c:v>
                </c:pt>
                <c:pt idx="37">
                  <c:v>7.5</c:v>
                </c:pt>
                <c:pt idx="38">
                  <c:v>8</c:v>
                </c:pt>
                <c:pt idx="39">
                  <c:v>8.5</c:v>
                </c:pt>
                <c:pt idx="40">
                  <c:v>9</c:v>
                </c:pt>
                <c:pt idx="41">
                  <c:v>9.5</c:v>
                </c:pt>
                <c:pt idx="42">
                  <c:v>10</c:v>
                </c:pt>
                <c:pt idx="43">
                  <c:v>10.5</c:v>
                </c:pt>
                <c:pt idx="44">
                  <c:v>11</c:v>
                </c:pt>
                <c:pt idx="45">
                  <c:v>11.5</c:v>
                </c:pt>
                <c:pt idx="46">
                  <c:v>12</c:v>
                </c:pt>
              </c:numCache>
            </c:numRef>
          </c:xVal>
          <c:yVal>
            <c:numRef>
              <c:f>Sheet1!$B$2:$B$48</c:f>
              <c:numCache>
                <c:formatCode>General</c:formatCode>
                <c:ptCount val="47"/>
                <c:pt idx="0">
                  <c:v>100</c:v>
                </c:pt>
                <c:pt idx="1">
                  <c:v>71.578999999999979</c:v>
                </c:pt>
                <c:pt idx="2">
                  <c:v>67.367999999999995</c:v>
                </c:pt>
                <c:pt idx="3">
                  <c:v>63.684000000000005</c:v>
                </c:pt>
                <c:pt idx="4">
                  <c:v>61.579000000000001</c:v>
                </c:pt>
                <c:pt idx="5">
                  <c:v>60.522000000000013</c:v>
                </c:pt>
                <c:pt idx="6">
                  <c:v>59.46</c:v>
                </c:pt>
                <c:pt idx="7">
                  <c:v>57.857999999999997</c:v>
                </c:pt>
                <c:pt idx="8">
                  <c:v>56.25</c:v>
                </c:pt>
                <c:pt idx="9">
                  <c:v>55.179000000000002</c:v>
                </c:pt>
                <c:pt idx="10">
                  <c:v>54.643000000000001</c:v>
                </c:pt>
                <c:pt idx="11">
                  <c:v>53.036000000000001</c:v>
                </c:pt>
                <c:pt idx="12">
                  <c:v>51.965000000000003</c:v>
                </c:pt>
                <c:pt idx="13">
                  <c:v>51.965000000000003</c:v>
                </c:pt>
                <c:pt idx="14">
                  <c:v>51.965000000000003</c:v>
                </c:pt>
                <c:pt idx="15">
                  <c:v>51.423000000000002</c:v>
                </c:pt>
                <c:pt idx="16">
                  <c:v>51.423000000000002</c:v>
                </c:pt>
                <c:pt idx="17">
                  <c:v>50.341000000000001</c:v>
                </c:pt>
                <c:pt idx="18">
                  <c:v>48.176000000000002</c:v>
                </c:pt>
                <c:pt idx="19">
                  <c:v>47.634</c:v>
                </c:pt>
                <c:pt idx="20">
                  <c:v>47.093000000000011</c:v>
                </c:pt>
                <c:pt idx="21">
                  <c:v>47.093000000000011</c:v>
                </c:pt>
                <c:pt idx="22">
                  <c:v>46.552</c:v>
                </c:pt>
                <c:pt idx="23">
                  <c:v>46.552</c:v>
                </c:pt>
                <c:pt idx="24">
                  <c:v>46.552</c:v>
                </c:pt>
                <c:pt idx="25">
                  <c:v>43.813000000000002</c:v>
                </c:pt>
                <c:pt idx="26">
                  <c:v>41.602000000000011</c:v>
                </c:pt>
                <c:pt idx="27">
                  <c:v>38.791000000000011</c:v>
                </c:pt>
                <c:pt idx="28">
                  <c:v>38.229000000000013</c:v>
                </c:pt>
                <c:pt idx="29">
                  <c:v>35.357999999999997</c:v>
                </c:pt>
                <c:pt idx="30">
                  <c:v>33.619</c:v>
                </c:pt>
                <c:pt idx="31">
                  <c:v>30.140999999999988</c:v>
                </c:pt>
                <c:pt idx="32">
                  <c:v>28.97</c:v>
                </c:pt>
                <c:pt idx="33">
                  <c:v>28.379000000000001</c:v>
                </c:pt>
                <c:pt idx="34">
                  <c:v>27.196000000000005</c:v>
                </c:pt>
                <c:pt idx="35">
                  <c:v>24.803999999999988</c:v>
                </c:pt>
                <c:pt idx="36">
                  <c:v>24.803999999999988</c:v>
                </c:pt>
                <c:pt idx="37">
                  <c:v>24.199000000000005</c:v>
                </c:pt>
                <c:pt idx="38">
                  <c:v>22.972999999999967</c:v>
                </c:pt>
                <c:pt idx="39">
                  <c:v>21.004000000000001</c:v>
                </c:pt>
                <c:pt idx="40">
                  <c:v>20.347999999999999</c:v>
                </c:pt>
                <c:pt idx="41">
                  <c:v>19.646000000000001</c:v>
                </c:pt>
                <c:pt idx="42">
                  <c:v>18.216000000000001</c:v>
                </c:pt>
                <c:pt idx="43">
                  <c:v>17.457000000000001</c:v>
                </c:pt>
                <c:pt idx="44">
                  <c:v>17.457000000000001</c:v>
                </c:pt>
                <c:pt idx="45">
                  <c:v>16.625</c:v>
                </c:pt>
                <c:pt idx="46">
                  <c:v>15.794</c:v>
                </c:pt>
              </c:numCache>
            </c:numRef>
          </c:yVal>
          <c:smooth val="0"/>
        </c:ser>
        <c:ser>
          <c:idx val="1"/>
          <c:order val="1"/>
          <c:tx>
            <c:strRef>
              <c:f>Sheet1!$C$1</c:f>
              <c:strCache>
                <c:ptCount val="1"/>
                <c:pt idx="0">
                  <c:v>1992-2001 (N = 154)</c:v>
                </c:pt>
              </c:strCache>
            </c:strRef>
          </c:tx>
          <c:spPr>
            <a:ln w="41275">
              <a:solidFill>
                <a:srgbClr val="00FF00"/>
              </a:solidFill>
              <a:prstDash val="solid"/>
            </a:ln>
          </c:spPr>
          <c:marker>
            <c:symbol val="none"/>
          </c:marker>
          <c:xVal>
            <c:numRef>
              <c:f>Sheet1!$A$2:$A$48</c:f>
              <c:numCache>
                <c:formatCode>General</c:formatCode>
                <c:ptCount val="47"/>
                <c:pt idx="0">
                  <c:v>0</c:v>
                </c:pt>
                <c:pt idx="1">
                  <c:v>4.1700000000000001E-2</c:v>
                </c:pt>
                <c:pt idx="2">
                  <c:v>8.3300000000000041E-2</c:v>
                </c:pt>
                <c:pt idx="3">
                  <c:v>0.125</c:v>
                </c:pt>
                <c:pt idx="4">
                  <c:v>0.16669999999999999</c:v>
                </c:pt>
                <c:pt idx="5">
                  <c:v>0.20830000000000001</c:v>
                </c:pt>
                <c:pt idx="6">
                  <c:v>0.25</c:v>
                </c:pt>
                <c:pt idx="7">
                  <c:v>0.29170000000000001</c:v>
                </c:pt>
                <c:pt idx="8">
                  <c:v>0.33330000000000076</c:v>
                </c:pt>
                <c:pt idx="9">
                  <c:v>0.37500000000000044</c:v>
                </c:pt>
                <c:pt idx="10">
                  <c:v>0.41670000000000001</c:v>
                </c:pt>
                <c:pt idx="11">
                  <c:v>0.45830000000000032</c:v>
                </c:pt>
                <c:pt idx="12">
                  <c:v>0.5</c:v>
                </c:pt>
                <c:pt idx="13">
                  <c:v>0.54170000000000063</c:v>
                </c:pt>
                <c:pt idx="14">
                  <c:v>0.58329999999999949</c:v>
                </c:pt>
                <c:pt idx="15">
                  <c:v>0.625000000000001</c:v>
                </c:pt>
                <c:pt idx="16">
                  <c:v>0.6667000000000014</c:v>
                </c:pt>
                <c:pt idx="17">
                  <c:v>0.70830000000000004</c:v>
                </c:pt>
                <c:pt idx="18">
                  <c:v>0.750000000000001</c:v>
                </c:pt>
                <c:pt idx="19">
                  <c:v>0.79170000000000063</c:v>
                </c:pt>
                <c:pt idx="20">
                  <c:v>0.83330000000000004</c:v>
                </c:pt>
                <c:pt idx="21">
                  <c:v>0.875000000000001</c:v>
                </c:pt>
                <c:pt idx="22">
                  <c:v>0.91670000000000063</c:v>
                </c:pt>
                <c:pt idx="23">
                  <c:v>0.95830000000000004</c:v>
                </c:pt>
                <c:pt idx="24">
                  <c:v>1</c:v>
                </c:pt>
                <c:pt idx="25">
                  <c:v>1.5</c:v>
                </c:pt>
                <c:pt idx="26">
                  <c:v>2</c:v>
                </c:pt>
                <c:pt idx="27">
                  <c:v>2.5</c:v>
                </c:pt>
                <c:pt idx="28">
                  <c:v>3</c:v>
                </c:pt>
                <c:pt idx="29">
                  <c:v>3.5</c:v>
                </c:pt>
                <c:pt idx="30">
                  <c:v>4</c:v>
                </c:pt>
                <c:pt idx="31">
                  <c:v>4.5</c:v>
                </c:pt>
                <c:pt idx="32">
                  <c:v>5</c:v>
                </c:pt>
                <c:pt idx="33">
                  <c:v>5.5</c:v>
                </c:pt>
                <c:pt idx="34">
                  <c:v>6</c:v>
                </c:pt>
                <c:pt idx="35">
                  <c:v>6.5</c:v>
                </c:pt>
                <c:pt idx="36">
                  <c:v>7</c:v>
                </c:pt>
                <c:pt idx="37">
                  <c:v>7.5</c:v>
                </c:pt>
                <c:pt idx="38">
                  <c:v>8</c:v>
                </c:pt>
                <c:pt idx="39">
                  <c:v>8.5</c:v>
                </c:pt>
                <c:pt idx="40">
                  <c:v>9</c:v>
                </c:pt>
                <c:pt idx="41">
                  <c:v>9.5</c:v>
                </c:pt>
                <c:pt idx="42">
                  <c:v>10</c:v>
                </c:pt>
                <c:pt idx="43">
                  <c:v>10.5</c:v>
                </c:pt>
                <c:pt idx="44">
                  <c:v>11</c:v>
                </c:pt>
                <c:pt idx="45">
                  <c:v>11.5</c:v>
                </c:pt>
                <c:pt idx="46">
                  <c:v>12</c:v>
                </c:pt>
              </c:numCache>
            </c:numRef>
          </c:xVal>
          <c:yVal>
            <c:numRef>
              <c:f>Sheet1!$C$2:$C$48</c:f>
              <c:numCache>
                <c:formatCode>General</c:formatCode>
                <c:ptCount val="47"/>
                <c:pt idx="0">
                  <c:v>100</c:v>
                </c:pt>
                <c:pt idx="1">
                  <c:v>81.134</c:v>
                </c:pt>
                <c:pt idx="2">
                  <c:v>78.516999999999996</c:v>
                </c:pt>
                <c:pt idx="3">
                  <c:v>76.531999999999996</c:v>
                </c:pt>
                <c:pt idx="4">
                  <c:v>73.86999999999999</c:v>
                </c:pt>
                <c:pt idx="5">
                  <c:v>72.539000000000001</c:v>
                </c:pt>
                <c:pt idx="6">
                  <c:v>71.872999999999948</c:v>
                </c:pt>
                <c:pt idx="7">
                  <c:v>71.208000000000013</c:v>
                </c:pt>
                <c:pt idx="8">
                  <c:v>69.211000000000027</c:v>
                </c:pt>
                <c:pt idx="9">
                  <c:v>68.546000000000006</c:v>
                </c:pt>
                <c:pt idx="10">
                  <c:v>67.215000000000003</c:v>
                </c:pt>
                <c:pt idx="11">
                  <c:v>67.215000000000003</c:v>
                </c:pt>
                <c:pt idx="12">
                  <c:v>67.215000000000003</c:v>
                </c:pt>
                <c:pt idx="13">
                  <c:v>67.215000000000003</c:v>
                </c:pt>
                <c:pt idx="14">
                  <c:v>66.549000000000007</c:v>
                </c:pt>
                <c:pt idx="15">
                  <c:v>66.549000000000007</c:v>
                </c:pt>
                <c:pt idx="16">
                  <c:v>66.549000000000007</c:v>
                </c:pt>
                <c:pt idx="17">
                  <c:v>65.884</c:v>
                </c:pt>
                <c:pt idx="18">
                  <c:v>65.218000000000004</c:v>
                </c:pt>
                <c:pt idx="19">
                  <c:v>64.552999999999983</c:v>
                </c:pt>
                <c:pt idx="20">
                  <c:v>64.552999999999983</c:v>
                </c:pt>
                <c:pt idx="21">
                  <c:v>64.552999999999983</c:v>
                </c:pt>
                <c:pt idx="22">
                  <c:v>64.552999999999983</c:v>
                </c:pt>
                <c:pt idx="23">
                  <c:v>64.552999999999983</c:v>
                </c:pt>
                <c:pt idx="24">
                  <c:v>64.552999999999983</c:v>
                </c:pt>
                <c:pt idx="25">
                  <c:v>60.538000000000011</c:v>
                </c:pt>
                <c:pt idx="26">
                  <c:v>59.866</c:v>
                </c:pt>
                <c:pt idx="27">
                  <c:v>58.505000000000003</c:v>
                </c:pt>
                <c:pt idx="28">
                  <c:v>55.752000000000002</c:v>
                </c:pt>
                <c:pt idx="29">
                  <c:v>54.375</c:v>
                </c:pt>
                <c:pt idx="30">
                  <c:v>53.678000000000011</c:v>
                </c:pt>
                <c:pt idx="31">
                  <c:v>51.587000000000003</c:v>
                </c:pt>
                <c:pt idx="32">
                  <c:v>50.193000000000012</c:v>
                </c:pt>
                <c:pt idx="33">
                  <c:v>50.193000000000012</c:v>
                </c:pt>
                <c:pt idx="34">
                  <c:v>49.486000000000004</c:v>
                </c:pt>
                <c:pt idx="35">
                  <c:v>49.486000000000004</c:v>
                </c:pt>
                <c:pt idx="36">
                  <c:v>47.334000000000003</c:v>
                </c:pt>
                <c:pt idx="37">
                  <c:v>45.15</c:v>
                </c:pt>
                <c:pt idx="38">
                  <c:v>44.421000000000006</c:v>
                </c:pt>
                <c:pt idx="39">
                  <c:v>42.953000000000003</c:v>
                </c:pt>
                <c:pt idx="40">
                  <c:v>41.471000000000004</c:v>
                </c:pt>
                <c:pt idx="41">
                  <c:v>41.471000000000004</c:v>
                </c:pt>
                <c:pt idx="42">
                  <c:v>41.471000000000004</c:v>
                </c:pt>
                <c:pt idx="43">
                  <c:v>39.906000000000006</c:v>
                </c:pt>
                <c:pt idx="44">
                  <c:v>37.463000000000001</c:v>
                </c:pt>
                <c:pt idx="45">
                  <c:v>36.631</c:v>
                </c:pt>
                <c:pt idx="46">
                  <c:v>35.759</c:v>
                </c:pt>
              </c:numCache>
            </c:numRef>
          </c:yVal>
          <c:smooth val="0"/>
        </c:ser>
        <c:ser>
          <c:idx val="2"/>
          <c:order val="2"/>
          <c:tx>
            <c:strRef>
              <c:f>Sheet1!$D$1</c:f>
              <c:strCache>
                <c:ptCount val="1"/>
                <c:pt idx="0">
                  <c:v>2002-2005 (N = 48)</c:v>
                </c:pt>
              </c:strCache>
            </c:strRef>
          </c:tx>
          <c:spPr>
            <a:ln w="41275">
              <a:solidFill>
                <a:srgbClr val="FF0000"/>
              </a:solidFill>
            </a:ln>
          </c:spPr>
          <c:marker>
            <c:symbol val="none"/>
          </c:marker>
          <c:xVal>
            <c:numRef>
              <c:f>Sheet1!$A$2:$A$48</c:f>
              <c:numCache>
                <c:formatCode>General</c:formatCode>
                <c:ptCount val="47"/>
                <c:pt idx="0">
                  <c:v>0</c:v>
                </c:pt>
                <c:pt idx="1">
                  <c:v>4.1700000000000001E-2</c:v>
                </c:pt>
                <c:pt idx="2">
                  <c:v>8.3300000000000041E-2</c:v>
                </c:pt>
                <c:pt idx="3">
                  <c:v>0.125</c:v>
                </c:pt>
                <c:pt idx="4">
                  <c:v>0.16669999999999999</c:v>
                </c:pt>
                <c:pt idx="5">
                  <c:v>0.20830000000000001</c:v>
                </c:pt>
                <c:pt idx="6">
                  <c:v>0.25</c:v>
                </c:pt>
                <c:pt idx="7">
                  <c:v>0.29170000000000001</c:v>
                </c:pt>
                <c:pt idx="8">
                  <c:v>0.33330000000000076</c:v>
                </c:pt>
                <c:pt idx="9">
                  <c:v>0.37500000000000044</c:v>
                </c:pt>
                <c:pt idx="10">
                  <c:v>0.41670000000000001</c:v>
                </c:pt>
                <c:pt idx="11">
                  <c:v>0.45830000000000032</c:v>
                </c:pt>
                <c:pt idx="12">
                  <c:v>0.5</c:v>
                </c:pt>
                <c:pt idx="13">
                  <c:v>0.54170000000000063</c:v>
                </c:pt>
                <c:pt idx="14">
                  <c:v>0.58329999999999949</c:v>
                </c:pt>
                <c:pt idx="15">
                  <c:v>0.625000000000001</c:v>
                </c:pt>
                <c:pt idx="16">
                  <c:v>0.6667000000000014</c:v>
                </c:pt>
                <c:pt idx="17">
                  <c:v>0.70830000000000004</c:v>
                </c:pt>
                <c:pt idx="18">
                  <c:v>0.750000000000001</c:v>
                </c:pt>
                <c:pt idx="19">
                  <c:v>0.79170000000000063</c:v>
                </c:pt>
                <c:pt idx="20">
                  <c:v>0.83330000000000004</c:v>
                </c:pt>
                <c:pt idx="21">
                  <c:v>0.875000000000001</c:v>
                </c:pt>
                <c:pt idx="22">
                  <c:v>0.91670000000000063</c:v>
                </c:pt>
                <c:pt idx="23">
                  <c:v>0.95830000000000004</c:v>
                </c:pt>
                <c:pt idx="24">
                  <c:v>1</c:v>
                </c:pt>
                <c:pt idx="25">
                  <c:v>1.5</c:v>
                </c:pt>
                <c:pt idx="26">
                  <c:v>2</c:v>
                </c:pt>
                <c:pt idx="27">
                  <c:v>2.5</c:v>
                </c:pt>
                <c:pt idx="28">
                  <c:v>3</c:v>
                </c:pt>
                <c:pt idx="29">
                  <c:v>3.5</c:v>
                </c:pt>
                <c:pt idx="30">
                  <c:v>4</c:v>
                </c:pt>
                <c:pt idx="31">
                  <c:v>4.5</c:v>
                </c:pt>
                <c:pt idx="32">
                  <c:v>5</c:v>
                </c:pt>
                <c:pt idx="33">
                  <c:v>5.5</c:v>
                </c:pt>
                <c:pt idx="34">
                  <c:v>6</c:v>
                </c:pt>
                <c:pt idx="35">
                  <c:v>6.5</c:v>
                </c:pt>
                <c:pt idx="36">
                  <c:v>7</c:v>
                </c:pt>
                <c:pt idx="37">
                  <c:v>7.5</c:v>
                </c:pt>
                <c:pt idx="38">
                  <c:v>8</c:v>
                </c:pt>
                <c:pt idx="39">
                  <c:v>8.5</c:v>
                </c:pt>
                <c:pt idx="40">
                  <c:v>9</c:v>
                </c:pt>
                <c:pt idx="41">
                  <c:v>9.5</c:v>
                </c:pt>
                <c:pt idx="42">
                  <c:v>10</c:v>
                </c:pt>
                <c:pt idx="43">
                  <c:v>10.5</c:v>
                </c:pt>
                <c:pt idx="44">
                  <c:v>11</c:v>
                </c:pt>
                <c:pt idx="45">
                  <c:v>11.5</c:v>
                </c:pt>
                <c:pt idx="46">
                  <c:v>12</c:v>
                </c:pt>
              </c:numCache>
            </c:numRef>
          </c:xVal>
          <c:yVal>
            <c:numRef>
              <c:f>Sheet1!$D$2:$D$48</c:f>
              <c:numCache>
                <c:formatCode>General</c:formatCode>
                <c:ptCount val="47"/>
                <c:pt idx="0">
                  <c:v>100</c:v>
                </c:pt>
                <c:pt idx="1">
                  <c:v>89.582999999999998</c:v>
                </c:pt>
                <c:pt idx="2">
                  <c:v>87.45</c:v>
                </c:pt>
                <c:pt idx="3">
                  <c:v>81.051999999999992</c:v>
                </c:pt>
                <c:pt idx="4">
                  <c:v>81.051999999999992</c:v>
                </c:pt>
                <c:pt idx="5">
                  <c:v>81.051999999999992</c:v>
                </c:pt>
                <c:pt idx="6">
                  <c:v>81.051999999999992</c:v>
                </c:pt>
                <c:pt idx="7">
                  <c:v>81.051999999999992</c:v>
                </c:pt>
                <c:pt idx="8">
                  <c:v>81.051999999999992</c:v>
                </c:pt>
                <c:pt idx="9">
                  <c:v>81.051999999999992</c:v>
                </c:pt>
                <c:pt idx="10">
                  <c:v>81.051999999999992</c:v>
                </c:pt>
                <c:pt idx="11">
                  <c:v>81.051999999999992</c:v>
                </c:pt>
                <c:pt idx="12">
                  <c:v>81.051999999999992</c:v>
                </c:pt>
                <c:pt idx="13">
                  <c:v>81.051999999999992</c:v>
                </c:pt>
                <c:pt idx="14">
                  <c:v>78.918999999999997</c:v>
                </c:pt>
                <c:pt idx="15">
                  <c:v>78.918999999999997</c:v>
                </c:pt>
                <c:pt idx="16">
                  <c:v>76.786000000000001</c:v>
                </c:pt>
                <c:pt idx="17">
                  <c:v>76.786000000000001</c:v>
                </c:pt>
                <c:pt idx="18">
                  <c:v>76.786000000000001</c:v>
                </c:pt>
                <c:pt idx="19">
                  <c:v>76.786000000000001</c:v>
                </c:pt>
                <c:pt idx="20">
                  <c:v>76.786000000000001</c:v>
                </c:pt>
                <c:pt idx="21">
                  <c:v>76.786000000000001</c:v>
                </c:pt>
                <c:pt idx="22">
                  <c:v>76.786000000000001</c:v>
                </c:pt>
                <c:pt idx="23">
                  <c:v>76.786000000000001</c:v>
                </c:pt>
                <c:pt idx="24">
                  <c:v>76.786000000000001</c:v>
                </c:pt>
                <c:pt idx="25">
                  <c:v>76.786000000000001</c:v>
                </c:pt>
                <c:pt idx="26">
                  <c:v>76.786000000000001</c:v>
                </c:pt>
                <c:pt idx="27">
                  <c:v>72.397999999999996</c:v>
                </c:pt>
                <c:pt idx="28">
                  <c:v>68.010000000000005</c:v>
                </c:pt>
                <c:pt idx="29">
                  <c:v>63.476000000000006</c:v>
                </c:pt>
                <c:pt idx="30">
                  <c:v>63.476000000000006</c:v>
                </c:pt>
                <c:pt idx="31">
                  <c:v>61.209000000000003</c:v>
                </c:pt>
                <c:pt idx="32">
                  <c:v>61.209000000000003</c:v>
                </c:pt>
                <c:pt idx="33">
                  <c:v>61.209000000000003</c:v>
                </c:pt>
                <c:pt idx="34">
                  <c:v>58.942</c:v>
                </c:pt>
                <c:pt idx="35">
                  <c:v>56.675000000000011</c:v>
                </c:pt>
                <c:pt idx="36">
                  <c:v>56.675000000000011</c:v>
                </c:pt>
                <c:pt idx="37">
                  <c:v>54.313999999999993</c:v>
                </c:pt>
                <c:pt idx="38">
                  <c:v>51.454999999999998</c:v>
                </c:pt>
              </c:numCache>
            </c:numRef>
          </c:yVal>
          <c:smooth val="0"/>
        </c:ser>
        <c:ser>
          <c:idx val="3"/>
          <c:order val="3"/>
          <c:tx>
            <c:strRef>
              <c:f>Sheet1!$E$1</c:f>
              <c:strCache>
                <c:ptCount val="1"/>
                <c:pt idx="0">
                  <c:v>2006-6/2012 (N = 107)</c:v>
                </c:pt>
              </c:strCache>
            </c:strRef>
          </c:tx>
          <c:spPr>
            <a:ln w="41275">
              <a:solidFill>
                <a:srgbClr val="CC99FF"/>
              </a:solidFill>
            </a:ln>
          </c:spPr>
          <c:marker>
            <c:symbol val="none"/>
          </c:marker>
          <c:xVal>
            <c:numRef>
              <c:f>Sheet1!$A$2:$A$48</c:f>
              <c:numCache>
                <c:formatCode>General</c:formatCode>
                <c:ptCount val="47"/>
                <c:pt idx="0">
                  <c:v>0</c:v>
                </c:pt>
                <c:pt idx="1">
                  <c:v>4.1700000000000001E-2</c:v>
                </c:pt>
                <c:pt idx="2">
                  <c:v>8.3300000000000041E-2</c:v>
                </c:pt>
                <c:pt idx="3">
                  <c:v>0.125</c:v>
                </c:pt>
                <c:pt idx="4">
                  <c:v>0.16669999999999999</c:v>
                </c:pt>
                <c:pt idx="5">
                  <c:v>0.20830000000000001</c:v>
                </c:pt>
                <c:pt idx="6">
                  <c:v>0.25</c:v>
                </c:pt>
                <c:pt idx="7">
                  <c:v>0.29170000000000001</c:v>
                </c:pt>
                <c:pt idx="8">
                  <c:v>0.33330000000000076</c:v>
                </c:pt>
                <c:pt idx="9">
                  <c:v>0.37500000000000044</c:v>
                </c:pt>
                <c:pt idx="10">
                  <c:v>0.41670000000000001</c:v>
                </c:pt>
                <c:pt idx="11">
                  <c:v>0.45830000000000032</c:v>
                </c:pt>
                <c:pt idx="12">
                  <c:v>0.5</c:v>
                </c:pt>
                <c:pt idx="13">
                  <c:v>0.54170000000000063</c:v>
                </c:pt>
                <c:pt idx="14">
                  <c:v>0.58329999999999949</c:v>
                </c:pt>
                <c:pt idx="15">
                  <c:v>0.625000000000001</c:v>
                </c:pt>
                <c:pt idx="16">
                  <c:v>0.6667000000000014</c:v>
                </c:pt>
                <c:pt idx="17">
                  <c:v>0.70830000000000004</c:v>
                </c:pt>
                <c:pt idx="18">
                  <c:v>0.750000000000001</c:v>
                </c:pt>
                <c:pt idx="19">
                  <c:v>0.79170000000000063</c:v>
                </c:pt>
                <c:pt idx="20">
                  <c:v>0.83330000000000004</c:v>
                </c:pt>
                <c:pt idx="21">
                  <c:v>0.875000000000001</c:v>
                </c:pt>
                <c:pt idx="22">
                  <c:v>0.91670000000000063</c:v>
                </c:pt>
                <c:pt idx="23">
                  <c:v>0.95830000000000004</c:v>
                </c:pt>
                <c:pt idx="24">
                  <c:v>1</c:v>
                </c:pt>
                <c:pt idx="25">
                  <c:v>1.5</c:v>
                </c:pt>
                <c:pt idx="26">
                  <c:v>2</c:v>
                </c:pt>
                <c:pt idx="27">
                  <c:v>2.5</c:v>
                </c:pt>
                <c:pt idx="28">
                  <c:v>3</c:v>
                </c:pt>
                <c:pt idx="29">
                  <c:v>3.5</c:v>
                </c:pt>
                <c:pt idx="30">
                  <c:v>4</c:v>
                </c:pt>
                <c:pt idx="31">
                  <c:v>4.5</c:v>
                </c:pt>
                <c:pt idx="32">
                  <c:v>5</c:v>
                </c:pt>
                <c:pt idx="33">
                  <c:v>5.5</c:v>
                </c:pt>
                <c:pt idx="34">
                  <c:v>6</c:v>
                </c:pt>
                <c:pt idx="35">
                  <c:v>6.5</c:v>
                </c:pt>
                <c:pt idx="36">
                  <c:v>7</c:v>
                </c:pt>
                <c:pt idx="37">
                  <c:v>7.5</c:v>
                </c:pt>
                <c:pt idx="38">
                  <c:v>8</c:v>
                </c:pt>
                <c:pt idx="39">
                  <c:v>8.5</c:v>
                </c:pt>
                <c:pt idx="40">
                  <c:v>9</c:v>
                </c:pt>
                <c:pt idx="41">
                  <c:v>9.5</c:v>
                </c:pt>
                <c:pt idx="42">
                  <c:v>10</c:v>
                </c:pt>
                <c:pt idx="43">
                  <c:v>10.5</c:v>
                </c:pt>
                <c:pt idx="44">
                  <c:v>11</c:v>
                </c:pt>
                <c:pt idx="45">
                  <c:v>11.5</c:v>
                </c:pt>
                <c:pt idx="46">
                  <c:v>12</c:v>
                </c:pt>
              </c:numCache>
            </c:numRef>
          </c:xVal>
          <c:yVal>
            <c:numRef>
              <c:f>Sheet1!$E$2:$E$48</c:f>
              <c:numCache>
                <c:formatCode>General</c:formatCode>
                <c:ptCount val="47"/>
                <c:pt idx="0">
                  <c:v>100</c:v>
                </c:pt>
                <c:pt idx="1">
                  <c:v>91.588999999999999</c:v>
                </c:pt>
                <c:pt idx="2">
                  <c:v>89.69</c:v>
                </c:pt>
                <c:pt idx="3">
                  <c:v>87.781999999999996</c:v>
                </c:pt>
                <c:pt idx="4">
                  <c:v>86.816999999999993</c:v>
                </c:pt>
                <c:pt idx="5">
                  <c:v>86.816999999999993</c:v>
                </c:pt>
                <c:pt idx="6">
                  <c:v>85.85299999999998</c:v>
                </c:pt>
                <c:pt idx="7">
                  <c:v>84.887999999999991</c:v>
                </c:pt>
                <c:pt idx="8">
                  <c:v>84.887999999999991</c:v>
                </c:pt>
                <c:pt idx="9">
                  <c:v>84.887999999999991</c:v>
                </c:pt>
                <c:pt idx="10">
                  <c:v>84.887999999999991</c:v>
                </c:pt>
                <c:pt idx="11">
                  <c:v>84.887999999999991</c:v>
                </c:pt>
                <c:pt idx="12">
                  <c:v>83.924000000000007</c:v>
                </c:pt>
                <c:pt idx="13">
                  <c:v>83.924000000000007</c:v>
                </c:pt>
                <c:pt idx="14">
                  <c:v>83.924000000000007</c:v>
                </c:pt>
                <c:pt idx="15">
                  <c:v>83.924000000000007</c:v>
                </c:pt>
                <c:pt idx="16">
                  <c:v>83.924000000000007</c:v>
                </c:pt>
                <c:pt idx="17">
                  <c:v>83.924000000000007</c:v>
                </c:pt>
                <c:pt idx="18">
                  <c:v>82.959000000000003</c:v>
                </c:pt>
                <c:pt idx="19">
                  <c:v>82.959000000000003</c:v>
                </c:pt>
                <c:pt idx="20">
                  <c:v>82.959000000000003</c:v>
                </c:pt>
                <c:pt idx="21">
                  <c:v>82.959000000000003</c:v>
                </c:pt>
                <c:pt idx="22">
                  <c:v>82.959000000000003</c:v>
                </c:pt>
                <c:pt idx="23">
                  <c:v>82.959000000000003</c:v>
                </c:pt>
                <c:pt idx="24">
                  <c:v>82.959000000000003</c:v>
                </c:pt>
                <c:pt idx="25">
                  <c:v>78.534000000000006</c:v>
                </c:pt>
                <c:pt idx="26">
                  <c:v>77.412000000000006</c:v>
                </c:pt>
                <c:pt idx="27">
                  <c:v>73.542000000000002</c:v>
                </c:pt>
                <c:pt idx="28">
                  <c:v>68.049000000000007</c:v>
                </c:pt>
                <c:pt idx="29">
                  <c:v>64.873999999999981</c:v>
                </c:pt>
                <c:pt idx="30">
                  <c:v>64.873999999999981</c:v>
                </c:pt>
                <c:pt idx="31">
                  <c:v>62.557000000000002</c:v>
                </c:pt>
                <c:pt idx="32">
                  <c:v>62.557000000000002</c:v>
                </c:pt>
              </c:numCache>
            </c:numRef>
          </c:yVal>
          <c:smooth val="0"/>
        </c:ser>
        <c:dLbls>
          <c:showLegendKey val="0"/>
          <c:showVal val="0"/>
          <c:showCatName val="0"/>
          <c:showSerName val="0"/>
          <c:showPercent val="0"/>
          <c:showBubbleSize val="0"/>
        </c:dLbls>
        <c:axId val="481343392"/>
        <c:axId val="481343784"/>
      </c:scatterChart>
      <c:valAx>
        <c:axId val="481343392"/>
        <c:scaling>
          <c:orientation val="minMax"/>
          <c:max val="1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81343784"/>
        <c:crosses val="autoZero"/>
        <c:crossBetween val="midCat"/>
        <c:majorUnit val="1"/>
      </c:valAx>
      <c:valAx>
        <c:axId val="48134378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81343392"/>
        <c:crosses val="autoZero"/>
        <c:crossBetween val="midCat"/>
        <c:majorUnit val="20"/>
      </c:valAx>
      <c:spPr>
        <a:solidFill>
          <a:schemeClr val="bg2"/>
        </a:solidFill>
        <a:ln>
          <a:solidFill>
            <a:schemeClr val="tx1"/>
          </a:solidFill>
        </a:ln>
      </c:spPr>
    </c:plotArea>
    <c:legend>
      <c:legendPos val="r"/>
      <c:layout>
        <c:manualLayout>
          <c:xMode val="edge"/>
          <c:yMode val="edge"/>
          <c:x val="0.70648967551622421"/>
          <c:y val="0.17741935483870969"/>
          <c:w val="0.2514381111653079"/>
          <c:h val="0.2310066886800440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0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50614"/>
          <c:h val="0.81644145288290582"/>
        </c:manualLayout>
      </c:layout>
      <c:scatterChart>
        <c:scatterStyle val="lineMarker"/>
        <c:varyColors val="0"/>
        <c:ser>
          <c:idx val="0"/>
          <c:order val="0"/>
          <c:tx>
            <c:strRef>
              <c:f>Sheet1!$B$1</c:f>
              <c:strCache>
                <c:ptCount val="1"/>
                <c:pt idx="0">
                  <c:v>1982-1991 (N = 905)</c:v>
                </c:pt>
              </c:strCache>
            </c:strRef>
          </c:tx>
          <c:spPr>
            <a:ln w="41275">
              <a:solidFill>
                <a:srgbClr val="00FFFF"/>
              </a:solidFill>
            </a:ln>
          </c:spPr>
          <c:marker>
            <c:symbol val="none"/>
          </c:marker>
          <c:xVal>
            <c:numRef>
              <c:f>Sheet1!$A$2:$A$30</c:f>
              <c:numCache>
                <c:formatCode>General</c:formatCode>
                <c:ptCount val="29"/>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numCache>
            </c:numRef>
          </c:xVal>
          <c:yVal>
            <c:numRef>
              <c:f>Sheet1!$B$2:$B$30</c:f>
              <c:numCache>
                <c:formatCode>General</c:formatCode>
                <c:ptCount val="29"/>
                <c:pt idx="0">
                  <c:v>100</c:v>
                </c:pt>
                <c:pt idx="1">
                  <c:v>84.025999999999982</c:v>
                </c:pt>
                <c:pt idx="2">
                  <c:v>80.340999999999994</c:v>
                </c:pt>
                <c:pt idx="3">
                  <c:v>78.887999999999991</c:v>
                </c:pt>
                <c:pt idx="4">
                  <c:v>78.217000000000027</c:v>
                </c:pt>
                <c:pt idx="5">
                  <c:v>77.433000000000007</c:v>
                </c:pt>
                <c:pt idx="6">
                  <c:v>76.985000000000014</c:v>
                </c:pt>
                <c:pt idx="7">
                  <c:v>76.760000000000005</c:v>
                </c:pt>
                <c:pt idx="8">
                  <c:v>75.975999999999999</c:v>
                </c:pt>
                <c:pt idx="9">
                  <c:v>75.191999999999993</c:v>
                </c:pt>
                <c:pt idx="10">
                  <c:v>74.967000000000027</c:v>
                </c:pt>
                <c:pt idx="11">
                  <c:v>74.742999999999995</c:v>
                </c:pt>
                <c:pt idx="12">
                  <c:v>74.293999999999997</c:v>
                </c:pt>
                <c:pt idx="13">
                  <c:v>71.134999999999991</c:v>
                </c:pt>
                <c:pt idx="14">
                  <c:v>67.371999999999986</c:v>
                </c:pt>
                <c:pt idx="15">
                  <c:v>64.151999999999987</c:v>
                </c:pt>
                <c:pt idx="16">
                  <c:v>61.948</c:v>
                </c:pt>
                <c:pt idx="17">
                  <c:v>60.178000000000011</c:v>
                </c:pt>
                <c:pt idx="18">
                  <c:v>56.621000000000002</c:v>
                </c:pt>
                <c:pt idx="19">
                  <c:v>52.873000000000005</c:v>
                </c:pt>
                <c:pt idx="20">
                  <c:v>50.572000000000003</c:v>
                </c:pt>
                <c:pt idx="21">
                  <c:v>47.931000000000004</c:v>
                </c:pt>
                <c:pt idx="22">
                  <c:v>45.029000000000003</c:v>
                </c:pt>
                <c:pt idx="23">
                  <c:v>41.756</c:v>
                </c:pt>
                <c:pt idx="24">
                  <c:v>39.001000000000005</c:v>
                </c:pt>
                <c:pt idx="25">
                  <c:v>36.033000000000001</c:v>
                </c:pt>
                <c:pt idx="26">
                  <c:v>33.921000000000006</c:v>
                </c:pt>
                <c:pt idx="27">
                  <c:v>30.338000000000001</c:v>
                </c:pt>
                <c:pt idx="28">
                  <c:v>27.641999999999999</c:v>
                </c:pt>
              </c:numCache>
            </c:numRef>
          </c:yVal>
          <c:smooth val="0"/>
        </c:ser>
        <c:ser>
          <c:idx val="1"/>
          <c:order val="1"/>
          <c:tx>
            <c:strRef>
              <c:f>Sheet1!$C$1</c:f>
              <c:strCache>
                <c:ptCount val="1"/>
                <c:pt idx="0">
                  <c:v>1992-2001 (N = 1,454)</c:v>
                </c:pt>
              </c:strCache>
            </c:strRef>
          </c:tx>
          <c:spPr>
            <a:ln w="41275">
              <a:solidFill>
                <a:srgbClr val="00FF00"/>
              </a:solidFill>
              <a:prstDash val="solid"/>
            </a:ln>
          </c:spPr>
          <c:marker>
            <c:symbol val="none"/>
          </c:marker>
          <c:xVal>
            <c:numRef>
              <c:f>Sheet1!$A$2:$A$30</c:f>
              <c:numCache>
                <c:formatCode>General</c:formatCode>
                <c:ptCount val="29"/>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numCache>
            </c:numRef>
          </c:xVal>
          <c:yVal>
            <c:numRef>
              <c:f>Sheet1!$C$2:$C$30</c:f>
              <c:numCache>
                <c:formatCode>General</c:formatCode>
                <c:ptCount val="29"/>
                <c:pt idx="0">
                  <c:v>100</c:v>
                </c:pt>
                <c:pt idx="1">
                  <c:v>86.11999999999999</c:v>
                </c:pt>
                <c:pt idx="2">
                  <c:v>83.885999999999981</c:v>
                </c:pt>
                <c:pt idx="3">
                  <c:v>82.203000000000003</c:v>
                </c:pt>
                <c:pt idx="4">
                  <c:v>81.081000000000003</c:v>
                </c:pt>
                <c:pt idx="5">
                  <c:v>80.165999999999983</c:v>
                </c:pt>
                <c:pt idx="6">
                  <c:v>79.534000000000006</c:v>
                </c:pt>
                <c:pt idx="7">
                  <c:v>79.180999999999983</c:v>
                </c:pt>
                <c:pt idx="8">
                  <c:v>78.617000000000004</c:v>
                </c:pt>
                <c:pt idx="9">
                  <c:v>78.263000000000005</c:v>
                </c:pt>
                <c:pt idx="10">
                  <c:v>77.554000000000002</c:v>
                </c:pt>
                <c:pt idx="11">
                  <c:v>77.127999999999986</c:v>
                </c:pt>
                <c:pt idx="12">
                  <c:v>76.843999999999994</c:v>
                </c:pt>
                <c:pt idx="13">
                  <c:v>73.801000000000002</c:v>
                </c:pt>
                <c:pt idx="14">
                  <c:v>71.287999999999997</c:v>
                </c:pt>
                <c:pt idx="15">
                  <c:v>69.251999999999995</c:v>
                </c:pt>
                <c:pt idx="16">
                  <c:v>67.265000000000001</c:v>
                </c:pt>
                <c:pt idx="17">
                  <c:v>65.3</c:v>
                </c:pt>
                <c:pt idx="18">
                  <c:v>62.476000000000006</c:v>
                </c:pt>
                <c:pt idx="19">
                  <c:v>60.323</c:v>
                </c:pt>
                <c:pt idx="20">
                  <c:v>56.932000000000002</c:v>
                </c:pt>
                <c:pt idx="21">
                  <c:v>54.708000000000013</c:v>
                </c:pt>
                <c:pt idx="22">
                  <c:v>51.665000000000013</c:v>
                </c:pt>
                <c:pt idx="23">
                  <c:v>48.896000000000001</c:v>
                </c:pt>
                <c:pt idx="24">
                  <c:v>46.271000000000001</c:v>
                </c:pt>
                <c:pt idx="25">
                  <c:v>43.067</c:v>
                </c:pt>
                <c:pt idx="26">
                  <c:v>38.46</c:v>
                </c:pt>
                <c:pt idx="27">
                  <c:v>36.260000000000012</c:v>
                </c:pt>
                <c:pt idx="28">
                  <c:v>32.971000000000004</c:v>
                </c:pt>
              </c:numCache>
            </c:numRef>
          </c:yVal>
          <c:smooth val="0"/>
        </c:ser>
        <c:ser>
          <c:idx val="2"/>
          <c:order val="2"/>
          <c:tx>
            <c:strRef>
              <c:f>Sheet1!$D$1</c:f>
              <c:strCache>
                <c:ptCount val="1"/>
                <c:pt idx="0">
                  <c:v>2002-2005 (N = 470)</c:v>
                </c:pt>
              </c:strCache>
            </c:strRef>
          </c:tx>
          <c:spPr>
            <a:ln w="41275">
              <a:solidFill>
                <a:srgbClr val="FF0000"/>
              </a:solidFill>
            </a:ln>
          </c:spPr>
          <c:marker>
            <c:symbol val="none"/>
          </c:marker>
          <c:xVal>
            <c:numRef>
              <c:f>Sheet1!$A$2:$A$30</c:f>
              <c:numCache>
                <c:formatCode>General</c:formatCode>
                <c:ptCount val="29"/>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numCache>
            </c:numRef>
          </c:xVal>
          <c:yVal>
            <c:numRef>
              <c:f>Sheet1!$D$2:$D$30</c:f>
              <c:numCache>
                <c:formatCode>General</c:formatCode>
                <c:ptCount val="29"/>
                <c:pt idx="0">
                  <c:v>100</c:v>
                </c:pt>
                <c:pt idx="1">
                  <c:v>84.747000000000114</c:v>
                </c:pt>
                <c:pt idx="2">
                  <c:v>82.322999999999979</c:v>
                </c:pt>
                <c:pt idx="3">
                  <c:v>81.206999999999994</c:v>
                </c:pt>
                <c:pt idx="4">
                  <c:v>80.085999999999999</c:v>
                </c:pt>
                <c:pt idx="5">
                  <c:v>79.412999999999997</c:v>
                </c:pt>
                <c:pt idx="6">
                  <c:v>78.964000000000027</c:v>
                </c:pt>
                <c:pt idx="7">
                  <c:v>78.964000000000027</c:v>
                </c:pt>
                <c:pt idx="8">
                  <c:v>78.738</c:v>
                </c:pt>
                <c:pt idx="9">
                  <c:v>78.510999999999996</c:v>
                </c:pt>
                <c:pt idx="10">
                  <c:v>78.284000000000006</c:v>
                </c:pt>
                <c:pt idx="11">
                  <c:v>78.057000000000002</c:v>
                </c:pt>
                <c:pt idx="12">
                  <c:v>77.83</c:v>
                </c:pt>
                <c:pt idx="13">
                  <c:v>76.202000000000012</c:v>
                </c:pt>
                <c:pt idx="14">
                  <c:v>71.412000000000006</c:v>
                </c:pt>
                <c:pt idx="15">
                  <c:v>68.215999999999994</c:v>
                </c:pt>
                <c:pt idx="16">
                  <c:v>66.462999999999994</c:v>
                </c:pt>
                <c:pt idx="17">
                  <c:v>64.658999999999978</c:v>
                </c:pt>
                <c:pt idx="18">
                  <c:v>61.456000000000003</c:v>
                </c:pt>
                <c:pt idx="19">
                  <c:v>59.089000000000006</c:v>
                </c:pt>
                <c:pt idx="20">
                  <c:v>56.804000000000002</c:v>
                </c:pt>
                <c:pt idx="21">
                  <c:v>54.81</c:v>
                </c:pt>
              </c:numCache>
            </c:numRef>
          </c:yVal>
          <c:smooth val="0"/>
        </c:ser>
        <c:ser>
          <c:idx val="3"/>
          <c:order val="3"/>
          <c:tx>
            <c:strRef>
              <c:f>Sheet1!$E$1</c:f>
              <c:strCache>
                <c:ptCount val="1"/>
                <c:pt idx="0">
                  <c:v>2006-6/2012 (N = 640)</c:v>
                </c:pt>
              </c:strCache>
            </c:strRef>
          </c:tx>
          <c:spPr>
            <a:ln w="41275">
              <a:solidFill>
                <a:srgbClr val="CC99FF"/>
              </a:solidFill>
            </a:ln>
          </c:spPr>
          <c:marker>
            <c:symbol val="none"/>
          </c:marker>
          <c:xVal>
            <c:numRef>
              <c:f>Sheet1!$A$2:$A$30</c:f>
              <c:numCache>
                <c:formatCode>General</c:formatCode>
                <c:ptCount val="29"/>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numCache>
            </c:numRef>
          </c:xVal>
          <c:yVal>
            <c:numRef>
              <c:f>Sheet1!$E$2:$E$30</c:f>
              <c:numCache>
                <c:formatCode>General</c:formatCode>
                <c:ptCount val="29"/>
                <c:pt idx="0">
                  <c:v>100</c:v>
                </c:pt>
                <c:pt idx="1">
                  <c:v>89.040999999999997</c:v>
                </c:pt>
                <c:pt idx="2">
                  <c:v>85.85499999999999</c:v>
                </c:pt>
                <c:pt idx="3">
                  <c:v>84.090999999999994</c:v>
                </c:pt>
                <c:pt idx="4">
                  <c:v>83.127999999999986</c:v>
                </c:pt>
                <c:pt idx="5">
                  <c:v>82.483999999999995</c:v>
                </c:pt>
                <c:pt idx="6">
                  <c:v>82.001999999999995</c:v>
                </c:pt>
                <c:pt idx="7">
                  <c:v>81.840999999999994</c:v>
                </c:pt>
                <c:pt idx="8">
                  <c:v>81.197999999999993</c:v>
                </c:pt>
                <c:pt idx="9">
                  <c:v>80.233000000000004</c:v>
                </c:pt>
                <c:pt idx="10">
                  <c:v>80.233000000000004</c:v>
                </c:pt>
                <c:pt idx="11">
                  <c:v>79.747000000000114</c:v>
                </c:pt>
                <c:pt idx="12">
                  <c:v>79.418999999999997</c:v>
                </c:pt>
                <c:pt idx="13">
                  <c:v>76.531999999999996</c:v>
                </c:pt>
                <c:pt idx="14">
                  <c:v>75.406999999999996</c:v>
                </c:pt>
                <c:pt idx="15">
                  <c:v>72.501999999999995</c:v>
                </c:pt>
                <c:pt idx="16">
                  <c:v>69.13</c:v>
                </c:pt>
                <c:pt idx="17">
                  <c:v>67.313000000000002</c:v>
                </c:pt>
              </c:numCache>
            </c:numRef>
          </c:yVal>
          <c:smooth val="0"/>
        </c:ser>
        <c:dLbls>
          <c:showLegendKey val="0"/>
          <c:showVal val="0"/>
          <c:showCatName val="0"/>
          <c:showSerName val="0"/>
          <c:showPercent val="0"/>
          <c:showBubbleSize val="0"/>
        </c:dLbls>
        <c:axId val="481344568"/>
        <c:axId val="481344960"/>
      </c:scatterChart>
      <c:valAx>
        <c:axId val="481344568"/>
        <c:scaling>
          <c:orientation val="minMax"/>
          <c:max val="17"/>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81344960"/>
        <c:crosses val="autoZero"/>
        <c:crossBetween val="midCat"/>
        <c:majorUnit val="1"/>
      </c:valAx>
      <c:valAx>
        <c:axId val="48134496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81344568"/>
        <c:crosses val="autoZero"/>
        <c:crossBetween val="midCat"/>
        <c:majorUnit val="20"/>
      </c:valAx>
      <c:spPr>
        <a:solidFill>
          <a:schemeClr val="bg2"/>
        </a:solidFill>
        <a:ln>
          <a:solidFill>
            <a:schemeClr val="tx1"/>
          </a:solidFill>
        </a:ln>
      </c:spPr>
    </c:plotArea>
    <c:legend>
      <c:legendPos val="r"/>
      <c:layout>
        <c:manualLayout>
          <c:xMode val="edge"/>
          <c:yMode val="edge"/>
          <c:x val="0.12241887905604718"/>
          <c:y val="0.40322580645161277"/>
          <c:w val="0.25257380438065263"/>
          <c:h val="0.2310066886800440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154601642536619"/>
          <c:y val="0.17193683669976059"/>
          <c:w val="0.41304485376827932"/>
          <c:h val="0.50283721328314013"/>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FFFF00"/>
              </a:solidFill>
              <a:ln>
                <a:solidFill>
                  <a:srgbClr val="000000"/>
                </a:solidFill>
              </a:ln>
            </c:spPr>
          </c:dPt>
          <c:dPt>
            <c:idx val="1"/>
            <c:bubble3D val="0"/>
            <c:spPr>
              <a:solidFill>
                <a:srgbClr val="009900"/>
              </a:solidFill>
              <a:ln>
                <a:solidFill>
                  <a:srgbClr val="000000"/>
                </a:solidFill>
              </a:ln>
            </c:spPr>
          </c:dPt>
          <c:dPt>
            <c:idx val="2"/>
            <c:bubble3D val="0"/>
            <c:spPr>
              <a:solidFill>
                <a:srgbClr val="FF0000"/>
              </a:solidFill>
              <a:ln>
                <a:solidFill>
                  <a:srgbClr val="000000"/>
                </a:solidFill>
              </a:ln>
            </c:spPr>
          </c:dPt>
          <c:dPt>
            <c:idx val="3"/>
            <c:bubble3D val="0"/>
            <c:spPr>
              <a:solidFill>
                <a:srgbClr val="00FFFF"/>
              </a:solidFill>
              <a:ln>
                <a:solidFill>
                  <a:srgbClr val="000000"/>
                </a:solidFill>
              </a:ln>
            </c:spPr>
          </c:dPt>
          <c:dPt>
            <c:idx val="4"/>
            <c:bubble3D val="0"/>
            <c:spPr>
              <a:solidFill>
                <a:srgbClr val="9900FF"/>
              </a:solidFill>
              <a:ln>
                <a:solidFill>
                  <a:srgbClr val="000000"/>
                </a:solidFill>
              </a:ln>
            </c:spPr>
          </c:dPt>
          <c:dPt>
            <c:idx val="5"/>
            <c:bubble3D val="0"/>
            <c:spPr>
              <a:solidFill>
                <a:srgbClr val="00FF00"/>
              </a:solidFill>
              <a:ln>
                <a:solidFill>
                  <a:srgbClr val="000000"/>
                </a:solidFill>
              </a:ln>
            </c:spPr>
          </c:dPt>
          <c:dPt>
            <c:idx val="6"/>
            <c:bubble3D val="0"/>
            <c:spPr>
              <a:solidFill>
                <a:srgbClr val="FF00FF"/>
              </a:solidFill>
              <a:ln>
                <a:solidFill>
                  <a:srgbClr val="000000"/>
                </a:solidFill>
              </a:ln>
            </c:spPr>
          </c:dPt>
          <c:dLbls>
            <c:dLbl>
              <c:idx val="1"/>
              <c:layout>
                <c:manualLayout>
                  <c:x val="0"/>
                  <c:y val="3.5087719298245591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2"/>
              <c:layout>
                <c:manualLayout>
                  <c:x val="-1.3351325035983429E-2"/>
                  <c:y val="-4.983481684354691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4"/>
              <c:layout>
                <c:manualLayout>
                  <c:x val="7.3530183727034118E-3"/>
                  <c:y val="-9.356725146198832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numFmt formatCode="0%" sourceLinked="0"/>
            <c:spPr>
              <a:noFill/>
              <a:ln>
                <a:noFill/>
              </a:ln>
              <a:effectLst/>
            </c:spPr>
            <c:txPr>
              <a:bodyPr/>
              <a:lstStyle/>
              <a:p>
                <a:pPr>
                  <a:defRPr sz="1300" b="1"/>
                </a:pPr>
                <a:endParaRPr lang="en-US"/>
              </a:p>
            </c:txPr>
            <c:dLblPos val="outEnd"/>
            <c:showLegendKey val="0"/>
            <c:showVal val="1"/>
            <c:showCatName val="1"/>
            <c:showSerName val="0"/>
            <c:showPercent val="0"/>
            <c:showBubbleSize val="0"/>
            <c:separator>
</c:separator>
            <c:showLeaderLines val="1"/>
            <c:extLst>
              <c:ext xmlns:c15="http://schemas.microsoft.com/office/drawing/2012/chart" uri="{CE6537A1-D6FC-4f65-9D91-7224C49458BB}">
                <c15:layout/>
              </c:ext>
            </c:extLst>
          </c:dLbls>
          <c:cat>
            <c:strRef>
              <c:f>Sheet1!$A$2:$A$8</c:f>
              <c:strCache>
                <c:ptCount val="7"/>
                <c:pt idx="0">
                  <c:v>Myopathy</c:v>
                </c:pt>
                <c:pt idx="1">
                  <c:v>Primary Failure</c:v>
                </c:pt>
                <c:pt idx="2">
                  <c:v>CAD</c:v>
                </c:pt>
                <c:pt idx="3">
                  <c:v>Other</c:v>
                </c:pt>
                <c:pt idx="4">
                  <c:v>Rejection</c:v>
                </c:pt>
                <c:pt idx="5">
                  <c:v>Non-specific</c:v>
                </c:pt>
                <c:pt idx="6">
                  <c:v>Valvular</c:v>
                </c:pt>
              </c:strCache>
            </c:strRef>
          </c:cat>
          <c:val>
            <c:numRef>
              <c:f>Sheet1!$B$2:$B$8</c:f>
              <c:numCache>
                <c:formatCode>0.00%</c:formatCode>
                <c:ptCount val="7"/>
                <c:pt idx="0">
                  <c:v>3.6468E-2</c:v>
                </c:pt>
                <c:pt idx="1">
                  <c:v>7.6774999999999996E-2</c:v>
                </c:pt>
                <c:pt idx="2">
                  <c:v>0.58733000000000002</c:v>
                </c:pt>
                <c:pt idx="3">
                  <c:v>1.1516E-2</c:v>
                </c:pt>
                <c:pt idx="4">
                  <c:v>0.15162999999999999</c:v>
                </c:pt>
                <c:pt idx="5">
                  <c:v>0.13628000000000001</c:v>
                </c:pt>
              </c:numCache>
            </c:numRef>
          </c:val>
        </c:ser>
        <c:dLbls>
          <c:showLegendKey val="0"/>
          <c:showVal val="0"/>
          <c:showCatName val="0"/>
          <c:showSerName val="0"/>
          <c:showPercent val="0"/>
          <c:showBubbleSize val="0"/>
          <c:showLeaderLines val="1"/>
        </c:dLbls>
        <c:firstSliceAng val="70"/>
      </c:pieChart>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1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6.2019180294770854E-2"/>
          <c:w val="0.90442489489698741"/>
          <c:h val="0.81387744801130624"/>
        </c:manualLayout>
      </c:layout>
      <c:scatterChart>
        <c:scatterStyle val="lineMarker"/>
        <c:varyColors val="0"/>
        <c:ser>
          <c:idx val="0"/>
          <c:order val="0"/>
          <c:tx>
            <c:strRef>
              <c:f>Sheet1!$B$1</c:f>
              <c:strCache>
                <c:ptCount val="1"/>
                <c:pt idx="0">
                  <c:v>1-&lt;3 Wood units (N = 8,730)</c:v>
                </c:pt>
              </c:strCache>
            </c:strRef>
          </c:tx>
          <c:spPr>
            <a:ln w="41275">
              <a:solidFill>
                <a:srgbClr val="00FFFF"/>
              </a:solidFill>
            </a:ln>
          </c:spPr>
          <c:marker>
            <c:symbol val="none"/>
          </c:marker>
          <c:xVal>
            <c:numRef>
              <c:f>Sheet1!$A$2:$A$57</c:f>
              <c:numCache>
                <c:formatCode>General</c:formatCode>
                <c:ptCount val="56"/>
                <c:pt idx="0">
                  <c:v>0</c:v>
                </c:pt>
                <c:pt idx="1">
                  <c:v>2.0799999999999999E-2</c:v>
                </c:pt>
                <c:pt idx="2">
                  <c:v>4.1700000000000001E-2</c:v>
                </c:pt>
                <c:pt idx="3">
                  <c:v>6.25E-2</c:v>
                </c:pt>
                <c:pt idx="4">
                  <c:v>8.3300000000000041E-2</c:v>
                </c:pt>
                <c:pt idx="5">
                  <c:v>0.10420000000000011</c:v>
                </c:pt>
                <c:pt idx="6">
                  <c:v>0.125</c:v>
                </c:pt>
                <c:pt idx="7">
                  <c:v>0.14580000000000001</c:v>
                </c:pt>
                <c:pt idx="8">
                  <c:v>0.16669999999999999</c:v>
                </c:pt>
                <c:pt idx="9">
                  <c:v>0.18750000000000025</c:v>
                </c:pt>
                <c:pt idx="10">
                  <c:v>0.20830000000000001</c:v>
                </c:pt>
                <c:pt idx="11">
                  <c:v>0.22919999999999999</c:v>
                </c:pt>
                <c:pt idx="12">
                  <c:v>0.25</c:v>
                </c:pt>
                <c:pt idx="13">
                  <c:v>0.27080000000000032</c:v>
                </c:pt>
                <c:pt idx="14">
                  <c:v>0.29170000000000001</c:v>
                </c:pt>
                <c:pt idx="15">
                  <c:v>0.31250000000000044</c:v>
                </c:pt>
                <c:pt idx="16">
                  <c:v>0.33330000000000076</c:v>
                </c:pt>
                <c:pt idx="17">
                  <c:v>0.35420000000000001</c:v>
                </c:pt>
                <c:pt idx="18">
                  <c:v>0.37500000000000044</c:v>
                </c:pt>
                <c:pt idx="19">
                  <c:v>0.39580000000000076</c:v>
                </c:pt>
                <c:pt idx="20">
                  <c:v>0.41670000000000001</c:v>
                </c:pt>
                <c:pt idx="21">
                  <c:v>0.43750000000000044</c:v>
                </c:pt>
                <c:pt idx="22">
                  <c:v>0.45830000000000032</c:v>
                </c:pt>
                <c:pt idx="23">
                  <c:v>0.47920000000000001</c:v>
                </c:pt>
                <c:pt idx="24">
                  <c:v>0.5</c:v>
                </c:pt>
                <c:pt idx="25">
                  <c:v>0.52080000000000004</c:v>
                </c:pt>
                <c:pt idx="26">
                  <c:v>0.54170000000000063</c:v>
                </c:pt>
                <c:pt idx="27">
                  <c:v>0.5625</c:v>
                </c:pt>
                <c:pt idx="28">
                  <c:v>0.58329999999999949</c:v>
                </c:pt>
                <c:pt idx="29">
                  <c:v>0.60420000000000063</c:v>
                </c:pt>
                <c:pt idx="30">
                  <c:v>0.625000000000001</c:v>
                </c:pt>
                <c:pt idx="31">
                  <c:v>0.64580000000000115</c:v>
                </c:pt>
                <c:pt idx="32">
                  <c:v>0.6667000000000014</c:v>
                </c:pt>
                <c:pt idx="33">
                  <c:v>0.6875</c:v>
                </c:pt>
                <c:pt idx="34">
                  <c:v>0.70830000000000004</c:v>
                </c:pt>
                <c:pt idx="35">
                  <c:v>0.72920000000000063</c:v>
                </c:pt>
                <c:pt idx="36">
                  <c:v>0.750000000000001</c:v>
                </c:pt>
                <c:pt idx="37">
                  <c:v>0.77080000000000115</c:v>
                </c:pt>
                <c:pt idx="38">
                  <c:v>0.79170000000000063</c:v>
                </c:pt>
                <c:pt idx="39">
                  <c:v>0.8125</c:v>
                </c:pt>
                <c:pt idx="40">
                  <c:v>0.83330000000000004</c:v>
                </c:pt>
                <c:pt idx="41">
                  <c:v>0.85420000000000063</c:v>
                </c:pt>
                <c:pt idx="42">
                  <c:v>0.875000000000001</c:v>
                </c:pt>
                <c:pt idx="43">
                  <c:v>0.89580000000000004</c:v>
                </c:pt>
                <c:pt idx="44">
                  <c:v>0.91670000000000063</c:v>
                </c:pt>
                <c:pt idx="45">
                  <c:v>0.9375</c:v>
                </c:pt>
                <c:pt idx="46">
                  <c:v>0.95830000000000004</c:v>
                </c:pt>
                <c:pt idx="47">
                  <c:v>0.97920000000000063</c:v>
                </c:pt>
                <c:pt idx="48">
                  <c:v>1</c:v>
                </c:pt>
                <c:pt idx="49">
                  <c:v>2</c:v>
                </c:pt>
                <c:pt idx="50">
                  <c:v>3</c:v>
                </c:pt>
                <c:pt idx="51">
                  <c:v>4</c:v>
                </c:pt>
                <c:pt idx="52">
                  <c:v>5</c:v>
                </c:pt>
                <c:pt idx="53">
                  <c:v>6</c:v>
                </c:pt>
                <c:pt idx="54">
                  <c:v>7</c:v>
                </c:pt>
                <c:pt idx="55">
                  <c:v>8</c:v>
                </c:pt>
              </c:numCache>
            </c:numRef>
          </c:xVal>
          <c:yVal>
            <c:numRef>
              <c:f>Sheet1!$B$2:$B$57</c:f>
              <c:numCache>
                <c:formatCode>General</c:formatCode>
                <c:ptCount val="56"/>
                <c:pt idx="0">
                  <c:v>100</c:v>
                </c:pt>
                <c:pt idx="1">
                  <c:v>97.822000000000003</c:v>
                </c:pt>
                <c:pt idx="2">
                  <c:v>96.995000000000005</c:v>
                </c:pt>
                <c:pt idx="3">
                  <c:v>96.337999999999994</c:v>
                </c:pt>
                <c:pt idx="4">
                  <c:v>95.887</c:v>
                </c:pt>
                <c:pt idx="5">
                  <c:v>95.492999999999995</c:v>
                </c:pt>
                <c:pt idx="6">
                  <c:v>95.284999999999997</c:v>
                </c:pt>
                <c:pt idx="7">
                  <c:v>94.891000000000005</c:v>
                </c:pt>
                <c:pt idx="8">
                  <c:v>94.623999999999981</c:v>
                </c:pt>
                <c:pt idx="9">
                  <c:v>94.367999999999995</c:v>
                </c:pt>
                <c:pt idx="10">
                  <c:v>94.043000000000006</c:v>
                </c:pt>
                <c:pt idx="11">
                  <c:v>93.903000000000006</c:v>
                </c:pt>
                <c:pt idx="12">
                  <c:v>93.728999999999999</c:v>
                </c:pt>
                <c:pt idx="13">
                  <c:v>93.588999999999999</c:v>
                </c:pt>
                <c:pt idx="14">
                  <c:v>93.461000000000027</c:v>
                </c:pt>
                <c:pt idx="15">
                  <c:v>93.228999999999999</c:v>
                </c:pt>
                <c:pt idx="16">
                  <c:v>93.042000000000002</c:v>
                </c:pt>
                <c:pt idx="17">
                  <c:v>92.867999999999995</c:v>
                </c:pt>
                <c:pt idx="18">
                  <c:v>92.715999999999994</c:v>
                </c:pt>
                <c:pt idx="19">
                  <c:v>92.587999999999994</c:v>
                </c:pt>
                <c:pt idx="20">
                  <c:v>92.471999999999994</c:v>
                </c:pt>
                <c:pt idx="21">
                  <c:v>92.367000000000004</c:v>
                </c:pt>
                <c:pt idx="22">
                  <c:v>92.284999999999997</c:v>
                </c:pt>
                <c:pt idx="23">
                  <c:v>92.179999999999978</c:v>
                </c:pt>
                <c:pt idx="24">
                  <c:v>92.028999999999982</c:v>
                </c:pt>
                <c:pt idx="25">
                  <c:v>91.888999999999982</c:v>
                </c:pt>
                <c:pt idx="26">
                  <c:v>91.771999999999991</c:v>
                </c:pt>
                <c:pt idx="27">
                  <c:v>91.60899999999998</c:v>
                </c:pt>
                <c:pt idx="28">
                  <c:v>91.516000000000005</c:v>
                </c:pt>
                <c:pt idx="29">
                  <c:v>91.399000000000001</c:v>
                </c:pt>
                <c:pt idx="30">
                  <c:v>91.212000000000003</c:v>
                </c:pt>
                <c:pt idx="31">
                  <c:v>91.13</c:v>
                </c:pt>
                <c:pt idx="32">
                  <c:v>90.967000000000027</c:v>
                </c:pt>
                <c:pt idx="33">
                  <c:v>90.826999999999998</c:v>
                </c:pt>
                <c:pt idx="34">
                  <c:v>90.757000000000005</c:v>
                </c:pt>
                <c:pt idx="35">
                  <c:v>90.686999999999998</c:v>
                </c:pt>
                <c:pt idx="36">
                  <c:v>90.60499999999999</c:v>
                </c:pt>
                <c:pt idx="37">
                  <c:v>90.534999999999997</c:v>
                </c:pt>
                <c:pt idx="38">
                  <c:v>90.465000000000003</c:v>
                </c:pt>
                <c:pt idx="39">
                  <c:v>90.35899999999998</c:v>
                </c:pt>
                <c:pt idx="40">
                  <c:v>90.277000000000001</c:v>
                </c:pt>
                <c:pt idx="41">
                  <c:v>90.206999999999994</c:v>
                </c:pt>
                <c:pt idx="42">
                  <c:v>90.088999999999999</c:v>
                </c:pt>
                <c:pt idx="43">
                  <c:v>90.03</c:v>
                </c:pt>
                <c:pt idx="44">
                  <c:v>89.912999999999997</c:v>
                </c:pt>
                <c:pt idx="45">
                  <c:v>89.771000000000001</c:v>
                </c:pt>
                <c:pt idx="46">
                  <c:v>89.688000000000002</c:v>
                </c:pt>
                <c:pt idx="47">
                  <c:v>89.617000000000004</c:v>
                </c:pt>
                <c:pt idx="48">
                  <c:v>89.497000000000114</c:v>
                </c:pt>
                <c:pt idx="49">
                  <c:v>85.891999999999996</c:v>
                </c:pt>
                <c:pt idx="50">
                  <c:v>82.751000000000005</c:v>
                </c:pt>
                <c:pt idx="51">
                  <c:v>79.510999999999996</c:v>
                </c:pt>
                <c:pt idx="52">
                  <c:v>76.292000000000002</c:v>
                </c:pt>
                <c:pt idx="53">
                  <c:v>72.453999999999994</c:v>
                </c:pt>
                <c:pt idx="54">
                  <c:v>69.208000000000013</c:v>
                </c:pt>
                <c:pt idx="55">
                  <c:v>65.444000000000145</c:v>
                </c:pt>
              </c:numCache>
            </c:numRef>
          </c:yVal>
          <c:smooth val="0"/>
        </c:ser>
        <c:ser>
          <c:idx val="1"/>
          <c:order val="1"/>
          <c:tx>
            <c:strRef>
              <c:f>Sheet1!$C$1</c:f>
              <c:strCache>
                <c:ptCount val="1"/>
                <c:pt idx="0">
                  <c:v>3-&lt;5 Wood units (N = 2,794)</c:v>
                </c:pt>
              </c:strCache>
            </c:strRef>
          </c:tx>
          <c:spPr>
            <a:ln w="41275">
              <a:solidFill>
                <a:srgbClr val="00FF00"/>
              </a:solidFill>
              <a:prstDash val="solid"/>
            </a:ln>
          </c:spPr>
          <c:marker>
            <c:symbol val="none"/>
          </c:marker>
          <c:xVal>
            <c:numRef>
              <c:f>Sheet1!$A$2:$A$57</c:f>
              <c:numCache>
                <c:formatCode>General</c:formatCode>
                <c:ptCount val="56"/>
                <c:pt idx="0">
                  <c:v>0</c:v>
                </c:pt>
                <c:pt idx="1">
                  <c:v>2.0799999999999999E-2</c:v>
                </c:pt>
                <c:pt idx="2">
                  <c:v>4.1700000000000001E-2</c:v>
                </c:pt>
                <c:pt idx="3">
                  <c:v>6.25E-2</c:v>
                </c:pt>
                <c:pt idx="4">
                  <c:v>8.3300000000000041E-2</c:v>
                </c:pt>
                <c:pt idx="5">
                  <c:v>0.10420000000000011</c:v>
                </c:pt>
                <c:pt idx="6">
                  <c:v>0.125</c:v>
                </c:pt>
                <c:pt idx="7">
                  <c:v>0.14580000000000001</c:v>
                </c:pt>
                <c:pt idx="8">
                  <c:v>0.16669999999999999</c:v>
                </c:pt>
                <c:pt idx="9">
                  <c:v>0.18750000000000025</c:v>
                </c:pt>
                <c:pt idx="10">
                  <c:v>0.20830000000000001</c:v>
                </c:pt>
                <c:pt idx="11">
                  <c:v>0.22919999999999999</c:v>
                </c:pt>
                <c:pt idx="12">
                  <c:v>0.25</c:v>
                </c:pt>
                <c:pt idx="13">
                  <c:v>0.27080000000000032</c:v>
                </c:pt>
                <c:pt idx="14">
                  <c:v>0.29170000000000001</c:v>
                </c:pt>
                <c:pt idx="15">
                  <c:v>0.31250000000000044</c:v>
                </c:pt>
                <c:pt idx="16">
                  <c:v>0.33330000000000076</c:v>
                </c:pt>
                <c:pt idx="17">
                  <c:v>0.35420000000000001</c:v>
                </c:pt>
                <c:pt idx="18">
                  <c:v>0.37500000000000044</c:v>
                </c:pt>
                <c:pt idx="19">
                  <c:v>0.39580000000000076</c:v>
                </c:pt>
                <c:pt idx="20">
                  <c:v>0.41670000000000001</c:v>
                </c:pt>
                <c:pt idx="21">
                  <c:v>0.43750000000000044</c:v>
                </c:pt>
                <c:pt idx="22">
                  <c:v>0.45830000000000032</c:v>
                </c:pt>
                <c:pt idx="23">
                  <c:v>0.47920000000000001</c:v>
                </c:pt>
                <c:pt idx="24">
                  <c:v>0.5</c:v>
                </c:pt>
                <c:pt idx="25">
                  <c:v>0.52080000000000004</c:v>
                </c:pt>
                <c:pt idx="26">
                  <c:v>0.54170000000000063</c:v>
                </c:pt>
                <c:pt idx="27">
                  <c:v>0.5625</c:v>
                </c:pt>
                <c:pt idx="28">
                  <c:v>0.58329999999999949</c:v>
                </c:pt>
                <c:pt idx="29">
                  <c:v>0.60420000000000063</c:v>
                </c:pt>
                <c:pt idx="30">
                  <c:v>0.625000000000001</c:v>
                </c:pt>
                <c:pt idx="31">
                  <c:v>0.64580000000000115</c:v>
                </c:pt>
                <c:pt idx="32">
                  <c:v>0.6667000000000014</c:v>
                </c:pt>
                <c:pt idx="33">
                  <c:v>0.6875</c:v>
                </c:pt>
                <c:pt idx="34">
                  <c:v>0.70830000000000004</c:v>
                </c:pt>
                <c:pt idx="35">
                  <c:v>0.72920000000000063</c:v>
                </c:pt>
                <c:pt idx="36">
                  <c:v>0.750000000000001</c:v>
                </c:pt>
                <c:pt idx="37">
                  <c:v>0.77080000000000115</c:v>
                </c:pt>
                <c:pt idx="38">
                  <c:v>0.79170000000000063</c:v>
                </c:pt>
                <c:pt idx="39">
                  <c:v>0.8125</c:v>
                </c:pt>
                <c:pt idx="40">
                  <c:v>0.83330000000000004</c:v>
                </c:pt>
                <c:pt idx="41">
                  <c:v>0.85420000000000063</c:v>
                </c:pt>
                <c:pt idx="42">
                  <c:v>0.875000000000001</c:v>
                </c:pt>
                <c:pt idx="43">
                  <c:v>0.89580000000000004</c:v>
                </c:pt>
                <c:pt idx="44">
                  <c:v>0.91670000000000063</c:v>
                </c:pt>
                <c:pt idx="45">
                  <c:v>0.9375</c:v>
                </c:pt>
                <c:pt idx="46">
                  <c:v>0.95830000000000004</c:v>
                </c:pt>
                <c:pt idx="47">
                  <c:v>0.97920000000000063</c:v>
                </c:pt>
                <c:pt idx="48">
                  <c:v>1</c:v>
                </c:pt>
                <c:pt idx="49">
                  <c:v>2</c:v>
                </c:pt>
                <c:pt idx="50">
                  <c:v>3</c:v>
                </c:pt>
                <c:pt idx="51">
                  <c:v>4</c:v>
                </c:pt>
                <c:pt idx="52">
                  <c:v>5</c:v>
                </c:pt>
                <c:pt idx="53">
                  <c:v>6</c:v>
                </c:pt>
                <c:pt idx="54">
                  <c:v>7</c:v>
                </c:pt>
                <c:pt idx="55">
                  <c:v>8</c:v>
                </c:pt>
              </c:numCache>
            </c:numRef>
          </c:xVal>
          <c:yVal>
            <c:numRef>
              <c:f>Sheet1!$C$2:$C$57</c:f>
              <c:numCache>
                <c:formatCode>General</c:formatCode>
                <c:ptCount val="56"/>
                <c:pt idx="0">
                  <c:v>100</c:v>
                </c:pt>
                <c:pt idx="1">
                  <c:v>96.775999999999982</c:v>
                </c:pt>
                <c:pt idx="2">
                  <c:v>95.877999999999986</c:v>
                </c:pt>
                <c:pt idx="3">
                  <c:v>95.301000000000002</c:v>
                </c:pt>
                <c:pt idx="4">
                  <c:v>94.504999999999995</c:v>
                </c:pt>
                <c:pt idx="5">
                  <c:v>94.143000000000001</c:v>
                </c:pt>
                <c:pt idx="6">
                  <c:v>93.78</c:v>
                </c:pt>
                <c:pt idx="7">
                  <c:v>93.598000000000013</c:v>
                </c:pt>
                <c:pt idx="8">
                  <c:v>93.38</c:v>
                </c:pt>
                <c:pt idx="9">
                  <c:v>92.943000000000026</c:v>
                </c:pt>
                <c:pt idx="10">
                  <c:v>92.86999999999999</c:v>
                </c:pt>
                <c:pt idx="11">
                  <c:v>92.688000000000002</c:v>
                </c:pt>
                <c:pt idx="12">
                  <c:v>92.397000000000006</c:v>
                </c:pt>
                <c:pt idx="13">
                  <c:v>92.287000000000006</c:v>
                </c:pt>
                <c:pt idx="14">
                  <c:v>92.031999999999996</c:v>
                </c:pt>
                <c:pt idx="15">
                  <c:v>91.921999999999997</c:v>
                </c:pt>
                <c:pt idx="16">
                  <c:v>91.849000000000004</c:v>
                </c:pt>
                <c:pt idx="17">
                  <c:v>91.667000000000002</c:v>
                </c:pt>
                <c:pt idx="18">
                  <c:v>91.521000000000001</c:v>
                </c:pt>
                <c:pt idx="19">
                  <c:v>91.447000000000131</c:v>
                </c:pt>
                <c:pt idx="20">
                  <c:v>91.265000000000001</c:v>
                </c:pt>
                <c:pt idx="21">
                  <c:v>91.191999999999993</c:v>
                </c:pt>
                <c:pt idx="22">
                  <c:v>91.009</c:v>
                </c:pt>
                <c:pt idx="23">
                  <c:v>90.936000000000007</c:v>
                </c:pt>
                <c:pt idx="24">
                  <c:v>90.715999999999994</c:v>
                </c:pt>
                <c:pt idx="25">
                  <c:v>90.533000000000001</c:v>
                </c:pt>
                <c:pt idx="26">
                  <c:v>90.423000000000002</c:v>
                </c:pt>
                <c:pt idx="27">
                  <c:v>90.240000000000023</c:v>
                </c:pt>
                <c:pt idx="28">
                  <c:v>90.02</c:v>
                </c:pt>
                <c:pt idx="29">
                  <c:v>89.947000000000131</c:v>
                </c:pt>
                <c:pt idx="30">
                  <c:v>89.910000000000025</c:v>
                </c:pt>
                <c:pt idx="31">
                  <c:v>89.581000000000003</c:v>
                </c:pt>
                <c:pt idx="32">
                  <c:v>89.471000000000004</c:v>
                </c:pt>
                <c:pt idx="33">
                  <c:v>89.323999999999998</c:v>
                </c:pt>
                <c:pt idx="34">
                  <c:v>89.25</c:v>
                </c:pt>
                <c:pt idx="35">
                  <c:v>89.103999999999999</c:v>
                </c:pt>
                <c:pt idx="36">
                  <c:v>89.03</c:v>
                </c:pt>
                <c:pt idx="37">
                  <c:v>88.882999999999981</c:v>
                </c:pt>
                <c:pt idx="38">
                  <c:v>88.7</c:v>
                </c:pt>
                <c:pt idx="39">
                  <c:v>88.516000000000005</c:v>
                </c:pt>
                <c:pt idx="40">
                  <c:v>88.516000000000005</c:v>
                </c:pt>
                <c:pt idx="41">
                  <c:v>88.443000000000026</c:v>
                </c:pt>
                <c:pt idx="42">
                  <c:v>88.406000000000006</c:v>
                </c:pt>
                <c:pt idx="43">
                  <c:v>88.257999999999996</c:v>
                </c:pt>
                <c:pt idx="44">
                  <c:v>88.221999999999994</c:v>
                </c:pt>
                <c:pt idx="45">
                  <c:v>88.147999999999996</c:v>
                </c:pt>
                <c:pt idx="46">
                  <c:v>87.962999999999994</c:v>
                </c:pt>
                <c:pt idx="47">
                  <c:v>87.777000000000001</c:v>
                </c:pt>
                <c:pt idx="48">
                  <c:v>87.740000000000023</c:v>
                </c:pt>
                <c:pt idx="49">
                  <c:v>83.89</c:v>
                </c:pt>
                <c:pt idx="50">
                  <c:v>80.028999999999982</c:v>
                </c:pt>
                <c:pt idx="51">
                  <c:v>76.784000000000006</c:v>
                </c:pt>
                <c:pt idx="52">
                  <c:v>73.284000000000006</c:v>
                </c:pt>
                <c:pt idx="53">
                  <c:v>69.667999999999992</c:v>
                </c:pt>
                <c:pt idx="54">
                  <c:v>66.325999999999979</c:v>
                </c:pt>
                <c:pt idx="55">
                  <c:v>63.394000000000005</c:v>
                </c:pt>
              </c:numCache>
            </c:numRef>
          </c:yVal>
          <c:smooth val="0"/>
        </c:ser>
        <c:ser>
          <c:idx val="2"/>
          <c:order val="2"/>
          <c:tx>
            <c:strRef>
              <c:f>Sheet1!$D$1</c:f>
              <c:strCache>
                <c:ptCount val="1"/>
                <c:pt idx="0">
                  <c:v>5+ Wood units (N = 880)</c:v>
                </c:pt>
              </c:strCache>
            </c:strRef>
          </c:tx>
          <c:spPr>
            <a:ln w="41275">
              <a:solidFill>
                <a:srgbClr val="FF0000"/>
              </a:solidFill>
            </a:ln>
          </c:spPr>
          <c:marker>
            <c:symbol val="none"/>
          </c:marker>
          <c:xVal>
            <c:numRef>
              <c:f>Sheet1!$A$2:$A$57</c:f>
              <c:numCache>
                <c:formatCode>General</c:formatCode>
                <c:ptCount val="56"/>
                <c:pt idx="0">
                  <c:v>0</c:v>
                </c:pt>
                <c:pt idx="1">
                  <c:v>2.0799999999999999E-2</c:v>
                </c:pt>
                <c:pt idx="2">
                  <c:v>4.1700000000000001E-2</c:v>
                </c:pt>
                <c:pt idx="3">
                  <c:v>6.25E-2</c:v>
                </c:pt>
                <c:pt idx="4">
                  <c:v>8.3300000000000041E-2</c:v>
                </c:pt>
                <c:pt idx="5">
                  <c:v>0.10420000000000011</c:v>
                </c:pt>
                <c:pt idx="6">
                  <c:v>0.125</c:v>
                </c:pt>
                <c:pt idx="7">
                  <c:v>0.14580000000000001</c:v>
                </c:pt>
                <c:pt idx="8">
                  <c:v>0.16669999999999999</c:v>
                </c:pt>
                <c:pt idx="9">
                  <c:v>0.18750000000000025</c:v>
                </c:pt>
                <c:pt idx="10">
                  <c:v>0.20830000000000001</c:v>
                </c:pt>
                <c:pt idx="11">
                  <c:v>0.22919999999999999</c:v>
                </c:pt>
                <c:pt idx="12">
                  <c:v>0.25</c:v>
                </c:pt>
                <c:pt idx="13">
                  <c:v>0.27080000000000032</c:v>
                </c:pt>
                <c:pt idx="14">
                  <c:v>0.29170000000000001</c:v>
                </c:pt>
                <c:pt idx="15">
                  <c:v>0.31250000000000044</c:v>
                </c:pt>
                <c:pt idx="16">
                  <c:v>0.33330000000000076</c:v>
                </c:pt>
                <c:pt idx="17">
                  <c:v>0.35420000000000001</c:v>
                </c:pt>
                <c:pt idx="18">
                  <c:v>0.37500000000000044</c:v>
                </c:pt>
                <c:pt idx="19">
                  <c:v>0.39580000000000076</c:v>
                </c:pt>
                <c:pt idx="20">
                  <c:v>0.41670000000000001</c:v>
                </c:pt>
                <c:pt idx="21">
                  <c:v>0.43750000000000044</c:v>
                </c:pt>
                <c:pt idx="22">
                  <c:v>0.45830000000000032</c:v>
                </c:pt>
                <c:pt idx="23">
                  <c:v>0.47920000000000001</c:v>
                </c:pt>
                <c:pt idx="24">
                  <c:v>0.5</c:v>
                </c:pt>
                <c:pt idx="25">
                  <c:v>0.52080000000000004</c:v>
                </c:pt>
                <c:pt idx="26">
                  <c:v>0.54170000000000063</c:v>
                </c:pt>
                <c:pt idx="27">
                  <c:v>0.5625</c:v>
                </c:pt>
                <c:pt idx="28">
                  <c:v>0.58329999999999949</c:v>
                </c:pt>
                <c:pt idx="29">
                  <c:v>0.60420000000000063</c:v>
                </c:pt>
                <c:pt idx="30">
                  <c:v>0.625000000000001</c:v>
                </c:pt>
                <c:pt idx="31">
                  <c:v>0.64580000000000115</c:v>
                </c:pt>
                <c:pt idx="32">
                  <c:v>0.6667000000000014</c:v>
                </c:pt>
                <c:pt idx="33">
                  <c:v>0.6875</c:v>
                </c:pt>
                <c:pt idx="34">
                  <c:v>0.70830000000000004</c:v>
                </c:pt>
                <c:pt idx="35">
                  <c:v>0.72920000000000063</c:v>
                </c:pt>
                <c:pt idx="36">
                  <c:v>0.750000000000001</c:v>
                </c:pt>
                <c:pt idx="37">
                  <c:v>0.77080000000000115</c:v>
                </c:pt>
                <c:pt idx="38">
                  <c:v>0.79170000000000063</c:v>
                </c:pt>
                <c:pt idx="39">
                  <c:v>0.8125</c:v>
                </c:pt>
                <c:pt idx="40">
                  <c:v>0.83330000000000004</c:v>
                </c:pt>
                <c:pt idx="41">
                  <c:v>0.85420000000000063</c:v>
                </c:pt>
                <c:pt idx="42">
                  <c:v>0.875000000000001</c:v>
                </c:pt>
                <c:pt idx="43">
                  <c:v>0.89580000000000004</c:v>
                </c:pt>
                <c:pt idx="44">
                  <c:v>0.91670000000000063</c:v>
                </c:pt>
                <c:pt idx="45">
                  <c:v>0.9375</c:v>
                </c:pt>
                <c:pt idx="46">
                  <c:v>0.95830000000000004</c:v>
                </c:pt>
                <c:pt idx="47">
                  <c:v>0.97920000000000063</c:v>
                </c:pt>
                <c:pt idx="48">
                  <c:v>1</c:v>
                </c:pt>
                <c:pt idx="49">
                  <c:v>2</c:v>
                </c:pt>
                <c:pt idx="50">
                  <c:v>3</c:v>
                </c:pt>
                <c:pt idx="51">
                  <c:v>4</c:v>
                </c:pt>
                <c:pt idx="52">
                  <c:v>5</c:v>
                </c:pt>
                <c:pt idx="53">
                  <c:v>6</c:v>
                </c:pt>
                <c:pt idx="54">
                  <c:v>7</c:v>
                </c:pt>
                <c:pt idx="55">
                  <c:v>8</c:v>
                </c:pt>
              </c:numCache>
            </c:numRef>
          </c:xVal>
          <c:yVal>
            <c:numRef>
              <c:f>Sheet1!$D$2:$D$57</c:f>
              <c:numCache>
                <c:formatCode>General</c:formatCode>
                <c:ptCount val="56"/>
                <c:pt idx="0">
                  <c:v>100</c:v>
                </c:pt>
                <c:pt idx="1">
                  <c:v>97.042000000000002</c:v>
                </c:pt>
                <c:pt idx="2">
                  <c:v>95.671999999999983</c:v>
                </c:pt>
                <c:pt idx="3">
                  <c:v>94.757000000000005</c:v>
                </c:pt>
                <c:pt idx="4">
                  <c:v>93.955000000000013</c:v>
                </c:pt>
                <c:pt idx="5">
                  <c:v>93.149000000000001</c:v>
                </c:pt>
                <c:pt idx="6">
                  <c:v>92.804000000000002</c:v>
                </c:pt>
                <c:pt idx="7">
                  <c:v>92.458000000000013</c:v>
                </c:pt>
                <c:pt idx="8">
                  <c:v>92.343000000000004</c:v>
                </c:pt>
                <c:pt idx="9">
                  <c:v>91.881999999999991</c:v>
                </c:pt>
                <c:pt idx="10">
                  <c:v>91.766000000000005</c:v>
                </c:pt>
                <c:pt idx="11">
                  <c:v>91.188000000000002</c:v>
                </c:pt>
                <c:pt idx="12">
                  <c:v>90.725999999999999</c:v>
                </c:pt>
                <c:pt idx="13">
                  <c:v>90.611000000000004</c:v>
                </c:pt>
                <c:pt idx="14">
                  <c:v>90.611000000000004</c:v>
                </c:pt>
                <c:pt idx="15">
                  <c:v>90.495000000000005</c:v>
                </c:pt>
                <c:pt idx="16">
                  <c:v>90.262</c:v>
                </c:pt>
                <c:pt idx="17">
                  <c:v>90.146000000000001</c:v>
                </c:pt>
                <c:pt idx="18">
                  <c:v>89.914000000000129</c:v>
                </c:pt>
                <c:pt idx="19">
                  <c:v>89.449000000000026</c:v>
                </c:pt>
                <c:pt idx="20">
                  <c:v>89.449000000000026</c:v>
                </c:pt>
                <c:pt idx="21">
                  <c:v>89.332999999999998</c:v>
                </c:pt>
                <c:pt idx="22">
                  <c:v>89.215999999999994</c:v>
                </c:pt>
                <c:pt idx="23">
                  <c:v>89.215999999999994</c:v>
                </c:pt>
                <c:pt idx="24">
                  <c:v>89.215999999999994</c:v>
                </c:pt>
                <c:pt idx="25">
                  <c:v>88.983000000000004</c:v>
                </c:pt>
                <c:pt idx="26">
                  <c:v>88.866</c:v>
                </c:pt>
                <c:pt idx="27">
                  <c:v>88.866</c:v>
                </c:pt>
                <c:pt idx="28">
                  <c:v>88.748999999999995</c:v>
                </c:pt>
                <c:pt idx="29">
                  <c:v>88.631999999999991</c:v>
                </c:pt>
                <c:pt idx="30">
                  <c:v>88.516000000000005</c:v>
                </c:pt>
                <c:pt idx="31">
                  <c:v>88.516000000000005</c:v>
                </c:pt>
                <c:pt idx="32">
                  <c:v>88.399000000000001</c:v>
                </c:pt>
                <c:pt idx="33">
                  <c:v>88.399000000000001</c:v>
                </c:pt>
                <c:pt idx="34">
                  <c:v>88.399000000000001</c:v>
                </c:pt>
                <c:pt idx="35">
                  <c:v>88.399000000000001</c:v>
                </c:pt>
                <c:pt idx="36">
                  <c:v>88.046999999999997</c:v>
                </c:pt>
                <c:pt idx="37">
                  <c:v>87.93</c:v>
                </c:pt>
                <c:pt idx="38">
                  <c:v>87.695999999999998</c:v>
                </c:pt>
                <c:pt idx="39">
                  <c:v>87.695999999999998</c:v>
                </c:pt>
                <c:pt idx="40">
                  <c:v>87.695999999999998</c:v>
                </c:pt>
                <c:pt idx="41">
                  <c:v>87.695999999999998</c:v>
                </c:pt>
                <c:pt idx="42">
                  <c:v>87.578999999999979</c:v>
                </c:pt>
                <c:pt idx="43">
                  <c:v>87.343999999999994</c:v>
                </c:pt>
                <c:pt idx="44">
                  <c:v>87.225999999999999</c:v>
                </c:pt>
                <c:pt idx="45">
                  <c:v>87.10899999999998</c:v>
                </c:pt>
                <c:pt idx="46">
                  <c:v>87.10899999999998</c:v>
                </c:pt>
                <c:pt idx="47">
                  <c:v>86.869</c:v>
                </c:pt>
                <c:pt idx="48">
                  <c:v>86.869</c:v>
                </c:pt>
                <c:pt idx="49">
                  <c:v>83.078999999999979</c:v>
                </c:pt>
                <c:pt idx="50">
                  <c:v>80.188000000000002</c:v>
                </c:pt>
                <c:pt idx="51">
                  <c:v>76.617999999999995</c:v>
                </c:pt>
                <c:pt idx="52">
                  <c:v>74.164999999999992</c:v>
                </c:pt>
                <c:pt idx="53">
                  <c:v>72.019000000000005</c:v>
                </c:pt>
                <c:pt idx="54">
                  <c:v>67.537999999999997</c:v>
                </c:pt>
                <c:pt idx="55">
                  <c:v>63.364000000000004</c:v>
                </c:pt>
              </c:numCache>
            </c:numRef>
          </c:yVal>
          <c:smooth val="0"/>
        </c:ser>
        <c:dLbls>
          <c:showLegendKey val="0"/>
          <c:showVal val="0"/>
          <c:showCatName val="0"/>
          <c:showSerName val="0"/>
          <c:showPercent val="0"/>
          <c:showBubbleSize val="0"/>
        </c:dLbls>
        <c:axId val="481345744"/>
        <c:axId val="481346136"/>
      </c:scatterChart>
      <c:valAx>
        <c:axId val="481345744"/>
        <c:scaling>
          <c:orientation val="minMax"/>
          <c:max val="8"/>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81346136"/>
        <c:crosses val="autoZero"/>
        <c:crossBetween val="midCat"/>
        <c:majorUnit val="1"/>
      </c:valAx>
      <c:valAx>
        <c:axId val="481346136"/>
        <c:scaling>
          <c:orientation val="minMax"/>
          <c:max val="100"/>
          <c:min val="3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81345744"/>
        <c:crosses val="autoZero"/>
        <c:crossBetween val="midCat"/>
        <c:majorUnit val="10"/>
      </c:valAx>
      <c:spPr>
        <a:solidFill>
          <a:schemeClr val="bg2"/>
        </a:solidFill>
        <a:ln>
          <a:solidFill>
            <a:schemeClr val="tx1"/>
          </a:solidFill>
        </a:ln>
      </c:spPr>
    </c:plotArea>
    <c:legend>
      <c:legendPos val="r"/>
      <c:layout>
        <c:manualLayout>
          <c:xMode val="edge"/>
          <c:yMode val="edge"/>
          <c:x val="8.7020648967551725E-2"/>
          <c:y val="0.69379648697759755"/>
          <c:w val="0.73451327433628322"/>
          <c:h val="0.1344894003634164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4744E-2"/>
          <c:y val="3.1249894166455256E-2"/>
          <c:w val="0.90245337142590742"/>
          <c:h val="0.83254736712598421"/>
        </c:manualLayout>
      </c:layout>
      <c:scatterChart>
        <c:scatterStyle val="lineMarker"/>
        <c:varyColors val="0"/>
        <c:ser>
          <c:idx val="0"/>
          <c:order val="0"/>
          <c:tx>
            <c:strRef>
              <c:f>Sheet1!$B$1</c:f>
              <c:strCache>
                <c:ptCount val="1"/>
                <c:pt idx="0">
                  <c:v>&lt;18.5 (N=510)</c:v>
                </c:pt>
              </c:strCache>
            </c:strRef>
          </c:tx>
          <c:spPr>
            <a:ln w="41275">
              <a:solidFill>
                <a:srgbClr val="00FFFF"/>
              </a:solidFill>
            </a:ln>
          </c:spPr>
          <c:marker>
            <c:symbol val="none"/>
          </c:marker>
          <c:xVal>
            <c:numRef>
              <c:f>Sheet1!$A$2:$A$55</c:f>
              <c:numCache>
                <c:formatCode>General</c:formatCode>
                <c:ptCount val="54"/>
                <c:pt idx="0">
                  <c:v>0</c:v>
                </c:pt>
                <c:pt idx="1">
                  <c:v>2.0830000000000012E-2</c:v>
                </c:pt>
                <c:pt idx="2">
                  <c:v>4.1669999999999985E-2</c:v>
                </c:pt>
                <c:pt idx="3">
                  <c:v>6.25E-2</c:v>
                </c:pt>
                <c:pt idx="4">
                  <c:v>8.3330000000000043E-2</c:v>
                </c:pt>
                <c:pt idx="5">
                  <c:v>0.10417000000000011</c:v>
                </c:pt>
                <c:pt idx="6">
                  <c:v>0.125</c:v>
                </c:pt>
                <c:pt idx="7">
                  <c:v>0.14582999999999999</c:v>
                </c:pt>
                <c:pt idx="8">
                  <c:v>0.16666999999999998</c:v>
                </c:pt>
                <c:pt idx="9">
                  <c:v>0.18750000000000025</c:v>
                </c:pt>
                <c:pt idx="10">
                  <c:v>0.20832999999999999</c:v>
                </c:pt>
                <c:pt idx="11">
                  <c:v>0.22916999999999998</c:v>
                </c:pt>
                <c:pt idx="12">
                  <c:v>0.25</c:v>
                </c:pt>
                <c:pt idx="13">
                  <c:v>0.27083000000000002</c:v>
                </c:pt>
                <c:pt idx="14">
                  <c:v>0.29167000000000032</c:v>
                </c:pt>
                <c:pt idx="15">
                  <c:v>0.31250000000000044</c:v>
                </c:pt>
                <c:pt idx="16">
                  <c:v>0.33333000000000057</c:v>
                </c:pt>
                <c:pt idx="17">
                  <c:v>0.35417000000000032</c:v>
                </c:pt>
                <c:pt idx="18">
                  <c:v>0.37500000000000044</c:v>
                </c:pt>
                <c:pt idx="19">
                  <c:v>0.39583000000000057</c:v>
                </c:pt>
                <c:pt idx="20">
                  <c:v>0.41667000000000032</c:v>
                </c:pt>
                <c:pt idx="21">
                  <c:v>0.43750000000000044</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0.625000000000001</c:v>
                </c:pt>
                <c:pt idx="31">
                  <c:v>0.64583000000000101</c:v>
                </c:pt>
                <c:pt idx="32">
                  <c:v>0.66667000000000165</c:v>
                </c:pt>
                <c:pt idx="33">
                  <c:v>0.6875</c:v>
                </c:pt>
                <c:pt idx="34">
                  <c:v>0.70833000000000002</c:v>
                </c:pt>
                <c:pt idx="35">
                  <c:v>0.72916999999999998</c:v>
                </c:pt>
                <c:pt idx="36">
                  <c:v>0.750000000000001</c:v>
                </c:pt>
                <c:pt idx="37">
                  <c:v>0.77083000000000101</c:v>
                </c:pt>
                <c:pt idx="38">
                  <c:v>0.79166999999999998</c:v>
                </c:pt>
                <c:pt idx="39">
                  <c:v>0.8125</c:v>
                </c:pt>
                <c:pt idx="40">
                  <c:v>0.83333000000000002</c:v>
                </c:pt>
                <c:pt idx="41">
                  <c:v>0.85416999999999998</c:v>
                </c:pt>
                <c:pt idx="42">
                  <c:v>0.875000000000001</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numCache>
            </c:numRef>
          </c:xVal>
          <c:yVal>
            <c:numRef>
              <c:f>Sheet1!$B$2:$B$55</c:f>
              <c:numCache>
                <c:formatCode>General</c:formatCode>
                <c:ptCount val="54"/>
                <c:pt idx="0">
                  <c:v>100</c:v>
                </c:pt>
                <c:pt idx="1">
                  <c:v>97.835999999999999</c:v>
                </c:pt>
                <c:pt idx="2">
                  <c:v>96.646000000000001</c:v>
                </c:pt>
                <c:pt idx="3">
                  <c:v>95.049000000000007</c:v>
                </c:pt>
                <c:pt idx="4">
                  <c:v>94.447000000000131</c:v>
                </c:pt>
                <c:pt idx="5">
                  <c:v>94.043000000000006</c:v>
                </c:pt>
                <c:pt idx="6">
                  <c:v>93.837999999999994</c:v>
                </c:pt>
                <c:pt idx="7">
                  <c:v>93.427000000000007</c:v>
                </c:pt>
                <c:pt idx="8">
                  <c:v>93.016999999999996</c:v>
                </c:pt>
                <c:pt idx="9">
                  <c:v>92.811000000000007</c:v>
                </c:pt>
                <c:pt idx="10">
                  <c:v>92.811000000000007</c:v>
                </c:pt>
                <c:pt idx="11">
                  <c:v>92.811000000000007</c:v>
                </c:pt>
                <c:pt idx="12">
                  <c:v>92.60499999999999</c:v>
                </c:pt>
                <c:pt idx="13">
                  <c:v>92.397999999999996</c:v>
                </c:pt>
                <c:pt idx="14">
                  <c:v>92.19</c:v>
                </c:pt>
                <c:pt idx="15">
                  <c:v>91.35899999999998</c:v>
                </c:pt>
                <c:pt idx="16">
                  <c:v>91.35899999999998</c:v>
                </c:pt>
                <c:pt idx="17">
                  <c:v>91.35899999999998</c:v>
                </c:pt>
                <c:pt idx="18">
                  <c:v>91.150999999999982</c:v>
                </c:pt>
                <c:pt idx="19">
                  <c:v>90.943000000000026</c:v>
                </c:pt>
                <c:pt idx="20">
                  <c:v>90.735000000000014</c:v>
                </c:pt>
                <c:pt idx="21">
                  <c:v>90.525999999999982</c:v>
                </c:pt>
                <c:pt idx="22">
                  <c:v>90.525999999999982</c:v>
                </c:pt>
                <c:pt idx="23">
                  <c:v>90.525999999999982</c:v>
                </c:pt>
                <c:pt idx="24">
                  <c:v>90.525999999999982</c:v>
                </c:pt>
                <c:pt idx="25">
                  <c:v>90.106999999999999</c:v>
                </c:pt>
                <c:pt idx="26">
                  <c:v>89.897999999999996</c:v>
                </c:pt>
                <c:pt idx="27">
                  <c:v>89.688000000000002</c:v>
                </c:pt>
                <c:pt idx="28">
                  <c:v>89.477999999999994</c:v>
                </c:pt>
                <c:pt idx="29">
                  <c:v>89.477999999999994</c:v>
                </c:pt>
                <c:pt idx="30">
                  <c:v>89.477999999999994</c:v>
                </c:pt>
                <c:pt idx="31">
                  <c:v>89.477999999999994</c:v>
                </c:pt>
                <c:pt idx="32">
                  <c:v>89.477999999999994</c:v>
                </c:pt>
                <c:pt idx="33">
                  <c:v>89.266999999999996</c:v>
                </c:pt>
                <c:pt idx="34">
                  <c:v>89.266999999999996</c:v>
                </c:pt>
                <c:pt idx="35">
                  <c:v>88.846000000000004</c:v>
                </c:pt>
                <c:pt idx="36">
                  <c:v>88.635999999999981</c:v>
                </c:pt>
                <c:pt idx="37">
                  <c:v>88.635999999999981</c:v>
                </c:pt>
                <c:pt idx="38">
                  <c:v>88.212999999999994</c:v>
                </c:pt>
                <c:pt idx="39">
                  <c:v>88.212999999999994</c:v>
                </c:pt>
                <c:pt idx="40">
                  <c:v>88.212999999999994</c:v>
                </c:pt>
                <c:pt idx="41">
                  <c:v>88.212999999999994</c:v>
                </c:pt>
                <c:pt idx="42">
                  <c:v>87.787999999999997</c:v>
                </c:pt>
                <c:pt idx="43">
                  <c:v>87.787999999999997</c:v>
                </c:pt>
                <c:pt idx="44">
                  <c:v>87.787999999999997</c:v>
                </c:pt>
                <c:pt idx="45">
                  <c:v>87.787999999999997</c:v>
                </c:pt>
                <c:pt idx="46">
                  <c:v>87.787999999999997</c:v>
                </c:pt>
                <c:pt idx="47">
                  <c:v>87.572999999999979</c:v>
                </c:pt>
                <c:pt idx="48">
                  <c:v>87.572999999999979</c:v>
                </c:pt>
                <c:pt idx="49">
                  <c:v>83.42</c:v>
                </c:pt>
                <c:pt idx="50">
                  <c:v>81.302999999999983</c:v>
                </c:pt>
                <c:pt idx="51">
                  <c:v>76.099999999999994</c:v>
                </c:pt>
                <c:pt idx="52">
                  <c:v>72.061000000000007</c:v>
                </c:pt>
                <c:pt idx="53">
                  <c:v>68.455000000000013</c:v>
                </c:pt>
              </c:numCache>
            </c:numRef>
          </c:yVal>
          <c:smooth val="0"/>
        </c:ser>
        <c:ser>
          <c:idx val="1"/>
          <c:order val="1"/>
          <c:tx>
            <c:strRef>
              <c:f>Sheet1!$C$1</c:f>
              <c:strCache>
                <c:ptCount val="1"/>
                <c:pt idx="0">
                  <c:v>18.5-&lt;25 (N=11,964)</c:v>
                </c:pt>
              </c:strCache>
            </c:strRef>
          </c:tx>
          <c:spPr>
            <a:ln w="41275">
              <a:solidFill>
                <a:srgbClr val="00FF00"/>
              </a:solidFill>
              <a:prstDash val="solid"/>
            </a:ln>
          </c:spPr>
          <c:marker>
            <c:symbol val="none"/>
          </c:marker>
          <c:xVal>
            <c:numRef>
              <c:f>Sheet1!$A$2:$A$55</c:f>
              <c:numCache>
                <c:formatCode>General</c:formatCode>
                <c:ptCount val="54"/>
                <c:pt idx="0">
                  <c:v>0</c:v>
                </c:pt>
                <c:pt idx="1">
                  <c:v>2.0830000000000012E-2</c:v>
                </c:pt>
                <c:pt idx="2">
                  <c:v>4.1669999999999985E-2</c:v>
                </c:pt>
                <c:pt idx="3">
                  <c:v>6.25E-2</c:v>
                </c:pt>
                <c:pt idx="4">
                  <c:v>8.3330000000000043E-2</c:v>
                </c:pt>
                <c:pt idx="5">
                  <c:v>0.10417000000000011</c:v>
                </c:pt>
                <c:pt idx="6">
                  <c:v>0.125</c:v>
                </c:pt>
                <c:pt idx="7">
                  <c:v>0.14582999999999999</c:v>
                </c:pt>
                <c:pt idx="8">
                  <c:v>0.16666999999999998</c:v>
                </c:pt>
                <c:pt idx="9">
                  <c:v>0.18750000000000025</c:v>
                </c:pt>
                <c:pt idx="10">
                  <c:v>0.20832999999999999</c:v>
                </c:pt>
                <c:pt idx="11">
                  <c:v>0.22916999999999998</c:v>
                </c:pt>
                <c:pt idx="12">
                  <c:v>0.25</c:v>
                </c:pt>
                <c:pt idx="13">
                  <c:v>0.27083000000000002</c:v>
                </c:pt>
                <c:pt idx="14">
                  <c:v>0.29167000000000032</c:v>
                </c:pt>
                <c:pt idx="15">
                  <c:v>0.31250000000000044</c:v>
                </c:pt>
                <c:pt idx="16">
                  <c:v>0.33333000000000057</c:v>
                </c:pt>
                <c:pt idx="17">
                  <c:v>0.35417000000000032</c:v>
                </c:pt>
                <c:pt idx="18">
                  <c:v>0.37500000000000044</c:v>
                </c:pt>
                <c:pt idx="19">
                  <c:v>0.39583000000000057</c:v>
                </c:pt>
                <c:pt idx="20">
                  <c:v>0.41667000000000032</c:v>
                </c:pt>
                <c:pt idx="21">
                  <c:v>0.43750000000000044</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0.625000000000001</c:v>
                </c:pt>
                <c:pt idx="31">
                  <c:v>0.64583000000000101</c:v>
                </c:pt>
                <c:pt idx="32">
                  <c:v>0.66667000000000165</c:v>
                </c:pt>
                <c:pt idx="33">
                  <c:v>0.6875</c:v>
                </c:pt>
                <c:pt idx="34">
                  <c:v>0.70833000000000002</c:v>
                </c:pt>
                <c:pt idx="35">
                  <c:v>0.72916999999999998</c:v>
                </c:pt>
                <c:pt idx="36">
                  <c:v>0.750000000000001</c:v>
                </c:pt>
                <c:pt idx="37">
                  <c:v>0.77083000000000101</c:v>
                </c:pt>
                <c:pt idx="38">
                  <c:v>0.79166999999999998</c:v>
                </c:pt>
                <c:pt idx="39">
                  <c:v>0.8125</c:v>
                </c:pt>
                <c:pt idx="40">
                  <c:v>0.83333000000000002</c:v>
                </c:pt>
                <c:pt idx="41">
                  <c:v>0.85416999999999998</c:v>
                </c:pt>
                <c:pt idx="42">
                  <c:v>0.875000000000001</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numCache>
            </c:numRef>
          </c:xVal>
          <c:yVal>
            <c:numRef>
              <c:f>Sheet1!$C$2:$C$55</c:f>
              <c:numCache>
                <c:formatCode>General</c:formatCode>
                <c:ptCount val="54"/>
                <c:pt idx="0">
                  <c:v>100</c:v>
                </c:pt>
                <c:pt idx="1">
                  <c:v>94.807999999999993</c:v>
                </c:pt>
                <c:pt idx="2">
                  <c:v>92.826999999999998</c:v>
                </c:pt>
                <c:pt idx="3">
                  <c:v>91.545000000000002</c:v>
                </c:pt>
                <c:pt idx="4">
                  <c:v>90.562000000000012</c:v>
                </c:pt>
                <c:pt idx="5">
                  <c:v>89.651999999999987</c:v>
                </c:pt>
                <c:pt idx="6">
                  <c:v>89.194999999999993</c:v>
                </c:pt>
                <c:pt idx="7">
                  <c:v>88.596000000000004</c:v>
                </c:pt>
                <c:pt idx="8">
                  <c:v>88.3</c:v>
                </c:pt>
                <c:pt idx="9">
                  <c:v>88.003</c:v>
                </c:pt>
                <c:pt idx="10">
                  <c:v>87.600999999999999</c:v>
                </c:pt>
                <c:pt idx="11">
                  <c:v>87.33</c:v>
                </c:pt>
                <c:pt idx="12">
                  <c:v>87.040999999999997</c:v>
                </c:pt>
                <c:pt idx="13">
                  <c:v>86.813000000000002</c:v>
                </c:pt>
                <c:pt idx="14">
                  <c:v>86.515000000000001</c:v>
                </c:pt>
                <c:pt idx="15">
                  <c:v>86.322000000000003</c:v>
                </c:pt>
                <c:pt idx="16">
                  <c:v>86.11999999999999</c:v>
                </c:pt>
                <c:pt idx="17">
                  <c:v>85.926000000000002</c:v>
                </c:pt>
                <c:pt idx="18">
                  <c:v>85.759</c:v>
                </c:pt>
                <c:pt idx="19">
                  <c:v>85.626999999999981</c:v>
                </c:pt>
                <c:pt idx="20">
                  <c:v>85.450999999999993</c:v>
                </c:pt>
                <c:pt idx="21">
                  <c:v>85.31</c:v>
                </c:pt>
                <c:pt idx="22">
                  <c:v>85.134</c:v>
                </c:pt>
                <c:pt idx="23">
                  <c:v>84.992000000000004</c:v>
                </c:pt>
                <c:pt idx="24">
                  <c:v>84.885999999999981</c:v>
                </c:pt>
                <c:pt idx="25">
                  <c:v>84.789000000000001</c:v>
                </c:pt>
                <c:pt idx="26">
                  <c:v>84.647999999999996</c:v>
                </c:pt>
                <c:pt idx="27">
                  <c:v>84.524000000000001</c:v>
                </c:pt>
                <c:pt idx="28">
                  <c:v>84.426000000000002</c:v>
                </c:pt>
                <c:pt idx="29">
                  <c:v>84.301999999999992</c:v>
                </c:pt>
                <c:pt idx="30">
                  <c:v>84.186999999999998</c:v>
                </c:pt>
                <c:pt idx="31">
                  <c:v>84.09</c:v>
                </c:pt>
                <c:pt idx="32">
                  <c:v>83.956999999999994</c:v>
                </c:pt>
                <c:pt idx="33">
                  <c:v>83.867999999999995</c:v>
                </c:pt>
                <c:pt idx="34">
                  <c:v>83.753</c:v>
                </c:pt>
                <c:pt idx="35">
                  <c:v>83.637</c:v>
                </c:pt>
                <c:pt idx="36">
                  <c:v>83.557000000000002</c:v>
                </c:pt>
                <c:pt idx="37">
                  <c:v>83.424000000000007</c:v>
                </c:pt>
                <c:pt idx="38">
                  <c:v>83.325000000000003</c:v>
                </c:pt>
                <c:pt idx="39">
                  <c:v>83.236000000000004</c:v>
                </c:pt>
                <c:pt idx="40">
                  <c:v>83.111000000000004</c:v>
                </c:pt>
                <c:pt idx="41">
                  <c:v>83.075000000000003</c:v>
                </c:pt>
                <c:pt idx="42">
                  <c:v>82.995000000000005</c:v>
                </c:pt>
                <c:pt idx="43">
                  <c:v>82.941000000000145</c:v>
                </c:pt>
                <c:pt idx="44">
                  <c:v>82.86</c:v>
                </c:pt>
                <c:pt idx="45">
                  <c:v>82.724999999999994</c:v>
                </c:pt>
                <c:pt idx="46">
                  <c:v>82.634</c:v>
                </c:pt>
                <c:pt idx="47">
                  <c:v>82.57</c:v>
                </c:pt>
                <c:pt idx="48">
                  <c:v>82.442000000000007</c:v>
                </c:pt>
                <c:pt idx="49">
                  <c:v>79.478999999999999</c:v>
                </c:pt>
                <c:pt idx="50">
                  <c:v>76.888999999999982</c:v>
                </c:pt>
                <c:pt idx="51">
                  <c:v>74.124999999999986</c:v>
                </c:pt>
                <c:pt idx="52">
                  <c:v>71.593999999999994</c:v>
                </c:pt>
                <c:pt idx="53">
                  <c:v>69.10199999999999</c:v>
                </c:pt>
              </c:numCache>
            </c:numRef>
          </c:yVal>
          <c:smooth val="0"/>
        </c:ser>
        <c:ser>
          <c:idx val="2"/>
          <c:order val="2"/>
          <c:tx>
            <c:strRef>
              <c:f>Sheet1!$D$1</c:f>
              <c:strCache>
                <c:ptCount val="1"/>
                <c:pt idx="0">
                  <c:v>25-&lt;30 (N=6,549)</c:v>
                </c:pt>
              </c:strCache>
            </c:strRef>
          </c:tx>
          <c:spPr>
            <a:ln w="41275">
              <a:solidFill>
                <a:srgbClr val="FF0000"/>
              </a:solidFill>
            </a:ln>
          </c:spPr>
          <c:marker>
            <c:symbol val="none"/>
          </c:marker>
          <c:xVal>
            <c:numRef>
              <c:f>Sheet1!$A$2:$A$55</c:f>
              <c:numCache>
                <c:formatCode>General</c:formatCode>
                <c:ptCount val="54"/>
                <c:pt idx="0">
                  <c:v>0</c:v>
                </c:pt>
                <c:pt idx="1">
                  <c:v>2.0830000000000012E-2</c:v>
                </c:pt>
                <c:pt idx="2">
                  <c:v>4.1669999999999985E-2</c:v>
                </c:pt>
                <c:pt idx="3">
                  <c:v>6.25E-2</c:v>
                </c:pt>
                <c:pt idx="4">
                  <c:v>8.3330000000000043E-2</c:v>
                </c:pt>
                <c:pt idx="5">
                  <c:v>0.10417000000000011</c:v>
                </c:pt>
                <c:pt idx="6">
                  <c:v>0.125</c:v>
                </c:pt>
                <c:pt idx="7">
                  <c:v>0.14582999999999999</c:v>
                </c:pt>
                <c:pt idx="8">
                  <c:v>0.16666999999999998</c:v>
                </c:pt>
                <c:pt idx="9">
                  <c:v>0.18750000000000025</c:v>
                </c:pt>
                <c:pt idx="10">
                  <c:v>0.20832999999999999</c:v>
                </c:pt>
                <c:pt idx="11">
                  <c:v>0.22916999999999998</c:v>
                </c:pt>
                <c:pt idx="12">
                  <c:v>0.25</c:v>
                </c:pt>
                <c:pt idx="13">
                  <c:v>0.27083000000000002</c:v>
                </c:pt>
                <c:pt idx="14">
                  <c:v>0.29167000000000032</c:v>
                </c:pt>
                <c:pt idx="15">
                  <c:v>0.31250000000000044</c:v>
                </c:pt>
                <c:pt idx="16">
                  <c:v>0.33333000000000057</c:v>
                </c:pt>
                <c:pt idx="17">
                  <c:v>0.35417000000000032</c:v>
                </c:pt>
                <c:pt idx="18">
                  <c:v>0.37500000000000044</c:v>
                </c:pt>
                <c:pt idx="19">
                  <c:v>0.39583000000000057</c:v>
                </c:pt>
                <c:pt idx="20">
                  <c:v>0.41667000000000032</c:v>
                </c:pt>
                <c:pt idx="21">
                  <c:v>0.43750000000000044</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0.625000000000001</c:v>
                </c:pt>
                <c:pt idx="31">
                  <c:v>0.64583000000000101</c:v>
                </c:pt>
                <c:pt idx="32">
                  <c:v>0.66667000000000165</c:v>
                </c:pt>
                <c:pt idx="33">
                  <c:v>0.6875</c:v>
                </c:pt>
                <c:pt idx="34">
                  <c:v>0.70833000000000002</c:v>
                </c:pt>
                <c:pt idx="35">
                  <c:v>0.72916999999999998</c:v>
                </c:pt>
                <c:pt idx="36">
                  <c:v>0.750000000000001</c:v>
                </c:pt>
                <c:pt idx="37">
                  <c:v>0.77083000000000101</c:v>
                </c:pt>
                <c:pt idx="38">
                  <c:v>0.79166999999999998</c:v>
                </c:pt>
                <c:pt idx="39">
                  <c:v>0.8125</c:v>
                </c:pt>
                <c:pt idx="40">
                  <c:v>0.83333000000000002</c:v>
                </c:pt>
                <c:pt idx="41">
                  <c:v>0.85416999999999998</c:v>
                </c:pt>
                <c:pt idx="42">
                  <c:v>0.875000000000001</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numCache>
            </c:numRef>
          </c:xVal>
          <c:yVal>
            <c:numRef>
              <c:f>Sheet1!$D$2:$D$55</c:f>
              <c:numCache>
                <c:formatCode>General</c:formatCode>
                <c:ptCount val="54"/>
                <c:pt idx="0">
                  <c:v>100</c:v>
                </c:pt>
                <c:pt idx="1">
                  <c:v>97.293999999999997</c:v>
                </c:pt>
                <c:pt idx="2">
                  <c:v>95.822999999999979</c:v>
                </c:pt>
                <c:pt idx="3">
                  <c:v>95.022999999999982</c:v>
                </c:pt>
                <c:pt idx="4">
                  <c:v>94.171999999999983</c:v>
                </c:pt>
                <c:pt idx="5">
                  <c:v>93.69</c:v>
                </c:pt>
                <c:pt idx="6">
                  <c:v>93.313999999999993</c:v>
                </c:pt>
                <c:pt idx="7">
                  <c:v>92.968000000000004</c:v>
                </c:pt>
                <c:pt idx="8">
                  <c:v>92.7</c:v>
                </c:pt>
                <c:pt idx="9">
                  <c:v>92.32</c:v>
                </c:pt>
                <c:pt idx="10">
                  <c:v>92.114000000000004</c:v>
                </c:pt>
                <c:pt idx="11">
                  <c:v>91.796999999999997</c:v>
                </c:pt>
                <c:pt idx="12">
                  <c:v>91.512</c:v>
                </c:pt>
                <c:pt idx="13">
                  <c:v>91.322000000000003</c:v>
                </c:pt>
                <c:pt idx="14">
                  <c:v>91.211000000000027</c:v>
                </c:pt>
                <c:pt idx="15">
                  <c:v>90.971999999999994</c:v>
                </c:pt>
                <c:pt idx="16">
                  <c:v>90.765000000000001</c:v>
                </c:pt>
                <c:pt idx="17">
                  <c:v>90.653999999999982</c:v>
                </c:pt>
                <c:pt idx="18">
                  <c:v>90.557999999999993</c:v>
                </c:pt>
                <c:pt idx="19">
                  <c:v>90.447000000000131</c:v>
                </c:pt>
                <c:pt idx="20">
                  <c:v>90.254999999999995</c:v>
                </c:pt>
                <c:pt idx="21">
                  <c:v>90.175999999999988</c:v>
                </c:pt>
                <c:pt idx="22">
                  <c:v>90.016000000000005</c:v>
                </c:pt>
                <c:pt idx="23">
                  <c:v>89.840999999999994</c:v>
                </c:pt>
                <c:pt idx="24">
                  <c:v>89.745000000000005</c:v>
                </c:pt>
                <c:pt idx="25">
                  <c:v>89.617000000000004</c:v>
                </c:pt>
                <c:pt idx="26">
                  <c:v>89.506</c:v>
                </c:pt>
                <c:pt idx="27">
                  <c:v>89.361999999999995</c:v>
                </c:pt>
                <c:pt idx="28">
                  <c:v>89.185999999999979</c:v>
                </c:pt>
                <c:pt idx="29">
                  <c:v>89.121999999999986</c:v>
                </c:pt>
                <c:pt idx="30">
                  <c:v>88.994000000000113</c:v>
                </c:pt>
                <c:pt idx="31">
                  <c:v>88.864999999999995</c:v>
                </c:pt>
                <c:pt idx="32">
                  <c:v>88.736999999999995</c:v>
                </c:pt>
                <c:pt idx="33">
                  <c:v>88.543999999999997</c:v>
                </c:pt>
                <c:pt idx="34">
                  <c:v>88.432000000000002</c:v>
                </c:pt>
                <c:pt idx="35">
                  <c:v>88.319000000000003</c:v>
                </c:pt>
                <c:pt idx="36">
                  <c:v>88.222999999999999</c:v>
                </c:pt>
                <c:pt idx="37">
                  <c:v>88.174999999999983</c:v>
                </c:pt>
                <c:pt idx="38">
                  <c:v>88.062000000000012</c:v>
                </c:pt>
                <c:pt idx="39">
                  <c:v>87.933000000000007</c:v>
                </c:pt>
                <c:pt idx="40">
                  <c:v>87.835999999999999</c:v>
                </c:pt>
                <c:pt idx="41">
                  <c:v>87.739000000000004</c:v>
                </c:pt>
                <c:pt idx="42">
                  <c:v>87.706999999999994</c:v>
                </c:pt>
                <c:pt idx="43">
                  <c:v>87.576999999999998</c:v>
                </c:pt>
                <c:pt idx="44">
                  <c:v>87.462999999999994</c:v>
                </c:pt>
                <c:pt idx="45">
                  <c:v>87.332999999999998</c:v>
                </c:pt>
                <c:pt idx="46">
                  <c:v>87.218000000000004</c:v>
                </c:pt>
                <c:pt idx="47">
                  <c:v>87.10199999999999</c:v>
                </c:pt>
                <c:pt idx="48">
                  <c:v>87.001999999999995</c:v>
                </c:pt>
                <c:pt idx="49">
                  <c:v>83.549000000000007</c:v>
                </c:pt>
                <c:pt idx="50">
                  <c:v>80.337999999999994</c:v>
                </c:pt>
                <c:pt idx="51">
                  <c:v>77.7</c:v>
                </c:pt>
                <c:pt idx="52">
                  <c:v>74.736000000000004</c:v>
                </c:pt>
                <c:pt idx="53">
                  <c:v>71.554000000000002</c:v>
                </c:pt>
              </c:numCache>
            </c:numRef>
          </c:yVal>
          <c:smooth val="0"/>
        </c:ser>
        <c:ser>
          <c:idx val="3"/>
          <c:order val="3"/>
          <c:tx>
            <c:strRef>
              <c:f>Sheet1!$E$1</c:f>
              <c:strCache>
                <c:ptCount val="1"/>
                <c:pt idx="0">
                  <c:v>30-&lt;35 (N=3,074)</c:v>
                </c:pt>
              </c:strCache>
            </c:strRef>
          </c:tx>
          <c:spPr>
            <a:ln w="41275">
              <a:solidFill>
                <a:srgbClr val="FF00FF"/>
              </a:solidFill>
            </a:ln>
          </c:spPr>
          <c:marker>
            <c:symbol val="none"/>
          </c:marker>
          <c:xVal>
            <c:numRef>
              <c:f>Sheet1!$A$2:$A$55</c:f>
              <c:numCache>
                <c:formatCode>General</c:formatCode>
                <c:ptCount val="54"/>
                <c:pt idx="0">
                  <c:v>0</c:v>
                </c:pt>
                <c:pt idx="1">
                  <c:v>2.0830000000000012E-2</c:v>
                </c:pt>
                <c:pt idx="2">
                  <c:v>4.1669999999999985E-2</c:v>
                </c:pt>
                <c:pt idx="3">
                  <c:v>6.25E-2</c:v>
                </c:pt>
                <c:pt idx="4">
                  <c:v>8.3330000000000043E-2</c:v>
                </c:pt>
                <c:pt idx="5">
                  <c:v>0.10417000000000011</c:v>
                </c:pt>
                <c:pt idx="6">
                  <c:v>0.125</c:v>
                </c:pt>
                <c:pt idx="7">
                  <c:v>0.14582999999999999</c:v>
                </c:pt>
                <c:pt idx="8">
                  <c:v>0.16666999999999998</c:v>
                </c:pt>
                <c:pt idx="9">
                  <c:v>0.18750000000000025</c:v>
                </c:pt>
                <c:pt idx="10">
                  <c:v>0.20832999999999999</c:v>
                </c:pt>
                <c:pt idx="11">
                  <c:v>0.22916999999999998</c:v>
                </c:pt>
                <c:pt idx="12">
                  <c:v>0.25</c:v>
                </c:pt>
                <c:pt idx="13">
                  <c:v>0.27083000000000002</c:v>
                </c:pt>
                <c:pt idx="14">
                  <c:v>0.29167000000000032</c:v>
                </c:pt>
                <c:pt idx="15">
                  <c:v>0.31250000000000044</c:v>
                </c:pt>
                <c:pt idx="16">
                  <c:v>0.33333000000000057</c:v>
                </c:pt>
                <c:pt idx="17">
                  <c:v>0.35417000000000032</c:v>
                </c:pt>
                <c:pt idx="18">
                  <c:v>0.37500000000000044</c:v>
                </c:pt>
                <c:pt idx="19">
                  <c:v>0.39583000000000057</c:v>
                </c:pt>
                <c:pt idx="20">
                  <c:v>0.41667000000000032</c:v>
                </c:pt>
                <c:pt idx="21">
                  <c:v>0.43750000000000044</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0.625000000000001</c:v>
                </c:pt>
                <c:pt idx="31">
                  <c:v>0.64583000000000101</c:v>
                </c:pt>
                <c:pt idx="32">
                  <c:v>0.66667000000000165</c:v>
                </c:pt>
                <c:pt idx="33">
                  <c:v>0.6875</c:v>
                </c:pt>
                <c:pt idx="34">
                  <c:v>0.70833000000000002</c:v>
                </c:pt>
                <c:pt idx="35">
                  <c:v>0.72916999999999998</c:v>
                </c:pt>
                <c:pt idx="36">
                  <c:v>0.750000000000001</c:v>
                </c:pt>
                <c:pt idx="37">
                  <c:v>0.77083000000000101</c:v>
                </c:pt>
                <c:pt idx="38">
                  <c:v>0.79166999999999998</c:v>
                </c:pt>
                <c:pt idx="39">
                  <c:v>0.8125</c:v>
                </c:pt>
                <c:pt idx="40">
                  <c:v>0.83333000000000002</c:v>
                </c:pt>
                <c:pt idx="41">
                  <c:v>0.85416999999999998</c:v>
                </c:pt>
                <c:pt idx="42">
                  <c:v>0.875000000000001</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numCache>
            </c:numRef>
          </c:xVal>
          <c:yVal>
            <c:numRef>
              <c:f>Sheet1!$E$2:$E$55</c:f>
              <c:numCache>
                <c:formatCode>General</c:formatCode>
                <c:ptCount val="54"/>
                <c:pt idx="0">
                  <c:v>100</c:v>
                </c:pt>
                <c:pt idx="1">
                  <c:v>96.483999999999995</c:v>
                </c:pt>
                <c:pt idx="2">
                  <c:v>95.471999999999994</c:v>
                </c:pt>
                <c:pt idx="3">
                  <c:v>94.458000000000013</c:v>
                </c:pt>
                <c:pt idx="4">
                  <c:v>93.867999999999995</c:v>
                </c:pt>
                <c:pt idx="5">
                  <c:v>93.176999999999978</c:v>
                </c:pt>
                <c:pt idx="6">
                  <c:v>92.848000000000013</c:v>
                </c:pt>
                <c:pt idx="7">
                  <c:v>92.55</c:v>
                </c:pt>
                <c:pt idx="8">
                  <c:v>92.185000000000002</c:v>
                </c:pt>
                <c:pt idx="9">
                  <c:v>91.787999999999997</c:v>
                </c:pt>
                <c:pt idx="10">
                  <c:v>91.322999999999979</c:v>
                </c:pt>
                <c:pt idx="11">
                  <c:v>91.224000000000004</c:v>
                </c:pt>
                <c:pt idx="12">
                  <c:v>91.057999999999993</c:v>
                </c:pt>
                <c:pt idx="13">
                  <c:v>90.924999999999997</c:v>
                </c:pt>
                <c:pt idx="14">
                  <c:v>90.724999999999994</c:v>
                </c:pt>
                <c:pt idx="15">
                  <c:v>90.524999999999991</c:v>
                </c:pt>
                <c:pt idx="16">
                  <c:v>90.35899999999998</c:v>
                </c:pt>
                <c:pt idx="17">
                  <c:v>90.124999999999986</c:v>
                </c:pt>
                <c:pt idx="18">
                  <c:v>89.958000000000013</c:v>
                </c:pt>
                <c:pt idx="19">
                  <c:v>89.85799999999999</c:v>
                </c:pt>
                <c:pt idx="20">
                  <c:v>89.623999999999981</c:v>
                </c:pt>
                <c:pt idx="21">
                  <c:v>89.456999999999994</c:v>
                </c:pt>
                <c:pt idx="22">
                  <c:v>89.257000000000005</c:v>
                </c:pt>
                <c:pt idx="23">
                  <c:v>89.155999999999949</c:v>
                </c:pt>
                <c:pt idx="24">
                  <c:v>88.921999999999997</c:v>
                </c:pt>
                <c:pt idx="25">
                  <c:v>88.754999999999995</c:v>
                </c:pt>
                <c:pt idx="26">
                  <c:v>88.688000000000002</c:v>
                </c:pt>
                <c:pt idx="27">
                  <c:v>88.620999999999981</c:v>
                </c:pt>
                <c:pt idx="28">
                  <c:v>88.52</c:v>
                </c:pt>
                <c:pt idx="29">
                  <c:v>88.35299999999998</c:v>
                </c:pt>
                <c:pt idx="30">
                  <c:v>88.084000000000003</c:v>
                </c:pt>
                <c:pt idx="31">
                  <c:v>87.882999999999981</c:v>
                </c:pt>
                <c:pt idx="32">
                  <c:v>87.849000000000004</c:v>
                </c:pt>
                <c:pt idx="33">
                  <c:v>87.715000000000003</c:v>
                </c:pt>
                <c:pt idx="34">
                  <c:v>87.546999999999997</c:v>
                </c:pt>
                <c:pt idx="35">
                  <c:v>87.478999999999999</c:v>
                </c:pt>
                <c:pt idx="36">
                  <c:v>87.478999999999999</c:v>
                </c:pt>
                <c:pt idx="37">
                  <c:v>87.446000000000026</c:v>
                </c:pt>
                <c:pt idx="38">
                  <c:v>87.311000000000007</c:v>
                </c:pt>
                <c:pt idx="39">
                  <c:v>87.244000000000113</c:v>
                </c:pt>
                <c:pt idx="40">
                  <c:v>87.141999999999996</c:v>
                </c:pt>
                <c:pt idx="41">
                  <c:v>87.075000000000003</c:v>
                </c:pt>
                <c:pt idx="42">
                  <c:v>87.040999999999997</c:v>
                </c:pt>
                <c:pt idx="43">
                  <c:v>86.938999999999993</c:v>
                </c:pt>
                <c:pt idx="44">
                  <c:v>86.769000000000005</c:v>
                </c:pt>
                <c:pt idx="45">
                  <c:v>86.700999999999993</c:v>
                </c:pt>
                <c:pt idx="46">
                  <c:v>86.631999999999991</c:v>
                </c:pt>
                <c:pt idx="47">
                  <c:v>86.563000000000002</c:v>
                </c:pt>
                <c:pt idx="48">
                  <c:v>86.424999999999997</c:v>
                </c:pt>
                <c:pt idx="49">
                  <c:v>82.677999999999983</c:v>
                </c:pt>
                <c:pt idx="50">
                  <c:v>78.617000000000004</c:v>
                </c:pt>
                <c:pt idx="51">
                  <c:v>74.924000000000007</c:v>
                </c:pt>
                <c:pt idx="52">
                  <c:v>71.685000000000002</c:v>
                </c:pt>
                <c:pt idx="53">
                  <c:v>67.203999999999994</c:v>
                </c:pt>
              </c:numCache>
            </c:numRef>
          </c:yVal>
          <c:smooth val="0"/>
        </c:ser>
        <c:ser>
          <c:idx val="4"/>
          <c:order val="4"/>
          <c:tx>
            <c:strRef>
              <c:f>Sheet1!$F$1</c:f>
              <c:strCache>
                <c:ptCount val="1"/>
                <c:pt idx="0">
                  <c:v>35+ (N=724)</c:v>
                </c:pt>
              </c:strCache>
            </c:strRef>
          </c:tx>
          <c:spPr>
            <a:ln w="41275">
              <a:solidFill>
                <a:srgbClr val="FFFF00"/>
              </a:solidFill>
            </a:ln>
          </c:spPr>
          <c:marker>
            <c:symbol val="none"/>
          </c:marker>
          <c:xVal>
            <c:numRef>
              <c:f>Sheet1!$A$2:$A$55</c:f>
              <c:numCache>
                <c:formatCode>General</c:formatCode>
                <c:ptCount val="54"/>
                <c:pt idx="0">
                  <c:v>0</c:v>
                </c:pt>
                <c:pt idx="1">
                  <c:v>2.0830000000000012E-2</c:v>
                </c:pt>
                <c:pt idx="2">
                  <c:v>4.1669999999999985E-2</c:v>
                </c:pt>
                <c:pt idx="3">
                  <c:v>6.25E-2</c:v>
                </c:pt>
                <c:pt idx="4">
                  <c:v>8.3330000000000043E-2</c:v>
                </c:pt>
                <c:pt idx="5">
                  <c:v>0.10417000000000011</c:v>
                </c:pt>
                <c:pt idx="6">
                  <c:v>0.125</c:v>
                </c:pt>
                <c:pt idx="7">
                  <c:v>0.14582999999999999</c:v>
                </c:pt>
                <c:pt idx="8">
                  <c:v>0.16666999999999998</c:v>
                </c:pt>
                <c:pt idx="9">
                  <c:v>0.18750000000000025</c:v>
                </c:pt>
                <c:pt idx="10">
                  <c:v>0.20832999999999999</c:v>
                </c:pt>
                <c:pt idx="11">
                  <c:v>0.22916999999999998</c:v>
                </c:pt>
                <c:pt idx="12">
                  <c:v>0.25</c:v>
                </c:pt>
                <c:pt idx="13">
                  <c:v>0.27083000000000002</c:v>
                </c:pt>
                <c:pt idx="14">
                  <c:v>0.29167000000000032</c:v>
                </c:pt>
                <c:pt idx="15">
                  <c:v>0.31250000000000044</c:v>
                </c:pt>
                <c:pt idx="16">
                  <c:v>0.33333000000000057</c:v>
                </c:pt>
                <c:pt idx="17">
                  <c:v>0.35417000000000032</c:v>
                </c:pt>
                <c:pt idx="18">
                  <c:v>0.37500000000000044</c:v>
                </c:pt>
                <c:pt idx="19">
                  <c:v>0.39583000000000057</c:v>
                </c:pt>
                <c:pt idx="20">
                  <c:v>0.41667000000000032</c:v>
                </c:pt>
                <c:pt idx="21">
                  <c:v>0.43750000000000044</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0.625000000000001</c:v>
                </c:pt>
                <c:pt idx="31">
                  <c:v>0.64583000000000101</c:v>
                </c:pt>
                <c:pt idx="32">
                  <c:v>0.66667000000000165</c:v>
                </c:pt>
                <c:pt idx="33">
                  <c:v>0.6875</c:v>
                </c:pt>
                <c:pt idx="34">
                  <c:v>0.70833000000000002</c:v>
                </c:pt>
                <c:pt idx="35">
                  <c:v>0.72916999999999998</c:v>
                </c:pt>
                <c:pt idx="36">
                  <c:v>0.750000000000001</c:v>
                </c:pt>
                <c:pt idx="37">
                  <c:v>0.77083000000000101</c:v>
                </c:pt>
                <c:pt idx="38">
                  <c:v>0.79166999999999998</c:v>
                </c:pt>
                <c:pt idx="39">
                  <c:v>0.8125</c:v>
                </c:pt>
                <c:pt idx="40">
                  <c:v>0.83333000000000002</c:v>
                </c:pt>
                <c:pt idx="41">
                  <c:v>0.85416999999999998</c:v>
                </c:pt>
                <c:pt idx="42">
                  <c:v>0.875000000000001</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numCache>
            </c:numRef>
          </c:xVal>
          <c:yVal>
            <c:numRef>
              <c:f>Sheet1!$F$2:$F$55</c:f>
              <c:numCache>
                <c:formatCode>General</c:formatCode>
                <c:ptCount val="54"/>
                <c:pt idx="0">
                  <c:v>100</c:v>
                </c:pt>
                <c:pt idx="1">
                  <c:v>96.956999999999994</c:v>
                </c:pt>
                <c:pt idx="2">
                  <c:v>95.710000000000022</c:v>
                </c:pt>
                <c:pt idx="3">
                  <c:v>94.60199999999999</c:v>
                </c:pt>
                <c:pt idx="4">
                  <c:v>93.906000000000006</c:v>
                </c:pt>
                <c:pt idx="5">
                  <c:v>93.626999999999981</c:v>
                </c:pt>
                <c:pt idx="6">
                  <c:v>93.348000000000013</c:v>
                </c:pt>
                <c:pt idx="7">
                  <c:v>92.649999999999991</c:v>
                </c:pt>
                <c:pt idx="8">
                  <c:v>91.813000000000002</c:v>
                </c:pt>
                <c:pt idx="9">
                  <c:v>91.394000000000005</c:v>
                </c:pt>
                <c:pt idx="10">
                  <c:v>91.114999999999995</c:v>
                </c:pt>
                <c:pt idx="11">
                  <c:v>90.555999999999983</c:v>
                </c:pt>
                <c:pt idx="12">
                  <c:v>89.85799999999999</c:v>
                </c:pt>
                <c:pt idx="13">
                  <c:v>89.578000000000003</c:v>
                </c:pt>
                <c:pt idx="14">
                  <c:v>89.438000000000002</c:v>
                </c:pt>
                <c:pt idx="15">
                  <c:v>89.438000000000002</c:v>
                </c:pt>
                <c:pt idx="16">
                  <c:v>89.156999999999982</c:v>
                </c:pt>
                <c:pt idx="17">
                  <c:v>88.876999999999981</c:v>
                </c:pt>
                <c:pt idx="18">
                  <c:v>88.736999999999995</c:v>
                </c:pt>
                <c:pt idx="19">
                  <c:v>88.456000000000003</c:v>
                </c:pt>
                <c:pt idx="20">
                  <c:v>88.456000000000003</c:v>
                </c:pt>
                <c:pt idx="21">
                  <c:v>88.315000000000012</c:v>
                </c:pt>
                <c:pt idx="22">
                  <c:v>88.315000000000012</c:v>
                </c:pt>
                <c:pt idx="23">
                  <c:v>88.034000000000006</c:v>
                </c:pt>
                <c:pt idx="24">
                  <c:v>87.754000000000005</c:v>
                </c:pt>
                <c:pt idx="25">
                  <c:v>87.613</c:v>
                </c:pt>
                <c:pt idx="26">
                  <c:v>87.472999999999999</c:v>
                </c:pt>
                <c:pt idx="27">
                  <c:v>87.051999999999992</c:v>
                </c:pt>
                <c:pt idx="28">
                  <c:v>87.051999999999992</c:v>
                </c:pt>
                <c:pt idx="29">
                  <c:v>87.051999999999992</c:v>
                </c:pt>
                <c:pt idx="30">
                  <c:v>86.911000000000129</c:v>
                </c:pt>
                <c:pt idx="31">
                  <c:v>86.77</c:v>
                </c:pt>
                <c:pt idx="32">
                  <c:v>86.77</c:v>
                </c:pt>
                <c:pt idx="33">
                  <c:v>86.77</c:v>
                </c:pt>
                <c:pt idx="34">
                  <c:v>86.488</c:v>
                </c:pt>
                <c:pt idx="35">
                  <c:v>86.488</c:v>
                </c:pt>
                <c:pt idx="36">
                  <c:v>86.346999999999994</c:v>
                </c:pt>
                <c:pt idx="37">
                  <c:v>86.346999999999994</c:v>
                </c:pt>
                <c:pt idx="38">
                  <c:v>86.346999999999994</c:v>
                </c:pt>
                <c:pt idx="39">
                  <c:v>86.346999999999994</c:v>
                </c:pt>
                <c:pt idx="40">
                  <c:v>86.206000000000003</c:v>
                </c:pt>
                <c:pt idx="41">
                  <c:v>86.206000000000003</c:v>
                </c:pt>
                <c:pt idx="42">
                  <c:v>86.063000000000002</c:v>
                </c:pt>
                <c:pt idx="43">
                  <c:v>86.063000000000002</c:v>
                </c:pt>
                <c:pt idx="44">
                  <c:v>86.063000000000002</c:v>
                </c:pt>
                <c:pt idx="45">
                  <c:v>86.063000000000002</c:v>
                </c:pt>
                <c:pt idx="46">
                  <c:v>85.775999999999982</c:v>
                </c:pt>
                <c:pt idx="47">
                  <c:v>85.775999999999982</c:v>
                </c:pt>
                <c:pt idx="48">
                  <c:v>85.63</c:v>
                </c:pt>
                <c:pt idx="49">
                  <c:v>80.655999999999949</c:v>
                </c:pt>
                <c:pt idx="50">
                  <c:v>76.48</c:v>
                </c:pt>
                <c:pt idx="51">
                  <c:v>73.891999999999996</c:v>
                </c:pt>
                <c:pt idx="52">
                  <c:v>70.968999999999994</c:v>
                </c:pt>
                <c:pt idx="53">
                  <c:v>65.64</c:v>
                </c:pt>
              </c:numCache>
            </c:numRef>
          </c:yVal>
          <c:smooth val="0"/>
        </c:ser>
        <c:dLbls>
          <c:showLegendKey val="0"/>
          <c:showVal val="0"/>
          <c:showCatName val="0"/>
          <c:showSerName val="0"/>
          <c:showPercent val="0"/>
          <c:showBubbleSize val="0"/>
        </c:dLbls>
        <c:axId val="481346920"/>
        <c:axId val="481347312"/>
      </c:scatterChart>
      <c:valAx>
        <c:axId val="481346920"/>
        <c:scaling>
          <c:orientation val="minMax"/>
          <c:max val="6"/>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81347312"/>
        <c:crosses val="autoZero"/>
        <c:crossBetween val="midCat"/>
        <c:majorUnit val="1"/>
      </c:valAx>
      <c:valAx>
        <c:axId val="481347312"/>
        <c:scaling>
          <c:orientation val="minMax"/>
          <c:max val="100"/>
          <c:min val="3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lang="en-US" sz="1500" b="1"/>
            </a:pPr>
            <a:endParaRPr lang="en-US"/>
          </a:p>
        </c:txPr>
        <c:crossAx val="481346920"/>
        <c:crosses val="autoZero"/>
        <c:crossBetween val="midCat"/>
        <c:majorUnit val="10"/>
      </c:valAx>
      <c:spPr>
        <a:solidFill>
          <a:schemeClr val="bg2"/>
        </a:solidFill>
        <a:ln>
          <a:solidFill>
            <a:schemeClr val="tx1"/>
          </a:solidFill>
        </a:ln>
      </c:spPr>
    </c:plotArea>
    <c:legend>
      <c:legendPos val="r"/>
      <c:layout>
        <c:manualLayout>
          <c:xMode val="edge"/>
          <c:yMode val="edge"/>
          <c:x val="0.12389380530973451"/>
          <c:y val="0.64433409533485764"/>
          <c:w val="0.77138643067848056"/>
          <c:h val="0.19467233934467867"/>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4771E-2"/>
          <c:y val="3.1249894166455256E-2"/>
          <c:w val="0.9024533714259072"/>
          <c:h val="0.83254736712598421"/>
        </c:manualLayout>
      </c:layout>
      <c:scatterChart>
        <c:scatterStyle val="lineMarker"/>
        <c:varyColors val="0"/>
        <c:ser>
          <c:idx val="0"/>
          <c:order val="0"/>
          <c:tx>
            <c:strRef>
              <c:f>Sheet1!$B$1</c:f>
              <c:strCache>
                <c:ptCount val="1"/>
                <c:pt idx="0">
                  <c:v>18.5-&lt;25 (N=370)</c:v>
                </c:pt>
              </c:strCache>
            </c:strRef>
          </c:tx>
          <c:spPr>
            <a:ln w="41275">
              <a:solidFill>
                <a:srgbClr val="00FF00"/>
              </a:solidFill>
            </a:ln>
          </c:spPr>
          <c:marker>
            <c:symbol val="none"/>
          </c:marker>
          <c:xVal>
            <c:numRef>
              <c:f>Sheet1!$A$2:$A$60</c:f>
              <c:numCache>
                <c:formatCode>General</c:formatCode>
                <c:ptCount val="59"/>
                <c:pt idx="0">
                  <c:v>0</c:v>
                </c:pt>
                <c:pt idx="1">
                  <c:v>2.0830000000000012E-2</c:v>
                </c:pt>
                <c:pt idx="2">
                  <c:v>4.1669999999999985E-2</c:v>
                </c:pt>
                <c:pt idx="3">
                  <c:v>6.25E-2</c:v>
                </c:pt>
                <c:pt idx="4">
                  <c:v>8.3330000000000043E-2</c:v>
                </c:pt>
                <c:pt idx="5">
                  <c:v>0.10417000000000011</c:v>
                </c:pt>
                <c:pt idx="6">
                  <c:v>0.125</c:v>
                </c:pt>
                <c:pt idx="7">
                  <c:v>0.14582999999999999</c:v>
                </c:pt>
                <c:pt idx="8">
                  <c:v>0.16666999999999998</c:v>
                </c:pt>
                <c:pt idx="9">
                  <c:v>0.18750000000000025</c:v>
                </c:pt>
                <c:pt idx="10">
                  <c:v>0.20832999999999999</c:v>
                </c:pt>
                <c:pt idx="11">
                  <c:v>0.22916999999999998</c:v>
                </c:pt>
                <c:pt idx="12">
                  <c:v>0.25</c:v>
                </c:pt>
                <c:pt idx="13">
                  <c:v>0.27083000000000002</c:v>
                </c:pt>
                <c:pt idx="14">
                  <c:v>0.29167000000000032</c:v>
                </c:pt>
                <c:pt idx="15">
                  <c:v>0.31250000000000044</c:v>
                </c:pt>
                <c:pt idx="16">
                  <c:v>0.33333000000000057</c:v>
                </c:pt>
                <c:pt idx="17">
                  <c:v>0.35417000000000032</c:v>
                </c:pt>
                <c:pt idx="18">
                  <c:v>0.37500000000000044</c:v>
                </c:pt>
                <c:pt idx="19">
                  <c:v>0.39583000000000057</c:v>
                </c:pt>
                <c:pt idx="20">
                  <c:v>0.41667000000000032</c:v>
                </c:pt>
                <c:pt idx="21">
                  <c:v>0.43750000000000044</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0.625000000000001</c:v>
                </c:pt>
                <c:pt idx="31">
                  <c:v>0.64583000000000101</c:v>
                </c:pt>
                <c:pt idx="32">
                  <c:v>0.66667000000000165</c:v>
                </c:pt>
                <c:pt idx="33">
                  <c:v>0.6875</c:v>
                </c:pt>
                <c:pt idx="34">
                  <c:v>0.70833000000000002</c:v>
                </c:pt>
                <c:pt idx="35">
                  <c:v>0.72916999999999998</c:v>
                </c:pt>
                <c:pt idx="36">
                  <c:v>0.750000000000001</c:v>
                </c:pt>
                <c:pt idx="37">
                  <c:v>0.77083000000000101</c:v>
                </c:pt>
                <c:pt idx="38">
                  <c:v>0.79166999999999998</c:v>
                </c:pt>
                <c:pt idx="39">
                  <c:v>0.8125</c:v>
                </c:pt>
                <c:pt idx="40">
                  <c:v>0.83333000000000002</c:v>
                </c:pt>
                <c:pt idx="41">
                  <c:v>0.85416999999999998</c:v>
                </c:pt>
                <c:pt idx="42">
                  <c:v>0.875000000000001</c:v>
                </c:pt>
                <c:pt idx="43">
                  <c:v>0.89583000000000002</c:v>
                </c:pt>
                <c:pt idx="44">
                  <c:v>0.91666999999999998</c:v>
                </c:pt>
                <c:pt idx="45">
                  <c:v>0.9375</c:v>
                </c:pt>
                <c:pt idx="46">
                  <c:v>0.95833000000000002</c:v>
                </c:pt>
                <c:pt idx="47">
                  <c:v>0.97916999999999998</c:v>
                </c:pt>
                <c:pt idx="48">
                  <c:v>1</c:v>
                </c:pt>
                <c:pt idx="49">
                  <c:v>1.5</c:v>
                </c:pt>
                <c:pt idx="50">
                  <c:v>2</c:v>
                </c:pt>
                <c:pt idx="51">
                  <c:v>2.5</c:v>
                </c:pt>
                <c:pt idx="52">
                  <c:v>3</c:v>
                </c:pt>
                <c:pt idx="53">
                  <c:v>3.5</c:v>
                </c:pt>
                <c:pt idx="54">
                  <c:v>4</c:v>
                </c:pt>
                <c:pt idx="55">
                  <c:v>4.5</c:v>
                </c:pt>
                <c:pt idx="56">
                  <c:v>5</c:v>
                </c:pt>
                <c:pt idx="57">
                  <c:v>5.5</c:v>
                </c:pt>
                <c:pt idx="58">
                  <c:v>6</c:v>
                </c:pt>
              </c:numCache>
            </c:numRef>
          </c:xVal>
          <c:yVal>
            <c:numRef>
              <c:f>Sheet1!$B$2:$B$60</c:f>
              <c:numCache>
                <c:formatCode>General</c:formatCode>
                <c:ptCount val="59"/>
                <c:pt idx="0">
                  <c:v>100</c:v>
                </c:pt>
                <c:pt idx="1">
                  <c:v>92.147999999999996</c:v>
                </c:pt>
                <c:pt idx="2">
                  <c:v>90.233999999999995</c:v>
                </c:pt>
                <c:pt idx="3">
                  <c:v>87.765000000000001</c:v>
                </c:pt>
                <c:pt idx="4">
                  <c:v>86.662999999999982</c:v>
                </c:pt>
                <c:pt idx="5">
                  <c:v>85.555999999999983</c:v>
                </c:pt>
                <c:pt idx="6">
                  <c:v>85.555999999999983</c:v>
                </c:pt>
                <c:pt idx="7">
                  <c:v>85.555999999999983</c:v>
                </c:pt>
                <c:pt idx="8">
                  <c:v>85.275999999999982</c:v>
                </c:pt>
                <c:pt idx="9">
                  <c:v>84.995999999999995</c:v>
                </c:pt>
                <c:pt idx="10">
                  <c:v>84.433999999999997</c:v>
                </c:pt>
                <c:pt idx="11">
                  <c:v>84.150999999999982</c:v>
                </c:pt>
                <c:pt idx="12">
                  <c:v>83.869</c:v>
                </c:pt>
                <c:pt idx="13">
                  <c:v>83.869</c:v>
                </c:pt>
                <c:pt idx="14">
                  <c:v>83.869</c:v>
                </c:pt>
                <c:pt idx="15">
                  <c:v>83.3</c:v>
                </c:pt>
                <c:pt idx="16">
                  <c:v>82.732000000000014</c:v>
                </c:pt>
                <c:pt idx="17">
                  <c:v>82.732000000000014</c:v>
                </c:pt>
                <c:pt idx="18">
                  <c:v>82.448000000000022</c:v>
                </c:pt>
                <c:pt idx="19">
                  <c:v>82.161999999999992</c:v>
                </c:pt>
                <c:pt idx="20">
                  <c:v>81.876999999999981</c:v>
                </c:pt>
                <c:pt idx="21">
                  <c:v>81.876999999999981</c:v>
                </c:pt>
                <c:pt idx="22">
                  <c:v>81.592000000000013</c:v>
                </c:pt>
                <c:pt idx="23">
                  <c:v>81.305999999999983</c:v>
                </c:pt>
                <c:pt idx="24">
                  <c:v>81.021000000000001</c:v>
                </c:pt>
                <c:pt idx="25">
                  <c:v>81.021000000000001</c:v>
                </c:pt>
                <c:pt idx="26">
                  <c:v>80.735000000000014</c:v>
                </c:pt>
                <c:pt idx="27">
                  <c:v>80.735000000000014</c:v>
                </c:pt>
                <c:pt idx="28">
                  <c:v>80.735000000000014</c:v>
                </c:pt>
                <c:pt idx="29">
                  <c:v>80.735000000000014</c:v>
                </c:pt>
                <c:pt idx="30">
                  <c:v>80.158999999999978</c:v>
                </c:pt>
                <c:pt idx="31">
                  <c:v>80.158999999999978</c:v>
                </c:pt>
                <c:pt idx="32">
                  <c:v>79.870999999999981</c:v>
                </c:pt>
                <c:pt idx="33">
                  <c:v>79.870999999999981</c:v>
                </c:pt>
                <c:pt idx="34">
                  <c:v>79.293999999999997</c:v>
                </c:pt>
                <c:pt idx="35">
                  <c:v>78.715000000000003</c:v>
                </c:pt>
                <c:pt idx="36">
                  <c:v>78.426000000000002</c:v>
                </c:pt>
                <c:pt idx="37">
                  <c:v>78.137</c:v>
                </c:pt>
                <c:pt idx="38">
                  <c:v>78.137</c:v>
                </c:pt>
                <c:pt idx="39">
                  <c:v>78.137</c:v>
                </c:pt>
                <c:pt idx="40">
                  <c:v>77.846000000000004</c:v>
                </c:pt>
                <c:pt idx="41">
                  <c:v>77.846000000000004</c:v>
                </c:pt>
                <c:pt idx="42">
                  <c:v>77.846000000000004</c:v>
                </c:pt>
                <c:pt idx="43">
                  <c:v>77.846000000000004</c:v>
                </c:pt>
                <c:pt idx="44">
                  <c:v>77.551000000000002</c:v>
                </c:pt>
                <c:pt idx="45">
                  <c:v>76.961000000000027</c:v>
                </c:pt>
                <c:pt idx="46">
                  <c:v>76.664000000000001</c:v>
                </c:pt>
                <c:pt idx="47">
                  <c:v>76.664000000000001</c:v>
                </c:pt>
                <c:pt idx="48">
                  <c:v>76.057999999999993</c:v>
                </c:pt>
                <c:pt idx="49">
                  <c:v>74.353999999999999</c:v>
                </c:pt>
                <c:pt idx="50">
                  <c:v>72.186999999999998</c:v>
                </c:pt>
                <c:pt idx="51">
                  <c:v>70.927000000000007</c:v>
                </c:pt>
                <c:pt idx="52">
                  <c:v>69.076999999999998</c:v>
                </c:pt>
                <c:pt idx="53">
                  <c:v>65.739999999999995</c:v>
                </c:pt>
                <c:pt idx="54">
                  <c:v>64.533000000000001</c:v>
                </c:pt>
                <c:pt idx="55">
                  <c:v>63.695000000000057</c:v>
                </c:pt>
                <c:pt idx="56">
                  <c:v>63.695000000000057</c:v>
                </c:pt>
                <c:pt idx="57">
                  <c:v>63.695000000000057</c:v>
                </c:pt>
                <c:pt idx="58">
                  <c:v>61.974000000000004</c:v>
                </c:pt>
              </c:numCache>
            </c:numRef>
          </c:yVal>
          <c:smooth val="0"/>
        </c:ser>
        <c:ser>
          <c:idx val="1"/>
          <c:order val="1"/>
          <c:tx>
            <c:strRef>
              <c:f>Sheet1!$C$1</c:f>
              <c:strCache>
                <c:ptCount val="1"/>
                <c:pt idx="0">
                  <c:v>25-&lt;30 (N=210)</c:v>
                </c:pt>
              </c:strCache>
            </c:strRef>
          </c:tx>
          <c:spPr>
            <a:ln w="41275">
              <a:solidFill>
                <a:srgbClr val="FF0000"/>
              </a:solidFill>
              <a:prstDash val="solid"/>
            </a:ln>
          </c:spPr>
          <c:marker>
            <c:symbol val="none"/>
          </c:marker>
          <c:xVal>
            <c:numRef>
              <c:f>Sheet1!$A$2:$A$60</c:f>
              <c:numCache>
                <c:formatCode>General</c:formatCode>
                <c:ptCount val="59"/>
                <c:pt idx="0">
                  <c:v>0</c:v>
                </c:pt>
                <c:pt idx="1">
                  <c:v>2.0830000000000012E-2</c:v>
                </c:pt>
                <c:pt idx="2">
                  <c:v>4.1669999999999985E-2</c:v>
                </c:pt>
                <c:pt idx="3">
                  <c:v>6.25E-2</c:v>
                </c:pt>
                <c:pt idx="4">
                  <c:v>8.3330000000000043E-2</c:v>
                </c:pt>
                <c:pt idx="5">
                  <c:v>0.10417000000000011</c:v>
                </c:pt>
                <c:pt idx="6">
                  <c:v>0.125</c:v>
                </c:pt>
                <c:pt idx="7">
                  <c:v>0.14582999999999999</c:v>
                </c:pt>
                <c:pt idx="8">
                  <c:v>0.16666999999999998</c:v>
                </c:pt>
                <c:pt idx="9">
                  <c:v>0.18750000000000025</c:v>
                </c:pt>
                <c:pt idx="10">
                  <c:v>0.20832999999999999</c:v>
                </c:pt>
                <c:pt idx="11">
                  <c:v>0.22916999999999998</c:v>
                </c:pt>
                <c:pt idx="12">
                  <c:v>0.25</c:v>
                </c:pt>
                <c:pt idx="13">
                  <c:v>0.27083000000000002</c:v>
                </c:pt>
                <c:pt idx="14">
                  <c:v>0.29167000000000032</c:v>
                </c:pt>
                <c:pt idx="15">
                  <c:v>0.31250000000000044</c:v>
                </c:pt>
                <c:pt idx="16">
                  <c:v>0.33333000000000057</c:v>
                </c:pt>
                <c:pt idx="17">
                  <c:v>0.35417000000000032</c:v>
                </c:pt>
                <c:pt idx="18">
                  <c:v>0.37500000000000044</c:v>
                </c:pt>
                <c:pt idx="19">
                  <c:v>0.39583000000000057</c:v>
                </c:pt>
                <c:pt idx="20">
                  <c:v>0.41667000000000032</c:v>
                </c:pt>
                <c:pt idx="21">
                  <c:v>0.43750000000000044</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0.625000000000001</c:v>
                </c:pt>
                <c:pt idx="31">
                  <c:v>0.64583000000000101</c:v>
                </c:pt>
                <c:pt idx="32">
                  <c:v>0.66667000000000165</c:v>
                </c:pt>
                <c:pt idx="33">
                  <c:v>0.6875</c:v>
                </c:pt>
                <c:pt idx="34">
                  <c:v>0.70833000000000002</c:v>
                </c:pt>
                <c:pt idx="35">
                  <c:v>0.72916999999999998</c:v>
                </c:pt>
                <c:pt idx="36">
                  <c:v>0.750000000000001</c:v>
                </c:pt>
                <c:pt idx="37">
                  <c:v>0.77083000000000101</c:v>
                </c:pt>
                <c:pt idx="38">
                  <c:v>0.79166999999999998</c:v>
                </c:pt>
                <c:pt idx="39">
                  <c:v>0.8125</c:v>
                </c:pt>
                <c:pt idx="40">
                  <c:v>0.83333000000000002</c:v>
                </c:pt>
                <c:pt idx="41">
                  <c:v>0.85416999999999998</c:v>
                </c:pt>
                <c:pt idx="42">
                  <c:v>0.875000000000001</c:v>
                </c:pt>
                <c:pt idx="43">
                  <c:v>0.89583000000000002</c:v>
                </c:pt>
                <c:pt idx="44">
                  <c:v>0.91666999999999998</c:v>
                </c:pt>
                <c:pt idx="45">
                  <c:v>0.9375</c:v>
                </c:pt>
                <c:pt idx="46">
                  <c:v>0.95833000000000002</c:v>
                </c:pt>
                <c:pt idx="47">
                  <c:v>0.97916999999999998</c:v>
                </c:pt>
                <c:pt idx="48">
                  <c:v>1</c:v>
                </c:pt>
                <c:pt idx="49">
                  <c:v>1.5</c:v>
                </c:pt>
                <c:pt idx="50">
                  <c:v>2</c:v>
                </c:pt>
                <c:pt idx="51">
                  <c:v>2.5</c:v>
                </c:pt>
                <c:pt idx="52">
                  <c:v>3</c:v>
                </c:pt>
                <c:pt idx="53">
                  <c:v>3.5</c:v>
                </c:pt>
                <c:pt idx="54">
                  <c:v>4</c:v>
                </c:pt>
                <c:pt idx="55">
                  <c:v>4.5</c:v>
                </c:pt>
                <c:pt idx="56">
                  <c:v>5</c:v>
                </c:pt>
                <c:pt idx="57">
                  <c:v>5.5</c:v>
                </c:pt>
                <c:pt idx="58">
                  <c:v>6</c:v>
                </c:pt>
              </c:numCache>
            </c:numRef>
          </c:xVal>
          <c:yVal>
            <c:numRef>
              <c:f>Sheet1!$C$2:$C$60</c:f>
              <c:numCache>
                <c:formatCode>General</c:formatCode>
                <c:ptCount val="59"/>
                <c:pt idx="0">
                  <c:v>100</c:v>
                </c:pt>
                <c:pt idx="1">
                  <c:v>94.286000000000001</c:v>
                </c:pt>
                <c:pt idx="2">
                  <c:v>93.332999999999998</c:v>
                </c:pt>
                <c:pt idx="3">
                  <c:v>91.894999999999996</c:v>
                </c:pt>
                <c:pt idx="4">
                  <c:v>91.414000000000129</c:v>
                </c:pt>
                <c:pt idx="5">
                  <c:v>89.97</c:v>
                </c:pt>
                <c:pt idx="6">
                  <c:v>89.480999999999995</c:v>
                </c:pt>
                <c:pt idx="7">
                  <c:v>89.480999999999995</c:v>
                </c:pt>
                <c:pt idx="8">
                  <c:v>88.990000000000023</c:v>
                </c:pt>
                <c:pt idx="9">
                  <c:v>87.995000000000005</c:v>
                </c:pt>
                <c:pt idx="10">
                  <c:v>87.995000000000005</c:v>
                </c:pt>
                <c:pt idx="11">
                  <c:v>87.498000000000005</c:v>
                </c:pt>
                <c:pt idx="12">
                  <c:v>87.498000000000005</c:v>
                </c:pt>
                <c:pt idx="13">
                  <c:v>86.504000000000005</c:v>
                </c:pt>
                <c:pt idx="14">
                  <c:v>86.007000000000005</c:v>
                </c:pt>
                <c:pt idx="15">
                  <c:v>85.507000000000005</c:v>
                </c:pt>
                <c:pt idx="16">
                  <c:v>85.507000000000005</c:v>
                </c:pt>
                <c:pt idx="17">
                  <c:v>84.501000000000005</c:v>
                </c:pt>
                <c:pt idx="18">
                  <c:v>84.501000000000005</c:v>
                </c:pt>
                <c:pt idx="19">
                  <c:v>84.501000000000005</c:v>
                </c:pt>
                <c:pt idx="20">
                  <c:v>83.489000000000004</c:v>
                </c:pt>
                <c:pt idx="21">
                  <c:v>83.489000000000004</c:v>
                </c:pt>
                <c:pt idx="22">
                  <c:v>83.489000000000004</c:v>
                </c:pt>
                <c:pt idx="23">
                  <c:v>82.98</c:v>
                </c:pt>
                <c:pt idx="24">
                  <c:v>82.98</c:v>
                </c:pt>
                <c:pt idx="25">
                  <c:v>82.98</c:v>
                </c:pt>
                <c:pt idx="26">
                  <c:v>81.962000000000003</c:v>
                </c:pt>
                <c:pt idx="27">
                  <c:v>81.962000000000003</c:v>
                </c:pt>
                <c:pt idx="28">
                  <c:v>81.453000000000003</c:v>
                </c:pt>
                <c:pt idx="29">
                  <c:v>81.453000000000003</c:v>
                </c:pt>
                <c:pt idx="30">
                  <c:v>81.453000000000003</c:v>
                </c:pt>
                <c:pt idx="31">
                  <c:v>80.433999999999997</c:v>
                </c:pt>
                <c:pt idx="32">
                  <c:v>80.433999999999997</c:v>
                </c:pt>
                <c:pt idx="33">
                  <c:v>80.433999999999997</c:v>
                </c:pt>
                <c:pt idx="34">
                  <c:v>80.433999999999997</c:v>
                </c:pt>
                <c:pt idx="35">
                  <c:v>80.433999999999997</c:v>
                </c:pt>
                <c:pt idx="36">
                  <c:v>79.921999999999997</c:v>
                </c:pt>
                <c:pt idx="37">
                  <c:v>79.921999999999997</c:v>
                </c:pt>
                <c:pt idx="38">
                  <c:v>79.921999999999997</c:v>
                </c:pt>
                <c:pt idx="39">
                  <c:v>79.921999999999997</c:v>
                </c:pt>
                <c:pt idx="40">
                  <c:v>79.921999999999997</c:v>
                </c:pt>
                <c:pt idx="41">
                  <c:v>79.921999999999997</c:v>
                </c:pt>
                <c:pt idx="42">
                  <c:v>79.921999999999997</c:v>
                </c:pt>
                <c:pt idx="43">
                  <c:v>79.921999999999997</c:v>
                </c:pt>
                <c:pt idx="44">
                  <c:v>79.921999999999997</c:v>
                </c:pt>
                <c:pt idx="45">
                  <c:v>79.921999999999997</c:v>
                </c:pt>
                <c:pt idx="46">
                  <c:v>79.921999999999997</c:v>
                </c:pt>
                <c:pt idx="47">
                  <c:v>79.921999999999997</c:v>
                </c:pt>
                <c:pt idx="48">
                  <c:v>79.921999999999997</c:v>
                </c:pt>
                <c:pt idx="49">
                  <c:v>75.956999999999994</c:v>
                </c:pt>
                <c:pt idx="50">
                  <c:v>75.367999999999995</c:v>
                </c:pt>
                <c:pt idx="51">
                  <c:v>71.825000000000003</c:v>
                </c:pt>
                <c:pt idx="52">
                  <c:v>67.284999999999997</c:v>
                </c:pt>
                <c:pt idx="53">
                  <c:v>67.284999999999997</c:v>
                </c:pt>
                <c:pt idx="54">
                  <c:v>67.284999999999997</c:v>
                </c:pt>
                <c:pt idx="55">
                  <c:v>64.616</c:v>
                </c:pt>
                <c:pt idx="56">
                  <c:v>61.539000000000001</c:v>
                </c:pt>
                <c:pt idx="57">
                  <c:v>59.554000000000002</c:v>
                </c:pt>
                <c:pt idx="58">
                  <c:v>57.347999999999999</c:v>
                </c:pt>
              </c:numCache>
            </c:numRef>
          </c:yVal>
          <c:smooth val="0"/>
        </c:ser>
        <c:ser>
          <c:idx val="2"/>
          <c:order val="2"/>
          <c:tx>
            <c:strRef>
              <c:f>Sheet1!$D$1</c:f>
              <c:strCache>
                <c:ptCount val="1"/>
                <c:pt idx="0">
                  <c:v>30-&lt;35 (N=83)</c:v>
                </c:pt>
              </c:strCache>
            </c:strRef>
          </c:tx>
          <c:spPr>
            <a:ln w="41275">
              <a:solidFill>
                <a:srgbClr val="FF00FF"/>
              </a:solidFill>
            </a:ln>
          </c:spPr>
          <c:marker>
            <c:symbol val="none"/>
          </c:marker>
          <c:xVal>
            <c:numRef>
              <c:f>Sheet1!$A$2:$A$60</c:f>
              <c:numCache>
                <c:formatCode>General</c:formatCode>
                <c:ptCount val="59"/>
                <c:pt idx="0">
                  <c:v>0</c:v>
                </c:pt>
                <c:pt idx="1">
                  <c:v>2.0830000000000012E-2</c:v>
                </c:pt>
                <c:pt idx="2">
                  <c:v>4.1669999999999985E-2</c:v>
                </c:pt>
                <c:pt idx="3">
                  <c:v>6.25E-2</c:v>
                </c:pt>
                <c:pt idx="4">
                  <c:v>8.3330000000000043E-2</c:v>
                </c:pt>
                <c:pt idx="5">
                  <c:v>0.10417000000000011</c:v>
                </c:pt>
                <c:pt idx="6">
                  <c:v>0.125</c:v>
                </c:pt>
                <c:pt idx="7">
                  <c:v>0.14582999999999999</c:v>
                </c:pt>
                <c:pt idx="8">
                  <c:v>0.16666999999999998</c:v>
                </c:pt>
                <c:pt idx="9">
                  <c:v>0.18750000000000025</c:v>
                </c:pt>
                <c:pt idx="10">
                  <c:v>0.20832999999999999</c:v>
                </c:pt>
                <c:pt idx="11">
                  <c:v>0.22916999999999998</c:v>
                </c:pt>
                <c:pt idx="12">
                  <c:v>0.25</c:v>
                </c:pt>
                <c:pt idx="13">
                  <c:v>0.27083000000000002</c:v>
                </c:pt>
                <c:pt idx="14">
                  <c:v>0.29167000000000032</c:v>
                </c:pt>
                <c:pt idx="15">
                  <c:v>0.31250000000000044</c:v>
                </c:pt>
                <c:pt idx="16">
                  <c:v>0.33333000000000057</c:v>
                </c:pt>
                <c:pt idx="17">
                  <c:v>0.35417000000000032</c:v>
                </c:pt>
                <c:pt idx="18">
                  <c:v>0.37500000000000044</c:v>
                </c:pt>
                <c:pt idx="19">
                  <c:v>0.39583000000000057</c:v>
                </c:pt>
                <c:pt idx="20">
                  <c:v>0.41667000000000032</c:v>
                </c:pt>
                <c:pt idx="21">
                  <c:v>0.43750000000000044</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0.625000000000001</c:v>
                </c:pt>
                <c:pt idx="31">
                  <c:v>0.64583000000000101</c:v>
                </c:pt>
                <c:pt idx="32">
                  <c:v>0.66667000000000165</c:v>
                </c:pt>
                <c:pt idx="33">
                  <c:v>0.6875</c:v>
                </c:pt>
                <c:pt idx="34">
                  <c:v>0.70833000000000002</c:v>
                </c:pt>
                <c:pt idx="35">
                  <c:v>0.72916999999999998</c:v>
                </c:pt>
                <c:pt idx="36">
                  <c:v>0.750000000000001</c:v>
                </c:pt>
                <c:pt idx="37">
                  <c:v>0.77083000000000101</c:v>
                </c:pt>
                <c:pt idx="38">
                  <c:v>0.79166999999999998</c:v>
                </c:pt>
                <c:pt idx="39">
                  <c:v>0.8125</c:v>
                </c:pt>
                <c:pt idx="40">
                  <c:v>0.83333000000000002</c:v>
                </c:pt>
                <c:pt idx="41">
                  <c:v>0.85416999999999998</c:v>
                </c:pt>
                <c:pt idx="42">
                  <c:v>0.875000000000001</c:v>
                </c:pt>
                <c:pt idx="43">
                  <c:v>0.89583000000000002</c:v>
                </c:pt>
                <c:pt idx="44">
                  <c:v>0.91666999999999998</c:v>
                </c:pt>
                <c:pt idx="45">
                  <c:v>0.9375</c:v>
                </c:pt>
                <c:pt idx="46">
                  <c:v>0.95833000000000002</c:v>
                </c:pt>
                <c:pt idx="47">
                  <c:v>0.97916999999999998</c:v>
                </c:pt>
                <c:pt idx="48">
                  <c:v>1</c:v>
                </c:pt>
                <c:pt idx="49">
                  <c:v>1.5</c:v>
                </c:pt>
                <c:pt idx="50">
                  <c:v>2</c:v>
                </c:pt>
                <c:pt idx="51">
                  <c:v>2.5</c:v>
                </c:pt>
                <c:pt idx="52">
                  <c:v>3</c:v>
                </c:pt>
                <c:pt idx="53">
                  <c:v>3.5</c:v>
                </c:pt>
                <c:pt idx="54">
                  <c:v>4</c:v>
                </c:pt>
                <c:pt idx="55">
                  <c:v>4.5</c:v>
                </c:pt>
                <c:pt idx="56">
                  <c:v>5</c:v>
                </c:pt>
                <c:pt idx="57">
                  <c:v>5.5</c:v>
                </c:pt>
                <c:pt idx="58">
                  <c:v>6</c:v>
                </c:pt>
              </c:numCache>
            </c:numRef>
          </c:xVal>
          <c:yVal>
            <c:numRef>
              <c:f>Sheet1!$D$2:$D$60</c:f>
              <c:numCache>
                <c:formatCode>General</c:formatCode>
                <c:ptCount val="59"/>
                <c:pt idx="0">
                  <c:v>100</c:v>
                </c:pt>
                <c:pt idx="1">
                  <c:v>91.566000000000003</c:v>
                </c:pt>
                <c:pt idx="2">
                  <c:v>89.156999999999982</c:v>
                </c:pt>
                <c:pt idx="3">
                  <c:v>87.952000000000012</c:v>
                </c:pt>
                <c:pt idx="4">
                  <c:v>86.747000000000114</c:v>
                </c:pt>
                <c:pt idx="5">
                  <c:v>84.337000000000003</c:v>
                </c:pt>
                <c:pt idx="6">
                  <c:v>83.132999999999981</c:v>
                </c:pt>
                <c:pt idx="7">
                  <c:v>83.132999999999981</c:v>
                </c:pt>
                <c:pt idx="8">
                  <c:v>81.927999999999997</c:v>
                </c:pt>
                <c:pt idx="9">
                  <c:v>80.722999999999999</c:v>
                </c:pt>
                <c:pt idx="10">
                  <c:v>79.518000000000001</c:v>
                </c:pt>
                <c:pt idx="11">
                  <c:v>78.313000000000002</c:v>
                </c:pt>
                <c:pt idx="12">
                  <c:v>78.313000000000002</c:v>
                </c:pt>
                <c:pt idx="13">
                  <c:v>78.313000000000002</c:v>
                </c:pt>
                <c:pt idx="14">
                  <c:v>78.313000000000002</c:v>
                </c:pt>
                <c:pt idx="15">
                  <c:v>78.313000000000002</c:v>
                </c:pt>
                <c:pt idx="16">
                  <c:v>78.313000000000002</c:v>
                </c:pt>
                <c:pt idx="17">
                  <c:v>78.313000000000002</c:v>
                </c:pt>
                <c:pt idx="18">
                  <c:v>78.313000000000002</c:v>
                </c:pt>
                <c:pt idx="19">
                  <c:v>78.313000000000002</c:v>
                </c:pt>
                <c:pt idx="20">
                  <c:v>78.313000000000002</c:v>
                </c:pt>
                <c:pt idx="21">
                  <c:v>77.10799999999999</c:v>
                </c:pt>
                <c:pt idx="22">
                  <c:v>75.903999999999996</c:v>
                </c:pt>
                <c:pt idx="23">
                  <c:v>75.903999999999996</c:v>
                </c:pt>
                <c:pt idx="24">
                  <c:v>75.903999999999996</c:v>
                </c:pt>
                <c:pt idx="25">
                  <c:v>75.903999999999996</c:v>
                </c:pt>
                <c:pt idx="26">
                  <c:v>75.903999999999996</c:v>
                </c:pt>
                <c:pt idx="27">
                  <c:v>75.903999999999996</c:v>
                </c:pt>
                <c:pt idx="28">
                  <c:v>75.903999999999996</c:v>
                </c:pt>
                <c:pt idx="29">
                  <c:v>75.903999999999996</c:v>
                </c:pt>
                <c:pt idx="30">
                  <c:v>75.903999999999996</c:v>
                </c:pt>
                <c:pt idx="31">
                  <c:v>74.698999999999998</c:v>
                </c:pt>
                <c:pt idx="32">
                  <c:v>74.698999999999998</c:v>
                </c:pt>
                <c:pt idx="33">
                  <c:v>74.698999999999998</c:v>
                </c:pt>
                <c:pt idx="34">
                  <c:v>74.698999999999998</c:v>
                </c:pt>
                <c:pt idx="35">
                  <c:v>74.698999999999998</c:v>
                </c:pt>
                <c:pt idx="36">
                  <c:v>74.698999999999998</c:v>
                </c:pt>
                <c:pt idx="37">
                  <c:v>74.698999999999998</c:v>
                </c:pt>
                <c:pt idx="38">
                  <c:v>73.494000000000113</c:v>
                </c:pt>
                <c:pt idx="39">
                  <c:v>73.494000000000113</c:v>
                </c:pt>
                <c:pt idx="40">
                  <c:v>73.494000000000113</c:v>
                </c:pt>
                <c:pt idx="41">
                  <c:v>73.494000000000113</c:v>
                </c:pt>
                <c:pt idx="42">
                  <c:v>73.494000000000113</c:v>
                </c:pt>
                <c:pt idx="43">
                  <c:v>73.494000000000113</c:v>
                </c:pt>
                <c:pt idx="44">
                  <c:v>73.494000000000113</c:v>
                </c:pt>
                <c:pt idx="45">
                  <c:v>73.494000000000113</c:v>
                </c:pt>
                <c:pt idx="46">
                  <c:v>73.494000000000113</c:v>
                </c:pt>
                <c:pt idx="47">
                  <c:v>73.494000000000113</c:v>
                </c:pt>
                <c:pt idx="48">
                  <c:v>73.494000000000113</c:v>
                </c:pt>
                <c:pt idx="49">
                  <c:v>70.959999999999994</c:v>
                </c:pt>
                <c:pt idx="50">
                  <c:v>70.959999999999994</c:v>
                </c:pt>
                <c:pt idx="51">
                  <c:v>70.959999999999994</c:v>
                </c:pt>
                <c:pt idx="52">
                  <c:v>65.403000000000006</c:v>
                </c:pt>
                <c:pt idx="53">
                  <c:v>65.403000000000006</c:v>
                </c:pt>
                <c:pt idx="54">
                  <c:v>65.403000000000006</c:v>
                </c:pt>
                <c:pt idx="55">
                  <c:v>65.403000000000006</c:v>
                </c:pt>
                <c:pt idx="56">
                  <c:v>61.769000000000013</c:v>
                </c:pt>
                <c:pt idx="57">
                  <c:v>61.769000000000013</c:v>
                </c:pt>
              </c:numCache>
            </c:numRef>
          </c:yVal>
          <c:smooth val="0"/>
        </c:ser>
        <c:dLbls>
          <c:showLegendKey val="0"/>
          <c:showVal val="0"/>
          <c:showCatName val="0"/>
          <c:showSerName val="0"/>
          <c:showPercent val="0"/>
          <c:showBubbleSize val="0"/>
        </c:dLbls>
        <c:axId val="481348096"/>
        <c:axId val="481348488"/>
      </c:scatterChart>
      <c:valAx>
        <c:axId val="481348096"/>
        <c:scaling>
          <c:orientation val="minMax"/>
          <c:max val="6"/>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81348488"/>
        <c:crosses val="autoZero"/>
        <c:crossBetween val="midCat"/>
        <c:majorUnit val="1"/>
      </c:valAx>
      <c:valAx>
        <c:axId val="481348488"/>
        <c:scaling>
          <c:orientation val="minMax"/>
          <c:max val="100"/>
          <c:min val="3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lang="en-US" sz="1500" b="1"/>
            </a:pPr>
            <a:endParaRPr lang="en-US"/>
          </a:p>
        </c:txPr>
        <c:crossAx val="481348096"/>
        <c:crosses val="autoZero"/>
        <c:crossBetween val="midCat"/>
        <c:majorUnit val="10"/>
      </c:valAx>
      <c:spPr>
        <a:solidFill>
          <a:schemeClr val="bg2"/>
        </a:solidFill>
        <a:ln>
          <a:solidFill>
            <a:schemeClr val="tx1"/>
          </a:solidFill>
        </a:ln>
      </c:spPr>
    </c:plotArea>
    <c:legend>
      <c:legendPos val="r"/>
      <c:layout>
        <c:manualLayout>
          <c:xMode val="edge"/>
          <c:yMode val="edge"/>
          <c:x val="9.7345132743362844E-2"/>
          <c:y val="0.74110828888324443"/>
          <c:w val="0.63569321533923573"/>
          <c:h val="9.7898145796292024E-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2.2460834973753282E-2"/>
          <c:w val="0.90245337142590742"/>
          <c:h val="0.83254736712598421"/>
        </c:manualLayout>
      </c:layout>
      <c:scatterChart>
        <c:scatterStyle val="lineMarker"/>
        <c:varyColors val="0"/>
        <c:ser>
          <c:idx val="0"/>
          <c:order val="0"/>
          <c:tx>
            <c:strRef>
              <c:f>Sheet1!$B$1</c:f>
              <c:strCache>
                <c:ptCount val="1"/>
                <c:pt idx="0">
                  <c:v>Diabetes (N=4,772)</c:v>
                </c:pt>
              </c:strCache>
            </c:strRef>
          </c:tx>
          <c:spPr>
            <a:ln w="41275">
              <a:solidFill>
                <a:srgbClr val="00FFFF"/>
              </a:solidFill>
            </a:ln>
          </c:spPr>
          <c:marker>
            <c:symbol val="none"/>
          </c:marker>
          <c:xVal>
            <c:numRef>
              <c:f>Sheet1!$A$2:$A$58</c:f>
              <c:numCache>
                <c:formatCode>General</c:formatCode>
                <c:ptCount val="57"/>
                <c:pt idx="0">
                  <c:v>0</c:v>
                </c:pt>
                <c:pt idx="1">
                  <c:v>2.0799999999999999E-2</c:v>
                </c:pt>
                <c:pt idx="2">
                  <c:v>4.1700000000000001E-2</c:v>
                </c:pt>
                <c:pt idx="3">
                  <c:v>6.25E-2</c:v>
                </c:pt>
                <c:pt idx="4">
                  <c:v>8.3300000000000041E-2</c:v>
                </c:pt>
                <c:pt idx="5">
                  <c:v>0.10420000000000011</c:v>
                </c:pt>
                <c:pt idx="6">
                  <c:v>0.125</c:v>
                </c:pt>
                <c:pt idx="7">
                  <c:v>0.14580000000000001</c:v>
                </c:pt>
                <c:pt idx="8">
                  <c:v>0.16669999999999999</c:v>
                </c:pt>
                <c:pt idx="9">
                  <c:v>0.18750000000000025</c:v>
                </c:pt>
                <c:pt idx="10">
                  <c:v>0.20830000000000001</c:v>
                </c:pt>
                <c:pt idx="11">
                  <c:v>0.22919999999999999</c:v>
                </c:pt>
                <c:pt idx="12">
                  <c:v>0.25</c:v>
                </c:pt>
                <c:pt idx="13">
                  <c:v>0.27080000000000032</c:v>
                </c:pt>
                <c:pt idx="14">
                  <c:v>0.29170000000000001</c:v>
                </c:pt>
                <c:pt idx="15">
                  <c:v>0.31250000000000044</c:v>
                </c:pt>
                <c:pt idx="16">
                  <c:v>0.33330000000000076</c:v>
                </c:pt>
                <c:pt idx="17">
                  <c:v>0.35420000000000001</c:v>
                </c:pt>
                <c:pt idx="18">
                  <c:v>0.37500000000000044</c:v>
                </c:pt>
                <c:pt idx="19">
                  <c:v>0.39580000000000076</c:v>
                </c:pt>
                <c:pt idx="20">
                  <c:v>0.41670000000000001</c:v>
                </c:pt>
                <c:pt idx="21">
                  <c:v>0.43750000000000044</c:v>
                </c:pt>
                <c:pt idx="22">
                  <c:v>0.45830000000000032</c:v>
                </c:pt>
                <c:pt idx="23">
                  <c:v>0.47920000000000001</c:v>
                </c:pt>
                <c:pt idx="24">
                  <c:v>0.5</c:v>
                </c:pt>
                <c:pt idx="25">
                  <c:v>0.52080000000000004</c:v>
                </c:pt>
                <c:pt idx="26">
                  <c:v>0.54170000000000063</c:v>
                </c:pt>
                <c:pt idx="27">
                  <c:v>0.5625</c:v>
                </c:pt>
                <c:pt idx="28">
                  <c:v>0.58329999999999949</c:v>
                </c:pt>
                <c:pt idx="29">
                  <c:v>0.60420000000000063</c:v>
                </c:pt>
                <c:pt idx="30">
                  <c:v>0.625000000000001</c:v>
                </c:pt>
                <c:pt idx="31">
                  <c:v>0.64580000000000115</c:v>
                </c:pt>
                <c:pt idx="32">
                  <c:v>0.6667000000000014</c:v>
                </c:pt>
                <c:pt idx="33">
                  <c:v>0.6875</c:v>
                </c:pt>
                <c:pt idx="34">
                  <c:v>0.70830000000000004</c:v>
                </c:pt>
                <c:pt idx="35">
                  <c:v>0.72920000000000063</c:v>
                </c:pt>
                <c:pt idx="36">
                  <c:v>0.750000000000001</c:v>
                </c:pt>
                <c:pt idx="37">
                  <c:v>0.77080000000000115</c:v>
                </c:pt>
                <c:pt idx="38">
                  <c:v>0.79170000000000063</c:v>
                </c:pt>
                <c:pt idx="39">
                  <c:v>0.8125</c:v>
                </c:pt>
                <c:pt idx="40">
                  <c:v>0.83330000000000004</c:v>
                </c:pt>
                <c:pt idx="41">
                  <c:v>0.85420000000000063</c:v>
                </c:pt>
                <c:pt idx="42">
                  <c:v>0.875000000000001</c:v>
                </c:pt>
                <c:pt idx="43">
                  <c:v>0.89580000000000004</c:v>
                </c:pt>
                <c:pt idx="44">
                  <c:v>0.91670000000000063</c:v>
                </c:pt>
                <c:pt idx="45">
                  <c:v>0.9375</c:v>
                </c:pt>
                <c:pt idx="46">
                  <c:v>0.95830000000000004</c:v>
                </c:pt>
                <c:pt idx="47">
                  <c:v>0.97920000000000063</c:v>
                </c:pt>
                <c:pt idx="48">
                  <c:v>1</c:v>
                </c:pt>
                <c:pt idx="49">
                  <c:v>2</c:v>
                </c:pt>
                <c:pt idx="50">
                  <c:v>3</c:v>
                </c:pt>
                <c:pt idx="51">
                  <c:v>4</c:v>
                </c:pt>
                <c:pt idx="52">
                  <c:v>5</c:v>
                </c:pt>
                <c:pt idx="53">
                  <c:v>6</c:v>
                </c:pt>
                <c:pt idx="54">
                  <c:v>7</c:v>
                </c:pt>
                <c:pt idx="55">
                  <c:v>8</c:v>
                </c:pt>
                <c:pt idx="56">
                  <c:v>9</c:v>
                </c:pt>
              </c:numCache>
            </c:numRef>
          </c:xVal>
          <c:yVal>
            <c:numRef>
              <c:f>Sheet1!$B$2:$B$58</c:f>
              <c:numCache>
                <c:formatCode>General</c:formatCode>
                <c:ptCount val="57"/>
                <c:pt idx="0">
                  <c:v>100</c:v>
                </c:pt>
                <c:pt idx="1">
                  <c:v>97.337000000000003</c:v>
                </c:pt>
                <c:pt idx="2">
                  <c:v>96.349000000000004</c:v>
                </c:pt>
                <c:pt idx="3">
                  <c:v>95.444000000000145</c:v>
                </c:pt>
                <c:pt idx="4">
                  <c:v>94.938000000000002</c:v>
                </c:pt>
                <c:pt idx="5">
                  <c:v>94.492999999999995</c:v>
                </c:pt>
                <c:pt idx="6">
                  <c:v>94.175999999999988</c:v>
                </c:pt>
                <c:pt idx="7">
                  <c:v>93.795000000000002</c:v>
                </c:pt>
                <c:pt idx="8">
                  <c:v>93.349000000000004</c:v>
                </c:pt>
                <c:pt idx="9">
                  <c:v>92.861999999999995</c:v>
                </c:pt>
                <c:pt idx="10">
                  <c:v>92.585999999999999</c:v>
                </c:pt>
                <c:pt idx="11">
                  <c:v>92.35199999999999</c:v>
                </c:pt>
                <c:pt idx="12">
                  <c:v>92.182000000000002</c:v>
                </c:pt>
                <c:pt idx="13">
                  <c:v>91.968999999999994</c:v>
                </c:pt>
                <c:pt idx="14">
                  <c:v>91.799000000000007</c:v>
                </c:pt>
                <c:pt idx="15">
                  <c:v>91.521999999999991</c:v>
                </c:pt>
                <c:pt idx="16">
                  <c:v>91.266999999999996</c:v>
                </c:pt>
                <c:pt idx="17">
                  <c:v>91.054000000000002</c:v>
                </c:pt>
                <c:pt idx="18">
                  <c:v>90.990000000000023</c:v>
                </c:pt>
                <c:pt idx="19">
                  <c:v>90.777000000000001</c:v>
                </c:pt>
                <c:pt idx="20">
                  <c:v>90.584999999999994</c:v>
                </c:pt>
                <c:pt idx="21">
                  <c:v>90.350999999999999</c:v>
                </c:pt>
                <c:pt idx="22">
                  <c:v>90.244000000000113</c:v>
                </c:pt>
                <c:pt idx="23">
                  <c:v>90.116</c:v>
                </c:pt>
                <c:pt idx="24">
                  <c:v>89.924999999999997</c:v>
                </c:pt>
                <c:pt idx="25">
                  <c:v>89.796999999999997</c:v>
                </c:pt>
                <c:pt idx="26">
                  <c:v>89.733000000000004</c:v>
                </c:pt>
                <c:pt idx="27">
                  <c:v>89.584000000000003</c:v>
                </c:pt>
                <c:pt idx="28">
                  <c:v>89.412999999999997</c:v>
                </c:pt>
                <c:pt idx="29">
                  <c:v>89.349000000000004</c:v>
                </c:pt>
                <c:pt idx="30">
                  <c:v>89.2</c:v>
                </c:pt>
                <c:pt idx="31">
                  <c:v>89.072000000000003</c:v>
                </c:pt>
                <c:pt idx="32">
                  <c:v>89.007999999999996</c:v>
                </c:pt>
                <c:pt idx="33">
                  <c:v>88.88</c:v>
                </c:pt>
                <c:pt idx="34">
                  <c:v>88.710000000000022</c:v>
                </c:pt>
                <c:pt idx="35">
                  <c:v>88.581999999999994</c:v>
                </c:pt>
                <c:pt idx="36">
                  <c:v>88.474999999999994</c:v>
                </c:pt>
                <c:pt idx="37">
                  <c:v>88.369</c:v>
                </c:pt>
                <c:pt idx="38">
                  <c:v>88.304999999999993</c:v>
                </c:pt>
                <c:pt idx="39">
                  <c:v>88.134</c:v>
                </c:pt>
                <c:pt idx="40">
                  <c:v>88.090999999999994</c:v>
                </c:pt>
                <c:pt idx="41">
                  <c:v>88.004999999999995</c:v>
                </c:pt>
                <c:pt idx="42">
                  <c:v>87.897999999999996</c:v>
                </c:pt>
                <c:pt idx="43">
                  <c:v>87.85499999999999</c:v>
                </c:pt>
                <c:pt idx="44">
                  <c:v>87.705000000000013</c:v>
                </c:pt>
                <c:pt idx="45">
                  <c:v>87.596999999999994</c:v>
                </c:pt>
                <c:pt idx="46">
                  <c:v>87.510999999999996</c:v>
                </c:pt>
                <c:pt idx="47">
                  <c:v>87.402000000000001</c:v>
                </c:pt>
                <c:pt idx="48">
                  <c:v>87.248999999999995</c:v>
                </c:pt>
                <c:pt idx="49">
                  <c:v>83.445000000000007</c:v>
                </c:pt>
                <c:pt idx="50">
                  <c:v>79.884999999999991</c:v>
                </c:pt>
                <c:pt idx="51">
                  <c:v>76.117000000000004</c:v>
                </c:pt>
                <c:pt idx="52">
                  <c:v>72.798000000000002</c:v>
                </c:pt>
                <c:pt idx="53">
                  <c:v>68.539000000000001</c:v>
                </c:pt>
                <c:pt idx="54">
                  <c:v>64.239999999999995</c:v>
                </c:pt>
                <c:pt idx="55">
                  <c:v>59.739000000000011</c:v>
                </c:pt>
                <c:pt idx="56">
                  <c:v>53.917999999999999</c:v>
                </c:pt>
              </c:numCache>
            </c:numRef>
          </c:yVal>
          <c:smooth val="0"/>
        </c:ser>
        <c:ser>
          <c:idx val="1"/>
          <c:order val="1"/>
          <c:tx>
            <c:strRef>
              <c:f>Sheet1!$C$1</c:f>
              <c:strCache>
                <c:ptCount val="1"/>
                <c:pt idx="0">
                  <c:v>No diabetes (N=15,379)</c:v>
                </c:pt>
              </c:strCache>
            </c:strRef>
          </c:tx>
          <c:spPr>
            <a:ln w="41275">
              <a:solidFill>
                <a:srgbClr val="00FF00"/>
              </a:solidFill>
              <a:prstDash val="solid"/>
            </a:ln>
          </c:spPr>
          <c:marker>
            <c:symbol val="none"/>
          </c:marker>
          <c:xVal>
            <c:numRef>
              <c:f>Sheet1!$A$2:$A$58</c:f>
              <c:numCache>
                <c:formatCode>General</c:formatCode>
                <c:ptCount val="57"/>
                <c:pt idx="0">
                  <c:v>0</c:v>
                </c:pt>
                <c:pt idx="1">
                  <c:v>2.0799999999999999E-2</c:v>
                </c:pt>
                <c:pt idx="2">
                  <c:v>4.1700000000000001E-2</c:v>
                </c:pt>
                <c:pt idx="3">
                  <c:v>6.25E-2</c:v>
                </c:pt>
                <c:pt idx="4">
                  <c:v>8.3300000000000041E-2</c:v>
                </c:pt>
                <c:pt idx="5">
                  <c:v>0.10420000000000011</c:v>
                </c:pt>
                <c:pt idx="6">
                  <c:v>0.125</c:v>
                </c:pt>
                <c:pt idx="7">
                  <c:v>0.14580000000000001</c:v>
                </c:pt>
                <c:pt idx="8">
                  <c:v>0.16669999999999999</c:v>
                </c:pt>
                <c:pt idx="9">
                  <c:v>0.18750000000000025</c:v>
                </c:pt>
                <c:pt idx="10">
                  <c:v>0.20830000000000001</c:v>
                </c:pt>
                <c:pt idx="11">
                  <c:v>0.22919999999999999</c:v>
                </c:pt>
                <c:pt idx="12">
                  <c:v>0.25</c:v>
                </c:pt>
                <c:pt idx="13">
                  <c:v>0.27080000000000032</c:v>
                </c:pt>
                <c:pt idx="14">
                  <c:v>0.29170000000000001</c:v>
                </c:pt>
                <c:pt idx="15">
                  <c:v>0.31250000000000044</c:v>
                </c:pt>
                <c:pt idx="16">
                  <c:v>0.33330000000000076</c:v>
                </c:pt>
                <c:pt idx="17">
                  <c:v>0.35420000000000001</c:v>
                </c:pt>
                <c:pt idx="18">
                  <c:v>0.37500000000000044</c:v>
                </c:pt>
                <c:pt idx="19">
                  <c:v>0.39580000000000076</c:v>
                </c:pt>
                <c:pt idx="20">
                  <c:v>0.41670000000000001</c:v>
                </c:pt>
                <c:pt idx="21">
                  <c:v>0.43750000000000044</c:v>
                </c:pt>
                <c:pt idx="22">
                  <c:v>0.45830000000000032</c:v>
                </c:pt>
                <c:pt idx="23">
                  <c:v>0.47920000000000001</c:v>
                </c:pt>
                <c:pt idx="24">
                  <c:v>0.5</c:v>
                </c:pt>
                <c:pt idx="25">
                  <c:v>0.52080000000000004</c:v>
                </c:pt>
                <c:pt idx="26">
                  <c:v>0.54170000000000063</c:v>
                </c:pt>
                <c:pt idx="27">
                  <c:v>0.5625</c:v>
                </c:pt>
                <c:pt idx="28">
                  <c:v>0.58329999999999949</c:v>
                </c:pt>
                <c:pt idx="29">
                  <c:v>0.60420000000000063</c:v>
                </c:pt>
                <c:pt idx="30">
                  <c:v>0.625000000000001</c:v>
                </c:pt>
                <c:pt idx="31">
                  <c:v>0.64580000000000115</c:v>
                </c:pt>
                <c:pt idx="32">
                  <c:v>0.6667000000000014</c:v>
                </c:pt>
                <c:pt idx="33">
                  <c:v>0.6875</c:v>
                </c:pt>
                <c:pt idx="34">
                  <c:v>0.70830000000000004</c:v>
                </c:pt>
                <c:pt idx="35">
                  <c:v>0.72920000000000063</c:v>
                </c:pt>
                <c:pt idx="36">
                  <c:v>0.750000000000001</c:v>
                </c:pt>
                <c:pt idx="37">
                  <c:v>0.77080000000000115</c:v>
                </c:pt>
                <c:pt idx="38">
                  <c:v>0.79170000000000063</c:v>
                </c:pt>
                <c:pt idx="39">
                  <c:v>0.8125</c:v>
                </c:pt>
                <c:pt idx="40">
                  <c:v>0.83330000000000004</c:v>
                </c:pt>
                <c:pt idx="41">
                  <c:v>0.85420000000000063</c:v>
                </c:pt>
                <c:pt idx="42">
                  <c:v>0.875000000000001</c:v>
                </c:pt>
                <c:pt idx="43">
                  <c:v>0.89580000000000004</c:v>
                </c:pt>
                <c:pt idx="44">
                  <c:v>0.91670000000000063</c:v>
                </c:pt>
                <c:pt idx="45">
                  <c:v>0.9375</c:v>
                </c:pt>
                <c:pt idx="46">
                  <c:v>0.95830000000000004</c:v>
                </c:pt>
                <c:pt idx="47">
                  <c:v>0.97920000000000063</c:v>
                </c:pt>
                <c:pt idx="48">
                  <c:v>1</c:v>
                </c:pt>
                <c:pt idx="49">
                  <c:v>2</c:v>
                </c:pt>
                <c:pt idx="50">
                  <c:v>3</c:v>
                </c:pt>
                <c:pt idx="51">
                  <c:v>4</c:v>
                </c:pt>
                <c:pt idx="52">
                  <c:v>5</c:v>
                </c:pt>
                <c:pt idx="53">
                  <c:v>6</c:v>
                </c:pt>
                <c:pt idx="54">
                  <c:v>7</c:v>
                </c:pt>
                <c:pt idx="55">
                  <c:v>8</c:v>
                </c:pt>
                <c:pt idx="56">
                  <c:v>9</c:v>
                </c:pt>
              </c:numCache>
            </c:numRef>
          </c:xVal>
          <c:yVal>
            <c:numRef>
              <c:f>Sheet1!$C$2:$C$58</c:f>
              <c:numCache>
                <c:formatCode>General</c:formatCode>
                <c:ptCount val="57"/>
                <c:pt idx="0">
                  <c:v>100</c:v>
                </c:pt>
                <c:pt idx="1">
                  <c:v>97.031999999999996</c:v>
                </c:pt>
                <c:pt idx="2">
                  <c:v>95.86999999999999</c:v>
                </c:pt>
                <c:pt idx="3">
                  <c:v>95.161000000000001</c:v>
                </c:pt>
                <c:pt idx="4">
                  <c:v>94.561000000000007</c:v>
                </c:pt>
                <c:pt idx="5">
                  <c:v>94.103999999999999</c:v>
                </c:pt>
                <c:pt idx="6">
                  <c:v>93.786000000000001</c:v>
                </c:pt>
                <c:pt idx="7">
                  <c:v>93.435000000000002</c:v>
                </c:pt>
                <c:pt idx="8">
                  <c:v>93.248999999999995</c:v>
                </c:pt>
                <c:pt idx="9">
                  <c:v>92.995999999999995</c:v>
                </c:pt>
                <c:pt idx="10">
                  <c:v>92.75</c:v>
                </c:pt>
                <c:pt idx="11">
                  <c:v>92.57</c:v>
                </c:pt>
                <c:pt idx="12">
                  <c:v>92.304000000000002</c:v>
                </c:pt>
                <c:pt idx="13">
                  <c:v>92.183999999999983</c:v>
                </c:pt>
                <c:pt idx="14">
                  <c:v>92.05</c:v>
                </c:pt>
                <c:pt idx="15">
                  <c:v>91.876999999999981</c:v>
                </c:pt>
                <c:pt idx="16">
                  <c:v>91.75</c:v>
                </c:pt>
                <c:pt idx="17">
                  <c:v>91.616</c:v>
                </c:pt>
                <c:pt idx="18">
                  <c:v>91.456000000000003</c:v>
                </c:pt>
                <c:pt idx="19">
                  <c:v>91.361999999999995</c:v>
                </c:pt>
                <c:pt idx="20">
                  <c:v>91.194999999999993</c:v>
                </c:pt>
                <c:pt idx="21">
                  <c:v>91.087999999999994</c:v>
                </c:pt>
                <c:pt idx="22">
                  <c:v>90.980999999999995</c:v>
                </c:pt>
                <c:pt idx="23">
                  <c:v>90.894000000000005</c:v>
                </c:pt>
                <c:pt idx="24">
                  <c:v>90.787000000000006</c:v>
                </c:pt>
                <c:pt idx="25">
                  <c:v>90.665999999999983</c:v>
                </c:pt>
                <c:pt idx="26">
                  <c:v>90.531999999999996</c:v>
                </c:pt>
                <c:pt idx="27">
                  <c:v>90.397999999999996</c:v>
                </c:pt>
                <c:pt idx="28">
                  <c:v>90.284000000000006</c:v>
                </c:pt>
                <c:pt idx="29">
                  <c:v>90.13</c:v>
                </c:pt>
                <c:pt idx="30">
                  <c:v>89.995999999999995</c:v>
                </c:pt>
                <c:pt idx="31">
                  <c:v>89.881999999999991</c:v>
                </c:pt>
                <c:pt idx="32">
                  <c:v>89.741000000000113</c:v>
                </c:pt>
                <c:pt idx="33">
                  <c:v>89.634</c:v>
                </c:pt>
                <c:pt idx="34">
                  <c:v>89.552999999999983</c:v>
                </c:pt>
                <c:pt idx="35">
                  <c:v>89.459000000000003</c:v>
                </c:pt>
                <c:pt idx="36">
                  <c:v>89.377999999999986</c:v>
                </c:pt>
                <c:pt idx="37">
                  <c:v>89.311000000000007</c:v>
                </c:pt>
                <c:pt idx="38">
                  <c:v>89.175999999999988</c:v>
                </c:pt>
                <c:pt idx="39">
                  <c:v>89.049000000000007</c:v>
                </c:pt>
                <c:pt idx="40">
                  <c:v>88.968000000000004</c:v>
                </c:pt>
                <c:pt idx="41">
                  <c:v>88.9</c:v>
                </c:pt>
                <c:pt idx="42">
                  <c:v>88.792000000000002</c:v>
                </c:pt>
                <c:pt idx="43">
                  <c:v>88.676999999999978</c:v>
                </c:pt>
                <c:pt idx="44">
                  <c:v>88.581999999999994</c:v>
                </c:pt>
                <c:pt idx="45">
                  <c:v>88.474000000000004</c:v>
                </c:pt>
                <c:pt idx="46">
                  <c:v>88.384999999999991</c:v>
                </c:pt>
                <c:pt idx="47">
                  <c:v>88.296000000000006</c:v>
                </c:pt>
                <c:pt idx="48">
                  <c:v>88.2</c:v>
                </c:pt>
                <c:pt idx="49">
                  <c:v>84.524999999999991</c:v>
                </c:pt>
                <c:pt idx="50">
                  <c:v>81.488</c:v>
                </c:pt>
                <c:pt idx="51">
                  <c:v>78.638999999999982</c:v>
                </c:pt>
                <c:pt idx="52">
                  <c:v>75.83</c:v>
                </c:pt>
                <c:pt idx="53">
                  <c:v>72.751999999999995</c:v>
                </c:pt>
                <c:pt idx="54">
                  <c:v>69.861999999999995</c:v>
                </c:pt>
                <c:pt idx="55">
                  <c:v>66.528999999999982</c:v>
                </c:pt>
                <c:pt idx="56">
                  <c:v>62.578000000000003</c:v>
                </c:pt>
              </c:numCache>
            </c:numRef>
          </c:yVal>
          <c:smooth val="0"/>
        </c:ser>
        <c:dLbls>
          <c:showLegendKey val="0"/>
          <c:showVal val="0"/>
          <c:showCatName val="0"/>
          <c:showSerName val="0"/>
          <c:showPercent val="0"/>
          <c:showBubbleSize val="0"/>
        </c:dLbls>
        <c:axId val="481349272"/>
        <c:axId val="481349664"/>
      </c:scatterChart>
      <c:valAx>
        <c:axId val="481349272"/>
        <c:scaling>
          <c:orientation val="minMax"/>
          <c:max val="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81349664"/>
        <c:crosses val="autoZero"/>
        <c:crossBetween val="midCat"/>
        <c:majorUnit val="1"/>
      </c:valAx>
      <c:valAx>
        <c:axId val="481349664"/>
        <c:scaling>
          <c:orientation val="minMax"/>
          <c:max val="100"/>
          <c:min val="3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81349272"/>
        <c:crosses val="autoZero"/>
        <c:crossBetween val="midCat"/>
        <c:majorUnit val="10"/>
      </c:valAx>
      <c:spPr>
        <a:solidFill>
          <a:schemeClr val="bg2"/>
        </a:solidFill>
        <a:ln>
          <a:solidFill>
            <a:schemeClr val="tx1"/>
          </a:solidFill>
        </a:ln>
      </c:spPr>
    </c:plotArea>
    <c:legend>
      <c:legendPos val="r"/>
      <c:layout>
        <c:manualLayout>
          <c:xMode val="edge"/>
          <c:yMode val="edge"/>
          <c:x val="0.14896755162242542"/>
          <c:y val="0.70885022436711564"/>
          <c:w val="0.61946902654868674"/>
          <c:h val="0.1155033443400220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2.2460834973753282E-2"/>
          <c:w val="0.9024533714259072"/>
          <c:h val="0.83254736712598421"/>
        </c:manualLayout>
      </c:layout>
      <c:scatterChart>
        <c:scatterStyle val="lineMarker"/>
        <c:varyColors val="0"/>
        <c:ser>
          <c:idx val="0"/>
          <c:order val="0"/>
          <c:tx>
            <c:strRef>
              <c:f>Sheet1!$B$1</c:f>
              <c:strCache>
                <c:ptCount val="1"/>
                <c:pt idx="0">
                  <c:v>Primary/Diabetes (N=4,622)</c:v>
                </c:pt>
              </c:strCache>
            </c:strRef>
          </c:tx>
          <c:spPr>
            <a:ln w="41275">
              <a:solidFill>
                <a:srgbClr val="00FFFF"/>
              </a:solidFill>
            </a:ln>
          </c:spPr>
          <c:marker>
            <c:symbol val="none"/>
          </c:marker>
          <c:xVal>
            <c:numRef>
              <c:f>Sheet1!$A$2:$A$130</c:f>
              <c:numCache>
                <c:formatCode>General</c:formatCode>
                <c:ptCount val="129"/>
                <c:pt idx="0">
                  <c:v>0</c:v>
                </c:pt>
                <c:pt idx="1">
                  <c:v>8.3000000000000001E-3</c:v>
                </c:pt>
                <c:pt idx="2">
                  <c:v>1.67E-2</c:v>
                </c:pt>
                <c:pt idx="3">
                  <c:v>2.5000000000000001E-2</c:v>
                </c:pt>
                <c:pt idx="4">
                  <c:v>3.3300000000000003E-2</c:v>
                </c:pt>
                <c:pt idx="5">
                  <c:v>4.1700000000000001E-2</c:v>
                </c:pt>
                <c:pt idx="6">
                  <c:v>0.05</c:v>
                </c:pt>
                <c:pt idx="7">
                  <c:v>5.8299999999999998E-2</c:v>
                </c:pt>
                <c:pt idx="8">
                  <c:v>6.6699999999999995E-2</c:v>
                </c:pt>
                <c:pt idx="9">
                  <c:v>7.4999999999999997E-2</c:v>
                </c:pt>
                <c:pt idx="10">
                  <c:v>8.3299999999999999E-2</c:v>
                </c:pt>
                <c:pt idx="11">
                  <c:v>9.1700000000000004E-2</c:v>
                </c:pt>
                <c:pt idx="12">
                  <c:v>0.1</c:v>
                </c:pt>
                <c:pt idx="13">
                  <c:v>0.10829999999999999</c:v>
                </c:pt>
                <c:pt idx="14">
                  <c:v>0.1167</c:v>
                </c:pt>
                <c:pt idx="15">
                  <c:v>0.125</c:v>
                </c:pt>
                <c:pt idx="16">
                  <c:v>0.1333</c:v>
                </c:pt>
                <c:pt idx="17">
                  <c:v>0.14169999999999999</c:v>
                </c:pt>
                <c:pt idx="18">
                  <c:v>0.15</c:v>
                </c:pt>
                <c:pt idx="19">
                  <c:v>0.1583</c:v>
                </c:pt>
                <c:pt idx="20">
                  <c:v>0.16669999999999999</c:v>
                </c:pt>
                <c:pt idx="21">
                  <c:v>0.17499999999999999</c:v>
                </c:pt>
                <c:pt idx="22">
                  <c:v>0.18329999999999999</c:v>
                </c:pt>
                <c:pt idx="23">
                  <c:v>0.19170000000000001</c:v>
                </c:pt>
                <c:pt idx="24">
                  <c:v>0.2</c:v>
                </c:pt>
                <c:pt idx="25">
                  <c:v>0.20830000000000001</c:v>
                </c:pt>
                <c:pt idx="26">
                  <c:v>0.2167</c:v>
                </c:pt>
                <c:pt idx="27">
                  <c:v>0.22500000000000001</c:v>
                </c:pt>
                <c:pt idx="28">
                  <c:v>0.23330000000000001</c:v>
                </c:pt>
                <c:pt idx="29">
                  <c:v>0.2417</c:v>
                </c:pt>
                <c:pt idx="30">
                  <c:v>0.25</c:v>
                </c:pt>
                <c:pt idx="31">
                  <c:v>0.25829999999999997</c:v>
                </c:pt>
                <c:pt idx="32">
                  <c:v>0.26669999999999999</c:v>
                </c:pt>
                <c:pt idx="33">
                  <c:v>0.27500000000000002</c:v>
                </c:pt>
                <c:pt idx="34">
                  <c:v>0.2833</c:v>
                </c:pt>
                <c:pt idx="35">
                  <c:v>0.29170000000000001</c:v>
                </c:pt>
                <c:pt idx="36">
                  <c:v>0.3</c:v>
                </c:pt>
                <c:pt idx="37">
                  <c:v>0.30830000000000002</c:v>
                </c:pt>
                <c:pt idx="38">
                  <c:v>0.31669999999999998</c:v>
                </c:pt>
                <c:pt idx="39">
                  <c:v>0.32500000000000001</c:v>
                </c:pt>
                <c:pt idx="40">
                  <c:v>0.33329999999999999</c:v>
                </c:pt>
                <c:pt idx="41">
                  <c:v>0.3417</c:v>
                </c:pt>
                <c:pt idx="42">
                  <c:v>0.35</c:v>
                </c:pt>
                <c:pt idx="43">
                  <c:v>0.35830000000000001</c:v>
                </c:pt>
                <c:pt idx="44">
                  <c:v>0.36670000000000003</c:v>
                </c:pt>
                <c:pt idx="45">
                  <c:v>0.375</c:v>
                </c:pt>
                <c:pt idx="46">
                  <c:v>0.38329999999999997</c:v>
                </c:pt>
                <c:pt idx="47">
                  <c:v>0.39169999999999999</c:v>
                </c:pt>
                <c:pt idx="48">
                  <c:v>0.4</c:v>
                </c:pt>
                <c:pt idx="49">
                  <c:v>0.4083</c:v>
                </c:pt>
                <c:pt idx="50">
                  <c:v>0.41670000000000001</c:v>
                </c:pt>
                <c:pt idx="51">
                  <c:v>0.42499999999999999</c:v>
                </c:pt>
                <c:pt idx="52">
                  <c:v>0.43330000000000002</c:v>
                </c:pt>
                <c:pt idx="53">
                  <c:v>0.44169999999999998</c:v>
                </c:pt>
                <c:pt idx="54">
                  <c:v>0.45</c:v>
                </c:pt>
                <c:pt idx="55">
                  <c:v>0.45829999999999999</c:v>
                </c:pt>
                <c:pt idx="56">
                  <c:v>0.4667</c:v>
                </c:pt>
                <c:pt idx="57">
                  <c:v>0.47499999999999998</c:v>
                </c:pt>
                <c:pt idx="58">
                  <c:v>0.48330000000000001</c:v>
                </c:pt>
                <c:pt idx="59">
                  <c:v>0.49170000000000003</c:v>
                </c:pt>
                <c:pt idx="60">
                  <c:v>0.5</c:v>
                </c:pt>
                <c:pt idx="61">
                  <c:v>0.50829999999999997</c:v>
                </c:pt>
                <c:pt idx="62">
                  <c:v>0.51670000000000005</c:v>
                </c:pt>
                <c:pt idx="63">
                  <c:v>0.52500000000000002</c:v>
                </c:pt>
                <c:pt idx="64">
                  <c:v>0.5333</c:v>
                </c:pt>
                <c:pt idx="65">
                  <c:v>0.54169999999999996</c:v>
                </c:pt>
                <c:pt idx="66">
                  <c:v>0.55000000000000004</c:v>
                </c:pt>
                <c:pt idx="67">
                  <c:v>0.55830000000000002</c:v>
                </c:pt>
                <c:pt idx="68">
                  <c:v>0.56669999999999998</c:v>
                </c:pt>
                <c:pt idx="69">
                  <c:v>0.57499999999999996</c:v>
                </c:pt>
                <c:pt idx="70">
                  <c:v>0.58330000000000004</c:v>
                </c:pt>
                <c:pt idx="71">
                  <c:v>0.5917</c:v>
                </c:pt>
                <c:pt idx="72">
                  <c:v>0.6</c:v>
                </c:pt>
                <c:pt idx="73">
                  <c:v>0.60829999999999995</c:v>
                </c:pt>
                <c:pt idx="74">
                  <c:v>0.61670000000000003</c:v>
                </c:pt>
                <c:pt idx="75">
                  <c:v>0.625</c:v>
                </c:pt>
                <c:pt idx="76">
                  <c:v>0.63329999999999997</c:v>
                </c:pt>
                <c:pt idx="77">
                  <c:v>0.64170000000000005</c:v>
                </c:pt>
                <c:pt idx="78">
                  <c:v>0.65</c:v>
                </c:pt>
                <c:pt idx="79">
                  <c:v>0.6583</c:v>
                </c:pt>
                <c:pt idx="80">
                  <c:v>0.66669999999999996</c:v>
                </c:pt>
                <c:pt idx="81">
                  <c:v>0.67500000000000004</c:v>
                </c:pt>
                <c:pt idx="82">
                  <c:v>0.68330000000000002</c:v>
                </c:pt>
                <c:pt idx="83">
                  <c:v>0.69169999999999998</c:v>
                </c:pt>
                <c:pt idx="84">
                  <c:v>0.7</c:v>
                </c:pt>
                <c:pt idx="85">
                  <c:v>0.70830000000000004</c:v>
                </c:pt>
                <c:pt idx="86">
                  <c:v>0.7167</c:v>
                </c:pt>
                <c:pt idx="87">
                  <c:v>0.72499999999999998</c:v>
                </c:pt>
                <c:pt idx="88">
                  <c:v>0.73329999999999995</c:v>
                </c:pt>
                <c:pt idx="89">
                  <c:v>0.74170000000000003</c:v>
                </c:pt>
                <c:pt idx="90">
                  <c:v>0.75</c:v>
                </c:pt>
                <c:pt idx="91">
                  <c:v>0.75829999999999997</c:v>
                </c:pt>
                <c:pt idx="92">
                  <c:v>0.76670000000000005</c:v>
                </c:pt>
                <c:pt idx="93">
                  <c:v>0.77500000000000002</c:v>
                </c:pt>
                <c:pt idx="94">
                  <c:v>0.7833</c:v>
                </c:pt>
                <c:pt idx="95">
                  <c:v>0.79169999999999996</c:v>
                </c:pt>
                <c:pt idx="96">
                  <c:v>0.8</c:v>
                </c:pt>
                <c:pt idx="97">
                  <c:v>0.80830000000000002</c:v>
                </c:pt>
                <c:pt idx="98">
                  <c:v>0.81669999999999998</c:v>
                </c:pt>
                <c:pt idx="99">
                  <c:v>0.82499999999999996</c:v>
                </c:pt>
                <c:pt idx="100">
                  <c:v>0.83330000000000004</c:v>
                </c:pt>
                <c:pt idx="101">
                  <c:v>0.8417</c:v>
                </c:pt>
                <c:pt idx="102">
                  <c:v>0.85</c:v>
                </c:pt>
                <c:pt idx="103">
                  <c:v>0.85829999999999995</c:v>
                </c:pt>
                <c:pt idx="104">
                  <c:v>0.86670000000000003</c:v>
                </c:pt>
                <c:pt idx="105">
                  <c:v>0.875</c:v>
                </c:pt>
                <c:pt idx="106">
                  <c:v>0.88329999999999997</c:v>
                </c:pt>
                <c:pt idx="107">
                  <c:v>0.89170000000000005</c:v>
                </c:pt>
                <c:pt idx="108">
                  <c:v>0.9</c:v>
                </c:pt>
                <c:pt idx="109">
                  <c:v>0.9083</c:v>
                </c:pt>
                <c:pt idx="110">
                  <c:v>0.91669999999999996</c:v>
                </c:pt>
                <c:pt idx="111">
                  <c:v>0.92500000000000004</c:v>
                </c:pt>
                <c:pt idx="112">
                  <c:v>0.93330000000000002</c:v>
                </c:pt>
                <c:pt idx="113">
                  <c:v>0.94169999999999998</c:v>
                </c:pt>
                <c:pt idx="114">
                  <c:v>0.95</c:v>
                </c:pt>
                <c:pt idx="115">
                  <c:v>0.95830000000000004</c:v>
                </c:pt>
                <c:pt idx="116">
                  <c:v>0.9667</c:v>
                </c:pt>
                <c:pt idx="117">
                  <c:v>0.97499999999999998</c:v>
                </c:pt>
                <c:pt idx="118">
                  <c:v>0.98329999999999995</c:v>
                </c:pt>
                <c:pt idx="119">
                  <c:v>0.99170000000000003</c:v>
                </c:pt>
                <c:pt idx="120">
                  <c:v>1</c:v>
                </c:pt>
                <c:pt idx="121">
                  <c:v>2</c:v>
                </c:pt>
                <c:pt idx="122">
                  <c:v>3</c:v>
                </c:pt>
                <c:pt idx="123">
                  <c:v>4</c:v>
                </c:pt>
                <c:pt idx="124">
                  <c:v>5</c:v>
                </c:pt>
                <c:pt idx="125">
                  <c:v>6</c:v>
                </c:pt>
                <c:pt idx="126">
                  <c:v>7</c:v>
                </c:pt>
                <c:pt idx="127">
                  <c:v>8</c:v>
                </c:pt>
                <c:pt idx="128">
                  <c:v>9</c:v>
                </c:pt>
              </c:numCache>
            </c:numRef>
          </c:xVal>
          <c:yVal>
            <c:numRef>
              <c:f>Sheet1!$B$2:$B$130</c:f>
              <c:numCache>
                <c:formatCode>General</c:formatCode>
                <c:ptCount val="129"/>
                <c:pt idx="0">
                  <c:v>100</c:v>
                </c:pt>
                <c:pt idx="1">
                  <c:v>98.096000000000004</c:v>
                </c:pt>
                <c:pt idx="2">
                  <c:v>97.575999999999993</c:v>
                </c:pt>
                <c:pt idx="3">
                  <c:v>97.076999999999998</c:v>
                </c:pt>
                <c:pt idx="4">
                  <c:v>96.772999999999996</c:v>
                </c:pt>
                <c:pt idx="5">
                  <c:v>96.447999999999993</c:v>
                </c:pt>
                <c:pt idx="6">
                  <c:v>96.122</c:v>
                </c:pt>
                <c:pt idx="7">
                  <c:v>95.753</c:v>
                </c:pt>
                <c:pt idx="8">
                  <c:v>95.448999999999998</c:v>
                </c:pt>
                <c:pt idx="9">
                  <c:v>95.186999999999998</c:v>
                </c:pt>
                <c:pt idx="10">
                  <c:v>95.057000000000002</c:v>
                </c:pt>
                <c:pt idx="11">
                  <c:v>94.882000000000005</c:v>
                </c:pt>
                <c:pt idx="12">
                  <c:v>94.686000000000007</c:v>
                </c:pt>
                <c:pt idx="13">
                  <c:v>94.597999999999999</c:v>
                </c:pt>
                <c:pt idx="14">
                  <c:v>94.444999999999993</c:v>
                </c:pt>
                <c:pt idx="15">
                  <c:v>94.293000000000006</c:v>
                </c:pt>
                <c:pt idx="16">
                  <c:v>94.183000000000007</c:v>
                </c:pt>
                <c:pt idx="17">
                  <c:v>94.007999999999996</c:v>
                </c:pt>
                <c:pt idx="18">
                  <c:v>93.855000000000004</c:v>
                </c:pt>
                <c:pt idx="19">
                  <c:v>93.68</c:v>
                </c:pt>
                <c:pt idx="20">
                  <c:v>93.483999999999995</c:v>
                </c:pt>
                <c:pt idx="21">
                  <c:v>93.198999999999998</c:v>
                </c:pt>
                <c:pt idx="22">
                  <c:v>93.024000000000001</c:v>
                </c:pt>
                <c:pt idx="23">
                  <c:v>92.98</c:v>
                </c:pt>
                <c:pt idx="24">
                  <c:v>92.805000000000007</c:v>
                </c:pt>
                <c:pt idx="25">
                  <c:v>92.760999999999996</c:v>
                </c:pt>
                <c:pt idx="26">
                  <c:v>92.694999999999993</c:v>
                </c:pt>
                <c:pt idx="27">
                  <c:v>92.608000000000004</c:v>
                </c:pt>
                <c:pt idx="28">
                  <c:v>92.52</c:v>
                </c:pt>
                <c:pt idx="29">
                  <c:v>92.453999999999994</c:v>
                </c:pt>
                <c:pt idx="30">
                  <c:v>92.388000000000005</c:v>
                </c:pt>
                <c:pt idx="31">
                  <c:v>92.322999999999993</c:v>
                </c:pt>
                <c:pt idx="32">
                  <c:v>92.212999999999994</c:v>
                </c:pt>
                <c:pt idx="33">
                  <c:v>92.125</c:v>
                </c:pt>
                <c:pt idx="34">
                  <c:v>92.125</c:v>
                </c:pt>
                <c:pt idx="35">
                  <c:v>92.016000000000005</c:v>
                </c:pt>
                <c:pt idx="36">
                  <c:v>91.95</c:v>
                </c:pt>
                <c:pt idx="37">
                  <c:v>91.817999999999998</c:v>
                </c:pt>
                <c:pt idx="38">
                  <c:v>91.641999999999996</c:v>
                </c:pt>
                <c:pt idx="39">
                  <c:v>91.597999999999999</c:v>
                </c:pt>
                <c:pt idx="40">
                  <c:v>91.489000000000004</c:v>
                </c:pt>
                <c:pt idx="41">
                  <c:v>91.444999999999993</c:v>
                </c:pt>
                <c:pt idx="42">
                  <c:v>91.379000000000005</c:v>
                </c:pt>
                <c:pt idx="43">
                  <c:v>91.269000000000005</c:v>
                </c:pt>
                <c:pt idx="44">
                  <c:v>91.247</c:v>
                </c:pt>
                <c:pt idx="45">
                  <c:v>91.247</c:v>
                </c:pt>
                <c:pt idx="46">
                  <c:v>91.224999999999994</c:v>
                </c:pt>
                <c:pt idx="47">
                  <c:v>91.070999999999998</c:v>
                </c:pt>
                <c:pt idx="48">
                  <c:v>91.049000000000007</c:v>
                </c:pt>
                <c:pt idx="49">
                  <c:v>90.983000000000004</c:v>
                </c:pt>
                <c:pt idx="50">
                  <c:v>90.917000000000002</c:v>
                </c:pt>
                <c:pt idx="51">
                  <c:v>90.828999999999994</c:v>
                </c:pt>
                <c:pt idx="52">
                  <c:v>90.763000000000005</c:v>
                </c:pt>
                <c:pt idx="53">
                  <c:v>90.697999999999993</c:v>
                </c:pt>
                <c:pt idx="54">
                  <c:v>90.653999999999996</c:v>
                </c:pt>
                <c:pt idx="55">
                  <c:v>90.61</c:v>
                </c:pt>
                <c:pt idx="56">
                  <c:v>90.566000000000003</c:v>
                </c:pt>
                <c:pt idx="57">
                  <c:v>90.543999999999997</c:v>
                </c:pt>
                <c:pt idx="58">
                  <c:v>90.456000000000003</c:v>
                </c:pt>
                <c:pt idx="59">
                  <c:v>90.367999999999995</c:v>
                </c:pt>
                <c:pt idx="60">
                  <c:v>90.28</c:v>
                </c:pt>
                <c:pt idx="61">
                  <c:v>90.236000000000004</c:v>
                </c:pt>
                <c:pt idx="62">
                  <c:v>90.191999999999993</c:v>
                </c:pt>
                <c:pt idx="63">
                  <c:v>90.147999999999996</c:v>
                </c:pt>
                <c:pt idx="64">
                  <c:v>90.081999999999994</c:v>
                </c:pt>
                <c:pt idx="65">
                  <c:v>90.081999999999994</c:v>
                </c:pt>
                <c:pt idx="66">
                  <c:v>90.037999999999997</c:v>
                </c:pt>
                <c:pt idx="67">
                  <c:v>89.95</c:v>
                </c:pt>
                <c:pt idx="68">
                  <c:v>89.927999999999997</c:v>
                </c:pt>
                <c:pt idx="69">
                  <c:v>89.796000000000006</c:v>
                </c:pt>
                <c:pt idx="70">
                  <c:v>89.751999999999995</c:v>
                </c:pt>
                <c:pt idx="71">
                  <c:v>89.707999999999998</c:v>
                </c:pt>
                <c:pt idx="72">
                  <c:v>89.686000000000007</c:v>
                </c:pt>
                <c:pt idx="73">
                  <c:v>89.664000000000001</c:v>
                </c:pt>
                <c:pt idx="74">
                  <c:v>89.554000000000002</c:v>
                </c:pt>
                <c:pt idx="75">
                  <c:v>89.531999999999996</c:v>
                </c:pt>
                <c:pt idx="76">
                  <c:v>89.51</c:v>
                </c:pt>
                <c:pt idx="77">
                  <c:v>89.465999999999994</c:v>
                </c:pt>
                <c:pt idx="78">
                  <c:v>89.444000000000003</c:v>
                </c:pt>
                <c:pt idx="79">
                  <c:v>89.421999999999997</c:v>
                </c:pt>
                <c:pt idx="80">
                  <c:v>89.4</c:v>
                </c:pt>
                <c:pt idx="81">
                  <c:v>89.378</c:v>
                </c:pt>
                <c:pt idx="82">
                  <c:v>89.334000000000003</c:v>
                </c:pt>
                <c:pt idx="83">
                  <c:v>89.245999999999995</c:v>
                </c:pt>
                <c:pt idx="84">
                  <c:v>89.158000000000001</c:v>
                </c:pt>
                <c:pt idx="85">
                  <c:v>89.091999999999999</c:v>
                </c:pt>
                <c:pt idx="86">
                  <c:v>89.091999999999999</c:v>
                </c:pt>
                <c:pt idx="87">
                  <c:v>89.004000000000005</c:v>
                </c:pt>
                <c:pt idx="88">
                  <c:v>88.938000000000002</c:v>
                </c:pt>
                <c:pt idx="89">
                  <c:v>88.85</c:v>
                </c:pt>
                <c:pt idx="90">
                  <c:v>88.85</c:v>
                </c:pt>
                <c:pt idx="91">
                  <c:v>88.828000000000003</c:v>
                </c:pt>
                <c:pt idx="92">
                  <c:v>88.74</c:v>
                </c:pt>
                <c:pt idx="93">
                  <c:v>88.695999999999998</c:v>
                </c:pt>
                <c:pt idx="94">
                  <c:v>88.674000000000007</c:v>
                </c:pt>
                <c:pt idx="95">
                  <c:v>88.674000000000007</c:v>
                </c:pt>
                <c:pt idx="96">
                  <c:v>88.63</c:v>
                </c:pt>
                <c:pt idx="97">
                  <c:v>88.608000000000004</c:v>
                </c:pt>
                <c:pt idx="98">
                  <c:v>88.498000000000005</c:v>
                </c:pt>
                <c:pt idx="99">
                  <c:v>88.475999999999999</c:v>
                </c:pt>
                <c:pt idx="100">
                  <c:v>88.453999999999994</c:v>
                </c:pt>
                <c:pt idx="101">
                  <c:v>88.41</c:v>
                </c:pt>
                <c:pt idx="102">
                  <c:v>88.366</c:v>
                </c:pt>
                <c:pt idx="103">
                  <c:v>88.343999999999994</c:v>
                </c:pt>
                <c:pt idx="104">
                  <c:v>88.320999999999998</c:v>
                </c:pt>
                <c:pt idx="105">
                  <c:v>88.254999999999995</c:v>
                </c:pt>
                <c:pt idx="106">
                  <c:v>88.254999999999995</c:v>
                </c:pt>
                <c:pt idx="107">
                  <c:v>88.210999999999999</c:v>
                </c:pt>
                <c:pt idx="108">
                  <c:v>88.165999999999997</c:v>
                </c:pt>
                <c:pt idx="109">
                  <c:v>88.122</c:v>
                </c:pt>
                <c:pt idx="110">
                  <c:v>88.055999999999997</c:v>
                </c:pt>
                <c:pt idx="111">
                  <c:v>88.010999999999996</c:v>
                </c:pt>
                <c:pt idx="112">
                  <c:v>87.966999999999999</c:v>
                </c:pt>
                <c:pt idx="113">
                  <c:v>87.944999999999993</c:v>
                </c:pt>
                <c:pt idx="114">
                  <c:v>87.878</c:v>
                </c:pt>
                <c:pt idx="115">
                  <c:v>87.855999999999995</c:v>
                </c:pt>
                <c:pt idx="116">
                  <c:v>87.811000000000007</c:v>
                </c:pt>
                <c:pt idx="117">
                  <c:v>87.789000000000001</c:v>
                </c:pt>
                <c:pt idx="118">
                  <c:v>87.721000000000004</c:v>
                </c:pt>
                <c:pt idx="119">
                  <c:v>87.631</c:v>
                </c:pt>
                <c:pt idx="120">
                  <c:v>87.585999999999999</c:v>
                </c:pt>
                <c:pt idx="121">
                  <c:v>83.784000000000006</c:v>
                </c:pt>
                <c:pt idx="122">
                  <c:v>80.224000000000004</c:v>
                </c:pt>
                <c:pt idx="123">
                  <c:v>76.369</c:v>
                </c:pt>
                <c:pt idx="124">
                  <c:v>73.018000000000001</c:v>
                </c:pt>
                <c:pt idx="125">
                  <c:v>68.680999999999997</c:v>
                </c:pt>
                <c:pt idx="126">
                  <c:v>64.393000000000001</c:v>
                </c:pt>
                <c:pt idx="127">
                  <c:v>59.939</c:v>
                </c:pt>
                <c:pt idx="128">
                  <c:v>53.959000000000003</c:v>
                </c:pt>
              </c:numCache>
            </c:numRef>
          </c:yVal>
          <c:smooth val="0"/>
        </c:ser>
        <c:ser>
          <c:idx val="1"/>
          <c:order val="1"/>
          <c:tx>
            <c:strRef>
              <c:f>Sheet1!$C$1</c:f>
              <c:strCache>
                <c:ptCount val="1"/>
                <c:pt idx="0">
                  <c:v>Primary/No diabetes (N=14,838)</c:v>
                </c:pt>
              </c:strCache>
            </c:strRef>
          </c:tx>
          <c:spPr>
            <a:ln w="41275">
              <a:solidFill>
                <a:srgbClr val="00FF00"/>
              </a:solidFill>
              <a:prstDash val="solid"/>
            </a:ln>
          </c:spPr>
          <c:marker>
            <c:symbol val="none"/>
          </c:marker>
          <c:xVal>
            <c:numRef>
              <c:f>Sheet1!$A$2:$A$130</c:f>
              <c:numCache>
                <c:formatCode>General</c:formatCode>
                <c:ptCount val="129"/>
                <c:pt idx="0">
                  <c:v>0</c:v>
                </c:pt>
                <c:pt idx="1">
                  <c:v>8.3000000000000001E-3</c:v>
                </c:pt>
                <c:pt idx="2">
                  <c:v>1.67E-2</c:v>
                </c:pt>
                <c:pt idx="3">
                  <c:v>2.5000000000000001E-2</c:v>
                </c:pt>
                <c:pt idx="4">
                  <c:v>3.3300000000000003E-2</c:v>
                </c:pt>
                <c:pt idx="5">
                  <c:v>4.1700000000000001E-2</c:v>
                </c:pt>
                <c:pt idx="6">
                  <c:v>0.05</c:v>
                </c:pt>
                <c:pt idx="7">
                  <c:v>5.8299999999999998E-2</c:v>
                </c:pt>
                <c:pt idx="8">
                  <c:v>6.6699999999999995E-2</c:v>
                </c:pt>
                <c:pt idx="9">
                  <c:v>7.4999999999999997E-2</c:v>
                </c:pt>
                <c:pt idx="10">
                  <c:v>8.3299999999999999E-2</c:v>
                </c:pt>
                <c:pt idx="11">
                  <c:v>9.1700000000000004E-2</c:v>
                </c:pt>
                <c:pt idx="12">
                  <c:v>0.1</c:v>
                </c:pt>
                <c:pt idx="13">
                  <c:v>0.10829999999999999</c:v>
                </c:pt>
                <c:pt idx="14">
                  <c:v>0.1167</c:v>
                </c:pt>
                <c:pt idx="15">
                  <c:v>0.125</c:v>
                </c:pt>
                <c:pt idx="16">
                  <c:v>0.1333</c:v>
                </c:pt>
                <c:pt idx="17">
                  <c:v>0.14169999999999999</c:v>
                </c:pt>
                <c:pt idx="18">
                  <c:v>0.15</c:v>
                </c:pt>
                <c:pt idx="19">
                  <c:v>0.1583</c:v>
                </c:pt>
                <c:pt idx="20">
                  <c:v>0.16669999999999999</c:v>
                </c:pt>
                <c:pt idx="21">
                  <c:v>0.17499999999999999</c:v>
                </c:pt>
                <c:pt idx="22">
                  <c:v>0.18329999999999999</c:v>
                </c:pt>
                <c:pt idx="23">
                  <c:v>0.19170000000000001</c:v>
                </c:pt>
                <c:pt idx="24">
                  <c:v>0.2</c:v>
                </c:pt>
                <c:pt idx="25">
                  <c:v>0.20830000000000001</c:v>
                </c:pt>
                <c:pt idx="26">
                  <c:v>0.2167</c:v>
                </c:pt>
                <c:pt idx="27">
                  <c:v>0.22500000000000001</c:v>
                </c:pt>
                <c:pt idx="28">
                  <c:v>0.23330000000000001</c:v>
                </c:pt>
                <c:pt idx="29">
                  <c:v>0.2417</c:v>
                </c:pt>
                <c:pt idx="30">
                  <c:v>0.25</c:v>
                </c:pt>
                <c:pt idx="31">
                  <c:v>0.25829999999999997</c:v>
                </c:pt>
                <c:pt idx="32">
                  <c:v>0.26669999999999999</c:v>
                </c:pt>
                <c:pt idx="33">
                  <c:v>0.27500000000000002</c:v>
                </c:pt>
                <c:pt idx="34">
                  <c:v>0.2833</c:v>
                </c:pt>
                <c:pt idx="35">
                  <c:v>0.29170000000000001</c:v>
                </c:pt>
                <c:pt idx="36">
                  <c:v>0.3</c:v>
                </c:pt>
                <c:pt idx="37">
                  <c:v>0.30830000000000002</c:v>
                </c:pt>
                <c:pt idx="38">
                  <c:v>0.31669999999999998</c:v>
                </c:pt>
                <c:pt idx="39">
                  <c:v>0.32500000000000001</c:v>
                </c:pt>
                <c:pt idx="40">
                  <c:v>0.33329999999999999</c:v>
                </c:pt>
                <c:pt idx="41">
                  <c:v>0.3417</c:v>
                </c:pt>
                <c:pt idx="42">
                  <c:v>0.35</c:v>
                </c:pt>
                <c:pt idx="43">
                  <c:v>0.35830000000000001</c:v>
                </c:pt>
                <c:pt idx="44">
                  <c:v>0.36670000000000003</c:v>
                </c:pt>
                <c:pt idx="45">
                  <c:v>0.375</c:v>
                </c:pt>
                <c:pt idx="46">
                  <c:v>0.38329999999999997</c:v>
                </c:pt>
                <c:pt idx="47">
                  <c:v>0.39169999999999999</c:v>
                </c:pt>
                <c:pt idx="48">
                  <c:v>0.4</c:v>
                </c:pt>
                <c:pt idx="49">
                  <c:v>0.4083</c:v>
                </c:pt>
                <c:pt idx="50">
                  <c:v>0.41670000000000001</c:v>
                </c:pt>
                <c:pt idx="51">
                  <c:v>0.42499999999999999</c:v>
                </c:pt>
                <c:pt idx="52">
                  <c:v>0.43330000000000002</c:v>
                </c:pt>
                <c:pt idx="53">
                  <c:v>0.44169999999999998</c:v>
                </c:pt>
                <c:pt idx="54">
                  <c:v>0.45</c:v>
                </c:pt>
                <c:pt idx="55">
                  <c:v>0.45829999999999999</c:v>
                </c:pt>
                <c:pt idx="56">
                  <c:v>0.4667</c:v>
                </c:pt>
                <c:pt idx="57">
                  <c:v>0.47499999999999998</c:v>
                </c:pt>
                <c:pt idx="58">
                  <c:v>0.48330000000000001</c:v>
                </c:pt>
                <c:pt idx="59">
                  <c:v>0.49170000000000003</c:v>
                </c:pt>
                <c:pt idx="60">
                  <c:v>0.5</c:v>
                </c:pt>
                <c:pt idx="61">
                  <c:v>0.50829999999999997</c:v>
                </c:pt>
                <c:pt idx="62">
                  <c:v>0.51670000000000005</c:v>
                </c:pt>
                <c:pt idx="63">
                  <c:v>0.52500000000000002</c:v>
                </c:pt>
                <c:pt idx="64">
                  <c:v>0.5333</c:v>
                </c:pt>
                <c:pt idx="65">
                  <c:v>0.54169999999999996</c:v>
                </c:pt>
                <c:pt idx="66">
                  <c:v>0.55000000000000004</c:v>
                </c:pt>
                <c:pt idx="67">
                  <c:v>0.55830000000000002</c:v>
                </c:pt>
                <c:pt idx="68">
                  <c:v>0.56669999999999998</c:v>
                </c:pt>
                <c:pt idx="69">
                  <c:v>0.57499999999999996</c:v>
                </c:pt>
                <c:pt idx="70">
                  <c:v>0.58330000000000004</c:v>
                </c:pt>
                <c:pt idx="71">
                  <c:v>0.5917</c:v>
                </c:pt>
                <c:pt idx="72">
                  <c:v>0.6</c:v>
                </c:pt>
                <c:pt idx="73">
                  <c:v>0.60829999999999995</c:v>
                </c:pt>
                <c:pt idx="74">
                  <c:v>0.61670000000000003</c:v>
                </c:pt>
                <c:pt idx="75">
                  <c:v>0.625</c:v>
                </c:pt>
                <c:pt idx="76">
                  <c:v>0.63329999999999997</c:v>
                </c:pt>
                <c:pt idx="77">
                  <c:v>0.64170000000000005</c:v>
                </c:pt>
                <c:pt idx="78">
                  <c:v>0.65</c:v>
                </c:pt>
                <c:pt idx="79">
                  <c:v>0.6583</c:v>
                </c:pt>
                <c:pt idx="80">
                  <c:v>0.66669999999999996</c:v>
                </c:pt>
                <c:pt idx="81">
                  <c:v>0.67500000000000004</c:v>
                </c:pt>
                <c:pt idx="82">
                  <c:v>0.68330000000000002</c:v>
                </c:pt>
                <c:pt idx="83">
                  <c:v>0.69169999999999998</c:v>
                </c:pt>
                <c:pt idx="84">
                  <c:v>0.7</c:v>
                </c:pt>
                <c:pt idx="85">
                  <c:v>0.70830000000000004</c:v>
                </c:pt>
                <c:pt idx="86">
                  <c:v>0.7167</c:v>
                </c:pt>
                <c:pt idx="87">
                  <c:v>0.72499999999999998</c:v>
                </c:pt>
                <c:pt idx="88">
                  <c:v>0.73329999999999995</c:v>
                </c:pt>
                <c:pt idx="89">
                  <c:v>0.74170000000000003</c:v>
                </c:pt>
                <c:pt idx="90">
                  <c:v>0.75</c:v>
                </c:pt>
                <c:pt idx="91">
                  <c:v>0.75829999999999997</c:v>
                </c:pt>
                <c:pt idx="92">
                  <c:v>0.76670000000000005</c:v>
                </c:pt>
                <c:pt idx="93">
                  <c:v>0.77500000000000002</c:v>
                </c:pt>
                <c:pt idx="94">
                  <c:v>0.7833</c:v>
                </c:pt>
                <c:pt idx="95">
                  <c:v>0.79169999999999996</c:v>
                </c:pt>
                <c:pt idx="96">
                  <c:v>0.8</c:v>
                </c:pt>
                <c:pt idx="97">
                  <c:v>0.80830000000000002</c:v>
                </c:pt>
                <c:pt idx="98">
                  <c:v>0.81669999999999998</c:v>
                </c:pt>
                <c:pt idx="99">
                  <c:v>0.82499999999999996</c:v>
                </c:pt>
                <c:pt idx="100">
                  <c:v>0.83330000000000004</c:v>
                </c:pt>
                <c:pt idx="101">
                  <c:v>0.8417</c:v>
                </c:pt>
                <c:pt idx="102">
                  <c:v>0.85</c:v>
                </c:pt>
                <c:pt idx="103">
                  <c:v>0.85829999999999995</c:v>
                </c:pt>
                <c:pt idx="104">
                  <c:v>0.86670000000000003</c:v>
                </c:pt>
                <c:pt idx="105">
                  <c:v>0.875</c:v>
                </c:pt>
                <c:pt idx="106">
                  <c:v>0.88329999999999997</c:v>
                </c:pt>
                <c:pt idx="107">
                  <c:v>0.89170000000000005</c:v>
                </c:pt>
                <c:pt idx="108">
                  <c:v>0.9</c:v>
                </c:pt>
                <c:pt idx="109">
                  <c:v>0.9083</c:v>
                </c:pt>
                <c:pt idx="110">
                  <c:v>0.91669999999999996</c:v>
                </c:pt>
                <c:pt idx="111">
                  <c:v>0.92500000000000004</c:v>
                </c:pt>
                <c:pt idx="112">
                  <c:v>0.93330000000000002</c:v>
                </c:pt>
                <c:pt idx="113">
                  <c:v>0.94169999999999998</c:v>
                </c:pt>
                <c:pt idx="114">
                  <c:v>0.95</c:v>
                </c:pt>
                <c:pt idx="115">
                  <c:v>0.95830000000000004</c:v>
                </c:pt>
                <c:pt idx="116">
                  <c:v>0.9667</c:v>
                </c:pt>
                <c:pt idx="117">
                  <c:v>0.97499999999999998</c:v>
                </c:pt>
                <c:pt idx="118">
                  <c:v>0.98329999999999995</c:v>
                </c:pt>
                <c:pt idx="119">
                  <c:v>0.99170000000000003</c:v>
                </c:pt>
                <c:pt idx="120">
                  <c:v>1</c:v>
                </c:pt>
                <c:pt idx="121">
                  <c:v>2</c:v>
                </c:pt>
                <c:pt idx="122">
                  <c:v>3</c:v>
                </c:pt>
                <c:pt idx="123">
                  <c:v>4</c:v>
                </c:pt>
                <c:pt idx="124">
                  <c:v>5</c:v>
                </c:pt>
                <c:pt idx="125">
                  <c:v>6</c:v>
                </c:pt>
                <c:pt idx="126">
                  <c:v>7</c:v>
                </c:pt>
                <c:pt idx="127">
                  <c:v>8</c:v>
                </c:pt>
                <c:pt idx="128">
                  <c:v>9</c:v>
                </c:pt>
              </c:numCache>
            </c:numRef>
          </c:xVal>
          <c:yVal>
            <c:numRef>
              <c:f>Sheet1!$C$2:$C$130</c:f>
              <c:numCache>
                <c:formatCode>General</c:formatCode>
                <c:ptCount val="129"/>
                <c:pt idx="0">
                  <c:v>100</c:v>
                </c:pt>
                <c:pt idx="1">
                  <c:v>98.043999999999997</c:v>
                </c:pt>
                <c:pt idx="2">
                  <c:v>97.328999999999994</c:v>
                </c:pt>
                <c:pt idx="3">
                  <c:v>96.760999999999996</c:v>
                </c:pt>
                <c:pt idx="4">
                  <c:v>96.328000000000003</c:v>
                </c:pt>
                <c:pt idx="5">
                  <c:v>95.975999999999999</c:v>
                </c:pt>
                <c:pt idx="6">
                  <c:v>95.69</c:v>
                </c:pt>
                <c:pt idx="7">
                  <c:v>95.364000000000004</c:v>
                </c:pt>
                <c:pt idx="8">
                  <c:v>95.070999999999998</c:v>
                </c:pt>
                <c:pt idx="9">
                  <c:v>94.885999999999996</c:v>
                </c:pt>
                <c:pt idx="10">
                  <c:v>94.688000000000002</c:v>
                </c:pt>
                <c:pt idx="11">
                  <c:v>94.503</c:v>
                </c:pt>
                <c:pt idx="12">
                  <c:v>94.385999999999996</c:v>
                </c:pt>
                <c:pt idx="13">
                  <c:v>94.194000000000003</c:v>
                </c:pt>
                <c:pt idx="14">
                  <c:v>94.063999999999993</c:v>
                </c:pt>
                <c:pt idx="15">
                  <c:v>93.92</c:v>
                </c:pt>
                <c:pt idx="16">
                  <c:v>93.754999999999995</c:v>
                </c:pt>
                <c:pt idx="17">
                  <c:v>93.665999999999997</c:v>
                </c:pt>
                <c:pt idx="18">
                  <c:v>93.534999999999997</c:v>
                </c:pt>
                <c:pt idx="19">
                  <c:v>93.445999999999998</c:v>
                </c:pt>
                <c:pt idx="20">
                  <c:v>93.391000000000005</c:v>
                </c:pt>
                <c:pt idx="21">
                  <c:v>93.308000000000007</c:v>
                </c:pt>
                <c:pt idx="22">
                  <c:v>93.204999999999998</c:v>
                </c:pt>
                <c:pt idx="23">
                  <c:v>93.087000000000003</c:v>
                </c:pt>
                <c:pt idx="24">
                  <c:v>92.983999999999995</c:v>
                </c:pt>
                <c:pt idx="25">
                  <c:v>92.887</c:v>
                </c:pt>
                <c:pt idx="26">
                  <c:v>92.817999999999998</c:v>
                </c:pt>
                <c:pt idx="27">
                  <c:v>92.728999999999999</c:v>
                </c:pt>
                <c:pt idx="28">
                  <c:v>92.667000000000002</c:v>
                </c:pt>
                <c:pt idx="29">
                  <c:v>92.555999999999997</c:v>
                </c:pt>
                <c:pt idx="30">
                  <c:v>92.445999999999998</c:v>
                </c:pt>
                <c:pt idx="31">
                  <c:v>92.391000000000005</c:v>
                </c:pt>
                <c:pt idx="32">
                  <c:v>92.334999999999994</c:v>
                </c:pt>
                <c:pt idx="33">
                  <c:v>92.308000000000007</c:v>
                </c:pt>
                <c:pt idx="34">
                  <c:v>92.231999999999999</c:v>
                </c:pt>
                <c:pt idx="35">
                  <c:v>92.197000000000003</c:v>
                </c:pt>
                <c:pt idx="36">
                  <c:v>92.156000000000006</c:v>
                </c:pt>
                <c:pt idx="37">
                  <c:v>92.085999999999999</c:v>
                </c:pt>
                <c:pt idx="38">
                  <c:v>91.997</c:v>
                </c:pt>
                <c:pt idx="39">
                  <c:v>91.947999999999993</c:v>
                </c:pt>
                <c:pt idx="40">
                  <c:v>91.9</c:v>
                </c:pt>
                <c:pt idx="41">
                  <c:v>91.850999999999999</c:v>
                </c:pt>
                <c:pt idx="42">
                  <c:v>91.789000000000001</c:v>
                </c:pt>
                <c:pt idx="43">
                  <c:v>91.748000000000005</c:v>
                </c:pt>
                <c:pt idx="44">
                  <c:v>91.691999999999993</c:v>
                </c:pt>
                <c:pt idx="45">
                  <c:v>91.594999999999999</c:v>
                </c:pt>
                <c:pt idx="46">
                  <c:v>91.54</c:v>
                </c:pt>
                <c:pt idx="47">
                  <c:v>91.519000000000005</c:v>
                </c:pt>
                <c:pt idx="48">
                  <c:v>91.45</c:v>
                </c:pt>
                <c:pt idx="49">
                  <c:v>91.415000000000006</c:v>
                </c:pt>
                <c:pt idx="50">
                  <c:v>91.331999999999994</c:v>
                </c:pt>
                <c:pt idx="51">
                  <c:v>91.304000000000002</c:v>
                </c:pt>
                <c:pt idx="52">
                  <c:v>91.234999999999999</c:v>
                </c:pt>
                <c:pt idx="53">
                  <c:v>91.213999999999999</c:v>
                </c:pt>
                <c:pt idx="54">
                  <c:v>91.159000000000006</c:v>
                </c:pt>
                <c:pt idx="55">
                  <c:v>91.11</c:v>
                </c:pt>
                <c:pt idx="56">
                  <c:v>91.096999999999994</c:v>
                </c:pt>
                <c:pt idx="57">
                  <c:v>91.040999999999997</c:v>
                </c:pt>
                <c:pt idx="58">
                  <c:v>91.006</c:v>
                </c:pt>
                <c:pt idx="59">
                  <c:v>90.986000000000004</c:v>
                </c:pt>
                <c:pt idx="60">
                  <c:v>90.93</c:v>
                </c:pt>
                <c:pt idx="61">
                  <c:v>90.896000000000001</c:v>
                </c:pt>
                <c:pt idx="62">
                  <c:v>90.84</c:v>
                </c:pt>
                <c:pt idx="63">
                  <c:v>90.784000000000006</c:v>
                </c:pt>
                <c:pt idx="64">
                  <c:v>90.700999999999993</c:v>
                </c:pt>
                <c:pt idx="65">
                  <c:v>90.673000000000002</c:v>
                </c:pt>
                <c:pt idx="66">
                  <c:v>90.632000000000005</c:v>
                </c:pt>
                <c:pt idx="67">
                  <c:v>90.59</c:v>
                </c:pt>
                <c:pt idx="68">
                  <c:v>90.534999999999997</c:v>
                </c:pt>
                <c:pt idx="69">
                  <c:v>90.471999999999994</c:v>
                </c:pt>
                <c:pt idx="70">
                  <c:v>90.424000000000007</c:v>
                </c:pt>
                <c:pt idx="71">
                  <c:v>90.375</c:v>
                </c:pt>
                <c:pt idx="72">
                  <c:v>90.271000000000001</c:v>
                </c:pt>
                <c:pt idx="73">
                  <c:v>90.221999999999994</c:v>
                </c:pt>
                <c:pt idx="74">
                  <c:v>90.167000000000002</c:v>
                </c:pt>
                <c:pt idx="75">
                  <c:v>90.132000000000005</c:v>
                </c:pt>
                <c:pt idx="76">
                  <c:v>90.075999999999993</c:v>
                </c:pt>
                <c:pt idx="77">
                  <c:v>90.048000000000002</c:v>
                </c:pt>
                <c:pt idx="78">
                  <c:v>90.007000000000005</c:v>
                </c:pt>
                <c:pt idx="79">
                  <c:v>89.957999999999998</c:v>
                </c:pt>
                <c:pt idx="80">
                  <c:v>89.882000000000005</c:v>
                </c:pt>
                <c:pt idx="81">
                  <c:v>89.853999999999999</c:v>
                </c:pt>
                <c:pt idx="82">
                  <c:v>89.805000000000007</c:v>
                </c:pt>
                <c:pt idx="83">
                  <c:v>89.742999999999995</c:v>
                </c:pt>
                <c:pt idx="84">
                  <c:v>89.715000000000003</c:v>
                </c:pt>
                <c:pt idx="85">
                  <c:v>89.694000000000003</c:v>
                </c:pt>
                <c:pt idx="86">
                  <c:v>89.673000000000002</c:v>
                </c:pt>
                <c:pt idx="87">
                  <c:v>89.638000000000005</c:v>
                </c:pt>
                <c:pt idx="88">
                  <c:v>89.561999999999998</c:v>
                </c:pt>
                <c:pt idx="89">
                  <c:v>89.555000000000007</c:v>
                </c:pt>
                <c:pt idx="90">
                  <c:v>89.52</c:v>
                </c:pt>
                <c:pt idx="91">
                  <c:v>89.492000000000004</c:v>
                </c:pt>
                <c:pt idx="92">
                  <c:v>89.463999999999999</c:v>
                </c:pt>
                <c:pt idx="93">
                  <c:v>89.415000000000006</c:v>
                </c:pt>
                <c:pt idx="94">
                  <c:v>89.381</c:v>
                </c:pt>
                <c:pt idx="95">
                  <c:v>89.325000000000003</c:v>
                </c:pt>
                <c:pt idx="96">
                  <c:v>89.241</c:v>
                </c:pt>
                <c:pt idx="97">
                  <c:v>89.198999999999998</c:v>
                </c:pt>
                <c:pt idx="98">
                  <c:v>89.171000000000006</c:v>
                </c:pt>
                <c:pt idx="99">
                  <c:v>89.135999999999996</c:v>
                </c:pt>
                <c:pt idx="100">
                  <c:v>89.108999999999995</c:v>
                </c:pt>
                <c:pt idx="101">
                  <c:v>89.081000000000003</c:v>
                </c:pt>
                <c:pt idx="102">
                  <c:v>89.052999999999997</c:v>
                </c:pt>
                <c:pt idx="103">
                  <c:v>89.025000000000006</c:v>
                </c:pt>
                <c:pt idx="104">
                  <c:v>88.975999999999999</c:v>
                </c:pt>
                <c:pt idx="105">
                  <c:v>88.927000000000007</c:v>
                </c:pt>
                <c:pt idx="106">
                  <c:v>88.878</c:v>
                </c:pt>
                <c:pt idx="107">
                  <c:v>88.835999999999999</c:v>
                </c:pt>
                <c:pt idx="108">
                  <c:v>88.808000000000007</c:v>
                </c:pt>
                <c:pt idx="109">
                  <c:v>88.736999999999995</c:v>
                </c:pt>
                <c:pt idx="110">
                  <c:v>88.715999999999994</c:v>
                </c:pt>
                <c:pt idx="111">
                  <c:v>88.688000000000002</c:v>
                </c:pt>
                <c:pt idx="112">
                  <c:v>88.653000000000006</c:v>
                </c:pt>
                <c:pt idx="113">
                  <c:v>88.617999999999995</c:v>
                </c:pt>
                <c:pt idx="114">
                  <c:v>88.582999999999998</c:v>
                </c:pt>
                <c:pt idx="115">
                  <c:v>88.533000000000001</c:v>
                </c:pt>
                <c:pt idx="116">
                  <c:v>88.504999999999995</c:v>
                </c:pt>
                <c:pt idx="117">
                  <c:v>88.47</c:v>
                </c:pt>
                <c:pt idx="118">
                  <c:v>88.397999999999996</c:v>
                </c:pt>
                <c:pt idx="119">
                  <c:v>88.37</c:v>
                </c:pt>
                <c:pt idx="120">
                  <c:v>88.340999999999994</c:v>
                </c:pt>
                <c:pt idx="121">
                  <c:v>84.718000000000004</c:v>
                </c:pt>
                <c:pt idx="122">
                  <c:v>81.742000000000004</c:v>
                </c:pt>
                <c:pt idx="123">
                  <c:v>78.858000000000004</c:v>
                </c:pt>
                <c:pt idx="124">
                  <c:v>76.067999999999998</c:v>
                </c:pt>
                <c:pt idx="125">
                  <c:v>72.974000000000004</c:v>
                </c:pt>
                <c:pt idx="126">
                  <c:v>70.099000000000004</c:v>
                </c:pt>
                <c:pt idx="127">
                  <c:v>66.733999999999995</c:v>
                </c:pt>
                <c:pt idx="128">
                  <c:v>62.802</c:v>
                </c:pt>
              </c:numCache>
            </c:numRef>
          </c:yVal>
          <c:smooth val="0"/>
        </c:ser>
        <c:ser>
          <c:idx val="2"/>
          <c:order val="2"/>
          <c:tx>
            <c:strRef>
              <c:f>Sheet1!$D$1</c:f>
              <c:strCache>
                <c:ptCount val="1"/>
                <c:pt idx="0">
                  <c:v>Retransplant/Diabetes (N=150)</c:v>
                </c:pt>
              </c:strCache>
            </c:strRef>
          </c:tx>
          <c:spPr>
            <a:ln w="41275">
              <a:solidFill>
                <a:srgbClr val="FFFF00"/>
              </a:solidFill>
            </a:ln>
          </c:spPr>
          <c:marker>
            <c:symbol val="none"/>
          </c:marker>
          <c:xVal>
            <c:numRef>
              <c:f>Sheet1!$A$2:$A$130</c:f>
              <c:numCache>
                <c:formatCode>General</c:formatCode>
                <c:ptCount val="129"/>
                <c:pt idx="0">
                  <c:v>0</c:v>
                </c:pt>
                <c:pt idx="1">
                  <c:v>8.3000000000000001E-3</c:v>
                </c:pt>
                <c:pt idx="2">
                  <c:v>1.67E-2</c:v>
                </c:pt>
                <c:pt idx="3">
                  <c:v>2.5000000000000001E-2</c:v>
                </c:pt>
                <c:pt idx="4">
                  <c:v>3.3300000000000003E-2</c:v>
                </c:pt>
                <c:pt idx="5">
                  <c:v>4.1700000000000001E-2</c:v>
                </c:pt>
                <c:pt idx="6">
                  <c:v>0.05</c:v>
                </c:pt>
                <c:pt idx="7">
                  <c:v>5.8299999999999998E-2</c:v>
                </c:pt>
                <c:pt idx="8">
                  <c:v>6.6699999999999995E-2</c:v>
                </c:pt>
                <c:pt idx="9">
                  <c:v>7.4999999999999997E-2</c:v>
                </c:pt>
                <c:pt idx="10">
                  <c:v>8.3299999999999999E-2</c:v>
                </c:pt>
                <c:pt idx="11">
                  <c:v>9.1700000000000004E-2</c:v>
                </c:pt>
                <c:pt idx="12">
                  <c:v>0.1</c:v>
                </c:pt>
                <c:pt idx="13">
                  <c:v>0.10829999999999999</c:v>
                </c:pt>
                <c:pt idx="14">
                  <c:v>0.1167</c:v>
                </c:pt>
                <c:pt idx="15">
                  <c:v>0.125</c:v>
                </c:pt>
                <c:pt idx="16">
                  <c:v>0.1333</c:v>
                </c:pt>
                <c:pt idx="17">
                  <c:v>0.14169999999999999</c:v>
                </c:pt>
                <c:pt idx="18">
                  <c:v>0.15</c:v>
                </c:pt>
                <c:pt idx="19">
                  <c:v>0.1583</c:v>
                </c:pt>
                <c:pt idx="20">
                  <c:v>0.16669999999999999</c:v>
                </c:pt>
                <c:pt idx="21">
                  <c:v>0.17499999999999999</c:v>
                </c:pt>
                <c:pt idx="22">
                  <c:v>0.18329999999999999</c:v>
                </c:pt>
                <c:pt idx="23">
                  <c:v>0.19170000000000001</c:v>
                </c:pt>
                <c:pt idx="24">
                  <c:v>0.2</c:v>
                </c:pt>
                <c:pt idx="25">
                  <c:v>0.20830000000000001</c:v>
                </c:pt>
                <c:pt idx="26">
                  <c:v>0.2167</c:v>
                </c:pt>
                <c:pt idx="27">
                  <c:v>0.22500000000000001</c:v>
                </c:pt>
                <c:pt idx="28">
                  <c:v>0.23330000000000001</c:v>
                </c:pt>
                <c:pt idx="29">
                  <c:v>0.2417</c:v>
                </c:pt>
                <c:pt idx="30">
                  <c:v>0.25</c:v>
                </c:pt>
                <c:pt idx="31">
                  <c:v>0.25829999999999997</c:v>
                </c:pt>
                <c:pt idx="32">
                  <c:v>0.26669999999999999</c:v>
                </c:pt>
                <c:pt idx="33">
                  <c:v>0.27500000000000002</c:v>
                </c:pt>
                <c:pt idx="34">
                  <c:v>0.2833</c:v>
                </c:pt>
                <c:pt idx="35">
                  <c:v>0.29170000000000001</c:v>
                </c:pt>
                <c:pt idx="36">
                  <c:v>0.3</c:v>
                </c:pt>
                <c:pt idx="37">
                  <c:v>0.30830000000000002</c:v>
                </c:pt>
                <c:pt idx="38">
                  <c:v>0.31669999999999998</c:v>
                </c:pt>
                <c:pt idx="39">
                  <c:v>0.32500000000000001</c:v>
                </c:pt>
                <c:pt idx="40">
                  <c:v>0.33329999999999999</c:v>
                </c:pt>
                <c:pt idx="41">
                  <c:v>0.3417</c:v>
                </c:pt>
                <c:pt idx="42">
                  <c:v>0.35</c:v>
                </c:pt>
                <c:pt idx="43">
                  <c:v>0.35830000000000001</c:v>
                </c:pt>
                <c:pt idx="44">
                  <c:v>0.36670000000000003</c:v>
                </c:pt>
                <c:pt idx="45">
                  <c:v>0.375</c:v>
                </c:pt>
                <c:pt idx="46">
                  <c:v>0.38329999999999997</c:v>
                </c:pt>
                <c:pt idx="47">
                  <c:v>0.39169999999999999</c:v>
                </c:pt>
                <c:pt idx="48">
                  <c:v>0.4</c:v>
                </c:pt>
                <c:pt idx="49">
                  <c:v>0.4083</c:v>
                </c:pt>
                <c:pt idx="50">
                  <c:v>0.41670000000000001</c:v>
                </c:pt>
                <c:pt idx="51">
                  <c:v>0.42499999999999999</c:v>
                </c:pt>
                <c:pt idx="52">
                  <c:v>0.43330000000000002</c:v>
                </c:pt>
                <c:pt idx="53">
                  <c:v>0.44169999999999998</c:v>
                </c:pt>
                <c:pt idx="54">
                  <c:v>0.45</c:v>
                </c:pt>
                <c:pt idx="55">
                  <c:v>0.45829999999999999</c:v>
                </c:pt>
                <c:pt idx="56">
                  <c:v>0.4667</c:v>
                </c:pt>
                <c:pt idx="57">
                  <c:v>0.47499999999999998</c:v>
                </c:pt>
                <c:pt idx="58">
                  <c:v>0.48330000000000001</c:v>
                </c:pt>
                <c:pt idx="59">
                  <c:v>0.49170000000000003</c:v>
                </c:pt>
                <c:pt idx="60">
                  <c:v>0.5</c:v>
                </c:pt>
                <c:pt idx="61">
                  <c:v>0.50829999999999997</c:v>
                </c:pt>
                <c:pt idx="62">
                  <c:v>0.51670000000000005</c:v>
                </c:pt>
                <c:pt idx="63">
                  <c:v>0.52500000000000002</c:v>
                </c:pt>
                <c:pt idx="64">
                  <c:v>0.5333</c:v>
                </c:pt>
                <c:pt idx="65">
                  <c:v>0.54169999999999996</c:v>
                </c:pt>
                <c:pt idx="66">
                  <c:v>0.55000000000000004</c:v>
                </c:pt>
                <c:pt idx="67">
                  <c:v>0.55830000000000002</c:v>
                </c:pt>
                <c:pt idx="68">
                  <c:v>0.56669999999999998</c:v>
                </c:pt>
                <c:pt idx="69">
                  <c:v>0.57499999999999996</c:v>
                </c:pt>
                <c:pt idx="70">
                  <c:v>0.58330000000000004</c:v>
                </c:pt>
                <c:pt idx="71">
                  <c:v>0.5917</c:v>
                </c:pt>
                <c:pt idx="72">
                  <c:v>0.6</c:v>
                </c:pt>
                <c:pt idx="73">
                  <c:v>0.60829999999999995</c:v>
                </c:pt>
                <c:pt idx="74">
                  <c:v>0.61670000000000003</c:v>
                </c:pt>
                <c:pt idx="75">
                  <c:v>0.625</c:v>
                </c:pt>
                <c:pt idx="76">
                  <c:v>0.63329999999999997</c:v>
                </c:pt>
                <c:pt idx="77">
                  <c:v>0.64170000000000005</c:v>
                </c:pt>
                <c:pt idx="78">
                  <c:v>0.65</c:v>
                </c:pt>
                <c:pt idx="79">
                  <c:v>0.6583</c:v>
                </c:pt>
                <c:pt idx="80">
                  <c:v>0.66669999999999996</c:v>
                </c:pt>
                <c:pt idx="81">
                  <c:v>0.67500000000000004</c:v>
                </c:pt>
                <c:pt idx="82">
                  <c:v>0.68330000000000002</c:v>
                </c:pt>
                <c:pt idx="83">
                  <c:v>0.69169999999999998</c:v>
                </c:pt>
                <c:pt idx="84">
                  <c:v>0.7</c:v>
                </c:pt>
                <c:pt idx="85">
                  <c:v>0.70830000000000004</c:v>
                </c:pt>
                <c:pt idx="86">
                  <c:v>0.7167</c:v>
                </c:pt>
                <c:pt idx="87">
                  <c:v>0.72499999999999998</c:v>
                </c:pt>
                <c:pt idx="88">
                  <c:v>0.73329999999999995</c:v>
                </c:pt>
                <c:pt idx="89">
                  <c:v>0.74170000000000003</c:v>
                </c:pt>
                <c:pt idx="90">
                  <c:v>0.75</c:v>
                </c:pt>
                <c:pt idx="91">
                  <c:v>0.75829999999999997</c:v>
                </c:pt>
                <c:pt idx="92">
                  <c:v>0.76670000000000005</c:v>
                </c:pt>
                <c:pt idx="93">
                  <c:v>0.77500000000000002</c:v>
                </c:pt>
                <c:pt idx="94">
                  <c:v>0.7833</c:v>
                </c:pt>
                <c:pt idx="95">
                  <c:v>0.79169999999999996</c:v>
                </c:pt>
                <c:pt idx="96">
                  <c:v>0.8</c:v>
                </c:pt>
                <c:pt idx="97">
                  <c:v>0.80830000000000002</c:v>
                </c:pt>
                <c:pt idx="98">
                  <c:v>0.81669999999999998</c:v>
                </c:pt>
                <c:pt idx="99">
                  <c:v>0.82499999999999996</c:v>
                </c:pt>
                <c:pt idx="100">
                  <c:v>0.83330000000000004</c:v>
                </c:pt>
                <c:pt idx="101">
                  <c:v>0.8417</c:v>
                </c:pt>
                <c:pt idx="102">
                  <c:v>0.85</c:v>
                </c:pt>
                <c:pt idx="103">
                  <c:v>0.85829999999999995</c:v>
                </c:pt>
                <c:pt idx="104">
                  <c:v>0.86670000000000003</c:v>
                </c:pt>
                <c:pt idx="105">
                  <c:v>0.875</c:v>
                </c:pt>
                <c:pt idx="106">
                  <c:v>0.88329999999999997</c:v>
                </c:pt>
                <c:pt idx="107">
                  <c:v>0.89170000000000005</c:v>
                </c:pt>
                <c:pt idx="108">
                  <c:v>0.9</c:v>
                </c:pt>
                <c:pt idx="109">
                  <c:v>0.9083</c:v>
                </c:pt>
                <c:pt idx="110">
                  <c:v>0.91669999999999996</c:v>
                </c:pt>
                <c:pt idx="111">
                  <c:v>0.92500000000000004</c:v>
                </c:pt>
                <c:pt idx="112">
                  <c:v>0.93330000000000002</c:v>
                </c:pt>
                <c:pt idx="113">
                  <c:v>0.94169999999999998</c:v>
                </c:pt>
                <c:pt idx="114">
                  <c:v>0.95</c:v>
                </c:pt>
                <c:pt idx="115">
                  <c:v>0.95830000000000004</c:v>
                </c:pt>
                <c:pt idx="116">
                  <c:v>0.9667</c:v>
                </c:pt>
                <c:pt idx="117">
                  <c:v>0.97499999999999998</c:v>
                </c:pt>
                <c:pt idx="118">
                  <c:v>0.98329999999999995</c:v>
                </c:pt>
                <c:pt idx="119">
                  <c:v>0.99170000000000003</c:v>
                </c:pt>
                <c:pt idx="120">
                  <c:v>1</c:v>
                </c:pt>
                <c:pt idx="121">
                  <c:v>2</c:v>
                </c:pt>
                <c:pt idx="122">
                  <c:v>3</c:v>
                </c:pt>
                <c:pt idx="123">
                  <c:v>4</c:v>
                </c:pt>
                <c:pt idx="124">
                  <c:v>5</c:v>
                </c:pt>
                <c:pt idx="125">
                  <c:v>6</c:v>
                </c:pt>
                <c:pt idx="126">
                  <c:v>7</c:v>
                </c:pt>
                <c:pt idx="127">
                  <c:v>8</c:v>
                </c:pt>
                <c:pt idx="128">
                  <c:v>9</c:v>
                </c:pt>
              </c:numCache>
            </c:numRef>
          </c:xVal>
          <c:yVal>
            <c:numRef>
              <c:f>Sheet1!$D$2:$D$130</c:f>
              <c:numCache>
                <c:formatCode>General</c:formatCode>
                <c:ptCount val="129"/>
                <c:pt idx="0">
                  <c:v>100</c:v>
                </c:pt>
                <c:pt idx="1">
                  <c:v>97.991</c:v>
                </c:pt>
                <c:pt idx="2">
                  <c:v>95.977000000000004</c:v>
                </c:pt>
                <c:pt idx="3">
                  <c:v>94.635000000000005</c:v>
                </c:pt>
                <c:pt idx="4">
                  <c:v>93.963999999999999</c:v>
                </c:pt>
                <c:pt idx="5">
                  <c:v>93.293000000000006</c:v>
                </c:pt>
                <c:pt idx="6">
                  <c:v>92.611999999999995</c:v>
                </c:pt>
                <c:pt idx="7">
                  <c:v>91.930999999999997</c:v>
                </c:pt>
                <c:pt idx="8">
                  <c:v>91.930999999999997</c:v>
                </c:pt>
                <c:pt idx="9">
                  <c:v>91.930999999999997</c:v>
                </c:pt>
                <c:pt idx="10">
                  <c:v>91.245000000000005</c:v>
                </c:pt>
                <c:pt idx="11">
                  <c:v>91.245000000000005</c:v>
                </c:pt>
                <c:pt idx="12">
                  <c:v>91.245000000000005</c:v>
                </c:pt>
                <c:pt idx="13">
                  <c:v>91.245000000000005</c:v>
                </c:pt>
                <c:pt idx="14">
                  <c:v>91.245000000000005</c:v>
                </c:pt>
                <c:pt idx="15">
                  <c:v>90.558999999999997</c:v>
                </c:pt>
                <c:pt idx="16">
                  <c:v>90.558999999999997</c:v>
                </c:pt>
                <c:pt idx="17">
                  <c:v>90.558999999999997</c:v>
                </c:pt>
                <c:pt idx="18">
                  <c:v>89.873000000000005</c:v>
                </c:pt>
                <c:pt idx="19">
                  <c:v>89.873000000000005</c:v>
                </c:pt>
                <c:pt idx="20">
                  <c:v>89.180999999999997</c:v>
                </c:pt>
                <c:pt idx="21">
                  <c:v>88.49</c:v>
                </c:pt>
                <c:pt idx="22">
                  <c:v>87.799000000000007</c:v>
                </c:pt>
                <c:pt idx="23">
                  <c:v>87.799000000000007</c:v>
                </c:pt>
                <c:pt idx="24">
                  <c:v>87.106999999999999</c:v>
                </c:pt>
                <c:pt idx="25">
                  <c:v>87.106999999999999</c:v>
                </c:pt>
                <c:pt idx="26">
                  <c:v>87.106999999999999</c:v>
                </c:pt>
                <c:pt idx="27">
                  <c:v>85.713999999999999</c:v>
                </c:pt>
                <c:pt idx="28">
                  <c:v>85.713999999999999</c:v>
                </c:pt>
                <c:pt idx="29">
                  <c:v>85.713999999999999</c:v>
                </c:pt>
                <c:pt idx="30">
                  <c:v>85.713999999999999</c:v>
                </c:pt>
                <c:pt idx="31">
                  <c:v>85.713999999999999</c:v>
                </c:pt>
                <c:pt idx="32">
                  <c:v>85.016999999999996</c:v>
                </c:pt>
                <c:pt idx="33">
                  <c:v>85.016999999999996</c:v>
                </c:pt>
                <c:pt idx="34">
                  <c:v>85.016999999999996</c:v>
                </c:pt>
                <c:pt idx="35">
                  <c:v>85.016999999999996</c:v>
                </c:pt>
                <c:pt idx="36">
                  <c:v>85.016999999999996</c:v>
                </c:pt>
                <c:pt idx="37">
                  <c:v>84.32</c:v>
                </c:pt>
                <c:pt idx="38">
                  <c:v>84.32</c:v>
                </c:pt>
                <c:pt idx="39">
                  <c:v>84.32</c:v>
                </c:pt>
                <c:pt idx="40">
                  <c:v>84.32</c:v>
                </c:pt>
                <c:pt idx="41">
                  <c:v>83.623000000000005</c:v>
                </c:pt>
                <c:pt idx="42">
                  <c:v>83.623000000000005</c:v>
                </c:pt>
                <c:pt idx="43">
                  <c:v>83.623000000000005</c:v>
                </c:pt>
                <c:pt idx="44">
                  <c:v>82.926000000000002</c:v>
                </c:pt>
                <c:pt idx="45">
                  <c:v>82.926000000000002</c:v>
                </c:pt>
                <c:pt idx="46">
                  <c:v>82.228999999999999</c:v>
                </c:pt>
                <c:pt idx="47">
                  <c:v>81.531999999999996</c:v>
                </c:pt>
                <c:pt idx="48">
                  <c:v>80.835999999999999</c:v>
                </c:pt>
                <c:pt idx="49">
                  <c:v>80.835999999999999</c:v>
                </c:pt>
                <c:pt idx="50">
                  <c:v>80.138999999999996</c:v>
                </c:pt>
                <c:pt idx="51">
                  <c:v>79.441999999999993</c:v>
                </c:pt>
                <c:pt idx="52">
                  <c:v>79.441999999999993</c:v>
                </c:pt>
                <c:pt idx="53">
                  <c:v>79.441999999999993</c:v>
                </c:pt>
                <c:pt idx="54">
                  <c:v>79.441999999999993</c:v>
                </c:pt>
                <c:pt idx="55">
                  <c:v>78.745000000000005</c:v>
                </c:pt>
                <c:pt idx="56">
                  <c:v>78.745000000000005</c:v>
                </c:pt>
                <c:pt idx="57">
                  <c:v>78.745000000000005</c:v>
                </c:pt>
                <c:pt idx="58">
                  <c:v>78.745000000000005</c:v>
                </c:pt>
                <c:pt idx="59">
                  <c:v>78.745000000000005</c:v>
                </c:pt>
                <c:pt idx="60">
                  <c:v>78.745000000000005</c:v>
                </c:pt>
                <c:pt idx="61">
                  <c:v>78.745000000000005</c:v>
                </c:pt>
                <c:pt idx="62">
                  <c:v>78.745000000000005</c:v>
                </c:pt>
                <c:pt idx="63">
                  <c:v>78.745000000000005</c:v>
                </c:pt>
                <c:pt idx="64">
                  <c:v>78.745000000000005</c:v>
                </c:pt>
                <c:pt idx="65">
                  <c:v>78.745000000000005</c:v>
                </c:pt>
                <c:pt idx="66">
                  <c:v>78.745000000000005</c:v>
                </c:pt>
                <c:pt idx="67">
                  <c:v>78.745000000000005</c:v>
                </c:pt>
                <c:pt idx="68">
                  <c:v>78.745000000000005</c:v>
                </c:pt>
                <c:pt idx="69">
                  <c:v>78.745000000000005</c:v>
                </c:pt>
                <c:pt idx="70">
                  <c:v>78.745000000000005</c:v>
                </c:pt>
                <c:pt idx="71">
                  <c:v>78.745000000000005</c:v>
                </c:pt>
                <c:pt idx="72">
                  <c:v>78.745000000000005</c:v>
                </c:pt>
                <c:pt idx="73">
                  <c:v>78.745000000000005</c:v>
                </c:pt>
                <c:pt idx="74">
                  <c:v>78.745000000000005</c:v>
                </c:pt>
                <c:pt idx="75">
                  <c:v>78.745000000000005</c:v>
                </c:pt>
                <c:pt idx="76">
                  <c:v>78.745000000000005</c:v>
                </c:pt>
                <c:pt idx="77">
                  <c:v>78.048000000000002</c:v>
                </c:pt>
                <c:pt idx="78">
                  <c:v>76.653999999999996</c:v>
                </c:pt>
                <c:pt idx="79">
                  <c:v>76.653999999999996</c:v>
                </c:pt>
                <c:pt idx="80">
                  <c:v>76.653999999999996</c:v>
                </c:pt>
                <c:pt idx="81">
                  <c:v>76.653999999999996</c:v>
                </c:pt>
                <c:pt idx="82">
                  <c:v>76.653999999999996</c:v>
                </c:pt>
                <c:pt idx="83">
                  <c:v>76.653999999999996</c:v>
                </c:pt>
                <c:pt idx="84">
                  <c:v>76.653999999999996</c:v>
                </c:pt>
                <c:pt idx="85">
                  <c:v>76.653999999999996</c:v>
                </c:pt>
                <c:pt idx="86">
                  <c:v>76.653999999999996</c:v>
                </c:pt>
                <c:pt idx="87">
                  <c:v>76.653999999999996</c:v>
                </c:pt>
                <c:pt idx="88">
                  <c:v>76.653999999999996</c:v>
                </c:pt>
                <c:pt idx="89">
                  <c:v>76.653999999999996</c:v>
                </c:pt>
                <c:pt idx="90">
                  <c:v>76.653999999999996</c:v>
                </c:pt>
                <c:pt idx="91">
                  <c:v>76.653999999999996</c:v>
                </c:pt>
                <c:pt idx="92">
                  <c:v>76.653999999999996</c:v>
                </c:pt>
                <c:pt idx="93">
                  <c:v>76.653999999999996</c:v>
                </c:pt>
                <c:pt idx="94">
                  <c:v>76.653999999999996</c:v>
                </c:pt>
                <c:pt idx="95">
                  <c:v>76.653999999999996</c:v>
                </c:pt>
                <c:pt idx="96">
                  <c:v>76.653999999999996</c:v>
                </c:pt>
                <c:pt idx="97">
                  <c:v>76.653999999999996</c:v>
                </c:pt>
                <c:pt idx="98">
                  <c:v>76.653999999999996</c:v>
                </c:pt>
                <c:pt idx="99">
                  <c:v>76.653999999999996</c:v>
                </c:pt>
                <c:pt idx="100">
                  <c:v>76.653999999999996</c:v>
                </c:pt>
                <c:pt idx="101">
                  <c:v>76.653999999999996</c:v>
                </c:pt>
                <c:pt idx="102">
                  <c:v>76.653999999999996</c:v>
                </c:pt>
                <c:pt idx="103">
                  <c:v>76.653999999999996</c:v>
                </c:pt>
                <c:pt idx="104">
                  <c:v>76.653999999999996</c:v>
                </c:pt>
                <c:pt idx="105">
                  <c:v>76.653999999999996</c:v>
                </c:pt>
                <c:pt idx="106">
                  <c:v>76.653999999999996</c:v>
                </c:pt>
                <c:pt idx="107">
                  <c:v>76.653999999999996</c:v>
                </c:pt>
                <c:pt idx="108">
                  <c:v>76.653999999999996</c:v>
                </c:pt>
                <c:pt idx="109">
                  <c:v>76.653999999999996</c:v>
                </c:pt>
                <c:pt idx="110">
                  <c:v>76.653999999999996</c:v>
                </c:pt>
                <c:pt idx="111">
                  <c:v>76.653999999999996</c:v>
                </c:pt>
                <c:pt idx="112">
                  <c:v>76.653999999999996</c:v>
                </c:pt>
                <c:pt idx="113">
                  <c:v>76.653999999999996</c:v>
                </c:pt>
                <c:pt idx="114">
                  <c:v>76.653999999999996</c:v>
                </c:pt>
                <c:pt idx="115">
                  <c:v>76.653999999999996</c:v>
                </c:pt>
                <c:pt idx="116">
                  <c:v>76.653999999999996</c:v>
                </c:pt>
                <c:pt idx="117">
                  <c:v>76.653999999999996</c:v>
                </c:pt>
                <c:pt idx="118">
                  <c:v>76.653999999999996</c:v>
                </c:pt>
                <c:pt idx="119">
                  <c:v>76.653999999999996</c:v>
                </c:pt>
                <c:pt idx="120">
                  <c:v>76.653999999999996</c:v>
                </c:pt>
                <c:pt idx="121">
                  <c:v>72.771000000000001</c:v>
                </c:pt>
                <c:pt idx="122">
                  <c:v>69.207999999999998</c:v>
                </c:pt>
                <c:pt idx="123">
                  <c:v>68.19</c:v>
                </c:pt>
                <c:pt idx="124">
                  <c:v>65.817999999999998</c:v>
                </c:pt>
                <c:pt idx="125">
                  <c:v>64.039000000000001</c:v>
                </c:pt>
                <c:pt idx="126">
                  <c:v>59.377000000000002</c:v>
                </c:pt>
              </c:numCache>
            </c:numRef>
          </c:yVal>
          <c:smooth val="0"/>
        </c:ser>
        <c:ser>
          <c:idx val="3"/>
          <c:order val="3"/>
          <c:tx>
            <c:strRef>
              <c:f>Sheet1!$E$1</c:f>
              <c:strCache>
                <c:ptCount val="1"/>
                <c:pt idx="0">
                  <c:v>Retransplant/No diabetes (N=541)</c:v>
                </c:pt>
              </c:strCache>
            </c:strRef>
          </c:tx>
          <c:spPr>
            <a:ln w="41275">
              <a:solidFill>
                <a:srgbClr val="FF0000"/>
              </a:solidFill>
            </a:ln>
          </c:spPr>
          <c:marker>
            <c:symbol val="none"/>
          </c:marker>
          <c:xVal>
            <c:numRef>
              <c:f>Sheet1!$A$2:$A$130</c:f>
              <c:numCache>
                <c:formatCode>General</c:formatCode>
                <c:ptCount val="129"/>
                <c:pt idx="0">
                  <c:v>0</c:v>
                </c:pt>
                <c:pt idx="1">
                  <c:v>8.3000000000000001E-3</c:v>
                </c:pt>
                <c:pt idx="2">
                  <c:v>1.67E-2</c:v>
                </c:pt>
                <c:pt idx="3">
                  <c:v>2.5000000000000001E-2</c:v>
                </c:pt>
                <c:pt idx="4">
                  <c:v>3.3300000000000003E-2</c:v>
                </c:pt>
                <c:pt idx="5">
                  <c:v>4.1700000000000001E-2</c:v>
                </c:pt>
                <c:pt idx="6">
                  <c:v>0.05</c:v>
                </c:pt>
                <c:pt idx="7">
                  <c:v>5.8299999999999998E-2</c:v>
                </c:pt>
                <c:pt idx="8">
                  <c:v>6.6699999999999995E-2</c:v>
                </c:pt>
                <c:pt idx="9">
                  <c:v>7.4999999999999997E-2</c:v>
                </c:pt>
                <c:pt idx="10">
                  <c:v>8.3299999999999999E-2</c:v>
                </c:pt>
                <c:pt idx="11">
                  <c:v>9.1700000000000004E-2</c:v>
                </c:pt>
                <c:pt idx="12">
                  <c:v>0.1</c:v>
                </c:pt>
                <c:pt idx="13">
                  <c:v>0.10829999999999999</c:v>
                </c:pt>
                <c:pt idx="14">
                  <c:v>0.1167</c:v>
                </c:pt>
                <c:pt idx="15">
                  <c:v>0.125</c:v>
                </c:pt>
                <c:pt idx="16">
                  <c:v>0.1333</c:v>
                </c:pt>
                <c:pt idx="17">
                  <c:v>0.14169999999999999</c:v>
                </c:pt>
                <c:pt idx="18">
                  <c:v>0.15</c:v>
                </c:pt>
                <c:pt idx="19">
                  <c:v>0.1583</c:v>
                </c:pt>
                <c:pt idx="20">
                  <c:v>0.16669999999999999</c:v>
                </c:pt>
                <c:pt idx="21">
                  <c:v>0.17499999999999999</c:v>
                </c:pt>
                <c:pt idx="22">
                  <c:v>0.18329999999999999</c:v>
                </c:pt>
                <c:pt idx="23">
                  <c:v>0.19170000000000001</c:v>
                </c:pt>
                <c:pt idx="24">
                  <c:v>0.2</c:v>
                </c:pt>
                <c:pt idx="25">
                  <c:v>0.20830000000000001</c:v>
                </c:pt>
                <c:pt idx="26">
                  <c:v>0.2167</c:v>
                </c:pt>
                <c:pt idx="27">
                  <c:v>0.22500000000000001</c:v>
                </c:pt>
                <c:pt idx="28">
                  <c:v>0.23330000000000001</c:v>
                </c:pt>
                <c:pt idx="29">
                  <c:v>0.2417</c:v>
                </c:pt>
                <c:pt idx="30">
                  <c:v>0.25</c:v>
                </c:pt>
                <c:pt idx="31">
                  <c:v>0.25829999999999997</c:v>
                </c:pt>
                <c:pt idx="32">
                  <c:v>0.26669999999999999</c:v>
                </c:pt>
                <c:pt idx="33">
                  <c:v>0.27500000000000002</c:v>
                </c:pt>
                <c:pt idx="34">
                  <c:v>0.2833</c:v>
                </c:pt>
                <c:pt idx="35">
                  <c:v>0.29170000000000001</c:v>
                </c:pt>
                <c:pt idx="36">
                  <c:v>0.3</c:v>
                </c:pt>
                <c:pt idx="37">
                  <c:v>0.30830000000000002</c:v>
                </c:pt>
                <c:pt idx="38">
                  <c:v>0.31669999999999998</c:v>
                </c:pt>
                <c:pt idx="39">
                  <c:v>0.32500000000000001</c:v>
                </c:pt>
                <c:pt idx="40">
                  <c:v>0.33329999999999999</c:v>
                </c:pt>
                <c:pt idx="41">
                  <c:v>0.3417</c:v>
                </c:pt>
                <c:pt idx="42">
                  <c:v>0.35</c:v>
                </c:pt>
                <c:pt idx="43">
                  <c:v>0.35830000000000001</c:v>
                </c:pt>
                <c:pt idx="44">
                  <c:v>0.36670000000000003</c:v>
                </c:pt>
                <c:pt idx="45">
                  <c:v>0.375</c:v>
                </c:pt>
                <c:pt idx="46">
                  <c:v>0.38329999999999997</c:v>
                </c:pt>
                <c:pt idx="47">
                  <c:v>0.39169999999999999</c:v>
                </c:pt>
                <c:pt idx="48">
                  <c:v>0.4</c:v>
                </c:pt>
                <c:pt idx="49">
                  <c:v>0.4083</c:v>
                </c:pt>
                <c:pt idx="50">
                  <c:v>0.41670000000000001</c:v>
                </c:pt>
                <c:pt idx="51">
                  <c:v>0.42499999999999999</c:v>
                </c:pt>
                <c:pt idx="52">
                  <c:v>0.43330000000000002</c:v>
                </c:pt>
                <c:pt idx="53">
                  <c:v>0.44169999999999998</c:v>
                </c:pt>
                <c:pt idx="54">
                  <c:v>0.45</c:v>
                </c:pt>
                <c:pt idx="55">
                  <c:v>0.45829999999999999</c:v>
                </c:pt>
                <c:pt idx="56">
                  <c:v>0.4667</c:v>
                </c:pt>
                <c:pt idx="57">
                  <c:v>0.47499999999999998</c:v>
                </c:pt>
                <c:pt idx="58">
                  <c:v>0.48330000000000001</c:v>
                </c:pt>
                <c:pt idx="59">
                  <c:v>0.49170000000000003</c:v>
                </c:pt>
                <c:pt idx="60">
                  <c:v>0.5</c:v>
                </c:pt>
                <c:pt idx="61">
                  <c:v>0.50829999999999997</c:v>
                </c:pt>
                <c:pt idx="62">
                  <c:v>0.51670000000000005</c:v>
                </c:pt>
                <c:pt idx="63">
                  <c:v>0.52500000000000002</c:v>
                </c:pt>
                <c:pt idx="64">
                  <c:v>0.5333</c:v>
                </c:pt>
                <c:pt idx="65">
                  <c:v>0.54169999999999996</c:v>
                </c:pt>
                <c:pt idx="66">
                  <c:v>0.55000000000000004</c:v>
                </c:pt>
                <c:pt idx="67">
                  <c:v>0.55830000000000002</c:v>
                </c:pt>
                <c:pt idx="68">
                  <c:v>0.56669999999999998</c:v>
                </c:pt>
                <c:pt idx="69">
                  <c:v>0.57499999999999996</c:v>
                </c:pt>
                <c:pt idx="70">
                  <c:v>0.58330000000000004</c:v>
                </c:pt>
                <c:pt idx="71">
                  <c:v>0.5917</c:v>
                </c:pt>
                <c:pt idx="72">
                  <c:v>0.6</c:v>
                </c:pt>
                <c:pt idx="73">
                  <c:v>0.60829999999999995</c:v>
                </c:pt>
                <c:pt idx="74">
                  <c:v>0.61670000000000003</c:v>
                </c:pt>
                <c:pt idx="75">
                  <c:v>0.625</c:v>
                </c:pt>
                <c:pt idx="76">
                  <c:v>0.63329999999999997</c:v>
                </c:pt>
                <c:pt idx="77">
                  <c:v>0.64170000000000005</c:v>
                </c:pt>
                <c:pt idx="78">
                  <c:v>0.65</c:v>
                </c:pt>
                <c:pt idx="79">
                  <c:v>0.6583</c:v>
                </c:pt>
                <c:pt idx="80">
                  <c:v>0.66669999999999996</c:v>
                </c:pt>
                <c:pt idx="81">
                  <c:v>0.67500000000000004</c:v>
                </c:pt>
                <c:pt idx="82">
                  <c:v>0.68330000000000002</c:v>
                </c:pt>
                <c:pt idx="83">
                  <c:v>0.69169999999999998</c:v>
                </c:pt>
                <c:pt idx="84">
                  <c:v>0.7</c:v>
                </c:pt>
                <c:pt idx="85">
                  <c:v>0.70830000000000004</c:v>
                </c:pt>
                <c:pt idx="86">
                  <c:v>0.7167</c:v>
                </c:pt>
                <c:pt idx="87">
                  <c:v>0.72499999999999998</c:v>
                </c:pt>
                <c:pt idx="88">
                  <c:v>0.73329999999999995</c:v>
                </c:pt>
                <c:pt idx="89">
                  <c:v>0.74170000000000003</c:v>
                </c:pt>
                <c:pt idx="90">
                  <c:v>0.75</c:v>
                </c:pt>
                <c:pt idx="91">
                  <c:v>0.75829999999999997</c:v>
                </c:pt>
                <c:pt idx="92">
                  <c:v>0.76670000000000005</c:v>
                </c:pt>
                <c:pt idx="93">
                  <c:v>0.77500000000000002</c:v>
                </c:pt>
                <c:pt idx="94">
                  <c:v>0.7833</c:v>
                </c:pt>
                <c:pt idx="95">
                  <c:v>0.79169999999999996</c:v>
                </c:pt>
                <c:pt idx="96">
                  <c:v>0.8</c:v>
                </c:pt>
                <c:pt idx="97">
                  <c:v>0.80830000000000002</c:v>
                </c:pt>
                <c:pt idx="98">
                  <c:v>0.81669999999999998</c:v>
                </c:pt>
                <c:pt idx="99">
                  <c:v>0.82499999999999996</c:v>
                </c:pt>
                <c:pt idx="100">
                  <c:v>0.83330000000000004</c:v>
                </c:pt>
                <c:pt idx="101">
                  <c:v>0.8417</c:v>
                </c:pt>
                <c:pt idx="102">
                  <c:v>0.85</c:v>
                </c:pt>
                <c:pt idx="103">
                  <c:v>0.85829999999999995</c:v>
                </c:pt>
                <c:pt idx="104">
                  <c:v>0.86670000000000003</c:v>
                </c:pt>
                <c:pt idx="105">
                  <c:v>0.875</c:v>
                </c:pt>
                <c:pt idx="106">
                  <c:v>0.88329999999999997</c:v>
                </c:pt>
                <c:pt idx="107">
                  <c:v>0.89170000000000005</c:v>
                </c:pt>
                <c:pt idx="108">
                  <c:v>0.9</c:v>
                </c:pt>
                <c:pt idx="109">
                  <c:v>0.9083</c:v>
                </c:pt>
                <c:pt idx="110">
                  <c:v>0.91669999999999996</c:v>
                </c:pt>
                <c:pt idx="111">
                  <c:v>0.92500000000000004</c:v>
                </c:pt>
                <c:pt idx="112">
                  <c:v>0.93330000000000002</c:v>
                </c:pt>
                <c:pt idx="113">
                  <c:v>0.94169999999999998</c:v>
                </c:pt>
                <c:pt idx="114">
                  <c:v>0.95</c:v>
                </c:pt>
                <c:pt idx="115">
                  <c:v>0.95830000000000004</c:v>
                </c:pt>
                <c:pt idx="116">
                  <c:v>0.9667</c:v>
                </c:pt>
                <c:pt idx="117">
                  <c:v>0.97499999999999998</c:v>
                </c:pt>
                <c:pt idx="118">
                  <c:v>0.98329999999999995</c:v>
                </c:pt>
                <c:pt idx="119">
                  <c:v>0.99170000000000003</c:v>
                </c:pt>
                <c:pt idx="120">
                  <c:v>1</c:v>
                </c:pt>
                <c:pt idx="121">
                  <c:v>2</c:v>
                </c:pt>
                <c:pt idx="122">
                  <c:v>3</c:v>
                </c:pt>
                <c:pt idx="123">
                  <c:v>4</c:v>
                </c:pt>
                <c:pt idx="124">
                  <c:v>5</c:v>
                </c:pt>
                <c:pt idx="125">
                  <c:v>6</c:v>
                </c:pt>
                <c:pt idx="126">
                  <c:v>7</c:v>
                </c:pt>
                <c:pt idx="127">
                  <c:v>8</c:v>
                </c:pt>
                <c:pt idx="128">
                  <c:v>9</c:v>
                </c:pt>
              </c:numCache>
            </c:numRef>
          </c:xVal>
          <c:yVal>
            <c:numRef>
              <c:f>Sheet1!$E$2:$E$130</c:f>
              <c:numCache>
                <c:formatCode>General</c:formatCode>
                <c:ptCount val="129"/>
                <c:pt idx="0">
                  <c:v>100</c:v>
                </c:pt>
                <c:pt idx="1">
                  <c:v>96.486000000000004</c:v>
                </c:pt>
                <c:pt idx="2">
                  <c:v>94.634</c:v>
                </c:pt>
                <c:pt idx="3">
                  <c:v>94.263999999999996</c:v>
                </c:pt>
                <c:pt idx="4">
                  <c:v>93.706000000000003</c:v>
                </c:pt>
                <c:pt idx="5">
                  <c:v>92.957999999999998</c:v>
                </c:pt>
                <c:pt idx="6">
                  <c:v>92.391999999999996</c:v>
                </c:pt>
                <c:pt idx="7">
                  <c:v>91.825000000000003</c:v>
                </c:pt>
                <c:pt idx="8">
                  <c:v>91.825000000000003</c:v>
                </c:pt>
                <c:pt idx="9">
                  <c:v>91.445999999999998</c:v>
                </c:pt>
                <c:pt idx="10">
                  <c:v>91.066999999999993</c:v>
                </c:pt>
                <c:pt idx="11">
                  <c:v>90.688999999999993</c:v>
                </c:pt>
                <c:pt idx="12">
                  <c:v>90.498000000000005</c:v>
                </c:pt>
                <c:pt idx="13">
                  <c:v>90.117000000000004</c:v>
                </c:pt>
                <c:pt idx="14">
                  <c:v>90.117000000000004</c:v>
                </c:pt>
                <c:pt idx="15">
                  <c:v>90.117000000000004</c:v>
                </c:pt>
                <c:pt idx="16">
                  <c:v>90.117000000000004</c:v>
                </c:pt>
                <c:pt idx="17">
                  <c:v>89.926000000000002</c:v>
                </c:pt>
                <c:pt idx="18">
                  <c:v>89.543999999999997</c:v>
                </c:pt>
                <c:pt idx="19">
                  <c:v>89.352000000000004</c:v>
                </c:pt>
                <c:pt idx="20">
                  <c:v>89.352000000000004</c:v>
                </c:pt>
                <c:pt idx="21">
                  <c:v>89.16</c:v>
                </c:pt>
                <c:pt idx="22">
                  <c:v>89.16</c:v>
                </c:pt>
                <c:pt idx="23">
                  <c:v>88.968000000000004</c:v>
                </c:pt>
                <c:pt idx="24">
                  <c:v>88.968000000000004</c:v>
                </c:pt>
                <c:pt idx="25">
                  <c:v>88.968000000000004</c:v>
                </c:pt>
                <c:pt idx="26">
                  <c:v>88.584000000000003</c:v>
                </c:pt>
                <c:pt idx="27">
                  <c:v>88.584000000000003</c:v>
                </c:pt>
                <c:pt idx="28">
                  <c:v>88.391999999999996</c:v>
                </c:pt>
                <c:pt idx="29">
                  <c:v>88.391999999999996</c:v>
                </c:pt>
                <c:pt idx="30">
                  <c:v>88.391999999999996</c:v>
                </c:pt>
                <c:pt idx="31">
                  <c:v>88.391999999999996</c:v>
                </c:pt>
                <c:pt idx="32">
                  <c:v>88.198999999999998</c:v>
                </c:pt>
                <c:pt idx="33">
                  <c:v>88.198999999999998</c:v>
                </c:pt>
                <c:pt idx="34">
                  <c:v>88.198999999999998</c:v>
                </c:pt>
                <c:pt idx="35">
                  <c:v>88.006</c:v>
                </c:pt>
                <c:pt idx="36">
                  <c:v>87.813000000000002</c:v>
                </c:pt>
                <c:pt idx="37">
                  <c:v>87.813000000000002</c:v>
                </c:pt>
                <c:pt idx="38">
                  <c:v>87.813000000000002</c:v>
                </c:pt>
                <c:pt idx="39">
                  <c:v>87.813000000000002</c:v>
                </c:pt>
                <c:pt idx="40">
                  <c:v>87.619</c:v>
                </c:pt>
                <c:pt idx="41">
                  <c:v>87.619</c:v>
                </c:pt>
                <c:pt idx="42">
                  <c:v>87.619</c:v>
                </c:pt>
                <c:pt idx="43">
                  <c:v>87.619</c:v>
                </c:pt>
                <c:pt idx="44">
                  <c:v>87.619</c:v>
                </c:pt>
                <c:pt idx="45">
                  <c:v>87.619</c:v>
                </c:pt>
                <c:pt idx="46">
                  <c:v>87.424999999999997</c:v>
                </c:pt>
                <c:pt idx="47">
                  <c:v>87.424999999999997</c:v>
                </c:pt>
                <c:pt idx="48">
                  <c:v>87.424999999999997</c:v>
                </c:pt>
                <c:pt idx="49">
                  <c:v>87.424999999999997</c:v>
                </c:pt>
                <c:pt idx="50">
                  <c:v>87.424999999999997</c:v>
                </c:pt>
                <c:pt idx="51">
                  <c:v>87.424999999999997</c:v>
                </c:pt>
                <c:pt idx="52">
                  <c:v>87.424999999999997</c:v>
                </c:pt>
                <c:pt idx="53">
                  <c:v>87.424999999999997</c:v>
                </c:pt>
                <c:pt idx="54">
                  <c:v>87.424999999999997</c:v>
                </c:pt>
                <c:pt idx="55">
                  <c:v>87.424999999999997</c:v>
                </c:pt>
                <c:pt idx="56">
                  <c:v>87.424999999999997</c:v>
                </c:pt>
                <c:pt idx="57">
                  <c:v>87.230999999999995</c:v>
                </c:pt>
                <c:pt idx="58">
                  <c:v>87.037000000000006</c:v>
                </c:pt>
                <c:pt idx="59">
                  <c:v>87.037000000000006</c:v>
                </c:pt>
                <c:pt idx="60">
                  <c:v>86.841999999999999</c:v>
                </c:pt>
                <c:pt idx="61">
                  <c:v>86.841999999999999</c:v>
                </c:pt>
                <c:pt idx="62">
                  <c:v>86.841999999999999</c:v>
                </c:pt>
                <c:pt idx="63">
                  <c:v>86.841999999999999</c:v>
                </c:pt>
                <c:pt idx="64">
                  <c:v>86.647999999999996</c:v>
                </c:pt>
                <c:pt idx="65">
                  <c:v>86.647999999999996</c:v>
                </c:pt>
                <c:pt idx="66">
                  <c:v>86.647999999999996</c:v>
                </c:pt>
                <c:pt idx="67">
                  <c:v>86.647999999999996</c:v>
                </c:pt>
                <c:pt idx="68">
                  <c:v>86.647999999999996</c:v>
                </c:pt>
                <c:pt idx="69">
                  <c:v>86.647999999999996</c:v>
                </c:pt>
                <c:pt idx="70">
                  <c:v>86.453000000000003</c:v>
                </c:pt>
                <c:pt idx="71">
                  <c:v>86.453000000000003</c:v>
                </c:pt>
                <c:pt idx="72">
                  <c:v>86.453000000000003</c:v>
                </c:pt>
                <c:pt idx="73">
                  <c:v>86.257999999999996</c:v>
                </c:pt>
                <c:pt idx="74">
                  <c:v>86.257999999999996</c:v>
                </c:pt>
                <c:pt idx="75">
                  <c:v>86.257999999999996</c:v>
                </c:pt>
                <c:pt idx="76">
                  <c:v>86.257999999999996</c:v>
                </c:pt>
                <c:pt idx="77">
                  <c:v>85.869</c:v>
                </c:pt>
                <c:pt idx="78">
                  <c:v>85.869</c:v>
                </c:pt>
                <c:pt idx="79">
                  <c:v>85.869</c:v>
                </c:pt>
                <c:pt idx="80">
                  <c:v>85.869</c:v>
                </c:pt>
                <c:pt idx="81">
                  <c:v>85.869</c:v>
                </c:pt>
                <c:pt idx="82">
                  <c:v>85.869</c:v>
                </c:pt>
                <c:pt idx="83">
                  <c:v>85.674000000000007</c:v>
                </c:pt>
                <c:pt idx="84">
                  <c:v>85.674000000000007</c:v>
                </c:pt>
                <c:pt idx="85">
                  <c:v>85.674000000000007</c:v>
                </c:pt>
                <c:pt idx="86">
                  <c:v>85.674000000000007</c:v>
                </c:pt>
                <c:pt idx="87">
                  <c:v>85.674000000000007</c:v>
                </c:pt>
                <c:pt idx="88">
                  <c:v>85.674000000000007</c:v>
                </c:pt>
                <c:pt idx="89">
                  <c:v>85.674000000000007</c:v>
                </c:pt>
                <c:pt idx="90">
                  <c:v>85.477999999999994</c:v>
                </c:pt>
                <c:pt idx="91">
                  <c:v>85.477999999999994</c:v>
                </c:pt>
                <c:pt idx="92">
                  <c:v>85.283000000000001</c:v>
                </c:pt>
                <c:pt idx="93">
                  <c:v>85.283000000000001</c:v>
                </c:pt>
                <c:pt idx="94">
                  <c:v>85.283000000000001</c:v>
                </c:pt>
                <c:pt idx="95">
                  <c:v>85.087000000000003</c:v>
                </c:pt>
                <c:pt idx="96">
                  <c:v>85.087000000000003</c:v>
                </c:pt>
                <c:pt idx="97">
                  <c:v>85.087000000000003</c:v>
                </c:pt>
                <c:pt idx="98">
                  <c:v>85.087000000000003</c:v>
                </c:pt>
                <c:pt idx="99">
                  <c:v>85.087000000000003</c:v>
                </c:pt>
                <c:pt idx="100">
                  <c:v>85.087000000000003</c:v>
                </c:pt>
                <c:pt idx="101">
                  <c:v>85.087000000000003</c:v>
                </c:pt>
                <c:pt idx="102">
                  <c:v>85.087000000000003</c:v>
                </c:pt>
                <c:pt idx="103">
                  <c:v>85.087000000000003</c:v>
                </c:pt>
                <c:pt idx="104">
                  <c:v>85.087000000000003</c:v>
                </c:pt>
                <c:pt idx="105">
                  <c:v>85.087000000000003</c:v>
                </c:pt>
                <c:pt idx="106">
                  <c:v>85.087000000000003</c:v>
                </c:pt>
                <c:pt idx="107">
                  <c:v>85.087000000000003</c:v>
                </c:pt>
                <c:pt idx="108">
                  <c:v>85.087000000000003</c:v>
                </c:pt>
                <c:pt idx="109">
                  <c:v>85.087000000000003</c:v>
                </c:pt>
                <c:pt idx="110">
                  <c:v>84.89</c:v>
                </c:pt>
                <c:pt idx="111">
                  <c:v>84.495999999999995</c:v>
                </c:pt>
                <c:pt idx="112">
                  <c:v>84.495999999999995</c:v>
                </c:pt>
                <c:pt idx="113">
                  <c:v>84.495999999999995</c:v>
                </c:pt>
                <c:pt idx="114">
                  <c:v>84.299000000000007</c:v>
                </c:pt>
                <c:pt idx="115">
                  <c:v>84.299000000000007</c:v>
                </c:pt>
                <c:pt idx="116">
                  <c:v>84.299000000000007</c:v>
                </c:pt>
                <c:pt idx="117">
                  <c:v>84.299000000000007</c:v>
                </c:pt>
                <c:pt idx="118">
                  <c:v>84.299000000000007</c:v>
                </c:pt>
                <c:pt idx="119">
                  <c:v>84.299000000000007</c:v>
                </c:pt>
                <c:pt idx="120">
                  <c:v>84.299000000000007</c:v>
                </c:pt>
                <c:pt idx="121">
                  <c:v>79.192999999999998</c:v>
                </c:pt>
                <c:pt idx="122">
                  <c:v>74.388999999999996</c:v>
                </c:pt>
                <c:pt idx="123">
                  <c:v>72.566999999999993</c:v>
                </c:pt>
                <c:pt idx="124">
                  <c:v>69.146000000000001</c:v>
                </c:pt>
                <c:pt idx="125">
                  <c:v>66.498000000000005</c:v>
                </c:pt>
                <c:pt idx="126">
                  <c:v>63.198</c:v>
                </c:pt>
                <c:pt idx="127">
                  <c:v>60.814</c:v>
                </c:pt>
                <c:pt idx="128">
                  <c:v>56.31</c:v>
                </c:pt>
              </c:numCache>
            </c:numRef>
          </c:yVal>
          <c:smooth val="0"/>
        </c:ser>
        <c:dLbls>
          <c:showLegendKey val="0"/>
          <c:showVal val="0"/>
          <c:showCatName val="0"/>
          <c:showSerName val="0"/>
          <c:showPercent val="0"/>
          <c:showBubbleSize val="0"/>
        </c:dLbls>
        <c:axId val="492179112"/>
        <c:axId val="492179504"/>
      </c:scatterChart>
      <c:valAx>
        <c:axId val="492179112"/>
        <c:scaling>
          <c:orientation val="minMax"/>
          <c:max val="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92179504"/>
        <c:crosses val="autoZero"/>
        <c:crossBetween val="midCat"/>
        <c:majorUnit val="1"/>
      </c:valAx>
      <c:valAx>
        <c:axId val="492179504"/>
        <c:scaling>
          <c:orientation val="minMax"/>
          <c:max val="100"/>
          <c:min val="3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92179112"/>
        <c:crosses val="autoZero"/>
        <c:crossBetween val="midCat"/>
        <c:majorUnit val="10"/>
      </c:valAx>
      <c:spPr>
        <a:solidFill>
          <a:schemeClr val="bg2"/>
        </a:solidFill>
        <a:ln>
          <a:solidFill>
            <a:schemeClr val="tx1"/>
          </a:solidFill>
        </a:ln>
      </c:spPr>
    </c:plotArea>
    <c:legend>
      <c:legendPos val="r"/>
      <c:layout>
        <c:manualLayout>
          <c:xMode val="edge"/>
          <c:yMode val="edge"/>
          <c:x val="9.7345132743362831E-2"/>
          <c:y val="0.63089323511980355"/>
          <c:w val="0.78795043318700198"/>
          <c:h val="0.1943755820844975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2.2460834973753282E-2"/>
          <c:w val="0.87737962511323264"/>
          <c:h val="0.83254736712598421"/>
        </c:manualLayout>
      </c:layout>
      <c:scatterChart>
        <c:scatterStyle val="lineMarker"/>
        <c:varyColors val="0"/>
        <c:ser>
          <c:idx val="0"/>
          <c:order val="0"/>
          <c:tx>
            <c:strRef>
              <c:f>Sheet1!$B$1</c:f>
              <c:strCache>
                <c:ptCount val="1"/>
                <c:pt idx="0">
                  <c:v>Cigarette history (N = 7,481)</c:v>
                </c:pt>
              </c:strCache>
            </c:strRef>
          </c:tx>
          <c:spPr>
            <a:ln w="41275">
              <a:solidFill>
                <a:srgbClr val="00FFFF"/>
              </a:solidFill>
            </a:ln>
          </c:spPr>
          <c:marker>
            <c:symbol val="none"/>
          </c:marker>
          <c:xVal>
            <c:numRef>
              <c:f>Sheet1!$A$2:$A$57</c:f>
              <c:numCache>
                <c:formatCode>General</c:formatCode>
                <c:ptCount val="56"/>
                <c:pt idx="0">
                  <c:v>0</c:v>
                </c:pt>
                <c:pt idx="1">
                  <c:v>2.0830000000000012E-2</c:v>
                </c:pt>
                <c:pt idx="2">
                  <c:v>4.1669999999999985E-2</c:v>
                </c:pt>
                <c:pt idx="3">
                  <c:v>6.25E-2</c:v>
                </c:pt>
                <c:pt idx="4">
                  <c:v>8.3330000000000043E-2</c:v>
                </c:pt>
                <c:pt idx="5">
                  <c:v>0.10417000000000011</c:v>
                </c:pt>
                <c:pt idx="6">
                  <c:v>0.125</c:v>
                </c:pt>
                <c:pt idx="7">
                  <c:v>0.14582999999999999</c:v>
                </c:pt>
                <c:pt idx="8">
                  <c:v>0.16666999999999998</c:v>
                </c:pt>
                <c:pt idx="9">
                  <c:v>0.18750000000000025</c:v>
                </c:pt>
                <c:pt idx="10">
                  <c:v>0.20832999999999999</c:v>
                </c:pt>
                <c:pt idx="11">
                  <c:v>0.22916999999999998</c:v>
                </c:pt>
                <c:pt idx="12">
                  <c:v>0.25</c:v>
                </c:pt>
                <c:pt idx="13">
                  <c:v>0.27083000000000002</c:v>
                </c:pt>
                <c:pt idx="14">
                  <c:v>0.29167000000000032</c:v>
                </c:pt>
                <c:pt idx="15">
                  <c:v>0.31250000000000044</c:v>
                </c:pt>
                <c:pt idx="16">
                  <c:v>0.33333000000000057</c:v>
                </c:pt>
                <c:pt idx="17">
                  <c:v>0.35417000000000032</c:v>
                </c:pt>
                <c:pt idx="18">
                  <c:v>0.37500000000000044</c:v>
                </c:pt>
                <c:pt idx="19">
                  <c:v>0.39583000000000057</c:v>
                </c:pt>
                <c:pt idx="20">
                  <c:v>0.41667000000000032</c:v>
                </c:pt>
                <c:pt idx="21">
                  <c:v>0.43750000000000044</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0.625000000000001</c:v>
                </c:pt>
                <c:pt idx="31">
                  <c:v>0.64583000000000101</c:v>
                </c:pt>
                <c:pt idx="32">
                  <c:v>0.66667000000000165</c:v>
                </c:pt>
                <c:pt idx="33">
                  <c:v>0.6875</c:v>
                </c:pt>
                <c:pt idx="34">
                  <c:v>0.70833000000000002</c:v>
                </c:pt>
                <c:pt idx="35">
                  <c:v>0.72916999999999998</c:v>
                </c:pt>
                <c:pt idx="36">
                  <c:v>0.750000000000001</c:v>
                </c:pt>
                <c:pt idx="37">
                  <c:v>0.77083000000000101</c:v>
                </c:pt>
                <c:pt idx="38">
                  <c:v>0.79166999999999998</c:v>
                </c:pt>
                <c:pt idx="39">
                  <c:v>0.8125</c:v>
                </c:pt>
                <c:pt idx="40">
                  <c:v>0.83333000000000002</c:v>
                </c:pt>
                <c:pt idx="41">
                  <c:v>0.85416999999999998</c:v>
                </c:pt>
                <c:pt idx="42">
                  <c:v>0.875000000000001</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pt idx="54">
                  <c:v>7</c:v>
                </c:pt>
                <c:pt idx="55">
                  <c:v>8</c:v>
                </c:pt>
              </c:numCache>
            </c:numRef>
          </c:xVal>
          <c:yVal>
            <c:numRef>
              <c:f>Sheet1!$B$2:$B$57</c:f>
              <c:numCache>
                <c:formatCode>General</c:formatCode>
                <c:ptCount val="56"/>
                <c:pt idx="0">
                  <c:v>100</c:v>
                </c:pt>
                <c:pt idx="1">
                  <c:v>97.60499999999999</c:v>
                </c:pt>
                <c:pt idx="2">
                  <c:v>96.680999999999983</c:v>
                </c:pt>
                <c:pt idx="3">
                  <c:v>96.007000000000005</c:v>
                </c:pt>
                <c:pt idx="4">
                  <c:v>95.492999999999995</c:v>
                </c:pt>
                <c:pt idx="5">
                  <c:v>95.045000000000002</c:v>
                </c:pt>
                <c:pt idx="6">
                  <c:v>94.759</c:v>
                </c:pt>
                <c:pt idx="7">
                  <c:v>94.405000000000001</c:v>
                </c:pt>
                <c:pt idx="8">
                  <c:v>94.172999999999988</c:v>
                </c:pt>
                <c:pt idx="9">
                  <c:v>93.872999999999948</c:v>
                </c:pt>
                <c:pt idx="10">
                  <c:v>93.626999999999981</c:v>
                </c:pt>
                <c:pt idx="11">
                  <c:v>93.326999999999998</c:v>
                </c:pt>
                <c:pt idx="12">
                  <c:v>93.149000000000001</c:v>
                </c:pt>
                <c:pt idx="13">
                  <c:v>93.025999999999982</c:v>
                </c:pt>
                <c:pt idx="14">
                  <c:v>92.888999999999982</c:v>
                </c:pt>
                <c:pt idx="15">
                  <c:v>92.682999999999979</c:v>
                </c:pt>
                <c:pt idx="16">
                  <c:v>92.504999999999995</c:v>
                </c:pt>
                <c:pt idx="17">
                  <c:v>92.409000000000006</c:v>
                </c:pt>
                <c:pt idx="18">
                  <c:v>92.286000000000001</c:v>
                </c:pt>
                <c:pt idx="19">
                  <c:v>92.134999999999991</c:v>
                </c:pt>
                <c:pt idx="20">
                  <c:v>91.998000000000005</c:v>
                </c:pt>
                <c:pt idx="21">
                  <c:v>91.834000000000003</c:v>
                </c:pt>
                <c:pt idx="22">
                  <c:v>91.765000000000001</c:v>
                </c:pt>
                <c:pt idx="23">
                  <c:v>91.682999999999979</c:v>
                </c:pt>
                <c:pt idx="24">
                  <c:v>91.477000000000004</c:v>
                </c:pt>
                <c:pt idx="25">
                  <c:v>91.312000000000012</c:v>
                </c:pt>
                <c:pt idx="26">
                  <c:v>91.257999999999996</c:v>
                </c:pt>
                <c:pt idx="27">
                  <c:v>91.078999999999979</c:v>
                </c:pt>
                <c:pt idx="28">
                  <c:v>90.942000000000007</c:v>
                </c:pt>
                <c:pt idx="29">
                  <c:v>90.804999999999993</c:v>
                </c:pt>
                <c:pt idx="30">
                  <c:v>90.667000000000002</c:v>
                </c:pt>
                <c:pt idx="31">
                  <c:v>90.489000000000004</c:v>
                </c:pt>
                <c:pt idx="32">
                  <c:v>90.378999999999948</c:v>
                </c:pt>
                <c:pt idx="33">
                  <c:v>90.283000000000001</c:v>
                </c:pt>
                <c:pt idx="34">
                  <c:v>90.172999999999988</c:v>
                </c:pt>
                <c:pt idx="35">
                  <c:v>90.090999999999994</c:v>
                </c:pt>
                <c:pt idx="36">
                  <c:v>89.967000000000027</c:v>
                </c:pt>
                <c:pt idx="37">
                  <c:v>89.926000000000002</c:v>
                </c:pt>
                <c:pt idx="38">
                  <c:v>89.801999999999992</c:v>
                </c:pt>
                <c:pt idx="39">
                  <c:v>89.650999999999982</c:v>
                </c:pt>
                <c:pt idx="40">
                  <c:v>89.54</c:v>
                </c:pt>
                <c:pt idx="41">
                  <c:v>89.471000000000004</c:v>
                </c:pt>
                <c:pt idx="42">
                  <c:v>89.387999999999991</c:v>
                </c:pt>
                <c:pt idx="43">
                  <c:v>89.292000000000002</c:v>
                </c:pt>
                <c:pt idx="44">
                  <c:v>89.180999999999983</c:v>
                </c:pt>
                <c:pt idx="45">
                  <c:v>89.07</c:v>
                </c:pt>
                <c:pt idx="46">
                  <c:v>89.013999999999996</c:v>
                </c:pt>
                <c:pt idx="47">
                  <c:v>88.93</c:v>
                </c:pt>
                <c:pt idx="48">
                  <c:v>88.774999999999991</c:v>
                </c:pt>
                <c:pt idx="49">
                  <c:v>85.043999999999997</c:v>
                </c:pt>
                <c:pt idx="50">
                  <c:v>81.471000000000004</c:v>
                </c:pt>
                <c:pt idx="51">
                  <c:v>77.894999999999996</c:v>
                </c:pt>
                <c:pt idx="52">
                  <c:v>74.320999999999998</c:v>
                </c:pt>
                <c:pt idx="53">
                  <c:v>70.522999999999982</c:v>
                </c:pt>
                <c:pt idx="54">
                  <c:v>66.509</c:v>
                </c:pt>
                <c:pt idx="55">
                  <c:v>62.088000000000001</c:v>
                </c:pt>
              </c:numCache>
            </c:numRef>
          </c:yVal>
          <c:smooth val="0"/>
        </c:ser>
        <c:ser>
          <c:idx val="1"/>
          <c:order val="1"/>
          <c:tx>
            <c:strRef>
              <c:f>Sheet1!$C$1</c:f>
              <c:strCache>
                <c:ptCount val="1"/>
                <c:pt idx="0">
                  <c:v>No cigarette history (N = 8,581)</c:v>
                </c:pt>
              </c:strCache>
            </c:strRef>
          </c:tx>
          <c:spPr>
            <a:ln w="41275">
              <a:solidFill>
                <a:srgbClr val="00FF00"/>
              </a:solidFill>
              <a:prstDash val="solid"/>
            </a:ln>
          </c:spPr>
          <c:marker>
            <c:symbol val="none"/>
          </c:marker>
          <c:xVal>
            <c:numRef>
              <c:f>Sheet1!$A$2:$A$57</c:f>
              <c:numCache>
                <c:formatCode>General</c:formatCode>
                <c:ptCount val="56"/>
                <c:pt idx="0">
                  <c:v>0</c:v>
                </c:pt>
                <c:pt idx="1">
                  <c:v>2.0830000000000012E-2</c:v>
                </c:pt>
                <c:pt idx="2">
                  <c:v>4.1669999999999985E-2</c:v>
                </c:pt>
                <c:pt idx="3">
                  <c:v>6.25E-2</c:v>
                </c:pt>
                <c:pt idx="4">
                  <c:v>8.3330000000000043E-2</c:v>
                </c:pt>
                <c:pt idx="5">
                  <c:v>0.10417000000000011</c:v>
                </c:pt>
                <c:pt idx="6">
                  <c:v>0.125</c:v>
                </c:pt>
                <c:pt idx="7">
                  <c:v>0.14582999999999999</c:v>
                </c:pt>
                <c:pt idx="8">
                  <c:v>0.16666999999999998</c:v>
                </c:pt>
                <c:pt idx="9">
                  <c:v>0.18750000000000025</c:v>
                </c:pt>
                <c:pt idx="10">
                  <c:v>0.20832999999999999</c:v>
                </c:pt>
                <c:pt idx="11">
                  <c:v>0.22916999999999998</c:v>
                </c:pt>
                <c:pt idx="12">
                  <c:v>0.25</c:v>
                </c:pt>
                <c:pt idx="13">
                  <c:v>0.27083000000000002</c:v>
                </c:pt>
                <c:pt idx="14">
                  <c:v>0.29167000000000032</c:v>
                </c:pt>
                <c:pt idx="15">
                  <c:v>0.31250000000000044</c:v>
                </c:pt>
                <c:pt idx="16">
                  <c:v>0.33333000000000057</c:v>
                </c:pt>
                <c:pt idx="17">
                  <c:v>0.35417000000000032</c:v>
                </c:pt>
                <c:pt idx="18">
                  <c:v>0.37500000000000044</c:v>
                </c:pt>
                <c:pt idx="19">
                  <c:v>0.39583000000000057</c:v>
                </c:pt>
                <c:pt idx="20">
                  <c:v>0.41667000000000032</c:v>
                </c:pt>
                <c:pt idx="21">
                  <c:v>0.43750000000000044</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0.625000000000001</c:v>
                </c:pt>
                <c:pt idx="31">
                  <c:v>0.64583000000000101</c:v>
                </c:pt>
                <c:pt idx="32">
                  <c:v>0.66667000000000165</c:v>
                </c:pt>
                <c:pt idx="33">
                  <c:v>0.6875</c:v>
                </c:pt>
                <c:pt idx="34">
                  <c:v>0.70833000000000002</c:v>
                </c:pt>
                <c:pt idx="35">
                  <c:v>0.72916999999999998</c:v>
                </c:pt>
                <c:pt idx="36">
                  <c:v>0.750000000000001</c:v>
                </c:pt>
                <c:pt idx="37">
                  <c:v>0.77083000000000101</c:v>
                </c:pt>
                <c:pt idx="38">
                  <c:v>0.79166999999999998</c:v>
                </c:pt>
                <c:pt idx="39">
                  <c:v>0.8125</c:v>
                </c:pt>
                <c:pt idx="40">
                  <c:v>0.83333000000000002</c:v>
                </c:pt>
                <c:pt idx="41">
                  <c:v>0.85416999999999998</c:v>
                </c:pt>
                <c:pt idx="42">
                  <c:v>0.875000000000001</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pt idx="54">
                  <c:v>7</c:v>
                </c:pt>
                <c:pt idx="55">
                  <c:v>8</c:v>
                </c:pt>
              </c:numCache>
            </c:numRef>
          </c:xVal>
          <c:yVal>
            <c:numRef>
              <c:f>Sheet1!$C$2:$C$57</c:f>
              <c:numCache>
                <c:formatCode>General</c:formatCode>
                <c:ptCount val="56"/>
                <c:pt idx="0">
                  <c:v>100</c:v>
                </c:pt>
                <c:pt idx="1">
                  <c:v>97.003</c:v>
                </c:pt>
                <c:pt idx="2">
                  <c:v>95.81</c:v>
                </c:pt>
                <c:pt idx="3">
                  <c:v>95.036000000000001</c:v>
                </c:pt>
                <c:pt idx="4">
                  <c:v>94.364999999999995</c:v>
                </c:pt>
                <c:pt idx="5">
                  <c:v>93.962999999999994</c:v>
                </c:pt>
                <c:pt idx="6">
                  <c:v>93.644000000000005</c:v>
                </c:pt>
                <c:pt idx="7">
                  <c:v>93.254000000000005</c:v>
                </c:pt>
                <c:pt idx="8">
                  <c:v>92.97</c:v>
                </c:pt>
                <c:pt idx="9">
                  <c:v>92.697000000000003</c:v>
                </c:pt>
                <c:pt idx="10">
                  <c:v>92.436000000000007</c:v>
                </c:pt>
                <c:pt idx="11">
                  <c:v>92.281000000000006</c:v>
                </c:pt>
                <c:pt idx="12">
                  <c:v>91.960000000000022</c:v>
                </c:pt>
                <c:pt idx="13">
                  <c:v>91.828999999999979</c:v>
                </c:pt>
                <c:pt idx="14">
                  <c:v>91.686999999999998</c:v>
                </c:pt>
                <c:pt idx="15">
                  <c:v>91.52</c:v>
                </c:pt>
                <c:pt idx="16">
                  <c:v>91.316999999999993</c:v>
                </c:pt>
                <c:pt idx="17">
                  <c:v>91.125999999999948</c:v>
                </c:pt>
                <c:pt idx="18">
                  <c:v>90.995000000000005</c:v>
                </c:pt>
                <c:pt idx="19">
                  <c:v>90.948000000000022</c:v>
                </c:pt>
                <c:pt idx="20">
                  <c:v>90.78</c:v>
                </c:pt>
                <c:pt idx="21">
                  <c:v>90.697000000000003</c:v>
                </c:pt>
                <c:pt idx="22">
                  <c:v>90.552999999999983</c:v>
                </c:pt>
                <c:pt idx="23">
                  <c:v>90.446000000000026</c:v>
                </c:pt>
                <c:pt idx="24">
                  <c:v>90.35</c:v>
                </c:pt>
                <c:pt idx="25">
                  <c:v>90.29</c:v>
                </c:pt>
                <c:pt idx="26">
                  <c:v>90.134999999999991</c:v>
                </c:pt>
                <c:pt idx="27">
                  <c:v>90.051000000000002</c:v>
                </c:pt>
                <c:pt idx="28">
                  <c:v>89.930999999999997</c:v>
                </c:pt>
                <c:pt idx="29">
                  <c:v>89.835999999999999</c:v>
                </c:pt>
                <c:pt idx="30">
                  <c:v>89.703999999999994</c:v>
                </c:pt>
                <c:pt idx="31">
                  <c:v>89.644000000000005</c:v>
                </c:pt>
                <c:pt idx="32">
                  <c:v>89.512</c:v>
                </c:pt>
                <c:pt idx="33">
                  <c:v>89.417000000000129</c:v>
                </c:pt>
                <c:pt idx="34">
                  <c:v>89.308999999999983</c:v>
                </c:pt>
                <c:pt idx="35">
                  <c:v>89.188999999999979</c:v>
                </c:pt>
                <c:pt idx="36">
                  <c:v>89.10499999999999</c:v>
                </c:pt>
                <c:pt idx="37">
                  <c:v>88.997000000000114</c:v>
                </c:pt>
                <c:pt idx="38">
                  <c:v>88.888999999999982</c:v>
                </c:pt>
                <c:pt idx="39">
                  <c:v>88.804000000000002</c:v>
                </c:pt>
                <c:pt idx="40">
                  <c:v>88.756</c:v>
                </c:pt>
                <c:pt idx="41">
                  <c:v>88.695999999999998</c:v>
                </c:pt>
                <c:pt idx="42">
                  <c:v>88.587000000000003</c:v>
                </c:pt>
                <c:pt idx="43">
                  <c:v>88.467000000000027</c:v>
                </c:pt>
                <c:pt idx="44">
                  <c:v>88.36999999999999</c:v>
                </c:pt>
                <c:pt idx="45">
                  <c:v>88.272999999999982</c:v>
                </c:pt>
                <c:pt idx="46">
                  <c:v>88.138999999999982</c:v>
                </c:pt>
                <c:pt idx="47">
                  <c:v>88.028999999999982</c:v>
                </c:pt>
                <c:pt idx="48">
                  <c:v>87.918000000000006</c:v>
                </c:pt>
                <c:pt idx="49">
                  <c:v>84.406999999999996</c:v>
                </c:pt>
                <c:pt idx="50">
                  <c:v>81.364000000000004</c:v>
                </c:pt>
                <c:pt idx="51">
                  <c:v>78.78</c:v>
                </c:pt>
                <c:pt idx="52">
                  <c:v>76.299000000000007</c:v>
                </c:pt>
                <c:pt idx="53">
                  <c:v>73.539000000000001</c:v>
                </c:pt>
                <c:pt idx="54">
                  <c:v>71.131999999999991</c:v>
                </c:pt>
                <c:pt idx="55">
                  <c:v>67.652999999999949</c:v>
                </c:pt>
              </c:numCache>
            </c:numRef>
          </c:yVal>
          <c:smooth val="0"/>
        </c:ser>
        <c:dLbls>
          <c:showLegendKey val="0"/>
          <c:showVal val="0"/>
          <c:showCatName val="0"/>
          <c:showSerName val="0"/>
          <c:showPercent val="0"/>
          <c:showBubbleSize val="0"/>
        </c:dLbls>
        <c:axId val="492180288"/>
        <c:axId val="492180680"/>
      </c:scatterChart>
      <c:valAx>
        <c:axId val="492180288"/>
        <c:scaling>
          <c:orientation val="minMax"/>
          <c:max val="8"/>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92180680"/>
        <c:crosses val="autoZero"/>
        <c:crossBetween val="midCat"/>
        <c:majorUnit val="1"/>
      </c:valAx>
      <c:valAx>
        <c:axId val="492180680"/>
        <c:scaling>
          <c:orientation val="minMax"/>
          <c:max val="100"/>
          <c:min val="3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92180288"/>
        <c:crosses val="autoZero"/>
        <c:crossBetween val="midCat"/>
        <c:majorUnit val="10"/>
      </c:valAx>
      <c:spPr>
        <a:solidFill>
          <a:schemeClr val="bg2"/>
        </a:solidFill>
        <a:ln>
          <a:solidFill>
            <a:schemeClr val="tx1"/>
          </a:solidFill>
        </a:ln>
      </c:spPr>
    </c:plotArea>
    <c:legend>
      <c:legendPos val="r"/>
      <c:layout>
        <c:manualLayout>
          <c:xMode val="edge"/>
          <c:yMode val="edge"/>
          <c:x val="0.12389380530973451"/>
          <c:y val="0.71153839641012662"/>
          <c:w val="0.68289085545722761"/>
          <c:h val="0.1181034628735925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2.2460834973753282E-2"/>
          <c:w val="0.87737962511323264"/>
          <c:h val="0.83254736712598421"/>
        </c:manualLayout>
      </c:layout>
      <c:scatterChart>
        <c:scatterStyle val="lineMarker"/>
        <c:varyColors val="0"/>
        <c:ser>
          <c:idx val="0"/>
          <c:order val="0"/>
          <c:tx>
            <c:strRef>
              <c:f>Sheet1!$B$1</c:f>
              <c:strCache>
                <c:ptCount val="1"/>
                <c:pt idx="0">
                  <c:v>Primary/Cigarette history (N = 7,354)</c:v>
                </c:pt>
              </c:strCache>
            </c:strRef>
          </c:tx>
          <c:spPr>
            <a:ln w="41275">
              <a:solidFill>
                <a:srgbClr val="00FFFF"/>
              </a:solidFill>
            </a:ln>
          </c:spPr>
          <c:marker>
            <c:symbol val="none"/>
          </c:marker>
          <c:xVal>
            <c:numRef>
              <c:f>Sheet1!$A$2:$A$57</c:f>
              <c:numCache>
                <c:formatCode>General</c:formatCode>
                <c:ptCount val="56"/>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pt idx="54">
                  <c:v>7</c:v>
                </c:pt>
                <c:pt idx="55">
                  <c:v>8</c:v>
                </c:pt>
              </c:numCache>
            </c:numRef>
          </c:xVal>
          <c:yVal>
            <c:numRef>
              <c:f>Sheet1!$B$2:$B$57</c:f>
              <c:numCache>
                <c:formatCode>General</c:formatCode>
                <c:ptCount val="56"/>
                <c:pt idx="0">
                  <c:v>100</c:v>
                </c:pt>
                <c:pt idx="1">
                  <c:v>97.673000000000002</c:v>
                </c:pt>
                <c:pt idx="2">
                  <c:v>96.745999999999995</c:v>
                </c:pt>
                <c:pt idx="3">
                  <c:v>96.087999999999994</c:v>
                </c:pt>
                <c:pt idx="4">
                  <c:v>95.578999999999994</c:v>
                </c:pt>
                <c:pt idx="5">
                  <c:v>95.123000000000005</c:v>
                </c:pt>
                <c:pt idx="6">
                  <c:v>94.832999999999998</c:v>
                </c:pt>
                <c:pt idx="7">
                  <c:v>94.471999999999994</c:v>
                </c:pt>
                <c:pt idx="8">
                  <c:v>94.25</c:v>
                </c:pt>
                <c:pt idx="9">
                  <c:v>93.944999999999993</c:v>
                </c:pt>
                <c:pt idx="10">
                  <c:v>93.694999999999993</c:v>
                </c:pt>
                <c:pt idx="11">
                  <c:v>93.444999999999993</c:v>
                </c:pt>
                <c:pt idx="12">
                  <c:v>93.263999999999996</c:v>
                </c:pt>
                <c:pt idx="13">
                  <c:v>93.138999999999996</c:v>
                </c:pt>
                <c:pt idx="14">
                  <c:v>93</c:v>
                </c:pt>
                <c:pt idx="15">
                  <c:v>92.819000000000003</c:v>
                </c:pt>
                <c:pt idx="16">
                  <c:v>92.637</c:v>
                </c:pt>
                <c:pt idx="17">
                  <c:v>92.54</c:v>
                </c:pt>
                <c:pt idx="18">
                  <c:v>92.427999999999997</c:v>
                </c:pt>
                <c:pt idx="19">
                  <c:v>92.289000000000001</c:v>
                </c:pt>
                <c:pt idx="20">
                  <c:v>92.15</c:v>
                </c:pt>
                <c:pt idx="21">
                  <c:v>91.981999999999999</c:v>
                </c:pt>
                <c:pt idx="22">
                  <c:v>91.912000000000006</c:v>
                </c:pt>
                <c:pt idx="23">
                  <c:v>91.828999999999994</c:v>
                </c:pt>
                <c:pt idx="24">
                  <c:v>91.62</c:v>
                </c:pt>
                <c:pt idx="25">
                  <c:v>91.451999999999998</c:v>
                </c:pt>
                <c:pt idx="26">
                  <c:v>91.396000000000001</c:v>
                </c:pt>
                <c:pt idx="27">
                  <c:v>91.215000000000003</c:v>
                </c:pt>
                <c:pt idx="28">
                  <c:v>91.075999999999993</c:v>
                </c:pt>
                <c:pt idx="29">
                  <c:v>90.936000000000007</c:v>
                </c:pt>
                <c:pt idx="30">
                  <c:v>90.796000000000006</c:v>
                </c:pt>
                <c:pt idx="31">
                  <c:v>90.643000000000001</c:v>
                </c:pt>
                <c:pt idx="32">
                  <c:v>90.531000000000006</c:v>
                </c:pt>
                <c:pt idx="33">
                  <c:v>90.433000000000007</c:v>
                </c:pt>
                <c:pt idx="34">
                  <c:v>90.335999999999999</c:v>
                </c:pt>
                <c:pt idx="35">
                  <c:v>90.251999999999995</c:v>
                </c:pt>
                <c:pt idx="36">
                  <c:v>90.126000000000005</c:v>
                </c:pt>
                <c:pt idx="37">
                  <c:v>90.084000000000003</c:v>
                </c:pt>
                <c:pt idx="38">
                  <c:v>89.957999999999998</c:v>
                </c:pt>
                <c:pt idx="39">
                  <c:v>89.804000000000002</c:v>
                </c:pt>
                <c:pt idx="40">
                  <c:v>89.691999999999993</c:v>
                </c:pt>
                <c:pt idx="41">
                  <c:v>89.622</c:v>
                </c:pt>
                <c:pt idx="42">
                  <c:v>89.537999999999997</c:v>
                </c:pt>
                <c:pt idx="43">
                  <c:v>89.438999999999993</c:v>
                </c:pt>
                <c:pt idx="44">
                  <c:v>89.34</c:v>
                </c:pt>
                <c:pt idx="45">
                  <c:v>89.227000000000004</c:v>
                </c:pt>
                <c:pt idx="46">
                  <c:v>89.171000000000006</c:v>
                </c:pt>
                <c:pt idx="47">
                  <c:v>89.084999999999994</c:v>
                </c:pt>
                <c:pt idx="48">
                  <c:v>88.927999999999997</c:v>
                </c:pt>
                <c:pt idx="49">
                  <c:v>85.18</c:v>
                </c:pt>
                <c:pt idx="50">
                  <c:v>81.623000000000005</c:v>
                </c:pt>
                <c:pt idx="51">
                  <c:v>78.031999999999996</c:v>
                </c:pt>
                <c:pt idx="52">
                  <c:v>74.486000000000004</c:v>
                </c:pt>
                <c:pt idx="53">
                  <c:v>70.664000000000001</c:v>
                </c:pt>
                <c:pt idx="54">
                  <c:v>66.652000000000001</c:v>
                </c:pt>
                <c:pt idx="55">
                  <c:v>62.154000000000003</c:v>
                </c:pt>
              </c:numCache>
            </c:numRef>
          </c:yVal>
          <c:smooth val="0"/>
        </c:ser>
        <c:ser>
          <c:idx val="1"/>
          <c:order val="1"/>
          <c:tx>
            <c:strRef>
              <c:f>Sheet1!$C$1</c:f>
              <c:strCache>
                <c:ptCount val="1"/>
                <c:pt idx="0">
                  <c:v>Primary/No cigarette history (N = 8,150)</c:v>
                </c:pt>
              </c:strCache>
            </c:strRef>
          </c:tx>
          <c:spPr>
            <a:ln w="41275">
              <a:solidFill>
                <a:srgbClr val="00FF00"/>
              </a:solidFill>
              <a:prstDash val="solid"/>
            </a:ln>
          </c:spPr>
          <c:marker>
            <c:symbol val="none"/>
          </c:marker>
          <c:xVal>
            <c:numRef>
              <c:f>Sheet1!$A$2:$A$57</c:f>
              <c:numCache>
                <c:formatCode>General</c:formatCode>
                <c:ptCount val="56"/>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pt idx="54">
                  <c:v>7</c:v>
                </c:pt>
                <c:pt idx="55">
                  <c:v>8</c:v>
                </c:pt>
              </c:numCache>
            </c:numRef>
          </c:xVal>
          <c:yVal>
            <c:numRef>
              <c:f>Sheet1!$C$2:$C$57</c:f>
              <c:numCache>
                <c:formatCode>General</c:formatCode>
                <c:ptCount val="56"/>
                <c:pt idx="0">
                  <c:v>100</c:v>
                </c:pt>
                <c:pt idx="1">
                  <c:v>97.126999999999995</c:v>
                </c:pt>
                <c:pt idx="2">
                  <c:v>95.981999999999999</c:v>
                </c:pt>
                <c:pt idx="3">
                  <c:v>95.241</c:v>
                </c:pt>
                <c:pt idx="4">
                  <c:v>94.584000000000003</c:v>
                </c:pt>
                <c:pt idx="5">
                  <c:v>94.224000000000004</c:v>
                </c:pt>
                <c:pt idx="6">
                  <c:v>93.900999999999996</c:v>
                </c:pt>
                <c:pt idx="7">
                  <c:v>93.513999999999996</c:v>
                </c:pt>
                <c:pt idx="8">
                  <c:v>93.24</c:v>
                </c:pt>
                <c:pt idx="9">
                  <c:v>92.99</c:v>
                </c:pt>
                <c:pt idx="10">
                  <c:v>92.715999999999994</c:v>
                </c:pt>
                <c:pt idx="11">
                  <c:v>92.564999999999998</c:v>
                </c:pt>
                <c:pt idx="12">
                  <c:v>92.227999999999994</c:v>
                </c:pt>
                <c:pt idx="13">
                  <c:v>92.114999999999995</c:v>
                </c:pt>
                <c:pt idx="14">
                  <c:v>91.977000000000004</c:v>
                </c:pt>
                <c:pt idx="15">
                  <c:v>91.801000000000002</c:v>
                </c:pt>
                <c:pt idx="16">
                  <c:v>91.600999999999999</c:v>
                </c:pt>
                <c:pt idx="17">
                  <c:v>91.412999999999997</c:v>
                </c:pt>
                <c:pt idx="18">
                  <c:v>91.274000000000001</c:v>
                </c:pt>
                <c:pt idx="19">
                  <c:v>91.236999999999995</c:v>
                </c:pt>
                <c:pt idx="20">
                  <c:v>91.085999999999999</c:v>
                </c:pt>
                <c:pt idx="21">
                  <c:v>91.010999999999996</c:v>
                </c:pt>
                <c:pt idx="22">
                  <c:v>90.872</c:v>
                </c:pt>
                <c:pt idx="23">
                  <c:v>90.772000000000006</c:v>
                </c:pt>
                <c:pt idx="24">
                  <c:v>90.683999999999997</c:v>
                </c:pt>
                <c:pt idx="25">
                  <c:v>90.620999999999995</c:v>
                </c:pt>
                <c:pt idx="26">
                  <c:v>90.47</c:v>
                </c:pt>
                <c:pt idx="27">
                  <c:v>90.381</c:v>
                </c:pt>
                <c:pt idx="28">
                  <c:v>90.268000000000001</c:v>
                </c:pt>
                <c:pt idx="29">
                  <c:v>90.167000000000002</c:v>
                </c:pt>
                <c:pt idx="30">
                  <c:v>90.040999999999997</c:v>
                </c:pt>
                <c:pt idx="31">
                  <c:v>89.991</c:v>
                </c:pt>
                <c:pt idx="32">
                  <c:v>89.864999999999995</c:v>
                </c:pt>
                <c:pt idx="33">
                  <c:v>89.763999999999996</c:v>
                </c:pt>
                <c:pt idx="34">
                  <c:v>89.65</c:v>
                </c:pt>
                <c:pt idx="35">
                  <c:v>89.524000000000001</c:v>
                </c:pt>
                <c:pt idx="36">
                  <c:v>89.447999999999993</c:v>
                </c:pt>
                <c:pt idx="37">
                  <c:v>89.346999999999994</c:v>
                </c:pt>
                <c:pt idx="38">
                  <c:v>89.245999999999995</c:v>
                </c:pt>
                <c:pt idx="39">
                  <c:v>89.158000000000001</c:v>
                </c:pt>
                <c:pt idx="40">
                  <c:v>89.106999999999999</c:v>
                </c:pt>
                <c:pt idx="41">
                  <c:v>89.043999999999997</c:v>
                </c:pt>
                <c:pt idx="42">
                  <c:v>88.929000000000002</c:v>
                </c:pt>
                <c:pt idx="43">
                  <c:v>88.802000000000007</c:v>
                </c:pt>
                <c:pt idx="44">
                  <c:v>88.7</c:v>
                </c:pt>
                <c:pt idx="45">
                  <c:v>88.611000000000004</c:v>
                </c:pt>
                <c:pt idx="46">
                  <c:v>88.483000000000004</c:v>
                </c:pt>
                <c:pt idx="47">
                  <c:v>88.367999999999995</c:v>
                </c:pt>
                <c:pt idx="48">
                  <c:v>88.251000000000005</c:v>
                </c:pt>
                <c:pt idx="49">
                  <c:v>84.832999999999998</c:v>
                </c:pt>
                <c:pt idx="50">
                  <c:v>81.917000000000002</c:v>
                </c:pt>
                <c:pt idx="51">
                  <c:v>79.284999999999997</c:v>
                </c:pt>
                <c:pt idx="52">
                  <c:v>76.894999999999996</c:v>
                </c:pt>
                <c:pt idx="53">
                  <c:v>74.103999999999999</c:v>
                </c:pt>
                <c:pt idx="54">
                  <c:v>71.686999999999998</c:v>
                </c:pt>
                <c:pt idx="55">
                  <c:v>68.403999999999996</c:v>
                </c:pt>
              </c:numCache>
            </c:numRef>
          </c:yVal>
          <c:smooth val="0"/>
        </c:ser>
        <c:ser>
          <c:idx val="2"/>
          <c:order val="2"/>
          <c:tx>
            <c:strRef>
              <c:f>Sheet1!$D$1</c:f>
              <c:strCache>
                <c:ptCount val="1"/>
                <c:pt idx="0">
                  <c:v>Retx/Cigarette history (N = 127)</c:v>
                </c:pt>
              </c:strCache>
            </c:strRef>
          </c:tx>
          <c:spPr>
            <a:ln w="41275">
              <a:solidFill>
                <a:srgbClr val="FFFF00"/>
              </a:solidFill>
            </a:ln>
          </c:spPr>
          <c:marker>
            <c:symbol val="none"/>
          </c:marker>
          <c:xVal>
            <c:numRef>
              <c:f>Sheet1!$A$2:$A$57</c:f>
              <c:numCache>
                <c:formatCode>General</c:formatCode>
                <c:ptCount val="56"/>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pt idx="54">
                  <c:v>7</c:v>
                </c:pt>
                <c:pt idx="55">
                  <c:v>8</c:v>
                </c:pt>
              </c:numCache>
            </c:numRef>
          </c:xVal>
          <c:yVal>
            <c:numRef>
              <c:f>Sheet1!$D$2:$D$57</c:f>
              <c:numCache>
                <c:formatCode>General</c:formatCode>
                <c:ptCount val="56"/>
                <c:pt idx="0">
                  <c:v>100</c:v>
                </c:pt>
                <c:pt idx="1">
                  <c:v>93.700999999999993</c:v>
                </c:pt>
                <c:pt idx="2">
                  <c:v>92.906999999999996</c:v>
                </c:pt>
                <c:pt idx="3">
                  <c:v>91.319000000000003</c:v>
                </c:pt>
                <c:pt idx="4">
                  <c:v>90.518000000000001</c:v>
                </c:pt>
                <c:pt idx="5">
                  <c:v>90.518000000000001</c:v>
                </c:pt>
                <c:pt idx="6">
                  <c:v>90.518000000000001</c:v>
                </c:pt>
                <c:pt idx="7">
                  <c:v>90.518000000000001</c:v>
                </c:pt>
                <c:pt idx="8">
                  <c:v>89.715999999999994</c:v>
                </c:pt>
                <c:pt idx="9">
                  <c:v>89.715999999999994</c:v>
                </c:pt>
                <c:pt idx="10">
                  <c:v>89.715999999999994</c:v>
                </c:pt>
                <c:pt idx="11">
                  <c:v>86.453999999999994</c:v>
                </c:pt>
                <c:pt idx="12">
                  <c:v>86.453999999999994</c:v>
                </c:pt>
                <c:pt idx="13">
                  <c:v>86.453999999999994</c:v>
                </c:pt>
                <c:pt idx="14">
                  <c:v>86.453999999999994</c:v>
                </c:pt>
                <c:pt idx="15">
                  <c:v>84.807000000000002</c:v>
                </c:pt>
                <c:pt idx="16">
                  <c:v>84.807000000000002</c:v>
                </c:pt>
                <c:pt idx="17">
                  <c:v>84.807000000000002</c:v>
                </c:pt>
                <c:pt idx="18">
                  <c:v>83.983999999999995</c:v>
                </c:pt>
                <c:pt idx="19">
                  <c:v>83.161000000000001</c:v>
                </c:pt>
                <c:pt idx="20">
                  <c:v>83.161000000000001</c:v>
                </c:pt>
                <c:pt idx="21">
                  <c:v>83.161000000000001</c:v>
                </c:pt>
                <c:pt idx="22">
                  <c:v>83.161000000000001</c:v>
                </c:pt>
                <c:pt idx="23">
                  <c:v>83.161000000000001</c:v>
                </c:pt>
                <c:pt idx="24">
                  <c:v>83.161000000000001</c:v>
                </c:pt>
                <c:pt idx="25">
                  <c:v>83.161000000000001</c:v>
                </c:pt>
                <c:pt idx="26">
                  <c:v>83.161000000000001</c:v>
                </c:pt>
                <c:pt idx="27">
                  <c:v>83.161000000000001</c:v>
                </c:pt>
                <c:pt idx="28">
                  <c:v>83.161000000000001</c:v>
                </c:pt>
                <c:pt idx="29">
                  <c:v>83.161000000000001</c:v>
                </c:pt>
                <c:pt idx="30">
                  <c:v>83.161000000000001</c:v>
                </c:pt>
                <c:pt idx="31">
                  <c:v>81.513999999999996</c:v>
                </c:pt>
                <c:pt idx="32">
                  <c:v>81.513999999999996</c:v>
                </c:pt>
                <c:pt idx="33">
                  <c:v>81.513999999999996</c:v>
                </c:pt>
                <c:pt idx="34">
                  <c:v>80.69</c:v>
                </c:pt>
                <c:pt idx="35">
                  <c:v>80.69</c:v>
                </c:pt>
                <c:pt idx="36">
                  <c:v>80.69</c:v>
                </c:pt>
                <c:pt idx="37">
                  <c:v>80.69</c:v>
                </c:pt>
                <c:pt idx="38">
                  <c:v>80.69</c:v>
                </c:pt>
                <c:pt idx="39">
                  <c:v>80.69</c:v>
                </c:pt>
                <c:pt idx="40">
                  <c:v>80.69</c:v>
                </c:pt>
                <c:pt idx="41">
                  <c:v>80.69</c:v>
                </c:pt>
                <c:pt idx="42">
                  <c:v>80.69</c:v>
                </c:pt>
                <c:pt idx="43">
                  <c:v>80.69</c:v>
                </c:pt>
                <c:pt idx="44">
                  <c:v>79.858999999999995</c:v>
                </c:pt>
                <c:pt idx="45">
                  <c:v>79.858999999999995</c:v>
                </c:pt>
                <c:pt idx="46">
                  <c:v>79.858999999999995</c:v>
                </c:pt>
                <c:pt idx="47">
                  <c:v>79.858999999999995</c:v>
                </c:pt>
                <c:pt idx="48">
                  <c:v>79.858999999999995</c:v>
                </c:pt>
                <c:pt idx="49">
                  <c:v>77.093000000000004</c:v>
                </c:pt>
                <c:pt idx="50">
                  <c:v>72.539000000000001</c:v>
                </c:pt>
                <c:pt idx="51">
                  <c:v>69.900999999999996</c:v>
                </c:pt>
                <c:pt idx="52">
                  <c:v>64.774000000000001</c:v>
                </c:pt>
                <c:pt idx="53">
                  <c:v>62.375</c:v>
                </c:pt>
                <c:pt idx="54">
                  <c:v>58.216999999999999</c:v>
                </c:pt>
              </c:numCache>
            </c:numRef>
          </c:yVal>
          <c:smooth val="0"/>
        </c:ser>
        <c:ser>
          <c:idx val="3"/>
          <c:order val="3"/>
          <c:tx>
            <c:strRef>
              <c:f>Sheet1!$E$1</c:f>
              <c:strCache>
                <c:ptCount val="1"/>
                <c:pt idx="0">
                  <c:v>Retx/No cigarette history (N = 431)</c:v>
                </c:pt>
              </c:strCache>
            </c:strRef>
          </c:tx>
          <c:spPr>
            <a:ln w="41275">
              <a:solidFill>
                <a:srgbClr val="FF0000"/>
              </a:solidFill>
            </a:ln>
          </c:spPr>
          <c:marker>
            <c:symbol val="none"/>
          </c:marker>
          <c:xVal>
            <c:numRef>
              <c:f>Sheet1!$A$2:$A$57</c:f>
              <c:numCache>
                <c:formatCode>General</c:formatCode>
                <c:ptCount val="56"/>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pt idx="54">
                  <c:v>7</c:v>
                </c:pt>
                <c:pt idx="55">
                  <c:v>8</c:v>
                </c:pt>
              </c:numCache>
            </c:numRef>
          </c:xVal>
          <c:yVal>
            <c:numRef>
              <c:f>Sheet1!$E$2:$E$57</c:f>
              <c:numCache>
                <c:formatCode>General</c:formatCode>
                <c:ptCount val="56"/>
                <c:pt idx="0">
                  <c:v>100</c:v>
                </c:pt>
                <c:pt idx="1">
                  <c:v>94.656000000000006</c:v>
                </c:pt>
                <c:pt idx="2">
                  <c:v>92.552999999999997</c:v>
                </c:pt>
                <c:pt idx="3">
                  <c:v>91.14</c:v>
                </c:pt>
                <c:pt idx="4">
                  <c:v>90.197999999999993</c:v>
                </c:pt>
                <c:pt idx="5">
                  <c:v>89.02</c:v>
                </c:pt>
                <c:pt idx="6">
                  <c:v>88.784999999999997</c:v>
                </c:pt>
                <c:pt idx="7">
                  <c:v>88.313999999999993</c:v>
                </c:pt>
                <c:pt idx="8">
                  <c:v>87.841999999999999</c:v>
                </c:pt>
                <c:pt idx="9">
                  <c:v>87.131</c:v>
                </c:pt>
                <c:pt idx="10">
                  <c:v>87.131</c:v>
                </c:pt>
                <c:pt idx="11">
                  <c:v>86.894000000000005</c:v>
                </c:pt>
                <c:pt idx="12">
                  <c:v>86.894000000000005</c:v>
                </c:pt>
                <c:pt idx="13">
                  <c:v>86.418000000000006</c:v>
                </c:pt>
                <c:pt idx="14">
                  <c:v>86.18</c:v>
                </c:pt>
                <c:pt idx="15">
                  <c:v>86.18</c:v>
                </c:pt>
                <c:pt idx="16">
                  <c:v>85.94</c:v>
                </c:pt>
                <c:pt idx="17">
                  <c:v>85.700999999999993</c:v>
                </c:pt>
                <c:pt idx="18">
                  <c:v>85.700999999999993</c:v>
                </c:pt>
                <c:pt idx="19">
                  <c:v>85.460999999999999</c:v>
                </c:pt>
                <c:pt idx="20">
                  <c:v>84.980999999999995</c:v>
                </c:pt>
                <c:pt idx="21">
                  <c:v>84.741</c:v>
                </c:pt>
                <c:pt idx="22">
                  <c:v>84.501000000000005</c:v>
                </c:pt>
                <c:pt idx="23">
                  <c:v>84.260999999999996</c:v>
                </c:pt>
                <c:pt idx="24">
                  <c:v>84.021000000000001</c:v>
                </c:pt>
                <c:pt idx="25">
                  <c:v>84.021000000000001</c:v>
                </c:pt>
                <c:pt idx="26">
                  <c:v>83.781000000000006</c:v>
                </c:pt>
                <c:pt idx="27">
                  <c:v>83.781000000000006</c:v>
                </c:pt>
                <c:pt idx="28">
                  <c:v>83.540999999999997</c:v>
                </c:pt>
                <c:pt idx="29">
                  <c:v>83.540999999999997</c:v>
                </c:pt>
                <c:pt idx="30">
                  <c:v>83.301000000000002</c:v>
                </c:pt>
                <c:pt idx="31">
                  <c:v>83.061000000000007</c:v>
                </c:pt>
                <c:pt idx="32">
                  <c:v>82.820999999999998</c:v>
                </c:pt>
                <c:pt idx="33">
                  <c:v>82.820999999999998</c:v>
                </c:pt>
                <c:pt idx="34">
                  <c:v>82.820999999999998</c:v>
                </c:pt>
                <c:pt idx="35">
                  <c:v>82.820999999999998</c:v>
                </c:pt>
                <c:pt idx="36">
                  <c:v>82.578999999999994</c:v>
                </c:pt>
                <c:pt idx="37">
                  <c:v>82.337999999999994</c:v>
                </c:pt>
                <c:pt idx="38">
                  <c:v>82.096000000000004</c:v>
                </c:pt>
                <c:pt idx="39">
                  <c:v>82.096000000000004</c:v>
                </c:pt>
                <c:pt idx="40">
                  <c:v>82.096000000000004</c:v>
                </c:pt>
                <c:pt idx="41">
                  <c:v>82.096000000000004</c:v>
                </c:pt>
                <c:pt idx="42">
                  <c:v>82.096000000000004</c:v>
                </c:pt>
                <c:pt idx="43">
                  <c:v>82.096000000000004</c:v>
                </c:pt>
                <c:pt idx="44">
                  <c:v>82.096000000000004</c:v>
                </c:pt>
                <c:pt idx="45">
                  <c:v>81.850999999999999</c:v>
                </c:pt>
                <c:pt idx="46">
                  <c:v>81.605999999999995</c:v>
                </c:pt>
                <c:pt idx="47">
                  <c:v>81.605999999999995</c:v>
                </c:pt>
                <c:pt idx="48">
                  <c:v>81.605999999999995</c:v>
                </c:pt>
                <c:pt idx="49">
                  <c:v>76.34</c:v>
                </c:pt>
                <c:pt idx="50">
                  <c:v>70.853999999999999</c:v>
                </c:pt>
                <c:pt idx="51">
                  <c:v>69.22</c:v>
                </c:pt>
                <c:pt idx="52">
                  <c:v>64.915999999999997</c:v>
                </c:pt>
                <c:pt idx="53">
                  <c:v>62.731000000000002</c:v>
                </c:pt>
                <c:pt idx="54">
                  <c:v>60.548000000000002</c:v>
                </c:pt>
              </c:numCache>
            </c:numRef>
          </c:yVal>
          <c:smooth val="0"/>
        </c:ser>
        <c:dLbls>
          <c:showLegendKey val="0"/>
          <c:showVal val="0"/>
          <c:showCatName val="0"/>
          <c:showSerName val="0"/>
          <c:showPercent val="0"/>
          <c:showBubbleSize val="0"/>
        </c:dLbls>
        <c:axId val="492181464"/>
        <c:axId val="492181856"/>
      </c:scatterChart>
      <c:valAx>
        <c:axId val="492181464"/>
        <c:scaling>
          <c:orientation val="minMax"/>
          <c:max val="8"/>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92181856"/>
        <c:crosses val="autoZero"/>
        <c:crossBetween val="midCat"/>
        <c:majorUnit val="1"/>
      </c:valAx>
      <c:valAx>
        <c:axId val="492181856"/>
        <c:scaling>
          <c:orientation val="minMax"/>
          <c:max val="100"/>
          <c:min val="3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92181464"/>
        <c:crosses val="autoZero"/>
        <c:crossBetween val="midCat"/>
        <c:majorUnit val="10"/>
      </c:valAx>
      <c:spPr>
        <a:solidFill>
          <a:schemeClr val="bg2"/>
        </a:solidFill>
        <a:ln>
          <a:solidFill>
            <a:schemeClr val="tx1"/>
          </a:solidFill>
        </a:ln>
      </c:spPr>
    </c:plotArea>
    <c:legend>
      <c:legendPos val="r"/>
      <c:layout>
        <c:manualLayout>
          <c:xMode val="edge"/>
          <c:yMode val="edge"/>
          <c:x val="9.5870206489675522E-2"/>
          <c:y val="0.55024807382948104"/>
          <c:w val="0.48672612826051609"/>
          <c:h val="0.28846160358987383"/>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2.2460834973753282E-2"/>
          <c:w val="0.87737962511323264"/>
          <c:h val="0.83254736712598421"/>
        </c:manualLayout>
      </c:layout>
      <c:scatterChart>
        <c:scatterStyle val="lineMarker"/>
        <c:varyColors val="0"/>
        <c:ser>
          <c:idx val="0"/>
          <c:order val="0"/>
          <c:tx>
            <c:strRef>
              <c:f>Sheet1!$B$1</c:f>
              <c:strCache>
                <c:ptCount val="1"/>
                <c:pt idx="0">
                  <c:v>COPD (N = 669)</c:v>
                </c:pt>
              </c:strCache>
            </c:strRef>
          </c:tx>
          <c:spPr>
            <a:ln w="41275">
              <a:solidFill>
                <a:srgbClr val="00FFFF"/>
              </a:solidFill>
            </a:ln>
          </c:spPr>
          <c:marker>
            <c:symbol val="none"/>
          </c:marker>
          <c:xVal>
            <c:numRef>
              <c:f>Sheet1!$A$2:$A$58</c:f>
              <c:numCache>
                <c:formatCode>General</c:formatCode>
                <c:ptCount val="57"/>
                <c:pt idx="0">
                  <c:v>0</c:v>
                </c:pt>
                <c:pt idx="1">
                  <c:v>2.0799999999999999E-2</c:v>
                </c:pt>
                <c:pt idx="2">
                  <c:v>4.1700000000000001E-2</c:v>
                </c:pt>
                <c:pt idx="3">
                  <c:v>6.25E-2</c:v>
                </c:pt>
                <c:pt idx="4">
                  <c:v>8.3300000000000041E-2</c:v>
                </c:pt>
                <c:pt idx="5">
                  <c:v>0.10420000000000011</c:v>
                </c:pt>
                <c:pt idx="6">
                  <c:v>0.125</c:v>
                </c:pt>
                <c:pt idx="7">
                  <c:v>0.14580000000000001</c:v>
                </c:pt>
                <c:pt idx="8">
                  <c:v>0.16669999999999999</c:v>
                </c:pt>
                <c:pt idx="9">
                  <c:v>0.18750000000000025</c:v>
                </c:pt>
                <c:pt idx="10">
                  <c:v>0.20830000000000001</c:v>
                </c:pt>
                <c:pt idx="11">
                  <c:v>0.22919999999999999</c:v>
                </c:pt>
                <c:pt idx="12">
                  <c:v>0.25</c:v>
                </c:pt>
                <c:pt idx="13">
                  <c:v>0.27080000000000032</c:v>
                </c:pt>
                <c:pt idx="14">
                  <c:v>0.29170000000000001</c:v>
                </c:pt>
                <c:pt idx="15">
                  <c:v>0.31250000000000044</c:v>
                </c:pt>
                <c:pt idx="16">
                  <c:v>0.33330000000000076</c:v>
                </c:pt>
                <c:pt idx="17">
                  <c:v>0.35420000000000001</c:v>
                </c:pt>
                <c:pt idx="18">
                  <c:v>0.37500000000000044</c:v>
                </c:pt>
                <c:pt idx="19">
                  <c:v>0.39580000000000076</c:v>
                </c:pt>
                <c:pt idx="20">
                  <c:v>0.41670000000000001</c:v>
                </c:pt>
                <c:pt idx="21">
                  <c:v>0.43750000000000044</c:v>
                </c:pt>
                <c:pt idx="22">
                  <c:v>0.45830000000000032</c:v>
                </c:pt>
                <c:pt idx="23">
                  <c:v>0.47920000000000001</c:v>
                </c:pt>
                <c:pt idx="24">
                  <c:v>0.5</c:v>
                </c:pt>
                <c:pt idx="25">
                  <c:v>0.52080000000000004</c:v>
                </c:pt>
                <c:pt idx="26">
                  <c:v>0.54170000000000063</c:v>
                </c:pt>
                <c:pt idx="27">
                  <c:v>0.5625</c:v>
                </c:pt>
                <c:pt idx="28">
                  <c:v>0.58329999999999949</c:v>
                </c:pt>
                <c:pt idx="29">
                  <c:v>0.60420000000000063</c:v>
                </c:pt>
                <c:pt idx="30">
                  <c:v>0.625000000000001</c:v>
                </c:pt>
                <c:pt idx="31">
                  <c:v>0.64580000000000115</c:v>
                </c:pt>
                <c:pt idx="32">
                  <c:v>0.6667000000000014</c:v>
                </c:pt>
                <c:pt idx="33">
                  <c:v>0.6875</c:v>
                </c:pt>
                <c:pt idx="34">
                  <c:v>0.70830000000000004</c:v>
                </c:pt>
                <c:pt idx="35">
                  <c:v>0.72920000000000063</c:v>
                </c:pt>
                <c:pt idx="36">
                  <c:v>0.750000000000001</c:v>
                </c:pt>
                <c:pt idx="37">
                  <c:v>0.77080000000000115</c:v>
                </c:pt>
                <c:pt idx="38">
                  <c:v>0.79170000000000063</c:v>
                </c:pt>
                <c:pt idx="39">
                  <c:v>0.8125</c:v>
                </c:pt>
                <c:pt idx="40">
                  <c:v>0.83330000000000004</c:v>
                </c:pt>
                <c:pt idx="41">
                  <c:v>0.85420000000000063</c:v>
                </c:pt>
                <c:pt idx="42">
                  <c:v>0.875000000000001</c:v>
                </c:pt>
                <c:pt idx="43">
                  <c:v>0.89580000000000004</c:v>
                </c:pt>
                <c:pt idx="44">
                  <c:v>0.91670000000000063</c:v>
                </c:pt>
                <c:pt idx="45">
                  <c:v>0.9375</c:v>
                </c:pt>
                <c:pt idx="46">
                  <c:v>0.95830000000000004</c:v>
                </c:pt>
                <c:pt idx="47">
                  <c:v>0.97920000000000063</c:v>
                </c:pt>
                <c:pt idx="48">
                  <c:v>1</c:v>
                </c:pt>
                <c:pt idx="49">
                  <c:v>2</c:v>
                </c:pt>
                <c:pt idx="50">
                  <c:v>3</c:v>
                </c:pt>
                <c:pt idx="51">
                  <c:v>4</c:v>
                </c:pt>
                <c:pt idx="52">
                  <c:v>5</c:v>
                </c:pt>
                <c:pt idx="53">
                  <c:v>6</c:v>
                </c:pt>
                <c:pt idx="54">
                  <c:v>7</c:v>
                </c:pt>
                <c:pt idx="55">
                  <c:v>8</c:v>
                </c:pt>
                <c:pt idx="56">
                  <c:v>9</c:v>
                </c:pt>
              </c:numCache>
            </c:numRef>
          </c:xVal>
          <c:yVal>
            <c:numRef>
              <c:f>Sheet1!$B$2:$B$58</c:f>
              <c:numCache>
                <c:formatCode>General</c:formatCode>
                <c:ptCount val="57"/>
                <c:pt idx="0">
                  <c:v>100</c:v>
                </c:pt>
                <c:pt idx="1">
                  <c:v>97.906999999999996</c:v>
                </c:pt>
                <c:pt idx="2">
                  <c:v>97.459000000000003</c:v>
                </c:pt>
                <c:pt idx="3">
                  <c:v>97.003</c:v>
                </c:pt>
                <c:pt idx="4">
                  <c:v>96.543999999999997</c:v>
                </c:pt>
                <c:pt idx="5">
                  <c:v>96.236999999999995</c:v>
                </c:pt>
                <c:pt idx="6">
                  <c:v>96.082999999999998</c:v>
                </c:pt>
                <c:pt idx="7">
                  <c:v>95.61999999999999</c:v>
                </c:pt>
                <c:pt idx="8">
                  <c:v>95.157999999999987</c:v>
                </c:pt>
                <c:pt idx="9">
                  <c:v>94.849000000000004</c:v>
                </c:pt>
                <c:pt idx="10">
                  <c:v>94.694999999999993</c:v>
                </c:pt>
                <c:pt idx="11">
                  <c:v>94.387</c:v>
                </c:pt>
                <c:pt idx="12">
                  <c:v>94.078000000000003</c:v>
                </c:pt>
                <c:pt idx="13">
                  <c:v>94.078000000000003</c:v>
                </c:pt>
                <c:pt idx="14">
                  <c:v>94.078000000000003</c:v>
                </c:pt>
                <c:pt idx="15">
                  <c:v>93.923000000000002</c:v>
                </c:pt>
                <c:pt idx="16">
                  <c:v>93.923000000000002</c:v>
                </c:pt>
                <c:pt idx="17">
                  <c:v>93.614000000000004</c:v>
                </c:pt>
                <c:pt idx="18">
                  <c:v>93.614000000000004</c:v>
                </c:pt>
                <c:pt idx="19">
                  <c:v>93.150999999999982</c:v>
                </c:pt>
                <c:pt idx="20">
                  <c:v>93.150999999999982</c:v>
                </c:pt>
                <c:pt idx="21">
                  <c:v>93.150999999999982</c:v>
                </c:pt>
                <c:pt idx="22">
                  <c:v>93.150999999999982</c:v>
                </c:pt>
                <c:pt idx="23">
                  <c:v>93.150999999999982</c:v>
                </c:pt>
                <c:pt idx="24">
                  <c:v>93.150999999999982</c:v>
                </c:pt>
                <c:pt idx="25">
                  <c:v>92.995999999999995</c:v>
                </c:pt>
                <c:pt idx="26">
                  <c:v>92.995999999999995</c:v>
                </c:pt>
                <c:pt idx="27">
                  <c:v>92.531999999999996</c:v>
                </c:pt>
                <c:pt idx="28">
                  <c:v>92.377999999999986</c:v>
                </c:pt>
                <c:pt idx="29">
                  <c:v>92.222999999999999</c:v>
                </c:pt>
                <c:pt idx="30">
                  <c:v>91.759</c:v>
                </c:pt>
                <c:pt idx="31">
                  <c:v>91.449000000000026</c:v>
                </c:pt>
                <c:pt idx="32">
                  <c:v>91.449000000000026</c:v>
                </c:pt>
                <c:pt idx="33">
                  <c:v>91.449000000000026</c:v>
                </c:pt>
                <c:pt idx="34">
                  <c:v>91.449000000000026</c:v>
                </c:pt>
                <c:pt idx="35">
                  <c:v>91.449000000000026</c:v>
                </c:pt>
                <c:pt idx="36">
                  <c:v>91.293999999999997</c:v>
                </c:pt>
                <c:pt idx="37">
                  <c:v>91.293999999999997</c:v>
                </c:pt>
                <c:pt idx="38">
                  <c:v>91.293999999999997</c:v>
                </c:pt>
                <c:pt idx="39">
                  <c:v>90.828999999999979</c:v>
                </c:pt>
                <c:pt idx="40">
                  <c:v>90.828999999999979</c:v>
                </c:pt>
                <c:pt idx="41">
                  <c:v>90.828999999999979</c:v>
                </c:pt>
                <c:pt idx="42">
                  <c:v>90.828999999999979</c:v>
                </c:pt>
                <c:pt idx="43">
                  <c:v>90.36</c:v>
                </c:pt>
                <c:pt idx="44">
                  <c:v>90.36</c:v>
                </c:pt>
                <c:pt idx="45">
                  <c:v>90.36</c:v>
                </c:pt>
                <c:pt idx="46">
                  <c:v>90.046000000000006</c:v>
                </c:pt>
                <c:pt idx="47">
                  <c:v>90.046000000000006</c:v>
                </c:pt>
                <c:pt idx="48">
                  <c:v>89.728999999999999</c:v>
                </c:pt>
                <c:pt idx="49">
                  <c:v>85.35299999999998</c:v>
                </c:pt>
                <c:pt idx="50">
                  <c:v>82.004999999999995</c:v>
                </c:pt>
                <c:pt idx="51">
                  <c:v>78.248000000000005</c:v>
                </c:pt>
                <c:pt idx="52">
                  <c:v>74.626999999999981</c:v>
                </c:pt>
                <c:pt idx="53">
                  <c:v>71.127999999999986</c:v>
                </c:pt>
                <c:pt idx="54">
                  <c:v>65.747000000000114</c:v>
                </c:pt>
                <c:pt idx="55">
                  <c:v>61.736000000000011</c:v>
                </c:pt>
                <c:pt idx="56">
                  <c:v>58.218000000000011</c:v>
                </c:pt>
              </c:numCache>
            </c:numRef>
          </c:yVal>
          <c:smooth val="0"/>
        </c:ser>
        <c:ser>
          <c:idx val="1"/>
          <c:order val="1"/>
          <c:tx>
            <c:strRef>
              <c:f>Sheet1!$C$1</c:f>
              <c:strCache>
                <c:ptCount val="1"/>
                <c:pt idx="0">
                  <c:v>No COPD (N = 16,384)</c:v>
                </c:pt>
              </c:strCache>
            </c:strRef>
          </c:tx>
          <c:spPr>
            <a:ln w="41275">
              <a:solidFill>
                <a:srgbClr val="00FF00"/>
              </a:solidFill>
              <a:prstDash val="solid"/>
            </a:ln>
          </c:spPr>
          <c:marker>
            <c:symbol val="none"/>
          </c:marker>
          <c:xVal>
            <c:numRef>
              <c:f>Sheet1!$A$2:$A$58</c:f>
              <c:numCache>
                <c:formatCode>General</c:formatCode>
                <c:ptCount val="57"/>
                <c:pt idx="0">
                  <c:v>0</c:v>
                </c:pt>
                <c:pt idx="1">
                  <c:v>2.0799999999999999E-2</c:v>
                </c:pt>
                <c:pt idx="2">
                  <c:v>4.1700000000000001E-2</c:v>
                </c:pt>
                <c:pt idx="3">
                  <c:v>6.25E-2</c:v>
                </c:pt>
                <c:pt idx="4">
                  <c:v>8.3300000000000041E-2</c:v>
                </c:pt>
                <c:pt idx="5">
                  <c:v>0.10420000000000011</c:v>
                </c:pt>
                <c:pt idx="6">
                  <c:v>0.125</c:v>
                </c:pt>
                <c:pt idx="7">
                  <c:v>0.14580000000000001</c:v>
                </c:pt>
                <c:pt idx="8">
                  <c:v>0.16669999999999999</c:v>
                </c:pt>
                <c:pt idx="9">
                  <c:v>0.18750000000000025</c:v>
                </c:pt>
                <c:pt idx="10">
                  <c:v>0.20830000000000001</c:v>
                </c:pt>
                <c:pt idx="11">
                  <c:v>0.22919999999999999</c:v>
                </c:pt>
                <c:pt idx="12">
                  <c:v>0.25</c:v>
                </c:pt>
                <c:pt idx="13">
                  <c:v>0.27080000000000032</c:v>
                </c:pt>
                <c:pt idx="14">
                  <c:v>0.29170000000000001</c:v>
                </c:pt>
                <c:pt idx="15">
                  <c:v>0.31250000000000044</c:v>
                </c:pt>
                <c:pt idx="16">
                  <c:v>0.33330000000000076</c:v>
                </c:pt>
                <c:pt idx="17">
                  <c:v>0.35420000000000001</c:v>
                </c:pt>
                <c:pt idx="18">
                  <c:v>0.37500000000000044</c:v>
                </c:pt>
                <c:pt idx="19">
                  <c:v>0.39580000000000076</c:v>
                </c:pt>
                <c:pt idx="20">
                  <c:v>0.41670000000000001</c:v>
                </c:pt>
                <c:pt idx="21">
                  <c:v>0.43750000000000044</c:v>
                </c:pt>
                <c:pt idx="22">
                  <c:v>0.45830000000000032</c:v>
                </c:pt>
                <c:pt idx="23">
                  <c:v>0.47920000000000001</c:v>
                </c:pt>
                <c:pt idx="24">
                  <c:v>0.5</c:v>
                </c:pt>
                <c:pt idx="25">
                  <c:v>0.52080000000000004</c:v>
                </c:pt>
                <c:pt idx="26">
                  <c:v>0.54170000000000063</c:v>
                </c:pt>
                <c:pt idx="27">
                  <c:v>0.5625</c:v>
                </c:pt>
                <c:pt idx="28">
                  <c:v>0.58329999999999949</c:v>
                </c:pt>
                <c:pt idx="29">
                  <c:v>0.60420000000000063</c:v>
                </c:pt>
                <c:pt idx="30">
                  <c:v>0.625000000000001</c:v>
                </c:pt>
                <c:pt idx="31">
                  <c:v>0.64580000000000115</c:v>
                </c:pt>
                <c:pt idx="32">
                  <c:v>0.6667000000000014</c:v>
                </c:pt>
                <c:pt idx="33">
                  <c:v>0.6875</c:v>
                </c:pt>
                <c:pt idx="34">
                  <c:v>0.70830000000000004</c:v>
                </c:pt>
                <c:pt idx="35">
                  <c:v>0.72920000000000063</c:v>
                </c:pt>
                <c:pt idx="36">
                  <c:v>0.750000000000001</c:v>
                </c:pt>
                <c:pt idx="37">
                  <c:v>0.77080000000000115</c:v>
                </c:pt>
                <c:pt idx="38">
                  <c:v>0.79170000000000063</c:v>
                </c:pt>
                <c:pt idx="39">
                  <c:v>0.8125</c:v>
                </c:pt>
                <c:pt idx="40">
                  <c:v>0.83330000000000004</c:v>
                </c:pt>
                <c:pt idx="41">
                  <c:v>0.85420000000000063</c:v>
                </c:pt>
                <c:pt idx="42">
                  <c:v>0.875000000000001</c:v>
                </c:pt>
                <c:pt idx="43">
                  <c:v>0.89580000000000004</c:v>
                </c:pt>
                <c:pt idx="44">
                  <c:v>0.91670000000000063</c:v>
                </c:pt>
                <c:pt idx="45">
                  <c:v>0.9375</c:v>
                </c:pt>
                <c:pt idx="46">
                  <c:v>0.95830000000000004</c:v>
                </c:pt>
                <c:pt idx="47">
                  <c:v>0.97920000000000063</c:v>
                </c:pt>
                <c:pt idx="48">
                  <c:v>1</c:v>
                </c:pt>
                <c:pt idx="49">
                  <c:v>2</c:v>
                </c:pt>
                <c:pt idx="50">
                  <c:v>3</c:v>
                </c:pt>
                <c:pt idx="51">
                  <c:v>4</c:v>
                </c:pt>
                <c:pt idx="52">
                  <c:v>5</c:v>
                </c:pt>
                <c:pt idx="53">
                  <c:v>6</c:v>
                </c:pt>
                <c:pt idx="54">
                  <c:v>7</c:v>
                </c:pt>
                <c:pt idx="55">
                  <c:v>8</c:v>
                </c:pt>
                <c:pt idx="56">
                  <c:v>9</c:v>
                </c:pt>
              </c:numCache>
            </c:numRef>
          </c:xVal>
          <c:yVal>
            <c:numRef>
              <c:f>Sheet1!$C$2:$C$58</c:f>
              <c:numCache>
                <c:formatCode>General</c:formatCode>
                <c:ptCount val="57"/>
                <c:pt idx="0">
                  <c:v>100</c:v>
                </c:pt>
                <c:pt idx="1">
                  <c:v>97.195999999999998</c:v>
                </c:pt>
                <c:pt idx="2">
                  <c:v>96.16</c:v>
                </c:pt>
                <c:pt idx="3">
                  <c:v>95.397000000000006</c:v>
                </c:pt>
                <c:pt idx="4">
                  <c:v>94.85899999999998</c:v>
                </c:pt>
                <c:pt idx="5">
                  <c:v>94.4</c:v>
                </c:pt>
                <c:pt idx="6">
                  <c:v>94.063999999999993</c:v>
                </c:pt>
                <c:pt idx="7">
                  <c:v>93.710000000000022</c:v>
                </c:pt>
                <c:pt idx="8">
                  <c:v>93.453999999999994</c:v>
                </c:pt>
                <c:pt idx="9">
                  <c:v>93.135999999999981</c:v>
                </c:pt>
                <c:pt idx="10">
                  <c:v>92.874999999999986</c:v>
                </c:pt>
                <c:pt idx="11">
                  <c:v>92.686999999999998</c:v>
                </c:pt>
                <c:pt idx="12">
                  <c:v>92.437000000000026</c:v>
                </c:pt>
                <c:pt idx="13">
                  <c:v>92.287000000000006</c:v>
                </c:pt>
                <c:pt idx="14">
                  <c:v>92.137</c:v>
                </c:pt>
                <c:pt idx="15">
                  <c:v>91.937000000000026</c:v>
                </c:pt>
                <c:pt idx="16">
                  <c:v>91.762</c:v>
                </c:pt>
                <c:pt idx="17">
                  <c:v>91.617999999999995</c:v>
                </c:pt>
                <c:pt idx="18">
                  <c:v>91.474000000000004</c:v>
                </c:pt>
                <c:pt idx="19">
                  <c:v>91.361000000000004</c:v>
                </c:pt>
                <c:pt idx="20">
                  <c:v>91.172999999999988</c:v>
                </c:pt>
                <c:pt idx="21">
                  <c:v>91.028999999999982</c:v>
                </c:pt>
                <c:pt idx="22">
                  <c:v>90.921999999999997</c:v>
                </c:pt>
                <c:pt idx="23">
                  <c:v>90.815000000000012</c:v>
                </c:pt>
                <c:pt idx="24">
                  <c:v>90.676999999999978</c:v>
                </c:pt>
                <c:pt idx="25">
                  <c:v>90.557999999999993</c:v>
                </c:pt>
                <c:pt idx="26">
                  <c:v>90.432000000000002</c:v>
                </c:pt>
                <c:pt idx="27">
                  <c:v>90.3</c:v>
                </c:pt>
                <c:pt idx="28">
                  <c:v>90.155999999999949</c:v>
                </c:pt>
                <c:pt idx="29">
                  <c:v>90.024000000000001</c:v>
                </c:pt>
                <c:pt idx="30">
                  <c:v>89.897999999999996</c:v>
                </c:pt>
                <c:pt idx="31">
                  <c:v>89.777999999999992</c:v>
                </c:pt>
                <c:pt idx="32">
                  <c:v>89.658999999999978</c:v>
                </c:pt>
                <c:pt idx="33">
                  <c:v>89.551999999999992</c:v>
                </c:pt>
                <c:pt idx="34">
                  <c:v>89.445000000000007</c:v>
                </c:pt>
                <c:pt idx="35">
                  <c:v>89.337999999999994</c:v>
                </c:pt>
                <c:pt idx="36">
                  <c:v>89.242999999999995</c:v>
                </c:pt>
                <c:pt idx="37">
                  <c:v>89.154999999999987</c:v>
                </c:pt>
                <c:pt idx="38">
                  <c:v>89.022999999999982</c:v>
                </c:pt>
                <c:pt idx="39">
                  <c:v>88.915000000000006</c:v>
                </c:pt>
                <c:pt idx="40">
                  <c:v>88.846000000000004</c:v>
                </c:pt>
                <c:pt idx="41">
                  <c:v>88.763999999999996</c:v>
                </c:pt>
                <c:pt idx="42">
                  <c:v>88.637</c:v>
                </c:pt>
                <c:pt idx="43">
                  <c:v>88.554999999999993</c:v>
                </c:pt>
                <c:pt idx="44">
                  <c:v>88.447000000000131</c:v>
                </c:pt>
                <c:pt idx="45">
                  <c:v>88.338999999999999</c:v>
                </c:pt>
                <c:pt idx="46">
                  <c:v>88.244000000000113</c:v>
                </c:pt>
                <c:pt idx="47">
                  <c:v>88.153999999999982</c:v>
                </c:pt>
                <c:pt idx="48">
                  <c:v>88.037999999999997</c:v>
                </c:pt>
                <c:pt idx="49">
                  <c:v>84.295000000000002</c:v>
                </c:pt>
                <c:pt idx="50">
                  <c:v>81.117000000000004</c:v>
                </c:pt>
                <c:pt idx="51">
                  <c:v>77.988</c:v>
                </c:pt>
                <c:pt idx="52">
                  <c:v>75.075000000000003</c:v>
                </c:pt>
                <c:pt idx="53">
                  <c:v>71.665999999999983</c:v>
                </c:pt>
                <c:pt idx="54">
                  <c:v>68.504000000000005</c:v>
                </c:pt>
                <c:pt idx="55">
                  <c:v>64.815000000000012</c:v>
                </c:pt>
                <c:pt idx="56">
                  <c:v>60.411999999999999</c:v>
                </c:pt>
              </c:numCache>
            </c:numRef>
          </c:yVal>
          <c:smooth val="0"/>
        </c:ser>
        <c:dLbls>
          <c:showLegendKey val="0"/>
          <c:showVal val="0"/>
          <c:showCatName val="0"/>
          <c:showSerName val="0"/>
          <c:showPercent val="0"/>
          <c:showBubbleSize val="0"/>
        </c:dLbls>
        <c:axId val="492182640"/>
        <c:axId val="492183032"/>
      </c:scatterChart>
      <c:valAx>
        <c:axId val="492182640"/>
        <c:scaling>
          <c:orientation val="minMax"/>
          <c:max val="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92183032"/>
        <c:crosses val="autoZero"/>
        <c:crossBetween val="midCat"/>
        <c:majorUnit val="1"/>
      </c:valAx>
      <c:valAx>
        <c:axId val="492183032"/>
        <c:scaling>
          <c:orientation val="minMax"/>
          <c:max val="100"/>
          <c:min val="3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92182640"/>
        <c:crosses val="autoZero"/>
        <c:crossBetween val="midCat"/>
        <c:majorUnit val="10"/>
      </c:valAx>
      <c:spPr>
        <a:solidFill>
          <a:schemeClr val="bg2"/>
        </a:solidFill>
        <a:ln>
          <a:solidFill>
            <a:schemeClr val="tx1"/>
          </a:solidFill>
        </a:ln>
      </c:spPr>
    </c:plotArea>
    <c:legend>
      <c:legendPos val="r"/>
      <c:layout>
        <c:manualLayout>
          <c:xMode val="edge"/>
          <c:yMode val="edge"/>
          <c:x val="0.1415929203539823"/>
          <c:y val="0.69540936415206156"/>
          <c:w val="0.58259587020648973"/>
          <c:h val="0.1342324951316569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2.2460834973753282E-2"/>
          <c:w val="0.89827073606949681"/>
          <c:h val="0.83254736712598421"/>
        </c:manualLayout>
      </c:layout>
      <c:scatterChart>
        <c:scatterStyle val="lineMarker"/>
        <c:varyColors val="0"/>
        <c:ser>
          <c:idx val="0"/>
          <c:order val="0"/>
          <c:tx>
            <c:strRef>
              <c:f>Sheet1!$B$1</c:f>
              <c:strCache>
                <c:ptCount val="1"/>
                <c:pt idx="0">
                  <c:v>Pulsatile flow (N=3,497)</c:v>
                </c:pt>
              </c:strCache>
            </c:strRef>
          </c:tx>
          <c:spPr>
            <a:ln w="41275">
              <a:solidFill>
                <a:srgbClr val="00FFFF"/>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1.0832999999999982</c:v>
                </c:pt>
                <c:pt idx="14">
                  <c:v>1.1667000000000001</c:v>
                </c:pt>
                <c:pt idx="15">
                  <c:v>1.25</c:v>
                </c:pt>
                <c:pt idx="16">
                  <c:v>1.3332999999999982</c:v>
                </c:pt>
                <c:pt idx="17">
                  <c:v>1.4166999999999978</c:v>
                </c:pt>
                <c:pt idx="18">
                  <c:v>1.5</c:v>
                </c:pt>
                <c:pt idx="19">
                  <c:v>1.5832999999999982</c:v>
                </c:pt>
                <c:pt idx="20">
                  <c:v>1.6667000000000001</c:v>
                </c:pt>
                <c:pt idx="21">
                  <c:v>1.75</c:v>
                </c:pt>
                <c:pt idx="22">
                  <c:v>1.8332999999999982</c:v>
                </c:pt>
                <c:pt idx="23">
                  <c:v>1.9167000000000001</c:v>
                </c:pt>
                <c:pt idx="24">
                  <c:v>2</c:v>
                </c:pt>
                <c:pt idx="25">
                  <c:v>2.0832999999999999</c:v>
                </c:pt>
                <c:pt idx="26">
                  <c:v>2.1667000000000001</c:v>
                </c:pt>
                <c:pt idx="27">
                  <c:v>2.25</c:v>
                </c:pt>
                <c:pt idx="28">
                  <c:v>2.3332999999999977</c:v>
                </c:pt>
                <c:pt idx="29">
                  <c:v>2.4166999999999961</c:v>
                </c:pt>
                <c:pt idx="30">
                  <c:v>2.5</c:v>
                </c:pt>
                <c:pt idx="31">
                  <c:v>2.5832999999999999</c:v>
                </c:pt>
                <c:pt idx="32">
                  <c:v>2.6667000000000001</c:v>
                </c:pt>
                <c:pt idx="33">
                  <c:v>2.75</c:v>
                </c:pt>
                <c:pt idx="34">
                  <c:v>2.8332999999999977</c:v>
                </c:pt>
                <c:pt idx="35">
                  <c:v>2.9166999999999961</c:v>
                </c:pt>
                <c:pt idx="36">
                  <c:v>3</c:v>
                </c:pt>
                <c:pt idx="37">
                  <c:v>3.0832999999999999</c:v>
                </c:pt>
                <c:pt idx="38">
                  <c:v>3.1667000000000001</c:v>
                </c:pt>
                <c:pt idx="39">
                  <c:v>3.25</c:v>
                </c:pt>
                <c:pt idx="40">
                  <c:v>3.3332999999999977</c:v>
                </c:pt>
                <c:pt idx="41">
                  <c:v>3.4166999999999961</c:v>
                </c:pt>
                <c:pt idx="42">
                  <c:v>3.5</c:v>
                </c:pt>
                <c:pt idx="43">
                  <c:v>3.5832999999999999</c:v>
                </c:pt>
                <c:pt idx="44">
                  <c:v>3.6667000000000001</c:v>
                </c:pt>
                <c:pt idx="45">
                  <c:v>3.75</c:v>
                </c:pt>
                <c:pt idx="46">
                  <c:v>3.8332999999999977</c:v>
                </c:pt>
                <c:pt idx="47">
                  <c:v>3.9166999999999961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Sheet1!$B$2:$B$146</c:f>
              <c:numCache>
                <c:formatCode>General</c:formatCode>
                <c:ptCount val="145"/>
                <c:pt idx="0">
                  <c:v>100</c:v>
                </c:pt>
                <c:pt idx="1">
                  <c:v>91.194000000000003</c:v>
                </c:pt>
                <c:pt idx="2">
                  <c:v>89.173999999999978</c:v>
                </c:pt>
                <c:pt idx="3">
                  <c:v>87.813000000000002</c:v>
                </c:pt>
                <c:pt idx="4">
                  <c:v>87.027999999999992</c:v>
                </c:pt>
                <c:pt idx="5">
                  <c:v>86.33</c:v>
                </c:pt>
                <c:pt idx="6">
                  <c:v>85.747000000000114</c:v>
                </c:pt>
                <c:pt idx="7">
                  <c:v>85.046999999999997</c:v>
                </c:pt>
                <c:pt idx="8">
                  <c:v>84.462000000000003</c:v>
                </c:pt>
                <c:pt idx="9">
                  <c:v>83.995000000000005</c:v>
                </c:pt>
                <c:pt idx="10">
                  <c:v>83.732000000000014</c:v>
                </c:pt>
                <c:pt idx="11">
                  <c:v>83.263000000000005</c:v>
                </c:pt>
                <c:pt idx="12">
                  <c:v>82.823999999999998</c:v>
                </c:pt>
                <c:pt idx="13">
                  <c:v>82.293000000000006</c:v>
                </c:pt>
                <c:pt idx="14">
                  <c:v>81.908000000000001</c:v>
                </c:pt>
                <c:pt idx="15">
                  <c:v>81.492999999999995</c:v>
                </c:pt>
                <c:pt idx="16">
                  <c:v>81.227000000000004</c:v>
                </c:pt>
                <c:pt idx="17">
                  <c:v>80.812000000000012</c:v>
                </c:pt>
                <c:pt idx="18">
                  <c:v>80.573999999999998</c:v>
                </c:pt>
                <c:pt idx="19">
                  <c:v>80.127999999999986</c:v>
                </c:pt>
                <c:pt idx="20">
                  <c:v>79.95</c:v>
                </c:pt>
                <c:pt idx="21">
                  <c:v>79.503</c:v>
                </c:pt>
                <c:pt idx="22">
                  <c:v>79.295000000000002</c:v>
                </c:pt>
                <c:pt idx="23">
                  <c:v>79.025999999999982</c:v>
                </c:pt>
                <c:pt idx="24">
                  <c:v>78.875999999999948</c:v>
                </c:pt>
                <c:pt idx="25">
                  <c:v>78.543000000000006</c:v>
                </c:pt>
                <c:pt idx="26">
                  <c:v>78.36</c:v>
                </c:pt>
                <c:pt idx="27">
                  <c:v>78.146000000000001</c:v>
                </c:pt>
                <c:pt idx="28">
                  <c:v>77.900999999999996</c:v>
                </c:pt>
                <c:pt idx="29">
                  <c:v>77.688000000000002</c:v>
                </c:pt>
                <c:pt idx="30">
                  <c:v>77.534000000000006</c:v>
                </c:pt>
                <c:pt idx="31">
                  <c:v>77.319999999999993</c:v>
                </c:pt>
                <c:pt idx="32">
                  <c:v>77.134999999999991</c:v>
                </c:pt>
                <c:pt idx="33">
                  <c:v>77.012</c:v>
                </c:pt>
                <c:pt idx="34">
                  <c:v>76.58</c:v>
                </c:pt>
                <c:pt idx="35">
                  <c:v>76.518000000000001</c:v>
                </c:pt>
                <c:pt idx="36">
                  <c:v>76.394000000000005</c:v>
                </c:pt>
                <c:pt idx="37">
                  <c:v>76.331000000000003</c:v>
                </c:pt>
                <c:pt idx="38">
                  <c:v>76.10899999999998</c:v>
                </c:pt>
                <c:pt idx="39">
                  <c:v>75.982000000000014</c:v>
                </c:pt>
                <c:pt idx="40">
                  <c:v>75.760000000000005</c:v>
                </c:pt>
                <c:pt idx="41">
                  <c:v>75.410000000000025</c:v>
                </c:pt>
                <c:pt idx="42">
                  <c:v>75.154999999999987</c:v>
                </c:pt>
                <c:pt idx="43">
                  <c:v>74.834999999999994</c:v>
                </c:pt>
                <c:pt idx="44">
                  <c:v>74.418999999999997</c:v>
                </c:pt>
                <c:pt idx="45">
                  <c:v>74.194000000000003</c:v>
                </c:pt>
                <c:pt idx="46">
                  <c:v>74</c:v>
                </c:pt>
                <c:pt idx="47">
                  <c:v>73.709000000000003</c:v>
                </c:pt>
                <c:pt idx="48">
                  <c:v>73.349999999999994</c:v>
                </c:pt>
                <c:pt idx="49">
                  <c:v>73.349999999999994</c:v>
                </c:pt>
                <c:pt idx="50">
                  <c:v>73.179999999999978</c:v>
                </c:pt>
                <c:pt idx="51">
                  <c:v>73.010000000000005</c:v>
                </c:pt>
                <c:pt idx="52">
                  <c:v>72.635999999999981</c:v>
                </c:pt>
                <c:pt idx="53">
                  <c:v>72.328999999999979</c:v>
                </c:pt>
                <c:pt idx="54">
                  <c:v>72.157999999999987</c:v>
                </c:pt>
                <c:pt idx="55">
                  <c:v>71.849000000000004</c:v>
                </c:pt>
                <c:pt idx="56">
                  <c:v>71.676999999999978</c:v>
                </c:pt>
                <c:pt idx="57">
                  <c:v>71.572999999999979</c:v>
                </c:pt>
                <c:pt idx="58">
                  <c:v>71.399000000000001</c:v>
                </c:pt>
                <c:pt idx="59">
                  <c:v>71.11999999999999</c:v>
                </c:pt>
                <c:pt idx="60">
                  <c:v>70.768000000000001</c:v>
                </c:pt>
                <c:pt idx="61">
                  <c:v>70.442000000000007</c:v>
                </c:pt>
                <c:pt idx="62">
                  <c:v>70.22</c:v>
                </c:pt>
                <c:pt idx="63">
                  <c:v>70.034000000000006</c:v>
                </c:pt>
                <c:pt idx="64">
                  <c:v>69.697999999999993</c:v>
                </c:pt>
                <c:pt idx="65">
                  <c:v>69.472999999999999</c:v>
                </c:pt>
                <c:pt idx="66">
                  <c:v>69.06</c:v>
                </c:pt>
                <c:pt idx="67">
                  <c:v>68.72</c:v>
                </c:pt>
                <c:pt idx="68">
                  <c:v>68.569000000000003</c:v>
                </c:pt>
                <c:pt idx="69">
                  <c:v>68.225999999999999</c:v>
                </c:pt>
                <c:pt idx="70">
                  <c:v>68.149999999999991</c:v>
                </c:pt>
                <c:pt idx="71">
                  <c:v>67.995999999999995</c:v>
                </c:pt>
                <c:pt idx="72">
                  <c:v>67.682999999999979</c:v>
                </c:pt>
                <c:pt idx="73">
                  <c:v>67.315000000000012</c:v>
                </c:pt>
                <c:pt idx="74">
                  <c:v>67.10499999999999</c:v>
                </c:pt>
                <c:pt idx="75">
                  <c:v>66.977999999999994</c:v>
                </c:pt>
                <c:pt idx="76">
                  <c:v>66.766000000000005</c:v>
                </c:pt>
                <c:pt idx="77">
                  <c:v>66.595000000000013</c:v>
                </c:pt>
                <c:pt idx="78">
                  <c:v>66.468000000000004</c:v>
                </c:pt>
                <c:pt idx="79">
                  <c:v>66.381999999999991</c:v>
                </c:pt>
                <c:pt idx="80">
                  <c:v>66.037999999999997</c:v>
                </c:pt>
                <c:pt idx="81">
                  <c:v>65.820999999999998</c:v>
                </c:pt>
                <c:pt idx="82">
                  <c:v>65.471000000000004</c:v>
                </c:pt>
                <c:pt idx="83">
                  <c:v>65.161000000000001</c:v>
                </c:pt>
                <c:pt idx="84">
                  <c:v>64.982000000000014</c:v>
                </c:pt>
                <c:pt idx="85">
                  <c:v>64.747000000000114</c:v>
                </c:pt>
                <c:pt idx="86">
                  <c:v>64.552999999999983</c:v>
                </c:pt>
                <c:pt idx="87">
                  <c:v>64.408000000000001</c:v>
                </c:pt>
                <c:pt idx="88">
                  <c:v>64.260999999999996</c:v>
                </c:pt>
                <c:pt idx="89">
                  <c:v>63.917999999999999</c:v>
                </c:pt>
                <c:pt idx="90">
                  <c:v>63.624000000000002</c:v>
                </c:pt>
                <c:pt idx="91">
                  <c:v>63.476000000000006</c:v>
                </c:pt>
                <c:pt idx="92">
                  <c:v>63.078000000000003</c:v>
                </c:pt>
                <c:pt idx="93">
                  <c:v>62.777000000000001</c:v>
                </c:pt>
                <c:pt idx="94">
                  <c:v>62.472000000000001</c:v>
                </c:pt>
                <c:pt idx="95">
                  <c:v>62.316000000000003</c:v>
                </c:pt>
                <c:pt idx="96">
                  <c:v>62.156000000000006</c:v>
                </c:pt>
                <c:pt idx="97">
                  <c:v>62.044000000000004</c:v>
                </c:pt>
                <c:pt idx="98">
                  <c:v>61.694000000000003</c:v>
                </c:pt>
                <c:pt idx="99">
                  <c:v>61.457999999999998</c:v>
                </c:pt>
                <c:pt idx="100">
                  <c:v>60.804000000000002</c:v>
                </c:pt>
                <c:pt idx="101">
                  <c:v>60.744</c:v>
                </c:pt>
                <c:pt idx="102">
                  <c:v>60.386000000000003</c:v>
                </c:pt>
                <c:pt idx="103">
                  <c:v>59.964000000000006</c:v>
                </c:pt>
                <c:pt idx="104">
                  <c:v>59.597000000000001</c:v>
                </c:pt>
                <c:pt idx="105">
                  <c:v>59.349000000000004</c:v>
                </c:pt>
                <c:pt idx="106">
                  <c:v>59.286000000000001</c:v>
                </c:pt>
                <c:pt idx="107">
                  <c:v>59.223000000000013</c:v>
                </c:pt>
                <c:pt idx="108">
                  <c:v>59.029000000000003</c:v>
                </c:pt>
                <c:pt idx="109">
                  <c:v>58.889000000000003</c:v>
                </c:pt>
                <c:pt idx="110">
                  <c:v>58.816999999999993</c:v>
                </c:pt>
                <c:pt idx="111">
                  <c:v>58.744</c:v>
                </c:pt>
                <c:pt idx="112">
                  <c:v>58.159000000000006</c:v>
                </c:pt>
                <c:pt idx="113">
                  <c:v>57.865000000000002</c:v>
                </c:pt>
                <c:pt idx="114">
                  <c:v>57.422000000000011</c:v>
                </c:pt>
                <c:pt idx="115">
                  <c:v>57.199000000000012</c:v>
                </c:pt>
                <c:pt idx="116">
                  <c:v>56.974000000000004</c:v>
                </c:pt>
                <c:pt idx="117">
                  <c:v>56.214000000000006</c:v>
                </c:pt>
                <c:pt idx="118">
                  <c:v>56.06</c:v>
                </c:pt>
                <c:pt idx="119">
                  <c:v>55.669000000000011</c:v>
                </c:pt>
                <c:pt idx="120">
                  <c:v>55.505000000000003</c:v>
                </c:pt>
                <c:pt idx="121">
                  <c:v>55.237000000000002</c:v>
                </c:pt>
                <c:pt idx="122">
                  <c:v>55.141000000000005</c:v>
                </c:pt>
                <c:pt idx="123">
                  <c:v>55.045000000000002</c:v>
                </c:pt>
                <c:pt idx="124">
                  <c:v>54.653000000000006</c:v>
                </c:pt>
                <c:pt idx="125">
                  <c:v>54.356999999999999</c:v>
                </c:pt>
                <c:pt idx="126">
                  <c:v>54.059000000000005</c:v>
                </c:pt>
                <c:pt idx="127">
                  <c:v>54.059000000000005</c:v>
                </c:pt>
                <c:pt idx="128">
                  <c:v>53.957000000000001</c:v>
                </c:pt>
                <c:pt idx="129">
                  <c:v>53.753</c:v>
                </c:pt>
                <c:pt idx="130">
                  <c:v>53.435000000000002</c:v>
                </c:pt>
                <c:pt idx="131">
                  <c:v>53.217000000000006</c:v>
                </c:pt>
                <c:pt idx="132">
                  <c:v>52.987000000000002</c:v>
                </c:pt>
                <c:pt idx="133">
                  <c:v>52.987000000000002</c:v>
                </c:pt>
                <c:pt idx="134">
                  <c:v>52.558</c:v>
                </c:pt>
                <c:pt idx="135">
                  <c:v>52.264000000000003</c:v>
                </c:pt>
                <c:pt idx="136">
                  <c:v>51.816000000000003</c:v>
                </c:pt>
                <c:pt idx="137">
                  <c:v>51.664000000000001</c:v>
                </c:pt>
                <c:pt idx="138">
                  <c:v>51.201000000000001</c:v>
                </c:pt>
                <c:pt idx="139">
                  <c:v>50.883999999999993</c:v>
                </c:pt>
                <c:pt idx="140">
                  <c:v>50.722000000000065</c:v>
                </c:pt>
                <c:pt idx="141">
                  <c:v>50.552</c:v>
                </c:pt>
                <c:pt idx="142">
                  <c:v>50.377000000000002</c:v>
                </c:pt>
                <c:pt idx="143">
                  <c:v>50.009</c:v>
                </c:pt>
                <c:pt idx="144">
                  <c:v>49.797000000000011</c:v>
                </c:pt>
              </c:numCache>
            </c:numRef>
          </c:yVal>
          <c:smooth val="0"/>
        </c:ser>
        <c:ser>
          <c:idx val="1"/>
          <c:order val="1"/>
          <c:tx>
            <c:strRef>
              <c:f>Sheet1!$C$1</c:f>
              <c:strCache>
                <c:ptCount val="1"/>
                <c:pt idx="0">
                  <c:v>Continuous flow (N=2,856)</c:v>
                </c:pt>
              </c:strCache>
            </c:strRef>
          </c:tx>
          <c:spPr>
            <a:ln w="41275">
              <a:solidFill>
                <a:srgbClr val="00FF00"/>
              </a:solidFill>
              <a:prstDash val="solid"/>
            </a:ln>
          </c:spPr>
          <c:marker>
            <c:symbol val="none"/>
          </c:marker>
          <c:xVal>
            <c:numRef>
              <c:f>Sheet1!$A$2:$A$146</c:f>
              <c:numCache>
                <c:formatCode>General</c:formatCode>
                <c:ptCount val="145"/>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1.0832999999999982</c:v>
                </c:pt>
                <c:pt idx="14">
                  <c:v>1.1667000000000001</c:v>
                </c:pt>
                <c:pt idx="15">
                  <c:v>1.25</c:v>
                </c:pt>
                <c:pt idx="16">
                  <c:v>1.3332999999999982</c:v>
                </c:pt>
                <c:pt idx="17">
                  <c:v>1.4166999999999978</c:v>
                </c:pt>
                <c:pt idx="18">
                  <c:v>1.5</c:v>
                </c:pt>
                <c:pt idx="19">
                  <c:v>1.5832999999999982</c:v>
                </c:pt>
                <c:pt idx="20">
                  <c:v>1.6667000000000001</c:v>
                </c:pt>
                <c:pt idx="21">
                  <c:v>1.75</c:v>
                </c:pt>
                <c:pt idx="22">
                  <c:v>1.8332999999999982</c:v>
                </c:pt>
                <c:pt idx="23">
                  <c:v>1.9167000000000001</c:v>
                </c:pt>
                <c:pt idx="24">
                  <c:v>2</c:v>
                </c:pt>
                <c:pt idx="25">
                  <c:v>2.0832999999999999</c:v>
                </c:pt>
                <c:pt idx="26">
                  <c:v>2.1667000000000001</c:v>
                </c:pt>
                <c:pt idx="27">
                  <c:v>2.25</c:v>
                </c:pt>
                <c:pt idx="28">
                  <c:v>2.3332999999999977</c:v>
                </c:pt>
                <c:pt idx="29">
                  <c:v>2.4166999999999961</c:v>
                </c:pt>
                <c:pt idx="30">
                  <c:v>2.5</c:v>
                </c:pt>
                <c:pt idx="31">
                  <c:v>2.5832999999999999</c:v>
                </c:pt>
                <c:pt idx="32">
                  <c:v>2.6667000000000001</c:v>
                </c:pt>
                <c:pt idx="33">
                  <c:v>2.75</c:v>
                </c:pt>
                <c:pt idx="34">
                  <c:v>2.8332999999999977</c:v>
                </c:pt>
                <c:pt idx="35">
                  <c:v>2.9166999999999961</c:v>
                </c:pt>
                <c:pt idx="36">
                  <c:v>3</c:v>
                </c:pt>
                <c:pt idx="37">
                  <c:v>3.0832999999999999</c:v>
                </c:pt>
                <c:pt idx="38">
                  <c:v>3.1667000000000001</c:v>
                </c:pt>
                <c:pt idx="39">
                  <c:v>3.25</c:v>
                </c:pt>
                <c:pt idx="40">
                  <c:v>3.3332999999999977</c:v>
                </c:pt>
                <c:pt idx="41">
                  <c:v>3.4166999999999961</c:v>
                </c:pt>
                <c:pt idx="42">
                  <c:v>3.5</c:v>
                </c:pt>
                <c:pt idx="43">
                  <c:v>3.5832999999999999</c:v>
                </c:pt>
                <c:pt idx="44">
                  <c:v>3.6667000000000001</c:v>
                </c:pt>
                <c:pt idx="45">
                  <c:v>3.75</c:v>
                </c:pt>
                <c:pt idx="46">
                  <c:v>3.8332999999999977</c:v>
                </c:pt>
                <c:pt idx="47">
                  <c:v>3.9166999999999961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Sheet1!$C$2:$C$146</c:f>
              <c:numCache>
                <c:formatCode>General</c:formatCode>
                <c:ptCount val="145"/>
                <c:pt idx="0">
                  <c:v>100</c:v>
                </c:pt>
                <c:pt idx="1">
                  <c:v>94.600999999999999</c:v>
                </c:pt>
                <c:pt idx="2">
                  <c:v>93.26</c:v>
                </c:pt>
                <c:pt idx="3">
                  <c:v>92.268000000000001</c:v>
                </c:pt>
                <c:pt idx="4">
                  <c:v>91.63</c:v>
                </c:pt>
                <c:pt idx="5">
                  <c:v>91.062000000000012</c:v>
                </c:pt>
                <c:pt idx="6">
                  <c:v>90.492999999999995</c:v>
                </c:pt>
                <c:pt idx="7">
                  <c:v>90.066000000000003</c:v>
                </c:pt>
                <c:pt idx="8">
                  <c:v>89.674999999999983</c:v>
                </c:pt>
                <c:pt idx="9">
                  <c:v>89.141000000000005</c:v>
                </c:pt>
                <c:pt idx="10">
                  <c:v>88.748999999999995</c:v>
                </c:pt>
                <c:pt idx="11">
                  <c:v>88.318000000000012</c:v>
                </c:pt>
                <c:pt idx="12">
                  <c:v>87.843999999999994</c:v>
                </c:pt>
                <c:pt idx="13">
                  <c:v>87.402000000000001</c:v>
                </c:pt>
                <c:pt idx="14">
                  <c:v>87.031000000000006</c:v>
                </c:pt>
                <c:pt idx="15">
                  <c:v>86.823999999999998</c:v>
                </c:pt>
                <c:pt idx="16">
                  <c:v>86.406999999999996</c:v>
                </c:pt>
                <c:pt idx="17">
                  <c:v>86.114999999999995</c:v>
                </c:pt>
                <c:pt idx="18">
                  <c:v>85.905000000000001</c:v>
                </c:pt>
                <c:pt idx="19">
                  <c:v>85.568000000000012</c:v>
                </c:pt>
                <c:pt idx="20">
                  <c:v>85.271999999999991</c:v>
                </c:pt>
                <c:pt idx="21">
                  <c:v>84.846000000000004</c:v>
                </c:pt>
                <c:pt idx="22">
                  <c:v>84.631</c:v>
                </c:pt>
                <c:pt idx="23">
                  <c:v>84.5</c:v>
                </c:pt>
                <c:pt idx="24">
                  <c:v>84.36</c:v>
                </c:pt>
                <c:pt idx="25">
                  <c:v>84.084999999999994</c:v>
                </c:pt>
                <c:pt idx="26">
                  <c:v>83.733999999999995</c:v>
                </c:pt>
                <c:pt idx="27">
                  <c:v>83.376999999999981</c:v>
                </c:pt>
                <c:pt idx="28">
                  <c:v>83.016999999999996</c:v>
                </c:pt>
                <c:pt idx="29">
                  <c:v>82.655999999999949</c:v>
                </c:pt>
                <c:pt idx="30">
                  <c:v>82.293000000000006</c:v>
                </c:pt>
                <c:pt idx="31">
                  <c:v>81.988</c:v>
                </c:pt>
                <c:pt idx="32">
                  <c:v>81.680999999999983</c:v>
                </c:pt>
                <c:pt idx="33">
                  <c:v>81.619</c:v>
                </c:pt>
                <c:pt idx="34">
                  <c:v>81.429000000000002</c:v>
                </c:pt>
                <c:pt idx="35">
                  <c:v>81.103999999999999</c:v>
                </c:pt>
                <c:pt idx="36">
                  <c:v>80.958000000000013</c:v>
                </c:pt>
                <c:pt idx="37">
                  <c:v>80.61999999999999</c:v>
                </c:pt>
                <c:pt idx="38">
                  <c:v>80.335999999999999</c:v>
                </c:pt>
                <c:pt idx="39">
                  <c:v>79.849999999999994</c:v>
                </c:pt>
                <c:pt idx="40">
                  <c:v>79.751999999999995</c:v>
                </c:pt>
                <c:pt idx="41">
                  <c:v>79.652999999999949</c:v>
                </c:pt>
                <c:pt idx="42">
                  <c:v>78.856999999999999</c:v>
                </c:pt>
                <c:pt idx="43">
                  <c:v>78.554999999999993</c:v>
                </c:pt>
                <c:pt idx="44">
                  <c:v>78.248999999999995</c:v>
                </c:pt>
                <c:pt idx="45">
                  <c:v>77.831000000000003</c:v>
                </c:pt>
                <c:pt idx="46">
                  <c:v>77.617999999999995</c:v>
                </c:pt>
                <c:pt idx="47">
                  <c:v>77.182000000000002</c:v>
                </c:pt>
                <c:pt idx="48">
                  <c:v>77.061000000000007</c:v>
                </c:pt>
                <c:pt idx="49">
                  <c:v>76.912000000000006</c:v>
                </c:pt>
                <c:pt idx="50">
                  <c:v>76.748000000000005</c:v>
                </c:pt>
                <c:pt idx="51">
                  <c:v>76.578000000000003</c:v>
                </c:pt>
                <c:pt idx="52">
                  <c:v>76.062000000000012</c:v>
                </c:pt>
                <c:pt idx="53">
                  <c:v>75.542000000000002</c:v>
                </c:pt>
                <c:pt idx="54">
                  <c:v>75.367000000000004</c:v>
                </c:pt>
                <c:pt idx="55">
                  <c:v>75.191000000000003</c:v>
                </c:pt>
                <c:pt idx="56">
                  <c:v>74.834999999999994</c:v>
                </c:pt>
                <c:pt idx="57">
                  <c:v>74.10799999999999</c:v>
                </c:pt>
                <c:pt idx="58">
                  <c:v>73.370999999999981</c:v>
                </c:pt>
                <c:pt idx="59">
                  <c:v>73.183999999999983</c:v>
                </c:pt>
                <c:pt idx="60">
                  <c:v>72.599000000000004</c:v>
                </c:pt>
                <c:pt idx="61">
                  <c:v>71.884</c:v>
                </c:pt>
                <c:pt idx="62">
                  <c:v>71.627999999999986</c:v>
                </c:pt>
                <c:pt idx="63">
                  <c:v>71.36999999999999</c:v>
                </c:pt>
                <c:pt idx="64">
                  <c:v>71.10799999999999</c:v>
                </c:pt>
                <c:pt idx="65">
                  <c:v>71.10799999999999</c:v>
                </c:pt>
                <c:pt idx="66">
                  <c:v>70.576999999999998</c:v>
                </c:pt>
                <c:pt idx="67">
                  <c:v>70.31</c:v>
                </c:pt>
                <c:pt idx="68">
                  <c:v>70.040999999999997</c:v>
                </c:pt>
                <c:pt idx="69">
                  <c:v>69.5</c:v>
                </c:pt>
                <c:pt idx="70">
                  <c:v>69.222999999999999</c:v>
                </c:pt>
                <c:pt idx="71">
                  <c:v>69.222999999999999</c:v>
                </c:pt>
                <c:pt idx="72">
                  <c:v>68.334999999999994</c:v>
                </c:pt>
                <c:pt idx="73">
                  <c:v>67.965999999999994</c:v>
                </c:pt>
                <c:pt idx="74">
                  <c:v>67.566000000000003</c:v>
                </c:pt>
                <c:pt idx="75">
                  <c:v>66.739000000000004</c:v>
                </c:pt>
                <c:pt idx="76">
                  <c:v>65.891999999999996</c:v>
                </c:pt>
                <c:pt idx="77">
                  <c:v>65.458000000000013</c:v>
                </c:pt>
                <c:pt idx="78">
                  <c:v>65.458000000000013</c:v>
                </c:pt>
                <c:pt idx="79">
                  <c:v>65.458000000000013</c:v>
                </c:pt>
                <c:pt idx="80">
                  <c:v>65.458000000000013</c:v>
                </c:pt>
                <c:pt idx="81">
                  <c:v>65.458000000000013</c:v>
                </c:pt>
                <c:pt idx="82">
                  <c:v>64.021000000000001</c:v>
                </c:pt>
                <c:pt idx="83">
                  <c:v>63.509</c:v>
                </c:pt>
                <c:pt idx="84">
                  <c:v>63.509</c:v>
                </c:pt>
                <c:pt idx="85">
                  <c:v>62.833000000000006</c:v>
                </c:pt>
                <c:pt idx="86">
                  <c:v>62.094000000000001</c:v>
                </c:pt>
                <c:pt idx="87">
                  <c:v>62.094000000000001</c:v>
                </c:pt>
                <c:pt idx="88">
                  <c:v>62.094000000000001</c:v>
                </c:pt>
                <c:pt idx="89">
                  <c:v>62.094000000000001</c:v>
                </c:pt>
                <c:pt idx="90">
                  <c:v>62.094000000000001</c:v>
                </c:pt>
                <c:pt idx="91">
                  <c:v>62.094000000000001</c:v>
                </c:pt>
                <c:pt idx="92">
                  <c:v>62.094000000000001</c:v>
                </c:pt>
                <c:pt idx="93">
                  <c:v>61.181000000000004</c:v>
                </c:pt>
                <c:pt idx="94">
                  <c:v>61.181000000000004</c:v>
                </c:pt>
                <c:pt idx="95">
                  <c:v>61.181000000000004</c:v>
                </c:pt>
                <c:pt idx="96">
                  <c:v>61.181000000000004</c:v>
                </c:pt>
                <c:pt idx="97">
                  <c:v>61.181000000000004</c:v>
                </c:pt>
                <c:pt idx="98">
                  <c:v>61.181000000000004</c:v>
                </c:pt>
                <c:pt idx="99">
                  <c:v>59.571000000000005</c:v>
                </c:pt>
                <c:pt idx="100">
                  <c:v>59.571000000000005</c:v>
                </c:pt>
                <c:pt idx="101">
                  <c:v>59.571000000000005</c:v>
                </c:pt>
                <c:pt idx="102">
                  <c:v>59.571000000000005</c:v>
                </c:pt>
                <c:pt idx="103">
                  <c:v>59.571000000000005</c:v>
                </c:pt>
                <c:pt idx="104">
                  <c:v>59.571000000000005</c:v>
                </c:pt>
                <c:pt idx="105">
                  <c:v>57.71</c:v>
                </c:pt>
                <c:pt idx="106">
                  <c:v>57.71</c:v>
                </c:pt>
                <c:pt idx="107">
                  <c:v>57.71</c:v>
                </c:pt>
                <c:pt idx="108">
                  <c:v>57.71</c:v>
                </c:pt>
              </c:numCache>
            </c:numRef>
          </c:yVal>
          <c:smooth val="0"/>
        </c:ser>
        <c:ser>
          <c:idx val="2"/>
          <c:order val="2"/>
          <c:tx>
            <c:strRef>
              <c:f>Sheet1!$D$1</c:f>
              <c:strCache>
                <c:ptCount val="1"/>
                <c:pt idx="0">
                  <c:v>ECMO  (N=142)</c:v>
                </c:pt>
              </c:strCache>
            </c:strRef>
          </c:tx>
          <c:spPr>
            <a:ln w="41275">
              <a:solidFill>
                <a:srgbClr val="FF0000"/>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1.0832999999999982</c:v>
                </c:pt>
                <c:pt idx="14">
                  <c:v>1.1667000000000001</c:v>
                </c:pt>
                <c:pt idx="15">
                  <c:v>1.25</c:v>
                </c:pt>
                <c:pt idx="16">
                  <c:v>1.3332999999999982</c:v>
                </c:pt>
                <c:pt idx="17">
                  <c:v>1.4166999999999978</c:v>
                </c:pt>
                <c:pt idx="18">
                  <c:v>1.5</c:v>
                </c:pt>
                <c:pt idx="19">
                  <c:v>1.5832999999999982</c:v>
                </c:pt>
                <c:pt idx="20">
                  <c:v>1.6667000000000001</c:v>
                </c:pt>
                <c:pt idx="21">
                  <c:v>1.75</c:v>
                </c:pt>
                <c:pt idx="22">
                  <c:v>1.8332999999999982</c:v>
                </c:pt>
                <c:pt idx="23">
                  <c:v>1.9167000000000001</c:v>
                </c:pt>
                <c:pt idx="24">
                  <c:v>2</c:v>
                </c:pt>
                <c:pt idx="25">
                  <c:v>2.0832999999999999</c:v>
                </c:pt>
                <c:pt idx="26">
                  <c:v>2.1667000000000001</c:v>
                </c:pt>
                <c:pt idx="27">
                  <c:v>2.25</c:v>
                </c:pt>
                <c:pt idx="28">
                  <c:v>2.3332999999999977</c:v>
                </c:pt>
                <c:pt idx="29">
                  <c:v>2.4166999999999961</c:v>
                </c:pt>
                <c:pt idx="30">
                  <c:v>2.5</c:v>
                </c:pt>
                <c:pt idx="31">
                  <c:v>2.5832999999999999</c:v>
                </c:pt>
                <c:pt idx="32">
                  <c:v>2.6667000000000001</c:v>
                </c:pt>
                <c:pt idx="33">
                  <c:v>2.75</c:v>
                </c:pt>
                <c:pt idx="34">
                  <c:v>2.8332999999999977</c:v>
                </c:pt>
                <c:pt idx="35">
                  <c:v>2.9166999999999961</c:v>
                </c:pt>
                <c:pt idx="36">
                  <c:v>3</c:v>
                </c:pt>
                <c:pt idx="37">
                  <c:v>3.0832999999999999</c:v>
                </c:pt>
                <c:pt idx="38">
                  <c:v>3.1667000000000001</c:v>
                </c:pt>
                <c:pt idx="39">
                  <c:v>3.25</c:v>
                </c:pt>
                <c:pt idx="40">
                  <c:v>3.3332999999999977</c:v>
                </c:pt>
                <c:pt idx="41">
                  <c:v>3.4166999999999961</c:v>
                </c:pt>
                <c:pt idx="42">
                  <c:v>3.5</c:v>
                </c:pt>
                <c:pt idx="43">
                  <c:v>3.5832999999999999</c:v>
                </c:pt>
                <c:pt idx="44">
                  <c:v>3.6667000000000001</c:v>
                </c:pt>
                <c:pt idx="45">
                  <c:v>3.75</c:v>
                </c:pt>
                <c:pt idx="46">
                  <c:v>3.8332999999999977</c:v>
                </c:pt>
                <c:pt idx="47">
                  <c:v>3.9166999999999961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Sheet1!$D$2:$D$146</c:f>
              <c:numCache>
                <c:formatCode>General</c:formatCode>
                <c:ptCount val="145"/>
                <c:pt idx="0">
                  <c:v>100</c:v>
                </c:pt>
                <c:pt idx="1">
                  <c:v>60.52</c:v>
                </c:pt>
                <c:pt idx="2">
                  <c:v>57.521000000000001</c:v>
                </c:pt>
                <c:pt idx="3">
                  <c:v>56.007000000000005</c:v>
                </c:pt>
                <c:pt idx="4">
                  <c:v>55.24</c:v>
                </c:pt>
                <c:pt idx="5">
                  <c:v>55.24</c:v>
                </c:pt>
                <c:pt idx="6">
                  <c:v>55.24</c:v>
                </c:pt>
                <c:pt idx="7">
                  <c:v>53.706000000000003</c:v>
                </c:pt>
                <c:pt idx="8">
                  <c:v>53.706000000000003</c:v>
                </c:pt>
                <c:pt idx="9">
                  <c:v>53.706000000000003</c:v>
                </c:pt>
                <c:pt idx="10">
                  <c:v>53.706000000000003</c:v>
                </c:pt>
                <c:pt idx="11">
                  <c:v>53.706000000000003</c:v>
                </c:pt>
                <c:pt idx="12">
                  <c:v>52.927</c:v>
                </c:pt>
                <c:pt idx="13">
                  <c:v>52.927</c:v>
                </c:pt>
                <c:pt idx="14">
                  <c:v>52.927</c:v>
                </c:pt>
                <c:pt idx="15">
                  <c:v>52.927</c:v>
                </c:pt>
                <c:pt idx="16">
                  <c:v>52.927</c:v>
                </c:pt>
                <c:pt idx="17">
                  <c:v>52.927</c:v>
                </c:pt>
                <c:pt idx="18">
                  <c:v>52.927</c:v>
                </c:pt>
                <c:pt idx="19">
                  <c:v>52.927</c:v>
                </c:pt>
                <c:pt idx="20">
                  <c:v>52.927</c:v>
                </c:pt>
                <c:pt idx="21">
                  <c:v>52.927</c:v>
                </c:pt>
                <c:pt idx="22">
                  <c:v>51.999000000000002</c:v>
                </c:pt>
                <c:pt idx="23">
                  <c:v>51.999000000000002</c:v>
                </c:pt>
                <c:pt idx="24">
                  <c:v>51.999000000000002</c:v>
                </c:pt>
                <c:pt idx="25">
                  <c:v>51.999000000000002</c:v>
                </c:pt>
                <c:pt idx="26">
                  <c:v>51.999000000000002</c:v>
                </c:pt>
                <c:pt idx="27">
                  <c:v>50.959000000000003</c:v>
                </c:pt>
                <c:pt idx="28">
                  <c:v>50.959000000000003</c:v>
                </c:pt>
                <c:pt idx="29">
                  <c:v>50.959000000000003</c:v>
                </c:pt>
                <c:pt idx="30">
                  <c:v>50.959000000000003</c:v>
                </c:pt>
                <c:pt idx="31">
                  <c:v>50.959000000000003</c:v>
                </c:pt>
                <c:pt idx="32">
                  <c:v>49.897000000000006</c:v>
                </c:pt>
                <c:pt idx="33">
                  <c:v>48.836000000000006</c:v>
                </c:pt>
                <c:pt idx="34">
                  <c:v>48.836000000000006</c:v>
                </c:pt>
                <c:pt idx="35">
                  <c:v>48.836000000000006</c:v>
                </c:pt>
                <c:pt idx="36">
                  <c:v>48.836000000000006</c:v>
                </c:pt>
                <c:pt idx="37">
                  <c:v>48.836000000000006</c:v>
                </c:pt>
                <c:pt idx="38">
                  <c:v>48.836000000000006</c:v>
                </c:pt>
                <c:pt idx="39">
                  <c:v>48.836000000000006</c:v>
                </c:pt>
                <c:pt idx="40">
                  <c:v>48.836000000000006</c:v>
                </c:pt>
                <c:pt idx="41">
                  <c:v>48.836000000000006</c:v>
                </c:pt>
                <c:pt idx="42">
                  <c:v>48.836000000000006</c:v>
                </c:pt>
                <c:pt idx="43">
                  <c:v>48.836000000000006</c:v>
                </c:pt>
                <c:pt idx="44">
                  <c:v>48.836000000000006</c:v>
                </c:pt>
                <c:pt idx="45">
                  <c:v>48.836000000000006</c:v>
                </c:pt>
                <c:pt idx="46">
                  <c:v>48.836000000000006</c:v>
                </c:pt>
                <c:pt idx="47">
                  <c:v>47.55</c:v>
                </c:pt>
                <c:pt idx="48">
                  <c:v>47.55</c:v>
                </c:pt>
                <c:pt idx="49">
                  <c:v>47.55</c:v>
                </c:pt>
                <c:pt idx="50">
                  <c:v>47.55</c:v>
                </c:pt>
                <c:pt idx="51">
                  <c:v>47.55</c:v>
                </c:pt>
                <c:pt idx="52">
                  <c:v>47.55</c:v>
                </c:pt>
                <c:pt idx="53">
                  <c:v>47.55</c:v>
                </c:pt>
                <c:pt idx="54">
                  <c:v>47.55</c:v>
                </c:pt>
                <c:pt idx="55">
                  <c:v>47.55</c:v>
                </c:pt>
                <c:pt idx="56">
                  <c:v>47.55</c:v>
                </c:pt>
                <c:pt idx="57">
                  <c:v>47.55</c:v>
                </c:pt>
                <c:pt idx="58">
                  <c:v>47.55</c:v>
                </c:pt>
                <c:pt idx="59">
                  <c:v>47.55</c:v>
                </c:pt>
                <c:pt idx="60">
                  <c:v>47.55</c:v>
                </c:pt>
                <c:pt idx="61">
                  <c:v>47.55</c:v>
                </c:pt>
                <c:pt idx="62">
                  <c:v>47.55</c:v>
                </c:pt>
                <c:pt idx="63">
                  <c:v>47.55</c:v>
                </c:pt>
                <c:pt idx="64">
                  <c:v>47.55</c:v>
                </c:pt>
                <c:pt idx="65">
                  <c:v>47.55</c:v>
                </c:pt>
                <c:pt idx="66">
                  <c:v>47.55</c:v>
                </c:pt>
                <c:pt idx="67">
                  <c:v>45.483000000000004</c:v>
                </c:pt>
                <c:pt idx="68">
                  <c:v>45.483000000000004</c:v>
                </c:pt>
                <c:pt idx="69">
                  <c:v>45.483000000000004</c:v>
                </c:pt>
                <c:pt idx="70">
                  <c:v>45.483000000000004</c:v>
                </c:pt>
                <c:pt idx="71">
                  <c:v>45.483000000000004</c:v>
                </c:pt>
                <c:pt idx="72">
                  <c:v>45.483000000000004</c:v>
                </c:pt>
                <c:pt idx="73">
                  <c:v>45.483000000000004</c:v>
                </c:pt>
                <c:pt idx="74">
                  <c:v>45.483000000000004</c:v>
                </c:pt>
                <c:pt idx="75">
                  <c:v>45.483000000000004</c:v>
                </c:pt>
                <c:pt idx="76">
                  <c:v>45.483000000000004</c:v>
                </c:pt>
                <c:pt idx="77">
                  <c:v>45.483000000000004</c:v>
                </c:pt>
                <c:pt idx="78">
                  <c:v>45.483000000000004</c:v>
                </c:pt>
                <c:pt idx="79">
                  <c:v>45.483000000000004</c:v>
                </c:pt>
                <c:pt idx="80">
                  <c:v>45.483000000000004</c:v>
                </c:pt>
                <c:pt idx="81">
                  <c:v>45.483000000000004</c:v>
                </c:pt>
                <c:pt idx="82">
                  <c:v>45.483000000000004</c:v>
                </c:pt>
                <c:pt idx="83">
                  <c:v>45.483000000000004</c:v>
                </c:pt>
                <c:pt idx="84">
                  <c:v>45.483000000000004</c:v>
                </c:pt>
              </c:numCache>
            </c:numRef>
          </c:yVal>
          <c:smooth val="0"/>
        </c:ser>
        <c:ser>
          <c:idx val="3"/>
          <c:order val="3"/>
          <c:tx>
            <c:strRef>
              <c:f>Sheet1!$E$1</c:f>
              <c:strCache>
                <c:ptCount val="1"/>
                <c:pt idx="0">
                  <c:v>No LVAD / No Inotropes  (N=10,271)</c:v>
                </c:pt>
              </c:strCache>
            </c:strRef>
          </c:tx>
          <c:spPr>
            <a:ln w="41275">
              <a:solidFill>
                <a:srgbClr val="9933FF"/>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1.0832999999999982</c:v>
                </c:pt>
                <c:pt idx="14">
                  <c:v>1.1667000000000001</c:v>
                </c:pt>
                <c:pt idx="15">
                  <c:v>1.25</c:v>
                </c:pt>
                <c:pt idx="16">
                  <c:v>1.3332999999999982</c:v>
                </c:pt>
                <c:pt idx="17">
                  <c:v>1.4166999999999978</c:v>
                </c:pt>
                <c:pt idx="18">
                  <c:v>1.5</c:v>
                </c:pt>
                <c:pt idx="19">
                  <c:v>1.5832999999999982</c:v>
                </c:pt>
                <c:pt idx="20">
                  <c:v>1.6667000000000001</c:v>
                </c:pt>
                <c:pt idx="21">
                  <c:v>1.75</c:v>
                </c:pt>
                <c:pt idx="22">
                  <c:v>1.8332999999999982</c:v>
                </c:pt>
                <c:pt idx="23">
                  <c:v>1.9167000000000001</c:v>
                </c:pt>
                <c:pt idx="24">
                  <c:v>2</c:v>
                </c:pt>
                <c:pt idx="25">
                  <c:v>2.0832999999999999</c:v>
                </c:pt>
                <c:pt idx="26">
                  <c:v>2.1667000000000001</c:v>
                </c:pt>
                <c:pt idx="27">
                  <c:v>2.25</c:v>
                </c:pt>
                <c:pt idx="28">
                  <c:v>2.3332999999999977</c:v>
                </c:pt>
                <c:pt idx="29">
                  <c:v>2.4166999999999961</c:v>
                </c:pt>
                <c:pt idx="30">
                  <c:v>2.5</c:v>
                </c:pt>
                <c:pt idx="31">
                  <c:v>2.5832999999999999</c:v>
                </c:pt>
                <c:pt idx="32">
                  <c:v>2.6667000000000001</c:v>
                </c:pt>
                <c:pt idx="33">
                  <c:v>2.75</c:v>
                </c:pt>
                <c:pt idx="34">
                  <c:v>2.8332999999999977</c:v>
                </c:pt>
                <c:pt idx="35">
                  <c:v>2.9166999999999961</c:v>
                </c:pt>
                <c:pt idx="36">
                  <c:v>3</c:v>
                </c:pt>
                <c:pt idx="37">
                  <c:v>3.0832999999999999</c:v>
                </c:pt>
                <c:pt idx="38">
                  <c:v>3.1667000000000001</c:v>
                </c:pt>
                <c:pt idx="39">
                  <c:v>3.25</c:v>
                </c:pt>
                <c:pt idx="40">
                  <c:v>3.3332999999999977</c:v>
                </c:pt>
                <c:pt idx="41">
                  <c:v>3.4166999999999961</c:v>
                </c:pt>
                <c:pt idx="42">
                  <c:v>3.5</c:v>
                </c:pt>
                <c:pt idx="43">
                  <c:v>3.5832999999999999</c:v>
                </c:pt>
                <c:pt idx="44">
                  <c:v>3.6667000000000001</c:v>
                </c:pt>
                <c:pt idx="45">
                  <c:v>3.75</c:v>
                </c:pt>
                <c:pt idx="46">
                  <c:v>3.8332999999999977</c:v>
                </c:pt>
                <c:pt idx="47">
                  <c:v>3.9166999999999961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Sheet1!$E$2:$E$146</c:f>
              <c:numCache>
                <c:formatCode>General</c:formatCode>
                <c:ptCount val="145"/>
                <c:pt idx="0">
                  <c:v>100</c:v>
                </c:pt>
                <c:pt idx="1">
                  <c:v>94.652999999999949</c:v>
                </c:pt>
                <c:pt idx="2">
                  <c:v>93.221999999999994</c:v>
                </c:pt>
                <c:pt idx="3">
                  <c:v>92.346000000000004</c:v>
                </c:pt>
                <c:pt idx="4">
                  <c:v>91.73</c:v>
                </c:pt>
                <c:pt idx="5">
                  <c:v>91.121999999999986</c:v>
                </c:pt>
                <c:pt idx="6">
                  <c:v>90.655999999999949</c:v>
                </c:pt>
                <c:pt idx="7">
                  <c:v>90.311000000000007</c:v>
                </c:pt>
                <c:pt idx="8">
                  <c:v>89.763000000000005</c:v>
                </c:pt>
                <c:pt idx="9">
                  <c:v>89.335999999999999</c:v>
                </c:pt>
                <c:pt idx="10">
                  <c:v>89.010999999999996</c:v>
                </c:pt>
                <c:pt idx="11">
                  <c:v>88.715000000000003</c:v>
                </c:pt>
                <c:pt idx="12">
                  <c:v>88.334000000000003</c:v>
                </c:pt>
                <c:pt idx="13">
                  <c:v>87.974999999999994</c:v>
                </c:pt>
                <c:pt idx="14">
                  <c:v>87.706999999999994</c:v>
                </c:pt>
                <c:pt idx="15">
                  <c:v>87.417000000000129</c:v>
                </c:pt>
                <c:pt idx="16">
                  <c:v>87.135999999999981</c:v>
                </c:pt>
                <c:pt idx="17">
                  <c:v>86.736000000000004</c:v>
                </c:pt>
                <c:pt idx="18">
                  <c:v>86.433000000000007</c:v>
                </c:pt>
                <c:pt idx="19">
                  <c:v>86.172999999999988</c:v>
                </c:pt>
                <c:pt idx="20">
                  <c:v>85.912000000000006</c:v>
                </c:pt>
                <c:pt idx="21">
                  <c:v>85.619</c:v>
                </c:pt>
                <c:pt idx="22">
                  <c:v>85.433000000000007</c:v>
                </c:pt>
                <c:pt idx="23">
                  <c:v>85.224999999999994</c:v>
                </c:pt>
                <c:pt idx="24">
                  <c:v>85.004000000000005</c:v>
                </c:pt>
                <c:pt idx="25">
                  <c:v>84.774000000000001</c:v>
                </c:pt>
                <c:pt idx="26">
                  <c:v>84.504999999999995</c:v>
                </c:pt>
                <c:pt idx="27">
                  <c:v>84.188000000000002</c:v>
                </c:pt>
                <c:pt idx="28">
                  <c:v>83.85799999999999</c:v>
                </c:pt>
                <c:pt idx="29">
                  <c:v>83.598000000000013</c:v>
                </c:pt>
                <c:pt idx="30">
                  <c:v>83.290999999999997</c:v>
                </c:pt>
                <c:pt idx="31">
                  <c:v>83.042000000000002</c:v>
                </c:pt>
                <c:pt idx="32">
                  <c:v>82.792000000000002</c:v>
                </c:pt>
                <c:pt idx="33">
                  <c:v>82.566000000000003</c:v>
                </c:pt>
                <c:pt idx="34">
                  <c:v>82.338999999999999</c:v>
                </c:pt>
                <c:pt idx="35">
                  <c:v>82.157999999999987</c:v>
                </c:pt>
                <c:pt idx="36">
                  <c:v>81.938999999999993</c:v>
                </c:pt>
                <c:pt idx="37">
                  <c:v>81.650999999999982</c:v>
                </c:pt>
                <c:pt idx="38">
                  <c:v>81.495999999999995</c:v>
                </c:pt>
                <c:pt idx="39">
                  <c:v>81.157999999999987</c:v>
                </c:pt>
                <c:pt idx="40">
                  <c:v>80.85799999999999</c:v>
                </c:pt>
                <c:pt idx="41">
                  <c:v>80.598000000000013</c:v>
                </c:pt>
                <c:pt idx="42">
                  <c:v>80.284000000000006</c:v>
                </c:pt>
                <c:pt idx="43">
                  <c:v>80.007999999999996</c:v>
                </c:pt>
                <c:pt idx="44">
                  <c:v>79.784999999999997</c:v>
                </c:pt>
                <c:pt idx="45">
                  <c:v>79.534999999999997</c:v>
                </c:pt>
                <c:pt idx="46">
                  <c:v>79.349000000000004</c:v>
                </c:pt>
                <c:pt idx="47">
                  <c:v>79.10899999999998</c:v>
                </c:pt>
                <c:pt idx="48">
                  <c:v>78.812000000000012</c:v>
                </c:pt>
                <c:pt idx="49">
                  <c:v>78.489999999999995</c:v>
                </c:pt>
                <c:pt idx="50">
                  <c:v>78.147000000000006</c:v>
                </c:pt>
                <c:pt idx="51">
                  <c:v>77.873999999999981</c:v>
                </c:pt>
                <c:pt idx="52">
                  <c:v>77.572000000000003</c:v>
                </c:pt>
                <c:pt idx="53">
                  <c:v>77.325999999999979</c:v>
                </c:pt>
                <c:pt idx="54">
                  <c:v>77.122999999999948</c:v>
                </c:pt>
                <c:pt idx="55">
                  <c:v>76.964000000000027</c:v>
                </c:pt>
                <c:pt idx="56">
                  <c:v>76.745000000000005</c:v>
                </c:pt>
                <c:pt idx="57">
                  <c:v>76.584000000000003</c:v>
                </c:pt>
                <c:pt idx="58">
                  <c:v>76.113</c:v>
                </c:pt>
                <c:pt idx="59">
                  <c:v>75.787999999999997</c:v>
                </c:pt>
                <c:pt idx="60">
                  <c:v>75.60799999999999</c:v>
                </c:pt>
                <c:pt idx="61">
                  <c:v>75.325999999999979</c:v>
                </c:pt>
                <c:pt idx="62">
                  <c:v>74.956999999999994</c:v>
                </c:pt>
                <c:pt idx="63">
                  <c:v>74.634</c:v>
                </c:pt>
                <c:pt idx="64">
                  <c:v>74.423000000000002</c:v>
                </c:pt>
                <c:pt idx="65">
                  <c:v>74.146000000000001</c:v>
                </c:pt>
                <c:pt idx="66">
                  <c:v>73.917000000000129</c:v>
                </c:pt>
                <c:pt idx="67">
                  <c:v>73.60599999999998</c:v>
                </c:pt>
                <c:pt idx="68">
                  <c:v>73.342000000000013</c:v>
                </c:pt>
                <c:pt idx="69">
                  <c:v>72.977000000000004</c:v>
                </c:pt>
                <c:pt idx="70">
                  <c:v>72.694000000000003</c:v>
                </c:pt>
                <c:pt idx="71">
                  <c:v>72.372999999999948</c:v>
                </c:pt>
                <c:pt idx="72">
                  <c:v>72.167000000000002</c:v>
                </c:pt>
                <c:pt idx="73">
                  <c:v>71.697999999999993</c:v>
                </c:pt>
                <c:pt idx="74">
                  <c:v>71.474000000000004</c:v>
                </c:pt>
                <c:pt idx="75">
                  <c:v>71.154999999999987</c:v>
                </c:pt>
                <c:pt idx="76">
                  <c:v>70.870999999999981</c:v>
                </c:pt>
                <c:pt idx="77">
                  <c:v>70.644000000000005</c:v>
                </c:pt>
                <c:pt idx="78">
                  <c:v>70.34</c:v>
                </c:pt>
                <c:pt idx="79">
                  <c:v>70.072999999999979</c:v>
                </c:pt>
                <c:pt idx="80">
                  <c:v>69.727999999999994</c:v>
                </c:pt>
                <c:pt idx="81">
                  <c:v>69.38</c:v>
                </c:pt>
                <c:pt idx="82">
                  <c:v>69.165999999999983</c:v>
                </c:pt>
                <c:pt idx="83">
                  <c:v>68.89</c:v>
                </c:pt>
                <c:pt idx="84">
                  <c:v>68.627999999999986</c:v>
                </c:pt>
                <c:pt idx="85">
                  <c:v>68.432000000000002</c:v>
                </c:pt>
                <c:pt idx="86">
                  <c:v>68.072999999999979</c:v>
                </c:pt>
                <c:pt idx="87">
                  <c:v>67.644000000000005</c:v>
                </c:pt>
                <c:pt idx="88">
                  <c:v>67.257999999999996</c:v>
                </c:pt>
                <c:pt idx="89">
                  <c:v>66.962000000000003</c:v>
                </c:pt>
                <c:pt idx="90">
                  <c:v>66.756</c:v>
                </c:pt>
                <c:pt idx="91">
                  <c:v>66.388999999999982</c:v>
                </c:pt>
                <c:pt idx="92">
                  <c:v>66.042000000000002</c:v>
                </c:pt>
                <c:pt idx="93">
                  <c:v>65.646000000000001</c:v>
                </c:pt>
                <c:pt idx="94">
                  <c:v>65.410000000000025</c:v>
                </c:pt>
                <c:pt idx="95">
                  <c:v>65.120999999999981</c:v>
                </c:pt>
                <c:pt idx="96">
                  <c:v>64.777999999999992</c:v>
                </c:pt>
                <c:pt idx="97">
                  <c:v>64.513000000000005</c:v>
                </c:pt>
                <c:pt idx="98">
                  <c:v>64.239000000000004</c:v>
                </c:pt>
                <c:pt idx="99">
                  <c:v>63.878</c:v>
                </c:pt>
                <c:pt idx="100">
                  <c:v>63.515000000000001</c:v>
                </c:pt>
                <c:pt idx="101">
                  <c:v>63.179000000000002</c:v>
                </c:pt>
                <c:pt idx="102">
                  <c:v>62.954000000000001</c:v>
                </c:pt>
                <c:pt idx="103">
                  <c:v>62.445</c:v>
                </c:pt>
                <c:pt idx="104">
                  <c:v>62.075000000000003</c:v>
                </c:pt>
                <c:pt idx="105">
                  <c:v>61.759</c:v>
                </c:pt>
                <c:pt idx="106">
                  <c:v>61.324000000000005</c:v>
                </c:pt>
                <c:pt idx="107">
                  <c:v>61.057000000000002</c:v>
                </c:pt>
                <c:pt idx="108">
                  <c:v>60.574000000000005</c:v>
                </c:pt>
                <c:pt idx="109">
                  <c:v>60.28</c:v>
                </c:pt>
                <c:pt idx="110">
                  <c:v>59.977000000000004</c:v>
                </c:pt>
                <c:pt idx="111">
                  <c:v>59.637</c:v>
                </c:pt>
                <c:pt idx="112">
                  <c:v>59.297000000000011</c:v>
                </c:pt>
                <c:pt idx="113">
                  <c:v>58.851999999999997</c:v>
                </c:pt>
                <c:pt idx="114">
                  <c:v>58.543000000000006</c:v>
                </c:pt>
                <c:pt idx="115">
                  <c:v>58.129000000000012</c:v>
                </c:pt>
                <c:pt idx="116">
                  <c:v>57.713000000000001</c:v>
                </c:pt>
                <c:pt idx="117">
                  <c:v>57.363</c:v>
                </c:pt>
                <c:pt idx="118">
                  <c:v>56.972000000000001</c:v>
                </c:pt>
                <c:pt idx="119">
                  <c:v>56.792000000000066</c:v>
                </c:pt>
                <c:pt idx="120">
                  <c:v>56.607000000000006</c:v>
                </c:pt>
                <c:pt idx="121">
                  <c:v>56.366</c:v>
                </c:pt>
                <c:pt idx="122">
                  <c:v>56.113</c:v>
                </c:pt>
                <c:pt idx="123">
                  <c:v>55.814999999999998</c:v>
                </c:pt>
                <c:pt idx="124">
                  <c:v>55.428000000000011</c:v>
                </c:pt>
                <c:pt idx="125">
                  <c:v>54.953000000000003</c:v>
                </c:pt>
                <c:pt idx="126">
                  <c:v>54.561</c:v>
                </c:pt>
                <c:pt idx="127">
                  <c:v>54.384999999999998</c:v>
                </c:pt>
                <c:pt idx="128">
                  <c:v>54.119</c:v>
                </c:pt>
                <c:pt idx="129">
                  <c:v>53.668000000000013</c:v>
                </c:pt>
                <c:pt idx="130">
                  <c:v>53.299000000000063</c:v>
                </c:pt>
                <c:pt idx="131">
                  <c:v>53.064</c:v>
                </c:pt>
                <c:pt idx="132">
                  <c:v>52.917000000000002</c:v>
                </c:pt>
                <c:pt idx="133">
                  <c:v>52.759</c:v>
                </c:pt>
                <c:pt idx="134">
                  <c:v>52.589000000000006</c:v>
                </c:pt>
                <c:pt idx="135">
                  <c:v>52.356999999999999</c:v>
                </c:pt>
                <c:pt idx="136">
                  <c:v>52.124000000000002</c:v>
                </c:pt>
                <c:pt idx="137">
                  <c:v>51.83</c:v>
                </c:pt>
                <c:pt idx="138">
                  <c:v>51.593000000000011</c:v>
                </c:pt>
                <c:pt idx="139">
                  <c:v>51.295000000000066</c:v>
                </c:pt>
                <c:pt idx="140">
                  <c:v>51.112000000000002</c:v>
                </c:pt>
                <c:pt idx="141">
                  <c:v>50.739000000000011</c:v>
                </c:pt>
                <c:pt idx="142">
                  <c:v>50.422000000000011</c:v>
                </c:pt>
                <c:pt idx="143">
                  <c:v>50.288000000000011</c:v>
                </c:pt>
                <c:pt idx="144">
                  <c:v>50.009</c:v>
                </c:pt>
              </c:numCache>
            </c:numRef>
          </c:yVal>
          <c:smooth val="0"/>
        </c:ser>
        <c:ser>
          <c:idx val="4"/>
          <c:order val="4"/>
          <c:tx>
            <c:strRef>
              <c:f>Sheet1!$F$1</c:f>
              <c:strCache>
                <c:ptCount val="1"/>
                <c:pt idx="0">
                  <c:v>No LVAD / Inotropes (N=10,606)</c:v>
                </c:pt>
              </c:strCache>
            </c:strRef>
          </c:tx>
          <c:spPr>
            <a:ln w="41275">
              <a:solidFill>
                <a:srgbClr val="FFFF00"/>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1.0832999999999982</c:v>
                </c:pt>
                <c:pt idx="14">
                  <c:v>1.1667000000000001</c:v>
                </c:pt>
                <c:pt idx="15">
                  <c:v>1.25</c:v>
                </c:pt>
                <c:pt idx="16">
                  <c:v>1.3332999999999982</c:v>
                </c:pt>
                <c:pt idx="17">
                  <c:v>1.4166999999999978</c:v>
                </c:pt>
                <c:pt idx="18">
                  <c:v>1.5</c:v>
                </c:pt>
                <c:pt idx="19">
                  <c:v>1.5832999999999982</c:v>
                </c:pt>
                <c:pt idx="20">
                  <c:v>1.6667000000000001</c:v>
                </c:pt>
                <c:pt idx="21">
                  <c:v>1.75</c:v>
                </c:pt>
                <c:pt idx="22">
                  <c:v>1.8332999999999982</c:v>
                </c:pt>
                <c:pt idx="23">
                  <c:v>1.9167000000000001</c:v>
                </c:pt>
                <c:pt idx="24">
                  <c:v>2</c:v>
                </c:pt>
                <c:pt idx="25">
                  <c:v>2.0832999999999999</c:v>
                </c:pt>
                <c:pt idx="26">
                  <c:v>2.1667000000000001</c:v>
                </c:pt>
                <c:pt idx="27">
                  <c:v>2.25</c:v>
                </c:pt>
                <c:pt idx="28">
                  <c:v>2.3332999999999977</c:v>
                </c:pt>
                <c:pt idx="29">
                  <c:v>2.4166999999999961</c:v>
                </c:pt>
                <c:pt idx="30">
                  <c:v>2.5</c:v>
                </c:pt>
                <c:pt idx="31">
                  <c:v>2.5832999999999999</c:v>
                </c:pt>
                <c:pt idx="32">
                  <c:v>2.6667000000000001</c:v>
                </c:pt>
                <c:pt idx="33">
                  <c:v>2.75</c:v>
                </c:pt>
                <c:pt idx="34">
                  <c:v>2.8332999999999977</c:v>
                </c:pt>
                <c:pt idx="35">
                  <c:v>2.9166999999999961</c:v>
                </c:pt>
                <c:pt idx="36">
                  <c:v>3</c:v>
                </c:pt>
                <c:pt idx="37">
                  <c:v>3.0832999999999999</c:v>
                </c:pt>
                <c:pt idx="38">
                  <c:v>3.1667000000000001</c:v>
                </c:pt>
                <c:pt idx="39">
                  <c:v>3.25</c:v>
                </c:pt>
                <c:pt idx="40">
                  <c:v>3.3332999999999977</c:v>
                </c:pt>
                <c:pt idx="41">
                  <c:v>3.4166999999999961</c:v>
                </c:pt>
                <c:pt idx="42">
                  <c:v>3.5</c:v>
                </c:pt>
                <c:pt idx="43">
                  <c:v>3.5832999999999999</c:v>
                </c:pt>
                <c:pt idx="44">
                  <c:v>3.6667000000000001</c:v>
                </c:pt>
                <c:pt idx="45">
                  <c:v>3.75</c:v>
                </c:pt>
                <c:pt idx="46">
                  <c:v>3.8332999999999977</c:v>
                </c:pt>
                <c:pt idx="47">
                  <c:v>3.9166999999999961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Sheet1!$F$2:$F$146</c:f>
              <c:numCache>
                <c:formatCode>General</c:formatCode>
                <c:ptCount val="145"/>
                <c:pt idx="0">
                  <c:v>100</c:v>
                </c:pt>
                <c:pt idx="1">
                  <c:v>95.322000000000003</c:v>
                </c:pt>
                <c:pt idx="2">
                  <c:v>93.793999999999997</c:v>
                </c:pt>
                <c:pt idx="3">
                  <c:v>92.884</c:v>
                </c:pt>
                <c:pt idx="4">
                  <c:v>92.164999999999992</c:v>
                </c:pt>
                <c:pt idx="5">
                  <c:v>91.588999999999999</c:v>
                </c:pt>
                <c:pt idx="6">
                  <c:v>91.117999999999995</c:v>
                </c:pt>
                <c:pt idx="7">
                  <c:v>90.551999999999992</c:v>
                </c:pt>
                <c:pt idx="8">
                  <c:v>90.022999999999982</c:v>
                </c:pt>
                <c:pt idx="9">
                  <c:v>89.59</c:v>
                </c:pt>
                <c:pt idx="10">
                  <c:v>89.06</c:v>
                </c:pt>
                <c:pt idx="11">
                  <c:v>88.634999999999991</c:v>
                </c:pt>
                <c:pt idx="12">
                  <c:v>88.304999999999993</c:v>
                </c:pt>
                <c:pt idx="13">
                  <c:v>87.937000000000026</c:v>
                </c:pt>
                <c:pt idx="14">
                  <c:v>87.453999999999994</c:v>
                </c:pt>
                <c:pt idx="15">
                  <c:v>87.02</c:v>
                </c:pt>
                <c:pt idx="16">
                  <c:v>86.766999999999996</c:v>
                </c:pt>
                <c:pt idx="17">
                  <c:v>86.472999999999999</c:v>
                </c:pt>
                <c:pt idx="18">
                  <c:v>86.007000000000005</c:v>
                </c:pt>
                <c:pt idx="19">
                  <c:v>85.702000000000012</c:v>
                </c:pt>
                <c:pt idx="20">
                  <c:v>85.437000000000026</c:v>
                </c:pt>
                <c:pt idx="21">
                  <c:v>85.161000000000001</c:v>
                </c:pt>
                <c:pt idx="22">
                  <c:v>84.781000000000006</c:v>
                </c:pt>
                <c:pt idx="23">
                  <c:v>84.565000000000012</c:v>
                </c:pt>
                <c:pt idx="24">
                  <c:v>84.304000000000002</c:v>
                </c:pt>
                <c:pt idx="25">
                  <c:v>84.046000000000006</c:v>
                </c:pt>
                <c:pt idx="26">
                  <c:v>83.772999999999982</c:v>
                </c:pt>
                <c:pt idx="27">
                  <c:v>83.455000000000013</c:v>
                </c:pt>
                <c:pt idx="28">
                  <c:v>83.156999999999982</c:v>
                </c:pt>
                <c:pt idx="29">
                  <c:v>82.903999999999996</c:v>
                </c:pt>
                <c:pt idx="30">
                  <c:v>82.562000000000012</c:v>
                </c:pt>
                <c:pt idx="31">
                  <c:v>82.307000000000002</c:v>
                </c:pt>
                <c:pt idx="32">
                  <c:v>82.073999999999998</c:v>
                </c:pt>
                <c:pt idx="33">
                  <c:v>81.819000000000003</c:v>
                </c:pt>
                <c:pt idx="34">
                  <c:v>81.438999999999993</c:v>
                </c:pt>
                <c:pt idx="35">
                  <c:v>81.224999999999994</c:v>
                </c:pt>
                <c:pt idx="36">
                  <c:v>81.021000000000001</c:v>
                </c:pt>
                <c:pt idx="37">
                  <c:v>80.727999999999994</c:v>
                </c:pt>
                <c:pt idx="38">
                  <c:v>80.522999999999982</c:v>
                </c:pt>
                <c:pt idx="39">
                  <c:v>80.185000000000002</c:v>
                </c:pt>
                <c:pt idx="40">
                  <c:v>80.003</c:v>
                </c:pt>
                <c:pt idx="41">
                  <c:v>79.724000000000004</c:v>
                </c:pt>
                <c:pt idx="42">
                  <c:v>79.48</c:v>
                </c:pt>
                <c:pt idx="43">
                  <c:v>79.224000000000004</c:v>
                </c:pt>
                <c:pt idx="44">
                  <c:v>79.016000000000005</c:v>
                </c:pt>
                <c:pt idx="45">
                  <c:v>78.732000000000014</c:v>
                </c:pt>
                <c:pt idx="46">
                  <c:v>78.521999999999991</c:v>
                </c:pt>
                <c:pt idx="47">
                  <c:v>78.236000000000004</c:v>
                </c:pt>
                <c:pt idx="48">
                  <c:v>77.995999999999995</c:v>
                </c:pt>
                <c:pt idx="49">
                  <c:v>77.682999999999979</c:v>
                </c:pt>
                <c:pt idx="50">
                  <c:v>77.456000000000003</c:v>
                </c:pt>
                <c:pt idx="51">
                  <c:v>77.081000000000003</c:v>
                </c:pt>
                <c:pt idx="52">
                  <c:v>76.864999999999995</c:v>
                </c:pt>
                <c:pt idx="53">
                  <c:v>76.622999999999948</c:v>
                </c:pt>
                <c:pt idx="54">
                  <c:v>76.393000000000001</c:v>
                </c:pt>
                <c:pt idx="55">
                  <c:v>76.093999999999994</c:v>
                </c:pt>
                <c:pt idx="56">
                  <c:v>75.903000000000006</c:v>
                </c:pt>
                <c:pt idx="57">
                  <c:v>75.614999999999995</c:v>
                </c:pt>
                <c:pt idx="58">
                  <c:v>75.367000000000004</c:v>
                </c:pt>
                <c:pt idx="59">
                  <c:v>75.158999999999978</c:v>
                </c:pt>
                <c:pt idx="60">
                  <c:v>74.861999999999995</c:v>
                </c:pt>
                <c:pt idx="61">
                  <c:v>74.584000000000003</c:v>
                </c:pt>
                <c:pt idx="62">
                  <c:v>74.326999999999998</c:v>
                </c:pt>
                <c:pt idx="63">
                  <c:v>73.962000000000003</c:v>
                </c:pt>
                <c:pt idx="64">
                  <c:v>73.685999999999979</c:v>
                </c:pt>
                <c:pt idx="65">
                  <c:v>73.409000000000006</c:v>
                </c:pt>
                <c:pt idx="66">
                  <c:v>73.147999999999996</c:v>
                </c:pt>
                <c:pt idx="67">
                  <c:v>72.900000000000006</c:v>
                </c:pt>
                <c:pt idx="68">
                  <c:v>72.558999999999983</c:v>
                </c:pt>
                <c:pt idx="69">
                  <c:v>72.293999999999997</c:v>
                </c:pt>
                <c:pt idx="70">
                  <c:v>71.978999999999999</c:v>
                </c:pt>
                <c:pt idx="71">
                  <c:v>71.661000000000001</c:v>
                </c:pt>
                <c:pt idx="72">
                  <c:v>71.290000000000006</c:v>
                </c:pt>
                <c:pt idx="73">
                  <c:v>71.021000000000001</c:v>
                </c:pt>
                <c:pt idx="74">
                  <c:v>70.745000000000005</c:v>
                </c:pt>
                <c:pt idx="75">
                  <c:v>70.483000000000004</c:v>
                </c:pt>
                <c:pt idx="76">
                  <c:v>70.22</c:v>
                </c:pt>
                <c:pt idx="77">
                  <c:v>69.938000000000002</c:v>
                </c:pt>
                <c:pt idx="78">
                  <c:v>69.60299999999998</c:v>
                </c:pt>
                <c:pt idx="79">
                  <c:v>69.444000000000145</c:v>
                </c:pt>
                <c:pt idx="80">
                  <c:v>69.247000000000114</c:v>
                </c:pt>
                <c:pt idx="81">
                  <c:v>68.977000000000004</c:v>
                </c:pt>
                <c:pt idx="82">
                  <c:v>68.760000000000005</c:v>
                </c:pt>
                <c:pt idx="83">
                  <c:v>68.485000000000014</c:v>
                </c:pt>
                <c:pt idx="84">
                  <c:v>68.131999999999991</c:v>
                </c:pt>
                <c:pt idx="85">
                  <c:v>67.940000000000026</c:v>
                </c:pt>
                <c:pt idx="86">
                  <c:v>67.8</c:v>
                </c:pt>
                <c:pt idx="87">
                  <c:v>67.478999999999999</c:v>
                </c:pt>
                <c:pt idx="88">
                  <c:v>67.135999999999981</c:v>
                </c:pt>
                <c:pt idx="89">
                  <c:v>66.891999999999996</c:v>
                </c:pt>
                <c:pt idx="90">
                  <c:v>66.709000000000003</c:v>
                </c:pt>
                <c:pt idx="91">
                  <c:v>66.485000000000014</c:v>
                </c:pt>
                <c:pt idx="92">
                  <c:v>66.134999999999991</c:v>
                </c:pt>
                <c:pt idx="93">
                  <c:v>65.784000000000006</c:v>
                </c:pt>
                <c:pt idx="94">
                  <c:v>65.554000000000002</c:v>
                </c:pt>
                <c:pt idx="95">
                  <c:v>65.173999999999978</c:v>
                </c:pt>
                <c:pt idx="96">
                  <c:v>64.871999999999986</c:v>
                </c:pt>
                <c:pt idx="97">
                  <c:v>64.465999999999994</c:v>
                </c:pt>
                <c:pt idx="98">
                  <c:v>64.14</c:v>
                </c:pt>
                <c:pt idx="99">
                  <c:v>63.81</c:v>
                </c:pt>
                <c:pt idx="100">
                  <c:v>63.597000000000001</c:v>
                </c:pt>
                <c:pt idx="101">
                  <c:v>63.36</c:v>
                </c:pt>
                <c:pt idx="102">
                  <c:v>63.099000000000011</c:v>
                </c:pt>
                <c:pt idx="103">
                  <c:v>62.741</c:v>
                </c:pt>
                <c:pt idx="104">
                  <c:v>62.332000000000001</c:v>
                </c:pt>
                <c:pt idx="105">
                  <c:v>62.018000000000001</c:v>
                </c:pt>
                <c:pt idx="106">
                  <c:v>61.773000000000003</c:v>
                </c:pt>
                <c:pt idx="107">
                  <c:v>61.353000000000002</c:v>
                </c:pt>
                <c:pt idx="108">
                  <c:v>61.049000000000007</c:v>
                </c:pt>
                <c:pt idx="109">
                  <c:v>60.914000000000001</c:v>
                </c:pt>
                <c:pt idx="110">
                  <c:v>60.552</c:v>
                </c:pt>
                <c:pt idx="111">
                  <c:v>60.354999999999997</c:v>
                </c:pt>
                <c:pt idx="112">
                  <c:v>59.988</c:v>
                </c:pt>
                <c:pt idx="113">
                  <c:v>59.620000000000012</c:v>
                </c:pt>
                <c:pt idx="114">
                  <c:v>59.336000000000006</c:v>
                </c:pt>
                <c:pt idx="115">
                  <c:v>59.05</c:v>
                </c:pt>
                <c:pt idx="116">
                  <c:v>58.705000000000013</c:v>
                </c:pt>
                <c:pt idx="117">
                  <c:v>58.444000000000003</c:v>
                </c:pt>
                <c:pt idx="118">
                  <c:v>58.061</c:v>
                </c:pt>
                <c:pt idx="119">
                  <c:v>57.731000000000002</c:v>
                </c:pt>
                <c:pt idx="120">
                  <c:v>57.362000000000002</c:v>
                </c:pt>
                <c:pt idx="121">
                  <c:v>56.896000000000001</c:v>
                </c:pt>
                <c:pt idx="122">
                  <c:v>56.652000000000001</c:v>
                </c:pt>
                <c:pt idx="123">
                  <c:v>56.263000000000012</c:v>
                </c:pt>
                <c:pt idx="124">
                  <c:v>55.727000000000011</c:v>
                </c:pt>
                <c:pt idx="125">
                  <c:v>55.44</c:v>
                </c:pt>
                <c:pt idx="126">
                  <c:v>55.151000000000003</c:v>
                </c:pt>
                <c:pt idx="127">
                  <c:v>54.861000000000004</c:v>
                </c:pt>
                <c:pt idx="128">
                  <c:v>54.495000000000012</c:v>
                </c:pt>
                <c:pt idx="129">
                  <c:v>54.160000000000011</c:v>
                </c:pt>
                <c:pt idx="130">
                  <c:v>53.933</c:v>
                </c:pt>
                <c:pt idx="131">
                  <c:v>53.661000000000001</c:v>
                </c:pt>
                <c:pt idx="132">
                  <c:v>53.295000000000066</c:v>
                </c:pt>
                <c:pt idx="133">
                  <c:v>53.029000000000003</c:v>
                </c:pt>
                <c:pt idx="134">
                  <c:v>52.791000000000011</c:v>
                </c:pt>
                <c:pt idx="135">
                  <c:v>52.596000000000011</c:v>
                </c:pt>
                <c:pt idx="136">
                  <c:v>52.4</c:v>
                </c:pt>
                <c:pt idx="137">
                  <c:v>52.054000000000002</c:v>
                </c:pt>
                <c:pt idx="138">
                  <c:v>51.555</c:v>
                </c:pt>
                <c:pt idx="139">
                  <c:v>51.103000000000002</c:v>
                </c:pt>
                <c:pt idx="140">
                  <c:v>50.898000000000003</c:v>
                </c:pt>
                <c:pt idx="141">
                  <c:v>50.583000000000006</c:v>
                </c:pt>
                <c:pt idx="142">
                  <c:v>50.314999999999998</c:v>
                </c:pt>
                <c:pt idx="143">
                  <c:v>49.814999999999998</c:v>
                </c:pt>
                <c:pt idx="144">
                  <c:v>49.582000000000001</c:v>
                </c:pt>
              </c:numCache>
            </c:numRef>
          </c:yVal>
          <c:smooth val="0"/>
        </c:ser>
        <c:dLbls>
          <c:showLegendKey val="0"/>
          <c:showVal val="0"/>
          <c:showCatName val="0"/>
          <c:showSerName val="0"/>
          <c:showPercent val="0"/>
          <c:showBubbleSize val="0"/>
        </c:dLbls>
        <c:axId val="492183816"/>
        <c:axId val="492184208"/>
      </c:scatterChart>
      <c:valAx>
        <c:axId val="492183816"/>
        <c:scaling>
          <c:orientation val="minMax"/>
          <c:max val="1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92184208"/>
        <c:crosses val="autoZero"/>
        <c:crossBetween val="midCat"/>
        <c:majorUnit val="1"/>
      </c:valAx>
      <c:valAx>
        <c:axId val="49218420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92183816"/>
        <c:crosses val="autoZero"/>
        <c:crossBetween val="midCat"/>
        <c:majorUnit val="20"/>
      </c:valAx>
      <c:spPr>
        <a:solidFill>
          <a:schemeClr val="bg2"/>
        </a:solidFill>
        <a:ln>
          <a:solidFill>
            <a:schemeClr val="tx1"/>
          </a:solidFill>
        </a:ln>
      </c:spPr>
    </c:plotArea>
    <c:legend>
      <c:legendPos val="r"/>
      <c:layout>
        <c:manualLayout>
          <c:xMode val="edge"/>
          <c:yMode val="edge"/>
          <c:x val="9.7345132743362844E-2"/>
          <c:y val="0.66046312759292158"/>
          <c:w val="0.78635693215339264"/>
          <c:h val="0.15816188299043327"/>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2.2460834973753282E-2"/>
          <c:w val="0.90442489489698741"/>
          <c:h val="0.83254736712598421"/>
        </c:manualLayout>
      </c:layout>
      <c:scatterChart>
        <c:scatterStyle val="lineMarker"/>
        <c:varyColors val="0"/>
        <c:ser>
          <c:idx val="0"/>
          <c:order val="0"/>
          <c:tx>
            <c:strRef>
              <c:f>Sheet1!$B$1</c:f>
              <c:strCache>
                <c:ptCount val="1"/>
                <c:pt idx="0">
                  <c:v>Pulsatile flow (N=2,941)</c:v>
                </c:pt>
              </c:strCache>
            </c:strRef>
          </c:tx>
          <c:spPr>
            <a:ln w="41275">
              <a:solidFill>
                <a:srgbClr val="00FFFF"/>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1.0832999999999982</c:v>
                </c:pt>
                <c:pt idx="14">
                  <c:v>1.1667000000000001</c:v>
                </c:pt>
                <c:pt idx="15">
                  <c:v>1.25</c:v>
                </c:pt>
                <c:pt idx="16">
                  <c:v>1.3332999999999982</c:v>
                </c:pt>
                <c:pt idx="17">
                  <c:v>1.4166999999999978</c:v>
                </c:pt>
                <c:pt idx="18">
                  <c:v>1.5</c:v>
                </c:pt>
                <c:pt idx="19">
                  <c:v>1.5832999999999982</c:v>
                </c:pt>
                <c:pt idx="20">
                  <c:v>1.6667000000000001</c:v>
                </c:pt>
                <c:pt idx="21">
                  <c:v>1.75</c:v>
                </c:pt>
                <c:pt idx="22">
                  <c:v>1.8332999999999982</c:v>
                </c:pt>
                <c:pt idx="23">
                  <c:v>1.9167000000000001</c:v>
                </c:pt>
                <c:pt idx="24">
                  <c:v>2</c:v>
                </c:pt>
                <c:pt idx="25">
                  <c:v>2.0832999999999999</c:v>
                </c:pt>
                <c:pt idx="26">
                  <c:v>2.1667000000000001</c:v>
                </c:pt>
                <c:pt idx="27">
                  <c:v>2.25</c:v>
                </c:pt>
                <c:pt idx="28">
                  <c:v>2.3332999999999977</c:v>
                </c:pt>
                <c:pt idx="29">
                  <c:v>2.4166999999999961</c:v>
                </c:pt>
                <c:pt idx="30">
                  <c:v>2.5</c:v>
                </c:pt>
                <c:pt idx="31">
                  <c:v>2.5832999999999999</c:v>
                </c:pt>
                <c:pt idx="32">
                  <c:v>2.6667000000000001</c:v>
                </c:pt>
                <c:pt idx="33">
                  <c:v>2.75</c:v>
                </c:pt>
                <c:pt idx="34">
                  <c:v>2.8332999999999977</c:v>
                </c:pt>
                <c:pt idx="35">
                  <c:v>2.9166999999999961</c:v>
                </c:pt>
                <c:pt idx="36">
                  <c:v>3</c:v>
                </c:pt>
                <c:pt idx="37">
                  <c:v>3.0832999999999999</c:v>
                </c:pt>
                <c:pt idx="38">
                  <c:v>3.1667000000000001</c:v>
                </c:pt>
                <c:pt idx="39">
                  <c:v>3.25</c:v>
                </c:pt>
                <c:pt idx="40">
                  <c:v>3.3332999999999977</c:v>
                </c:pt>
                <c:pt idx="41">
                  <c:v>3.4166999999999961</c:v>
                </c:pt>
                <c:pt idx="42">
                  <c:v>3.5</c:v>
                </c:pt>
                <c:pt idx="43">
                  <c:v>3.5832999999999999</c:v>
                </c:pt>
                <c:pt idx="44">
                  <c:v>3.6667000000000001</c:v>
                </c:pt>
                <c:pt idx="45">
                  <c:v>3.75</c:v>
                </c:pt>
                <c:pt idx="46">
                  <c:v>3.8332999999999977</c:v>
                </c:pt>
                <c:pt idx="47">
                  <c:v>3.9166999999999961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Sheet1!$B$2:$B$146</c:f>
              <c:numCache>
                <c:formatCode>General</c:formatCode>
                <c:ptCount val="145"/>
                <c:pt idx="0">
                  <c:v>100</c:v>
                </c:pt>
                <c:pt idx="1">
                  <c:v>100</c:v>
                </c:pt>
                <c:pt idx="2">
                  <c:v>100</c:v>
                </c:pt>
                <c:pt idx="3">
                  <c:v>100</c:v>
                </c:pt>
                <c:pt idx="4">
                  <c:v>100</c:v>
                </c:pt>
                <c:pt idx="5">
                  <c:v>100</c:v>
                </c:pt>
                <c:pt idx="6">
                  <c:v>100</c:v>
                </c:pt>
                <c:pt idx="7">
                  <c:v>99.182999999999979</c:v>
                </c:pt>
                <c:pt idx="8">
                  <c:v>98.501999999999995</c:v>
                </c:pt>
                <c:pt idx="9">
                  <c:v>97.956999999999994</c:v>
                </c:pt>
                <c:pt idx="10">
                  <c:v>97.649999999999991</c:v>
                </c:pt>
                <c:pt idx="11">
                  <c:v>97.103999999999999</c:v>
                </c:pt>
                <c:pt idx="12">
                  <c:v>96.590999999999994</c:v>
                </c:pt>
                <c:pt idx="13">
                  <c:v>95.971999999999994</c:v>
                </c:pt>
                <c:pt idx="14">
                  <c:v>95.522999999999982</c:v>
                </c:pt>
                <c:pt idx="15">
                  <c:v>95.039000000000001</c:v>
                </c:pt>
                <c:pt idx="16">
                  <c:v>94.727999999999994</c:v>
                </c:pt>
                <c:pt idx="17">
                  <c:v>94.244000000000113</c:v>
                </c:pt>
                <c:pt idx="18">
                  <c:v>93.967000000000027</c:v>
                </c:pt>
                <c:pt idx="19">
                  <c:v>93.447000000000131</c:v>
                </c:pt>
                <c:pt idx="20">
                  <c:v>93.239000000000004</c:v>
                </c:pt>
                <c:pt idx="21">
                  <c:v>92.718999999999994</c:v>
                </c:pt>
                <c:pt idx="22">
                  <c:v>92.474999999999994</c:v>
                </c:pt>
                <c:pt idx="23">
                  <c:v>92.161000000000001</c:v>
                </c:pt>
                <c:pt idx="24">
                  <c:v>91.986999999999995</c:v>
                </c:pt>
                <c:pt idx="25">
                  <c:v>91.598000000000013</c:v>
                </c:pt>
                <c:pt idx="26">
                  <c:v>91.384999999999991</c:v>
                </c:pt>
                <c:pt idx="27">
                  <c:v>91.135999999999981</c:v>
                </c:pt>
                <c:pt idx="28">
                  <c:v>90.850999999999999</c:v>
                </c:pt>
                <c:pt idx="29">
                  <c:v>90.600999999999999</c:v>
                </c:pt>
                <c:pt idx="30">
                  <c:v>90.421999999999997</c:v>
                </c:pt>
                <c:pt idx="31">
                  <c:v>90.171999999999983</c:v>
                </c:pt>
                <c:pt idx="32">
                  <c:v>89.956999999999994</c:v>
                </c:pt>
                <c:pt idx="33">
                  <c:v>89.813000000000002</c:v>
                </c:pt>
                <c:pt idx="34">
                  <c:v>89.308999999999983</c:v>
                </c:pt>
                <c:pt idx="35">
                  <c:v>89.236999999999995</c:v>
                </c:pt>
                <c:pt idx="36">
                  <c:v>89.093000000000004</c:v>
                </c:pt>
                <c:pt idx="37">
                  <c:v>89.019000000000005</c:v>
                </c:pt>
                <c:pt idx="38">
                  <c:v>88.76</c:v>
                </c:pt>
                <c:pt idx="39">
                  <c:v>88.611999999999995</c:v>
                </c:pt>
                <c:pt idx="40">
                  <c:v>88.35299999999998</c:v>
                </c:pt>
                <c:pt idx="41">
                  <c:v>87.945000000000007</c:v>
                </c:pt>
                <c:pt idx="42">
                  <c:v>87.647000000000006</c:v>
                </c:pt>
                <c:pt idx="43">
                  <c:v>87.274000000000001</c:v>
                </c:pt>
                <c:pt idx="44">
                  <c:v>86.789000000000001</c:v>
                </c:pt>
                <c:pt idx="45">
                  <c:v>86.527000000000001</c:v>
                </c:pt>
                <c:pt idx="46">
                  <c:v>86.301000000000002</c:v>
                </c:pt>
                <c:pt idx="47">
                  <c:v>85.961000000000027</c:v>
                </c:pt>
                <c:pt idx="48">
                  <c:v>85.542000000000002</c:v>
                </c:pt>
                <c:pt idx="49">
                  <c:v>85.542000000000002</c:v>
                </c:pt>
                <c:pt idx="50">
                  <c:v>85.345000000000013</c:v>
                </c:pt>
                <c:pt idx="51">
                  <c:v>85.146000000000001</c:v>
                </c:pt>
                <c:pt idx="52">
                  <c:v>84.709000000000003</c:v>
                </c:pt>
                <c:pt idx="53">
                  <c:v>84.350999999999999</c:v>
                </c:pt>
                <c:pt idx="54">
                  <c:v>84.151999999999987</c:v>
                </c:pt>
                <c:pt idx="55">
                  <c:v>83.792000000000002</c:v>
                </c:pt>
                <c:pt idx="56">
                  <c:v>83.590999999999994</c:v>
                </c:pt>
                <c:pt idx="57">
                  <c:v>83.47</c:v>
                </c:pt>
                <c:pt idx="58">
                  <c:v>83.266999999999996</c:v>
                </c:pt>
                <c:pt idx="59">
                  <c:v>82.942000000000007</c:v>
                </c:pt>
                <c:pt idx="60">
                  <c:v>82.531000000000006</c:v>
                </c:pt>
                <c:pt idx="61">
                  <c:v>82.150999999999982</c:v>
                </c:pt>
                <c:pt idx="62">
                  <c:v>81.891999999999996</c:v>
                </c:pt>
                <c:pt idx="63">
                  <c:v>81.674999999999983</c:v>
                </c:pt>
                <c:pt idx="64">
                  <c:v>81.283000000000001</c:v>
                </c:pt>
                <c:pt idx="65">
                  <c:v>81.021000000000001</c:v>
                </c:pt>
                <c:pt idx="66">
                  <c:v>80.539000000000001</c:v>
                </c:pt>
                <c:pt idx="67">
                  <c:v>80.143000000000001</c:v>
                </c:pt>
                <c:pt idx="68">
                  <c:v>79.965999999999994</c:v>
                </c:pt>
                <c:pt idx="69">
                  <c:v>79.566999999999993</c:v>
                </c:pt>
                <c:pt idx="70">
                  <c:v>79.477999999999994</c:v>
                </c:pt>
                <c:pt idx="71">
                  <c:v>79.298000000000002</c:v>
                </c:pt>
                <c:pt idx="72">
                  <c:v>78.933000000000007</c:v>
                </c:pt>
                <c:pt idx="73">
                  <c:v>78.504999999999995</c:v>
                </c:pt>
                <c:pt idx="74">
                  <c:v>78.259</c:v>
                </c:pt>
                <c:pt idx="75">
                  <c:v>78.111000000000004</c:v>
                </c:pt>
                <c:pt idx="76">
                  <c:v>77.863</c:v>
                </c:pt>
                <c:pt idx="77">
                  <c:v>77.664999999999992</c:v>
                </c:pt>
                <c:pt idx="78">
                  <c:v>77.516000000000005</c:v>
                </c:pt>
                <c:pt idx="79">
                  <c:v>77.415999999999997</c:v>
                </c:pt>
                <c:pt idx="80">
                  <c:v>77.015000000000001</c:v>
                </c:pt>
                <c:pt idx="81">
                  <c:v>76.762</c:v>
                </c:pt>
                <c:pt idx="82">
                  <c:v>76.353999999999999</c:v>
                </c:pt>
                <c:pt idx="83">
                  <c:v>75.992000000000004</c:v>
                </c:pt>
                <c:pt idx="84">
                  <c:v>75.784000000000006</c:v>
                </c:pt>
                <c:pt idx="85">
                  <c:v>75.509</c:v>
                </c:pt>
                <c:pt idx="86">
                  <c:v>75.284000000000006</c:v>
                </c:pt>
                <c:pt idx="87">
                  <c:v>75.114000000000004</c:v>
                </c:pt>
                <c:pt idx="88">
                  <c:v>74.942000000000007</c:v>
                </c:pt>
                <c:pt idx="89">
                  <c:v>74.543000000000006</c:v>
                </c:pt>
                <c:pt idx="90">
                  <c:v>74.2</c:v>
                </c:pt>
                <c:pt idx="91">
                  <c:v>74.027999999999992</c:v>
                </c:pt>
                <c:pt idx="92">
                  <c:v>73.563999999999993</c:v>
                </c:pt>
                <c:pt idx="93">
                  <c:v>73.212000000000003</c:v>
                </c:pt>
                <c:pt idx="94">
                  <c:v>72.856999999999999</c:v>
                </c:pt>
                <c:pt idx="95">
                  <c:v>72.673999999999978</c:v>
                </c:pt>
                <c:pt idx="96">
                  <c:v>72.486999999999995</c:v>
                </c:pt>
                <c:pt idx="97">
                  <c:v>72.356999999999999</c:v>
                </c:pt>
                <c:pt idx="98">
                  <c:v>71.949000000000026</c:v>
                </c:pt>
                <c:pt idx="99">
                  <c:v>71.673999999999978</c:v>
                </c:pt>
                <c:pt idx="100">
                  <c:v>70.911000000000129</c:v>
                </c:pt>
                <c:pt idx="101">
                  <c:v>70.840999999999994</c:v>
                </c:pt>
                <c:pt idx="102">
                  <c:v>70.423000000000002</c:v>
                </c:pt>
                <c:pt idx="103">
                  <c:v>69.930999999999997</c:v>
                </c:pt>
                <c:pt idx="104">
                  <c:v>69.503</c:v>
                </c:pt>
                <c:pt idx="105">
                  <c:v>69.214000000000027</c:v>
                </c:pt>
                <c:pt idx="106">
                  <c:v>69.141000000000005</c:v>
                </c:pt>
                <c:pt idx="107">
                  <c:v>69.066999999999993</c:v>
                </c:pt>
                <c:pt idx="108">
                  <c:v>68.84</c:v>
                </c:pt>
                <c:pt idx="109">
                  <c:v>68.677999999999983</c:v>
                </c:pt>
                <c:pt idx="110">
                  <c:v>68.593000000000004</c:v>
                </c:pt>
                <c:pt idx="111">
                  <c:v>68.509</c:v>
                </c:pt>
                <c:pt idx="112">
                  <c:v>67.825999999999979</c:v>
                </c:pt>
                <c:pt idx="113">
                  <c:v>67.483999999999995</c:v>
                </c:pt>
                <c:pt idx="114">
                  <c:v>66.967000000000027</c:v>
                </c:pt>
                <c:pt idx="115">
                  <c:v>66.706999999999994</c:v>
                </c:pt>
                <c:pt idx="116">
                  <c:v>66.444000000000145</c:v>
                </c:pt>
                <c:pt idx="117">
                  <c:v>65.557999999999993</c:v>
                </c:pt>
                <c:pt idx="118">
                  <c:v>65.378999999999948</c:v>
                </c:pt>
                <c:pt idx="119">
                  <c:v>64.921999999999997</c:v>
                </c:pt>
                <c:pt idx="120">
                  <c:v>64.732000000000014</c:v>
                </c:pt>
                <c:pt idx="121">
                  <c:v>64.418999999999997</c:v>
                </c:pt>
                <c:pt idx="122">
                  <c:v>64.307000000000002</c:v>
                </c:pt>
                <c:pt idx="123">
                  <c:v>64.194999999999993</c:v>
                </c:pt>
                <c:pt idx="124">
                  <c:v>63.738000000000056</c:v>
                </c:pt>
                <c:pt idx="125">
                  <c:v>63.392000000000003</c:v>
                </c:pt>
                <c:pt idx="126">
                  <c:v>63.045000000000002</c:v>
                </c:pt>
                <c:pt idx="127">
                  <c:v>63.045000000000002</c:v>
                </c:pt>
                <c:pt idx="128">
                  <c:v>62.926000000000002</c:v>
                </c:pt>
                <c:pt idx="129">
                  <c:v>62.688000000000002</c:v>
                </c:pt>
                <c:pt idx="130">
                  <c:v>62.316999999999993</c:v>
                </c:pt>
                <c:pt idx="131">
                  <c:v>62.063000000000002</c:v>
                </c:pt>
                <c:pt idx="132">
                  <c:v>61.794000000000011</c:v>
                </c:pt>
                <c:pt idx="133">
                  <c:v>61.794000000000011</c:v>
                </c:pt>
                <c:pt idx="134">
                  <c:v>61.294000000000011</c:v>
                </c:pt>
                <c:pt idx="135">
                  <c:v>60.950999999999993</c:v>
                </c:pt>
                <c:pt idx="136">
                  <c:v>60.43</c:v>
                </c:pt>
                <c:pt idx="137">
                  <c:v>60.252000000000002</c:v>
                </c:pt>
                <c:pt idx="138">
                  <c:v>59.712000000000003</c:v>
                </c:pt>
                <c:pt idx="139">
                  <c:v>59.341999999999999</c:v>
                </c:pt>
                <c:pt idx="140">
                  <c:v>59.153000000000006</c:v>
                </c:pt>
                <c:pt idx="141">
                  <c:v>58.954000000000001</c:v>
                </c:pt>
                <c:pt idx="142">
                  <c:v>58.75</c:v>
                </c:pt>
                <c:pt idx="143">
                  <c:v>58.322000000000003</c:v>
                </c:pt>
                <c:pt idx="144">
                  <c:v>58.074000000000005</c:v>
                </c:pt>
              </c:numCache>
            </c:numRef>
          </c:yVal>
          <c:smooth val="0"/>
        </c:ser>
        <c:ser>
          <c:idx val="1"/>
          <c:order val="1"/>
          <c:tx>
            <c:strRef>
              <c:f>Sheet1!$C$1</c:f>
              <c:strCache>
                <c:ptCount val="1"/>
                <c:pt idx="0">
                  <c:v>Continuous flow (N=2,545)</c:v>
                </c:pt>
              </c:strCache>
            </c:strRef>
          </c:tx>
          <c:spPr>
            <a:ln w="41275">
              <a:solidFill>
                <a:srgbClr val="00FF00"/>
              </a:solidFill>
              <a:prstDash val="solid"/>
            </a:ln>
          </c:spPr>
          <c:marker>
            <c:symbol val="none"/>
          </c:marker>
          <c:xVal>
            <c:numRef>
              <c:f>Sheet1!$A$2:$A$146</c:f>
              <c:numCache>
                <c:formatCode>General</c:formatCode>
                <c:ptCount val="145"/>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1.0832999999999982</c:v>
                </c:pt>
                <c:pt idx="14">
                  <c:v>1.1667000000000001</c:v>
                </c:pt>
                <c:pt idx="15">
                  <c:v>1.25</c:v>
                </c:pt>
                <c:pt idx="16">
                  <c:v>1.3332999999999982</c:v>
                </c:pt>
                <c:pt idx="17">
                  <c:v>1.4166999999999978</c:v>
                </c:pt>
                <c:pt idx="18">
                  <c:v>1.5</c:v>
                </c:pt>
                <c:pt idx="19">
                  <c:v>1.5832999999999982</c:v>
                </c:pt>
                <c:pt idx="20">
                  <c:v>1.6667000000000001</c:v>
                </c:pt>
                <c:pt idx="21">
                  <c:v>1.75</c:v>
                </c:pt>
                <c:pt idx="22">
                  <c:v>1.8332999999999982</c:v>
                </c:pt>
                <c:pt idx="23">
                  <c:v>1.9167000000000001</c:v>
                </c:pt>
                <c:pt idx="24">
                  <c:v>2</c:v>
                </c:pt>
                <c:pt idx="25">
                  <c:v>2.0832999999999999</c:v>
                </c:pt>
                <c:pt idx="26">
                  <c:v>2.1667000000000001</c:v>
                </c:pt>
                <c:pt idx="27">
                  <c:v>2.25</c:v>
                </c:pt>
                <c:pt idx="28">
                  <c:v>2.3332999999999977</c:v>
                </c:pt>
                <c:pt idx="29">
                  <c:v>2.4166999999999961</c:v>
                </c:pt>
                <c:pt idx="30">
                  <c:v>2.5</c:v>
                </c:pt>
                <c:pt idx="31">
                  <c:v>2.5832999999999999</c:v>
                </c:pt>
                <c:pt idx="32">
                  <c:v>2.6667000000000001</c:v>
                </c:pt>
                <c:pt idx="33">
                  <c:v>2.75</c:v>
                </c:pt>
                <c:pt idx="34">
                  <c:v>2.8332999999999977</c:v>
                </c:pt>
                <c:pt idx="35">
                  <c:v>2.9166999999999961</c:v>
                </c:pt>
                <c:pt idx="36">
                  <c:v>3</c:v>
                </c:pt>
                <c:pt idx="37">
                  <c:v>3.0832999999999999</c:v>
                </c:pt>
                <c:pt idx="38">
                  <c:v>3.1667000000000001</c:v>
                </c:pt>
                <c:pt idx="39">
                  <c:v>3.25</c:v>
                </c:pt>
                <c:pt idx="40">
                  <c:v>3.3332999999999977</c:v>
                </c:pt>
                <c:pt idx="41">
                  <c:v>3.4166999999999961</c:v>
                </c:pt>
                <c:pt idx="42">
                  <c:v>3.5</c:v>
                </c:pt>
                <c:pt idx="43">
                  <c:v>3.5832999999999999</c:v>
                </c:pt>
                <c:pt idx="44">
                  <c:v>3.6667000000000001</c:v>
                </c:pt>
                <c:pt idx="45">
                  <c:v>3.75</c:v>
                </c:pt>
                <c:pt idx="46">
                  <c:v>3.8332999999999977</c:v>
                </c:pt>
                <c:pt idx="47">
                  <c:v>3.9166999999999961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Sheet1!$C$2:$C$146</c:f>
              <c:numCache>
                <c:formatCode>General</c:formatCode>
                <c:ptCount val="145"/>
                <c:pt idx="0">
                  <c:v>100</c:v>
                </c:pt>
                <c:pt idx="1">
                  <c:v>100</c:v>
                </c:pt>
                <c:pt idx="2">
                  <c:v>100</c:v>
                </c:pt>
                <c:pt idx="3">
                  <c:v>100</c:v>
                </c:pt>
                <c:pt idx="4">
                  <c:v>100</c:v>
                </c:pt>
                <c:pt idx="5">
                  <c:v>100</c:v>
                </c:pt>
                <c:pt idx="6">
                  <c:v>100</c:v>
                </c:pt>
                <c:pt idx="7">
                  <c:v>99.527999999999992</c:v>
                </c:pt>
                <c:pt idx="8">
                  <c:v>99.096000000000004</c:v>
                </c:pt>
                <c:pt idx="9">
                  <c:v>98.506</c:v>
                </c:pt>
                <c:pt idx="10">
                  <c:v>98.072000000000003</c:v>
                </c:pt>
                <c:pt idx="11">
                  <c:v>97.596999999999994</c:v>
                </c:pt>
                <c:pt idx="12">
                  <c:v>97.072000000000003</c:v>
                </c:pt>
                <c:pt idx="13">
                  <c:v>96.584000000000003</c:v>
                </c:pt>
                <c:pt idx="14">
                  <c:v>96.173999999999978</c:v>
                </c:pt>
                <c:pt idx="15">
                  <c:v>95.945000000000007</c:v>
                </c:pt>
                <c:pt idx="16">
                  <c:v>95.485000000000014</c:v>
                </c:pt>
                <c:pt idx="17">
                  <c:v>95.161999999999992</c:v>
                </c:pt>
                <c:pt idx="18">
                  <c:v>94.93</c:v>
                </c:pt>
                <c:pt idx="19">
                  <c:v>94.557999999999993</c:v>
                </c:pt>
                <c:pt idx="20">
                  <c:v>94.23</c:v>
                </c:pt>
                <c:pt idx="21">
                  <c:v>93.76</c:v>
                </c:pt>
                <c:pt idx="22">
                  <c:v>93.521999999999991</c:v>
                </c:pt>
                <c:pt idx="23">
                  <c:v>93.376999999999981</c:v>
                </c:pt>
                <c:pt idx="24">
                  <c:v>93.222999999999999</c:v>
                </c:pt>
                <c:pt idx="25">
                  <c:v>92.918000000000006</c:v>
                </c:pt>
                <c:pt idx="26">
                  <c:v>92.531000000000006</c:v>
                </c:pt>
                <c:pt idx="27">
                  <c:v>92.135999999999981</c:v>
                </c:pt>
                <c:pt idx="28">
                  <c:v>91.739000000000004</c:v>
                </c:pt>
                <c:pt idx="29">
                  <c:v>91.338999999999999</c:v>
                </c:pt>
                <c:pt idx="30">
                  <c:v>90.938000000000002</c:v>
                </c:pt>
                <c:pt idx="31">
                  <c:v>90.60199999999999</c:v>
                </c:pt>
                <c:pt idx="32">
                  <c:v>90.262</c:v>
                </c:pt>
                <c:pt idx="33">
                  <c:v>90.194000000000003</c:v>
                </c:pt>
                <c:pt idx="34">
                  <c:v>89.983999999999995</c:v>
                </c:pt>
                <c:pt idx="35">
                  <c:v>89.623999999999981</c:v>
                </c:pt>
                <c:pt idx="36">
                  <c:v>89.462999999999994</c:v>
                </c:pt>
                <c:pt idx="37">
                  <c:v>89.09</c:v>
                </c:pt>
                <c:pt idx="38">
                  <c:v>88.775999999999982</c:v>
                </c:pt>
                <c:pt idx="39">
                  <c:v>88.239000000000004</c:v>
                </c:pt>
                <c:pt idx="40">
                  <c:v>88.131</c:v>
                </c:pt>
                <c:pt idx="41">
                  <c:v>88.021000000000001</c:v>
                </c:pt>
                <c:pt idx="42">
                  <c:v>87.141000000000005</c:v>
                </c:pt>
                <c:pt idx="43">
                  <c:v>86.807000000000002</c:v>
                </c:pt>
                <c:pt idx="44">
                  <c:v>86.47</c:v>
                </c:pt>
                <c:pt idx="45">
                  <c:v>86.007999999999996</c:v>
                </c:pt>
                <c:pt idx="46">
                  <c:v>85.771999999999991</c:v>
                </c:pt>
                <c:pt idx="47">
                  <c:v>85.29</c:v>
                </c:pt>
                <c:pt idx="48">
                  <c:v>85.156999999999982</c:v>
                </c:pt>
                <c:pt idx="49">
                  <c:v>84.992000000000004</c:v>
                </c:pt>
                <c:pt idx="50">
                  <c:v>84.811000000000007</c:v>
                </c:pt>
                <c:pt idx="51">
                  <c:v>84.622999999999948</c:v>
                </c:pt>
                <c:pt idx="52">
                  <c:v>84.052999999999983</c:v>
                </c:pt>
                <c:pt idx="53">
                  <c:v>83.477999999999994</c:v>
                </c:pt>
                <c:pt idx="54">
                  <c:v>83.284999999999997</c:v>
                </c:pt>
                <c:pt idx="55">
                  <c:v>83.090999999999994</c:v>
                </c:pt>
                <c:pt idx="56">
                  <c:v>82.697000000000003</c:v>
                </c:pt>
                <c:pt idx="57">
                  <c:v>81.893000000000001</c:v>
                </c:pt>
                <c:pt idx="58">
                  <c:v>81.078999999999979</c:v>
                </c:pt>
                <c:pt idx="59">
                  <c:v>80.872999999999948</c:v>
                </c:pt>
                <c:pt idx="60">
                  <c:v>80.225999999999999</c:v>
                </c:pt>
                <c:pt idx="61">
                  <c:v>79.436000000000007</c:v>
                </c:pt>
                <c:pt idx="62">
                  <c:v>79.152999999999949</c:v>
                </c:pt>
                <c:pt idx="63">
                  <c:v>78.867999999999995</c:v>
                </c:pt>
                <c:pt idx="64">
                  <c:v>78.578000000000003</c:v>
                </c:pt>
                <c:pt idx="65">
                  <c:v>78.578000000000003</c:v>
                </c:pt>
                <c:pt idx="66">
                  <c:v>77.992000000000004</c:v>
                </c:pt>
                <c:pt idx="67">
                  <c:v>77.697000000000003</c:v>
                </c:pt>
                <c:pt idx="68">
                  <c:v>77.399000000000001</c:v>
                </c:pt>
                <c:pt idx="69">
                  <c:v>76.801000000000002</c:v>
                </c:pt>
                <c:pt idx="70">
                  <c:v>76.495000000000005</c:v>
                </c:pt>
                <c:pt idx="71">
                  <c:v>76.495000000000005</c:v>
                </c:pt>
                <c:pt idx="72">
                  <c:v>75.513999999999996</c:v>
                </c:pt>
                <c:pt idx="73">
                  <c:v>75.10599999999998</c:v>
                </c:pt>
                <c:pt idx="74">
                  <c:v>74.664000000000001</c:v>
                </c:pt>
                <c:pt idx="75">
                  <c:v>73.751000000000005</c:v>
                </c:pt>
                <c:pt idx="76">
                  <c:v>72.813999999999993</c:v>
                </c:pt>
                <c:pt idx="77">
                  <c:v>72.334999999999994</c:v>
                </c:pt>
                <c:pt idx="78">
                  <c:v>72.334999999999994</c:v>
                </c:pt>
                <c:pt idx="79">
                  <c:v>72.334999999999994</c:v>
                </c:pt>
                <c:pt idx="80">
                  <c:v>72.334999999999994</c:v>
                </c:pt>
                <c:pt idx="81">
                  <c:v>72.334999999999994</c:v>
                </c:pt>
                <c:pt idx="82">
                  <c:v>70.747000000000114</c:v>
                </c:pt>
                <c:pt idx="83">
                  <c:v>70.180999999999983</c:v>
                </c:pt>
                <c:pt idx="84">
                  <c:v>70.180999999999983</c:v>
                </c:pt>
                <c:pt idx="85">
                  <c:v>69.435000000000002</c:v>
                </c:pt>
                <c:pt idx="86">
                  <c:v>68.617999999999995</c:v>
                </c:pt>
                <c:pt idx="87">
                  <c:v>68.617999999999995</c:v>
                </c:pt>
                <c:pt idx="88">
                  <c:v>68.617999999999995</c:v>
                </c:pt>
                <c:pt idx="89">
                  <c:v>68.617999999999995</c:v>
                </c:pt>
                <c:pt idx="90">
                  <c:v>68.617999999999995</c:v>
                </c:pt>
                <c:pt idx="91">
                  <c:v>68.617999999999995</c:v>
                </c:pt>
                <c:pt idx="92">
                  <c:v>68.617999999999995</c:v>
                </c:pt>
                <c:pt idx="93">
                  <c:v>67.60899999999998</c:v>
                </c:pt>
                <c:pt idx="94">
                  <c:v>67.60899999999998</c:v>
                </c:pt>
                <c:pt idx="95">
                  <c:v>67.60899999999998</c:v>
                </c:pt>
                <c:pt idx="96">
                  <c:v>67.60899999999998</c:v>
                </c:pt>
                <c:pt idx="97">
                  <c:v>67.60899999999998</c:v>
                </c:pt>
                <c:pt idx="98">
                  <c:v>67.60899999999998</c:v>
                </c:pt>
                <c:pt idx="99">
                  <c:v>65.83</c:v>
                </c:pt>
                <c:pt idx="100">
                  <c:v>65.83</c:v>
                </c:pt>
                <c:pt idx="101">
                  <c:v>65.83</c:v>
                </c:pt>
                <c:pt idx="102">
                  <c:v>65.83</c:v>
                </c:pt>
                <c:pt idx="103">
                  <c:v>65.83</c:v>
                </c:pt>
                <c:pt idx="104">
                  <c:v>65.83</c:v>
                </c:pt>
                <c:pt idx="105">
                  <c:v>63.772000000000013</c:v>
                </c:pt>
                <c:pt idx="106">
                  <c:v>63.772000000000013</c:v>
                </c:pt>
                <c:pt idx="107">
                  <c:v>63.772000000000013</c:v>
                </c:pt>
                <c:pt idx="108">
                  <c:v>63.772000000000013</c:v>
                </c:pt>
              </c:numCache>
            </c:numRef>
          </c:yVal>
          <c:smooth val="0"/>
        </c:ser>
        <c:ser>
          <c:idx val="2"/>
          <c:order val="2"/>
          <c:tx>
            <c:strRef>
              <c:f>Sheet1!$D$1</c:f>
              <c:strCache>
                <c:ptCount val="1"/>
                <c:pt idx="0">
                  <c:v>ECMO  (N=72)</c:v>
                </c:pt>
              </c:strCache>
            </c:strRef>
          </c:tx>
          <c:spPr>
            <a:ln w="41275">
              <a:solidFill>
                <a:srgbClr val="FF0000"/>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1.0832999999999982</c:v>
                </c:pt>
                <c:pt idx="14">
                  <c:v>1.1667000000000001</c:v>
                </c:pt>
                <c:pt idx="15">
                  <c:v>1.25</c:v>
                </c:pt>
                <c:pt idx="16">
                  <c:v>1.3332999999999982</c:v>
                </c:pt>
                <c:pt idx="17">
                  <c:v>1.4166999999999978</c:v>
                </c:pt>
                <c:pt idx="18">
                  <c:v>1.5</c:v>
                </c:pt>
                <c:pt idx="19">
                  <c:v>1.5832999999999982</c:v>
                </c:pt>
                <c:pt idx="20">
                  <c:v>1.6667000000000001</c:v>
                </c:pt>
                <c:pt idx="21">
                  <c:v>1.75</c:v>
                </c:pt>
                <c:pt idx="22">
                  <c:v>1.8332999999999982</c:v>
                </c:pt>
                <c:pt idx="23">
                  <c:v>1.9167000000000001</c:v>
                </c:pt>
                <c:pt idx="24">
                  <c:v>2</c:v>
                </c:pt>
                <c:pt idx="25">
                  <c:v>2.0832999999999999</c:v>
                </c:pt>
                <c:pt idx="26">
                  <c:v>2.1667000000000001</c:v>
                </c:pt>
                <c:pt idx="27">
                  <c:v>2.25</c:v>
                </c:pt>
                <c:pt idx="28">
                  <c:v>2.3332999999999977</c:v>
                </c:pt>
                <c:pt idx="29">
                  <c:v>2.4166999999999961</c:v>
                </c:pt>
                <c:pt idx="30">
                  <c:v>2.5</c:v>
                </c:pt>
                <c:pt idx="31">
                  <c:v>2.5832999999999999</c:v>
                </c:pt>
                <c:pt idx="32">
                  <c:v>2.6667000000000001</c:v>
                </c:pt>
                <c:pt idx="33">
                  <c:v>2.75</c:v>
                </c:pt>
                <c:pt idx="34">
                  <c:v>2.8332999999999977</c:v>
                </c:pt>
                <c:pt idx="35">
                  <c:v>2.9166999999999961</c:v>
                </c:pt>
                <c:pt idx="36">
                  <c:v>3</c:v>
                </c:pt>
                <c:pt idx="37">
                  <c:v>3.0832999999999999</c:v>
                </c:pt>
                <c:pt idx="38">
                  <c:v>3.1667000000000001</c:v>
                </c:pt>
                <c:pt idx="39">
                  <c:v>3.25</c:v>
                </c:pt>
                <c:pt idx="40">
                  <c:v>3.3332999999999977</c:v>
                </c:pt>
                <c:pt idx="41">
                  <c:v>3.4166999999999961</c:v>
                </c:pt>
                <c:pt idx="42">
                  <c:v>3.5</c:v>
                </c:pt>
                <c:pt idx="43">
                  <c:v>3.5832999999999999</c:v>
                </c:pt>
                <c:pt idx="44">
                  <c:v>3.6667000000000001</c:v>
                </c:pt>
                <c:pt idx="45">
                  <c:v>3.75</c:v>
                </c:pt>
                <c:pt idx="46">
                  <c:v>3.8332999999999977</c:v>
                </c:pt>
                <c:pt idx="47">
                  <c:v>3.9166999999999961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Sheet1!$D$2:$D$146</c:f>
              <c:numCache>
                <c:formatCode>General</c:formatCode>
                <c:ptCount val="145"/>
                <c:pt idx="0">
                  <c:v>100</c:v>
                </c:pt>
                <c:pt idx="1">
                  <c:v>100</c:v>
                </c:pt>
                <c:pt idx="2">
                  <c:v>100</c:v>
                </c:pt>
                <c:pt idx="3">
                  <c:v>100</c:v>
                </c:pt>
                <c:pt idx="4">
                  <c:v>100</c:v>
                </c:pt>
                <c:pt idx="5">
                  <c:v>100</c:v>
                </c:pt>
                <c:pt idx="6">
                  <c:v>100</c:v>
                </c:pt>
                <c:pt idx="7">
                  <c:v>97.221999999999994</c:v>
                </c:pt>
                <c:pt idx="8">
                  <c:v>97.221999999999994</c:v>
                </c:pt>
                <c:pt idx="9">
                  <c:v>97.221999999999994</c:v>
                </c:pt>
                <c:pt idx="10">
                  <c:v>97.221999999999994</c:v>
                </c:pt>
                <c:pt idx="11">
                  <c:v>97.221999999999994</c:v>
                </c:pt>
                <c:pt idx="12">
                  <c:v>95.813000000000002</c:v>
                </c:pt>
                <c:pt idx="13">
                  <c:v>95.813000000000002</c:v>
                </c:pt>
                <c:pt idx="14">
                  <c:v>95.813000000000002</c:v>
                </c:pt>
                <c:pt idx="15">
                  <c:v>95.813000000000002</c:v>
                </c:pt>
                <c:pt idx="16">
                  <c:v>95.813000000000002</c:v>
                </c:pt>
                <c:pt idx="17">
                  <c:v>95.813000000000002</c:v>
                </c:pt>
                <c:pt idx="18">
                  <c:v>95.813000000000002</c:v>
                </c:pt>
                <c:pt idx="19">
                  <c:v>95.813000000000002</c:v>
                </c:pt>
                <c:pt idx="20">
                  <c:v>95.813000000000002</c:v>
                </c:pt>
                <c:pt idx="21">
                  <c:v>95.813000000000002</c:v>
                </c:pt>
                <c:pt idx="22">
                  <c:v>94.131999999999991</c:v>
                </c:pt>
                <c:pt idx="23">
                  <c:v>94.131999999999991</c:v>
                </c:pt>
                <c:pt idx="24">
                  <c:v>94.131999999999991</c:v>
                </c:pt>
                <c:pt idx="25">
                  <c:v>94.131999999999991</c:v>
                </c:pt>
                <c:pt idx="26">
                  <c:v>94.131999999999991</c:v>
                </c:pt>
                <c:pt idx="27">
                  <c:v>92.25</c:v>
                </c:pt>
                <c:pt idx="28">
                  <c:v>92.25</c:v>
                </c:pt>
                <c:pt idx="29">
                  <c:v>92.25</c:v>
                </c:pt>
                <c:pt idx="30">
                  <c:v>92.25</c:v>
                </c:pt>
                <c:pt idx="31">
                  <c:v>92.25</c:v>
                </c:pt>
                <c:pt idx="32">
                  <c:v>90.328000000000003</c:v>
                </c:pt>
                <c:pt idx="33">
                  <c:v>88.406000000000006</c:v>
                </c:pt>
                <c:pt idx="34">
                  <c:v>88.406000000000006</c:v>
                </c:pt>
                <c:pt idx="35">
                  <c:v>88.406000000000006</c:v>
                </c:pt>
                <c:pt idx="36">
                  <c:v>88.406000000000006</c:v>
                </c:pt>
                <c:pt idx="37">
                  <c:v>88.406000000000006</c:v>
                </c:pt>
                <c:pt idx="38">
                  <c:v>88.406000000000006</c:v>
                </c:pt>
                <c:pt idx="39">
                  <c:v>88.406000000000006</c:v>
                </c:pt>
                <c:pt idx="40">
                  <c:v>88.406000000000006</c:v>
                </c:pt>
                <c:pt idx="41">
                  <c:v>88.406000000000006</c:v>
                </c:pt>
                <c:pt idx="42">
                  <c:v>88.406000000000006</c:v>
                </c:pt>
                <c:pt idx="43">
                  <c:v>88.406000000000006</c:v>
                </c:pt>
                <c:pt idx="44">
                  <c:v>88.406000000000006</c:v>
                </c:pt>
                <c:pt idx="45">
                  <c:v>88.406000000000006</c:v>
                </c:pt>
                <c:pt idx="46">
                  <c:v>88.406000000000006</c:v>
                </c:pt>
                <c:pt idx="47">
                  <c:v>86.078999999999979</c:v>
                </c:pt>
                <c:pt idx="48">
                  <c:v>86.078999999999979</c:v>
                </c:pt>
                <c:pt idx="49">
                  <c:v>86.078999999999979</c:v>
                </c:pt>
                <c:pt idx="50">
                  <c:v>86.078999999999979</c:v>
                </c:pt>
                <c:pt idx="51">
                  <c:v>86.078999999999979</c:v>
                </c:pt>
                <c:pt idx="52">
                  <c:v>86.078999999999979</c:v>
                </c:pt>
                <c:pt idx="53">
                  <c:v>86.078999999999979</c:v>
                </c:pt>
                <c:pt idx="54">
                  <c:v>86.078999999999979</c:v>
                </c:pt>
                <c:pt idx="55">
                  <c:v>86.078999999999979</c:v>
                </c:pt>
                <c:pt idx="56">
                  <c:v>86.078999999999979</c:v>
                </c:pt>
                <c:pt idx="57">
                  <c:v>86.078999999999979</c:v>
                </c:pt>
                <c:pt idx="58">
                  <c:v>86.078999999999979</c:v>
                </c:pt>
                <c:pt idx="59">
                  <c:v>86.078999999999979</c:v>
                </c:pt>
                <c:pt idx="60">
                  <c:v>86.078999999999979</c:v>
                </c:pt>
                <c:pt idx="61">
                  <c:v>86.078999999999979</c:v>
                </c:pt>
                <c:pt idx="62">
                  <c:v>86.078999999999979</c:v>
                </c:pt>
                <c:pt idx="63">
                  <c:v>86.078999999999979</c:v>
                </c:pt>
                <c:pt idx="64">
                  <c:v>86.078999999999979</c:v>
                </c:pt>
                <c:pt idx="65">
                  <c:v>86.078999999999979</c:v>
                </c:pt>
                <c:pt idx="66">
                  <c:v>86.078999999999979</c:v>
                </c:pt>
                <c:pt idx="67">
                  <c:v>82.337000000000003</c:v>
                </c:pt>
                <c:pt idx="68">
                  <c:v>82.337000000000003</c:v>
                </c:pt>
                <c:pt idx="69">
                  <c:v>82.337000000000003</c:v>
                </c:pt>
                <c:pt idx="70">
                  <c:v>82.337000000000003</c:v>
                </c:pt>
                <c:pt idx="71">
                  <c:v>82.337000000000003</c:v>
                </c:pt>
                <c:pt idx="72">
                  <c:v>82.337000000000003</c:v>
                </c:pt>
                <c:pt idx="73">
                  <c:v>82.337000000000003</c:v>
                </c:pt>
                <c:pt idx="74">
                  <c:v>82.337000000000003</c:v>
                </c:pt>
                <c:pt idx="75">
                  <c:v>82.337000000000003</c:v>
                </c:pt>
                <c:pt idx="76">
                  <c:v>82.337000000000003</c:v>
                </c:pt>
                <c:pt idx="77">
                  <c:v>82.337000000000003</c:v>
                </c:pt>
                <c:pt idx="78">
                  <c:v>82.337000000000003</c:v>
                </c:pt>
                <c:pt idx="79">
                  <c:v>82.337000000000003</c:v>
                </c:pt>
                <c:pt idx="80">
                  <c:v>82.337000000000003</c:v>
                </c:pt>
                <c:pt idx="81">
                  <c:v>82.337000000000003</c:v>
                </c:pt>
                <c:pt idx="82">
                  <c:v>82.337000000000003</c:v>
                </c:pt>
                <c:pt idx="83">
                  <c:v>82.337000000000003</c:v>
                </c:pt>
                <c:pt idx="84">
                  <c:v>82.337000000000003</c:v>
                </c:pt>
              </c:numCache>
            </c:numRef>
          </c:yVal>
          <c:smooth val="0"/>
        </c:ser>
        <c:ser>
          <c:idx val="3"/>
          <c:order val="3"/>
          <c:tx>
            <c:strRef>
              <c:f>Sheet1!$E$1</c:f>
              <c:strCache>
                <c:ptCount val="1"/>
                <c:pt idx="0">
                  <c:v>No LVAD / No Inotropes  (N=8,939)</c:v>
                </c:pt>
              </c:strCache>
            </c:strRef>
          </c:tx>
          <c:spPr>
            <a:ln w="41275">
              <a:solidFill>
                <a:srgbClr val="9933FF"/>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1.0832999999999982</c:v>
                </c:pt>
                <c:pt idx="14">
                  <c:v>1.1667000000000001</c:v>
                </c:pt>
                <c:pt idx="15">
                  <c:v>1.25</c:v>
                </c:pt>
                <c:pt idx="16">
                  <c:v>1.3332999999999982</c:v>
                </c:pt>
                <c:pt idx="17">
                  <c:v>1.4166999999999978</c:v>
                </c:pt>
                <c:pt idx="18">
                  <c:v>1.5</c:v>
                </c:pt>
                <c:pt idx="19">
                  <c:v>1.5832999999999982</c:v>
                </c:pt>
                <c:pt idx="20">
                  <c:v>1.6667000000000001</c:v>
                </c:pt>
                <c:pt idx="21">
                  <c:v>1.75</c:v>
                </c:pt>
                <c:pt idx="22">
                  <c:v>1.8332999999999982</c:v>
                </c:pt>
                <c:pt idx="23">
                  <c:v>1.9167000000000001</c:v>
                </c:pt>
                <c:pt idx="24">
                  <c:v>2</c:v>
                </c:pt>
                <c:pt idx="25">
                  <c:v>2.0832999999999999</c:v>
                </c:pt>
                <c:pt idx="26">
                  <c:v>2.1667000000000001</c:v>
                </c:pt>
                <c:pt idx="27">
                  <c:v>2.25</c:v>
                </c:pt>
                <c:pt idx="28">
                  <c:v>2.3332999999999977</c:v>
                </c:pt>
                <c:pt idx="29">
                  <c:v>2.4166999999999961</c:v>
                </c:pt>
                <c:pt idx="30">
                  <c:v>2.5</c:v>
                </c:pt>
                <c:pt idx="31">
                  <c:v>2.5832999999999999</c:v>
                </c:pt>
                <c:pt idx="32">
                  <c:v>2.6667000000000001</c:v>
                </c:pt>
                <c:pt idx="33">
                  <c:v>2.75</c:v>
                </c:pt>
                <c:pt idx="34">
                  <c:v>2.8332999999999977</c:v>
                </c:pt>
                <c:pt idx="35">
                  <c:v>2.9166999999999961</c:v>
                </c:pt>
                <c:pt idx="36">
                  <c:v>3</c:v>
                </c:pt>
                <c:pt idx="37">
                  <c:v>3.0832999999999999</c:v>
                </c:pt>
                <c:pt idx="38">
                  <c:v>3.1667000000000001</c:v>
                </c:pt>
                <c:pt idx="39">
                  <c:v>3.25</c:v>
                </c:pt>
                <c:pt idx="40">
                  <c:v>3.3332999999999977</c:v>
                </c:pt>
                <c:pt idx="41">
                  <c:v>3.4166999999999961</c:v>
                </c:pt>
                <c:pt idx="42">
                  <c:v>3.5</c:v>
                </c:pt>
                <c:pt idx="43">
                  <c:v>3.5832999999999999</c:v>
                </c:pt>
                <c:pt idx="44">
                  <c:v>3.6667000000000001</c:v>
                </c:pt>
                <c:pt idx="45">
                  <c:v>3.75</c:v>
                </c:pt>
                <c:pt idx="46">
                  <c:v>3.8332999999999977</c:v>
                </c:pt>
                <c:pt idx="47">
                  <c:v>3.9166999999999961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Sheet1!$E$2:$E$146</c:f>
              <c:numCache>
                <c:formatCode>General</c:formatCode>
                <c:ptCount val="145"/>
                <c:pt idx="0">
                  <c:v>100</c:v>
                </c:pt>
                <c:pt idx="1">
                  <c:v>100</c:v>
                </c:pt>
                <c:pt idx="2">
                  <c:v>100</c:v>
                </c:pt>
                <c:pt idx="3">
                  <c:v>100</c:v>
                </c:pt>
                <c:pt idx="4">
                  <c:v>100</c:v>
                </c:pt>
                <c:pt idx="5">
                  <c:v>100</c:v>
                </c:pt>
                <c:pt idx="6">
                  <c:v>100</c:v>
                </c:pt>
                <c:pt idx="7">
                  <c:v>99.619</c:v>
                </c:pt>
                <c:pt idx="8">
                  <c:v>99.015000000000001</c:v>
                </c:pt>
                <c:pt idx="9">
                  <c:v>98.543999999999997</c:v>
                </c:pt>
                <c:pt idx="10">
                  <c:v>98.185000000000002</c:v>
                </c:pt>
                <c:pt idx="11">
                  <c:v>97.85799999999999</c:v>
                </c:pt>
                <c:pt idx="12">
                  <c:v>97.438000000000002</c:v>
                </c:pt>
                <c:pt idx="13">
                  <c:v>97.042000000000002</c:v>
                </c:pt>
                <c:pt idx="14">
                  <c:v>96.747000000000114</c:v>
                </c:pt>
                <c:pt idx="15">
                  <c:v>96.427000000000007</c:v>
                </c:pt>
                <c:pt idx="16">
                  <c:v>96.117000000000004</c:v>
                </c:pt>
                <c:pt idx="17">
                  <c:v>95.675999999999988</c:v>
                </c:pt>
                <c:pt idx="18">
                  <c:v>95.342000000000013</c:v>
                </c:pt>
                <c:pt idx="19">
                  <c:v>95.054000000000002</c:v>
                </c:pt>
                <c:pt idx="20">
                  <c:v>94.766999999999996</c:v>
                </c:pt>
                <c:pt idx="21">
                  <c:v>94.443000000000026</c:v>
                </c:pt>
                <c:pt idx="22">
                  <c:v>94.239000000000004</c:v>
                </c:pt>
                <c:pt idx="23">
                  <c:v>94.009</c:v>
                </c:pt>
                <c:pt idx="24">
                  <c:v>93.765000000000001</c:v>
                </c:pt>
                <c:pt idx="25">
                  <c:v>93.512</c:v>
                </c:pt>
                <c:pt idx="26">
                  <c:v>93.215000000000003</c:v>
                </c:pt>
                <c:pt idx="27">
                  <c:v>92.864999999999995</c:v>
                </c:pt>
                <c:pt idx="28">
                  <c:v>92.501000000000005</c:v>
                </c:pt>
                <c:pt idx="29">
                  <c:v>92.214000000000027</c:v>
                </c:pt>
                <c:pt idx="30">
                  <c:v>91.874999999999986</c:v>
                </c:pt>
                <c:pt idx="31">
                  <c:v>91.600999999999999</c:v>
                </c:pt>
                <c:pt idx="32">
                  <c:v>91.325999999999979</c:v>
                </c:pt>
                <c:pt idx="33">
                  <c:v>91.075999999999979</c:v>
                </c:pt>
                <c:pt idx="34">
                  <c:v>90.825000000000003</c:v>
                </c:pt>
                <c:pt idx="35">
                  <c:v>90.625999999999948</c:v>
                </c:pt>
                <c:pt idx="36">
                  <c:v>90.384999999999991</c:v>
                </c:pt>
                <c:pt idx="37">
                  <c:v>90.066000000000003</c:v>
                </c:pt>
                <c:pt idx="38">
                  <c:v>89.894999999999996</c:v>
                </c:pt>
                <c:pt idx="39">
                  <c:v>89.522999999999982</c:v>
                </c:pt>
                <c:pt idx="40">
                  <c:v>89.191999999999993</c:v>
                </c:pt>
                <c:pt idx="41">
                  <c:v>88.903999999999996</c:v>
                </c:pt>
                <c:pt idx="42">
                  <c:v>88.557999999999993</c:v>
                </c:pt>
                <c:pt idx="43">
                  <c:v>88.254999999999995</c:v>
                </c:pt>
                <c:pt idx="44">
                  <c:v>88.007999999999996</c:v>
                </c:pt>
                <c:pt idx="45">
                  <c:v>87.732000000000014</c:v>
                </c:pt>
                <c:pt idx="46">
                  <c:v>87.527999999999992</c:v>
                </c:pt>
                <c:pt idx="47">
                  <c:v>87.263000000000005</c:v>
                </c:pt>
                <c:pt idx="48">
                  <c:v>86.935000000000002</c:v>
                </c:pt>
                <c:pt idx="49">
                  <c:v>86.578999999999979</c:v>
                </c:pt>
                <c:pt idx="50">
                  <c:v>86.202000000000012</c:v>
                </c:pt>
                <c:pt idx="51">
                  <c:v>85.900999999999996</c:v>
                </c:pt>
                <c:pt idx="52">
                  <c:v>85.566999999999993</c:v>
                </c:pt>
                <c:pt idx="53">
                  <c:v>85.296000000000006</c:v>
                </c:pt>
                <c:pt idx="54">
                  <c:v>85.072000000000003</c:v>
                </c:pt>
                <c:pt idx="55">
                  <c:v>84.896000000000001</c:v>
                </c:pt>
                <c:pt idx="56">
                  <c:v>84.654999999999987</c:v>
                </c:pt>
                <c:pt idx="57">
                  <c:v>84.477999999999994</c:v>
                </c:pt>
                <c:pt idx="58">
                  <c:v>83.958000000000013</c:v>
                </c:pt>
                <c:pt idx="59">
                  <c:v>83.599000000000004</c:v>
                </c:pt>
                <c:pt idx="60">
                  <c:v>83.400999999999996</c:v>
                </c:pt>
                <c:pt idx="61">
                  <c:v>83.09</c:v>
                </c:pt>
                <c:pt idx="62">
                  <c:v>82.682999999999979</c:v>
                </c:pt>
                <c:pt idx="63">
                  <c:v>82.325999999999979</c:v>
                </c:pt>
                <c:pt idx="64">
                  <c:v>82.093000000000004</c:v>
                </c:pt>
                <c:pt idx="65">
                  <c:v>81.787999999999997</c:v>
                </c:pt>
                <c:pt idx="66">
                  <c:v>81.536000000000001</c:v>
                </c:pt>
                <c:pt idx="67">
                  <c:v>81.191999999999993</c:v>
                </c:pt>
                <c:pt idx="68">
                  <c:v>80.900999999999996</c:v>
                </c:pt>
                <c:pt idx="69">
                  <c:v>80.498999999999995</c:v>
                </c:pt>
                <c:pt idx="70">
                  <c:v>80.185999999999979</c:v>
                </c:pt>
                <c:pt idx="71">
                  <c:v>79.831999999999994</c:v>
                </c:pt>
                <c:pt idx="72">
                  <c:v>79.60499999999999</c:v>
                </c:pt>
                <c:pt idx="73">
                  <c:v>79.087000000000003</c:v>
                </c:pt>
                <c:pt idx="74">
                  <c:v>78.840999999999994</c:v>
                </c:pt>
                <c:pt idx="75">
                  <c:v>78.488</c:v>
                </c:pt>
                <c:pt idx="76">
                  <c:v>78.175999999999988</c:v>
                </c:pt>
                <c:pt idx="77">
                  <c:v>77.924999999999997</c:v>
                </c:pt>
                <c:pt idx="78">
                  <c:v>77.59</c:v>
                </c:pt>
                <c:pt idx="79">
                  <c:v>77.295000000000002</c:v>
                </c:pt>
                <c:pt idx="80">
                  <c:v>76.915000000000006</c:v>
                </c:pt>
                <c:pt idx="81">
                  <c:v>76.531000000000006</c:v>
                </c:pt>
                <c:pt idx="82">
                  <c:v>76.295000000000002</c:v>
                </c:pt>
                <c:pt idx="83">
                  <c:v>75.989999999999995</c:v>
                </c:pt>
                <c:pt idx="84">
                  <c:v>75.700999999999993</c:v>
                </c:pt>
                <c:pt idx="85">
                  <c:v>75.485000000000014</c:v>
                </c:pt>
                <c:pt idx="86">
                  <c:v>75.088999999999999</c:v>
                </c:pt>
                <c:pt idx="87">
                  <c:v>74.614999999999995</c:v>
                </c:pt>
                <c:pt idx="88">
                  <c:v>74.19</c:v>
                </c:pt>
                <c:pt idx="89">
                  <c:v>73.863</c:v>
                </c:pt>
                <c:pt idx="90">
                  <c:v>73.637</c:v>
                </c:pt>
                <c:pt idx="91">
                  <c:v>73.230999999999995</c:v>
                </c:pt>
                <c:pt idx="92">
                  <c:v>72.849000000000004</c:v>
                </c:pt>
                <c:pt idx="93">
                  <c:v>72.412000000000006</c:v>
                </c:pt>
                <c:pt idx="94">
                  <c:v>72.151999999999987</c:v>
                </c:pt>
                <c:pt idx="95">
                  <c:v>71.832999999999998</c:v>
                </c:pt>
                <c:pt idx="96">
                  <c:v>71.453999999999994</c:v>
                </c:pt>
                <c:pt idx="97">
                  <c:v>71.161999999999992</c:v>
                </c:pt>
                <c:pt idx="98">
                  <c:v>70.86</c:v>
                </c:pt>
                <c:pt idx="99">
                  <c:v>70.462000000000003</c:v>
                </c:pt>
                <c:pt idx="100">
                  <c:v>70.061000000000007</c:v>
                </c:pt>
                <c:pt idx="101">
                  <c:v>69.69</c:v>
                </c:pt>
                <c:pt idx="102">
                  <c:v>69.442000000000007</c:v>
                </c:pt>
                <c:pt idx="103">
                  <c:v>68.881</c:v>
                </c:pt>
                <c:pt idx="104">
                  <c:v>68.472999999999999</c:v>
                </c:pt>
                <c:pt idx="105">
                  <c:v>68.124999999999986</c:v>
                </c:pt>
                <c:pt idx="106">
                  <c:v>67.644000000000005</c:v>
                </c:pt>
                <c:pt idx="107">
                  <c:v>67.349999999999994</c:v>
                </c:pt>
                <c:pt idx="108">
                  <c:v>66.816999999999993</c:v>
                </c:pt>
                <c:pt idx="109">
                  <c:v>66.492999999999995</c:v>
                </c:pt>
                <c:pt idx="110">
                  <c:v>66.158999999999978</c:v>
                </c:pt>
                <c:pt idx="111">
                  <c:v>65.784000000000006</c:v>
                </c:pt>
                <c:pt idx="112">
                  <c:v>65.408000000000001</c:v>
                </c:pt>
                <c:pt idx="113">
                  <c:v>64.918000000000006</c:v>
                </c:pt>
                <c:pt idx="114">
                  <c:v>64.576999999999998</c:v>
                </c:pt>
                <c:pt idx="115">
                  <c:v>64.11999999999999</c:v>
                </c:pt>
                <c:pt idx="116">
                  <c:v>63.661000000000001</c:v>
                </c:pt>
                <c:pt idx="117">
                  <c:v>63.275000000000013</c:v>
                </c:pt>
                <c:pt idx="118">
                  <c:v>62.844000000000001</c:v>
                </c:pt>
                <c:pt idx="119">
                  <c:v>62.645000000000003</c:v>
                </c:pt>
                <c:pt idx="120">
                  <c:v>62.442</c:v>
                </c:pt>
                <c:pt idx="121">
                  <c:v>62.175000000000011</c:v>
                </c:pt>
                <c:pt idx="122">
                  <c:v>61.897000000000006</c:v>
                </c:pt>
                <c:pt idx="123">
                  <c:v>61.568000000000012</c:v>
                </c:pt>
                <c:pt idx="124">
                  <c:v>61.141000000000005</c:v>
                </c:pt>
                <c:pt idx="125">
                  <c:v>60.616</c:v>
                </c:pt>
                <c:pt idx="126">
                  <c:v>60.184000000000005</c:v>
                </c:pt>
                <c:pt idx="127">
                  <c:v>59.991</c:v>
                </c:pt>
                <c:pt idx="128">
                  <c:v>59.697000000000003</c:v>
                </c:pt>
                <c:pt idx="129">
                  <c:v>59.2</c:v>
                </c:pt>
                <c:pt idx="130">
                  <c:v>58.793000000000013</c:v>
                </c:pt>
                <c:pt idx="131">
                  <c:v>58.534000000000006</c:v>
                </c:pt>
                <c:pt idx="132">
                  <c:v>58.371000000000002</c:v>
                </c:pt>
                <c:pt idx="133">
                  <c:v>58.196000000000012</c:v>
                </c:pt>
                <c:pt idx="134">
                  <c:v>58.009</c:v>
                </c:pt>
                <c:pt idx="135">
                  <c:v>57.754000000000005</c:v>
                </c:pt>
                <c:pt idx="136">
                  <c:v>57.496000000000002</c:v>
                </c:pt>
                <c:pt idx="137">
                  <c:v>57.172000000000011</c:v>
                </c:pt>
                <c:pt idx="138">
                  <c:v>56.91</c:v>
                </c:pt>
                <c:pt idx="139">
                  <c:v>56.582000000000001</c:v>
                </c:pt>
                <c:pt idx="140">
                  <c:v>56.38</c:v>
                </c:pt>
                <c:pt idx="141">
                  <c:v>55.968000000000011</c:v>
                </c:pt>
                <c:pt idx="142">
                  <c:v>55.619</c:v>
                </c:pt>
                <c:pt idx="143">
                  <c:v>55.471000000000004</c:v>
                </c:pt>
                <c:pt idx="144">
                  <c:v>55.163000000000011</c:v>
                </c:pt>
              </c:numCache>
            </c:numRef>
          </c:yVal>
          <c:smooth val="0"/>
        </c:ser>
        <c:ser>
          <c:idx val="4"/>
          <c:order val="4"/>
          <c:tx>
            <c:strRef>
              <c:f>Sheet1!$F$1</c:f>
              <c:strCache>
                <c:ptCount val="1"/>
                <c:pt idx="0">
                  <c:v>No LVAD / Inotropes (N=9,488)</c:v>
                </c:pt>
              </c:strCache>
            </c:strRef>
          </c:tx>
          <c:spPr>
            <a:ln w="41275">
              <a:solidFill>
                <a:srgbClr val="FFFF00"/>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1.0832999999999982</c:v>
                </c:pt>
                <c:pt idx="14">
                  <c:v>1.1667000000000001</c:v>
                </c:pt>
                <c:pt idx="15">
                  <c:v>1.25</c:v>
                </c:pt>
                <c:pt idx="16">
                  <c:v>1.3332999999999982</c:v>
                </c:pt>
                <c:pt idx="17">
                  <c:v>1.4166999999999978</c:v>
                </c:pt>
                <c:pt idx="18">
                  <c:v>1.5</c:v>
                </c:pt>
                <c:pt idx="19">
                  <c:v>1.5832999999999982</c:v>
                </c:pt>
                <c:pt idx="20">
                  <c:v>1.6667000000000001</c:v>
                </c:pt>
                <c:pt idx="21">
                  <c:v>1.75</c:v>
                </c:pt>
                <c:pt idx="22">
                  <c:v>1.8332999999999982</c:v>
                </c:pt>
                <c:pt idx="23">
                  <c:v>1.9167000000000001</c:v>
                </c:pt>
                <c:pt idx="24">
                  <c:v>2</c:v>
                </c:pt>
                <c:pt idx="25">
                  <c:v>2.0832999999999999</c:v>
                </c:pt>
                <c:pt idx="26">
                  <c:v>2.1667000000000001</c:v>
                </c:pt>
                <c:pt idx="27">
                  <c:v>2.25</c:v>
                </c:pt>
                <c:pt idx="28">
                  <c:v>2.3332999999999977</c:v>
                </c:pt>
                <c:pt idx="29">
                  <c:v>2.4166999999999961</c:v>
                </c:pt>
                <c:pt idx="30">
                  <c:v>2.5</c:v>
                </c:pt>
                <c:pt idx="31">
                  <c:v>2.5832999999999999</c:v>
                </c:pt>
                <c:pt idx="32">
                  <c:v>2.6667000000000001</c:v>
                </c:pt>
                <c:pt idx="33">
                  <c:v>2.75</c:v>
                </c:pt>
                <c:pt idx="34">
                  <c:v>2.8332999999999977</c:v>
                </c:pt>
                <c:pt idx="35">
                  <c:v>2.9166999999999961</c:v>
                </c:pt>
                <c:pt idx="36">
                  <c:v>3</c:v>
                </c:pt>
                <c:pt idx="37">
                  <c:v>3.0832999999999999</c:v>
                </c:pt>
                <c:pt idx="38">
                  <c:v>3.1667000000000001</c:v>
                </c:pt>
                <c:pt idx="39">
                  <c:v>3.25</c:v>
                </c:pt>
                <c:pt idx="40">
                  <c:v>3.3332999999999977</c:v>
                </c:pt>
                <c:pt idx="41">
                  <c:v>3.4166999999999961</c:v>
                </c:pt>
                <c:pt idx="42">
                  <c:v>3.5</c:v>
                </c:pt>
                <c:pt idx="43">
                  <c:v>3.5832999999999999</c:v>
                </c:pt>
                <c:pt idx="44">
                  <c:v>3.6667000000000001</c:v>
                </c:pt>
                <c:pt idx="45">
                  <c:v>3.75</c:v>
                </c:pt>
                <c:pt idx="46">
                  <c:v>3.8332999999999977</c:v>
                </c:pt>
                <c:pt idx="47">
                  <c:v>3.9166999999999961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Sheet1!$F$2:$F$146</c:f>
              <c:numCache>
                <c:formatCode>General</c:formatCode>
                <c:ptCount val="145"/>
                <c:pt idx="0">
                  <c:v>100</c:v>
                </c:pt>
                <c:pt idx="1">
                  <c:v>100</c:v>
                </c:pt>
                <c:pt idx="2">
                  <c:v>100</c:v>
                </c:pt>
                <c:pt idx="3">
                  <c:v>100</c:v>
                </c:pt>
                <c:pt idx="4">
                  <c:v>100</c:v>
                </c:pt>
                <c:pt idx="5">
                  <c:v>100</c:v>
                </c:pt>
                <c:pt idx="6">
                  <c:v>100</c:v>
                </c:pt>
                <c:pt idx="7">
                  <c:v>99.377999999999986</c:v>
                </c:pt>
                <c:pt idx="8">
                  <c:v>98.798000000000002</c:v>
                </c:pt>
                <c:pt idx="9">
                  <c:v>98.322999999999979</c:v>
                </c:pt>
                <c:pt idx="10">
                  <c:v>97.741000000000113</c:v>
                </c:pt>
                <c:pt idx="11">
                  <c:v>97.274999999999991</c:v>
                </c:pt>
                <c:pt idx="12">
                  <c:v>96.912000000000006</c:v>
                </c:pt>
                <c:pt idx="13">
                  <c:v>96.509</c:v>
                </c:pt>
                <c:pt idx="14">
                  <c:v>95.978999999999999</c:v>
                </c:pt>
                <c:pt idx="15">
                  <c:v>95.501999999999995</c:v>
                </c:pt>
                <c:pt idx="16">
                  <c:v>95.224000000000004</c:v>
                </c:pt>
                <c:pt idx="17">
                  <c:v>94.902000000000001</c:v>
                </c:pt>
                <c:pt idx="18">
                  <c:v>94.39</c:v>
                </c:pt>
                <c:pt idx="19">
                  <c:v>94.055999999999983</c:v>
                </c:pt>
                <c:pt idx="20">
                  <c:v>93.765000000000001</c:v>
                </c:pt>
                <c:pt idx="21">
                  <c:v>93.462000000000003</c:v>
                </c:pt>
                <c:pt idx="22">
                  <c:v>93.045000000000002</c:v>
                </c:pt>
                <c:pt idx="23">
                  <c:v>92.807999999999993</c:v>
                </c:pt>
                <c:pt idx="24">
                  <c:v>92.521999999999991</c:v>
                </c:pt>
                <c:pt idx="25">
                  <c:v>92.238</c:v>
                </c:pt>
                <c:pt idx="26">
                  <c:v>91.938999999999993</c:v>
                </c:pt>
                <c:pt idx="27">
                  <c:v>91.588999999999999</c:v>
                </c:pt>
                <c:pt idx="28">
                  <c:v>91.263000000000005</c:v>
                </c:pt>
                <c:pt idx="29">
                  <c:v>90.985000000000014</c:v>
                </c:pt>
                <c:pt idx="30">
                  <c:v>90.60899999999998</c:v>
                </c:pt>
                <c:pt idx="31">
                  <c:v>90.33</c:v>
                </c:pt>
                <c:pt idx="32">
                  <c:v>90.073999999999998</c:v>
                </c:pt>
                <c:pt idx="33">
                  <c:v>89.793999999999997</c:v>
                </c:pt>
                <c:pt idx="34">
                  <c:v>89.376999999999981</c:v>
                </c:pt>
                <c:pt idx="35">
                  <c:v>89.143000000000001</c:v>
                </c:pt>
                <c:pt idx="36">
                  <c:v>88.918000000000006</c:v>
                </c:pt>
                <c:pt idx="37">
                  <c:v>88.596999999999994</c:v>
                </c:pt>
                <c:pt idx="38">
                  <c:v>88.371999999999986</c:v>
                </c:pt>
                <c:pt idx="39">
                  <c:v>88.001000000000005</c:v>
                </c:pt>
                <c:pt idx="40">
                  <c:v>87.801000000000002</c:v>
                </c:pt>
                <c:pt idx="41">
                  <c:v>87.495000000000005</c:v>
                </c:pt>
                <c:pt idx="42">
                  <c:v>87.227000000000004</c:v>
                </c:pt>
                <c:pt idx="43">
                  <c:v>86.946000000000026</c:v>
                </c:pt>
                <c:pt idx="44">
                  <c:v>86.717000000000027</c:v>
                </c:pt>
                <c:pt idx="45">
                  <c:v>86.406999999999996</c:v>
                </c:pt>
                <c:pt idx="46">
                  <c:v>86.175999999999988</c:v>
                </c:pt>
                <c:pt idx="47">
                  <c:v>85.861999999999995</c:v>
                </c:pt>
                <c:pt idx="48">
                  <c:v>85.599000000000004</c:v>
                </c:pt>
                <c:pt idx="49">
                  <c:v>85.254999999999995</c:v>
                </c:pt>
                <c:pt idx="50">
                  <c:v>85.006</c:v>
                </c:pt>
                <c:pt idx="51">
                  <c:v>84.593999999999994</c:v>
                </c:pt>
                <c:pt idx="52">
                  <c:v>84.35799999999999</c:v>
                </c:pt>
                <c:pt idx="53">
                  <c:v>84.090999999999994</c:v>
                </c:pt>
                <c:pt idx="54">
                  <c:v>83.838999999999999</c:v>
                </c:pt>
                <c:pt idx="55">
                  <c:v>83.510999999999996</c:v>
                </c:pt>
                <c:pt idx="56">
                  <c:v>83.301000000000002</c:v>
                </c:pt>
                <c:pt idx="57">
                  <c:v>82.985000000000014</c:v>
                </c:pt>
                <c:pt idx="58">
                  <c:v>82.712999999999994</c:v>
                </c:pt>
                <c:pt idx="59">
                  <c:v>82.485000000000014</c:v>
                </c:pt>
                <c:pt idx="60">
                  <c:v>82.16</c:v>
                </c:pt>
                <c:pt idx="61">
                  <c:v>81.853999999999999</c:v>
                </c:pt>
                <c:pt idx="62">
                  <c:v>81.572000000000003</c:v>
                </c:pt>
                <c:pt idx="63">
                  <c:v>81.170999999999978</c:v>
                </c:pt>
                <c:pt idx="64">
                  <c:v>80.867999999999995</c:v>
                </c:pt>
                <c:pt idx="65">
                  <c:v>80.565000000000012</c:v>
                </c:pt>
                <c:pt idx="66">
                  <c:v>80.277999999999992</c:v>
                </c:pt>
                <c:pt idx="67">
                  <c:v>80.006</c:v>
                </c:pt>
                <c:pt idx="68">
                  <c:v>79.631999999999991</c:v>
                </c:pt>
                <c:pt idx="69">
                  <c:v>79.34</c:v>
                </c:pt>
                <c:pt idx="70">
                  <c:v>78.995000000000005</c:v>
                </c:pt>
                <c:pt idx="71">
                  <c:v>78.646000000000001</c:v>
                </c:pt>
                <c:pt idx="72">
                  <c:v>78.239000000000004</c:v>
                </c:pt>
                <c:pt idx="73">
                  <c:v>77.944000000000145</c:v>
                </c:pt>
                <c:pt idx="74">
                  <c:v>77.641000000000005</c:v>
                </c:pt>
                <c:pt idx="75">
                  <c:v>77.35299999999998</c:v>
                </c:pt>
                <c:pt idx="76">
                  <c:v>77.063999999999993</c:v>
                </c:pt>
                <c:pt idx="77">
                  <c:v>76.754999999999995</c:v>
                </c:pt>
                <c:pt idx="78">
                  <c:v>76.387999999999991</c:v>
                </c:pt>
                <c:pt idx="79">
                  <c:v>76.212999999999994</c:v>
                </c:pt>
                <c:pt idx="80">
                  <c:v>75.997000000000114</c:v>
                </c:pt>
                <c:pt idx="81">
                  <c:v>75.700999999999993</c:v>
                </c:pt>
                <c:pt idx="82">
                  <c:v>75.462000000000003</c:v>
                </c:pt>
                <c:pt idx="83">
                  <c:v>75.161000000000001</c:v>
                </c:pt>
                <c:pt idx="84">
                  <c:v>74.772999999999982</c:v>
                </c:pt>
                <c:pt idx="85">
                  <c:v>74.562000000000012</c:v>
                </c:pt>
                <c:pt idx="86">
                  <c:v>74.409000000000006</c:v>
                </c:pt>
                <c:pt idx="87">
                  <c:v>74.055999999999983</c:v>
                </c:pt>
                <c:pt idx="88">
                  <c:v>73.679999999999978</c:v>
                </c:pt>
                <c:pt idx="89">
                  <c:v>73.412999999999997</c:v>
                </c:pt>
                <c:pt idx="90">
                  <c:v>73.212000000000003</c:v>
                </c:pt>
                <c:pt idx="91">
                  <c:v>72.965000000000003</c:v>
                </c:pt>
                <c:pt idx="92">
                  <c:v>72.581999999999994</c:v>
                </c:pt>
                <c:pt idx="93">
                  <c:v>72.195999999999998</c:v>
                </c:pt>
                <c:pt idx="94">
                  <c:v>71.944000000000145</c:v>
                </c:pt>
                <c:pt idx="95">
                  <c:v>71.527000000000001</c:v>
                </c:pt>
                <c:pt idx="96">
                  <c:v>71.194999999999993</c:v>
                </c:pt>
                <c:pt idx="97">
                  <c:v>70.75</c:v>
                </c:pt>
                <c:pt idx="98">
                  <c:v>70.391999999999996</c:v>
                </c:pt>
                <c:pt idx="99">
                  <c:v>70.03</c:v>
                </c:pt>
                <c:pt idx="100">
                  <c:v>69.796000000000006</c:v>
                </c:pt>
                <c:pt idx="101">
                  <c:v>69.536000000000001</c:v>
                </c:pt>
                <c:pt idx="102">
                  <c:v>69.248999999999995</c:v>
                </c:pt>
                <c:pt idx="103">
                  <c:v>68.85599999999998</c:v>
                </c:pt>
                <c:pt idx="104">
                  <c:v>68.408000000000001</c:v>
                </c:pt>
                <c:pt idx="105">
                  <c:v>68.063000000000002</c:v>
                </c:pt>
                <c:pt idx="106">
                  <c:v>67.793999999999997</c:v>
                </c:pt>
                <c:pt idx="107">
                  <c:v>67.332999999999998</c:v>
                </c:pt>
                <c:pt idx="108">
                  <c:v>67</c:v>
                </c:pt>
                <c:pt idx="109">
                  <c:v>66.85199999999999</c:v>
                </c:pt>
                <c:pt idx="110">
                  <c:v>66.453999999999994</c:v>
                </c:pt>
                <c:pt idx="111">
                  <c:v>66.238</c:v>
                </c:pt>
                <c:pt idx="112">
                  <c:v>65.835999999999999</c:v>
                </c:pt>
                <c:pt idx="113">
                  <c:v>65.430999999999997</c:v>
                </c:pt>
                <c:pt idx="114">
                  <c:v>65.119</c:v>
                </c:pt>
                <c:pt idx="115">
                  <c:v>64.805999999999983</c:v>
                </c:pt>
                <c:pt idx="116">
                  <c:v>64.427000000000007</c:v>
                </c:pt>
                <c:pt idx="117">
                  <c:v>64.141000000000005</c:v>
                </c:pt>
                <c:pt idx="118">
                  <c:v>63.720000000000013</c:v>
                </c:pt>
                <c:pt idx="119">
                  <c:v>63.357999999999997</c:v>
                </c:pt>
                <c:pt idx="120">
                  <c:v>62.953000000000003</c:v>
                </c:pt>
                <c:pt idx="121">
                  <c:v>62.442</c:v>
                </c:pt>
                <c:pt idx="122">
                  <c:v>62.174000000000007</c:v>
                </c:pt>
                <c:pt idx="123">
                  <c:v>61.747</c:v>
                </c:pt>
                <c:pt idx="124">
                  <c:v>61.159000000000006</c:v>
                </c:pt>
                <c:pt idx="125">
                  <c:v>60.844000000000001</c:v>
                </c:pt>
                <c:pt idx="126">
                  <c:v>60.527000000000001</c:v>
                </c:pt>
                <c:pt idx="127">
                  <c:v>60.209000000000003</c:v>
                </c:pt>
                <c:pt idx="128">
                  <c:v>59.806000000000004</c:v>
                </c:pt>
                <c:pt idx="129">
                  <c:v>59.44</c:v>
                </c:pt>
                <c:pt idx="130">
                  <c:v>59.190000000000012</c:v>
                </c:pt>
                <c:pt idx="131">
                  <c:v>58.892000000000003</c:v>
                </c:pt>
                <c:pt idx="132">
                  <c:v>58.49</c:v>
                </c:pt>
                <c:pt idx="133">
                  <c:v>58.198000000000057</c:v>
                </c:pt>
                <c:pt idx="134">
                  <c:v>57.937000000000005</c:v>
                </c:pt>
                <c:pt idx="135">
                  <c:v>57.723000000000013</c:v>
                </c:pt>
                <c:pt idx="136">
                  <c:v>57.508000000000003</c:v>
                </c:pt>
                <c:pt idx="137">
                  <c:v>57.128000000000057</c:v>
                </c:pt>
                <c:pt idx="138">
                  <c:v>56.58</c:v>
                </c:pt>
                <c:pt idx="139">
                  <c:v>56.084000000000003</c:v>
                </c:pt>
                <c:pt idx="140">
                  <c:v>55.859000000000002</c:v>
                </c:pt>
                <c:pt idx="141">
                  <c:v>55.514000000000003</c:v>
                </c:pt>
                <c:pt idx="142">
                  <c:v>55.219000000000001</c:v>
                </c:pt>
                <c:pt idx="143">
                  <c:v>54.671000000000006</c:v>
                </c:pt>
                <c:pt idx="144">
                  <c:v>54.414999999999999</c:v>
                </c:pt>
              </c:numCache>
            </c:numRef>
          </c:yVal>
          <c:smooth val="0"/>
        </c:ser>
        <c:dLbls>
          <c:showLegendKey val="0"/>
          <c:showVal val="0"/>
          <c:showCatName val="0"/>
          <c:showSerName val="0"/>
          <c:showPercent val="0"/>
          <c:showBubbleSize val="0"/>
        </c:dLbls>
        <c:axId val="492184992"/>
        <c:axId val="492185384"/>
      </c:scatterChart>
      <c:valAx>
        <c:axId val="492184992"/>
        <c:scaling>
          <c:orientation val="minMax"/>
          <c:max val="1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92185384"/>
        <c:crosses val="autoZero"/>
        <c:crossBetween val="midCat"/>
        <c:majorUnit val="1"/>
      </c:valAx>
      <c:valAx>
        <c:axId val="49218538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92184992"/>
        <c:crosses val="autoZero"/>
        <c:crossBetween val="midCat"/>
        <c:majorUnit val="20"/>
      </c:valAx>
      <c:spPr>
        <a:solidFill>
          <a:schemeClr val="bg2"/>
        </a:solidFill>
        <a:ln>
          <a:solidFill>
            <a:schemeClr val="tx1"/>
          </a:solidFill>
        </a:ln>
      </c:spPr>
    </c:plotArea>
    <c:legend>
      <c:legendPos val="r"/>
      <c:layout>
        <c:manualLayout>
          <c:xMode val="edge"/>
          <c:yMode val="edge"/>
          <c:x val="7.9646017699115113E-2"/>
          <c:y val="0.59863517060367544"/>
          <c:w val="0.79520648967551621"/>
          <c:h val="0.21050461434256201"/>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08208064900978"/>
          <c:y val="0.14159879429134181"/>
          <c:w val="0.86362491052259605"/>
          <c:h val="0.69196645341207363"/>
        </c:manualLayout>
      </c:layout>
      <c:barChart>
        <c:barDir val="col"/>
        <c:grouping val="percentStacked"/>
        <c:varyColors val="0"/>
        <c:ser>
          <c:idx val="0"/>
          <c:order val="0"/>
          <c:tx>
            <c:strRef>
              <c:f>Sheet1!$A$2</c:f>
              <c:strCache>
                <c:ptCount val="1"/>
                <c:pt idx="0">
                  <c:v>Myopathy</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Sheet1!$B$1:$C$1</c:f>
              <c:strCache>
                <c:ptCount val="2"/>
                <c:pt idx="0">
                  <c:v>Cardiomyopathy</c:v>
                </c:pt>
                <c:pt idx="1">
                  <c:v>CAD</c:v>
                </c:pt>
              </c:strCache>
            </c:strRef>
          </c:cat>
          <c:val>
            <c:numRef>
              <c:f>Sheet1!$B$2:$C$2</c:f>
              <c:numCache>
                <c:formatCode>0.00%</c:formatCode>
                <c:ptCount val="2"/>
                <c:pt idx="0">
                  <c:v>0.12317</c:v>
                </c:pt>
                <c:pt idx="1">
                  <c:v>7.2459999999999998E-3</c:v>
                </c:pt>
              </c:numCache>
            </c:numRef>
          </c:val>
        </c:ser>
        <c:ser>
          <c:idx val="1"/>
          <c:order val="1"/>
          <c:tx>
            <c:strRef>
              <c:f>Sheet1!$A$3</c:f>
              <c:strCache>
                <c:ptCount val="1"/>
                <c:pt idx="0">
                  <c:v>Primary Failure</c:v>
                </c:pt>
              </c:strCache>
            </c:strRef>
          </c:tx>
          <c:spPr>
            <a:gradFill flip="none" rotWithShape="1">
              <a:gsLst>
                <a:gs pos="0">
                  <a:srgbClr val="CAE2B8">
                    <a:lumMod val="25000"/>
                  </a:srgbClr>
                </a:gs>
                <a:gs pos="50000">
                  <a:srgbClr val="00B050"/>
                </a:gs>
                <a:gs pos="100000">
                  <a:srgbClr val="CAE2B8">
                    <a:lumMod val="25000"/>
                  </a:srgbClr>
                </a:gs>
              </a:gsLst>
              <a:lin ang="10800000" scaled="1"/>
              <a:tileRect/>
            </a:gradFill>
            <a:ln>
              <a:solidFill>
                <a:schemeClr val="bg2"/>
              </a:solidFill>
            </a:ln>
          </c:spPr>
          <c:invertIfNegative val="0"/>
          <c:cat>
            <c:strRef>
              <c:f>Sheet1!$B$1:$C$1</c:f>
              <c:strCache>
                <c:ptCount val="2"/>
                <c:pt idx="0">
                  <c:v>Cardiomyopathy</c:v>
                </c:pt>
                <c:pt idx="1">
                  <c:v>CAD</c:v>
                </c:pt>
              </c:strCache>
            </c:strRef>
          </c:cat>
          <c:val>
            <c:numRef>
              <c:f>Sheet1!$B$3:$C$3</c:f>
              <c:numCache>
                <c:formatCode>0.00%</c:formatCode>
                <c:ptCount val="2"/>
                <c:pt idx="0">
                  <c:v>7.0380999999999999E-2</c:v>
                </c:pt>
                <c:pt idx="1">
                  <c:v>0.10145</c:v>
                </c:pt>
              </c:numCache>
            </c:numRef>
          </c:val>
        </c:ser>
        <c:ser>
          <c:idx val="2"/>
          <c:order val="2"/>
          <c:tx>
            <c:strRef>
              <c:f>Sheet1!$A$4</c:f>
              <c:strCache>
                <c:ptCount val="1"/>
                <c:pt idx="0">
                  <c:v>CAD</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Sheet1!$B$1:$C$1</c:f>
              <c:strCache>
                <c:ptCount val="2"/>
                <c:pt idx="0">
                  <c:v>Cardiomyopathy</c:v>
                </c:pt>
                <c:pt idx="1">
                  <c:v>CAD</c:v>
                </c:pt>
              </c:strCache>
            </c:strRef>
          </c:cat>
          <c:val>
            <c:numRef>
              <c:f>Sheet1!$B$4:$C$4</c:f>
              <c:numCache>
                <c:formatCode>0.00%</c:formatCode>
                <c:ptCount val="2"/>
                <c:pt idx="0">
                  <c:v>0.46040999999999999</c:v>
                </c:pt>
                <c:pt idx="1">
                  <c:v>0.59419999999999995</c:v>
                </c:pt>
              </c:numCache>
            </c:numRef>
          </c:val>
        </c:ser>
        <c:ser>
          <c:idx val="3"/>
          <c:order val="3"/>
          <c:tx>
            <c:strRef>
              <c:f>Sheet1!$A$5</c:f>
              <c:strCache>
                <c:ptCount val="1"/>
                <c:pt idx="0">
                  <c:v>Other</c:v>
                </c:pt>
              </c:strCache>
            </c:strRef>
          </c:tx>
          <c:spPr>
            <a:gradFill>
              <a:gsLst>
                <a:gs pos="0">
                  <a:srgbClr val="008080"/>
                </a:gs>
                <a:gs pos="50000">
                  <a:srgbClr val="00FFFF"/>
                </a:gs>
                <a:gs pos="100000">
                  <a:srgbClr val="008080"/>
                </a:gs>
              </a:gsLst>
              <a:lin ang="0" scaled="1"/>
            </a:gradFill>
            <a:ln>
              <a:solidFill>
                <a:srgbClr val="000000"/>
              </a:solidFill>
            </a:ln>
          </c:spPr>
          <c:invertIfNegative val="0"/>
          <c:cat>
            <c:strRef>
              <c:f>Sheet1!$B$1:$C$1</c:f>
              <c:strCache>
                <c:ptCount val="2"/>
                <c:pt idx="0">
                  <c:v>Cardiomyopathy</c:v>
                </c:pt>
                <c:pt idx="1">
                  <c:v>CAD</c:v>
                </c:pt>
              </c:strCache>
            </c:strRef>
          </c:cat>
          <c:val>
            <c:numRef>
              <c:f>Sheet1!$B$5:$C$5</c:f>
              <c:numCache>
                <c:formatCode>0.00%</c:formatCode>
                <c:ptCount val="2"/>
                <c:pt idx="0">
                  <c:v>5.8650000000000004E-3</c:v>
                </c:pt>
                <c:pt idx="1">
                  <c:v>7.2459999999999998E-3</c:v>
                </c:pt>
              </c:numCache>
            </c:numRef>
          </c:val>
        </c:ser>
        <c:ser>
          <c:idx val="4"/>
          <c:order val="4"/>
          <c:tx>
            <c:strRef>
              <c:f>Sheet1!$A$6</c:f>
              <c:strCache>
                <c:ptCount val="1"/>
                <c:pt idx="0">
                  <c:v>Rejection</c:v>
                </c:pt>
              </c:strCache>
            </c:strRef>
          </c:tx>
          <c:spPr>
            <a:gradFill>
              <a:gsLst>
                <a:gs pos="0">
                  <a:srgbClr val="7030A0"/>
                </a:gs>
                <a:gs pos="50000">
                  <a:srgbClr val="9900FF"/>
                </a:gs>
                <a:gs pos="100000">
                  <a:srgbClr val="7030A0"/>
                </a:gs>
              </a:gsLst>
              <a:lin ang="10800000" scaled="1"/>
            </a:gradFill>
            <a:ln>
              <a:solidFill>
                <a:srgbClr val="000000"/>
              </a:solidFill>
            </a:ln>
          </c:spPr>
          <c:invertIfNegative val="0"/>
          <c:cat>
            <c:strRef>
              <c:f>Sheet1!$B$1:$C$1</c:f>
              <c:strCache>
                <c:ptCount val="2"/>
                <c:pt idx="0">
                  <c:v>Cardiomyopathy</c:v>
                </c:pt>
                <c:pt idx="1">
                  <c:v>CAD</c:v>
                </c:pt>
              </c:strCache>
            </c:strRef>
          </c:cat>
          <c:val>
            <c:numRef>
              <c:f>Sheet1!$B$6:$C$6</c:f>
              <c:numCache>
                <c:formatCode>0.00%</c:formatCode>
                <c:ptCount val="2"/>
                <c:pt idx="0">
                  <c:v>0.19062000000000001</c:v>
                </c:pt>
                <c:pt idx="1">
                  <c:v>0.16667000000000001</c:v>
                </c:pt>
              </c:numCache>
            </c:numRef>
          </c:val>
        </c:ser>
        <c:ser>
          <c:idx val="5"/>
          <c:order val="5"/>
          <c:tx>
            <c:strRef>
              <c:f>Sheet1!$A$7</c:f>
              <c:strCache>
                <c:ptCount val="1"/>
                <c:pt idx="0">
                  <c:v>Non-specific</c:v>
                </c:pt>
              </c:strCache>
            </c:strRef>
          </c:tx>
          <c:spPr>
            <a:gradFill>
              <a:gsLst>
                <a:gs pos="0">
                  <a:srgbClr val="009900"/>
                </a:gs>
                <a:gs pos="50000">
                  <a:srgbClr val="00FF00"/>
                </a:gs>
                <a:gs pos="100000">
                  <a:srgbClr val="009900"/>
                </a:gs>
              </a:gsLst>
              <a:lin ang="10800000" scaled="1"/>
            </a:gradFill>
            <a:ln>
              <a:solidFill>
                <a:srgbClr val="000000"/>
              </a:solidFill>
            </a:ln>
          </c:spPr>
          <c:invertIfNegative val="0"/>
          <c:cat>
            <c:strRef>
              <c:f>Sheet1!$B$1:$C$1</c:f>
              <c:strCache>
                <c:ptCount val="2"/>
                <c:pt idx="0">
                  <c:v>Cardiomyopathy</c:v>
                </c:pt>
                <c:pt idx="1">
                  <c:v>CAD</c:v>
                </c:pt>
              </c:strCache>
            </c:strRef>
          </c:cat>
          <c:val>
            <c:numRef>
              <c:f>Sheet1!$B$7:$C$7</c:f>
              <c:numCache>
                <c:formatCode>0.00%</c:formatCode>
                <c:ptCount val="2"/>
                <c:pt idx="0">
                  <c:v>0.14956</c:v>
                </c:pt>
                <c:pt idx="1">
                  <c:v>0.12318999999999999</c:v>
                </c:pt>
              </c:numCache>
            </c:numRef>
          </c:val>
        </c:ser>
        <c:dLbls>
          <c:showLegendKey val="0"/>
          <c:showVal val="0"/>
          <c:showCatName val="0"/>
          <c:showSerName val="0"/>
          <c:showPercent val="0"/>
          <c:showBubbleSize val="0"/>
        </c:dLbls>
        <c:gapWidth val="75"/>
        <c:overlap val="100"/>
        <c:axId val="446102408"/>
        <c:axId val="446102800"/>
      </c:barChart>
      <c:catAx>
        <c:axId val="446102408"/>
        <c:scaling>
          <c:orientation val="minMax"/>
        </c:scaling>
        <c:delete val="0"/>
        <c:axPos val="b"/>
        <c:title>
          <c:tx>
            <c:rich>
              <a:bodyPr/>
              <a:lstStyle/>
              <a:p>
                <a:pPr>
                  <a:defRPr sz="1700"/>
                </a:pPr>
                <a:r>
                  <a:rPr lang="en-US" sz="1800" b="1" i="0" baseline="0" dirty="0" smtClean="0"/>
                  <a:t>Primary Transplant Diagnosis</a:t>
                </a:r>
                <a:endParaRPr lang="en-US" sz="1600" dirty="0"/>
              </a:p>
            </c:rich>
          </c:tx>
          <c:layout>
            <c:manualLayout>
              <c:xMode val="edge"/>
              <c:yMode val="edge"/>
              <c:x val="0.37056778853970695"/>
              <c:y val="0.90596948818897649"/>
            </c:manualLayout>
          </c:layout>
          <c:overlay val="0"/>
        </c:title>
        <c:numFmt formatCode="General" sourceLinked="0"/>
        <c:majorTickMark val="out"/>
        <c:minorTickMark val="none"/>
        <c:tickLblPos val="nextTo"/>
        <c:txPr>
          <a:bodyPr/>
          <a:lstStyle/>
          <a:p>
            <a:pPr>
              <a:defRPr sz="1500" b="1"/>
            </a:pPr>
            <a:endParaRPr lang="en-US"/>
          </a:p>
        </c:txPr>
        <c:crossAx val="446102800"/>
        <c:crosses val="autoZero"/>
        <c:auto val="1"/>
        <c:lblAlgn val="ctr"/>
        <c:lblOffset val="100"/>
        <c:noMultiLvlLbl val="0"/>
      </c:catAx>
      <c:valAx>
        <c:axId val="446102800"/>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retransplants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446102408"/>
        <c:crosses val="autoZero"/>
        <c:crossBetween val="between"/>
        <c:majorUnit val="0.2"/>
      </c:valAx>
      <c:spPr>
        <a:solidFill>
          <a:srgbClr val="000000"/>
        </a:solidFill>
        <a:ln w="12700">
          <a:solidFill>
            <a:srgbClr val="FFFFFF"/>
          </a:solidFill>
        </a:ln>
      </c:spPr>
    </c:plotArea>
    <c:legend>
      <c:legendPos val="t"/>
      <c:layout>
        <c:manualLayout>
          <c:xMode val="edge"/>
          <c:yMode val="edge"/>
          <c:x val="0.22868557359533601"/>
          <c:y val="4.6875E-2"/>
          <c:w val="0.74013541448912179"/>
          <c:h val="5.5946932414698183E-2"/>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6.1523334973753313E-2"/>
          <c:w val="0.90442489489698741"/>
          <c:h val="0.81431820045931769"/>
        </c:manualLayout>
      </c:layout>
      <c:scatterChart>
        <c:scatterStyle val="lineMarker"/>
        <c:varyColors val="0"/>
        <c:ser>
          <c:idx val="0"/>
          <c:order val="0"/>
          <c:tx>
            <c:strRef>
              <c:f>Sheet1!$B$1</c:f>
              <c:strCache>
                <c:ptCount val="1"/>
                <c:pt idx="0">
                  <c:v>LVAD Pulsatile (N=1,034)</c:v>
                </c:pt>
              </c:strCache>
            </c:strRef>
          </c:tx>
          <c:spPr>
            <a:ln w="41275">
              <a:solidFill>
                <a:srgbClr val="00FFFF"/>
              </a:solidFill>
            </a:ln>
          </c:spPr>
          <c:marker>
            <c:symbol val="none"/>
          </c:marker>
          <c:xVal>
            <c:numRef>
              <c:f>Sheet1!$A$2:$A$86</c:f>
              <c:numCache>
                <c:formatCode>General</c:formatCode>
                <c:ptCount val="85"/>
                <c:pt idx="0">
                  <c:v>0</c:v>
                </c:pt>
                <c:pt idx="1">
                  <c:v>8.3330000000000043E-2</c:v>
                </c:pt>
                <c:pt idx="2">
                  <c:v>0.16666999999999998</c:v>
                </c:pt>
                <c:pt idx="3">
                  <c:v>0.25</c:v>
                </c:pt>
                <c:pt idx="4">
                  <c:v>0.33333000000000057</c:v>
                </c:pt>
                <c:pt idx="5">
                  <c:v>0.41667000000000032</c:v>
                </c:pt>
                <c:pt idx="6">
                  <c:v>0.5</c:v>
                </c:pt>
                <c:pt idx="7">
                  <c:v>0.58332999999999957</c:v>
                </c:pt>
                <c:pt idx="8">
                  <c:v>0.66667000000000165</c:v>
                </c:pt>
                <c:pt idx="9">
                  <c:v>0.750000000000001</c:v>
                </c:pt>
                <c:pt idx="10">
                  <c:v>0.83333000000000002</c:v>
                </c:pt>
                <c:pt idx="11">
                  <c:v>0.91666999999999998</c:v>
                </c:pt>
                <c:pt idx="12">
                  <c:v>1</c:v>
                </c:pt>
                <c:pt idx="13">
                  <c:v>1.0833299999999979</c:v>
                </c:pt>
                <c:pt idx="14">
                  <c:v>1.1666700000000001</c:v>
                </c:pt>
                <c:pt idx="15">
                  <c:v>1.25</c:v>
                </c:pt>
                <c:pt idx="16">
                  <c:v>1.3333299999999979</c:v>
                </c:pt>
                <c:pt idx="17">
                  <c:v>1.4166699999999981</c:v>
                </c:pt>
                <c:pt idx="18">
                  <c:v>1.5</c:v>
                </c:pt>
                <c:pt idx="19">
                  <c:v>1.5833299999999979</c:v>
                </c:pt>
                <c:pt idx="20">
                  <c:v>1.6666700000000001</c:v>
                </c:pt>
                <c:pt idx="21">
                  <c:v>1.75</c:v>
                </c:pt>
                <c:pt idx="22">
                  <c:v>1.8333299999999979</c:v>
                </c:pt>
                <c:pt idx="23">
                  <c:v>1.9166700000000001</c:v>
                </c:pt>
                <c:pt idx="24">
                  <c:v>2</c:v>
                </c:pt>
                <c:pt idx="25">
                  <c:v>2.0833300000000046</c:v>
                </c:pt>
                <c:pt idx="26">
                  <c:v>2.1666699999999977</c:v>
                </c:pt>
                <c:pt idx="27">
                  <c:v>2.25</c:v>
                </c:pt>
                <c:pt idx="28">
                  <c:v>2.3333300000000001</c:v>
                </c:pt>
                <c:pt idx="29">
                  <c:v>2.4166699999999932</c:v>
                </c:pt>
                <c:pt idx="30">
                  <c:v>2.5</c:v>
                </c:pt>
                <c:pt idx="31">
                  <c:v>2.5833300000000046</c:v>
                </c:pt>
                <c:pt idx="32">
                  <c:v>2.6666699999999977</c:v>
                </c:pt>
                <c:pt idx="33">
                  <c:v>2.75</c:v>
                </c:pt>
                <c:pt idx="34">
                  <c:v>2.8333300000000001</c:v>
                </c:pt>
                <c:pt idx="35">
                  <c:v>2.9166699999999932</c:v>
                </c:pt>
                <c:pt idx="36">
                  <c:v>3</c:v>
                </c:pt>
                <c:pt idx="37">
                  <c:v>3.0833300000000046</c:v>
                </c:pt>
                <c:pt idx="38">
                  <c:v>3.1666699999999977</c:v>
                </c:pt>
                <c:pt idx="39">
                  <c:v>3.25</c:v>
                </c:pt>
                <c:pt idx="40">
                  <c:v>3.3333300000000001</c:v>
                </c:pt>
                <c:pt idx="41">
                  <c:v>3.4166699999999932</c:v>
                </c:pt>
                <c:pt idx="42">
                  <c:v>3.5</c:v>
                </c:pt>
                <c:pt idx="43">
                  <c:v>3.5833300000000046</c:v>
                </c:pt>
                <c:pt idx="44">
                  <c:v>3.6666699999999977</c:v>
                </c:pt>
                <c:pt idx="45">
                  <c:v>3.75</c:v>
                </c:pt>
                <c:pt idx="46">
                  <c:v>3.8333300000000001</c:v>
                </c:pt>
                <c:pt idx="47">
                  <c:v>3.9166699999999932</c:v>
                </c:pt>
                <c:pt idx="48">
                  <c:v>4</c:v>
                </c:pt>
                <c:pt idx="49">
                  <c:v>4.0833300000000001</c:v>
                </c:pt>
                <c:pt idx="50">
                  <c:v>4.1666699999999999</c:v>
                </c:pt>
                <c:pt idx="51">
                  <c:v>4.25</c:v>
                </c:pt>
                <c:pt idx="52">
                  <c:v>4.3333300000000001</c:v>
                </c:pt>
                <c:pt idx="53">
                  <c:v>4.4166700000000034</c:v>
                </c:pt>
                <c:pt idx="54">
                  <c:v>4.5</c:v>
                </c:pt>
                <c:pt idx="55">
                  <c:v>4.5833300000000001</c:v>
                </c:pt>
                <c:pt idx="56">
                  <c:v>4.6666699999999999</c:v>
                </c:pt>
                <c:pt idx="57">
                  <c:v>4.75</c:v>
                </c:pt>
                <c:pt idx="58">
                  <c:v>4.8333300000000001</c:v>
                </c:pt>
                <c:pt idx="59">
                  <c:v>4.9166700000000034</c:v>
                </c:pt>
                <c:pt idx="60">
                  <c:v>5</c:v>
                </c:pt>
                <c:pt idx="61">
                  <c:v>5.0833300000000001</c:v>
                </c:pt>
                <c:pt idx="62">
                  <c:v>5.1666699999999999</c:v>
                </c:pt>
                <c:pt idx="63">
                  <c:v>5.25</c:v>
                </c:pt>
                <c:pt idx="64">
                  <c:v>5.3333300000000001</c:v>
                </c:pt>
                <c:pt idx="65">
                  <c:v>5.4166700000000034</c:v>
                </c:pt>
                <c:pt idx="66">
                  <c:v>5.5</c:v>
                </c:pt>
                <c:pt idx="67">
                  <c:v>5.5833300000000001</c:v>
                </c:pt>
                <c:pt idx="68">
                  <c:v>5.6666699999999999</c:v>
                </c:pt>
                <c:pt idx="69">
                  <c:v>5.75</c:v>
                </c:pt>
                <c:pt idx="70">
                  <c:v>5.8333300000000001</c:v>
                </c:pt>
                <c:pt idx="71">
                  <c:v>5.9166700000000034</c:v>
                </c:pt>
                <c:pt idx="72">
                  <c:v>6</c:v>
                </c:pt>
                <c:pt idx="73">
                  <c:v>6.0833300000000001</c:v>
                </c:pt>
                <c:pt idx="74">
                  <c:v>6.1666699999999999</c:v>
                </c:pt>
                <c:pt idx="75">
                  <c:v>6.25</c:v>
                </c:pt>
                <c:pt idx="76">
                  <c:v>6.3333300000000001</c:v>
                </c:pt>
                <c:pt idx="77">
                  <c:v>6.4166700000000034</c:v>
                </c:pt>
                <c:pt idx="78">
                  <c:v>6.5</c:v>
                </c:pt>
                <c:pt idx="79">
                  <c:v>6.5833300000000001</c:v>
                </c:pt>
                <c:pt idx="80">
                  <c:v>6.6666699999999999</c:v>
                </c:pt>
                <c:pt idx="81">
                  <c:v>6.75</c:v>
                </c:pt>
                <c:pt idx="82">
                  <c:v>6.8333300000000001</c:v>
                </c:pt>
                <c:pt idx="83">
                  <c:v>6.9166700000000034</c:v>
                </c:pt>
                <c:pt idx="84">
                  <c:v>7</c:v>
                </c:pt>
              </c:numCache>
            </c:numRef>
          </c:xVal>
          <c:yVal>
            <c:numRef>
              <c:f>Sheet1!$B$2:$B$86</c:f>
              <c:numCache>
                <c:formatCode>General</c:formatCode>
                <c:ptCount val="85"/>
                <c:pt idx="0">
                  <c:v>100</c:v>
                </c:pt>
                <c:pt idx="1">
                  <c:v>94.182000000000002</c:v>
                </c:pt>
                <c:pt idx="2">
                  <c:v>92.424999999999997</c:v>
                </c:pt>
                <c:pt idx="3">
                  <c:v>91.152999999999949</c:v>
                </c:pt>
                <c:pt idx="4">
                  <c:v>90.467000000000027</c:v>
                </c:pt>
                <c:pt idx="5">
                  <c:v>89.878999999999948</c:v>
                </c:pt>
                <c:pt idx="6">
                  <c:v>89.584000000000003</c:v>
                </c:pt>
                <c:pt idx="7">
                  <c:v>88.304999999999993</c:v>
                </c:pt>
                <c:pt idx="8">
                  <c:v>87.813000000000002</c:v>
                </c:pt>
                <c:pt idx="9">
                  <c:v>87.616</c:v>
                </c:pt>
                <c:pt idx="10">
                  <c:v>87.418000000000006</c:v>
                </c:pt>
                <c:pt idx="11">
                  <c:v>87.221000000000004</c:v>
                </c:pt>
                <c:pt idx="12">
                  <c:v>86.924000000000007</c:v>
                </c:pt>
                <c:pt idx="13">
                  <c:v>86.525999999999982</c:v>
                </c:pt>
                <c:pt idx="14">
                  <c:v>86.326999999999998</c:v>
                </c:pt>
                <c:pt idx="15">
                  <c:v>85.727000000000004</c:v>
                </c:pt>
                <c:pt idx="16">
                  <c:v>85.427000000000007</c:v>
                </c:pt>
                <c:pt idx="17">
                  <c:v>84.926000000000002</c:v>
                </c:pt>
                <c:pt idx="18">
                  <c:v>84.424999999999997</c:v>
                </c:pt>
                <c:pt idx="19">
                  <c:v>84.224999999999994</c:v>
                </c:pt>
                <c:pt idx="20">
                  <c:v>83.923000000000002</c:v>
                </c:pt>
                <c:pt idx="21">
                  <c:v>83.620999999999981</c:v>
                </c:pt>
                <c:pt idx="22">
                  <c:v>83.42</c:v>
                </c:pt>
                <c:pt idx="23">
                  <c:v>83.117000000000004</c:v>
                </c:pt>
                <c:pt idx="24">
                  <c:v>82.915000000000006</c:v>
                </c:pt>
                <c:pt idx="25">
                  <c:v>82.507000000000005</c:v>
                </c:pt>
                <c:pt idx="26">
                  <c:v>82.301000000000002</c:v>
                </c:pt>
                <c:pt idx="27">
                  <c:v>82.096000000000004</c:v>
                </c:pt>
                <c:pt idx="28">
                  <c:v>81.787000000000006</c:v>
                </c:pt>
                <c:pt idx="29">
                  <c:v>81.581000000000003</c:v>
                </c:pt>
                <c:pt idx="30">
                  <c:v>81.581000000000003</c:v>
                </c:pt>
                <c:pt idx="31">
                  <c:v>81.477999999999994</c:v>
                </c:pt>
                <c:pt idx="32">
                  <c:v>81.167000000000002</c:v>
                </c:pt>
                <c:pt idx="33">
                  <c:v>81.063000000000002</c:v>
                </c:pt>
                <c:pt idx="34">
                  <c:v>80.959000000000003</c:v>
                </c:pt>
                <c:pt idx="35">
                  <c:v>80.959000000000003</c:v>
                </c:pt>
                <c:pt idx="36">
                  <c:v>80.748999999999995</c:v>
                </c:pt>
                <c:pt idx="37">
                  <c:v>80.748999999999995</c:v>
                </c:pt>
                <c:pt idx="38">
                  <c:v>80.641000000000005</c:v>
                </c:pt>
                <c:pt idx="39">
                  <c:v>80.533000000000001</c:v>
                </c:pt>
                <c:pt idx="40">
                  <c:v>80.533000000000001</c:v>
                </c:pt>
                <c:pt idx="41">
                  <c:v>79.884</c:v>
                </c:pt>
                <c:pt idx="42">
                  <c:v>79.557999999999993</c:v>
                </c:pt>
                <c:pt idx="43">
                  <c:v>79.34</c:v>
                </c:pt>
                <c:pt idx="44">
                  <c:v>79.010999999999996</c:v>
                </c:pt>
                <c:pt idx="45">
                  <c:v>79.010999999999996</c:v>
                </c:pt>
                <c:pt idx="46">
                  <c:v>78.679999999999978</c:v>
                </c:pt>
                <c:pt idx="47">
                  <c:v>78.458000000000013</c:v>
                </c:pt>
                <c:pt idx="48">
                  <c:v>78.007999999999996</c:v>
                </c:pt>
                <c:pt idx="49">
                  <c:v>78.007999999999996</c:v>
                </c:pt>
                <c:pt idx="50">
                  <c:v>77.763999999999996</c:v>
                </c:pt>
                <c:pt idx="51">
                  <c:v>77.397999999999996</c:v>
                </c:pt>
                <c:pt idx="52">
                  <c:v>76.908000000000001</c:v>
                </c:pt>
                <c:pt idx="53">
                  <c:v>76.661999999999992</c:v>
                </c:pt>
                <c:pt idx="54">
                  <c:v>76.415000000000006</c:v>
                </c:pt>
                <c:pt idx="55">
                  <c:v>76.043999999999997</c:v>
                </c:pt>
                <c:pt idx="56">
                  <c:v>75.92</c:v>
                </c:pt>
                <c:pt idx="57">
                  <c:v>75.667999999999992</c:v>
                </c:pt>
                <c:pt idx="58">
                  <c:v>75.542000000000002</c:v>
                </c:pt>
                <c:pt idx="59">
                  <c:v>75.154999999999987</c:v>
                </c:pt>
                <c:pt idx="60">
                  <c:v>74.897000000000006</c:v>
                </c:pt>
                <c:pt idx="61">
                  <c:v>74.60799999999999</c:v>
                </c:pt>
                <c:pt idx="62">
                  <c:v>74.31</c:v>
                </c:pt>
                <c:pt idx="63">
                  <c:v>74.31</c:v>
                </c:pt>
                <c:pt idx="64">
                  <c:v>74.004999999999995</c:v>
                </c:pt>
                <c:pt idx="65">
                  <c:v>73.545000000000002</c:v>
                </c:pt>
                <c:pt idx="66">
                  <c:v>73.238</c:v>
                </c:pt>
                <c:pt idx="67">
                  <c:v>72.927999999999997</c:v>
                </c:pt>
                <c:pt idx="68">
                  <c:v>72.611000000000004</c:v>
                </c:pt>
                <c:pt idx="69">
                  <c:v>72.293000000000006</c:v>
                </c:pt>
                <c:pt idx="70">
                  <c:v>72.293000000000006</c:v>
                </c:pt>
                <c:pt idx="71">
                  <c:v>72.293000000000006</c:v>
                </c:pt>
                <c:pt idx="72">
                  <c:v>72.121999999999986</c:v>
                </c:pt>
                <c:pt idx="73">
                  <c:v>71.736999999999995</c:v>
                </c:pt>
                <c:pt idx="74">
                  <c:v>71.527000000000001</c:v>
                </c:pt>
                <c:pt idx="75">
                  <c:v>71.31</c:v>
                </c:pt>
                <c:pt idx="76">
                  <c:v>71.087999999999994</c:v>
                </c:pt>
                <c:pt idx="77">
                  <c:v>70.866</c:v>
                </c:pt>
                <c:pt idx="78">
                  <c:v>70.866</c:v>
                </c:pt>
                <c:pt idx="79">
                  <c:v>70.64</c:v>
                </c:pt>
                <c:pt idx="80">
                  <c:v>70.180999999999983</c:v>
                </c:pt>
                <c:pt idx="81">
                  <c:v>70.180999999999983</c:v>
                </c:pt>
                <c:pt idx="82">
                  <c:v>69.685000000000002</c:v>
                </c:pt>
                <c:pt idx="83">
                  <c:v>69.432000000000002</c:v>
                </c:pt>
                <c:pt idx="84">
                  <c:v>68.899000000000001</c:v>
                </c:pt>
              </c:numCache>
            </c:numRef>
          </c:yVal>
          <c:smooth val="0"/>
        </c:ser>
        <c:ser>
          <c:idx val="1"/>
          <c:order val="1"/>
          <c:tx>
            <c:strRef>
              <c:f>Sheet1!$C$1</c:f>
              <c:strCache>
                <c:ptCount val="1"/>
                <c:pt idx="0">
                  <c:v>LVAD Continuous (N=2,652)</c:v>
                </c:pt>
              </c:strCache>
            </c:strRef>
          </c:tx>
          <c:spPr>
            <a:ln w="41275">
              <a:solidFill>
                <a:srgbClr val="00FF00"/>
              </a:solidFill>
              <a:prstDash val="solid"/>
            </a:ln>
          </c:spPr>
          <c:marker>
            <c:symbol val="none"/>
          </c:marker>
          <c:xVal>
            <c:numRef>
              <c:f>Sheet1!$A$2:$A$86</c:f>
              <c:numCache>
                <c:formatCode>General</c:formatCode>
                <c:ptCount val="85"/>
                <c:pt idx="0">
                  <c:v>0</c:v>
                </c:pt>
                <c:pt idx="1">
                  <c:v>8.3330000000000043E-2</c:v>
                </c:pt>
                <c:pt idx="2">
                  <c:v>0.16666999999999998</c:v>
                </c:pt>
                <c:pt idx="3">
                  <c:v>0.25</c:v>
                </c:pt>
                <c:pt idx="4">
                  <c:v>0.33333000000000057</c:v>
                </c:pt>
                <c:pt idx="5">
                  <c:v>0.41667000000000032</c:v>
                </c:pt>
                <c:pt idx="6">
                  <c:v>0.5</c:v>
                </c:pt>
                <c:pt idx="7">
                  <c:v>0.58332999999999957</c:v>
                </c:pt>
                <c:pt idx="8">
                  <c:v>0.66667000000000165</c:v>
                </c:pt>
                <c:pt idx="9">
                  <c:v>0.750000000000001</c:v>
                </c:pt>
                <c:pt idx="10">
                  <c:v>0.83333000000000002</c:v>
                </c:pt>
                <c:pt idx="11">
                  <c:v>0.91666999999999998</c:v>
                </c:pt>
                <c:pt idx="12">
                  <c:v>1</c:v>
                </c:pt>
                <c:pt idx="13">
                  <c:v>1.0833299999999979</c:v>
                </c:pt>
                <c:pt idx="14">
                  <c:v>1.1666700000000001</c:v>
                </c:pt>
                <c:pt idx="15">
                  <c:v>1.25</c:v>
                </c:pt>
                <c:pt idx="16">
                  <c:v>1.3333299999999979</c:v>
                </c:pt>
                <c:pt idx="17">
                  <c:v>1.4166699999999981</c:v>
                </c:pt>
                <c:pt idx="18">
                  <c:v>1.5</c:v>
                </c:pt>
                <c:pt idx="19">
                  <c:v>1.5833299999999979</c:v>
                </c:pt>
                <c:pt idx="20">
                  <c:v>1.6666700000000001</c:v>
                </c:pt>
                <c:pt idx="21">
                  <c:v>1.75</c:v>
                </c:pt>
                <c:pt idx="22">
                  <c:v>1.8333299999999979</c:v>
                </c:pt>
                <c:pt idx="23">
                  <c:v>1.9166700000000001</c:v>
                </c:pt>
                <c:pt idx="24">
                  <c:v>2</c:v>
                </c:pt>
                <c:pt idx="25">
                  <c:v>2.0833300000000046</c:v>
                </c:pt>
                <c:pt idx="26">
                  <c:v>2.1666699999999977</c:v>
                </c:pt>
                <c:pt idx="27">
                  <c:v>2.25</c:v>
                </c:pt>
                <c:pt idx="28">
                  <c:v>2.3333300000000001</c:v>
                </c:pt>
                <c:pt idx="29">
                  <c:v>2.4166699999999932</c:v>
                </c:pt>
                <c:pt idx="30">
                  <c:v>2.5</c:v>
                </c:pt>
                <c:pt idx="31">
                  <c:v>2.5833300000000046</c:v>
                </c:pt>
                <c:pt idx="32">
                  <c:v>2.6666699999999977</c:v>
                </c:pt>
                <c:pt idx="33">
                  <c:v>2.75</c:v>
                </c:pt>
                <c:pt idx="34">
                  <c:v>2.8333300000000001</c:v>
                </c:pt>
                <c:pt idx="35">
                  <c:v>2.9166699999999932</c:v>
                </c:pt>
                <c:pt idx="36">
                  <c:v>3</c:v>
                </c:pt>
                <c:pt idx="37">
                  <c:v>3.0833300000000046</c:v>
                </c:pt>
                <c:pt idx="38">
                  <c:v>3.1666699999999977</c:v>
                </c:pt>
                <c:pt idx="39">
                  <c:v>3.25</c:v>
                </c:pt>
                <c:pt idx="40">
                  <c:v>3.3333300000000001</c:v>
                </c:pt>
                <c:pt idx="41">
                  <c:v>3.4166699999999932</c:v>
                </c:pt>
                <c:pt idx="42">
                  <c:v>3.5</c:v>
                </c:pt>
                <c:pt idx="43">
                  <c:v>3.5833300000000046</c:v>
                </c:pt>
                <c:pt idx="44">
                  <c:v>3.6666699999999977</c:v>
                </c:pt>
                <c:pt idx="45">
                  <c:v>3.75</c:v>
                </c:pt>
                <c:pt idx="46">
                  <c:v>3.8333300000000001</c:v>
                </c:pt>
                <c:pt idx="47">
                  <c:v>3.9166699999999932</c:v>
                </c:pt>
                <c:pt idx="48">
                  <c:v>4</c:v>
                </c:pt>
                <c:pt idx="49">
                  <c:v>4.0833300000000001</c:v>
                </c:pt>
                <c:pt idx="50">
                  <c:v>4.1666699999999999</c:v>
                </c:pt>
                <c:pt idx="51">
                  <c:v>4.25</c:v>
                </c:pt>
                <c:pt idx="52">
                  <c:v>4.3333300000000001</c:v>
                </c:pt>
                <c:pt idx="53">
                  <c:v>4.4166700000000034</c:v>
                </c:pt>
                <c:pt idx="54">
                  <c:v>4.5</c:v>
                </c:pt>
                <c:pt idx="55">
                  <c:v>4.5833300000000001</c:v>
                </c:pt>
                <c:pt idx="56">
                  <c:v>4.6666699999999999</c:v>
                </c:pt>
                <c:pt idx="57">
                  <c:v>4.75</c:v>
                </c:pt>
                <c:pt idx="58">
                  <c:v>4.8333300000000001</c:v>
                </c:pt>
                <c:pt idx="59">
                  <c:v>4.9166700000000034</c:v>
                </c:pt>
                <c:pt idx="60">
                  <c:v>5</c:v>
                </c:pt>
                <c:pt idx="61">
                  <c:v>5.0833300000000001</c:v>
                </c:pt>
                <c:pt idx="62">
                  <c:v>5.1666699999999999</c:v>
                </c:pt>
                <c:pt idx="63">
                  <c:v>5.25</c:v>
                </c:pt>
                <c:pt idx="64">
                  <c:v>5.3333300000000001</c:v>
                </c:pt>
                <c:pt idx="65">
                  <c:v>5.4166700000000034</c:v>
                </c:pt>
                <c:pt idx="66">
                  <c:v>5.5</c:v>
                </c:pt>
                <c:pt idx="67">
                  <c:v>5.5833300000000001</c:v>
                </c:pt>
                <c:pt idx="68">
                  <c:v>5.6666699999999999</c:v>
                </c:pt>
                <c:pt idx="69">
                  <c:v>5.75</c:v>
                </c:pt>
                <c:pt idx="70">
                  <c:v>5.8333300000000001</c:v>
                </c:pt>
                <c:pt idx="71">
                  <c:v>5.9166700000000034</c:v>
                </c:pt>
                <c:pt idx="72">
                  <c:v>6</c:v>
                </c:pt>
                <c:pt idx="73">
                  <c:v>6.0833300000000001</c:v>
                </c:pt>
                <c:pt idx="74">
                  <c:v>6.1666699999999999</c:v>
                </c:pt>
                <c:pt idx="75">
                  <c:v>6.25</c:v>
                </c:pt>
                <c:pt idx="76">
                  <c:v>6.3333300000000001</c:v>
                </c:pt>
                <c:pt idx="77">
                  <c:v>6.4166700000000034</c:v>
                </c:pt>
                <c:pt idx="78">
                  <c:v>6.5</c:v>
                </c:pt>
                <c:pt idx="79">
                  <c:v>6.5833300000000001</c:v>
                </c:pt>
                <c:pt idx="80">
                  <c:v>6.6666699999999999</c:v>
                </c:pt>
                <c:pt idx="81">
                  <c:v>6.75</c:v>
                </c:pt>
                <c:pt idx="82">
                  <c:v>6.8333300000000001</c:v>
                </c:pt>
                <c:pt idx="83">
                  <c:v>6.9166700000000034</c:v>
                </c:pt>
                <c:pt idx="84">
                  <c:v>7</c:v>
                </c:pt>
              </c:numCache>
            </c:numRef>
          </c:xVal>
          <c:yVal>
            <c:numRef>
              <c:f>Sheet1!$C$2:$C$86</c:f>
              <c:numCache>
                <c:formatCode>General</c:formatCode>
                <c:ptCount val="85"/>
                <c:pt idx="0">
                  <c:v>100</c:v>
                </c:pt>
                <c:pt idx="1">
                  <c:v>95.018000000000001</c:v>
                </c:pt>
                <c:pt idx="2">
                  <c:v>93.763999999999996</c:v>
                </c:pt>
                <c:pt idx="3">
                  <c:v>92.772999999999982</c:v>
                </c:pt>
                <c:pt idx="4">
                  <c:v>92.162999999999982</c:v>
                </c:pt>
                <c:pt idx="5">
                  <c:v>91.627999999999986</c:v>
                </c:pt>
                <c:pt idx="6">
                  <c:v>91.054000000000002</c:v>
                </c:pt>
                <c:pt idx="7">
                  <c:v>90.632999999999981</c:v>
                </c:pt>
                <c:pt idx="8">
                  <c:v>90.326999999999998</c:v>
                </c:pt>
                <c:pt idx="9">
                  <c:v>89.83</c:v>
                </c:pt>
                <c:pt idx="10">
                  <c:v>89.408000000000001</c:v>
                </c:pt>
                <c:pt idx="11">
                  <c:v>88.945000000000007</c:v>
                </c:pt>
                <c:pt idx="12">
                  <c:v>88.433999999999997</c:v>
                </c:pt>
                <c:pt idx="13">
                  <c:v>88.043999999999997</c:v>
                </c:pt>
                <c:pt idx="14">
                  <c:v>87.643000000000001</c:v>
                </c:pt>
                <c:pt idx="15">
                  <c:v>87.42</c:v>
                </c:pt>
                <c:pt idx="16">
                  <c:v>86.97</c:v>
                </c:pt>
                <c:pt idx="17">
                  <c:v>86.697999999999993</c:v>
                </c:pt>
                <c:pt idx="18">
                  <c:v>86.471999999999994</c:v>
                </c:pt>
                <c:pt idx="19">
                  <c:v>86.198999999999998</c:v>
                </c:pt>
                <c:pt idx="20">
                  <c:v>86.016000000000005</c:v>
                </c:pt>
                <c:pt idx="21">
                  <c:v>85.60199999999999</c:v>
                </c:pt>
                <c:pt idx="22">
                  <c:v>85.417000000000129</c:v>
                </c:pt>
                <c:pt idx="23">
                  <c:v>85.275999999999982</c:v>
                </c:pt>
                <c:pt idx="24">
                  <c:v>85.123999999999981</c:v>
                </c:pt>
                <c:pt idx="25">
                  <c:v>84.884999999999991</c:v>
                </c:pt>
                <c:pt idx="26">
                  <c:v>84.565000000000012</c:v>
                </c:pt>
                <c:pt idx="27">
                  <c:v>84.239000000000004</c:v>
                </c:pt>
                <c:pt idx="28">
                  <c:v>83.843999999999994</c:v>
                </c:pt>
                <c:pt idx="29">
                  <c:v>83.448000000000022</c:v>
                </c:pt>
                <c:pt idx="30">
                  <c:v>83.116</c:v>
                </c:pt>
                <c:pt idx="31">
                  <c:v>82.915999999999997</c:v>
                </c:pt>
                <c:pt idx="32">
                  <c:v>82.647000000000006</c:v>
                </c:pt>
                <c:pt idx="33">
                  <c:v>82.647000000000006</c:v>
                </c:pt>
                <c:pt idx="34">
                  <c:v>82.507999999999996</c:v>
                </c:pt>
                <c:pt idx="35">
                  <c:v>82.221999999999994</c:v>
                </c:pt>
                <c:pt idx="36">
                  <c:v>82.061000000000007</c:v>
                </c:pt>
                <c:pt idx="37">
                  <c:v>81.683999999999983</c:v>
                </c:pt>
                <c:pt idx="38">
                  <c:v>81.363</c:v>
                </c:pt>
                <c:pt idx="39">
                  <c:v>81.034999999999997</c:v>
                </c:pt>
                <c:pt idx="40">
                  <c:v>80.924000000000007</c:v>
                </c:pt>
                <c:pt idx="41">
                  <c:v>80.924000000000007</c:v>
                </c:pt>
                <c:pt idx="42">
                  <c:v>80.022999999999982</c:v>
                </c:pt>
                <c:pt idx="43">
                  <c:v>79.795000000000002</c:v>
                </c:pt>
                <c:pt idx="44">
                  <c:v>79.563999999999993</c:v>
                </c:pt>
                <c:pt idx="45">
                  <c:v>79.088999999999999</c:v>
                </c:pt>
                <c:pt idx="46">
                  <c:v>78.968000000000004</c:v>
                </c:pt>
                <c:pt idx="47">
                  <c:v>78.471999999999994</c:v>
                </c:pt>
                <c:pt idx="48">
                  <c:v>78.332999999999998</c:v>
                </c:pt>
                <c:pt idx="49">
                  <c:v>78.332999999999998</c:v>
                </c:pt>
                <c:pt idx="50">
                  <c:v>78.14</c:v>
                </c:pt>
                <c:pt idx="51">
                  <c:v>77.938999999999993</c:v>
                </c:pt>
                <c:pt idx="52">
                  <c:v>77.326999999999998</c:v>
                </c:pt>
                <c:pt idx="53">
                  <c:v>76.709000000000003</c:v>
                </c:pt>
                <c:pt idx="54">
                  <c:v>76.501999999999995</c:v>
                </c:pt>
                <c:pt idx="55">
                  <c:v>76.293000000000006</c:v>
                </c:pt>
                <c:pt idx="56">
                  <c:v>75.86999999999999</c:v>
                </c:pt>
                <c:pt idx="57">
                  <c:v>75.004999999999995</c:v>
                </c:pt>
                <c:pt idx="58">
                  <c:v>74.128999999999948</c:v>
                </c:pt>
                <c:pt idx="59">
                  <c:v>73.906999999999996</c:v>
                </c:pt>
                <c:pt idx="60">
                  <c:v>73.208000000000013</c:v>
                </c:pt>
                <c:pt idx="61">
                  <c:v>72.320999999999998</c:v>
                </c:pt>
                <c:pt idx="62">
                  <c:v>71.998000000000005</c:v>
                </c:pt>
                <c:pt idx="63">
                  <c:v>71.998000000000005</c:v>
                </c:pt>
                <c:pt idx="64">
                  <c:v>71.664000000000001</c:v>
                </c:pt>
                <c:pt idx="65">
                  <c:v>71.664000000000001</c:v>
                </c:pt>
                <c:pt idx="66">
                  <c:v>71.325999999999979</c:v>
                </c:pt>
                <c:pt idx="67">
                  <c:v>70.985000000000014</c:v>
                </c:pt>
                <c:pt idx="68">
                  <c:v>70.64</c:v>
                </c:pt>
                <c:pt idx="69">
                  <c:v>69.948000000000022</c:v>
                </c:pt>
                <c:pt idx="70">
                  <c:v>69.593000000000004</c:v>
                </c:pt>
                <c:pt idx="71">
                  <c:v>69.593000000000004</c:v>
                </c:pt>
                <c:pt idx="72">
                  <c:v>68.819000000000003</c:v>
                </c:pt>
                <c:pt idx="73">
                  <c:v>68.316999999999993</c:v>
                </c:pt>
                <c:pt idx="74">
                  <c:v>67.757000000000005</c:v>
                </c:pt>
                <c:pt idx="75">
                  <c:v>66.588999999999999</c:v>
                </c:pt>
                <c:pt idx="76">
                  <c:v>66.588999999999999</c:v>
                </c:pt>
                <c:pt idx="77">
                  <c:v>65.965999999999994</c:v>
                </c:pt>
                <c:pt idx="78">
                  <c:v>65.965999999999994</c:v>
                </c:pt>
                <c:pt idx="79">
                  <c:v>65.965999999999994</c:v>
                </c:pt>
                <c:pt idx="80">
                  <c:v>65.965999999999994</c:v>
                </c:pt>
                <c:pt idx="81">
                  <c:v>65.965999999999994</c:v>
                </c:pt>
                <c:pt idx="82">
                  <c:v>64.531999999999996</c:v>
                </c:pt>
                <c:pt idx="83">
                  <c:v>64.531999999999996</c:v>
                </c:pt>
                <c:pt idx="84">
                  <c:v>64.531999999999996</c:v>
                </c:pt>
              </c:numCache>
            </c:numRef>
          </c:yVal>
          <c:smooth val="0"/>
        </c:ser>
        <c:ser>
          <c:idx val="2"/>
          <c:order val="2"/>
          <c:tx>
            <c:strRef>
              <c:f>Sheet1!$D$1</c:f>
              <c:strCache>
                <c:ptCount val="1"/>
                <c:pt idx="0">
                  <c:v>LVAD+RVAD Pulsatile (N=443)</c:v>
                </c:pt>
              </c:strCache>
            </c:strRef>
          </c:tx>
          <c:spPr>
            <a:ln w="41275">
              <a:solidFill>
                <a:schemeClr val="bg1">
                  <a:lumMod val="50000"/>
                  <a:lumOff val="50000"/>
                </a:schemeClr>
              </a:solidFill>
            </a:ln>
          </c:spPr>
          <c:marker>
            <c:symbol val="none"/>
          </c:marker>
          <c:xVal>
            <c:numRef>
              <c:f>Sheet1!$A$2:$A$86</c:f>
              <c:numCache>
                <c:formatCode>General</c:formatCode>
                <c:ptCount val="85"/>
                <c:pt idx="0">
                  <c:v>0</c:v>
                </c:pt>
                <c:pt idx="1">
                  <c:v>8.3330000000000043E-2</c:v>
                </c:pt>
                <c:pt idx="2">
                  <c:v>0.16666999999999998</c:v>
                </c:pt>
                <c:pt idx="3">
                  <c:v>0.25</c:v>
                </c:pt>
                <c:pt idx="4">
                  <c:v>0.33333000000000057</c:v>
                </c:pt>
                <c:pt idx="5">
                  <c:v>0.41667000000000032</c:v>
                </c:pt>
                <c:pt idx="6">
                  <c:v>0.5</c:v>
                </c:pt>
                <c:pt idx="7">
                  <c:v>0.58332999999999957</c:v>
                </c:pt>
                <c:pt idx="8">
                  <c:v>0.66667000000000165</c:v>
                </c:pt>
                <c:pt idx="9">
                  <c:v>0.750000000000001</c:v>
                </c:pt>
                <c:pt idx="10">
                  <c:v>0.83333000000000002</c:v>
                </c:pt>
                <c:pt idx="11">
                  <c:v>0.91666999999999998</c:v>
                </c:pt>
                <c:pt idx="12">
                  <c:v>1</c:v>
                </c:pt>
                <c:pt idx="13">
                  <c:v>1.0833299999999979</c:v>
                </c:pt>
                <c:pt idx="14">
                  <c:v>1.1666700000000001</c:v>
                </c:pt>
                <c:pt idx="15">
                  <c:v>1.25</c:v>
                </c:pt>
                <c:pt idx="16">
                  <c:v>1.3333299999999979</c:v>
                </c:pt>
                <c:pt idx="17">
                  <c:v>1.4166699999999981</c:v>
                </c:pt>
                <c:pt idx="18">
                  <c:v>1.5</c:v>
                </c:pt>
                <c:pt idx="19">
                  <c:v>1.5833299999999979</c:v>
                </c:pt>
                <c:pt idx="20">
                  <c:v>1.6666700000000001</c:v>
                </c:pt>
                <c:pt idx="21">
                  <c:v>1.75</c:v>
                </c:pt>
                <c:pt idx="22">
                  <c:v>1.8333299999999979</c:v>
                </c:pt>
                <c:pt idx="23">
                  <c:v>1.9166700000000001</c:v>
                </c:pt>
                <c:pt idx="24">
                  <c:v>2</c:v>
                </c:pt>
                <c:pt idx="25">
                  <c:v>2.0833300000000046</c:v>
                </c:pt>
                <c:pt idx="26">
                  <c:v>2.1666699999999977</c:v>
                </c:pt>
                <c:pt idx="27">
                  <c:v>2.25</c:v>
                </c:pt>
                <c:pt idx="28">
                  <c:v>2.3333300000000001</c:v>
                </c:pt>
                <c:pt idx="29">
                  <c:v>2.4166699999999932</c:v>
                </c:pt>
                <c:pt idx="30">
                  <c:v>2.5</c:v>
                </c:pt>
                <c:pt idx="31">
                  <c:v>2.5833300000000046</c:v>
                </c:pt>
                <c:pt idx="32">
                  <c:v>2.6666699999999977</c:v>
                </c:pt>
                <c:pt idx="33">
                  <c:v>2.75</c:v>
                </c:pt>
                <c:pt idx="34">
                  <c:v>2.8333300000000001</c:v>
                </c:pt>
                <c:pt idx="35">
                  <c:v>2.9166699999999932</c:v>
                </c:pt>
                <c:pt idx="36">
                  <c:v>3</c:v>
                </c:pt>
                <c:pt idx="37">
                  <c:v>3.0833300000000046</c:v>
                </c:pt>
                <c:pt idx="38">
                  <c:v>3.1666699999999977</c:v>
                </c:pt>
                <c:pt idx="39">
                  <c:v>3.25</c:v>
                </c:pt>
                <c:pt idx="40">
                  <c:v>3.3333300000000001</c:v>
                </c:pt>
                <c:pt idx="41">
                  <c:v>3.4166699999999932</c:v>
                </c:pt>
                <c:pt idx="42">
                  <c:v>3.5</c:v>
                </c:pt>
                <c:pt idx="43">
                  <c:v>3.5833300000000046</c:v>
                </c:pt>
                <c:pt idx="44">
                  <c:v>3.6666699999999977</c:v>
                </c:pt>
                <c:pt idx="45">
                  <c:v>3.75</c:v>
                </c:pt>
                <c:pt idx="46">
                  <c:v>3.8333300000000001</c:v>
                </c:pt>
                <c:pt idx="47">
                  <c:v>3.9166699999999932</c:v>
                </c:pt>
                <c:pt idx="48">
                  <c:v>4</c:v>
                </c:pt>
                <c:pt idx="49">
                  <c:v>4.0833300000000001</c:v>
                </c:pt>
                <c:pt idx="50">
                  <c:v>4.1666699999999999</c:v>
                </c:pt>
                <c:pt idx="51">
                  <c:v>4.25</c:v>
                </c:pt>
                <c:pt idx="52">
                  <c:v>4.3333300000000001</c:v>
                </c:pt>
                <c:pt idx="53">
                  <c:v>4.4166700000000034</c:v>
                </c:pt>
                <c:pt idx="54">
                  <c:v>4.5</c:v>
                </c:pt>
                <c:pt idx="55">
                  <c:v>4.5833300000000001</c:v>
                </c:pt>
                <c:pt idx="56">
                  <c:v>4.6666699999999999</c:v>
                </c:pt>
                <c:pt idx="57">
                  <c:v>4.75</c:v>
                </c:pt>
                <c:pt idx="58">
                  <c:v>4.8333300000000001</c:v>
                </c:pt>
                <c:pt idx="59">
                  <c:v>4.9166700000000034</c:v>
                </c:pt>
                <c:pt idx="60">
                  <c:v>5</c:v>
                </c:pt>
                <c:pt idx="61">
                  <c:v>5.0833300000000001</c:v>
                </c:pt>
                <c:pt idx="62">
                  <c:v>5.1666699999999999</c:v>
                </c:pt>
                <c:pt idx="63">
                  <c:v>5.25</c:v>
                </c:pt>
                <c:pt idx="64">
                  <c:v>5.3333300000000001</c:v>
                </c:pt>
                <c:pt idx="65">
                  <c:v>5.4166700000000034</c:v>
                </c:pt>
                <c:pt idx="66">
                  <c:v>5.5</c:v>
                </c:pt>
                <c:pt idx="67">
                  <c:v>5.5833300000000001</c:v>
                </c:pt>
                <c:pt idx="68">
                  <c:v>5.6666699999999999</c:v>
                </c:pt>
                <c:pt idx="69">
                  <c:v>5.75</c:v>
                </c:pt>
                <c:pt idx="70">
                  <c:v>5.8333300000000001</c:v>
                </c:pt>
                <c:pt idx="71">
                  <c:v>5.9166700000000034</c:v>
                </c:pt>
                <c:pt idx="72">
                  <c:v>6</c:v>
                </c:pt>
                <c:pt idx="73">
                  <c:v>6.0833300000000001</c:v>
                </c:pt>
                <c:pt idx="74">
                  <c:v>6.1666699999999999</c:v>
                </c:pt>
                <c:pt idx="75">
                  <c:v>6.25</c:v>
                </c:pt>
                <c:pt idx="76">
                  <c:v>6.3333300000000001</c:v>
                </c:pt>
                <c:pt idx="77">
                  <c:v>6.4166700000000034</c:v>
                </c:pt>
                <c:pt idx="78">
                  <c:v>6.5</c:v>
                </c:pt>
                <c:pt idx="79">
                  <c:v>6.5833300000000001</c:v>
                </c:pt>
                <c:pt idx="80">
                  <c:v>6.6666699999999999</c:v>
                </c:pt>
                <c:pt idx="81">
                  <c:v>6.75</c:v>
                </c:pt>
                <c:pt idx="82">
                  <c:v>6.8333300000000001</c:v>
                </c:pt>
                <c:pt idx="83">
                  <c:v>6.9166700000000034</c:v>
                </c:pt>
                <c:pt idx="84">
                  <c:v>7</c:v>
                </c:pt>
              </c:numCache>
            </c:numRef>
          </c:xVal>
          <c:yVal>
            <c:numRef>
              <c:f>Sheet1!$D$2:$D$86</c:f>
              <c:numCache>
                <c:formatCode>General</c:formatCode>
                <c:ptCount val="85"/>
                <c:pt idx="0">
                  <c:v>100</c:v>
                </c:pt>
                <c:pt idx="1">
                  <c:v>90.906999999999996</c:v>
                </c:pt>
                <c:pt idx="2">
                  <c:v>88.619</c:v>
                </c:pt>
                <c:pt idx="3">
                  <c:v>87.695999999999998</c:v>
                </c:pt>
                <c:pt idx="4">
                  <c:v>87.233999999999995</c:v>
                </c:pt>
                <c:pt idx="5">
                  <c:v>86.54</c:v>
                </c:pt>
                <c:pt idx="6">
                  <c:v>85.611999999999995</c:v>
                </c:pt>
                <c:pt idx="7">
                  <c:v>84.914000000000129</c:v>
                </c:pt>
                <c:pt idx="8">
                  <c:v>83.513999999999996</c:v>
                </c:pt>
                <c:pt idx="9">
                  <c:v>83.048000000000002</c:v>
                </c:pt>
                <c:pt idx="10">
                  <c:v>83.048000000000002</c:v>
                </c:pt>
                <c:pt idx="11">
                  <c:v>81.881</c:v>
                </c:pt>
                <c:pt idx="12">
                  <c:v>80.946000000000026</c:v>
                </c:pt>
                <c:pt idx="13">
                  <c:v>80.214000000000027</c:v>
                </c:pt>
                <c:pt idx="14">
                  <c:v>79.48</c:v>
                </c:pt>
                <c:pt idx="15">
                  <c:v>79.233999999999995</c:v>
                </c:pt>
                <c:pt idx="16">
                  <c:v>79.233999999999995</c:v>
                </c:pt>
                <c:pt idx="17">
                  <c:v>78.988</c:v>
                </c:pt>
                <c:pt idx="18">
                  <c:v>78.988</c:v>
                </c:pt>
                <c:pt idx="19">
                  <c:v>78.492999999999995</c:v>
                </c:pt>
                <c:pt idx="20">
                  <c:v>78.245000000000005</c:v>
                </c:pt>
                <c:pt idx="21">
                  <c:v>77.747000000000114</c:v>
                </c:pt>
                <c:pt idx="22">
                  <c:v>77.747000000000114</c:v>
                </c:pt>
                <c:pt idx="23">
                  <c:v>77.236000000000004</c:v>
                </c:pt>
                <c:pt idx="24">
                  <c:v>77.236000000000004</c:v>
                </c:pt>
                <c:pt idx="25">
                  <c:v>76.962000000000003</c:v>
                </c:pt>
                <c:pt idx="26">
                  <c:v>76.679999999999978</c:v>
                </c:pt>
                <c:pt idx="27">
                  <c:v>76.111999999999995</c:v>
                </c:pt>
                <c:pt idx="28">
                  <c:v>75.260000000000005</c:v>
                </c:pt>
                <c:pt idx="29">
                  <c:v>74.975999999999999</c:v>
                </c:pt>
                <c:pt idx="30">
                  <c:v>74.975999999999999</c:v>
                </c:pt>
                <c:pt idx="31">
                  <c:v>74.688999999999979</c:v>
                </c:pt>
                <c:pt idx="32">
                  <c:v>74.111999999999995</c:v>
                </c:pt>
                <c:pt idx="33">
                  <c:v>73.822999999999979</c:v>
                </c:pt>
                <c:pt idx="34">
                  <c:v>72.364000000000004</c:v>
                </c:pt>
                <c:pt idx="35">
                  <c:v>72.364000000000004</c:v>
                </c:pt>
                <c:pt idx="36">
                  <c:v>72.066999999999993</c:v>
                </c:pt>
                <c:pt idx="37">
                  <c:v>72.066999999999993</c:v>
                </c:pt>
                <c:pt idx="38">
                  <c:v>71.736999999999995</c:v>
                </c:pt>
                <c:pt idx="39">
                  <c:v>71.736999999999995</c:v>
                </c:pt>
                <c:pt idx="40">
                  <c:v>71.736999999999995</c:v>
                </c:pt>
                <c:pt idx="41">
                  <c:v>71.736999999999995</c:v>
                </c:pt>
                <c:pt idx="42">
                  <c:v>71.405000000000001</c:v>
                </c:pt>
                <c:pt idx="43">
                  <c:v>70.736999999999995</c:v>
                </c:pt>
                <c:pt idx="44">
                  <c:v>70.065000000000012</c:v>
                </c:pt>
                <c:pt idx="45">
                  <c:v>69.048000000000002</c:v>
                </c:pt>
                <c:pt idx="46">
                  <c:v>69.048000000000002</c:v>
                </c:pt>
                <c:pt idx="47">
                  <c:v>69.048000000000002</c:v>
                </c:pt>
                <c:pt idx="48">
                  <c:v>68.346999999999994</c:v>
                </c:pt>
                <c:pt idx="49">
                  <c:v>68.346999999999994</c:v>
                </c:pt>
                <c:pt idx="50">
                  <c:v>67.578999999999979</c:v>
                </c:pt>
                <c:pt idx="51">
                  <c:v>67.578999999999979</c:v>
                </c:pt>
                <c:pt idx="52">
                  <c:v>67.188999999999979</c:v>
                </c:pt>
                <c:pt idx="53">
                  <c:v>66.796000000000006</c:v>
                </c:pt>
                <c:pt idx="54">
                  <c:v>66.796000000000006</c:v>
                </c:pt>
                <c:pt idx="55">
                  <c:v>66.393000000000001</c:v>
                </c:pt>
                <c:pt idx="56">
                  <c:v>66.393000000000001</c:v>
                </c:pt>
                <c:pt idx="57">
                  <c:v>66.393000000000001</c:v>
                </c:pt>
                <c:pt idx="58">
                  <c:v>65.977999999999994</c:v>
                </c:pt>
                <c:pt idx="59">
                  <c:v>65.977999999999994</c:v>
                </c:pt>
                <c:pt idx="60">
                  <c:v>65.106999999999999</c:v>
                </c:pt>
                <c:pt idx="61">
                  <c:v>65.106999999999999</c:v>
                </c:pt>
                <c:pt idx="62">
                  <c:v>65.106999999999999</c:v>
                </c:pt>
                <c:pt idx="63">
                  <c:v>64.59</c:v>
                </c:pt>
                <c:pt idx="64">
                  <c:v>64.061000000000007</c:v>
                </c:pt>
                <c:pt idx="65">
                  <c:v>64.061000000000007</c:v>
                </c:pt>
                <c:pt idx="66">
                  <c:v>63.527000000000001</c:v>
                </c:pt>
                <c:pt idx="67">
                  <c:v>63.527000000000001</c:v>
                </c:pt>
                <c:pt idx="68">
                  <c:v>63.527000000000001</c:v>
                </c:pt>
                <c:pt idx="69">
                  <c:v>63.527000000000001</c:v>
                </c:pt>
                <c:pt idx="70">
                  <c:v>63.527000000000001</c:v>
                </c:pt>
                <c:pt idx="71">
                  <c:v>63.527000000000001</c:v>
                </c:pt>
                <c:pt idx="72">
                  <c:v>63.527000000000001</c:v>
                </c:pt>
                <c:pt idx="73">
                  <c:v>62.013000000000005</c:v>
                </c:pt>
                <c:pt idx="74">
                  <c:v>62.013000000000005</c:v>
                </c:pt>
                <c:pt idx="75">
                  <c:v>62.013000000000005</c:v>
                </c:pt>
                <c:pt idx="76">
                  <c:v>61.14</c:v>
                </c:pt>
                <c:pt idx="77">
                  <c:v>61.14</c:v>
                </c:pt>
                <c:pt idx="78">
                  <c:v>61.14</c:v>
                </c:pt>
                <c:pt idx="79">
                  <c:v>61.14</c:v>
                </c:pt>
                <c:pt idx="80">
                  <c:v>61.14</c:v>
                </c:pt>
                <c:pt idx="81">
                  <c:v>61.14</c:v>
                </c:pt>
                <c:pt idx="82">
                  <c:v>61.14</c:v>
                </c:pt>
                <c:pt idx="83">
                  <c:v>61.14</c:v>
                </c:pt>
                <c:pt idx="84">
                  <c:v>61.14</c:v>
                </c:pt>
              </c:numCache>
            </c:numRef>
          </c:yVal>
          <c:smooth val="0"/>
        </c:ser>
        <c:ser>
          <c:idx val="3"/>
          <c:order val="3"/>
          <c:tx>
            <c:strRef>
              <c:f>Sheet1!$E$1</c:f>
              <c:strCache>
                <c:ptCount val="1"/>
                <c:pt idx="0">
                  <c:v>ECMO (N=109)</c:v>
                </c:pt>
              </c:strCache>
            </c:strRef>
          </c:tx>
          <c:spPr>
            <a:ln w="41275">
              <a:solidFill>
                <a:srgbClr val="FF0000"/>
              </a:solidFill>
            </a:ln>
          </c:spPr>
          <c:marker>
            <c:symbol val="none"/>
          </c:marker>
          <c:xVal>
            <c:numRef>
              <c:f>Sheet1!$A$2:$A$86</c:f>
              <c:numCache>
                <c:formatCode>General</c:formatCode>
                <c:ptCount val="85"/>
                <c:pt idx="0">
                  <c:v>0</c:v>
                </c:pt>
                <c:pt idx="1">
                  <c:v>8.3330000000000043E-2</c:v>
                </c:pt>
                <c:pt idx="2">
                  <c:v>0.16666999999999998</c:v>
                </c:pt>
                <c:pt idx="3">
                  <c:v>0.25</c:v>
                </c:pt>
                <c:pt idx="4">
                  <c:v>0.33333000000000057</c:v>
                </c:pt>
                <c:pt idx="5">
                  <c:v>0.41667000000000032</c:v>
                </c:pt>
                <c:pt idx="6">
                  <c:v>0.5</c:v>
                </c:pt>
                <c:pt idx="7">
                  <c:v>0.58332999999999957</c:v>
                </c:pt>
                <c:pt idx="8">
                  <c:v>0.66667000000000165</c:v>
                </c:pt>
                <c:pt idx="9">
                  <c:v>0.750000000000001</c:v>
                </c:pt>
                <c:pt idx="10">
                  <c:v>0.83333000000000002</c:v>
                </c:pt>
                <c:pt idx="11">
                  <c:v>0.91666999999999998</c:v>
                </c:pt>
                <c:pt idx="12">
                  <c:v>1</c:v>
                </c:pt>
                <c:pt idx="13">
                  <c:v>1.0833299999999979</c:v>
                </c:pt>
                <c:pt idx="14">
                  <c:v>1.1666700000000001</c:v>
                </c:pt>
                <c:pt idx="15">
                  <c:v>1.25</c:v>
                </c:pt>
                <c:pt idx="16">
                  <c:v>1.3333299999999979</c:v>
                </c:pt>
                <c:pt idx="17">
                  <c:v>1.4166699999999981</c:v>
                </c:pt>
                <c:pt idx="18">
                  <c:v>1.5</c:v>
                </c:pt>
                <c:pt idx="19">
                  <c:v>1.5833299999999979</c:v>
                </c:pt>
                <c:pt idx="20">
                  <c:v>1.6666700000000001</c:v>
                </c:pt>
                <c:pt idx="21">
                  <c:v>1.75</c:v>
                </c:pt>
                <c:pt idx="22">
                  <c:v>1.8333299999999979</c:v>
                </c:pt>
                <c:pt idx="23">
                  <c:v>1.9166700000000001</c:v>
                </c:pt>
                <c:pt idx="24">
                  <c:v>2</c:v>
                </c:pt>
                <c:pt idx="25">
                  <c:v>2.0833300000000046</c:v>
                </c:pt>
                <c:pt idx="26">
                  <c:v>2.1666699999999977</c:v>
                </c:pt>
                <c:pt idx="27">
                  <c:v>2.25</c:v>
                </c:pt>
                <c:pt idx="28">
                  <c:v>2.3333300000000001</c:v>
                </c:pt>
                <c:pt idx="29">
                  <c:v>2.4166699999999932</c:v>
                </c:pt>
                <c:pt idx="30">
                  <c:v>2.5</c:v>
                </c:pt>
                <c:pt idx="31">
                  <c:v>2.5833300000000046</c:v>
                </c:pt>
                <c:pt idx="32">
                  <c:v>2.6666699999999977</c:v>
                </c:pt>
                <c:pt idx="33">
                  <c:v>2.75</c:v>
                </c:pt>
                <c:pt idx="34">
                  <c:v>2.8333300000000001</c:v>
                </c:pt>
                <c:pt idx="35">
                  <c:v>2.9166699999999932</c:v>
                </c:pt>
                <c:pt idx="36">
                  <c:v>3</c:v>
                </c:pt>
                <c:pt idx="37">
                  <c:v>3.0833300000000046</c:v>
                </c:pt>
                <c:pt idx="38">
                  <c:v>3.1666699999999977</c:v>
                </c:pt>
                <c:pt idx="39">
                  <c:v>3.25</c:v>
                </c:pt>
                <c:pt idx="40">
                  <c:v>3.3333300000000001</c:v>
                </c:pt>
                <c:pt idx="41">
                  <c:v>3.4166699999999932</c:v>
                </c:pt>
                <c:pt idx="42">
                  <c:v>3.5</c:v>
                </c:pt>
                <c:pt idx="43">
                  <c:v>3.5833300000000046</c:v>
                </c:pt>
                <c:pt idx="44">
                  <c:v>3.6666699999999977</c:v>
                </c:pt>
                <c:pt idx="45">
                  <c:v>3.75</c:v>
                </c:pt>
                <c:pt idx="46">
                  <c:v>3.8333300000000001</c:v>
                </c:pt>
                <c:pt idx="47">
                  <c:v>3.9166699999999932</c:v>
                </c:pt>
                <c:pt idx="48">
                  <c:v>4</c:v>
                </c:pt>
                <c:pt idx="49">
                  <c:v>4.0833300000000001</c:v>
                </c:pt>
                <c:pt idx="50">
                  <c:v>4.1666699999999999</c:v>
                </c:pt>
                <c:pt idx="51">
                  <c:v>4.25</c:v>
                </c:pt>
                <c:pt idx="52">
                  <c:v>4.3333300000000001</c:v>
                </c:pt>
                <c:pt idx="53">
                  <c:v>4.4166700000000034</c:v>
                </c:pt>
                <c:pt idx="54">
                  <c:v>4.5</c:v>
                </c:pt>
                <c:pt idx="55">
                  <c:v>4.5833300000000001</c:v>
                </c:pt>
                <c:pt idx="56">
                  <c:v>4.6666699999999999</c:v>
                </c:pt>
                <c:pt idx="57">
                  <c:v>4.75</c:v>
                </c:pt>
                <c:pt idx="58">
                  <c:v>4.8333300000000001</c:v>
                </c:pt>
                <c:pt idx="59">
                  <c:v>4.9166700000000034</c:v>
                </c:pt>
                <c:pt idx="60">
                  <c:v>5</c:v>
                </c:pt>
                <c:pt idx="61">
                  <c:v>5.0833300000000001</c:v>
                </c:pt>
                <c:pt idx="62">
                  <c:v>5.1666699999999999</c:v>
                </c:pt>
                <c:pt idx="63">
                  <c:v>5.25</c:v>
                </c:pt>
                <c:pt idx="64">
                  <c:v>5.3333300000000001</c:v>
                </c:pt>
                <c:pt idx="65">
                  <c:v>5.4166700000000034</c:v>
                </c:pt>
                <c:pt idx="66">
                  <c:v>5.5</c:v>
                </c:pt>
                <c:pt idx="67">
                  <c:v>5.5833300000000001</c:v>
                </c:pt>
                <c:pt idx="68">
                  <c:v>5.6666699999999999</c:v>
                </c:pt>
                <c:pt idx="69">
                  <c:v>5.75</c:v>
                </c:pt>
                <c:pt idx="70">
                  <c:v>5.8333300000000001</c:v>
                </c:pt>
                <c:pt idx="71">
                  <c:v>5.9166700000000034</c:v>
                </c:pt>
                <c:pt idx="72">
                  <c:v>6</c:v>
                </c:pt>
                <c:pt idx="73">
                  <c:v>6.0833300000000001</c:v>
                </c:pt>
                <c:pt idx="74">
                  <c:v>6.1666699999999999</c:v>
                </c:pt>
                <c:pt idx="75">
                  <c:v>6.25</c:v>
                </c:pt>
                <c:pt idx="76">
                  <c:v>6.3333300000000001</c:v>
                </c:pt>
                <c:pt idx="77">
                  <c:v>6.4166700000000034</c:v>
                </c:pt>
                <c:pt idx="78">
                  <c:v>6.5</c:v>
                </c:pt>
                <c:pt idx="79">
                  <c:v>6.5833300000000001</c:v>
                </c:pt>
                <c:pt idx="80">
                  <c:v>6.6666699999999999</c:v>
                </c:pt>
                <c:pt idx="81">
                  <c:v>6.75</c:v>
                </c:pt>
                <c:pt idx="82">
                  <c:v>6.8333300000000001</c:v>
                </c:pt>
                <c:pt idx="83">
                  <c:v>6.9166700000000034</c:v>
                </c:pt>
                <c:pt idx="84">
                  <c:v>7</c:v>
                </c:pt>
              </c:numCache>
            </c:numRef>
          </c:xVal>
          <c:yVal>
            <c:numRef>
              <c:f>Sheet1!$E$2:$E$86</c:f>
              <c:numCache>
                <c:formatCode>General</c:formatCode>
                <c:ptCount val="85"/>
                <c:pt idx="0">
                  <c:v>100</c:v>
                </c:pt>
                <c:pt idx="1">
                  <c:v>59.21</c:v>
                </c:pt>
                <c:pt idx="2">
                  <c:v>58.223000000000013</c:v>
                </c:pt>
                <c:pt idx="3">
                  <c:v>56.249000000000002</c:v>
                </c:pt>
                <c:pt idx="4">
                  <c:v>55.245000000000012</c:v>
                </c:pt>
                <c:pt idx="5">
                  <c:v>55.245000000000012</c:v>
                </c:pt>
                <c:pt idx="6">
                  <c:v>55.245000000000012</c:v>
                </c:pt>
                <c:pt idx="7">
                  <c:v>53.236000000000011</c:v>
                </c:pt>
                <c:pt idx="8">
                  <c:v>53.236000000000011</c:v>
                </c:pt>
                <c:pt idx="9">
                  <c:v>53.236000000000011</c:v>
                </c:pt>
                <c:pt idx="10">
                  <c:v>53.236000000000011</c:v>
                </c:pt>
                <c:pt idx="11">
                  <c:v>53.236000000000011</c:v>
                </c:pt>
                <c:pt idx="12">
                  <c:v>52.212000000000003</c:v>
                </c:pt>
                <c:pt idx="13">
                  <c:v>52.212000000000003</c:v>
                </c:pt>
                <c:pt idx="14">
                  <c:v>52.212000000000003</c:v>
                </c:pt>
                <c:pt idx="15">
                  <c:v>52.212000000000003</c:v>
                </c:pt>
                <c:pt idx="16">
                  <c:v>52.212000000000003</c:v>
                </c:pt>
                <c:pt idx="17">
                  <c:v>52.212000000000003</c:v>
                </c:pt>
                <c:pt idx="18">
                  <c:v>52.212000000000003</c:v>
                </c:pt>
                <c:pt idx="19">
                  <c:v>52.212000000000003</c:v>
                </c:pt>
                <c:pt idx="20">
                  <c:v>52.212000000000003</c:v>
                </c:pt>
                <c:pt idx="21">
                  <c:v>52.212000000000003</c:v>
                </c:pt>
                <c:pt idx="22">
                  <c:v>50.907000000000004</c:v>
                </c:pt>
                <c:pt idx="23">
                  <c:v>50.907000000000004</c:v>
                </c:pt>
                <c:pt idx="24">
                  <c:v>50.907000000000004</c:v>
                </c:pt>
                <c:pt idx="25">
                  <c:v>50.907000000000004</c:v>
                </c:pt>
                <c:pt idx="26">
                  <c:v>50.907000000000004</c:v>
                </c:pt>
                <c:pt idx="27">
                  <c:v>50.907000000000004</c:v>
                </c:pt>
                <c:pt idx="28">
                  <c:v>50.907000000000004</c:v>
                </c:pt>
                <c:pt idx="29">
                  <c:v>50.907000000000004</c:v>
                </c:pt>
                <c:pt idx="30">
                  <c:v>50.907000000000004</c:v>
                </c:pt>
                <c:pt idx="31">
                  <c:v>50.907000000000004</c:v>
                </c:pt>
                <c:pt idx="32">
                  <c:v>50.907000000000004</c:v>
                </c:pt>
                <c:pt idx="33">
                  <c:v>50.907000000000004</c:v>
                </c:pt>
                <c:pt idx="34">
                  <c:v>50.907000000000004</c:v>
                </c:pt>
                <c:pt idx="35">
                  <c:v>50.907000000000004</c:v>
                </c:pt>
                <c:pt idx="36">
                  <c:v>50.907000000000004</c:v>
                </c:pt>
              </c:numCache>
            </c:numRef>
          </c:yVal>
          <c:smooth val="0"/>
        </c:ser>
        <c:ser>
          <c:idx val="4"/>
          <c:order val="4"/>
          <c:tx>
            <c:strRef>
              <c:f>Sheet1!$F$1</c:f>
              <c:strCache>
                <c:ptCount val="1"/>
                <c:pt idx="0">
                  <c:v>No LVAD, No Inotropes (N=5,921)</c:v>
                </c:pt>
              </c:strCache>
            </c:strRef>
          </c:tx>
          <c:spPr>
            <a:ln w="41275">
              <a:solidFill>
                <a:srgbClr val="9933FF"/>
              </a:solidFill>
            </a:ln>
          </c:spPr>
          <c:marker>
            <c:symbol val="none"/>
          </c:marker>
          <c:xVal>
            <c:numRef>
              <c:f>Sheet1!$A$2:$A$86</c:f>
              <c:numCache>
                <c:formatCode>General</c:formatCode>
                <c:ptCount val="85"/>
                <c:pt idx="0">
                  <c:v>0</c:v>
                </c:pt>
                <c:pt idx="1">
                  <c:v>8.3330000000000043E-2</c:v>
                </c:pt>
                <c:pt idx="2">
                  <c:v>0.16666999999999998</c:v>
                </c:pt>
                <c:pt idx="3">
                  <c:v>0.25</c:v>
                </c:pt>
                <c:pt idx="4">
                  <c:v>0.33333000000000057</c:v>
                </c:pt>
                <c:pt idx="5">
                  <c:v>0.41667000000000032</c:v>
                </c:pt>
                <c:pt idx="6">
                  <c:v>0.5</c:v>
                </c:pt>
                <c:pt idx="7">
                  <c:v>0.58332999999999957</c:v>
                </c:pt>
                <c:pt idx="8">
                  <c:v>0.66667000000000165</c:v>
                </c:pt>
                <c:pt idx="9">
                  <c:v>0.750000000000001</c:v>
                </c:pt>
                <c:pt idx="10">
                  <c:v>0.83333000000000002</c:v>
                </c:pt>
                <c:pt idx="11">
                  <c:v>0.91666999999999998</c:v>
                </c:pt>
                <c:pt idx="12">
                  <c:v>1</c:v>
                </c:pt>
                <c:pt idx="13">
                  <c:v>1.0833299999999979</c:v>
                </c:pt>
                <c:pt idx="14">
                  <c:v>1.1666700000000001</c:v>
                </c:pt>
                <c:pt idx="15">
                  <c:v>1.25</c:v>
                </c:pt>
                <c:pt idx="16">
                  <c:v>1.3333299999999979</c:v>
                </c:pt>
                <c:pt idx="17">
                  <c:v>1.4166699999999981</c:v>
                </c:pt>
                <c:pt idx="18">
                  <c:v>1.5</c:v>
                </c:pt>
                <c:pt idx="19">
                  <c:v>1.5833299999999979</c:v>
                </c:pt>
                <c:pt idx="20">
                  <c:v>1.6666700000000001</c:v>
                </c:pt>
                <c:pt idx="21">
                  <c:v>1.75</c:v>
                </c:pt>
                <c:pt idx="22">
                  <c:v>1.8333299999999979</c:v>
                </c:pt>
                <c:pt idx="23">
                  <c:v>1.9166700000000001</c:v>
                </c:pt>
                <c:pt idx="24">
                  <c:v>2</c:v>
                </c:pt>
                <c:pt idx="25">
                  <c:v>2.0833300000000046</c:v>
                </c:pt>
                <c:pt idx="26">
                  <c:v>2.1666699999999977</c:v>
                </c:pt>
                <c:pt idx="27">
                  <c:v>2.25</c:v>
                </c:pt>
                <c:pt idx="28">
                  <c:v>2.3333300000000001</c:v>
                </c:pt>
                <c:pt idx="29">
                  <c:v>2.4166699999999932</c:v>
                </c:pt>
                <c:pt idx="30">
                  <c:v>2.5</c:v>
                </c:pt>
                <c:pt idx="31">
                  <c:v>2.5833300000000046</c:v>
                </c:pt>
                <c:pt idx="32">
                  <c:v>2.6666699999999977</c:v>
                </c:pt>
                <c:pt idx="33">
                  <c:v>2.75</c:v>
                </c:pt>
                <c:pt idx="34">
                  <c:v>2.8333300000000001</c:v>
                </c:pt>
                <c:pt idx="35">
                  <c:v>2.9166699999999932</c:v>
                </c:pt>
                <c:pt idx="36">
                  <c:v>3</c:v>
                </c:pt>
                <c:pt idx="37">
                  <c:v>3.0833300000000046</c:v>
                </c:pt>
                <c:pt idx="38">
                  <c:v>3.1666699999999977</c:v>
                </c:pt>
                <c:pt idx="39">
                  <c:v>3.25</c:v>
                </c:pt>
                <c:pt idx="40">
                  <c:v>3.3333300000000001</c:v>
                </c:pt>
                <c:pt idx="41">
                  <c:v>3.4166699999999932</c:v>
                </c:pt>
                <c:pt idx="42">
                  <c:v>3.5</c:v>
                </c:pt>
                <c:pt idx="43">
                  <c:v>3.5833300000000046</c:v>
                </c:pt>
                <c:pt idx="44">
                  <c:v>3.6666699999999977</c:v>
                </c:pt>
                <c:pt idx="45">
                  <c:v>3.75</c:v>
                </c:pt>
                <c:pt idx="46">
                  <c:v>3.8333300000000001</c:v>
                </c:pt>
                <c:pt idx="47">
                  <c:v>3.9166699999999932</c:v>
                </c:pt>
                <c:pt idx="48">
                  <c:v>4</c:v>
                </c:pt>
                <c:pt idx="49">
                  <c:v>4.0833300000000001</c:v>
                </c:pt>
                <c:pt idx="50">
                  <c:v>4.1666699999999999</c:v>
                </c:pt>
                <c:pt idx="51">
                  <c:v>4.25</c:v>
                </c:pt>
                <c:pt idx="52">
                  <c:v>4.3333300000000001</c:v>
                </c:pt>
                <c:pt idx="53">
                  <c:v>4.4166700000000034</c:v>
                </c:pt>
                <c:pt idx="54">
                  <c:v>4.5</c:v>
                </c:pt>
                <c:pt idx="55">
                  <c:v>4.5833300000000001</c:v>
                </c:pt>
                <c:pt idx="56">
                  <c:v>4.6666699999999999</c:v>
                </c:pt>
                <c:pt idx="57">
                  <c:v>4.75</c:v>
                </c:pt>
                <c:pt idx="58">
                  <c:v>4.8333300000000001</c:v>
                </c:pt>
                <c:pt idx="59">
                  <c:v>4.9166700000000034</c:v>
                </c:pt>
                <c:pt idx="60">
                  <c:v>5</c:v>
                </c:pt>
                <c:pt idx="61">
                  <c:v>5.0833300000000001</c:v>
                </c:pt>
                <c:pt idx="62">
                  <c:v>5.1666699999999999</c:v>
                </c:pt>
                <c:pt idx="63">
                  <c:v>5.25</c:v>
                </c:pt>
                <c:pt idx="64">
                  <c:v>5.3333300000000001</c:v>
                </c:pt>
                <c:pt idx="65">
                  <c:v>5.4166700000000034</c:v>
                </c:pt>
                <c:pt idx="66">
                  <c:v>5.5</c:v>
                </c:pt>
                <c:pt idx="67">
                  <c:v>5.5833300000000001</c:v>
                </c:pt>
                <c:pt idx="68">
                  <c:v>5.6666699999999999</c:v>
                </c:pt>
                <c:pt idx="69">
                  <c:v>5.75</c:v>
                </c:pt>
                <c:pt idx="70">
                  <c:v>5.8333300000000001</c:v>
                </c:pt>
                <c:pt idx="71">
                  <c:v>5.9166700000000034</c:v>
                </c:pt>
                <c:pt idx="72">
                  <c:v>6</c:v>
                </c:pt>
                <c:pt idx="73">
                  <c:v>6.0833300000000001</c:v>
                </c:pt>
                <c:pt idx="74">
                  <c:v>6.1666699999999999</c:v>
                </c:pt>
                <c:pt idx="75">
                  <c:v>6.25</c:v>
                </c:pt>
                <c:pt idx="76">
                  <c:v>6.3333300000000001</c:v>
                </c:pt>
                <c:pt idx="77">
                  <c:v>6.4166700000000034</c:v>
                </c:pt>
                <c:pt idx="78">
                  <c:v>6.5</c:v>
                </c:pt>
                <c:pt idx="79">
                  <c:v>6.5833300000000001</c:v>
                </c:pt>
                <c:pt idx="80">
                  <c:v>6.6666699999999999</c:v>
                </c:pt>
                <c:pt idx="81">
                  <c:v>6.75</c:v>
                </c:pt>
                <c:pt idx="82">
                  <c:v>6.8333300000000001</c:v>
                </c:pt>
                <c:pt idx="83">
                  <c:v>6.9166700000000034</c:v>
                </c:pt>
                <c:pt idx="84">
                  <c:v>7</c:v>
                </c:pt>
              </c:numCache>
            </c:numRef>
          </c:xVal>
          <c:yVal>
            <c:numRef>
              <c:f>Sheet1!$F$2:$F$86</c:f>
              <c:numCache>
                <c:formatCode>General</c:formatCode>
                <c:ptCount val="85"/>
                <c:pt idx="0">
                  <c:v>100</c:v>
                </c:pt>
                <c:pt idx="1">
                  <c:v>95.093000000000004</c:v>
                </c:pt>
                <c:pt idx="2">
                  <c:v>93.771999999999991</c:v>
                </c:pt>
                <c:pt idx="3">
                  <c:v>92.754999999999995</c:v>
                </c:pt>
                <c:pt idx="4">
                  <c:v>92.155999999999949</c:v>
                </c:pt>
                <c:pt idx="5">
                  <c:v>91.501000000000005</c:v>
                </c:pt>
                <c:pt idx="6">
                  <c:v>91.004999999999995</c:v>
                </c:pt>
                <c:pt idx="7">
                  <c:v>90.739000000000004</c:v>
                </c:pt>
                <c:pt idx="8">
                  <c:v>90.206999999999994</c:v>
                </c:pt>
                <c:pt idx="9">
                  <c:v>89.763000000000005</c:v>
                </c:pt>
                <c:pt idx="10">
                  <c:v>89.424000000000007</c:v>
                </c:pt>
                <c:pt idx="11">
                  <c:v>89.119</c:v>
                </c:pt>
                <c:pt idx="12">
                  <c:v>88.628999999999948</c:v>
                </c:pt>
                <c:pt idx="13">
                  <c:v>88.232000000000014</c:v>
                </c:pt>
                <c:pt idx="14">
                  <c:v>87.998000000000005</c:v>
                </c:pt>
                <c:pt idx="15">
                  <c:v>87.606999999999999</c:v>
                </c:pt>
                <c:pt idx="16">
                  <c:v>87.313000000000002</c:v>
                </c:pt>
                <c:pt idx="17">
                  <c:v>87.037000000000006</c:v>
                </c:pt>
                <c:pt idx="18">
                  <c:v>86.721000000000004</c:v>
                </c:pt>
                <c:pt idx="19">
                  <c:v>86.444000000000145</c:v>
                </c:pt>
                <c:pt idx="20">
                  <c:v>86.186999999999998</c:v>
                </c:pt>
                <c:pt idx="21">
                  <c:v>85.927999999999997</c:v>
                </c:pt>
                <c:pt idx="22">
                  <c:v>85.748999999999995</c:v>
                </c:pt>
                <c:pt idx="23">
                  <c:v>85.548000000000002</c:v>
                </c:pt>
                <c:pt idx="24">
                  <c:v>85.364000000000004</c:v>
                </c:pt>
                <c:pt idx="25">
                  <c:v>85.08</c:v>
                </c:pt>
                <c:pt idx="26">
                  <c:v>84.742000000000004</c:v>
                </c:pt>
                <c:pt idx="27">
                  <c:v>84.331999999999994</c:v>
                </c:pt>
                <c:pt idx="28">
                  <c:v>84.013000000000005</c:v>
                </c:pt>
                <c:pt idx="29">
                  <c:v>83.738</c:v>
                </c:pt>
                <c:pt idx="30">
                  <c:v>83.36999999999999</c:v>
                </c:pt>
                <c:pt idx="31">
                  <c:v>83.185999999999979</c:v>
                </c:pt>
                <c:pt idx="32">
                  <c:v>82.932000000000002</c:v>
                </c:pt>
                <c:pt idx="33">
                  <c:v>82.745999999999995</c:v>
                </c:pt>
                <c:pt idx="34">
                  <c:v>82.489000000000004</c:v>
                </c:pt>
                <c:pt idx="35">
                  <c:v>82.418000000000006</c:v>
                </c:pt>
                <c:pt idx="36">
                  <c:v>82.224999999999994</c:v>
                </c:pt>
                <c:pt idx="37">
                  <c:v>81.917000000000129</c:v>
                </c:pt>
                <c:pt idx="38">
                  <c:v>81.700999999999993</c:v>
                </c:pt>
                <c:pt idx="39">
                  <c:v>81.372999999999948</c:v>
                </c:pt>
                <c:pt idx="40">
                  <c:v>81.180999999999983</c:v>
                </c:pt>
                <c:pt idx="41">
                  <c:v>80.933000000000007</c:v>
                </c:pt>
                <c:pt idx="42">
                  <c:v>80.464000000000027</c:v>
                </c:pt>
                <c:pt idx="43">
                  <c:v>80.214000000000027</c:v>
                </c:pt>
                <c:pt idx="44">
                  <c:v>80.019000000000005</c:v>
                </c:pt>
                <c:pt idx="45">
                  <c:v>79.711000000000027</c:v>
                </c:pt>
                <c:pt idx="46">
                  <c:v>79.540999999999997</c:v>
                </c:pt>
                <c:pt idx="47">
                  <c:v>79.254999999999995</c:v>
                </c:pt>
                <c:pt idx="48">
                  <c:v>79.05</c:v>
                </c:pt>
                <c:pt idx="49">
                  <c:v>78.793999999999997</c:v>
                </c:pt>
                <c:pt idx="50">
                  <c:v>78.497000000000114</c:v>
                </c:pt>
                <c:pt idx="51">
                  <c:v>78.296999999999997</c:v>
                </c:pt>
                <c:pt idx="52">
                  <c:v>77.994000000000113</c:v>
                </c:pt>
                <c:pt idx="53">
                  <c:v>77.69</c:v>
                </c:pt>
                <c:pt idx="54">
                  <c:v>77.554999999999993</c:v>
                </c:pt>
                <c:pt idx="55">
                  <c:v>77.521000000000001</c:v>
                </c:pt>
                <c:pt idx="56">
                  <c:v>77.247000000000114</c:v>
                </c:pt>
                <c:pt idx="57">
                  <c:v>77.073999999999998</c:v>
                </c:pt>
                <c:pt idx="58">
                  <c:v>76.724999999999994</c:v>
                </c:pt>
                <c:pt idx="59">
                  <c:v>76.406000000000006</c:v>
                </c:pt>
                <c:pt idx="60">
                  <c:v>76.259</c:v>
                </c:pt>
                <c:pt idx="61">
                  <c:v>76.012</c:v>
                </c:pt>
                <c:pt idx="62">
                  <c:v>75.495999999999995</c:v>
                </c:pt>
                <c:pt idx="63">
                  <c:v>75.277999999999992</c:v>
                </c:pt>
                <c:pt idx="64">
                  <c:v>75.013000000000005</c:v>
                </c:pt>
                <c:pt idx="65">
                  <c:v>74.968999999999994</c:v>
                </c:pt>
                <c:pt idx="66">
                  <c:v>74.790999999999997</c:v>
                </c:pt>
                <c:pt idx="67">
                  <c:v>74.474999999999994</c:v>
                </c:pt>
                <c:pt idx="68">
                  <c:v>74.111999999999995</c:v>
                </c:pt>
                <c:pt idx="69">
                  <c:v>73.835999999999999</c:v>
                </c:pt>
                <c:pt idx="70">
                  <c:v>73.552999999999983</c:v>
                </c:pt>
                <c:pt idx="71">
                  <c:v>73.408000000000001</c:v>
                </c:pt>
                <c:pt idx="72">
                  <c:v>73.206000000000003</c:v>
                </c:pt>
                <c:pt idx="73">
                  <c:v>72.557000000000002</c:v>
                </c:pt>
                <c:pt idx="74">
                  <c:v>72.298000000000002</c:v>
                </c:pt>
                <c:pt idx="75">
                  <c:v>72.096999999999994</c:v>
                </c:pt>
                <c:pt idx="76">
                  <c:v>72.096999999999994</c:v>
                </c:pt>
                <c:pt idx="77">
                  <c:v>71.961000000000027</c:v>
                </c:pt>
                <c:pt idx="78">
                  <c:v>71.617999999999995</c:v>
                </c:pt>
                <c:pt idx="79">
                  <c:v>71.549000000000007</c:v>
                </c:pt>
                <c:pt idx="80">
                  <c:v>71.055999999999983</c:v>
                </c:pt>
                <c:pt idx="81">
                  <c:v>70.694000000000003</c:v>
                </c:pt>
                <c:pt idx="82">
                  <c:v>70.393000000000001</c:v>
                </c:pt>
                <c:pt idx="83">
                  <c:v>70.238</c:v>
                </c:pt>
                <c:pt idx="84">
                  <c:v>69.912000000000006</c:v>
                </c:pt>
              </c:numCache>
            </c:numRef>
          </c:yVal>
          <c:smooth val="0"/>
        </c:ser>
        <c:ser>
          <c:idx val="5"/>
          <c:order val="5"/>
          <c:tx>
            <c:strRef>
              <c:f>Sheet1!$G$1</c:f>
              <c:strCache>
                <c:ptCount val="1"/>
                <c:pt idx="0">
                  <c:v>No LVAD, Inotropes (N=5,438)</c:v>
                </c:pt>
              </c:strCache>
            </c:strRef>
          </c:tx>
          <c:spPr>
            <a:ln w="41275">
              <a:solidFill>
                <a:srgbClr val="FFFF00"/>
              </a:solidFill>
            </a:ln>
          </c:spPr>
          <c:marker>
            <c:symbol val="none"/>
          </c:marker>
          <c:xVal>
            <c:numRef>
              <c:f>Sheet1!$A$2:$A$86</c:f>
              <c:numCache>
                <c:formatCode>General</c:formatCode>
                <c:ptCount val="85"/>
                <c:pt idx="0">
                  <c:v>0</c:v>
                </c:pt>
                <c:pt idx="1">
                  <c:v>8.3330000000000043E-2</c:v>
                </c:pt>
                <c:pt idx="2">
                  <c:v>0.16666999999999998</c:v>
                </c:pt>
                <c:pt idx="3">
                  <c:v>0.25</c:v>
                </c:pt>
                <c:pt idx="4">
                  <c:v>0.33333000000000057</c:v>
                </c:pt>
                <c:pt idx="5">
                  <c:v>0.41667000000000032</c:v>
                </c:pt>
                <c:pt idx="6">
                  <c:v>0.5</c:v>
                </c:pt>
                <c:pt idx="7">
                  <c:v>0.58332999999999957</c:v>
                </c:pt>
                <c:pt idx="8">
                  <c:v>0.66667000000000165</c:v>
                </c:pt>
                <c:pt idx="9">
                  <c:v>0.750000000000001</c:v>
                </c:pt>
                <c:pt idx="10">
                  <c:v>0.83333000000000002</c:v>
                </c:pt>
                <c:pt idx="11">
                  <c:v>0.91666999999999998</c:v>
                </c:pt>
                <c:pt idx="12">
                  <c:v>1</c:v>
                </c:pt>
                <c:pt idx="13">
                  <c:v>1.0833299999999979</c:v>
                </c:pt>
                <c:pt idx="14">
                  <c:v>1.1666700000000001</c:v>
                </c:pt>
                <c:pt idx="15">
                  <c:v>1.25</c:v>
                </c:pt>
                <c:pt idx="16">
                  <c:v>1.3333299999999979</c:v>
                </c:pt>
                <c:pt idx="17">
                  <c:v>1.4166699999999981</c:v>
                </c:pt>
                <c:pt idx="18">
                  <c:v>1.5</c:v>
                </c:pt>
                <c:pt idx="19">
                  <c:v>1.5833299999999979</c:v>
                </c:pt>
                <c:pt idx="20">
                  <c:v>1.6666700000000001</c:v>
                </c:pt>
                <c:pt idx="21">
                  <c:v>1.75</c:v>
                </c:pt>
                <c:pt idx="22">
                  <c:v>1.8333299999999979</c:v>
                </c:pt>
                <c:pt idx="23">
                  <c:v>1.9166700000000001</c:v>
                </c:pt>
                <c:pt idx="24">
                  <c:v>2</c:v>
                </c:pt>
                <c:pt idx="25">
                  <c:v>2.0833300000000046</c:v>
                </c:pt>
                <c:pt idx="26">
                  <c:v>2.1666699999999977</c:v>
                </c:pt>
                <c:pt idx="27">
                  <c:v>2.25</c:v>
                </c:pt>
                <c:pt idx="28">
                  <c:v>2.3333300000000001</c:v>
                </c:pt>
                <c:pt idx="29">
                  <c:v>2.4166699999999932</c:v>
                </c:pt>
                <c:pt idx="30">
                  <c:v>2.5</c:v>
                </c:pt>
                <c:pt idx="31">
                  <c:v>2.5833300000000046</c:v>
                </c:pt>
                <c:pt idx="32">
                  <c:v>2.6666699999999977</c:v>
                </c:pt>
                <c:pt idx="33">
                  <c:v>2.75</c:v>
                </c:pt>
                <c:pt idx="34">
                  <c:v>2.8333300000000001</c:v>
                </c:pt>
                <c:pt idx="35">
                  <c:v>2.9166699999999932</c:v>
                </c:pt>
                <c:pt idx="36">
                  <c:v>3</c:v>
                </c:pt>
                <c:pt idx="37">
                  <c:v>3.0833300000000046</c:v>
                </c:pt>
                <c:pt idx="38">
                  <c:v>3.1666699999999977</c:v>
                </c:pt>
                <c:pt idx="39">
                  <c:v>3.25</c:v>
                </c:pt>
                <c:pt idx="40">
                  <c:v>3.3333300000000001</c:v>
                </c:pt>
                <c:pt idx="41">
                  <c:v>3.4166699999999932</c:v>
                </c:pt>
                <c:pt idx="42">
                  <c:v>3.5</c:v>
                </c:pt>
                <c:pt idx="43">
                  <c:v>3.5833300000000046</c:v>
                </c:pt>
                <c:pt idx="44">
                  <c:v>3.6666699999999977</c:v>
                </c:pt>
                <c:pt idx="45">
                  <c:v>3.75</c:v>
                </c:pt>
                <c:pt idx="46">
                  <c:v>3.8333300000000001</c:v>
                </c:pt>
                <c:pt idx="47">
                  <c:v>3.9166699999999932</c:v>
                </c:pt>
                <c:pt idx="48">
                  <c:v>4</c:v>
                </c:pt>
                <c:pt idx="49">
                  <c:v>4.0833300000000001</c:v>
                </c:pt>
                <c:pt idx="50">
                  <c:v>4.1666699999999999</c:v>
                </c:pt>
                <c:pt idx="51">
                  <c:v>4.25</c:v>
                </c:pt>
                <c:pt idx="52">
                  <c:v>4.3333300000000001</c:v>
                </c:pt>
                <c:pt idx="53">
                  <c:v>4.4166700000000034</c:v>
                </c:pt>
                <c:pt idx="54">
                  <c:v>4.5</c:v>
                </c:pt>
                <c:pt idx="55">
                  <c:v>4.5833300000000001</c:v>
                </c:pt>
                <c:pt idx="56">
                  <c:v>4.6666699999999999</c:v>
                </c:pt>
                <c:pt idx="57">
                  <c:v>4.75</c:v>
                </c:pt>
                <c:pt idx="58">
                  <c:v>4.8333300000000001</c:v>
                </c:pt>
                <c:pt idx="59">
                  <c:v>4.9166700000000034</c:v>
                </c:pt>
                <c:pt idx="60">
                  <c:v>5</c:v>
                </c:pt>
                <c:pt idx="61">
                  <c:v>5.0833300000000001</c:v>
                </c:pt>
                <c:pt idx="62">
                  <c:v>5.1666699999999999</c:v>
                </c:pt>
                <c:pt idx="63">
                  <c:v>5.25</c:v>
                </c:pt>
                <c:pt idx="64">
                  <c:v>5.3333300000000001</c:v>
                </c:pt>
                <c:pt idx="65">
                  <c:v>5.4166700000000034</c:v>
                </c:pt>
                <c:pt idx="66">
                  <c:v>5.5</c:v>
                </c:pt>
                <c:pt idx="67">
                  <c:v>5.5833300000000001</c:v>
                </c:pt>
                <c:pt idx="68">
                  <c:v>5.6666699999999999</c:v>
                </c:pt>
                <c:pt idx="69">
                  <c:v>5.75</c:v>
                </c:pt>
                <c:pt idx="70">
                  <c:v>5.8333300000000001</c:v>
                </c:pt>
                <c:pt idx="71">
                  <c:v>5.9166700000000034</c:v>
                </c:pt>
                <c:pt idx="72">
                  <c:v>6</c:v>
                </c:pt>
                <c:pt idx="73">
                  <c:v>6.0833300000000001</c:v>
                </c:pt>
                <c:pt idx="74">
                  <c:v>6.1666699999999999</c:v>
                </c:pt>
                <c:pt idx="75">
                  <c:v>6.25</c:v>
                </c:pt>
                <c:pt idx="76">
                  <c:v>6.3333300000000001</c:v>
                </c:pt>
                <c:pt idx="77">
                  <c:v>6.4166700000000034</c:v>
                </c:pt>
                <c:pt idx="78">
                  <c:v>6.5</c:v>
                </c:pt>
                <c:pt idx="79">
                  <c:v>6.5833300000000001</c:v>
                </c:pt>
                <c:pt idx="80">
                  <c:v>6.6666699999999999</c:v>
                </c:pt>
                <c:pt idx="81">
                  <c:v>6.75</c:v>
                </c:pt>
                <c:pt idx="82">
                  <c:v>6.8333300000000001</c:v>
                </c:pt>
                <c:pt idx="83">
                  <c:v>6.9166700000000034</c:v>
                </c:pt>
                <c:pt idx="84">
                  <c:v>7</c:v>
                </c:pt>
              </c:numCache>
            </c:numRef>
          </c:xVal>
          <c:yVal>
            <c:numRef>
              <c:f>Sheet1!$G$2:$G$86</c:f>
              <c:numCache>
                <c:formatCode>General</c:formatCode>
                <c:ptCount val="85"/>
                <c:pt idx="0">
                  <c:v>100</c:v>
                </c:pt>
                <c:pt idx="1">
                  <c:v>96.293000000000006</c:v>
                </c:pt>
                <c:pt idx="2">
                  <c:v>95.176999999999978</c:v>
                </c:pt>
                <c:pt idx="3">
                  <c:v>94.338999999999999</c:v>
                </c:pt>
                <c:pt idx="4">
                  <c:v>93.63</c:v>
                </c:pt>
                <c:pt idx="5">
                  <c:v>93.106999999999999</c:v>
                </c:pt>
                <c:pt idx="6">
                  <c:v>92.64</c:v>
                </c:pt>
                <c:pt idx="7">
                  <c:v>92.152999999999949</c:v>
                </c:pt>
                <c:pt idx="8">
                  <c:v>91.667000000000002</c:v>
                </c:pt>
                <c:pt idx="9">
                  <c:v>91.311000000000007</c:v>
                </c:pt>
                <c:pt idx="10">
                  <c:v>90.804000000000002</c:v>
                </c:pt>
                <c:pt idx="11">
                  <c:v>90.446000000000026</c:v>
                </c:pt>
                <c:pt idx="12">
                  <c:v>90.10199999999999</c:v>
                </c:pt>
                <c:pt idx="13">
                  <c:v>89.745000000000005</c:v>
                </c:pt>
                <c:pt idx="14">
                  <c:v>89.194999999999993</c:v>
                </c:pt>
                <c:pt idx="15">
                  <c:v>88.766999999999996</c:v>
                </c:pt>
                <c:pt idx="16">
                  <c:v>88.542000000000002</c:v>
                </c:pt>
                <c:pt idx="17">
                  <c:v>88.316000000000003</c:v>
                </c:pt>
                <c:pt idx="18">
                  <c:v>87.946000000000026</c:v>
                </c:pt>
                <c:pt idx="19">
                  <c:v>87.616</c:v>
                </c:pt>
                <c:pt idx="20">
                  <c:v>87.346999999999994</c:v>
                </c:pt>
                <c:pt idx="21">
                  <c:v>87.117999999999995</c:v>
                </c:pt>
                <c:pt idx="22">
                  <c:v>86.698999999999998</c:v>
                </c:pt>
                <c:pt idx="23">
                  <c:v>86.465999999999994</c:v>
                </c:pt>
                <c:pt idx="24">
                  <c:v>86.185999999999979</c:v>
                </c:pt>
                <c:pt idx="25">
                  <c:v>85.908000000000001</c:v>
                </c:pt>
                <c:pt idx="26">
                  <c:v>85.671999999999983</c:v>
                </c:pt>
                <c:pt idx="27">
                  <c:v>85.384999999999991</c:v>
                </c:pt>
                <c:pt idx="28">
                  <c:v>85.072999999999979</c:v>
                </c:pt>
                <c:pt idx="29">
                  <c:v>84.832999999999998</c:v>
                </c:pt>
                <c:pt idx="30">
                  <c:v>84.471000000000004</c:v>
                </c:pt>
                <c:pt idx="31">
                  <c:v>84.180999999999983</c:v>
                </c:pt>
                <c:pt idx="32">
                  <c:v>83.962000000000003</c:v>
                </c:pt>
                <c:pt idx="33">
                  <c:v>83.718000000000004</c:v>
                </c:pt>
                <c:pt idx="34">
                  <c:v>83.2</c:v>
                </c:pt>
                <c:pt idx="35">
                  <c:v>82.950999999999993</c:v>
                </c:pt>
                <c:pt idx="36">
                  <c:v>82.747000000000114</c:v>
                </c:pt>
                <c:pt idx="37">
                  <c:v>82.447000000000131</c:v>
                </c:pt>
                <c:pt idx="38">
                  <c:v>82.16</c:v>
                </c:pt>
                <c:pt idx="39">
                  <c:v>81.86999999999999</c:v>
                </c:pt>
                <c:pt idx="40">
                  <c:v>81.637</c:v>
                </c:pt>
                <c:pt idx="41">
                  <c:v>81.343999999999994</c:v>
                </c:pt>
                <c:pt idx="42">
                  <c:v>81.10899999999998</c:v>
                </c:pt>
                <c:pt idx="43">
                  <c:v>80.871999999999986</c:v>
                </c:pt>
                <c:pt idx="44">
                  <c:v>80.694000000000003</c:v>
                </c:pt>
                <c:pt idx="45">
                  <c:v>80.513000000000005</c:v>
                </c:pt>
                <c:pt idx="46">
                  <c:v>80.209000000000003</c:v>
                </c:pt>
                <c:pt idx="47">
                  <c:v>79.994000000000113</c:v>
                </c:pt>
                <c:pt idx="48">
                  <c:v>79.77</c:v>
                </c:pt>
                <c:pt idx="49">
                  <c:v>79.35799999999999</c:v>
                </c:pt>
                <c:pt idx="50">
                  <c:v>79.10499999999999</c:v>
                </c:pt>
                <c:pt idx="51">
                  <c:v>78.812000000000012</c:v>
                </c:pt>
                <c:pt idx="52">
                  <c:v>78.59</c:v>
                </c:pt>
                <c:pt idx="53">
                  <c:v>78.33</c:v>
                </c:pt>
                <c:pt idx="54">
                  <c:v>78.144000000000005</c:v>
                </c:pt>
                <c:pt idx="55">
                  <c:v>77.918000000000006</c:v>
                </c:pt>
                <c:pt idx="56">
                  <c:v>77.688999999999979</c:v>
                </c:pt>
                <c:pt idx="57">
                  <c:v>77.458000000000013</c:v>
                </c:pt>
                <c:pt idx="58">
                  <c:v>77.302999999999983</c:v>
                </c:pt>
                <c:pt idx="59">
                  <c:v>76.983999999999995</c:v>
                </c:pt>
                <c:pt idx="60">
                  <c:v>76.777999999999992</c:v>
                </c:pt>
                <c:pt idx="61">
                  <c:v>76.459000000000003</c:v>
                </c:pt>
                <c:pt idx="62">
                  <c:v>76.054000000000002</c:v>
                </c:pt>
                <c:pt idx="63">
                  <c:v>75.694999999999993</c:v>
                </c:pt>
                <c:pt idx="64">
                  <c:v>75.486000000000004</c:v>
                </c:pt>
                <c:pt idx="65">
                  <c:v>75.224000000000004</c:v>
                </c:pt>
                <c:pt idx="66">
                  <c:v>74.908000000000001</c:v>
                </c:pt>
                <c:pt idx="67">
                  <c:v>74.801000000000002</c:v>
                </c:pt>
                <c:pt idx="68">
                  <c:v>74.316999999999993</c:v>
                </c:pt>
                <c:pt idx="69">
                  <c:v>74.042000000000002</c:v>
                </c:pt>
                <c:pt idx="70">
                  <c:v>73.760999999999996</c:v>
                </c:pt>
                <c:pt idx="71">
                  <c:v>73.3</c:v>
                </c:pt>
                <c:pt idx="72">
                  <c:v>73.052999999999983</c:v>
                </c:pt>
                <c:pt idx="73">
                  <c:v>72.771999999999991</c:v>
                </c:pt>
                <c:pt idx="74">
                  <c:v>72.459999999999994</c:v>
                </c:pt>
                <c:pt idx="75">
                  <c:v>72.212999999999994</c:v>
                </c:pt>
                <c:pt idx="76">
                  <c:v>72.13</c:v>
                </c:pt>
                <c:pt idx="77">
                  <c:v>71.962999999999994</c:v>
                </c:pt>
                <c:pt idx="78">
                  <c:v>71.287999999999997</c:v>
                </c:pt>
                <c:pt idx="79">
                  <c:v>71.03</c:v>
                </c:pt>
                <c:pt idx="80">
                  <c:v>70.853999999999999</c:v>
                </c:pt>
                <c:pt idx="81">
                  <c:v>70.581000000000003</c:v>
                </c:pt>
                <c:pt idx="82">
                  <c:v>70.393000000000001</c:v>
                </c:pt>
                <c:pt idx="83">
                  <c:v>69.799000000000007</c:v>
                </c:pt>
                <c:pt idx="84">
                  <c:v>69.367000000000004</c:v>
                </c:pt>
              </c:numCache>
            </c:numRef>
          </c:yVal>
          <c:smooth val="0"/>
        </c:ser>
        <c:dLbls>
          <c:showLegendKey val="0"/>
          <c:showVal val="0"/>
          <c:showCatName val="0"/>
          <c:showSerName val="0"/>
          <c:showPercent val="0"/>
          <c:showBubbleSize val="0"/>
        </c:dLbls>
        <c:axId val="492186168"/>
        <c:axId val="492186560"/>
      </c:scatterChart>
      <c:valAx>
        <c:axId val="492186168"/>
        <c:scaling>
          <c:orientation val="minMax"/>
          <c:max val="6"/>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92186560"/>
        <c:crosses val="autoZero"/>
        <c:crossBetween val="midCat"/>
        <c:majorUnit val="1"/>
      </c:valAx>
      <c:valAx>
        <c:axId val="49218656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92186168"/>
        <c:crosses val="autoZero"/>
        <c:crossBetween val="midCat"/>
        <c:majorUnit val="20"/>
      </c:valAx>
      <c:spPr>
        <a:solidFill>
          <a:schemeClr val="bg2"/>
        </a:solidFill>
        <a:ln>
          <a:solidFill>
            <a:schemeClr val="tx1"/>
          </a:solidFill>
        </a:ln>
      </c:spPr>
    </c:plotArea>
    <c:legend>
      <c:legendPos val="r"/>
      <c:layout>
        <c:manualLayout>
          <c:xMode val="edge"/>
          <c:yMode val="edge"/>
          <c:x val="9.7345132743362844E-2"/>
          <c:y val="0.65693487532808614"/>
          <c:w val="0.76202808166678393"/>
          <c:h val="0.20261318897637823"/>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2.2460834973753282E-2"/>
          <c:w val="0.89827073606950614"/>
          <c:h val="0.8486764456862248"/>
        </c:manualLayout>
      </c:layout>
      <c:scatterChart>
        <c:scatterStyle val="lineMarker"/>
        <c:varyColors val="0"/>
        <c:ser>
          <c:idx val="0"/>
          <c:order val="0"/>
          <c:tx>
            <c:strRef>
              <c:f>Sheet1!$B$1</c:f>
              <c:strCache>
                <c:ptCount val="1"/>
                <c:pt idx="0">
                  <c:v>Primary - VAD (N=6,678)</c:v>
                </c:pt>
              </c:strCache>
            </c:strRef>
          </c:tx>
          <c:spPr>
            <a:ln w="41275">
              <a:solidFill>
                <a:srgbClr val="00CCFF"/>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Sheet1!$B$2:$B$146</c:f>
              <c:numCache>
                <c:formatCode>General</c:formatCode>
                <c:ptCount val="145"/>
                <c:pt idx="0">
                  <c:v>100</c:v>
                </c:pt>
                <c:pt idx="1">
                  <c:v>92.784000000000006</c:v>
                </c:pt>
                <c:pt idx="2">
                  <c:v>90.997</c:v>
                </c:pt>
                <c:pt idx="3">
                  <c:v>89.846000000000004</c:v>
                </c:pt>
                <c:pt idx="4">
                  <c:v>89.082999999999998</c:v>
                </c:pt>
                <c:pt idx="5">
                  <c:v>88.453000000000003</c:v>
                </c:pt>
                <c:pt idx="6">
                  <c:v>87.882000000000005</c:v>
                </c:pt>
                <c:pt idx="7">
                  <c:v>87.325999999999993</c:v>
                </c:pt>
                <c:pt idx="8">
                  <c:v>86.814999999999998</c:v>
                </c:pt>
                <c:pt idx="9">
                  <c:v>86.332999999999998</c:v>
                </c:pt>
                <c:pt idx="10">
                  <c:v>86.016999999999996</c:v>
                </c:pt>
                <c:pt idx="11">
                  <c:v>85.578999999999994</c:v>
                </c:pt>
                <c:pt idx="12">
                  <c:v>85.152000000000001</c:v>
                </c:pt>
                <c:pt idx="13">
                  <c:v>84.691000000000003</c:v>
                </c:pt>
                <c:pt idx="14">
                  <c:v>84.305000000000007</c:v>
                </c:pt>
                <c:pt idx="15">
                  <c:v>83.980999999999995</c:v>
                </c:pt>
                <c:pt idx="16">
                  <c:v>83.673000000000002</c:v>
                </c:pt>
                <c:pt idx="17">
                  <c:v>83.25</c:v>
                </c:pt>
                <c:pt idx="18">
                  <c:v>83.039000000000001</c:v>
                </c:pt>
                <c:pt idx="19">
                  <c:v>82.662999999999997</c:v>
                </c:pt>
                <c:pt idx="20">
                  <c:v>82.417000000000002</c:v>
                </c:pt>
                <c:pt idx="21">
                  <c:v>81.974000000000004</c:v>
                </c:pt>
                <c:pt idx="22">
                  <c:v>81.742999999999995</c:v>
                </c:pt>
                <c:pt idx="23">
                  <c:v>81.525999999999996</c:v>
                </c:pt>
                <c:pt idx="24">
                  <c:v>81.39</c:v>
                </c:pt>
                <c:pt idx="25">
                  <c:v>81.081000000000003</c:v>
                </c:pt>
                <c:pt idx="26">
                  <c:v>80.837999999999994</c:v>
                </c:pt>
                <c:pt idx="27">
                  <c:v>80.573999999999998</c:v>
                </c:pt>
                <c:pt idx="28">
                  <c:v>80.290000000000006</c:v>
                </c:pt>
                <c:pt idx="29">
                  <c:v>80.024000000000001</c:v>
                </c:pt>
                <c:pt idx="30">
                  <c:v>79.777000000000001</c:v>
                </c:pt>
                <c:pt idx="31">
                  <c:v>79.528999999999996</c:v>
                </c:pt>
                <c:pt idx="32">
                  <c:v>79.317999999999998</c:v>
                </c:pt>
                <c:pt idx="33">
                  <c:v>79.221999999999994</c:v>
                </c:pt>
                <c:pt idx="34">
                  <c:v>78.891999999999996</c:v>
                </c:pt>
                <c:pt idx="35">
                  <c:v>78.754999999999995</c:v>
                </c:pt>
                <c:pt idx="36">
                  <c:v>78.634</c:v>
                </c:pt>
                <c:pt idx="37">
                  <c:v>78.484999999999999</c:v>
                </c:pt>
                <c:pt idx="38">
                  <c:v>78.263000000000005</c:v>
                </c:pt>
                <c:pt idx="39">
                  <c:v>78.061999999999998</c:v>
                </c:pt>
                <c:pt idx="40">
                  <c:v>77.882999999999996</c:v>
                </c:pt>
                <c:pt idx="41">
                  <c:v>77.546000000000006</c:v>
                </c:pt>
                <c:pt idx="42">
                  <c:v>77.162999999999997</c:v>
                </c:pt>
                <c:pt idx="43">
                  <c:v>76.846000000000004</c:v>
                </c:pt>
                <c:pt idx="44">
                  <c:v>76.436999999999998</c:v>
                </c:pt>
                <c:pt idx="45">
                  <c:v>76.162000000000006</c:v>
                </c:pt>
                <c:pt idx="46">
                  <c:v>76</c:v>
                </c:pt>
                <c:pt idx="47">
                  <c:v>75.72</c:v>
                </c:pt>
                <c:pt idx="48">
                  <c:v>75.433999999999997</c:v>
                </c:pt>
                <c:pt idx="49">
                  <c:v>75.409000000000006</c:v>
                </c:pt>
                <c:pt idx="50">
                  <c:v>75.251999999999995</c:v>
                </c:pt>
                <c:pt idx="51">
                  <c:v>75.066999999999993</c:v>
                </c:pt>
                <c:pt idx="52">
                  <c:v>74.697999999999993</c:v>
                </c:pt>
                <c:pt idx="53">
                  <c:v>74.38</c:v>
                </c:pt>
                <c:pt idx="54">
                  <c:v>74.194000000000003</c:v>
                </c:pt>
                <c:pt idx="55">
                  <c:v>73.927000000000007</c:v>
                </c:pt>
                <c:pt idx="56">
                  <c:v>73.659000000000006</c:v>
                </c:pt>
                <c:pt idx="57">
                  <c:v>73.442999999999998</c:v>
                </c:pt>
                <c:pt idx="58">
                  <c:v>73.171999999999997</c:v>
                </c:pt>
                <c:pt idx="59">
                  <c:v>72.926000000000002</c:v>
                </c:pt>
                <c:pt idx="60">
                  <c:v>72.566000000000003</c:v>
                </c:pt>
                <c:pt idx="61">
                  <c:v>72.188999999999993</c:v>
                </c:pt>
                <c:pt idx="62">
                  <c:v>71.978999999999999</c:v>
                </c:pt>
                <c:pt idx="63">
                  <c:v>71.799000000000007</c:v>
                </c:pt>
                <c:pt idx="64">
                  <c:v>71.465999999999994</c:v>
                </c:pt>
                <c:pt idx="65">
                  <c:v>71.222999999999999</c:v>
                </c:pt>
                <c:pt idx="66">
                  <c:v>70.796999999999997</c:v>
                </c:pt>
                <c:pt idx="67">
                  <c:v>70.459999999999994</c:v>
                </c:pt>
                <c:pt idx="68">
                  <c:v>70.212999999999994</c:v>
                </c:pt>
                <c:pt idx="69">
                  <c:v>69.873999999999995</c:v>
                </c:pt>
                <c:pt idx="70">
                  <c:v>69.78</c:v>
                </c:pt>
                <c:pt idx="71">
                  <c:v>69.655000000000001</c:v>
                </c:pt>
                <c:pt idx="72">
                  <c:v>69.302999999999997</c:v>
                </c:pt>
                <c:pt idx="73">
                  <c:v>68.930000000000007</c:v>
                </c:pt>
                <c:pt idx="74">
                  <c:v>68.721000000000004</c:v>
                </c:pt>
                <c:pt idx="75">
                  <c:v>68.509</c:v>
                </c:pt>
                <c:pt idx="76">
                  <c:v>68.224999999999994</c:v>
                </c:pt>
                <c:pt idx="77">
                  <c:v>68.012</c:v>
                </c:pt>
                <c:pt idx="78">
                  <c:v>67.905000000000001</c:v>
                </c:pt>
                <c:pt idx="79">
                  <c:v>67.832999999999998</c:v>
                </c:pt>
                <c:pt idx="80">
                  <c:v>67.545000000000002</c:v>
                </c:pt>
                <c:pt idx="81">
                  <c:v>67.326999999999998</c:v>
                </c:pt>
                <c:pt idx="82">
                  <c:v>66.921999999999997</c:v>
                </c:pt>
                <c:pt idx="83">
                  <c:v>66.584999999999994</c:v>
                </c:pt>
                <c:pt idx="84">
                  <c:v>66.358000000000004</c:v>
                </c:pt>
                <c:pt idx="85">
                  <c:v>66.036000000000001</c:v>
                </c:pt>
                <c:pt idx="86">
                  <c:v>65.828999999999994</c:v>
                </c:pt>
                <c:pt idx="87">
                  <c:v>65.662999999999997</c:v>
                </c:pt>
                <c:pt idx="88">
                  <c:v>65.537000000000006</c:v>
                </c:pt>
                <c:pt idx="89">
                  <c:v>65.2</c:v>
                </c:pt>
                <c:pt idx="90">
                  <c:v>64.820999999999998</c:v>
                </c:pt>
                <c:pt idx="91">
                  <c:v>64.650999999999996</c:v>
                </c:pt>
                <c:pt idx="92">
                  <c:v>64.307000000000002</c:v>
                </c:pt>
                <c:pt idx="93">
                  <c:v>63.96</c:v>
                </c:pt>
                <c:pt idx="94">
                  <c:v>63.695999999999998</c:v>
                </c:pt>
                <c:pt idx="95">
                  <c:v>63.56</c:v>
                </c:pt>
                <c:pt idx="96">
                  <c:v>63.421999999999997</c:v>
                </c:pt>
                <c:pt idx="97">
                  <c:v>63.323999999999998</c:v>
                </c:pt>
                <c:pt idx="98">
                  <c:v>63.018999999999998</c:v>
                </c:pt>
                <c:pt idx="99">
                  <c:v>62.709000000000003</c:v>
                </c:pt>
                <c:pt idx="100">
                  <c:v>62.085999999999999</c:v>
                </c:pt>
                <c:pt idx="101">
                  <c:v>62.033999999999999</c:v>
                </c:pt>
                <c:pt idx="102">
                  <c:v>61.719000000000001</c:v>
                </c:pt>
                <c:pt idx="103">
                  <c:v>61.296999999999997</c:v>
                </c:pt>
                <c:pt idx="104">
                  <c:v>60.869</c:v>
                </c:pt>
                <c:pt idx="105">
                  <c:v>60.543999999999997</c:v>
                </c:pt>
                <c:pt idx="106">
                  <c:v>60.433999999999997</c:v>
                </c:pt>
                <c:pt idx="107">
                  <c:v>60.378999999999998</c:v>
                </c:pt>
                <c:pt idx="108">
                  <c:v>60.152000000000001</c:v>
                </c:pt>
                <c:pt idx="109">
                  <c:v>59.906999999999996</c:v>
                </c:pt>
                <c:pt idx="110">
                  <c:v>59.780999999999999</c:v>
                </c:pt>
                <c:pt idx="111">
                  <c:v>59.654000000000003</c:v>
                </c:pt>
                <c:pt idx="112">
                  <c:v>59.140999999999998</c:v>
                </c:pt>
                <c:pt idx="113">
                  <c:v>58.82</c:v>
                </c:pt>
                <c:pt idx="114">
                  <c:v>58.433</c:v>
                </c:pt>
                <c:pt idx="115">
                  <c:v>58.171999999999997</c:v>
                </c:pt>
                <c:pt idx="116">
                  <c:v>57.908999999999999</c:v>
                </c:pt>
                <c:pt idx="117">
                  <c:v>57.241999999999997</c:v>
                </c:pt>
                <c:pt idx="118">
                  <c:v>57.040999999999997</c:v>
                </c:pt>
                <c:pt idx="119">
                  <c:v>56.698</c:v>
                </c:pt>
                <c:pt idx="120">
                  <c:v>56.484000000000002</c:v>
                </c:pt>
                <c:pt idx="121">
                  <c:v>56.253</c:v>
                </c:pt>
                <c:pt idx="122">
                  <c:v>56.170999999999999</c:v>
                </c:pt>
                <c:pt idx="123">
                  <c:v>56.088000000000001</c:v>
                </c:pt>
                <c:pt idx="124">
                  <c:v>55.668999999999997</c:v>
                </c:pt>
                <c:pt idx="125">
                  <c:v>55.33</c:v>
                </c:pt>
                <c:pt idx="126">
                  <c:v>54.988</c:v>
                </c:pt>
                <c:pt idx="127">
                  <c:v>54.902000000000001</c:v>
                </c:pt>
                <c:pt idx="128">
                  <c:v>54.728000000000002</c:v>
                </c:pt>
                <c:pt idx="129">
                  <c:v>54.465000000000003</c:v>
                </c:pt>
                <c:pt idx="130">
                  <c:v>54.103999999999999</c:v>
                </c:pt>
                <c:pt idx="131">
                  <c:v>53.917999999999999</c:v>
                </c:pt>
                <c:pt idx="132">
                  <c:v>53.722999999999999</c:v>
                </c:pt>
                <c:pt idx="133">
                  <c:v>53.612000000000002</c:v>
                </c:pt>
                <c:pt idx="134">
                  <c:v>53.134999999999998</c:v>
                </c:pt>
                <c:pt idx="135">
                  <c:v>52.768000000000001</c:v>
                </c:pt>
                <c:pt idx="136">
                  <c:v>52.396999999999998</c:v>
                </c:pt>
                <c:pt idx="137">
                  <c:v>52.271000000000001</c:v>
                </c:pt>
                <c:pt idx="138">
                  <c:v>51.761000000000003</c:v>
                </c:pt>
                <c:pt idx="139">
                  <c:v>51.237000000000002</c:v>
                </c:pt>
                <c:pt idx="140">
                  <c:v>51.103999999999999</c:v>
                </c:pt>
                <c:pt idx="141">
                  <c:v>50.965000000000003</c:v>
                </c:pt>
                <c:pt idx="142">
                  <c:v>50.823</c:v>
                </c:pt>
                <c:pt idx="143">
                  <c:v>50.377000000000002</c:v>
                </c:pt>
                <c:pt idx="144">
                  <c:v>50.209000000000003</c:v>
                </c:pt>
              </c:numCache>
            </c:numRef>
          </c:yVal>
          <c:smooth val="0"/>
        </c:ser>
        <c:ser>
          <c:idx val="1"/>
          <c:order val="1"/>
          <c:tx>
            <c:strRef>
              <c:f>Sheet1!$C$1</c:f>
              <c:strCache>
                <c:ptCount val="1"/>
                <c:pt idx="0">
                  <c:v>Primary - No LVAD/No Inotropes  (N=9,819)</c:v>
                </c:pt>
              </c:strCache>
            </c:strRef>
          </c:tx>
          <c:spPr>
            <a:ln w="41275">
              <a:solidFill>
                <a:srgbClr val="CC99FF"/>
              </a:solidFill>
              <a:prstDash val="solid"/>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Sheet1!$C$2:$C$146</c:f>
              <c:numCache>
                <c:formatCode>General</c:formatCode>
                <c:ptCount val="145"/>
                <c:pt idx="0">
                  <c:v>100</c:v>
                </c:pt>
                <c:pt idx="1">
                  <c:v>94.724000000000004</c:v>
                </c:pt>
                <c:pt idx="2">
                  <c:v>93.331000000000003</c:v>
                </c:pt>
                <c:pt idx="3">
                  <c:v>92.466999999999999</c:v>
                </c:pt>
                <c:pt idx="4">
                  <c:v>91.864000000000004</c:v>
                </c:pt>
                <c:pt idx="5">
                  <c:v>91.281999999999996</c:v>
                </c:pt>
                <c:pt idx="6">
                  <c:v>90.825999999999993</c:v>
                </c:pt>
                <c:pt idx="7">
                  <c:v>90.465000000000003</c:v>
                </c:pt>
                <c:pt idx="8">
                  <c:v>89.912999999999997</c:v>
                </c:pt>
                <c:pt idx="9">
                  <c:v>89.477000000000004</c:v>
                </c:pt>
                <c:pt idx="10">
                  <c:v>89.158000000000001</c:v>
                </c:pt>
                <c:pt idx="11">
                  <c:v>88.858000000000004</c:v>
                </c:pt>
                <c:pt idx="12">
                  <c:v>88.471000000000004</c:v>
                </c:pt>
                <c:pt idx="13">
                  <c:v>88.105999999999995</c:v>
                </c:pt>
                <c:pt idx="14">
                  <c:v>87.837000000000003</c:v>
                </c:pt>
                <c:pt idx="15">
                  <c:v>87.533000000000001</c:v>
                </c:pt>
                <c:pt idx="16">
                  <c:v>87.263000000000005</c:v>
                </c:pt>
                <c:pt idx="17">
                  <c:v>86.878</c:v>
                </c:pt>
                <c:pt idx="18">
                  <c:v>86.572000000000003</c:v>
                </c:pt>
                <c:pt idx="19">
                  <c:v>86.311000000000007</c:v>
                </c:pt>
                <c:pt idx="20">
                  <c:v>86.05</c:v>
                </c:pt>
                <c:pt idx="21">
                  <c:v>85.742999999999995</c:v>
                </c:pt>
                <c:pt idx="22">
                  <c:v>85.582999999999998</c:v>
                </c:pt>
                <c:pt idx="23">
                  <c:v>85.376999999999995</c:v>
                </c:pt>
                <c:pt idx="24">
                  <c:v>85.156999999999996</c:v>
                </c:pt>
                <c:pt idx="25">
                  <c:v>84.917000000000002</c:v>
                </c:pt>
                <c:pt idx="26">
                  <c:v>84.647999999999996</c:v>
                </c:pt>
                <c:pt idx="27">
                  <c:v>84.328000000000003</c:v>
                </c:pt>
                <c:pt idx="28">
                  <c:v>84.007999999999996</c:v>
                </c:pt>
                <c:pt idx="29">
                  <c:v>83.772999999999996</c:v>
                </c:pt>
                <c:pt idx="30">
                  <c:v>83.451999999999998</c:v>
                </c:pt>
                <c:pt idx="31">
                  <c:v>83.215999999999994</c:v>
                </c:pt>
                <c:pt idx="32">
                  <c:v>82.954999999999998</c:v>
                </c:pt>
                <c:pt idx="33">
                  <c:v>82.756</c:v>
                </c:pt>
                <c:pt idx="34">
                  <c:v>82.543000000000006</c:v>
                </c:pt>
                <c:pt idx="35">
                  <c:v>82.38</c:v>
                </c:pt>
                <c:pt idx="36">
                  <c:v>82.176000000000002</c:v>
                </c:pt>
                <c:pt idx="37">
                  <c:v>81.887</c:v>
                </c:pt>
                <c:pt idx="38">
                  <c:v>81.724999999999994</c:v>
                </c:pt>
                <c:pt idx="39">
                  <c:v>81.373000000000005</c:v>
                </c:pt>
                <c:pt idx="40">
                  <c:v>81.072999999999993</c:v>
                </c:pt>
                <c:pt idx="41">
                  <c:v>80.813999999999993</c:v>
                </c:pt>
                <c:pt idx="42">
                  <c:v>80.5</c:v>
                </c:pt>
                <c:pt idx="43">
                  <c:v>80.212000000000003</c:v>
                </c:pt>
                <c:pt idx="44">
                  <c:v>79.992999999999995</c:v>
                </c:pt>
                <c:pt idx="45">
                  <c:v>79.745000000000005</c:v>
                </c:pt>
                <c:pt idx="46">
                  <c:v>79.552000000000007</c:v>
                </c:pt>
                <c:pt idx="47">
                  <c:v>79.301000000000002</c:v>
                </c:pt>
                <c:pt idx="48">
                  <c:v>79.019000000000005</c:v>
                </c:pt>
                <c:pt idx="49">
                  <c:v>78.697000000000003</c:v>
                </c:pt>
                <c:pt idx="50">
                  <c:v>78.338999999999999</c:v>
                </c:pt>
                <c:pt idx="51">
                  <c:v>78.069000000000003</c:v>
                </c:pt>
                <c:pt idx="52">
                  <c:v>77.768000000000001</c:v>
                </c:pt>
                <c:pt idx="53">
                  <c:v>77.527000000000001</c:v>
                </c:pt>
                <c:pt idx="54">
                  <c:v>77.361000000000004</c:v>
                </c:pt>
                <c:pt idx="55">
                  <c:v>77.194000000000003</c:v>
                </c:pt>
                <c:pt idx="56">
                  <c:v>76.980999999999995</c:v>
                </c:pt>
                <c:pt idx="57">
                  <c:v>76.828999999999994</c:v>
                </c:pt>
                <c:pt idx="58">
                  <c:v>76.352999999999994</c:v>
                </c:pt>
                <c:pt idx="59">
                  <c:v>76.06</c:v>
                </c:pt>
                <c:pt idx="60">
                  <c:v>75.872</c:v>
                </c:pt>
                <c:pt idx="61">
                  <c:v>75.578000000000003</c:v>
                </c:pt>
                <c:pt idx="62">
                  <c:v>75.209999999999994</c:v>
                </c:pt>
                <c:pt idx="63">
                  <c:v>74.906000000000006</c:v>
                </c:pt>
                <c:pt idx="64">
                  <c:v>74.703000000000003</c:v>
                </c:pt>
                <c:pt idx="65">
                  <c:v>74.430999999999997</c:v>
                </c:pt>
                <c:pt idx="66">
                  <c:v>74.192999999999998</c:v>
                </c:pt>
                <c:pt idx="67">
                  <c:v>73.867999999999995</c:v>
                </c:pt>
                <c:pt idx="68">
                  <c:v>73.611000000000004</c:v>
                </c:pt>
                <c:pt idx="69">
                  <c:v>73.230999999999995</c:v>
                </c:pt>
                <c:pt idx="70">
                  <c:v>72.953000000000003</c:v>
                </c:pt>
                <c:pt idx="71">
                  <c:v>72.619</c:v>
                </c:pt>
                <c:pt idx="72">
                  <c:v>72.421999999999997</c:v>
                </c:pt>
                <c:pt idx="73">
                  <c:v>71.951999999999998</c:v>
                </c:pt>
                <c:pt idx="74">
                  <c:v>71.718999999999994</c:v>
                </c:pt>
                <c:pt idx="75">
                  <c:v>71.406000000000006</c:v>
                </c:pt>
                <c:pt idx="76">
                  <c:v>71.11</c:v>
                </c:pt>
                <c:pt idx="77">
                  <c:v>70.873000000000005</c:v>
                </c:pt>
                <c:pt idx="78">
                  <c:v>70.596000000000004</c:v>
                </c:pt>
                <c:pt idx="79">
                  <c:v>70.317999999999998</c:v>
                </c:pt>
                <c:pt idx="80">
                  <c:v>69.957999999999998</c:v>
                </c:pt>
                <c:pt idx="81">
                  <c:v>69.616</c:v>
                </c:pt>
                <c:pt idx="82">
                  <c:v>69.412000000000006</c:v>
                </c:pt>
                <c:pt idx="83">
                  <c:v>69.144999999999996</c:v>
                </c:pt>
                <c:pt idx="84">
                  <c:v>68.891999999999996</c:v>
                </c:pt>
                <c:pt idx="85">
                  <c:v>68.710999999999999</c:v>
                </c:pt>
                <c:pt idx="86">
                  <c:v>68.337000000000003</c:v>
                </c:pt>
                <c:pt idx="87">
                  <c:v>67.888999999999996</c:v>
                </c:pt>
                <c:pt idx="88">
                  <c:v>67.486000000000004</c:v>
                </c:pt>
                <c:pt idx="89">
                  <c:v>67.177000000000007</c:v>
                </c:pt>
                <c:pt idx="90">
                  <c:v>66.986000000000004</c:v>
                </c:pt>
                <c:pt idx="91">
                  <c:v>66.602999999999994</c:v>
                </c:pt>
                <c:pt idx="92">
                  <c:v>66.266000000000005</c:v>
                </c:pt>
                <c:pt idx="93">
                  <c:v>65.852999999999994</c:v>
                </c:pt>
                <c:pt idx="94">
                  <c:v>65.606999999999999</c:v>
                </c:pt>
                <c:pt idx="95">
                  <c:v>65.305999999999997</c:v>
                </c:pt>
                <c:pt idx="96">
                  <c:v>64.974000000000004</c:v>
                </c:pt>
                <c:pt idx="97">
                  <c:v>64.698999999999998</c:v>
                </c:pt>
                <c:pt idx="98">
                  <c:v>64.471000000000004</c:v>
                </c:pt>
                <c:pt idx="99">
                  <c:v>64.094999999999999</c:v>
                </c:pt>
                <c:pt idx="100">
                  <c:v>63.776000000000003</c:v>
                </c:pt>
                <c:pt idx="101">
                  <c:v>63.426000000000002</c:v>
                </c:pt>
                <c:pt idx="102">
                  <c:v>63.220999999999997</c:v>
                </c:pt>
                <c:pt idx="103">
                  <c:v>62.75</c:v>
                </c:pt>
                <c:pt idx="104">
                  <c:v>62.365000000000002</c:v>
                </c:pt>
                <c:pt idx="105">
                  <c:v>62.036999999999999</c:v>
                </c:pt>
                <c:pt idx="106">
                  <c:v>61.582999999999998</c:v>
                </c:pt>
                <c:pt idx="107">
                  <c:v>61.337000000000003</c:v>
                </c:pt>
                <c:pt idx="108">
                  <c:v>60.865000000000002</c:v>
                </c:pt>
                <c:pt idx="109">
                  <c:v>60.56</c:v>
                </c:pt>
                <c:pt idx="110">
                  <c:v>60.246000000000002</c:v>
                </c:pt>
                <c:pt idx="111">
                  <c:v>59.893000000000001</c:v>
                </c:pt>
                <c:pt idx="112">
                  <c:v>59.539000000000001</c:v>
                </c:pt>
                <c:pt idx="113">
                  <c:v>59.112000000000002</c:v>
                </c:pt>
                <c:pt idx="114">
                  <c:v>58.790999999999997</c:v>
                </c:pt>
                <c:pt idx="115">
                  <c:v>58.360999999999997</c:v>
                </c:pt>
                <c:pt idx="116">
                  <c:v>57.927999999999997</c:v>
                </c:pt>
                <c:pt idx="117">
                  <c:v>57.564999999999998</c:v>
                </c:pt>
                <c:pt idx="118">
                  <c:v>57.195999999999998</c:v>
                </c:pt>
                <c:pt idx="119">
                  <c:v>57.009</c:v>
                </c:pt>
                <c:pt idx="120">
                  <c:v>56.817</c:v>
                </c:pt>
                <c:pt idx="121">
                  <c:v>56.567</c:v>
                </c:pt>
                <c:pt idx="122">
                  <c:v>56.305</c:v>
                </c:pt>
                <c:pt idx="123">
                  <c:v>55.994999999999997</c:v>
                </c:pt>
                <c:pt idx="124">
                  <c:v>55.594000000000001</c:v>
                </c:pt>
                <c:pt idx="125">
                  <c:v>55.100999999999999</c:v>
                </c:pt>
                <c:pt idx="126">
                  <c:v>54.695</c:v>
                </c:pt>
                <c:pt idx="127">
                  <c:v>54.558999999999997</c:v>
                </c:pt>
                <c:pt idx="128">
                  <c:v>54.283000000000001</c:v>
                </c:pt>
                <c:pt idx="129">
                  <c:v>53.816000000000003</c:v>
                </c:pt>
                <c:pt idx="130">
                  <c:v>53.433999999999997</c:v>
                </c:pt>
                <c:pt idx="131">
                  <c:v>53.19</c:v>
                </c:pt>
                <c:pt idx="132">
                  <c:v>53.036999999999999</c:v>
                </c:pt>
                <c:pt idx="133">
                  <c:v>52.874000000000002</c:v>
                </c:pt>
                <c:pt idx="134">
                  <c:v>52.698</c:v>
                </c:pt>
                <c:pt idx="135">
                  <c:v>52.457000000000001</c:v>
                </c:pt>
                <c:pt idx="136">
                  <c:v>52.274999999999999</c:v>
                </c:pt>
                <c:pt idx="137">
                  <c:v>51.97</c:v>
                </c:pt>
                <c:pt idx="138">
                  <c:v>51.723999999999997</c:v>
                </c:pt>
                <c:pt idx="139">
                  <c:v>51.414999999999999</c:v>
                </c:pt>
                <c:pt idx="140">
                  <c:v>51.225000000000001</c:v>
                </c:pt>
                <c:pt idx="141">
                  <c:v>50.902999999999999</c:v>
                </c:pt>
                <c:pt idx="142">
                  <c:v>50.64</c:v>
                </c:pt>
                <c:pt idx="143">
                  <c:v>50.500999999999998</c:v>
                </c:pt>
                <c:pt idx="144">
                  <c:v>50.210999999999999</c:v>
                </c:pt>
              </c:numCache>
            </c:numRef>
          </c:yVal>
          <c:smooth val="0"/>
        </c:ser>
        <c:ser>
          <c:idx val="2"/>
          <c:order val="2"/>
          <c:tx>
            <c:strRef>
              <c:f>Sheet1!$D$1</c:f>
              <c:strCache>
                <c:ptCount val="1"/>
                <c:pt idx="0">
                  <c:v>Primary - No LVAD/Inotropes (N=10,281)</c:v>
                </c:pt>
              </c:strCache>
            </c:strRef>
          </c:tx>
          <c:spPr>
            <a:ln w="41275">
              <a:solidFill>
                <a:srgbClr val="FFFF00"/>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Sheet1!$D$2:$D$146</c:f>
              <c:numCache>
                <c:formatCode>General</c:formatCode>
                <c:ptCount val="145"/>
                <c:pt idx="0">
                  <c:v>100</c:v>
                </c:pt>
                <c:pt idx="1">
                  <c:v>95.36</c:v>
                </c:pt>
                <c:pt idx="2">
                  <c:v>93.843000000000004</c:v>
                </c:pt>
                <c:pt idx="3">
                  <c:v>92.944000000000003</c:v>
                </c:pt>
                <c:pt idx="4">
                  <c:v>92.231999999999999</c:v>
                </c:pt>
                <c:pt idx="5">
                  <c:v>91.686999999999998</c:v>
                </c:pt>
                <c:pt idx="6">
                  <c:v>91.221999999999994</c:v>
                </c:pt>
                <c:pt idx="7">
                  <c:v>90.647999999999996</c:v>
                </c:pt>
                <c:pt idx="8">
                  <c:v>90.132000000000005</c:v>
                </c:pt>
                <c:pt idx="9">
                  <c:v>89.715000000000003</c:v>
                </c:pt>
                <c:pt idx="10">
                  <c:v>89.188999999999993</c:v>
                </c:pt>
                <c:pt idx="11">
                  <c:v>88.781000000000006</c:v>
                </c:pt>
                <c:pt idx="12">
                  <c:v>88.45</c:v>
                </c:pt>
                <c:pt idx="13">
                  <c:v>88.070999999999998</c:v>
                </c:pt>
                <c:pt idx="14">
                  <c:v>87.603999999999999</c:v>
                </c:pt>
                <c:pt idx="15">
                  <c:v>87.197999999999993</c:v>
                </c:pt>
                <c:pt idx="16">
                  <c:v>86.957999999999998</c:v>
                </c:pt>
                <c:pt idx="17">
                  <c:v>86.665000000000006</c:v>
                </c:pt>
                <c:pt idx="18">
                  <c:v>86.194999999999993</c:v>
                </c:pt>
                <c:pt idx="19">
                  <c:v>85.891000000000005</c:v>
                </c:pt>
                <c:pt idx="20">
                  <c:v>85.628</c:v>
                </c:pt>
                <c:pt idx="21">
                  <c:v>85.343999999999994</c:v>
                </c:pt>
                <c:pt idx="22">
                  <c:v>84.962999999999994</c:v>
                </c:pt>
                <c:pt idx="23">
                  <c:v>84.760999999999996</c:v>
                </c:pt>
                <c:pt idx="24">
                  <c:v>84.492000000000004</c:v>
                </c:pt>
                <c:pt idx="25">
                  <c:v>84.225999999999999</c:v>
                </c:pt>
                <c:pt idx="26">
                  <c:v>83.956000000000003</c:v>
                </c:pt>
                <c:pt idx="27">
                  <c:v>83.628</c:v>
                </c:pt>
                <c:pt idx="28">
                  <c:v>83.334000000000003</c:v>
                </c:pt>
                <c:pt idx="29">
                  <c:v>83.094999999999999</c:v>
                </c:pt>
                <c:pt idx="30">
                  <c:v>82.754000000000005</c:v>
                </c:pt>
                <c:pt idx="31">
                  <c:v>82.492000000000004</c:v>
                </c:pt>
                <c:pt idx="32">
                  <c:v>82.253</c:v>
                </c:pt>
                <c:pt idx="33">
                  <c:v>82.001000000000005</c:v>
                </c:pt>
                <c:pt idx="34">
                  <c:v>81.622</c:v>
                </c:pt>
                <c:pt idx="35">
                  <c:v>81.424999999999997</c:v>
                </c:pt>
                <c:pt idx="36">
                  <c:v>81.238</c:v>
                </c:pt>
                <c:pt idx="37">
                  <c:v>80.936000000000007</c:v>
                </c:pt>
                <c:pt idx="38">
                  <c:v>80.751000000000005</c:v>
                </c:pt>
                <c:pt idx="39">
                  <c:v>80.403000000000006</c:v>
                </c:pt>
                <c:pt idx="40">
                  <c:v>80.215999999999994</c:v>
                </c:pt>
                <c:pt idx="41">
                  <c:v>79.965999999999994</c:v>
                </c:pt>
                <c:pt idx="42">
                  <c:v>79.715000000000003</c:v>
                </c:pt>
                <c:pt idx="43">
                  <c:v>79.451999999999998</c:v>
                </c:pt>
                <c:pt idx="44">
                  <c:v>79.238</c:v>
                </c:pt>
                <c:pt idx="45">
                  <c:v>78.945999999999998</c:v>
                </c:pt>
                <c:pt idx="46">
                  <c:v>78.742999999999995</c:v>
                </c:pt>
                <c:pt idx="47">
                  <c:v>78.448999999999998</c:v>
                </c:pt>
                <c:pt idx="48">
                  <c:v>78.215000000000003</c:v>
                </c:pt>
                <c:pt idx="49">
                  <c:v>77.893000000000001</c:v>
                </c:pt>
                <c:pt idx="50">
                  <c:v>77.674000000000007</c:v>
                </c:pt>
                <c:pt idx="51">
                  <c:v>77.316000000000003</c:v>
                </c:pt>
                <c:pt idx="52">
                  <c:v>77.108000000000004</c:v>
                </c:pt>
                <c:pt idx="53">
                  <c:v>76.858000000000004</c:v>
                </c:pt>
                <c:pt idx="54">
                  <c:v>76.622</c:v>
                </c:pt>
                <c:pt idx="55">
                  <c:v>76.314999999999998</c:v>
                </c:pt>
                <c:pt idx="56">
                  <c:v>76.117999999999995</c:v>
                </c:pt>
                <c:pt idx="57">
                  <c:v>75.835999999999999</c:v>
                </c:pt>
                <c:pt idx="58">
                  <c:v>75.581000000000003</c:v>
                </c:pt>
                <c:pt idx="59">
                  <c:v>75.367000000000004</c:v>
                </c:pt>
                <c:pt idx="60">
                  <c:v>75.091999999999999</c:v>
                </c:pt>
                <c:pt idx="61">
                  <c:v>74.805000000000007</c:v>
                </c:pt>
                <c:pt idx="62">
                  <c:v>74.540999999999997</c:v>
                </c:pt>
                <c:pt idx="63">
                  <c:v>74.165000000000006</c:v>
                </c:pt>
                <c:pt idx="64">
                  <c:v>73.882000000000005</c:v>
                </c:pt>
                <c:pt idx="65">
                  <c:v>73.596999999999994</c:v>
                </c:pt>
                <c:pt idx="66">
                  <c:v>73.328000000000003</c:v>
                </c:pt>
                <c:pt idx="67">
                  <c:v>73.072999999999993</c:v>
                </c:pt>
                <c:pt idx="68">
                  <c:v>72.738</c:v>
                </c:pt>
                <c:pt idx="69">
                  <c:v>72.480999999999995</c:v>
                </c:pt>
                <c:pt idx="70">
                  <c:v>72.19</c:v>
                </c:pt>
                <c:pt idx="71">
                  <c:v>71.879000000000005</c:v>
                </c:pt>
                <c:pt idx="72">
                  <c:v>71.497</c:v>
                </c:pt>
                <c:pt idx="73">
                  <c:v>71.221000000000004</c:v>
                </c:pt>
                <c:pt idx="74">
                  <c:v>70.936000000000007</c:v>
                </c:pt>
                <c:pt idx="75">
                  <c:v>70.683999999999997</c:v>
                </c:pt>
                <c:pt idx="76">
                  <c:v>70.414000000000001</c:v>
                </c:pt>
                <c:pt idx="77">
                  <c:v>70.123999999999995</c:v>
                </c:pt>
                <c:pt idx="78">
                  <c:v>69.778999999999996</c:v>
                </c:pt>
                <c:pt idx="79">
                  <c:v>69.614999999999995</c:v>
                </c:pt>
                <c:pt idx="80">
                  <c:v>69.412999999999997</c:v>
                </c:pt>
                <c:pt idx="81">
                  <c:v>69.153000000000006</c:v>
                </c:pt>
                <c:pt idx="82">
                  <c:v>68.947999999999993</c:v>
                </c:pt>
                <c:pt idx="83">
                  <c:v>68.703000000000003</c:v>
                </c:pt>
                <c:pt idx="84">
                  <c:v>68.34</c:v>
                </c:pt>
                <c:pt idx="85">
                  <c:v>68.180999999999997</c:v>
                </c:pt>
                <c:pt idx="86">
                  <c:v>68.037999999999997</c:v>
                </c:pt>
                <c:pt idx="87">
                  <c:v>67.727999999999994</c:v>
                </c:pt>
                <c:pt idx="88">
                  <c:v>67.375</c:v>
                </c:pt>
                <c:pt idx="89">
                  <c:v>67.146000000000001</c:v>
                </c:pt>
                <c:pt idx="90">
                  <c:v>66.978999999999999</c:v>
                </c:pt>
                <c:pt idx="91">
                  <c:v>66.748000000000005</c:v>
                </c:pt>
                <c:pt idx="92">
                  <c:v>66.39</c:v>
                </c:pt>
                <c:pt idx="93">
                  <c:v>66.028999999999996</c:v>
                </c:pt>
                <c:pt idx="94">
                  <c:v>65.793000000000006</c:v>
                </c:pt>
                <c:pt idx="95">
                  <c:v>65.402000000000001</c:v>
                </c:pt>
                <c:pt idx="96">
                  <c:v>65.091999999999999</c:v>
                </c:pt>
                <c:pt idx="97">
                  <c:v>64.674999999999997</c:v>
                </c:pt>
                <c:pt idx="98">
                  <c:v>64.34</c:v>
                </c:pt>
                <c:pt idx="99">
                  <c:v>64.001000000000005</c:v>
                </c:pt>
                <c:pt idx="100">
                  <c:v>63.783000000000001</c:v>
                </c:pt>
                <c:pt idx="101">
                  <c:v>63.539000000000001</c:v>
                </c:pt>
                <c:pt idx="102">
                  <c:v>63.271000000000001</c:v>
                </c:pt>
                <c:pt idx="103">
                  <c:v>62.902999999999999</c:v>
                </c:pt>
                <c:pt idx="104">
                  <c:v>62.508000000000003</c:v>
                </c:pt>
                <c:pt idx="105">
                  <c:v>62.185000000000002</c:v>
                </c:pt>
                <c:pt idx="106">
                  <c:v>61.933999999999997</c:v>
                </c:pt>
                <c:pt idx="107">
                  <c:v>61.527000000000001</c:v>
                </c:pt>
                <c:pt idx="108">
                  <c:v>61.265999999999998</c:v>
                </c:pt>
                <c:pt idx="109">
                  <c:v>61.128</c:v>
                </c:pt>
                <c:pt idx="110">
                  <c:v>60.756</c:v>
                </c:pt>
                <c:pt idx="111">
                  <c:v>60.554000000000002</c:v>
                </c:pt>
                <c:pt idx="112">
                  <c:v>60.177</c:v>
                </c:pt>
                <c:pt idx="113">
                  <c:v>59.798999999999999</c:v>
                </c:pt>
                <c:pt idx="114">
                  <c:v>59.506999999999998</c:v>
                </c:pt>
                <c:pt idx="115">
                  <c:v>59.213999999999999</c:v>
                </c:pt>
                <c:pt idx="116">
                  <c:v>58.86</c:v>
                </c:pt>
                <c:pt idx="117">
                  <c:v>58.591999999999999</c:v>
                </c:pt>
                <c:pt idx="118">
                  <c:v>58.198</c:v>
                </c:pt>
                <c:pt idx="119">
                  <c:v>57.859000000000002</c:v>
                </c:pt>
                <c:pt idx="120">
                  <c:v>57.512</c:v>
                </c:pt>
                <c:pt idx="121">
                  <c:v>57.033999999999999</c:v>
                </c:pt>
                <c:pt idx="122">
                  <c:v>56.783999999999999</c:v>
                </c:pt>
                <c:pt idx="123">
                  <c:v>56.420999999999999</c:v>
                </c:pt>
                <c:pt idx="124">
                  <c:v>55.872</c:v>
                </c:pt>
                <c:pt idx="125">
                  <c:v>55.576999999999998</c:v>
                </c:pt>
                <c:pt idx="126">
                  <c:v>55.280999999999999</c:v>
                </c:pt>
                <c:pt idx="127">
                  <c:v>55.021000000000001</c:v>
                </c:pt>
                <c:pt idx="128">
                  <c:v>54.643999999999998</c:v>
                </c:pt>
                <c:pt idx="129">
                  <c:v>54.302</c:v>
                </c:pt>
                <c:pt idx="130">
                  <c:v>54.069000000000003</c:v>
                </c:pt>
                <c:pt idx="131">
                  <c:v>53.789000000000001</c:v>
                </c:pt>
                <c:pt idx="132">
                  <c:v>53.412999999999997</c:v>
                </c:pt>
                <c:pt idx="133">
                  <c:v>53.14</c:v>
                </c:pt>
                <c:pt idx="134">
                  <c:v>52.896000000000001</c:v>
                </c:pt>
                <c:pt idx="135">
                  <c:v>52.746000000000002</c:v>
                </c:pt>
                <c:pt idx="136">
                  <c:v>52.543999999999997</c:v>
                </c:pt>
                <c:pt idx="137">
                  <c:v>52.189</c:v>
                </c:pt>
                <c:pt idx="138">
                  <c:v>51.725999999999999</c:v>
                </c:pt>
                <c:pt idx="139">
                  <c:v>51.261000000000003</c:v>
                </c:pt>
                <c:pt idx="140">
                  <c:v>51.05</c:v>
                </c:pt>
                <c:pt idx="141">
                  <c:v>50.725999999999999</c:v>
                </c:pt>
                <c:pt idx="142">
                  <c:v>50.451000000000001</c:v>
                </c:pt>
                <c:pt idx="143">
                  <c:v>49.936</c:v>
                </c:pt>
                <c:pt idx="144">
                  <c:v>49.695999999999998</c:v>
                </c:pt>
              </c:numCache>
            </c:numRef>
          </c:yVal>
          <c:smooth val="0"/>
        </c:ser>
        <c:ser>
          <c:idx val="3"/>
          <c:order val="3"/>
          <c:tx>
            <c:strRef>
              <c:f>Sheet1!$E$1</c:f>
              <c:strCache>
                <c:ptCount val="1"/>
                <c:pt idx="0">
                  <c:v>Retx - VAD (N=80)</c:v>
                </c:pt>
              </c:strCache>
            </c:strRef>
          </c:tx>
          <c:spPr>
            <a:ln w="41275">
              <a:solidFill>
                <a:schemeClr val="bg1">
                  <a:lumMod val="50000"/>
                  <a:lumOff val="50000"/>
                </a:schemeClr>
              </a:solidFill>
            </a:ln>
          </c:spPr>
          <c:marker>
            <c:symbol val="none"/>
          </c:marker>
          <c:dPt>
            <c:idx val="1"/>
            <c:bubble3D val="0"/>
          </c:dPt>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Sheet1!$E$2:$E$146</c:f>
              <c:numCache>
                <c:formatCode>General</c:formatCode>
                <c:ptCount val="145"/>
                <c:pt idx="0">
                  <c:v>100</c:v>
                </c:pt>
                <c:pt idx="1">
                  <c:v>73.409000000000006</c:v>
                </c:pt>
                <c:pt idx="2">
                  <c:v>68.257999999999996</c:v>
                </c:pt>
                <c:pt idx="3">
                  <c:v>66.944999999999993</c:v>
                </c:pt>
                <c:pt idx="4">
                  <c:v>66.944999999999993</c:v>
                </c:pt>
                <c:pt idx="5">
                  <c:v>66.944999999999993</c:v>
                </c:pt>
                <c:pt idx="6">
                  <c:v>65.632000000000005</c:v>
                </c:pt>
                <c:pt idx="7">
                  <c:v>64.319999999999993</c:v>
                </c:pt>
                <c:pt idx="8">
                  <c:v>61.64</c:v>
                </c:pt>
                <c:pt idx="9">
                  <c:v>61.64</c:v>
                </c:pt>
                <c:pt idx="10">
                  <c:v>61.64</c:v>
                </c:pt>
                <c:pt idx="11">
                  <c:v>61.64</c:v>
                </c:pt>
                <c:pt idx="12">
                  <c:v>60.27</c:v>
                </c:pt>
                <c:pt idx="13">
                  <c:v>60.27</c:v>
                </c:pt>
                <c:pt idx="14">
                  <c:v>60.27</c:v>
                </c:pt>
                <c:pt idx="15">
                  <c:v>58.835000000000001</c:v>
                </c:pt>
                <c:pt idx="16">
                  <c:v>57.363999999999997</c:v>
                </c:pt>
                <c:pt idx="17">
                  <c:v>57.363999999999997</c:v>
                </c:pt>
                <c:pt idx="18">
                  <c:v>55.893000000000001</c:v>
                </c:pt>
                <c:pt idx="19">
                  <c:v>55.893000000000001</c:v>
                </c:pt>
                <c:pt idx="20">
                  <c:v>54.421999999999997</c:v>
                </c:pt>
                <c:pt idx="21">
                  <c:v>54.421999999999997</c:v>
                </c:pt>
                <c:pt idx="22">
                  <c:v>54.421999999999997</c:v>
                </c:pt>
                <c:pt idx="23">
                  <c:v>54.421999999999997</c:v>
                </c:pt>
                <c:pt idx="24">
                  <c:v>54.421999999999997</c:v>
                </c:pt>
                <c:pt idx="25">
                  <c:v>54.421999999999997</c:v>
                </c:pt>
                <c:pt idx="26">
                  <c:v>54.421999999999997</c:v>
                </c:pt>
                <c:pt idx="27">
                  <c:v>54.421999999999997</c:v>
                </c:pt>
                <c:pt idx="28">
                  <c:v>54.421999999999997</c:v>
                </c:pt>
                <c:pt idx="29">
                  <c:v>54.421999999999997</c:v>
                </c:pt>
                <c:pt idx="30">
                  <c:v>54.421999999999997</c:v>
                </c:pt>
                <c:pt idx="31">
                  <c:v>54.421999999999997</c:v>
                </c:pt>
                <c:pt idx="32">
                  <c:v>52.607999999999997</c:v>
                </c:pt>
                <c:pt idx="33">
                  <c:v>52.607999999999997</c:v>
                </c:pt>
                <c:pt idx="34">
                  <c:v>52.607999999999997</c:v>
                </c:pt>
                <c:pt idx="35">
                  <c:v>52.607999999999997</c:v>
                </c:pt>
                <c:pt idx="36">
                  <c:v>52.607999999999997</c:v>
                </c:pt>
                <c:pt idx="37">
                  <c:v>52.607999999999997</c:v>
                </c:pt>
                <c:pt idx="38">
                  <c:v>52.607999999999997</c:v>
                </c:pt>
                <c:pt idx="39">
                  <c:v>52.607999999999997</c:v>
                </c:pt>
                <c:pt idx="40">
                  <c:v>52.607999999999997</c:v>
                </c:pt>
                <c:pt idx="41">
                  <c:v>52.607999999999997</c:v>
                </c:pt>
                <c:pt idx="42">
                  <c:v>52.607999999999997</c:v>
                </c:pt>
                <c:pt idx="43">
                  <c:v>52.607999999999997</c:v>
                </c:pt>
                <c:pt idx="44">
                  <c:v>52.607999999999997</c:v>
                </c:pt>
                <c:pt idx="45">
                  <c:v>52.607999999999997</c:v>
                </c:pt>
                <c:pt idx="46">
                  <c:v>50.503999999999998</c:v>
                </c:pt>
                <c:pt idx="47">
                  <c:v>48.4</c:v>
                </c:pt>
                <c:pt idx="48">
                  <c:v>48.4</c:v>
                </c:pt>
                <c:pt idx="49">
                  <c:v>48.4</c:v>
                </c:pt>
                <c:pt idx="50">
                  <c:v>48.4</c:v>
                </c:pt>
                <c:pt idx="51">
                  <c:v>48.4</c:v>
                </c:pt>
                <c:pt idx="52">
                  <c:v>48.4</c:v>
                </c:pt>
                <c:pt idx="53">
                  <c:v>48.4</c:v>
                </c:pt>
                <c:pt idx="54">
                  <c:v>48.4</c:v>
                </c:pt>
                <c:pt idx="55">
                  <c:v>48.4</c:v>
                </c:pt>
                <c:pt idx="56">
                  <c:v>48.4</c:v>
                </c:pt>
                <c:pt idx="57">
                  <c:v>48.4</c:v>
                </c:pt>
                <c:pt idx="58">
                  <c:v>48.4</c:v>
                </c:pt>
                <c:pt idx="59">
                  <c:v>48.4</c:v>
                </c:pt>
                <c:pt idx="60">
                  <c:v>48.4</c:v>
                </c:pt>
                <c:pt idx="61">
                  <c:v>48.4</c:v>
                </c:pt>
                <c:pt idx="62">
                  <c:v>48.4</c:v>
                </c:pt>
                <c:pt idx="63">
                  <c:v>48.4</c:v>
                </c:pt>
                <c:pt idx="64">
                  <c:v>48.4</c:v>
                </c:pt>
                <c:pt idx="65">
                  <c:v>48.4</c:v>
                </c:pt>
                <c:pt idx="66">
                  <c:v>48.4</c:v>
                </c:pt>
                <c:pt idx="67">
                  <c:v>48.4</c:v>
                </c:pt>
                <c:pt idx="68">
                  <c:v>48.4</c:v>
                </c:pt>
                <c:pt idx="69">
                  <c:v>48.4</c:v>
                </c:pt>
                <c:pt idx="70">
                  <c:v>48.4</c:v>
                </c:pt>
                <c:pt idx="71">
                  <c:v>48.4</c:v>
                </c:pt>
                <c:pt idx="72">
                  <c:v>48.4</c:v>
                </c:pt>
              </c:numCache>
            </c:numRef>
          </c:yVal>
          <c:smooth val="0"/>
        </c:ser>
        <c:ser>
          <c:idx val="4"/>
          <c:order val="4"/>
          <c:tx>
            <c:strRef>
              <c:f>Sheet1!$F$1</c:f>
              <c:strCache>
                <c:ptCount val="1"/>
                <c:pt idx="0">
                  <c:v>Retx - No LVAD/No Inotropes  (N=452)</c:v>
                </c:pt>
              </c:strCache>
            </c:strRef>
          </c:tx>
          <c:spPr>
            <a:ln w="41275">
              <a:solidFill>
                <a:srgbClr val="9933FF"/>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Sheet1!$F$2:$F$146</c:f>
              <c:numCache>
                <c:formatCode>General</c:formatCode>
                <c:ptCount val="145"/>
                <c:pt idx="0">
                  <c:v>100</c:v>
                </c:pt>
                <c:pt idx="1">
                  <c:v>93.11</c:v>
                </c:pt>
                <c:pt idx="2">
                  <c:v>90.875</c:v>
                </c:pt>
                <c:pt idx="3">
                  <c:v>89.747</c:v>
                </c:pt>
                <c:pt idx="4">
                  <c:v>88.834000000000003</c:v>
                </c:pt>
                <c:pt idx="5">
                  <c:v>87.688999999999993</c:v>
                </c:pt>
                <c:pt idx="6">
                  <c:v>87</c:v>
                </c:pt>
                <c:pt idx="7">
                  <c:v>87</c:v>
                </c:pt>
                <c:pt idx="8">
                  <c:v>86.540999999999997</c:v>
                </c:pt>
                <c:pt idx="9">
                  <c:v>86.311000000000007</c:v>
                </c:pt>
                <c:pt idx="10">
                  <c:v>85.850999999999999</c:v>
                </c:pt>
                <c:pt idx="11">
                  <c:v>85.619</c:v>
                </c:pt>
                <c:pt idx="12">
                  <c:v>85.385999999999996</c:v>
                </c:pt>
                <c:pt idx="13">
                  <c:v>85.147000000000006</c:v>
                </c:pt>
                <c:pt idx="14">
                  <c:v>84.906000000000006</c:v>
                </c:pt>
                <c:pt idx="15">
                  <c:v>84.906000000000006</c:v>
                </c:pt>
                <c:pt idx="16">
                  <c:v>84.417000000000002</c:v>
                </c:pt>
                <c:pt idx="17">
                  <c:v>83.683000000000007</c:v>
                </c:pt>
                <c:pt idx="18">
                  <c:v>83.438000000000002</c:v>
                </c:pt>
                <c:pt idx="19">
                  <c:v>83.191000000000003</c:v>
                </c:pt>
                <c:pt idx="20">
                  <c:v>82.944000000000003</c:v>
                </c:pt>
                <c:pt idx="21">
                  <c:v>82.944000000000003</c:v>
                </c:pt>
                <c:pt idx="22">
                  <c:v>82.200999999999993</c:v>
                </c:pt>
                <c:pt idx="23">
                  <c:v>81.953000000000003</c:v>
                </c:pt>
                <c:pt idx="24">
                  <c:v>81.697999999999993</c:v>
                </c:pt>
                <c:pt idx="25">
                  <c:v>81.697999999999993</c:v>
                </c:pt>
                <c:pt idx="26">
                  <c:v>81.430999999999997</c:v>
                </c:pt>
                <c:pt idx="27">
                  <c:v>81.162000000000006</c:v>
                </c:pt>
                <c:pt idx="28">
                  <c:v>80.625</c:v>
                </c:pt>
                <c:pt idx="29">
                  <c:v>79.816000000000003</c:v>
                </c:pt>
                <c:pt idx="30">
                  <c:v>79.816000000000003</c:v>
                </c:pt>
                <c:pt idx="31">
                  <c:v>79.277000000000001</c:v>
                </c:pt>
                <c:pt idx="32">
                  <c:v>79.277000000000001</c:v>
                </c:pt>
                <c:pt idx="33">
                  <c:v>78.465000000000003</c:v>
                </c:pt>
                <c:pt idx="34">
                  <c:v>77.924000000000007</c:v>
                </c:pt>
                <c:pt idx="35">
                  <c:v>77.376999999999995</c:v>
                </c:pt>
                <c:pt idx="36">
                  <c:v>76.820999999999998</c:v>
                </c:pt>
                <c:pt idx="37">
                  <c:v>76.537000000000006</c:v>
                </c:pt>
                <c:pt idx="38">
                  <c:v>76.537000000000006</c:v>
                </c:pt>
                <c:pt idx="39">
                  <c:v>76.537000000000006</c:v>
                </c:pt>
                <c:pt idx="40">
                  <c:v>76.231999999999999</c:v>
                </c:pt>
                <c:pt idx="41">
                  <c:v>75.927000000000007</c:v>
                </c:pt>
                <c:pt idx="42">
                  <c:v>75.619</c:v>
                </c:pt>
                <c:pt idx="43">
                  <c:v>75.619</c:v>
                </c:pt>
                <c:pt idx="44">
                  <c:v>75.311000000000007</c:v>
                </c:pt>
                <c:pt idx="45">
                  <c:v>74.998000000000005</c:v>
                </c:pt>
                <c:pt idx="46">
                  <c:v>74.998000000000005</c:v>
                </c:pt>
                <c:pt idx="47">
                  <c:v>74.998000000000005</c:v>
                </c:pt>
                <c:pt idx="48">
                  <c:v>74.36</c:v>
                </c:pt>
                <c:pt idx="49">
                  <c:v>74.028000000000006</c:v>
                </c:pt>
                <c:pt idx="50">
                  <c:v>74.028000000000006</c:v>
                </c:pt>
                <c:pt idx="51">
                  <c:v>73.688000000000002</c:v>
                </c:pt>
                <c:pt idx="52">
                  <c:v>73.343999999999994</c:v>
                </c:pt>
                <c:pt idx="53">
                  <c:v>73</c:v>
                </c:pt>
                <c:pt idx="54">
                  <c:v>71.962999999999994</c:v>
                </c:pt>
                <c:pt idx="55">
                  <c:v>71.962999999999994</c:v>
                </c:pt>
                <c:pt idx="56">
                  <c:v>71.614000000000004</c:v>
                </c:pt>
                <c:pt idx="57">
                  <c:v>71.260999999999996</c:v>
                </c:pt>
                <c:pt idx="58">
                  <c:v>70.903000000000006</c:v>
                </c:pt>
                <c:pt idx="59">
                  <c:v>69.822000000000003</c:v>
                </c:pt>
                <c:pt idx="60">
                  <c:v>69.822000000000003</c:v>
                </c:pt>
                <c:pt idx="61">
                  <c:v>69.822000000000003</c:v>
                </c:pt>
                <c:pt idx="62">
                  <c:v>69.432000000000002</c:v>
                </c:pt>
                <c:pt idx="63">
                  <c:v>68.638000000000005</c:v>
                </c:pt>
                <c:pt idx="64">
                  <c:v>68.241</c:v>
                </c:pt>
                <c:pt idx="65">
                  <c:v>67.844999999999999</c:v>
                </c:pt>
                <c:pt idx="66">
                  <c:v>67.844999999999999</c:v>
                </c:pt>
                <c:pt idx="67">
                  <c:v>67.844999999999999</c:v>
                </c:pt>
                <c:pt idx="68">
                  <c:v>67.433000000000007</c:v>
                </c:pt>
                <c:pt idx="69">
                  <c:v>67.433000000000007</c:v>
                </c:pt>
                <c:pt idx="70">
                  <c:v>67.009</c:v>
                </c:pt>
                <c:pt idx="71">
                  <c:v>67.009</c:v>
                </c:pt>
                <c:pt idx="72">
                  <c:v>66.570999999999998</c:v>
                </c:pt>
                <c:pt idx="73">
                  <c:v>66.111999999999995</c:v>
                </c:pt>
                <c:pt idx="74">
                  <c:v>66.111999999999995</c:v>
                </c:pt>
                <c:pt idx="75">
                  <c:v>65.643000000000001</c:v>
                </c:pt>
                <c:pt idx="76">
                  <c:v>65.643000000000001</c:v>
                </c:pt>
                <c:pt idx="77">
                  <c:v>65.643000000000001</c:v>
                </c:pt>
                <c:pt idx="78">
                  <c:v>64.706000000000003</c:v>
                </c:pt>
                <c:pt idx="79">
                  <c:v>64.706000000000003</c:v>
                </c:pt>
                <c:pt idx="80">
                  <c:v>64.706000000000003</c:v>
                </c:pt>
                <c:pt idx="81">
                  <c:v>64.233000000000004</c:v>
                </c:pt>
                <c:pt idx="82">
                  <c:v>63.753999999999998</c:v>
                </c:pt>
                <c:pt idx="83">
                  <c:v>63.271000000000001</c:v>
                </c:pt>
                <c:pt idx="84">
                  <c:v>62.783999999999999</c:v>
                </c:pt>
                <c:pt idx="85">
                  <c:v>62.243000000000002</c:v>
                </c:pt>
                <c:pt idx="86">
                  <c:v>62.243000000000002</c:v>
                </c:pt>
                <c:pt idx="87">
                  <c:v>62.243000000000002</c:v>
                </c:pt>
                <c:pt idx="88">
                  <c:v>62.243000000000002</c:v>
                </c:pt>
                <c:pt idx="89">
                  <c:v>62.243000000000002</c:v>
                </c:pt>
                <c:pt idx="90">
                  <c:v>61.692</c:v>
                </c:pt>
                <c:pt idx="91">
                  <c:v>61.692</c:v>
                </c:pt>
                <c:pt idx="92">
                  <c:v>61.121000000000002</c:v>
                </c:pt>
                <c:pt idx="93">
                  <c:v>61.121000000000002</c:v>
                </c:pt>
                <c:pt idx="94">
                  <c:v>61.121000000000002</c:v>
                </c:pt>
                <c:pt idx="95">
                  <c:v>61.121000000000002</c:v>
                </c:pt>
                <c:pt idx="96">
                  <c:v>60.503999999999998</c:v>
                </c:pt>
                <c:pt idx="97">
                  <c:v>60.503999999999998</c:v>
                </c:pt>
                <c:pt idx="98">
                  <c:v>59.045999999999999</c:v>
                </c:pt>
                <c:pt idx="99">
                  <c:v>59.045999999999999</c:v>
                </c:pt>
                <c:pt idx="100">
                  <c:v>57.588000000000001</c:v>
                </c:pt>
                <c:pt idx="101">
                  <c:v>57.588000000000001</c:v>
                </c:pt>
                <c:pt idx="102">
                  <c:v>56.859000000000002</c:v>
                </c:pt>
                <c:pt idx="103">
                  <c:v>55.401000000000003</c:v>
                </c:pt>
                <c:pt idx="104">
                  <c:v>55.401000000000003</c:v>
                </c:pt>
                <c:pt idx="105">
                  <c:v>55.401000000000003</c:v>
                </c:pt>
                <c:pt idx="106">
                  <c:v>55.401000000000003</c:v>
                </c:pt>
                <c:pt idx="107">
                  <c:v>54.642000000000003</c:v>
                </c:pt>
                <c:pt idx="108">
                  <c:v>53.838000000000001</c:v>
                </c:pt>
                <c:pt idx="109">
                  <c:v>53.838000000000001</c:v>
                </c:pt>
                <c:pt idx="110">
                  <c:v>53.838000000000001</c:v>
                </c:pt>
                <c:pt idx="111">
                  <c:v>53.838000000000001</c:v>
                </c:pt>
                <c:pt idx="112">
                  <c:v>53.838000000000001</c:v>
                </c:pt>
                <c:pt idx="113">
                  <c:v>52.91</c:v>
                </c:pt>
                <c:pt idx="114">
                  <c:v>52.91</c:v>
                </c:pt>
                <c:pt idx="115">
                  <c:v>52.91</c:v>
                </c:pt>
                <c:pt idx="116">
                  <c:v>52.91</c:v>
                </c:pt>
                <c:pt idx="117">
                  <c:v>52.91</c:v>
                </c:pt>
                <c:pt idx="118">
                  <c:v>51.93</c:v>
                </c:pt>
                <c:pt idx="119">
                  <c:v>51.93</c:v>
                </c:pt>
                <c:pt idx="120">
                  <c:v>51.93</c:v>
                </c:pt>
                <c:pt idx="121">
                  <c:v>51.93</c:v>
                </c:pt>
                <c:pt idx="122">
                  <c:v>51.93</c:v>
                </c:pt>
                <c:pt idx="123">
                  <c:v>51.93</c:v>
                </c:pt>
                <c:pt idx="124">
                  <c:v>51.93</c:v>
                </c:pt>
                <c:pt idx="125">
                  <c:v>51.93</c:v>
                </c:pt>
                <c:pt idx="126">
                  <c:v>51.93</c:v>
                </c:pt>
                <c:pt idx="127">
                  <c:v>50.631999999999998</c:v>
                </c:pt>
                <c:pt idx="128">
                  <c:v>50.631999999999998</c:v>
                </c:pt>
                <c:pt idx="129">
                  <c:v>50.631999999999998</c:v>
                </c:pt>
                <c:pt idx="130">
                  <c:v>50.631999999999998</c:v>
                </c:pt>
                <c:pt idx="131">
                  <c:v>50.631999999999998</c:v>
                </c:pt>
                <c:pt idx="132">
                  <c:v>50.631999999999998</c:v>
                </c:pt>
                <c:pt idx="133">
                  <c:v>50.631999999999998</c:v>
                </c:pt>
                <c:pt idx="134">
                  <c:v>50.631999999999998</c:v>
                </c:pt>
                <c:pt idx="135">
                  <c:v>50.631999999999998</c:v>
                </c:pt>
                <c:pt idx="136">
                  <c:v>48.999000000000002</c:v>
                </c:pt>
                <c:pt idx="137">
                  <c:v>48.999000000000002</c:v>
                </c:pt>
                <c:pt idx="138">
                  <c:v>48.999000000000002</c:v>
                </c:pt>
                <c:pt idx="139">
                  <c:v>48.999000000000002</c:v>
                </c:pt>
                <c:pt idx="140">
                  <c:v>48.999000000000002</c:v>
                </c:pt>
                <c:pt idx="141">
                  <c:v>47.249000000000002</c:v>
                </c:pt>
                <c:pt idx="142">
                  <c:v>45.499000000000002</c:v>
                </c:pt>
                <c:pt idx="143">
                  <c:v>45.499000000000002</c:v>
                </c:pt>
                <c:pt idx="144">
                  <c:v>45.499000000000002</c:v>
                </c:pt>
              </c:numCache>
            </c:numRef>
          </c:yVal>
          <c:smooth val="0"/>
        </c:ser>
        <c:ser>
          <c:idx val="5"/>
          <c:order val="5"/>
          <c:tx>
            <c:strRef>
              <c:f>Sheet1!$G$1</c:f>
              <c:strCache>
                <c:ptCount val="1"/>
                <c:pt idx="0">
                  <c:v>Retx - No LVAD/Inotropes (N=325)</c:v>
                </c:pt>
              </c:strCache>
            </c:strRef>
          </c:tx>
          <c:spPr>
            <a:ln w="41275">
              <a:solidFill>
                <a:srgbClr val="FF9900"/>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Sheet1!$G$2:$G$146</c:f>
              <c:numCache>
                <c:formatCode>General</c:formatCode>
                <c:ptCount val="145"/>
                <c:pt idx="0">
                  <c:v>100</c:v>
                </c:pt>
                <c:pt idx="1">
                  <c:v>94.131</c:v>
                </c:pt>
                <c:pt idx="2">
                  <c:v>92.242999999999995</c:v>
                </c:pt>
                <c:pt idx="3">
                  <c:v>90.983000000000004</c:v>
                </c:pt>
                <c:pt idx="4">
                  <c:v>90.039000000000001</c:v>
                </c:pt>
                <c:pt idx="5">
                  <c:v>88.453999999999994</c:v>
                </c:pt>
                <c:pt idx="6">
                  <c:v>87.82</c:v>
                </c:pt>
                <c:pt idx="7">
                  <c:v>87.503</c:v>
                </c:pt>
                <c:pt idx="8">
                  <c:v>86.552000000000007</c:v>
                </c:pt>
                <c:pt idx="9">
                  <c:v>85.6</c:v>
                </c:pt>
                <c:pt idx="10">
                  <c:v>84.965000000000003</c:v>
                </c:pt>
                <c:pt idx="11">
                  <c:v>84.009</c:v>
                </c:pt>
                <c:pt idx="12">
                  <c:v>83.69</c:v>
                </c:pt>
                <c:pt idx="13">
                  <c:v>83.69</c:v>
                </c:pt>
                <c:pt idx="14">
                  <c:v>82.686000000000007</c:v>
                </c:pt>
                <c:pt idx="15">
                  <c:v>81.346999999999994</c:v>
                </c:pt>
                <c:pt idx="16">
                  <c:v>80.674000000000007</c:v>
                </c:pt>
                <c:pt idx="17">
                  <c:v>80.337999999999994</c:v>
                </c:pt>
                <c:pt idx="18">
                  <c:v>80.001000000000005</c:v>
                </c:pt>
                <c:pt idx="19">
                  <c:v>79.66</c:v>
                </c:pt>
                <c:pt idx="20">
                  <c:v>79.319999999999993</c:v>
                </c:pt>
                <c:pt idx="21">
                  <c:v>79.319999999999993</c:v>
                </c:pt>
                <c:pt idx="22">
                  <c:v>78.977999999999994</c:v>
                </c:pt>
                <c:pt idx="23">
                  <c:v>78.293999999999997</c:v>
                </c:pt>
                <c:pt idx="24">
                  <c:v>78.293999999999997</c:v>
                </c:pt>
                <c:pt idx="25">
                  <c:v>78.293999999999997</c:v>
                </c:pt>
                <c:pt idx="26">
                  <c:v>77.921000000000006</c:v>
                </c:pt>
                <c:pt idx="27">
                  <c:v>77.921000000000006</c:v>
                </c:pt>
                <c:pt idx="28">
                  <c:v>77.537000000000006</c:v>
                </c:pt>
                <c:pt idx="29">
                  <c:v>76.77</c:v>
                </c:pt>
                <c:pt idx="30">
                  <c:v>76.385999999999996</c:v>
                </c:pt>
                <c:pt idx="31">
                  <c:v>76.385999999999996</c:v>
                </c:pt>
                <c:pt idx="32">
                  <c:v>76.385999999999996</c:v>
                </c:pt>
                <c:pt idx="33">
                  <c:v>75.994</c:v>
                </c:pt>
                <c:pt idx="34">
                  <c:v>75.593999999999994</c:v>
                </c:pt>
                <c:pt idx="35">
                  <c:v>74.793999999999997</c:v>
                </c:pt>
                <c:pt idx="36">
                  <c:v>73.983000000000004</c:v>
                </c:pt>
                <c:pt idx="37">
                  <c:v>73.983000000000004</c:v>
                </c:pt>
                <c:pt idx="38">
                  <c:v>73.108000000000004</c:v>
                </c:pt>
                <c:pt idx="39">
                  <c:v>73.108000000000004</c:v>
                </c:pt>
                <c:pt idx="40">
                  <c:v>73.108000000000004</c:v>
                </c:pt>
                <c:pt idx="41">
                  <c:v>71.778999999999996</c:v>
                </c:pt>
                <c:pt idx="42">
                  <c:v>71.778999999999996</c:v>
                </c:pt>
                <c:pt idx="43">
                  <c:v>71.778999999999996</c:v>
                </c:pt>
                <c:pt idx="44">
                  <c:v>71.778999999999996</c:v>
                </c:pt>
                <c:pt idx="45">
                  <c:v>71.778999999999996</c:v>
                </c:pt>
                <c:pt idx="46">
                  <c:v>71.320999999999998</c:v>
                </c:pt>
                <c:pt idx="47">
                  <c:v>71.320999999999998</c:v>
                </c:pt>
                <c:pt idx="48">
                  <c:v>70.858000000000004</c:v>
                </c:pt>
                <c:pt idx="49">
                  <c:v>70.858000000000004</c:v>
                </c:pt>
                <c:pt idx="50">
                  <c:v>70.363</c:v>
                </c:pt>
                <c:pt idx="51">
                  <c:v>69.372</c:v>
                </c:pt>
                <c:pt idx="52">
                  <c:v>68.873000000000005</c:v>
                </c:pt>
                <c:pt idx="53">
                  <c:v>68.873000000000005</c:v>
                </c:pt>
                <c:pt idx="54">
                  <c:v>68.873000000000005</c:v>
                </c:pt>
                <c:pt idx="55">
                  <c:v>68.873000000000005</c:v>
                </c:pt>
                <c:pt idx="56">
                  <c:v>68.873000000000005</c:v>
                </c:pt>
                <c:pt idx="57">
                  <c:v>68.37</c:v>
                </c:pt>
                <c:pt idx="58">
                  <c:v>68.37</c:v>
                </c:pt>
                <c:pt idx="59">
                  <c:v>68.37</c:v>
                </c:pt>
                <c:pt idx="60">
                  <c:v>67.341999999999999</c:v>
                </c:pt>
                <c:pt idx="61">
                  <c:v>67.341999999999999</c:v>
                </c:pt>
                <c:pt idx="62">
                  <c:v>67.341999999999999</c:v>
                </c:pt>
                <c:pt idx="63">
                  <c:v>67.341999999999999</c:v>
                </c:pt>
                <c:pt idx="64">
                  <c:v>67.341999999999999</c:v>
                </c:pt>
                <c:pt idx="65">
                  <c:v>67.341999999999999</c:v>
                </c:pt>
                <c:pt idx="66">
                  <c:v>67.341999999999999</c:v>
                </c:pt>
                <c:pt idx="67">
                  <c:v>67.341999999999999</c:v>
                </c:pt>
                <c:pt idx="68">
                  <c:v>66.784999999999997</c:v>
                </c:pt>
                <c:pt idx="69">
                  <c:v>66.228999999999999</c:v>
                </c:pt>
                <c:pt idx="70">
                  <c:v>65.105999999999995</c:v>
                </c:pt>
                <c:pt idx="71">
                  <c:v>64.534999999999997</c:v>
                </c:pt>
                <c:pt idx="72">
                  <c:v>64.534999999999997</c:v>
                </c:pt>
                <c:pt idx="73">
                  <c:v>64.534999999999997</c:v>
                </c:pt>
                <c:pt idx="74">
                  <c:v>64.534999999999997</c:v>
                </c:pt>
                <c:pt idx="75">
                  <c:v>63.920999999999999</c:v>
                </c:pt>
                <c:pt idx="76">
                  <c:v>63.920999999999999</c:v>
                </c:pt>
                <c:pt idx="77">
                  <c:v>63.920999999999999</c:v>
                </c:pt>
                <c:pt idx="78">
                  <c:v>63.920999999999999</c:v>
                </c:pt>
                <c:pt idx="79">
                  <c:v>63.920999999999999</c:v>
                </c:pt>
                <c:pt idx="80">
                  <c:v>63.920999999999999</c:v>
                </c:pt>
                <c:pt idx="81">
                  <c:v>63.293999999999997</c:v>
                </c:pt>
                <c:pt idx="82">
                  <c:v>62.667000000000002</c:v>
                </c:pt>
                <c:pt idx="83">
                  <c:v>61.368000000000002</c:v>
                </c:pt>
                <c:pt idx="84">
                  <c:v>61.368000000000002</c:v>
                </c:pt>
                <c:pt idx="85">
                  <c:v>59.98</c:v>
                </c:pt>
                <c:pt idx="86">
                  <c:v>59.98</c:v>
                </c:pt>
                <c:pt idx="87">
                  <c:v>59.231000000000002</c:v>
                </c:pt>
                <c:pt idx="88">
                  <c:v>59.231000000000002</c:v>
                </c:pt>
                <c:pt idx="89">
                  <c:v>58.460999999999999</c:v>
                </c:pt>
                <c:pt idx="90">
                  <c:v>57.682000000000002</c:v>
                </c:pt>
                <c:pt idx="91">
                  <c:v>57.682000000000002</c:v>
                </c:pt>
                <c:pt idx="92">
                  <c:v>57.682000000000002</c:v>
                </c:pt>
                <c:pt idx="93">
                  <c:v>57.682000000000002</c:v>
                </c:pt>
                <c:pt idx="94">
                  <c:v>57.682000000000002</c:v>
                </c:pt>
                <c:pt idx="95">
                  <c:v>57.682000000000002</c:v>
                </c:pt>
                <c:pt idx="96">
                  <c:v>57.682000000000002</c:v>
                </c:pt>
                <c:pt idx="97">
                  <c:v>57.682000000000002</c:v>
                </c:pt>
                <c:pt idx="98">
                  <c:v>57.682000000000002</c:v>
                </c:pt>
                <c:pt idx="99">
                  <c:v>57.682000000000002</c:v>
                </c:pt>
                <c:pt idx="100">
                  <c:v>57.682000000000002</c:v>
                </c:pt>
                <c:pt idx="101">
                  <c:v>57.682000000000002</c:v>
                </c:pt>
                <c:pt idx="102">
                  <c:v>57.682000000000002</c:v>
                </c:pt>
                <c:pt idx="103">
                  <c:v>57.682000000000002</c:v>
                </c:pt>
                <c:pt idx="104">
                  <c:v>56.752000000000002</c:v>
                </c:pt>
                <c:pt idx="105">
                  <c:v>56.752000000000002</c:v>
                </c:pt>
                <c:pt idx="106">
                  <c:v>56.752000000000002</c:v>
                </c:pt>
                <c:pt idx="107">
                  <c:v>55.820999999999998</c:v>
                </c:pt>
                <c:pt idx="108">
                  <c:v>53.927999999999997</c:v>
                </c:pt>
                <c:pt idx="109">
                  <c:v>53.927999999999997</c:v>
                </c:pt>
                <c:pt idx="110">
                  <c:v>53.927999999999997</c:v>
                </c:pt>
                <c:pt idx="111">
                  <c:v>53.927999999999997</c:v>
                </c:pt>
                <c:pt idx="112">
                  <c:v>53.927999999999997</c:v>
                </c:pt>
                <c:pt idx="113">
                  <c:v>53.927999999999997</c:v>
                </c:pt>
                <c:pt idx="114">
                  <c:v>53.927999999999997</c:v>
                </c:pt>
                <c:pt idx="115">
                  <c:v>53.927999999999997</c:v>
                </c:pt>
                <c:pt idx="116">
                  <c:v>53.927999999999997</c:v>
                </c:pt>
                <c:pt idx="117">
                  <c:v>53.927999999999997</c:v>
                </c:pt>
                <c:pt idx="118">
                  <c:v>53.927999999999997</c:v>
                </c:pt>
                <c:pt idx="119">
                  <c:v>53.927999999999997</c:v>
                </c:pt>
                <c:pt idx="120">
                  <c:v>52.755000000000003</c:v>
                </c:pt>
                <c:pt idx="121">
                  <c:v>52.755000000000003</c:v>
                </c:pt>
                <c:pt idx="122">
                  <c:v>52.755000000000003</c:v>
                </c:pt>
                <c:pt idx="123">
                  <c:v>51.29</c:v>
                </c:pt>
                <c:pt idx="124">
                  <c:v>51.29</c:v>
                </c:pt>
                <c:pt idx="125">
                  <c:v>51.29</c:v>
                </c:pt>
                <c:pt idx="126">
                  <c:v>51.29</c:v>
                </c:pt>
                <c:pt idx="127">
                  <c:v>49.825000000000003</c:v>
                </c:pt>
                <c:pt idx="128">
                  <c:v>49.825000000000003</c:v>
                </c:pt>
                <c:pt idx="129">
                  <c:v>49.825000000000003</c:v>
                </c:pt>
                <c:pt idx="130">
                  <c:v>49.825000000000003</c:v>
                </c:pt>
                <c:pt idx="131">
                  <c:v>49.825000000000003</c:v>
                </c:pt>
                <c:pt idx="132">
                  <c:v>49.825000000000003</c:v>
                </c:pt>
                <c:pt idx="133">
                  <c:v>49.825000000000003</c:v>
                </c:pt>
                <c:pt idx="134">
                  <c:v>49.825000000000003</c:v>
                </c:pt>
                <c:pt idx="135">
                  <c:v>47.978999999999999</c:v>
                </c:pt>
                <c:pt idx="136">
                  <c:v>47.978999999999999</c:v>
                </c:pt>
                <c:pt idx="137">
                  <c:v>47.978999999999999</c:v>
                </c:pt>
                <c:pt idx="138">
                  <c:v>46.134</c:v>
                </c:pt>
                <c:pt idx="139">
                  <c:v>46.134</c:v>
                </c:pt>
                <c:pt idx="140">
                  <c:v>46.134</c:v>
                </c:pt>
                <c:pt idx="141">
                  <c:v>46.134</c:v>
                </c:pt>
                <c:pt idx="142">
                  <c:v>46.134</c:v>
                </c:pt>
                <c:pt idx="143">
                  <c:v>46.134</c:v>
                </c:pt>
                <c:pt idx="144">
                  <c:v>46.134</c:v>
                </c:pt>
              </c:numCache>
            </c:numRef>
          </c:yVal>
          <c:smooth val="0"/>
        </c:ser>
        <c:dLbls>
          <c:showLegendKey val="0"/>
          <c:showVal val="0"/>
          <c:showCatName val="0"/>
          <c:showSerName val="0"/>
          <c:showPercent val="0"/>
          <c:showBubbleSize val="0"/>
        </c:dLbls>
        <c:axId val="485756912"/>
        <c:axId val="485757304"/>
      </c:scatterChart>
      <c:valAx>
        <c:axId val="485756912"/>
        <c:scaling>
          <c:orientation val="minMax"/>
          <c:max val="1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85757304"/>
        <c:crosses val="autoZero"/>
        <c:crossBetween val="midCat"/>
        <c:majorUnit val="1"/>
      </c:valAx>
      <c:valAx>
        <c:axId val="48575730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85756912"/>
        <c:crosses val="autoZero"/>
        <c:crossBetween val="midCat"/>
        <c:majorUnit val="20"/>
      </c:valAx>
      <c:spPr>
        <a:solidFill>
          <a:schemeClr val="bg2"/>
        </a:solidFill>
        <a:ln>
          <a:solidFill>
            <a:schemeClr val="tx1"/>
          </a:solidFill>
        </a:ln>
      </c:spPr>
    </c:plotArea>
    <c:legend>
      <c:legendPos val="r"/>
      <c:layout>
        <c:manualLayout>
          <c:xMode val="edge"/>
          <c:yMode val="edge"/>
          <c:x val="9.0360950456414194E-2"/>
          <c:y val="0.66315129963593256"/>
          <c:w val="0.86686618818665351"/>
          <c:h val="0.17824654982643298"/>
        </c:manualLayout>
      </c:layout>
      <c:overlay val="1"/>
      <c:spPr>
        <a:solidFill>
          <a:schemeClr val="bg2"/>
        </a:solidFill>
        <a:ln>
          <a:solidFill>
            <a:schemeClr val="tx1"/>
          </a:solidFill>
        </a:ln>
      </c:spPr>
      <c:txPr>
        <a:bodyPr/>
        <a:lstStyle/>
        <a:p>
          <a:pPr>
            <a:defRPr sz="13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131550366549015E-2"/>
          <c:y val="3.3279569892473118E-2"/>
          <c:w val="0.88533973662774901"/>
          <c:h val="0.83254736712598421"/>
        </c:manualLayout>
      </c:layout>
      <c:scatterChart>
        <c:scatterStyle val="lineMarker"/>
        <c:varyColors val="0"/>
        <c:ser>
          <c:idx val="0"/>
          <c:order val="0"/>
          <c:tx>
            <c:strRef>
              <c:f>Sheet1!$B$1</c:f>
              <c:strCache>
                <c:ptCount val="1"/>
                <c:pt idx="0">
                  <c:v>Primary - VAD (N=5,850)</c:v>
                </c:pt>
              </c:strCache>
            </c:strRef>
          </c:tx>
          <c:spPr>
            <a:ln w="41275">
              <a:solidFill>
                <a:srgbClr val="00CCFF"/>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Sheet1!$B$2:$B$146</c:f>
              <c:numCache>
                <c:formatCode>General</c:formatCode>
                <c:ptCount val="145"/>
                <c:pt idx="0">
                  <c:v>100</c:v>
                </c:pt>
                <c:pt idx="1">
                  <c:v>100</c:v>
                </c:pt>
                <c:pt idx="2">
                  <c:v>100</c:v>
                </c:pt>
                <c:pt idx="3">
                  <c:v>100</c:v>
                </c:pt>
                <c:pt idx="4">
                  <c:v>100</c:v>
                </c:pt>
                <c:pt idx="5">
                  <c:v>100</c:v>
                </c:pt>
                <c:pt idx="6">
                  <c:v>100</c:v>
                </c:pt>
                <c:pt idx="7">
                  <c:v>99.367000000000004</c:v>
                </c:pt>
                <c:pt idx="8">
                  <c:v>98.786000000000001</c:v>
                </c:pt>
                <c:pt idx="9">
                  <c:v>98.238</c:v>
                </c:pt>
                <c:pt idx="10">
                  <c:v>97.878</c:v>
                </c:pt>
                <c:pt idx="11">
                  <c:v>97.379000000000005</c:v>
                </c:pt>
                <c:pt idx="12">
                  <c:v>96.894000000000005</c:v>
                </c:pt>
                <c:pt idx="13">
                  <c:v>96.369</c:v>
                </c:pt>
                <c:pt idx="14">
                  <c:v>95.93</c:v>
                </c:pt>
                <c:pt idx="15">
                  <c:v>95.561999999999998</c:v>
                </c:pt>
                <c:pt idx="16">
                  <c:v>95.210999999999999</c:v>
                </c:pt>
                <c:pt idx="17">
                  <c:v>94.73</c:v>
                </c:pt>
                <c:pt idx="18">
                  <c:v>94.489000000000004</c:v>
                </c:pt>
                <c:pt idx="19">
                  <c:v>94.061000000000007</c:v>
                </c:pt>
                <c:pt idx="20">
                  <c:v>93.781999999999996</c:v>
                </c:pt>
                <c:pt idx="21">
                  <c:v>93.278000000000006</c:v>
                </c:pt>
                <c:pt idx="22">
                  <c:v>93.013999999999996</c:v>
                </c:pt>
                <c:pt idx="23">
                  <c:v>92.768000000000001</c:v>
                </c:pt>
                <c:pt idx="24">
                  <c:v>92.613</c:v>
                </c:pt>
                <c:pt idx="25">
                  <c:v>92.260999999999996</c:v>
                </c:pt>
                <c:pt idx="26">
                  <c:v>91.983999999999995</c:v>
                </c:pt>
                <c:pt idx="27">
                  <c:v>91.683999999999997</c:v>
                </c:pt>
                <c:pt idx="28">
                  <c:v>91.361000000000004</c:v>
                </c:pt>
                <c:pt idx="29">
                  <c:v>91.058999999999997</c:v>
                </c:pt>
                <c:pt idx="30">
                  <c:v>90.778000000000006</c:v>
                </c:pt>
                <c:pt idx="31">
                  <c:v>90.495000000000005</c:v>
                </c:pt>
                <c:pt idx="32">
                  <c:v>90.254999999999995</c:v>
                </c:pt>
                <c:pt idx="33">
                  <c:v>90.146000000000001</c:v>
                </c:pt>
                <c:pt idx="34">
                  <c:v>89.771000000000001</c:v>
                </c:pt>
                <c:pt idx="35">
                  <c:v>89.614999999999995</c:v>
                </c:pt>
                <c:pt idx="36">
                  <c:v>89.477000000000004</c:v>
                </c:pt>
                <c:pt idx="37">
                  <c:v>89.307000000000002</c:v>
                </c:pt>
                <c:pt idx="38">
                  <c:v>89.055000000000007</c:v>
                </c:pt>
                <c:pt idx="39">
                  <c:v>88.825999999999993</c:v>
                </c:pt>
                <c:pt idx="40">
                  <c:v>88.622</c:v>
                </c:pt>
                <c:pt idx="41">
                  <c:v>88.239000000000004</c:v>
                </c:pt>
                <c:pt idx="42">
                  <c:v>87.802999999999997</c:v>
                </c:pt>
                <c:pt idx="43">
                  <c:v>87.441999999999993</c:v>
                </c:pt>
                <c:pt idx="44">
                  <c:v>86.977000000000004</c:v>
                </c:pt>
                <c:pt idx="45">
                  <c:v>86.664000000000001</c:v>
                </c:pt>
                <c:pt idx="46">
                  <c:v>86.48</c:v>
                </c:pt>
                <c:pt idx="47">
                  <c:v>86.161000000000001</c:v>
                </c:pt>
                <c:pt idx="48">
                  <c:v>85.835999999999999</c:v>
                </c:pt>
                <c:pt idx="49">
                  <c:v>85.807000000000002</c:v>
                </c:pt>
                <c:pt idx="50">
                  <c:v>85.628</c:v>
                </c:pt>
                <c:pt idx="51">
                  <c:v>85.418000000000006</c:v>
                </c:pt>
                <c:pt idx="52">
                  <c:v>84.998000000000005</c:v>
                </c:pt>
                <c:pt idx="53">
                  <c:v>84.635999999999996</c:v>
                </c:pt>
                <c:pt idx="54">
                  <c:v>84.424999999999997</c:v>
                </c:pt>
                <c:pt idx="55">
                  <c:v>84.120999999999995</c:v>
                </c:pt>
                <c:pt idx="56">
                  <c:v>83.816000000000003</c:v>
                </c:pt>
                <c:pt idx="57">
                  <c:v>83.57</c:v>
                </c:pt>
                <c:pt idx="58">
                  <c:v>83.260999999999996</c:v>
                </c:pt>
                <c:pt idx="59">
                  <c:v>82.981999999999999</c:v>
                </c:pt>
                <c:pt idx="60">
                  <c:v>82.572000000000003</c:v>
                </c:pt>
                <c:pt idx="61">
                  <c:v>82.143000000000001</c:v>
                </c:pt>
                <c:pt idx="62">
                  <c:v>81.905000000000001</c:v>
                </c:pt>
                <c:pt idx="63">
                  <c:v>81.698999999999998</c:v>
                </c:pt>
                <c:pt idx="64">
                  <c:v>81.319999999999993</c:v>
                </c:pt>
                <c:pt idx="65">
                  <c:v>81.043999999999997</c:v>
                </c:pt>
                <c:pt idx="66">
                  <c:v>80.558999999999997</c:v>
                </c:pt>
                <c:pt idx="67">
                  <c:v>80.176000000000002</c:v>
                </c:pt>
                <c:pt idx="68">
                  <c:v>79.894999999999996</c:v>
                </c:pt>
                <c:pt idx="69">
                  <c:v>79.507999999999996</c:v>
                </c:pt>
                <c:pt idx="70">
                  <c:v>79.402000000000001</c:v>
                </c:pt>
                <c:pt idx="71">
                  <c:v>79.259</c:v>
                </c:pt>
                <c:pt idx="72">
                  <c:v>78.86</c:v>
                </c:pt>
                <c:pt idx="73">
                  <c:v>78.435000000000002</c:v>
                </c:pt>
                <c:pt idx="74">
                  <c:v>78.197000000000003</c:v>
                </c:pt>
                <c:pt idx="75">
                  <c:v>77.956000000000003</c:v>
                </c:pt>
                <c:pt idx="76">
                  <c:v>77.632999999999996</c:v>
                </c:pt>
                <c:pt idx="77">
                  <c:v>77.39</c:v>
                </c:pt>
                <c:pt idx="78">
                  <c:v>77.268000000000001</c:v>
                </c:pt>
                <c:pt idx="79">
                  <c:v>77.186999999999998</c:v>
                </c:pt>
                <c:pt idx="80">
                  <c:v>76.858000000000004</c:v>
                </c:pt>
                <c:pt idx="81">
                  <c:v>76.61</c:v>
                </c:pt>
                <c:pt idx="82">
                  <c:v>76.149000000000001</c:v>
                </c:pt>
                <c:pt idx="83">
                  <c:v>75.766000000000005</c:v>
                </c:pt>
                <c:pt idx="84">
                  <c:v>75.507999999999996</c:v>
                </c:pt>
                <c:pt idx="85">
                  <c:v>75.141999999999996</c:v>
                </c:pt>
                <c:pt idx="86">
                  <c:v>74.906999999999996</c:v>
                </c:pt>
                <c:pt idx="87">
                  <c:v>74.716999999999999</c:v>
                </c:pt>
                <c:pt idx="88">
                  <c:v>74.572999999999993</c:v>
                </c:pt>
                <c:pt idx="89">
                  <c:v>74.191000000000003</c:v>
                </c:pt>
                <c:pt idx="90">
                  <c:v>73.759</c:v>
                </c:pt>
                <c:pt idx="91">
                  <c:v>73.566000000000003</c:v>
                </c:pt>
                <c:pt idx="92">
                  <c:v>73.174999999999997</c:v>
                </c:pt>
                <c:pt idx="93">
                  <c:v>72.778999999999996</c:v>
                </c:pt>
                <c:pt idx="94">
                  <c:v>72.478999999999999</c:v>
                </c:pt>
                <c:pt idx="95">
                  <c:v>72.325000000000003</c:v>
                </c:pt>
                <c:pt idx="96">
                  <c:v>72.167000000000002</c:v>
                </c:pt>
                <c:pt idx="97">
                  <c:v>72.055999999999997</c:v>
                </c:pt>
                <c:pt idx="98">
                  <c:v>71.709000000000003</c:v>
                </c:pt>
                <c:pt idx="99">
                  <c:v>71.355999999999995</c:v>
                </c:pt>
                <c:pt idx="100">
                  <c:v>70.647000000000006</c:v>
                </c:pt>
                <c:pt idx="101">
                  <c:v>70.587000000000003</c:v>
                </c:pt>
                <c:pt idx="102">
                  <c:v>70.23</c:v>
                </c:pt>
                <c:pt idx="103">
                  <c:v>69.75</c:v>
                </c:pt>
                <c:pt idx="104">
                  <c:v>69.263000000000005</c:v>
                </c:pt>
                <c:pt idx="105">
                  <c:v>68.893000000000001</c:v>
                </c:pt>
                <c:pt idx="106">
                  <c:v>68.766999999999996</c:v>
                </c:pt>
                <c:pt idx="107">
                  <c:v>68.703999999999994</c:v>
                </c:pt>
                <c:pt idx="108">
                  <c:v>68.445999999999998</c:v>
                </c:pt>
                <c:pt idx="109">
                  <c:v>68.168000000000006</c:v>
                </c:pt>
                <c:pt idx="110">
                  <c:v>68.024000000000001</c:v>
                </c:pt>
                <c:pt idx="111">
                  <c:v>67.88</c:v>
                </c:pt>
                <c:pt idx="112">
                  <c:v>67.296000000000006</c:v>
                </c:pt>
                <c:pt idx="113">
                  <c:v>66.930999999999997</c:v>
                </c:pt>
                <c:pt idx="114">
                  <c:v>66.489999999999995</c:v>
                </c:pt>
                <c:pt idx="115">
                  <c:v>66.194000000000003</c:v>
                </c:pt>
                <c:pt idx="116">
                  <c:v>65.894000000000005</c:v>
                </c:pt>
                <c:pt idx="117">
                  <c:v>65.135999999999996</c:v>
                </c:pt>
                <c:pt idx="118">
                  <c:v>64.906000000000006</c:v>
                </c:pt>
                <c:pt idx="119">
                  <c:v>64.516000000000005</c:v>
                </c:pt>
                <c:pt idx="120">
                  <c:v>64.272999999999996</c:v>
                </c:pt>
                <c:pt idx="121">
                  <c:v>64.009</c:v>
                </c:pt>
                <c:pt idx="122">
                  <c:v>63.915999999999997</c:v>
                </c:pt>
                <c:pt idx="123">
                  <c:v>63.822000000000003</c:v>
                </c:pt>
                <c:pt idx="124">
                  <c:v>63.344999999999999</c:v>
                </c:pt>
                <c:pt idx="125">
                  <c:v>62.959000000000003</c:v>
                </c:pt>
                <c:pt idx="126">
                  <c:v>62.570999999999998</c:v>
                </c:pt>
                <c:pt idx="127">
                  <c:v>62.472000000000001</c:v>
                </c:pt>
                <c:pt idx="128">
                  <c:v>62.274999999999999</c:v>
                </c:pt>
                <c:pt idx="129">
                  <c:v>61.975000000000001</c:v>
                </c:pt>
                <c:pt idx="130">
                  <c:v>61.564999999999998</c:v>
                </c:pt>
                <c:pt idx="131">
                  <c:v>61.353000000000002</c:v>
                </c:pt>
                <c:pt idx="132">
                  <c:v>61.131</c:v>
                </c:pt>
                <c:pt idx="133">
                  <c:v>61.003999999999998</c:v>
                </c:pt>
                <c:pt idx="134">
                  <c:v>60.462000000000003</c:v>
                </c:pt>
                <c:pt idx="135">
                  <c:v>60.043999999999997</c:v>
                </c:pt>
                <c:pt idx="136">
                  <c:v>59.622</c:v>
                </c:pt>
                <c:pt idx="137">
                  <c:v>59.478000000000002</c:v>
                </c:pt>
                <c:pt idx="138">
                  <c:v>58.899000000000001</c:v>
                </c:pt>
                <c:pt idx="139">
                  <c:v>58.302</c:v>
                </c:pt>
                <c:pt idx="140">
                  <c:v>58.151000000000003</c:v>
                </c:pt>
                <c:pt idx="141">
                  <c:v>57.993000000000002</c:v>
                </c:pt>
                <c:pt idx="142">
                  <c:v>57.831000000000003</c:v>
                </c:pt>
                <c:pt idx="143">
                  <c:v>57.323</c:v>
                </c:pt>
                <c:pt idx="144">
                  <c:v>57.131999999999998</c:v>
                </c:pt>
              </c:numCache>
            </c:numRef>
          </c:yVal>
          <c:smooth val="0"/>
        </c:ser>
        <c:ser>
          <c:idx val="1"/>
          <c:order val="1"/>
          <c:tx>
            <c:strRef>
              <c:f>Sheet1!$C$1</c:f>
              <c:strCache>
                <c:ptCount val="1"/>
                <c:pt idx="0">
                  <c:v>Primary - No LVAD/No Inotropes  (N=8,560)</c:v>
                </c:pt>
              </c:strCache>
            </c:strRef>
          </c:tx>
          <c:spPr>
            <a:ln w="41275">
              <a:solidFill>
                <a:srgbClr val="CC99FF"/>
              </a:solidFill>
              <a:prstDash val="solid"/>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Sheet1!$C$2:$C$146</c:f>
              <c:numCache>
                <c:formatCode>General</c:formatCode>
                <c:ptCount val="145"/>
                <c:pt idx="0">
                  <c:v>100</c:v>
                </c:pt>
                <c:pt idx="1">
                  <c:v>100</c:v>
                </c:pt>
                <c:pt idx="2">
                  <c:v>100</c:v>
                </c:pt>
                <c:pt idx="3">
                  <c:v>100</c:v>
                </c:pt>
                <c:pt idx="4">
                  <c:v>100</c:v>
                </c:pt>
                <c:pt idx="5">
                  <c:v>100</c:v>
                </c:pt>
                <c:pt idx="6">
                  <c:v>100</c:v>
                </c:pt>
                <c:pt idx="7">
                  <c:v>99.602999999999994</c:v>
                </c:pt>
                <c:pt idx="8">
                  <c:v>98.994</c:v>
                </c:pt>
                <c:pt idx="9">
                  <c:v>98.515000000000001</c:v>
                </c:pt>
                <c:pt idx="10">
                  <c:v>98.162999999999997</c:v>
                </c:pt>
                <c:pt idx="11">
                  <c:v>97.834000000000003</c:v>
                </c:pt>
                <c:pt idx="12">
                  <c:v>97.406999999999996</c:v>
                </c:pt>
                <c:pt idx="13">
                  <c:v>97.006</c:v>
                </c:pt>
                <c:pt idx="14">
                  <c:v>96.709000000000003</c:v>
                </c:pt>
                <c:pt idx="15">
                  <c:v>96.375</c:v>
                </c:pt>
                <c:pt idx="16">
                  <c:v>96.076999999999998</c:v>
                </c:pt>
                <c:pt idx="17">
                  <c:v>95.653000000000006</c:v>
                </c:pt>
                <c:pt idx="18">
                  <c:v>95.316999999999993</c:v>
                </c:pt>
                <c:pt idx="19">
                  <c:v>95.028999999999996</c:v>
                </c:pt>
                <c:pt idx="20">
                  <c:v>94.742000000000004</c:v>
                </c:pt>
                <c:pt idx="21">
                  <c:v>94.403000000000006</c:v>
                </c:pt>
                <c:pt idx="22">
                  <c:v>94.227999999999994</c:v>
                </c:pt>
                <c:pt idx="23">
                  <c:v>94</c:v>
                </c:pt>
                <c:pt idx="24">
                  <c:v>93.759</c:v>
                </c:pt>
                <c:pt idx="25">
                  <c:v>93.494</c:v>
                </c:pt>
                <c:pt idx="26">
                  <c:v>93.197999999999993</c:v>
                </c:pt>
                <c:pt idx="27">
                  <c:v>92.846000000000004</c:v>
                </c:pt>
                <c:pt idx="28">
                  <c:v>92.492999999999995</c:v>
                </c:pt>
                <c:pt idx="29">
                  <c:v>92.234999999999999</c:v>
                </c:pt>
                <c:pt idx="30">
                  <c:v>91.881</c:v>
                </c:pt>
                <c:pt idx="31">
                  <c:v>91.620999999999995</c:v>
                </c:pt>
                <c:pt idx="32">
                  <c:v>91.334000000000003</c:v>
                </c:pt>
                <c:pt idx="33">
                  <c:v>91.114999999999995</c:v>
                </c:pt>
                <c:pt idx="34">
                  <c:v>90.88</c:v>
                </c:pt>
                <c:pt idx="35">
                  <c:v>90.7</c:v>
                </c:pt>
                <c:pt idx="36">
                  <c:v>90.475999999999999</c:v>
                </c:pt>
                <c:pt idx="37">
                  <c:v>90.158000000000001</c:v>
                </c:pt>
                <c:pt idx="38">
                  <c:v>89.98</c:v>
                </c:pt>
                <c:pt idx="39">
                  <c:v>89.591999999999999</c:v>
                </c:pt>
                <c:pt idx="40">
                  <c:v>89.262</c:v>
                </c:pt>
                <c:pt idx="41">
                  <c:v>88.977000000000004</c:v>
                </c:pt>
                <c:pt idx="42">
                  <c:v>88.631</c:v>
                </c:pt>
                <c:pt idx="43">
                  <c:v>88.313999999999993</c:v>
                </c:pt>
                <c:pt idx="44">
                  <c:v>88.072999999999993</c:v>
                </c:pt>
                <c:pt idx="45">
                  <c:v>87.8</c:v>
                </c:pt>
                <c:pt idx="46">
                  <c:v>87.587000000000003</c:v>
                </c:pt>
                <c:pt idx="47">
                  <c:v>87.311000000000007</c:v>
                </c:pt>
                <c:pt idx="48">
                  <c:v>87.001000000000005</c:v>
                </c:pt>
                <c:pt idx="49">
                  <c:v>86.646000000000001</c:v>
                </c:pt>
                <c:pt idx="50">
                  <c:v>86.251999999999995</c:v>
                </c:pt>
                <c:pt idx="51">
                  <c:v>85.954999999999998</c:v>
                </c:pt>
                <c:pt idx="52">
                  <c:v>85.623999999999995</c:v>
                </c:pt>
                <c:pt idx="53">
                  <c:v>85.358000000000004</c:v>
                </c:pt>
                <c:pt idx="54">
                  <c:v>85.174999999999997</c:v>
                </c:pt>
                <c:pt idx="55">
                  <c:v>84.991</c:v>
                </c:pt>
                <c:pt idx="56">
                  <c:v>84.757000000000005</c:v>
                </c:pt>
                <c:pt idx="57">
                  <c:v>84.588999999999999</c:v>
                </c:pt>
                <c:pt idx="58">
                  <c:v>84.064999999999998</c:v>
                </c:pt>
                <c:pt idx="59">
                  <c:v>83.742000000000004</c:v>
                </c:pt>
                <c:pt idx="60">
                  <c:v>83.536000000000001</c:v>
                </c:pt>
                <c:pt idx="61">
                  <c:v>83.212000000000003</c:v>
                </c:pt>
                <c:pt idx="62">
                  <c:v>82.807000000000002</c:v>
                </c:pt>
                <c:pt idx="63">
                  <c:v>82.471999999999994</c:v>
                </c:pt>
                <c:pt idx="64">
                  <c:v>82.248000000000005</c:v>
                </c:pt>
                <c:pt idx="65">
                  <c:v>81.948999999999998</c:v>
                </c:pt>
                <c:pt idx="66">
                  <c:v>81.686999999999998</c:v>
                </c:pt>
                <c:pt idx="67">
                  <c:v>81.328999999999994</c:v>
                </c:pt>
                <c:pt idx="68">
                  <c:v>81.046000000000006</c:v>
                </c:pt>
                <c:pt idx="69">
                  <c:v>80.628</c:v>
                </c:pt>
                <c:pt idx="70">
                  <c:v>80.320999999999998</c:v>
                </c:pt>
                <c:pt idx="71">
                  <c:v>79.953999999999994</c:v>
                </c:pt>
                <c:pt idx="72">
                  <c:v>79.736999999999995</c:v>
                </c:pt>
                <c:pt idx="73">
                  <c:v>79.218999999999994</c:v>
                </c:pt>
                <c:pt idx="74">
                  <c:v>78.962999999999994</c:v>
                </c:pt>
                <c:pt idx="75">
                  <c:v>78.617999999999995</c:v>
                </c:pt>
                <c:pt idx="76">
                  <c:v>78.293000000000006</c:v>
                </c:pt>
                <c:pt idx="77">
                  <c:v>78.031999999999996</c:v>
                </c:pt>
                <c:pt idx="78">
                  <c:v>77.727000000000004</c:v>
                </c:pt>
                <c:pt idx="79">
                  <c:v>77.42</c:v>
                </c:pt>
                <c:pt idx="80">
                  <c:v>77.024000000000001</c:v>
                </c:pt>
                <c:pt idx="81">
                  <c:v>76.647000000000006</c:v>
                </c:pt>
                <c:pt idx="82">
                  <c:v>76.423000000000002</c:v>
                </c:pt>
                <c:pt idx="83">
                  <c:v>76.129000000000005</c:v>
                </c:pt>
                <c:pt idx="84">
                  <c:v>75.850999999999999</c:v>
                </c:pt>
                <c:pt idx="85">
                  <c:v>75.652000000000001</c:v>
                </c:pt>
                <c:pt idx="86">
                  <c:v>75.239000000000004</c:v>
                </c:pt>
                <c:pt idx="87">
                  <c:v>74.745999999999995</c:v>
                </c:pt>
                <c:pt idx="88">
                  <c:v>74.302999999999997</c:v>
                </c:pt>
                <c:pt idx="89">
                  <c:v>73.962999999999994</c:v>
                </c:pt>
                <c:pt idx="90">
                  <c:v>73.753</c:v>
                </c:pt>
                <c:pt idx="91">
                  <c:v>73.33</c:v>
                </c:pt>
                <c:pt idx="92">
                  <c:v>72.959000000000003</c:v>
                </c:pt>
                <c:pt idx="93">
                  <c:v>72.504000000000005</c:v>
                </c:pt>
                <c:pt idx="94">
                  <c:v>72.233999999999995</c:v>
                </c:pt>
                <c:pt idx="95">
                  <c:v>71.903000000000006</c:v>
                </c:pt>
                <c:pt idx="96">
                  <c:v>71.537000000000006</c:v>
                </c:pt>
                <c:pt idx="97">
                  <c:v>71.233999999999995</c:v>
                </c:pt>
                <c:pt idx="98">
                  <c:v>70.981999999999999</c:v>
                </c:pt>
                <c:pt idx="99">
                  <c:v>70.569000000000003</c:v>
                </c:pt>
                <c:pt idx="100">
                  <c:v>70.216999999999999</c:v>
                </c:pt>
                <c:pt idx="101">
                  <c:v>69.831999999999994</c:v>
                </c:pt>
                <c:pt idx="102">
                  <c:v>69.605999999999995</c:v>
                </c:pt>
                <c:pt idx="103">
                  <c:v>69.087999999999994</c:v>
                </c:pt>
                <c:pt idx="104">
                  <c:v>68.664000000000001</c:v>
                </c:pt>
                <c:pt idx="105">
                  <c:v>68.302999999999997</c:v>
                </c:pt>
                <c:pt idx="106">
                  <c:v>67.802999999999997</c:v>
                </c:pt>
                <c:pt idx="107">
                  <c:v>67.531999999999996</c:v>
                </c:pt>
                <c:pt idx="108">
                  <c:v>67.013000000000005</c:v>
                </c:pt>
                <c:pt idx="109">
                  <c:v>66.677000000000007</c:v>
                </c:pt>
                <c:pt idx="110">
                  <c:v>66.331000000000003</c:v>
                </c:pt>
                <c:pt idx="111">
                  <c:v>65.941999999999993</c:v>
                </c:pt>
                <c:pt idx="112">
                  <c:v>65.552999999999997</c:v>
                </c:pt>
                <c:pt idx="113">
                  <c:v>65.082999999999998</c:v>
                </c:pt>
                <c:pt idx="114">
                  <c:v>64.728999999999999</c:v>
                </c:pt>
                <c:pt idx="115">
                  <c:v>64.256</c:v>
                </c:pt>
                <c:pt idx="116">
                  <c:v>63.78</c:v>
                </c:pt>
                <c:pt idx="117">
                  <c:v>63.378999999999998</c:v>
                </c:pt>
                <c:pt idx="118">
                  <c:v>62.972999999999999</c:v>
                </c:pt>
                <c:pt idx="119">
                  <c:v>62.767000000000003</c:v>
                </c:pt>
                <c:pt idx="120">
                  <c:v>62.555999999999997</c:v>
                </c:pt>
                <c:pt idx="121">
                  <c:v>62.28</c:v>
                </c:pt>
                <c:pt idx="122">
                  <c:v>61.991999999999997</c:v>
                </c:pt>
                <c:pt idx="123">
                  <c:v>61.651000000000003</c:v>
                </c:pt>
                <c:pt idx="124">
                  <c:v>61.21</c:v>
                </c:pt>
                <c:pt idx="125">
                  <c:v>60.667000000000002</c:v>
                </c:pt>
                <c:pt idx="126">
                  <c:v>60.22</c:v>
                </c:pt>
                <c:pt idx="127">
                  <c:v>60.069000000000003</c:v>
                </c:pt>
                <c:pt idx="128">
                  <c:v>59.765999999999998</c:v>
                </c:pt>
                <c:pt idx="129">
                  <c:v>59.252000000000002</c:v>
                </c:pt>
                <c:pt idx="130">
                  <c:v>58.831000000000003</c:v>
                </c:pt>
                <c:pt idx="131">
                  <c:v>58.563000000000002</c:v>
                </c:pt>
                <c:pt idx="132">
                  <c:v>58.395000000000003</c:v>
                </c:pt>
                <c:pt idx="133">
                  <c:v>58.213999999999999</c:v>
                </c:pt>
                <c:pt idx="134">
                  <c:v>58.021000000000001</c:v>
                </c:pt>
                <c:pt idx="135">
                  <c:v>57.756</c:v>
                </c:pt>
                <c:pt idx="136">
                  <c:v>57.555</c:v>
                </c:pt>
                <c:pt idx="137">
                  <c:v>57.219000000000001</c:v>
                </c:pt>
                <c:pt idx="138">
                  <c:v>56.948</c:v>
                </c:pt>
                <c:pt idx="139">
                  <c:v>56.607999999999997</c:v>
                </c:pt>
                <c:pt idx="140">
                  <c:v>56.399000000000001</c:v>
                </c:pt>
                <c:pt idx="141">
                  <c:v>56.043999999999997</c:v>
                </c:pt>
                <c:pt idx="142">
                  <c:v>55.755000000000003</c:v>
                </c:pt>
                <c:pt idx="143">
                  <c:v>55.601999999999997</c:v>
                </c:pt>
                <c:pt idx="144">
                  <c:v>55.283000000000001</c:v>
                </c:pt>
              </c:numCache>
            </c:numRef>
          </c:yVal>
          <c:smooth val="0"/>
        </c:ser>
        <c:ser>
          <c:idx val="2"/>
          <c:order val="2"/>
          <c:tx>
            <c:strRef>
              <c:f>Sheet1!$D$1</c:f>
              <c:strCache>
                <c:ptCount val="1"/>
                <c:pt idx="0">
                  <c:v>Primary - No LVAD/Inotropes (N=9,211)</c:v>
                </c:pt>
              </c:strCache>
            </c:strRef>
          </c:tx>
          <c:spPr>
            <a:ln w="41275">
              <a:solidFill>
                <a:srgbClr val="FFFF00"/>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Sheet1!$D$2:$D$146</c:f>
              <c:numCache>
                <c:formatCode>General</c:formatCode>
                <c:ptCount val="145"/>
                <c:pt idx="0">
                  <c:v>100</c:v>
                </c:pt>
                <c:pt idx="1">
                  <c:v>100</c:v>
                </c:pt>
                <c:pt idx="2">
                  <c:v>100</c:v>
                </c:pt>
                <c:pt idx="3">
                  <c:v>100</c:v>
                </c:pt>
                <c:pt idx="4">
                  <c:v>100</c:v>
                </c:pt>
                <c:pt idx="5">
                  <c:v>100</c:v>
                </c:pt>
                <c:pt idx="6">
                  <c:v>100</c:v>
                </c:pt>
                <c:pt idx="7">
                  <c:v>99.37</c:v>
                </c:pt>
                <c:pt idx="8">
                  <c:v>98.805000000000007</c:v>
                </c:pt>
                <c:pt idx="9">
                  <c:v>98.347999999999999</c:v>
                </c:pt>
                <c:pt idx="10">
                  <c:v>97.771000000000001</c:v>
                </c:pt>
                <c:pt idx="11">
                  <c:v>97.323999999999998</c:v>
                </c:pt>
                <c:pt idx="12">
                  <c:v>96.960999999999999</c:v>
                </c:pt>
                <c:pt idx="13">
                  <c:v>96.546000000000006</c:v>
                </c:pt>
                <c:pt idx="14">
                  <c:v>96.033000000000001</c:v>
                </c:pt>
                <c:pt idx="15">
                  <c:v>95.587999999999994</c:v>
                </c:pt>
                <c:pt idx="16">
                  <c:v>95.325000000000003</c:v>
                </c:pt>
                <c:pt idx="17">
                  <c:v>95.004999999999995</c:v>
                </c:pt>
                <c:pt idx="18">
                  <c:v>94.489000000000004</c:v>
                </c:pt>
                <c:pt idx="19">
                  <c:v>94.156000000000006</c:v>
                </c:pt>
                <c:pt idx="20">
                  <c:v>93.867999999999995</c:v>
                </c:pt>
                <c:pt idx="21">
                  <c:v>93.555999999999997</c:v>
                </c:pt>
                <c:pt idx="22">
                  <c:v>93.138999999999996</c:v>
                </c:pt>
                <c:pt idx="23">
                  <c:v>92.917000000000002</c:v>
                </c:pt>
                <c:pt idx="24">
                  <c:v>92.623000000000005</c:v>
                </c:pt>
                <c:pt idx="25">
                  <c:v>92.331000000000003</c:v>
                </c:pt>
                <c:pt idx="26">
                  <c:v>92.034999999999997</c:v>
                </c:pt>
                <c:pt idx="27">
                  <c:v>91.676000000000002</c:v>
                </c:pt>
                <c:pt idx="28">
                  <c:v>91.352999999999994</c:v>
                </c:pt>
                <c:pt idx="29">
                  <c:v>91.090999999999994</c:v>
                </c:pt>
                <c:pt idx="30">
                  <c:v>90.716999999999999</c:v>
                </c:pt>
                <c:pt idx="31">
                  <c:v>90.43</c:v>
                </c:pt>
                <c:pt idx="32">
                  <c:v>90.167000000000002</c:v>
                </c:pt>
                <c:pt idx="33">
                  <c:v>89.891999999999996</c:v>
                </c:pt>
                <c:pt idx="34">
                  <c:v>89.475999999999999</c:v>
                </c:pt>
                <c:pt idx="35">
                  <c:v>89.26</c:v>
                </c:pt>
                <c:pt idx="36">
                  <c:v>89.055000000000007</c:v>
                </c:pt>
                <c:pt idx="37">
                  <c:v>88.724000000000004</c:v>
                </c:pt>
                <c:pt idx="38">
                  <c:v>88.521000000000001</c:v>
                </c:pt>
                <c:pt idx="39">
                  <c:v>88.138999999999996</c:v>
                </c:pt>
                <c:pt idx="40">
                  <c:v>87.935000000000002</c:v>
                </c:pt>
                <c:pt idx="41">
                  <c:v>87.66</c:v>
                </c:pt>
                <c:pt idx="42">
                  <c:v>87.385999999999996</c:v>
                </c:pt>
                <c:pt idx="43">
                  <c:v>87.096999999999994</c:v>
                </c:pt>
                <c:pt idx="44">
                  <c:v>86.861999999999995</c:v>
                </c:pt>
                <c:pt idx="45">
                  <c:v>86.543000000000006</c:v>
                </c:pt>
                <c:pt idx="46">
                  <c:v>86.32</c:v>
                </c:pt>
                <c:pt idx="47">
                  <c:v>85.997</c:v>
                </c:pt>
                <c:pt idx="48">
                  <c:v>85.742000000000004</c:v>
                </c:pt>
                <c:pt idx="49">
                  <c:v>85.388000000000005</c:v>
                </c:pt>
                <c:pt idx="50">
                  <c:v>85.147999999999996</c:v>
                </c:pt>
                <c:pt idx="51">
                  <c:v>84.754999999999995</c:v>
                </c:pt>
                <c:pt idx="52">
                  <c:v>84.528000000000006</c:v>
                </c:pt>
                <c:pt idx="53">
                  <c:v>84.254000000000005</c:v>
                </c:pt>
                <c:pt idx="54">
                  <c:v>83.995000000000005</c:v>
                </c:pt>
                <c:pt idx="55">
                  <c:v>83.658000000000001</c:v>
                </c:pt>
                <c:pt idx="56">
                  <c:v>83.442999999999998</c:v>
                </c:pt>
                <c:pt idx="57">
                  <c:v>83.134</c:v>
                </c:pt>
                <c:pt idx="58">
                  <c:v>82.853999999999999</c:v>
                </c:pt>
                <c:pt idx="59">
                  <c:v>82.619</c:v>
                </c:pt>
                <c:pt idx="60">
                  <c:v>82.316999999999993</c:v>
                </c:pt>
                <c:pt idx="61">
                  <c:v>82.004000000000005</c:v>
                </c:pt>
                <c:pt idx="62">
                  <c:v>81.713999999999999</c:v>
                </c:pt>
                <c:pt idx="63">
                  <c:v>81.302000000000007</c:v>
                </c:pt>
                <c:pt idx="64">
                  <c:v>80.991</c:v>
                </c:pt>
                <c:pt idx="65">
                  <c:v>80.679000000000002</c:v>
                </c:pt>
                <c:pt idx="66">
                  <c:v>80.384</c:v>
                </c:pt>
                <c:pt idx="67">
                  <c:v>80.105000000000004</c:v>
                </c:pt>
                <c:pt idx="68">
                  <c:v>79.736999999999995</c:v>
                </c:pt>
                <c:pt idx="69">
                  <c:v>79.456000000000003</c:v>
                </c:pt>
                <c:pt idx="70">
                  <c:v>79.135999999999996</c:v>
                </c:pt>
                <c:pt idx="71">
                  <c:v>78.796000000000006</c:v>
                </c:pt>
                <c:pt idx="72">
                  <c:v>78.376999999999995</c:v>
                </c:pt>
                <c:pt idx="73">
                  <c:v>78.073999999999998</c:v>
                </c:pt>
                <c:pt idx="74">
                  <c:v>77.762</c:v>
                </c:pt>
                <c:pt idx="75">
                  <c:v>77.486000000000004</c:v>
                </c:pt>
                <c:pt idx="76">
                  <c:v>77.188999999999993</c:v>
                </c:pt>
                <c:pt idx="77">
                  <c:v>76.872</c:v>
                </c:pt>
                <c:pt idx="78">
                  <c:v>76.492999999999995</c:v>
                </c:pt>
                <c:pt idx="79">
                  <c:v>76.313999999999993</c:v>
                </c:pt>
                <c:pt idx="80">
                  <c:v>76.091999999999999</c:v>
                </c:pt>
                <c:pt idx="81">
                  <c:v>75.807000000000002</c:v>
                </c:pt>
                <c:pt idx="82">
                  <c:v>75.581999999999994</c:v>
                </c:pt>
                <c:pt idx="83">
                  <c:v>75.313999999999993</c:v>
                </c:pt>
                <c:pt idx="84">
                  <c:v>74.915999999999997</c:v>
                </c:pt>
                <c:pt idx="85">
                  <c:v>74.742000000000004</c:v>
                </c:pt>
                <c:pt idx="86">
                  <c:v>74.584999999999994</c:v>
                </c:pt>
                <c:pt idx="87">
                  <c:v>74.245000000000005</c:v>
                </c:pt>
                <c:pt idx="88">
                  <c:v>73.858000000000004</c:v>
                </c:pt>
                <c:pt idx="89">
                  <c:v>73.606999999999999</c:v>
                </c:pt>
                <c:pt idx="90">
                  <c:v>73.424000000000007</c:v>
                </c:pt>
                <c:pt idx="91">
                  <c:v>73.171000000000006</c:v>
                </c:pt>
                <c:pt idx="92">
                  <c:v>72.778000000000006</c:v>
                </c:pt>
                <c:pt idx="93">
                  <c:v>72.382000000000005</c:v>
                </c:pt>
                <c:pt idx="94">
                  <c:v>72.123999999999995</c:v>
                </c:pt>
                <c:pt idx="95">
                  <c:v>71.695999999999998</c:v>
                </c:pt>
                <c:pt idx="96">
                  <c:v>71.355000000000004</c:v>
                </c:pt>
                <c:pt idx="97">
                  <c:v>70.897999999999996</c:v>
                </c:pt>
                <c:pt idx="98">
                  <c:v>70.531000000000006</c:v>
                </c:pt>
                <c:pt idx="99">
                  <c:v>70.16</c:v>
                </c:pt>
                <c:pt idx="100">
                  <c:v>69.92</c:v>
                </c:pt>
                <c:pt idx="101">
                  <c:v>69.653000000000006</c:v>
                </c:pt>
                <c:pt idx="102">
                  <c:v>69.358999999999995</c:v>
                </c:pt>
                <c:pt idx="103">
                  <c:v>68.956000000000003</c:v>
                </c:pt>
                <c:pt idx="104">
                  <c:v>68.522999999999996</c:v>
                </c:pt>
                <c:pt idx="105">
                  <c:v>68.168999999999997</c:v>
                </c:pt>
                <c:pt idx="106">
                  <c:v>67.893000000000001</c:v>
                </c:pt>
                <c:pt idx="107">
                  <c:v>67.447999999999993</c:v>
                </c:pt>
                <c:pt idx="108">
                  <c:v>67.162000000000006</c:v>
                </c:pt>
                <c:pt idx="109">
                  <c:v>67.010000000000005</c:v>
                </c:pt>
                <c:pt idx="110">
                  <c:v>66.602000000000004</c:v>
                </c:pt>
                <c:pt idx="111">
                  <c:v>66.38</c:v>
                </c:pt>
                <c:pt idx="112">
                  <c:v>65.968000000000004</c:v>
                </c:pt>
                <c:pt idx="113">
                  <c:v>65.552999999999997</c:v>
                </c:pt>
                <c:pt idx="114">
                  <c:v>65.233999999999995</c:v>
                </c:pt>
                <c:pt idx="115">
                  <c:v>64.912000000000006</c:v>
                </c:pt>
                <c:pt idx="116">
                  <c:v>64.524000000000001</c:v>
                </c:pt>
                <c:pt idx="117">
                  <c:v>64.23</c:v>
                </c:pt>
                <c:pt idx="118">
                  <c:v>63.798999999999999</c:v>
                </c:pt>
                <c:pt idx="119">
                  <c:v>63.427</c:v>
                </c:pt>
                <c:pt idx="120">
                  <c:v>63.045999999999999</c:v>
                </c:pt>
                <c:pt idx="121">
                  <c:v>62.521999999999998</c:v>
                </c:pt>
                <c:pt idx="122">
                  <c:v>62.247999999999998</c:v>
                </c:pt>
                <c:pt idx="123">
                  <c:v>61.85</c:v>
                </c:pt>
                <c:pt idx="124">
                  <c:v>61.247999999999998</c:v>
                </c:pt>
                <c:pt idx="125">
                  <c:v>60.924999999999997</c:v>
                </c:pt>
                <c:pt idx="126">
                  <c:v>60.600999999999999</c:v>
                </c:pt>
                <c:pt idx="127">
                  <c:v>60.314999999999998</c:v>
                </c:pt>
                <c:pt idx="128">
                  <c:v>59.902999999999999</c:v>
                </c:pt>
                <c:pt idx="129">
                  <c:v>59.527000000000001</c:v>
                </c:pt>
                <c:pt idx="130">
                  <c:v>59.271999999999998</c:v>
                </c:pt>
                <c:pt idx="131">
                  <c:v>58.965000000000003</c:v>
                </c:pt>
                <c:pt idx="132">
                  <c:v>58.552999999999997</c:v>
                </c:pt>
                <c:pt idx="133">
                  <c:v>58.253999999999998</c:v>
                </c:pt>
                <c:pt idx="134">
                  <c:v>57.985999999999997</c:v>
                </c:pt>
                <c:pt idx="135">
                  <c:v>57.820999999999998</c:v>
                </c:pt>
                <c:pt idx="136">
                  <c:v>57.6</c:v>
                </c:pt>
                <c:pt idx="137">
                  <c:v>57.21</c:v>
                </c:pt>
                <c:pt idx="138">
                  <c:v>56.704000000000001</c:v>
                </c:pt>
                <c:pt idx="139">
                  <c:v>56.194000000000003</c:v>
                </c:pt>
                <c:pt idx="140">
                  <c:v>55.963000000000001</c:v>
                </c:pt>
                <c:pt idx="141">
                  <c:v>55.607999999999997</c:v>
                </c:pt>
                <c:pt idx="142">
                  <c:v>55.305</c:v>
                </c:pt>
                <c:pt idx="143">
                  <c:v>54.741</c:v>
                </c:pt>
                <c:pt idx="144">
                  <c:v>54.478000000000002</c:v>
                </c:pt>
              </c:numCache>
            </c:numRef>
          </c:yVal>
          <c:smooth val="0"/>
        </c:ser>
        <c:ser>
          <c:idx val="3"/>
          <c:order val="3"/>
          <c:tx>
            <c:strRef>
              <c:f>Sheet1!$E$1</c:f>
              <c:strCache>
                <c:ptCount val="1"/>
                <c:pt idx="0">
                  <c:v>Retx - VAD (N=50)</c:v>
                </c:pt>
              </c:strCache>
            </c:strRef>
          </c:tx>
          <c:spPr>
            <a:ln w="41275">
              <a:solidFill>
                <a:schemeClr val="bg1">
                  <a:lumMod val="50000"/>
                  <a:lumOff val="50000"/>
                </a:schemeClr>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Sheet1!$E$2:$E$146</c:f>
              <c:numCache>
                <c:formatCode>General</c:formatCode>
                <c:ptCount val="145"/>
                <c:pt idx="0">
                  <c:v>100</c:v>
                </c:pt>
                <c:pt idx="1">
                  <c:v>100</c:v>
                </c:pt>
                <c:pt idx="2">
                  <c:v>100</c:v>
                </c:pt>
                <c:pt idx="3">
                  <c:v>100</c:v>
                </c:pt>
                <c:pt idx="4">
                  <c:v>100</c:v>
                </c:pt>
                <c:pt idx="5">
                  <c:v>100</c:v>
                </c:pt>
                <c:pt idx="6">
                  <c:v>100</c:v>
                </c:pt>
                <c:pt idx="7">
                  <c:v>98</c:v>
                </c:pt>
                <c:pt idx="8">
                  <c:v>93.917000000000002</c:v>
                </c:pt>
                <c:pt idx="9">
                  <c:v>93.917000000000002</c:v>
                </c:pt>
                <c:pt idx="10">
                  <c:v>93.917000000000002</c:v>
                </c:pt>
                <c:pt idx="11">
                  <c:v>93.917000000000002</c:v>
                </c:pt>
                <c:pt idx="12">
                  <c:v>91.83</c:v>
                </c:pt>
                <c:pt idx="13">
                  <c:v>91.83</c:v>
                </c:pt>
                <c:pt idx="14">
                  <c:v>91.83</c:v>
                </c:pt>
                <c:pt idx="15">
                  <c:v>89.643000000000001</c:v>
                </c:pt>
                <c:pt idx="16">
                  <c:v>87.402000000000001</c:v>
                </c:pt>
                <c:pt idx="17">
                  <c:v>87.402000000000001</c:v>
                </c:pt>
                <c:pt idx="18">
                  <c:v>85.161000000000001</c:v>
                </c:pt>
                <c:pt idx="19">
                  <c:v>85.161000000000001</c:v>
                </c:pt>
                <c:pt idx="20">
                  <c:v>82.92</c:v>
                </c:pt>
                <c:pt idx="21">
                  <c:v>82.92</c:v>
                </c:pt>
                <c:pt idx="22">
                  <c:v>82.92</c:v>
                </c:pt>
                <c:pt idx="23">
                  <c:v>82.92</c:v>
                </c:pt>
                <c:pt idx="24">
                  <c:v>82.92</c:v>
                </c:pt>
                <c:pt idx="25">
                  <c:v>82.92</c:v>
                </c:pt>
                <c:pt idx="26">
                  <c:v>82.92</c:v>
                </c:pt>
                <c:pt idx="27">
                  <c:v>82.92</c:v>
                </c:pt>
                <c:pt idx="28">
                  <c:v>82.92</c:v>
                </c:pt>
                <c:pt idx="29">
                  <c:v>82.92</c:v>
                </c:pt>
                <c:pt idx="30">
                  <c:v>82.92</c:v>
                </c:pt>
                <c:pt idx="31">
                  <c:v>82.92</c:v>
                </c:pt>
                <c:pt idx="32">
                  <c:v>80.156000000000006</c:v>
                </c:pt>
                <c:pt idx="33">
                  <c:v>80.156000000000006</c:v>
                </c:pt>
                <c:pt idx="34">
                  <c:v>80.156000000000006</c:v>
                </c:pt>
                <c:pt idx="35">
                  <c:v>80.156000000000006</c:v>
                </c:pt>
                <c:pt idx="36">
                  <c:v>80.156000000000006</c:v>
                </c:pt>
                <c:pt idx="37">
                  <c:v>80.156000000000006</c:v>
                </c:pt>
                <c:pt idx="38">
                  <c:v>80.156000000000006</c:v>
                </c:pt>
                <c:pt idx="39">
                  <c:v>80.156000000000006</c:v>
                </c:pt>
                <c:pt idx="40">
                  <c:v>80.156000000000006</c:v>
                </c:pt>
                <c:pt idx="41">
                  <c:v>80.156000000000006</c:v>
                </c:pt>
                <c:pt idx="42">
                  <c:v>80.156000000000006</c:v>
                </c:pt>
                <c:pt idx="43">
                  <c:v>80.156000000000006</c:v>
                </c:pt>
                <c:pt idx="44">
                  <c:v>80.156000000000006</c:v>
                </c:pt>
                <c:pt idx="45">
                  <c:v>80.156000000000006</c:v>
                </c:pt>
                <c:pt idx="46">
                  <c:v>76.95</c:v>
                </c:pt>
                <c:pt idx="47">
                  <c:v>73.742999999999995</c:v>
                </c:pt>
                <c:pt idx="48">
                  <c:v>73.742999999999995</c:v>
                </c:pt>
                <c:pt idx="49">
                  <c:v>73.742999999999995</c:v>
                </c:pt>
                <c:pt idx="50">
                  <c:v>73.742999999999995</c:v>
                </c:pt>
                <c:pt idx="51">
                  <c:v>73.742999999999995</c:v>
                </c:pt>
                <c:pt idx="52">
                  <c:v>73.742999999999995</c:v>
                </c:pt>
                <c:pt idx="53">
                  <c:v>73.742999999999995</c:v>
                </c:pt>
                <c:pt idx="54">
                  <c:v>73.742999999999995</c:v>
                </c:pt>
                <c:pt idx="55">
                  <c:v>73.742999999999995</c:v>
                </c:pt>
                <c:pt idx="56">
                  <c:v>73.742999999999995</c:v>
                </c:pt>
                <c:pt idx="57">
                  <c:v>73.742999999999995</c:v>
                </c:pt>
                <c:pt idx="58">
                  <c:v>73.742999999999995</c:v>
                </c:pt>
                <c:pt idx="59">
                  <c:v>73.742999999999995</c:v>
                </c:pt>
                <c:pt idx="60">
                  <c:v>73.742999999999995</c:v>
                </c:pt>
                <c:pt idx="61">
                  <c:v>73.742999999999995</c:v>
                </c:pt>
                <c:pt idx="62">
                  <c:v>73.742999999999995</c:v>
                </c:pt>
                <c:pt idx="63">
                  <c:v>73.742999999999995</c:v>
                </c:pt>
                <c:pt idx="64">
                  <c:v>73.742999999999995</c:v>
                </c:pt>
                <c:pt idx="65">
                  <c:v>73.742999999999995</c:v>
                </c:pt>
                <c:pt idx="66">
                  <c:v>73.742999999999995</c:v>
                </c:pt>
                <c:pt idx="67">
                  <c:v>73.742999999999995</c:v>
                </c:pt>
                <c:pt idx="68">
                  <c:v>73.742999999999995</c:v>
                </c:pt>
                <c:pt idx="69">
                  <c:v>73.742999999999995</c:v>
                </c:pt>
                <c:pt idx="70">
                  <c:v>73.742999999999995</c:v>
                </c:pt>
                <c:pt idx="71">
                  <c:v>73.742999999999995</c:v>
                </c:pt>
                <c:pt idx="72">
                  <c:v>73.742999999999995</c:v>
                </c:pt>
              </c:numCache>
            </c:numRef>
          </c:yVal>
          <c:smooth val="0"/>
        </c:ser>
        <c:ser>
          <c:idx val="4"/>
          <c:order val="4"/>
          <c:tx>
            <c:strRef>
              <c:f>Sheet1!$F$1</c:f>
              <c:strCache>
                <c:ptCount val="1"/>
                <c:pt idx="0">
                  <c:v>Retx - No LVAD/No Inotropes  (N=379)</c:v>
                </c:pt>
              </c:strCache>
            </c:strRef>
          </c:tx>
          <c:spPr>
            <a:ln w="41275">
              <a:solidFill>
                <a:srgbClr val="9933FF"/>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Sheet1!$F$2:$F$146</c:f>
              <c:numCache>
                <c:formatCode>General</c:formatCode>
                <c:ptCount val="145"/>
                <c:pt idx="0">
                  <c:v>100</c:v>
                </c:pt>
                <c:pt idx="1">
                  <c:v>100</c:v>
                </c:pt>
                <c:pt idx="2">
                  <c:v>100</c:v>
                </c:pt>
                <c:pt idx="3">
                  <c:v>100</c:v>
                </c:pt>
                <c:pt idx="4">
                  <c:v>100</c:v>
                </c:pt>
                <c:pt idx="5">
                  <c:v>100</c:v>
                </c:pt>
                <c:pt idx="6">
                  <c:v>100</c:v>
                </c:pt>
                <c:pt idx="7">
                  <c:v>100</c:v>
                </c:pt>
                <c:pt idx="8">
                  <c:v>99.471999999999994</c:v>
                </c:pt>
                <c:pt idx="9">
                  <c:v>99.207999999999998</c:v>
                </c:pt>
                <c:pt idx="10">
                  <c:v>98.679000000000002</c:v>
                </c:pt>
                <c:pt idx="11">
                  <c:v>98.412000000000006</c:v>
                </c:pt>
                <c:pt idx="12">
                  <c:v>98.144000000000005</c:v>
                </c:pt>
                <c:pt idx="13">
                  <c:v>97.87</c:v>
                </c:pt>
                <c:pt idx="14">
                  <c:v>97.591999999999999</c:v>
                </c:pt>
                <c:pt idx="15">
                  <c:v>97.591999999999999</c:v>
                </c:pt>
                <c:pt idx="16">
                  <c:v>97.031000000000006</c:v>
                </c:pt>
                <c:pt idx="17">
                  <c:v>96.186999999999998</c:v>
                </c:pt>
                <c:pt idx="18">
                  <c:v>95.905000000000001</c:v>
                </c:pt>
                <c:pt idx="19">
                  <c:v>95.620999999999995</c:v>
                </c:pt>
                <c:pt idx="20">
                  <c:v>95.337000000000003</c:v>
                </c:pt>
                <c:pt idx="21">
                  <c:v>95.337000000000003</c:v>
                </c:pt>
                <c:pt idx="22">
                  <c:v>94.483999999999995</c:v>
                </c:pt>
                <c:pt idx="23">
                  <c:v>94.198999999999998</c:v>
                </c:pt>
                <c:pt idx="24">
                  <c:v>93.906000000000006</c:v>
                </c:pt>
                <c:pt idx="25">
                  <c:v>93.906000000000006</c:v>
                </c:pt>
                <c:pt idx="26">
                  <c:v>93.599000000000004</c:v>
                </c:pt>
                <c:pt idx="27">
                  <c:v>93.29</c:v>
                </c:pt>
                <c:pt idx="28">
                  <c:v>92.671999999999997</c:v>
                </c:pt>
                <c:pt idx="29">
                  <c:v>91.742000000000004</c:v>
                </c:pt>
                <c:pt idx="30">
                  <c:v>91.742000000000004</c:v>
                </c:pt>
                <c:pt idx="31">
                  <c:v>91.122</c:v>
                </c:pt>
                <c:pt idx="32">
                  <c:v>91.122</c:v>
                </c:pt>
                <c:pt idx="33">
                  <c:v>90.188999999999993</c:v>
                </c:pt>
                <c:pt idx="34">
                  <c:v>89.566999999999993</c:v>
                </c:pt>
                <c:pt idx="35">
                  <c:v>88.938999999999993</c:v>
                </c:pt>
                <c:pt idx="36">
                  <c:v>88.3</c:v>
                </c:pt>
                <c:pt idx="37">
                  <c:v>87.972999999999999</c:v>
                </c:pt>
                <c:pt idx="38">
                  <c:v>87.972999999999999</c:v>
                </c:pt>
                <c:pt idx="39">
                  <c:v>87.972999999999999</c:v>
                </c:pt>
                <c:pt idx="40">
                  <c:v>87.622</c:v>
                </c:pt>
                <c:pt idx="41">
                  <c:v>87.272000000000006</c:v>
                </c:pt>
                <c:pt idx="42">
                  <c:v>86.918999999999997</c:v>
                </c:pt>
                <c:pt idx="43">
                  <c:v>86.918999999999997</c:v>
                </c:pt>
                <c:pt idx="44">
                  <c:v>86.563999999999993</c:v>
                </c:pt>
                <c:pt idx="45">
                  <c:v>86.204999999999998</c:v>
                </c:pt>
                <c:pt idx="46">
                  <c:v>86.204999999999998</c:v>
                </c:pt>
                <c:pt idx="47">
                  <c:v>86.204999999999998</c:v>
                </c:pt>
                <c:pt idx="48">
                  <c:v>85.471000000000004</c:v>
                </c:pt>
                <c:pt idx="49">
                  <c:v>85.088999999999999</c:v>
                </c:pt>
                <c:pt idx="50">
                  <c:v>85.088999999999999</c:v>
                </c:pt>
                <c:pt idx="51">
                  <c:v>84.698999999999998</c:v>
                </c:pt>
                <c:pt idx="52">
                  <c:v>84.302999999999997</c:v>
                </c:pt>
                <c:pt idx="53">
                  <c:v>83.906999999999996</c:v>
                </c:pt>
                <c:pt idx="54">
                  <c:v>82.715999999999994</c:v>
                </c:pt>
                <c:pt idx="55">
                  <c:v>82.715999999999994</c:v>
                </c:pt>
                <c:pt idx="56">
                  <c:v>82.314999999999998</c:v>
                </c:pt>
                <c:pt idx="57">
                  <c:v>81.909000000000006</c:v>
                </c:pt>
                <c:pt idx="58">
                  <c:v>81.498000000000005</c:v>
                </c:pt>
                <c:pt idx="59">
                  <c:v>80.254000000000005</c:v>
                </c:pt>
                <c:pt idx="60">
                  <c:v>80.254000000000005</c:v>
                </c:pt>
                <c:pt idx="61">
                  <c:v>80.254000000000005</c:v>
                </c:pt>
                <c:pt idx="62">
                  <c:v>79.805999999999997</c:v>
                </c:pt>
                <c:pt idx="63">
                  <c:v>78.894000000000005</c:v>
                </c:pt>
                <c:pt idx="64">
                  <c:v>78.438000000000002</c:v>
                </c:pt>
                <c:pt idx="65">
                  <c:v>77.981999999999999</c:v>
                </c:pt>
                <c:pt idx="66">
                  <c:v>77.981999999999999</c:v>
                </c:pt>
                <c:pt idx="67">
                  <c:v>77.981999999999999</c:v>
                </c:pt>
                <c:pt idx="68">
                  <c:v>77.509</c:v>
                </c:pt>
                <c:pt idx="69">
                  <c:v>77.509</c:v>
                </c:pt>
                <c:pt idx="70">
                  <c:v>77.022000000000006</c:v>
                </c:pt>
                <c:pt idx="71">
                  <c:v>77.022000000000006</c:v>
                </c:pt>
                <c:pt idx="72">
                  <c:v>76.518000000000001</c:v>
                </c:pt>
                <c:pt idx="73">
                  <c:v>75.991</c:v>
                </c:pt>
                <c:pt idx="74">
                  <c:v>75.991</c:v>
                </c:pt>
                <c:pt idx="75">
                  <c:v>75.451999999999998</c:v>
                </c:pt>
                <c:pt idx="76">
                  <c:v>75.451999999999998</c:v>
                </c:pt>
                <c:pt idx="77">
                  <c:v>75.451999999999998</c:v>
                </c:pt>
                <c:pt idx="78">
                  <c:v>74.373999999999995</c:v>
                </c:pt>
                <c:pt idx="79">
                  <c:v>74.373999999999995</c:v>
                </c:pt>
                <c:pt idx="80">
                  <c:v>74.373999999999995</c:v>
                </c:pt>
                <c:pt idx="81">
                  <c:v>73.831000000000003</c:v>
                </c:pt>
                <c:pt idx="82">
                  <c:v>73.28</c:v>
                </c:pt>
                <c:pt idx="83">
                  <c:v>72.724999999999994</c:v>
                </c:pt>
                <c:pt idx="84">
                  <c:v>72.165999999999997</c:v>
                </c:pt>
                <c:pt idx="85">
                  <c:v>71.543000000000006</c:v>
                </c:pt>
                <c:pt idx="86">
                  <c:v>71.543000000000006</c:v>
                </c:pt>
                <c:pt idx="87">
                  <c:v>71.543000000000006</c:v>
                </c:pt>
                <c:pt idx="88">
                  <c:v>71.543000000000006</c:v>
                </c:pt>
                <c:pt idx="89">
                  <c:v>71.543000000000006</c:v>
                </c:pt>
                <c:pt idx="90">
                  <c:v>70.91</c:v>
                </c:pt>
                <c:pt idx="91">
                  <c:v>70.91</c:v>
                </c:pt>
                <c:pt idx="92">
                  <c:v>70.254000000000005</c:v>
                </c:pt>
                <c:pt idx="93">
                  <c:v>70.254000000000005</c:v>
                </c:pt>
                <c:pt idx="94">
                  <c:v>70.254000000000005</c:v>
                </c:pt>
                <c:pt idx="95">
                  <c:v>70.254000000000005</c:v>
                </c:pt>
                <c:pt idx="96">
                  <c:v>69.543999999999997</c:v>
                </c:pt>
                <c:pt idx="97">
                  <c:v>69.543999999999997</c:v>
                </c:pt>
                <c:pt idx="98">
                  <c:v>67.867999999999995</c:v>
                </c:pt>
                <c:pt idx="99">
                  <c:v>67.867999999999995</c:v>
                </c:pt>
                <c:pt idx="100">
                  <c:v>66.192999999999998</c:v>
                </c:pt>
                <c:pt idx="101">
                  <c:v>66.192999999999998</c:v>
                </c:pt>
                <c:pt idx="102">
                  <c:v>65.355000000000004</c:v>
                </c:pt>
                <c:pt idx="103">
                  <c:v>63.679000000000002</c:v>
                </c:pt>
                <c:pt idx="104">
                  <c:v>63.679000000000002</c:v>
                </c:pt>
                <c:pt idx="105">
                  <c:v>63.679000000000002</c:v>
                </c:pt>
                <c:pt idx="106">
                  <c:v>63.679000000000002</c:v>
                </c:pt>
                <c:pt idx="107">
                  <c:v>62.807000000000002</c:v>
                </c:pt>
                <c:pt idx="108">
                  <c:v>61.883000000000003</c:v>
                </c:pt>
                <c:pt idx="109">
                  <c:v>61.883000000000003</c:v>
                </c:pt>
                <c:pt idx="110">
                  <c:v>61.883000000000003</c:v>
                </c:pt>
                <c:pt idx="111">
                  <c:v>61.883000000000003</c:v>
                </c:pt>
                <c:pt idx="112">
                  <c:v>61.883000000000003</c:v>
                </c:pt>
                <c:pt idx="113">
                  <c:v>60.816000000000003</c:v>
                </c:pt>
                <c:pt idx="114">
                  <c:v>60.816000000000003</c:v>
                </c:pt>
                <c:pt idx="115">
                  <c:v>60.816000000000003</c:v>
                </c:pt>
                <c:pt idx="116">
                  <c:v>60.816000000000003</c:v>
                </c:pt>
                <c:pt idx="117">
                  <c:v>60.816000000000003</c:v>
                </c:pt>
                <c:pt idx="118">
                  <c:v>59.69</c:v>
                </c:pt>
                <c:pt idx="119">
                  <c:v>59.69</c:v>
                </c:pt>
                <c:pt idx="120">
                  <c:v>59.69</c:v>
                </c:pt>
                <c:pt idx="121">
                  <c:v>59.69</c:v>
                </c:pt>
                <c:pt idx="122">
                  <c:v>59.69</c:v>
                </c:pt>
                <c:pt idx="123">
                  <c:v>59.69</c:v>
                </c:pt>
                <c:pt idx="124">
                  <c:v>59.69</c:v>
                </c:pt>
                <c:pt idx="125">
                  <c:v>59.69</c:v>
                </c:pt>
                <c:pt idx="126">
                  <c:v>59.69</c:v>
                </c:pt>
                <c:pt idx="127">
                  <c:v>58.198</c:v>
                </c:pt>
                <c:pt idx="128">
                  <c:v>58.198</c:v>
                </c:pt>
                <c:pt idx="129">
                  <c:v>58.198</c:v>
                </c:pt>
                <c:pt idx="130">
                  <c:v>58.198</c:v>
                </c:pt>
                <c:pt idx="131">
                  <c:v>58.198</c:v>
                </c:pt>
                <c:pt idx="132">
                  <c:v>58.198</c:v>
                </c:pt>
                <c:pt idx="133">
                  <c:v>58.198</c:v>
                </c:pt>
                <c:pt idx="134">
                  <c:v>58.198</c:v>
                </c:pt>
                <c:pt idx="135">
                  <c:v>58.198</c:v>
                </c:pt>
                <c:pt idx="136">
                  <c:v>56.32</c:v>
                </c:pt>
                <c:pt idx="137">
                  <c:v>56.32</c:v>
                </c:pt>
                <c:pt idx="138">
                  <c:v>56.32</c:v>
                </c:pt>
                <c:pt idx="139">
                  <c:v>56.32</c:v>
                </c:pt>
                <c:pt idx="140">
                  <c:v>56.32</c:v>
                </c:pt>
                <c:pt idx="141">
                  <c:v>54.308999999999997</c:v>
                </c:pt>
                <c:pt idx="142">
                  <c:v>52.296999999999997</c:v>
                </c:pt>
                <c:pt idx="143">
                  <c:v>52.296999999999997</c:v>
                </c:pt>
                <c:pt idx="144">
                  <c:v>52.296999999999997</c:v>
                </c:pt>
              </c:numCache>
            </c:numRef>
          </c:yVal>
          <c:smooth val="0"/>
        </c:ser>
        <c:ser>
          <c:idx val="5"/>
          <c:order val="5"/>
          <c:tx>
            <c:strRef>
              <c:f>Sheet1!$G$1</c:f>
              <c:strCache>
                <c:ptCount val="1"/>
                <c:pt idx="0">
                  <c:v>Retx - No LVAD/Inotropes (N=277)</c:v>
                </c:pt>
              </c:strCache>
            </c:strRef>
          </c:tx>
          <c:spPr>
            <a:ln w="41275">
              <a:solidFill>
                <a:srgbClr val="FF9900"/>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Sheet1!$G$2:$G$146</c:f>
              <c:numCache>
                <c:formatCode>General</c:formatCode>
                <c:ptCount val="145"/>
                <c:pt idx="0">
                  <c:v>100</c:v>
                </c:pt>
                <c:pt idx="1">
                  <c:v>100</c:v>
                </c:pt>
                <c:pt idx="2">
                  <c:v>100</c:v>
                </c:pt>
                <c:pt idx="3">
                  <c:v>100</c:v>
                </c:pt>
                <c:pt idx="4">
                  <c:v>100</c:v>
                </c:pt>
                <c:pt idx="5">
                  <c:v>100</c:v>
                </c:pt>
                <c:pt idx="6">
                  <c:v>100</c:v>
                </c:pt>
                <c:pt idx="7">
                  <c:v>99.638999999999996</c:v>
                </c:pt>
                <c:pt idx="8">
                  <c:v>98.555999999999997</c:v>
                </c:pt>
                <c:pt idx="9">
                  <c:v>97.472999999999999</c:v>
                </c:pt>
                <c:pt idx="10">
                  <c:v>96.75</c:v>
                </c:pt>
                <c:pt idx="11">
                  <c:v>95.661000000000001</c:v>
                </c:pt>
                <c:pt idx="12">
                  <c:v>95.296999999999997</c:v>
                </c:pt>
                <c:pt idx="13">
                  <c:v>95.296999999999997</c:v>
                </c:pt>
                <c:pt idx="14">
                  <c:v>94.153999999999996</c:v>
                </c:pt>
                <c:pt idx="15">
                  <c:v>92.629000000000005</c:v>
                </c:pt>
                <c:pt idx="16">
                  <c:v>91.863</c:v>
                </c:pt>
                <c:pt idx="17">
                  <c:v>91.480999999999995</c:v>
                </c:pt>
                <c:pt idx="18">
                  <c:v>91.096000000000004</c:v>
                </c:pt>
                <c:pt idx="19">
                  <c:v>90.709000000000003</c:v>
                </c:pt>
                <c:pt idx="20">
                  <c:v>90.320999999999998</c:v>
                </c:pt>
                <c:pt idx="21">
                  <c:v>90.320999999999998</c:v>
                </c:pt>
                <c:pt idx="22">
                  <c:v>89.932000000000002</c:v>
                </c:pt>
                <c:pt idx="23">
                  <c:v>89.153000000000006</c:v>
                </c:pt>
                <c:pt idx="24">
                  <c:v>89.153000000000006</c:v>
                </c:pt>
                <c:pt idx="25">
                  <c:v>89.153000000000006</c:v>
                </c:pt>
                <c:pt idx="26">
                  <c:v>88.728999999999999</c:v>
                </c:pt>
                <c:pt idx="27">
                  <c:v>88.728999999999999</c:v>
                </c:pt>
                <c:pt idx="28">
                  <c:v>88.292000000000002</c:v>
                </c:pt>
                <c:pt idx="29">
                  <c:v>87.417000000000002</c:v>
                </c:pt>
                <c:pt idx="30">
                  <c:v>86.98</c:v>
                </c:pt>
                <c:pt idx="31">
                  <c:v>86.98</c:v>
                </c:pt>
                <c:pt idx="32">
                  <c:v>86.98</c:v>
                </c:pt>
                <c:pt idx="33">
                  <c:v>86.534000000000006</c:v>
                </c:pt>
                <c:pt idx="34">
                  <c:v>86.078999999999994</c:v>
                </c:pt>
                <c:pt idx="35">
                  <c:v>85.168000000000006</c:v>
                </c:pt>
                <c:pt idx="36">
                  <c:v>84.245000000000005</c:v>
                </c:pt>
                <c:pt idx="37">
                  <c:v>84.245000000000005</c:v>
                </c:pt>
                <c:pt idx="38">
                  <c:v>83.248000000000005</c:v>
                </c:pt>
                <c:pt idx="39">
                  <c:v>83.248000000000005</c:v>
                </c:pt>
                <c:pt idx="40">
                  <c:v>83.248000000000005</c:v>
                </c:pt>
                <c:pt idx="41">
                  <c:v>81.733999999999995</c:v>
                </c:pt>
                <c:pt idx="42">
                  <c:v>81.733999999999995</c:v>
                </c:pt>
                <c:pt idx="43">
                  <c:v>81.733999999999995</c:v>
                </c:pt>
                <c:pt idx="44">
                  <c:v>81.733999999999995</c:v>
                </c:pt>
                <c:pt idx="45">
                  <c:v>81.733999999999995</c:v>
                </c:pt>
                <c:pt idx="46">
                  <c:v>81.212999999999994</c:v>
                </c:pt>
                <c:pt idx="47">
                  <c:v>81.212999999999994</c:v>
                </c:pt>
                <c:pt idx="48">
                  <c:v>80.686000000000007</c:v>
                </c:pt>
                <c:pt idx="49">
                  <c:v>80.686000000000007</c:v>
                </c:pt>
                <c:pt idx="50">
                  <c:v>80.122</c:v>
                </c:pt>
                <c:pt idx="51">
                  <c:v>78.992999999999995</c:v>
                </c:pt>
                <c:pt idx="52">
                  <c:v>78.424999999999997</c:v>
                </c:pt>
                <c:pt idx="53">
                  <c:v>78.424999999999997</c:v>
                </c:pt>
                <c:pt idx="54">
                  <c:v>78.424999999999997</c:v>
                </c:pt>
                <c:pt idx="55">
                  <c:v>78.424999999999997</c:v>
                </c:pt>
                <c:pt idx="56">
                  <c:v>78.424999999999997</c:v>
                </c:pt>
                <c:pt idx="57">
                  <c:v>77.852999999999994</c:v>
                </c:pt>
                <c:pt idx="58">
                  <c:v>77.852999999999994</c:v>
                </c:pt>
                <c:pt idx="59">
                  <c:v>77.852999999999994</c:v>
                </c:pt>
                <c:pt idx="60">
                  <c:v>76.682000000000002</c:v>
                </c:pt>
                <c:pt idx="61">
                  <c:v>76.682000000000002</c:v>
                </c:pt>
                <c:pt idx="62">
                  <c:v>76.682000000000002</c:v>
                </c:pt>
                <c:pt idx="63">
                  <c:v>76.682000000000002</c:v>
                </c:pt>
                <c:pt idx="64">
                  <c:v>76.682000000000002</c:v>
                </c:pt>
                <c:pt idx="65">
                  <c:v>76.682000000000002</c:v>
                </c:pt>
                <c:pt idx="66">
                  <c:v>76.682000000000002</c:v>
                </c:pt>
                <c:pt idx="67">
                  <c:v>76.682000000000002</c:v>
                </c:pt>
                <c:pt idx="68">
                  <c:v>76.048000000000002</c:v>
                </c:pt>
                <c:pt idx="69">
                  <c:v>75.414000000000001</c:v>
                </c:pt>
                <c:pt idx="70">
                  <c:v>74.135999999999996</c:v>
                </c:pt>
                <c:pt idx="71">
                  <c:v>73.486000000000004</c:v>
                </c:pt>
                <c:pt idx="72">
                  <c:v>73.486000000000004</c:v>
                </c:pt>
                <c:pt idx="73">
                  <c:v>73.486000000000004</c:v>
                </c:pt>
                <c:pt idx="74">
                  <c:v>73.486000000000004</c:v>
                </c:pt>
                <c:pt idx="75">
                  <c:v>72.786000000000001</c:v>
                </c:pt>
                <c:pt idx="76">
                  <c:v>72.786000000000001</c:v>
                </c:pt>
                <c:pt idx="77">
                  <c:v>72.786000000000001</c:v>
                </c:pt>
                <c:pt idx="78">
                  <c:v>72.786000000000001</c:v>
                </c:pt>
                <c:pt idx="79">
                  <c:v>72.786000000000001</c:v>
                </c:pt>
                <c:pt idx="80">
                  <c:v>72.786000000000001</c:v>
                </c:pt>
                <c:pt idx="81">
                  <c:v>72.072000000000003</c:v>
                </c:pt>
                <c:pt idx="82">
                  <c:v>71.358999999999995</c:v>
                </c:pt>
                <c:pt idx="83">
                  <c:v>69.879000000000005</c:v>
                </c:pt>
                <c:pt idx="84">
                  <c:v>69.879000000000005</c:v>
                </c:pt>
                <c:pt idx="85">
                  <c:v>68.299000000000007</c:v>
                </c:pt>
                <c:pt idx="86">
                  <c:v>68.299000000000007</c:v>
                </c:pt>
                <c:pt idx="87">
                  <c:v>67.445999999999998</c:v>
                </c:pt>
                <c:pt idx="88">
                  <c:v>67.445999999999998</c:v>
                </c:pt>
                <c:pt idx="89">
                  <c:v>66.569999999999993</c:v>
                </c:pt>
                <c:pt idx="90">
                  <c:v>65.682000000000002</c:v>
                </c:pt>
                <c:pt idx="91">
                  <c:v>65.682000000000002</c:v>
                </c:pt>
                <c:pt idx="92">
                  <c:v>65.682000000000002</c:v>
                </c:pt>
                <c:pt idx="93">
                  <c:v>65.682000000000002</c:v>
                </c:pt>
                <c:pt idx="94">
                  <c:v>65.682000000000002</c:v>
                </c:pt>
                <c:pt idx="95">
                  <c:v>65.682000000000002</c:v>
                </c:pt>
                <c:pt idx="96">
                  <c:v>65.682000000000002</c:v>
                </c:pt>
                <c:pt idx="97">
                  <c:v>65.682000000000002</c:v>
                </c:pt>
                <c:pt idx="98">
                  <c:v>65.682000000000002</c:v>
                </c:pt>
                <c:pt idx="99">
                  <c:v>65.682000000000002</c:v>
                </c:pt>
                <c:pt idx="100">
                  <c:v>65.682000000000002</c:v>
                </c:pt>
                <c:pt idx="101">
                  <c:v>65.682000000000002</c:v>
                </c:pt>
                <c:pt idx="102">
                  <c:v>65.682000000000002</c:v>
                </c:pt>
                <c:pt idx="103">
                  <c:v>65.682000000000002</c:v>
                </c:pt>
                <c:pt idx="104">
                  <c:v>64.623000000000005</c:v>
                </c:pt>
                <c:pt idx="105">
                  <c:v>64.623000000000005</c:v>
                </c:pt>
                <c:pt idx="106">
                  <c:v>64.623000000000005</c:v>
                </c:pt>
                <c:pt idx="107">
                  <c:v>63.563000000000002</c:v>
                </c:pt>
                <c:pt idx="108">
                  <c:v>61.406999999999996</c:v>
                </c:pt>
                <c:pt idx="109">
                  <c:v>61.406999999999996</c:v>
                </c:pt>
                <c:pt idx="110">
                  <c:v>61.406999999999996</c:v>
                </c:pt>
                <c:pt idx="111">
                  <c:v>61.406999999999996</c:v>
                </c:pt>
                <c:pt idx="112">
                  <c:v>61.406999999999996</c:v>
                </c:pt>
                <c:pt idx="113">
                  <c:v>61.406999999999996</c:v>
                </c:pt>
                <c:pt idx="114">
                  <c:v>61.406999999999996</c:v>
                </c:pt>
                <c:pt idx="115">
                  <c:v>61.406999999999996</c:v>
                </c:pt>
                <c:pt idx="116">
                  <c:v>61.406999999999996</c:v>
                </c:pt>
                <c:pt idx="117">
                  <c:v>61.406999999999996</c:v>
                </c:pt>
                <c:pt idx="118">
                  <c:v>61.406999999999996</c:v>
                </c:pt>
                <c:pt idx="119">
                  <c:v>61.406999999999996</c:v>
                </c:pt>
                <c:pt idx="120">
                  <c:v>60.072000000000003</c:v>
                </c:pt>
                <c:pt idx="121">
                  <c:v>60.072000000000003</c:v>
                </c:pt>
                <c:pt idx="122">
                  <c:v>60.072000000000003</c:v>
                </c:pt>
                <c:pt idx="123">
                  <c:v>58.404000000000003</c:v>
                </c:pt>
                <c:pt idx="124">
                  <c:v>58.404000000000003</c:v>
                </c:pt>
                <c:pt idx="125">
                  <c:v>58.404000000000003</c:v>
                </c:pt>
                <c:pt idx="126">
                  <c:v>58.404000000000003</c:v>
                </c:pt>
                <c:pt idx="127">
                  <c:v>56.734999999999999</c:v>
                </c:pt>
                <c:pt idx="128">
                  <c:v>56.734999999999999</c:v>
                </c:pt>
                <c:pt idx="129">
                  <c:v>56.734999999999999</c:v>
                </c:pt>
                <c:pt idx="130">
                  <c:v>56.734999999999999</c:v>
                </c:pt>
                <c:pt idx="131">
                  <c:v>56.734999999999999</c:v>
                </c:pt>
                <c:pt idx="132">
                  <c:v>56.734999999999999</c:v>
                </c:pt>
                <c:pt idx="133">
                  <c:v>56.734999999999999</c:v>
                </c:pt>
                <c:pt idx="134">
                  <c:v>56.734999999999999</c:v>
                </c:pt>
                <c:pt idx="135">
                  <c:v>54.634</c:v>
                </c:pt>
                <c:pt idx="136">
                  <c:v>54.634</c:v>
                </c:pt>
                <c:pt idx="137">
                  <c:v>54.634</c:v>
                </c:pt>
                <c:pt idx="138">
                  <c:v>52.531999999999996</c:v>
                </c:pt>
                <c:pt idx="139">
                  <c:v>52.531999999999996</c:v>
                </c:pt>
                <c:pt idx="140">
                  <c:v>52.531999999999996</c:v>
                </c:pt>
                <c:pt idx="141">
                  <c:v>52.531999999999996</c:v>
                </c:pt>
                <c:pt idx="142">
                  <c:v>52.531999999999996</c:v>
                </c:pt>
                <c:pt idx="143">
                  <c:v>52.531999999999996</c:v>
                </c:pt>
                <c:pt idx="144">
                  <c:v>52.531999999999996</c:v>
                </c:pt>
              </c:numCache>
            </c:numRef>
          </c:yVal>
          <c:smooth val="0"/>
        </c:ser>
        <c:dLbls>
          <c:showLegendKey val="0"/>
          <c:showVal val="0"/>
          <c:showCatName val="0"/>
          <c:showSerName val="0"/>
          <c:showPercent val="0"/>
          <c:showBubbleSize val="0"/>
        </c:dLbls>
        <c:axId val="485758088"/>
        <c:axId val="485758480"/>
      </c:scatterChart>
      <c:valAx>
        <c:axId val="485758088"/>
        <c:scaling>
          <c:orientation val="minMax"/>
          <c:max val="6"/>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85758480"/>
        <c:crosses val="autoZero"/>
        <c:crossBetween val="midCat"/>
        <c:majorUnit val="1"/>
      </c:valAx>
      <c:valAx>
        <c:axId val="48575848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manualLayout>
              <c:xMode val="edge"/>
              <c:yMode val="edge"/>
              <c:x val="5.7471264367816091E-3"/>
              <c:y val="0.31068897637795273"/>
            </c:manualLayout>
          </c:layout>
          <c:overlay val="0"/>
        </c:title>
        <c:numFmt formatCode="General" sourceLinked="1"/>
        <c:majorTickMark val="out"/>
        <c:minorTickMark val="none"/>
        <c:tickLblPos val="nextTo"/>
        <c:txPr>
          <a:bodyPr/>
          <a:lstStyle/>
          <a:p>
            <a:pPr>
              <a:defRPr sz="1500" b="1"/>
            </a:pPr>
            <a:endParaRPr lang="en-US"/>
          </a:p>
        </c:txPr>
        <c:crossAx val="485758088"/>
        <c:crosses val="autoZero"/>
        <c:crossBetween val="midCat"/>
        <c:majorUnit val="20"/>
      </c:valAx>
      <c:spPr>
        <a:solidFill>
          <a:schemeClr val="bg2"/>
        </a:solidFill>
        <a:ln>
          <a:solidFill>
            <a:schemeClr val="tx1"/>
          </a:solidFill>
        </a:ln>
      </c:spPr>
    </c:plotArea>
    <c:legend>
      <c:legendPos val="r"/>
      <c:layout>
        <c:manualLayout>
          <c:xMode val="edge"/>
          <c:yMode val="edge"/>
          <c:x val="9.3975699158294887E-2"/>
          <c:y val="0.66046312759292181"/>
          <c:w val="0.86907774459227083"/>
          <c:h val="0.18093472186944373"/>
        </c:manualLayout>
      </c:layout>
      <c:overlay val="1"/>
      <c:spPr>
        <a:solidFill>
          <a:schemeClr val="bg2"/>
        </a:solidFill>
        <a:ln>
          <a:solidFill>
            <a:schemeClr val="tx1"/>
          </a:solidFill>
        </a:ln>
      </c:spPr>
      <c:txPr>
        <a:bodyPr/>
        <a:lstStyle/>
        <a:p>
          <a:pPr>
            <a:defRPr sz="13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4885141569696"/>
          <c:y val="0.12389359983848172"/>
          <c:w val="0.88622918263535633"/>
          <c:h val="0.72971693922875069"/>
        </c:manualLayout>
      </c:layout>
      <c:barChart>
        <c:barDir val="col"/>
        <c:grouping val="clustered"/>
        <c:varyColors val="0"/>
        <c:ser>
          <c:idx val="0"/>
          <c:order val="0"/>
          <c:tx>
            <c:strRef>
              <c:f>Sheet1!$B$1</c:f>
              <c:strCache>
                <c:ptCount val="1"/>
                <c:pt idx="0">
                  <c:v>1982-1991</c:v>
                </c:pt>
              </c:strCache>
            </c:strRef>
          </c:tx>
          <c:spPr>
            <a:gradFill flip="none" rotWithShape="1">
              <a:gsLst>
                <a:gs pos="0">
                  <a:srgbClr val="008080"/>
                </a:gs>
                <a:gs pos="50000">
                  <a:srgbClr val="00FFFF"/>
                </a:gs>
                <a:gs pos="100000">
                  <a:srgbClr val="008080"/>
                </a:gs>
              </a:gsLst>
              <a:lin ang="10800000" scaled="1"/>
              <a:tileRect/>
            </a:gradFill>
            <a:ln>
              <a:solidFill>
                <a:schemeClr val="bg2"/>
              </a:solidFill>
            </a:ln>
          </c:spPr>
          <c:invertIfNegative val="0"/>
          <c:cat>
            <c:strRef>
              <c:f>Sheet1!$A$2:$A$6</c:f>
              <c:strCache>
                <c:ptCount val="5"/>
                <c:pt idx="0">
                  <c:v>0-12 months</c:v>
                </c:pt>
                <c:pt idx="1">
                  <c:v>&gt;12-36 months</c:v>
                </c:pt>
                <c:pt idx="2">
                  <c:v>&gt;36-60 months</c:v>
                </c:pt>
                <c:pt idx="3">
                  <c:v>&gt;60 months</c:v>
                </c:pt>
                <c:pt idx="4">
                  <c:v>Primary transplant</c:v>
                </c:pt>
              </c:strCache>
            </c:strRef>
          </c:cat>
          <c:val>
            <c:numRef>
              <c:f>Sheet1!$B$2:$B$6</c:f>
              <c:numCache>
                <c:formatCode>General</c:formatCode>
                <c:ptCount val="5"/>
                <c:pt idx="0">
                  <c:v>38.572500000000012</c:v>
                </c:pt>
                <c:pt idx="1">
                  <c:v>56.811199999999999</c:v>
                </c:pt>
                <c:pt idx="2">
                  <c:v>73.312399999999982</c:v>
                </c:pt>
                <c:pt idx="3">
                  <c:v>62.222200000000058</c:v>
                </c:pt>
                <c:pt idx="4">
                  <c:v>77.775299999999987</c:v>
                </c:pt>
              </c:numCache>
            </c:numRef>
          </c:val>
        </c:ser>
        <c:ser>
          <c:idx val="1"/>
          <c:order val="1"/>
          <c:tx>
            <c:strRef>
              <c:f>Sheet1!$C$1</c:f>
              <c:strCache>
                <c:ptCount val="1"/>
                <c:pt idx="0">
                  <c:v>1992-2001</c:v>
                </c:pt>
              </c:strCache>
            </c:strRef>
          </c:tx>
          <c:spPr>
            <a:gradFill>
              <a:gsLst>
                <a:gs pos="0">
                  <a:srgbClr val="009900"/>
                </a:gs>
                <a:gs pos="50000">
                  <a:srgbClr val="00FF00"/>
                </a:gs>
                <a:gs pos="100000">
                  <a:srgbClr val="009900"/>
                </a:gs>
              </a:gsLst>
              <a:lin ang="10800000" scaled="1"/>
            </a:gradFill>
            <a:ln>
              <a:solidFill>
                <a:srgbClr val="000000"/>
              </a:solidFill>
            </a:ln>
          </c:spPr>
          <c:invertIfNegative val="0"/>
          <c:cat>
            <c:strRef>
              <c:f>Sheet1!$A$2:$A$6</c:f>
              <c:strCache>
                <c:ptCount val="5"/>
                <c:pt idx="0">
                  <c:v>0-12 months</c:v>
                </c:pt>
                <c:pt idx="1">
                  <c:v>&gt;12-36 months</c:v>
                </c:pt>
                <c:pt idx="2">
                  <c:v>&gt;36-60 months</c:v>
                </c:pt>
                <c:pt idx="3">
                  <c:v>&gt;60 months</c:v>
                </c:pt>
                <c:pt idx="4">
                  <c:v>Primary transplant</c:v>
                </c:pt>
              </c:strCache>
            </c:strRef>
          </c:cat>
          <c:val>
            <c:numRef>
              <c:f>Sheet1!$C$2:$C$6</c:f>
              <c:numCache>
                <c:formatCode>General</c:formatCode>
                <c:ptCount val="5"/>
                <c:pt idx="0">
                  <c:v>42.336100000000002</c:v>
                </c:pt>
                <c:pt idx="1">
                  <c:v>74.285699999999991</c:v>
                </c:pt>
                <c:pt idx="2">
                  <c:v>73.734600000000114</c:v>
                </c:pt>
                <c:pt idx="3">
                  <c:v>75.500399999999999</c:v>
                </c:pt>
                <c:pt idx="4">
                  <c:v>81.233500000000006</c:v>
                </c:pt>
              </c:numCache>
            </c:numRef>
          </c:val>
        </c:ser>
        <c:ser>
          <c:idx val="2"/>
          <c:order val="2"/>
          <c:tx>
            <c:strRef>
              <c:f>Sheet1!$D$1</c:f>
              <c:strCache>
                <c:ptCount val="1"/>
                <c:pt idx="0">
                  <c:v>2002-2005</c:v>
                </c:pt>
              </c:strCache>
            </c:strRef>
          </c:tx>
          <c:spPr>
            <a:gradFill>
              <a:gsLst>
                <a:gs pos="0">
                  <a:srgbClr val="C00000"/>
                </a:gs>
                <a:gs pos="50000">
                  <a:srgbClr val="FF0000"/>
                </a:gs>
                <a:gs pos="100000">
                  <a:srgbClr val="C00000"/>
                </a:gs>
              </a:gsLst>
              <a:lin ang="10800000" scaled="1"/>
            </a:gradFill>
            <a:ln>
              <a:solidFill>
                <a:srgbClr val="000000"/>
              </a:solidFill>
            </a:ln>
          </c:spPr>
          <c:invertIfNegative val="0"/>
          <c:cat>
            <c:strRef>
              <c:f>Sheet1!$A$2:$A$6</c:f>
              <c:strCache>
                <c:ptCount val="5"/>
                <c:pt idx="0">
                  <c:v>0-12 months</c:v>
                </c:pt>
                <c:pt idx="1">
                  <c:v>&gt;12-36 months</c:v>
                </c:pt>
                <c:pt idx="2">
                  <c:v>&gt;36-60 months</c:v>
                </c:pt>
                <c:pt idx="3">
                  <c:v>&gt;60 months</c:v>
                </c:pt>
                <c:pt idx="4">
                  <c:v>Primary transplant</c:v>
                </c:pt>
              </c:strCache>
            </c:strRef>
          </c:cat>
          <c:val>
            <c:numRef>
              <c:f>Sheet1!$D$2:$D$6</c:f>
              <c:numCache>
                <c:formatCode>General</c:formatCode>
                <c:ptCount val="5"/>
                <c:pt idx="0">
                  <c:v>57.407400000000003</c:v>
                </c:pt>
                <c:pt idx="1">
                  <c:v>73.076899999999981</c:v>
                </c:pt>
                <c:pt idx="2">
                  <c:v>73.912999999999997</c:v>
                </c:pt>
                <c:pt idx="3">
                  <c:v>84.246899999999997</c:v>
                </c:pt>
                <c:pt idx="4">
                  <c:v>84.116200000000006</c:v>
                </c:pt>
              </c:numCache>
            </c:numRef>
          </c:val>
        </c:ser>
        <c:ser>
          <c:idx val="3"/>
          <c:order val="3"/>
          <c:tx>
            <c:strRef>
              <c:f>Sheet1!$E$1</c:f>
              <c:strCache>
                <c:ptCount val="1"/>
                <c:pt idx="0">
                  <c:v>2006-6/2012</c:v>
                </c:pt>
              </c:strCache>
            </c:strRef>
          </c:tx>
          <c:spPr>
            <a:gradFill>
              <a:gsLst>
                <a:gs pos="0">
                  <a:srgbClr val="7030A0"/>
                </a:gs>
                <a:gs pos="50000">
                  <a:srgbClr val="CC66FF"/>
                </a:gs>
                <a:gs pos="100000">
                  <a:srgbClr val="7030A0"/>
                </a:gs>
              </a:gsLst>
              <a:lin ang="10800000" scaled="1"/>
            </a:gradFill>
            <a:ln>
              <a:solidFill>
                <a:srgbClr val="000000"/>
              </a:solidFill>
            </a:ln>
          </c:spPr>
          <c:invertIfNegative val="0"/>
          <c:cat>
            <c:strRef>
              <c:f>Sheet1!$A$2:$A$6</c:f>
              <c:strCache>
                <c:ptCount val="5"/>
                <c:pt idx="0">
                  <c:v>0-12 months</c:v>
                </c:pt>
                <c:pt idx="1">
                  <c:v>&gt;12-36 months</c:v>
                </c:pt>
                <c:pt idx="2">
                  <c:v>&gt;36-60 months</c:v>
                </c:pt>
                <c:pt idx="3">
                  <c:v>&gt;60 months</c:v>
                </c:pt>
                <c:pt idx="4">
                  <c:v>Primary transplant</c:v>
                </c:pt>
              </c:strCache>
            </c:strRef>
          </c:cat>
          <c:val>
            <c:numRef>
              <c:f>Sheet1!$E$2:$E$6</c:f>
              <c:numCache>
                <c:formatCode>General</c:formatCode>
                <c:ptCount val="5"/>
                <c:pt idx="0">
                  <c:v>53.410299999999999</c:v>
                </c:pt>
                <c:pt idx="1">
                  <c:v>78.8352</c:v>
                </c:pt>
                <c:pt idx="2">
                  <c:v>81.736999999999995</c:v>
                </c:pt>
                <c:pt idx="3">
                  <c:v>81.841300000000004</c:v>
                </c:pt>
                <c:pt idx="4">
                  <c:v>84.725499999999982</c:v>
                </c:pt>
              </c:numCache>
            </c:numRef>
          </c:val>
        </c:ser>
        <c:dLbls>
          <c:showLegendKey val="0"/>
          <c:showVal val="0"/>
          <c:showCatName val="0"/>
          <c:showSerName val="0"/>
          <c:showPercent val="0"/>
          <c:showBubbleSize val="0"/>
        </c:dLbls>
        <c:gapWidth val="35"/>
        <c:axId val="485759264"/>
        <c:axId val="485759656"/>
      </c:barChart>
      <c:catAx>
        <c:axId val="485759264"/>
        <c:scaling>
          <c:orientation val="minMax"/>
        </c:scaling>
        <c:delete val="0"/>
        <c:axPos val="b"/>
        <c:numFmt formatCode="General" sourceLinked="1"/>
        <c:majorTickMark val="out"/>
        <c:minorTickMark val="none"/>
        <c:tickLblPos val="nextTo"/>
        <c:txPr>
          <a:bodyPr rot="0"/>
          <a:lstStyle/>
          <a:p>
            <a:pPr>
              <a:defRPr sz="1400" b="1"/>
            </a:pPr>
            <a:endParaRPr lang="en-US"/>
          </a:p>
        </c:txPr>
        <c:crossAx val="485759656"/>
        <c:crosses val="autoZero"/>
        <c:auto val="1"/>
        <c:lblAlgn val="ctr"/>
        <c:lblOffset val="100"/>
        <c:tickLblSkip val="1"/>
        <c:noMultiLvlLbl val="0"/>
      </c:catAx>
      <c:valAx>
        <c:axId val="485759656"/>
        <c:scaling>
          <c:orientation val="minMax"/>
          <c:max val="100"/>
        </c:scaling>
        <c:delete val="0"/>
        <c:axPos val="l"/>
        <c:majorGridlines>
          <c:spPr>
            <a:ln>
              <a:prstDash val="sysDash"/>
            </a:ln>
          </c:spPr>
        </c:majorGridlines>
        <c:title>
          <c:tx>
            <c:rich>
              <a:bodyPr rot="-5400000" vert="horz"/>
              <a:lstStyle/>
              <a:p>
                <a:pPr>
                  <a:defRPr sz="1700"/>
                </a:pPr>
                <a:r>
                  <a:rPr lang="en-US" sz="1700" dirty="0" smtClean="0"/>
                  <a:t>1 Year Patient Survival (%)</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485759264"/>
        <c:crosses val="autoZero"/>
        <c:crossBetween val="between"/>
        <c:majorUnit val="10"/>
      </c:valAx>
      <c:spPr>
        <a:solidFill>
          <a:schemeClr val="bg2"/>
        </a:solidFill>
        <a:ln>
          <a:solidFill>
            <a:schemeClr val="tx1"/>
          </a:solidFill>
        </a:ln>
      </c:spPr>
    </c:plotArea>
    <c:legend>
      <c:legendPos val="r"/>
      <c:layout>
        <c:manualLayout>
          <c:xMode val="edge"/>
          <c:yMode val="edge"/>
          <c:x val="0.11458841428007338"/>
          <c:y val="0.13631112457096844"/>
          <c:w val="0.14556209787935828"/>
          <c:h val="0.22034484151019612"/>
        </c:manualLayout>
      </c:layout>
      <c:overlay val="0"/>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4.6634564910155461E-2"/>
          <c:w val="0.8936038139038055"/>
          <c:h val="0.80105693519079368"/>
        </c:manualLayout>
      </c:layout>
      <c:scatterChart>
        <c:scatterStyle val="lineMarker"/>
        <c:varyColors val="0"/>
        <c:ser>
          <c:idx val="0"/>
          <c:order val="0"/>
          <c:tx>
            <c:strRef>
              <c:f>Sheet1!$B$1</c:f>
              <c:strCache>
                <c:ptCount val="1"/>
                <c:pt idx="0">
                  <c:v>Working (N=4,811)</c:v>
                </c:pt>
              </c:strCache>
            </c:strRef>
          </c:tx>
          <c:spPr>
            <a:ln w="41275">
              <a:solidFill>
                <a:srgbClr val="00FFFF"/>
              </a:solidFill>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Sheet1!$B$2:$B$25</c:f>
              <c:numCache>
                <c:formatCode>General</c:formatCode>
                <c:ptCount val="24"/>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96.959000000000003</c:v>
                </c:pt>
                <c:pt idx="14">
                  <c:v>94.24</c:v>
                </c:pt>
                <c:pt idx="15">
                  <c:v>91.337999999999994</c:v>
                </c:pt>
                <c:pt idx="16">
                  <c:v>88.643000000000001</c:v>
                </c:pt>
                <c:pt idx="17">
                  <c:v>85.795000000000002</c:v>
                </c:pt>
                <c:pt idx="18">
                  <c:v>82.646000000000001</c:v>
                </c:pt>
                <c:pt idx="19">
                  <c:v>79.662000000000006</c:v>
                </c:pt>
                <c:pt idx="20">
                  <c:v>75.981999999999999</c:v>
                </c:pt>
                <c:pt idx="21">
                  <c:v>71.355999999999995</c:v>
                </c:pt>
                <c:pt idx="22">
                  <c:v>68.198999999999998</c:v>
                </c:pt>
                <c:pt idx="23">
                  <c:v>64.013000000000005</c:v>
                </c:pt>
              </c:numCache>
            </c:numRef>
          </c:yVal>
          <c:smooth val="0"/>
        </c:ser>
        <c:ser>
          <c:idx val="1"/>
          <c:order val="1"/>
          <c:tx>
            <c:strRef>
              <c:f>Sheet1!$C$1</c:f>
              <c:strCache>
                <c:ptCount val="1"/>
                <c:pt idx="0">
                  <c:v>Not Working (N=10,753)</c:v>
                </c:pt>
              </c:strCache>
            </c:strRef>
          </c:tx>
          <c:spPr>
            <a:ln w="41275">
              <a:solidFill>
                <a:srgbClr val="00FF00"/>
              </a:solidFill>
              <a:prstDash val="solid"/>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Sheet1!$C$2:$C$25</c:f>
              <c:numCache>
                <c:formatCode>General</c:formatCode>
                <c:ptCount val="24"/>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95.77</c:v>
                </c:pt>
                <c:pt idx="14">
                  <c:v>92.087000000000003</c:v>
                </c:pt>
                <c:pt idx="15">
                  <c:v>88.126999999999995</c:v>
                </c:pt>
                <c:pt idx="16">
                  <c:v>83.986999999999995</c:v>
                </c:pt>
                <c:pt idx="17">
                  <c:v>79.75</c:v>
                </c:pt>
                <c:pt idx="18">
                  <c:v>75.590999999999994</c:v>
                </c:pt>
                <c:pt idx="19">
                  <c:v>71.123999999999995</c:v>
                </c:pt>
                <c:pt idx="20">
                  <c:v>66.311000000000007</c:v>
                </c:pt>
                <c:pt idx="21">
                  <c:v>61.850999999999999</c:v>
                </c:pt>
                <c:pt idx="22">
                  <c:v>57.313000000000002</c:v>
                </c:pt>
                <c:pt idx="23">
                  <c:v>53.511000000000003</c:v>
                </c:pt>
              </c:numCache>
            </c:numRef>
          </c:yVal>
          <c:smooth val="0"/>
        </c:ser>
        <c:dLbls>
          <c:showLegendKey val="0"/>
          <c:showVal val="0"/>
          <c:showCatName val="0"/>
          <c:showSerName val="0"/>
          <c:showPercent val="0"/>
          <c:showBubbleSize val="0"/>
        </c:dLbls>
        <c:axId val="485762008"/>
        <c:axId val="485762400"/>
      </c:scatterChart>
      <c:valAx>
        <c:axId val="485762008"/>
        <c:scaling>
          <c:orientation val="minMax"/>
          <c:max val="1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85762400"/>
        <c:crosses val="autoZero"/>
        <c:crossBetween val="midCat"/>
        <c:majorUnit val="1"/>
      </c:valAx>
      <c:valAx>
        <c:axId val="48576240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85762008"/>
        <c:crosses val="autoZero"/>
        <c:crossBetween val="midCat"/>
        <c:majorUnit val="20"/>
      </c:valAx>
      <c:spPr>
        <a:solidFill>
          <a:schemeClr val="bg2"/>
        </a:solidFill>
        <a:ln>
          <a:solidFill>
            <a:schemeClr val="tx1"/>
          </a:solidFill>
        </a:ln>
      </c:spPr>
    </c:plotArea>
    <c:legend>
      <c:legendPos val="r"/>
      <c:layout>
        <c:manualLayout>
          <c:xMode val="edge"/>
          <c:yMode val="edge"/>
          <c:x val="9.5870206489675522E-2"/>
          <c:y val="0.71580511811023662"/>
          <c:w val="0.51402701321626831"/>
          <c:h val="0.1193534558180227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4.6634564910155461E-2"/>
          <c:w val="0.8936038139038055"/>
          <c:h val="0.80105693519079368"/>
        </c:manualLayout>
      </c:layout>
      <c:scatterChart>
        <c:scatterStyle val="lineMarker"/>
        <c:varyColors val="0"/>
        <c:ser>
          <c:idx val="0"/>
          <c:order val="0"/>
          <c:tx>
            <c:strRef>
              <c:f>Sheet1!$B$1</c:f>
              <c:strCache>
                <c:ptCount val="1"/>
                <c:pt idx="0">
                  <c:v>Primary/Working (N=4,629)</c:v>
                </c:pt>
              </c:strCache>
            </c:strRef>
          </c:tx>
          <c:spPr>
            <a:ln w="41275">
              <a:solidFill>
                <a:srgbClr val="00FFFF"/>
              </a:solidFill>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Sheet1!$B$2:$B$25</c:f>
              <c:numCache>
                <c:formatCode>General</c:formatCode>
                <c:ptCount val="24"/>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97.034999999999997</c:v>
                </c:pt>
                <c:pt idx="14">
                  <c:v>94.418999999999997</c:v>
                </c:pt>
                <c:pt idx="15">
                  <c:v>91.58</c:v>
                </c:pt>
                <c:pt idx="16">
                  <c:v>88.864999999999995</c:v>
                </c:pt>
                <c:pt idx="17">
                  <c:v>86.165000000000006</c:v>
                </c:pt>
                <c:pt idx="18">
                  <c:v>82.965000000000003</c:v>
                </c:pt>
                <c:pt idx="19">
                  <c:v>79.947000000000003</c:v>
                </c:pt>
                <c:pt idx="20">
                  <c:v>76.332999999999998</c:v>
                </c:pt>
                <c:pt idx="21">
                  <c:v>71.534000000000006</c:v>
                </c:pt>
                <c:pt idx="22">
                  <c:v>68.269000000000005</c:v>
                </c:pt>
                <c:pt idx="23">
                  <c:v>64.239000000000004</c:v>
                </c:pt>
              </c:numCache>
            </c:numRef>
          </c:yVal>
          <c:smooth val="0"/>
        </c:ser>
        <c:ser>
          <c:idx val="1"/>
          <c:order val="1"/>
          <c:tx>
            <c:strRef>
              <c:f>Sheet1!$C$1</c:f>
              <c:strCache>
                <c:ptCount val="1"/>
                <c:pt idx="0">
                  <c:v>Primary/Not Working (N=10,506)</c:v>
                </c:pt>
              </c:strCache>
            </c:strRef>
          </c:tx>
          <c:spPr>
            <a:ln w="41275">
              <a:solidFill>
                <a:srgbClr val="00FF00"/>
              </a:solidFill>
              <a:prstDash val="solid"/>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Sheet1!$C$2:$C$25</c:f>
              <c:numCache>
                <c:formatCode>General</c:formatCode>
                <c:ptCount val="24"/>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95.805000000000007</c:v>
                </c:pt>
                <c:pt idx="14">
                  <c:v>92.15</c:v>
                </c:pt>
                <c:pt idx="15">
                  <c:v>88.167000000000002</c:v>
                </c:pt>
                <c:pt idx="16">
                  <c:v>84.058999999999997</c:v>
                </c:pt>
                <c:pt idx="17">
                  <c:v>79.751000000000005</c:v>
                </c:pt>
                <c:pt idx="18">
                  <c:v>75.638000000000005</c:v>
                </c:pt>
                <c:pt idx="19">
                  <c:v>71.155000000000001</c:v>
                </c:pt>
                <c:pt idx="20">
                  <c:v>66.382999999999996</c:v>
                </c:pt>
                <c:pt idx="21">
                  <c:v>61.905000000000001</c:v>
                </c:pt>
                <c:pt idx="22">
                  <c:v>57.316000000000003</c:v>
                </c:pt>
                <c:pt idx="23">
                  <c:v>53.484999999999999</c:v>
                </c:pt>
              </c:numCache>
            </c:numRef>
          </c:yVal>
          <c:smooth val="0"/>
        </c:ser>
        <c:ser>
          <c:idx val="2"/>
          <c:order val="2"/>
          <c:tx>
            <c:strRef>
              <c:f>Sheet1!$D$1</c:f>
              <c:strCache>
                <c:ptCount val="1"/>
                <c:pt idx="0">
                  <c:v>Retransplant/Working (N=182)</c:v>
                </c:pt>
              </c:strCache>
            </c:strRef>
          </c:tx>
          <c:spPr>
            <a:ln w="41275">
              <a:solidFill>
                <a:srgbClr val="FFFF00"/>
              </a:solidFill>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Sheet1!$D$2:$D$25</c:f>
              <c:numCache>
                <c:formatCode>General</c:formatCode>
                <c:ptCount val="24"/>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95.009</c:v>
                </c:pt>
                <c:pt idx="14">
                  <c:v>89.713999999999999</c:v>
                </c:pt>
                <c:pt idx="15">
                  <c:v>85.188000000000002</c:v>
                </c:pt>
                <c:pt idx="16">
                  <c:v>83.028000000000006</c:v>
                </c:pt>
                <c:pt idx="17">
                  <c:v>76.45</c:v>
                </c:pt>
                <c:pt idx="18">
                  <c:v>74.572000000000003</c:v>
                </c:pt>
                <c:pt idx="19">
                  <c:v>72.438000000000002</c:v>
                </c:pt>
                <c:pt idx="20">
                  <c:v>67.119</c:v>
                </c:pt>
                <c:pt idx="21">
                  <c:v>67.119</c:v>
                </c:pt>
                <c:pt idx="22">
                  <c:v>67.119</c:v>
                </c:pt>
                <c:pt idx="23">
                  <c:v>58.832000000000001</c:v>
                </c:pt>
              </c:numCache>
            </c:numRef>
          </c:yVal>
          <c:smooth val="0"/>
        </c:ser>
        <c:ser>
          <c:idx val="3"/>
          <c:order val="3"/>
          <c:tx>
            <c:strRef>
              <c:f>Sheet1!$E$1</c:f>
              <c:strCache>
                <c:ptCount val="1"/>
                <c:pt idx="0">
                  <c:v>Retransplant/Not Working (N=247)</c:v>
                </c:pt>
              </c:strCache>
            </c:strRef>
          </c:tx>
          <c:spPr>
            <a:ln w="41275">
              <a:solidFill>
                <a:srgbClr val="FF0000"/>
              </a:solidFill>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Sheet1!$E$2:$E$25</c:f>
              <c:numCache>
                <c:formatCode>General</c:formatCode>
                <c:ptCount val="24"/>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94.284000000000006</c:v>
                </c:pt>
                <c:pt idx="14">
                  <c:v>89.415999999999997</c:v>
                </c:pt>
                <c:pt idx="15">
                  <c:v>86.406000000000006</c:v>
                </c:pt>
                <c:pt idx="16">
                  <c:v>80.936000000000007</c:v>
                </c:pt>
                <c:pt idx="17">
                  <c:v>79.722999999999999</c:v>
                </c:pt>
                <c:pt idx="18">
                  <c:v>73.679000000000002</c:v>
                </c:pt>
                <c:pt idx="19">
                  <c:v>69.885000000000005</c:v>
                </c:pt>
                <c:pt idx="20">
                  <c:v>63.23</c:v>
                </c:pt>
                <c:pt idx="21">
                  <c:v>59.551000000000002</c:v>
                </c:pt>
                <c:pt idx="22">
                  <c:v>57.747</c:v>
                </c:pt>
                <c:pt idx="23">
                  <c:v>55.34</c:v>
                </c:pt>
              </c:numCache>
            </c:numRef>
          </c:yVal>
          <c:smooth val="0"/>
        </c:ser>
        <c:dLbls>
          <c:showLegendKey val="0"/>
          <c:showVal val="0"/>
          <c:showCatName val="0"/>
          <c:showSerName val="0"/>
          <c:showPercent val="0"/>
          <c:showBubbleSize val="0"/>
        </c:dLbls>
        <c:axId val="485764752"/>
        <c:axId val="485765144"/>
      </c:scatterChart>
      <c:valAx>
        <c:axId val="485764752"/>
        <c:scaling>
          <c:orientation val="minMax"/>
          <c:max val="1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85765144"/>
        <c:crosses val="autoZero"/>
        <c:crossBetween val="midCat"/>
        <c:majorUnit val="1"/>
      </c:valAx>
      <c:valAx>
        <c:axId val="48576514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85764752"/>
        <c:crosses val="autoZero"/>
        <c:crossBetween val="midCat"/>
        <c:majorUnit val="20"/>
      </c:valAx>
      <c:spPr>
        <a:solidFill>
          <a:schemeClr val="bg2"/>
        </a:solidFill>
        <a:ln>
          <a:solidFill>
            <a:schemeClr val="tx1"/>
          </a:solidFill>
        </a:ln>
      </c:spPr>
    </c:plotArea>
    <c:legend>
      <c:legendPos val="r"/>
      <c:layout>
        <c:manualLayout>
          <c:xMode val="edge"/>
          <c:yMode val="edge"/>
          <c:x val="0.10176991150442478"/>
          <c:y val="0.66580511811023624"/>
          <c:w val="0.81497839871785949"/>
          <c:h val="0.15363932633420821"/>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77074252815172362"/>
        </c:manualLayout>
      </c:layout>
      <c:lineChart>
        <c:grouping val="standard"/>
        <c:varyColors val="0"/>
        <c:ser>
          <c:idx val="0"/>
          <c:order val="0"/>
          <c:tx>
            <c:strRef>
              <c:f>Sheet1!$A$2</c:f>
              <c:strCache>
                <c:ptCount val="1"/>
                <c:pt idx="0">
                  <c:v>CAV</c:v>
                </c:pt>
              </c:strCache>
            </c:strRef>
          </c:tx>
          <c:spPr>
            <a:ln w="41275">
              <a:solidFill>
                <a:srgbClr val="FF0000"/>
              </a:solidFill>
            </a:ln>
          </c:spPr>
          <c:marker>
            <c:symbol val="diamond"/>
            <c:size val="9"/>
            <c:spPr>
              <a:solidFill>
                <a:srgbClr val="FF0000"/>
              </a:solidFill>
              <a:ln>
                <a:solidFill>
                  <a:srgbClr val="FF0000"/>
                </a:solidFill>
              </a:ln>
            </c:spPr>
          </c:marker>
          <c:cat>
            <c:strRef>
              <c:f>Sheet1!$B$1:$H$1</c:f>
              <c:strCache>
                <c:ptCount val="7"/>
                <c:pt idx="0">
                  <c:v>0-30 Days  (N=5,609)</c:v>
                </c:pt>
                <c:pt idx="1">
                  <c:v>31 Days –  1 Year  (N=4,800)</c:v>
                </c:pt>
                <c:pt idx="2">
                  <c:v>&gt;1 Year – 3 Years (N=3,511)</c:v>
                </c:pt>
                <c:pt idx="3">
                  <c:v>&gt;3 Years – 5 Years (N=3,085)</c:v>
                </c:pt>
                <c:pt idx="4">
                  <c:v>&gt;5 Years – 10 Years (N=7,117)</c:v>
                </c:pt>
                <c:pt idx="5">
                  <c:v>&gt;10 – 15 Years  (N=5,186)</c:v>
                </c:pt>
                <c:pt idx="6">
                  <c:v>&gt;15 Years (N=2,959)</c:v>
                </c:pt>
              </c:strCache>
            </c:strRef>
          </c:cat>
          <c:val>
            <c:numRef>
              <c:f>Sheet1!$B$2:$H$2</c:f>
              <c:numCache>
                <c:formatCode>General</c:formatCode>
                <c:ptCount val="7"/>
                <c:pt idx="0">
                  <c:v>1.4</c:v>
                </c:pt>
                <c:pt idx="1">
                  <c:v>3.7</c:v>
                </c:pt>
                <c:pt idx="2">
                  <c:v>12</c:v>
                </c:pt>
                <c:pt idx="3">
                  <c:v>13.8</c:v>
                </c:pt>
                <c:pt idx="4">
                  <c:v>13.7</c:v>
                </c:pt>
                <c:pt idx="5">
                  <c:v>13.6</c:v>
                </c:pt>
                <c:pt idx="6">
                  <c:v>11.7</c:v>
                </c:pt>
              </c:numCache>
            </c:numRef>
          </c:val>
          <c:smooth val="0"/>
        </c:ser>
        <c:ser>
          <c:idx val="1"/>
          <c:order val="1"/>
          <c:tx>
            <c:strRef>
              <c:f>Sheet1!$A$3</c:f>
              <c:strCache>
                <c:ptCount val="1"/>
                <c:pt idx="0">
                  <c:v>Acute Rejection</c:v>
                </c:pt>
              </c:strCache>
            </c:strRef>
          </c:tx>
          <c:spPr>
            <a:ln w="41275">
              <a:solidFill>
                <a:srgbClr val="FFFF00"/>
              </a:solidFill>
              <a:prstDash val="solid"/>
            </a:ln>
          </c:spPr>
          <c:marker>
            <c:symbol val="diamond"/>
            <c:size val="9"/>
            <c:spPr>
              <a:solidFill>
                <a:srgbClr val="FFFF00"/>
              </a:solidFill>
              <a:ln>
                <a:solidFill>
                  <a:srgbClr val="FFFF00"/>
                </a:solidFill>
              </a:ln>
            </c:spPr>
          </c:marker>
          <c:cat>
            <c:strRef>
              <c:f>Sheet1!$B$1:$H$1</c:f>
              <c:strCache>
                <c:ptCount val="7"/>
                <c:pt idx="0">
                  <c:v>0-30 Days  (N=5,609)</c:v>
                </c:pt>
                <c:pt idx="1">
                  <c:v>31 Days –  1 Year  (N=4,800)</c:v>
                </c:pt>
                <c:pt idx="2">
                  <c:v>&gt;1 Year – 3 Years (N=3,511)</c:v>
                </c:pt>
                <c:pt idx="3">
                  <c:v>&gt;3 Years – 5 Years (N=3,085)</c:v>
                </c:pt>
                <c:pt idx="4">
                  <c:v>&gt;5 Years – 10 Years (N=7,117)</c:v>
                </c:pt>
                <c:pt idx="5">
                  <c:v>&gt;10 – 15 Years  (N=5,186)</c:v>
                </c:pt>
                <c:pt idx="6">
                  <c:v>&gt;15 Years (N=2,959)</c:v>
                </c:pt>
              </c:strCache>
            </c:strRef>
          </c:cat>
          <c:val>
            <c:numRef>
              <c:f>Sheet1!$B$3:$H$3</c:f>
              <c:numCache>
                <c:formatCode>General</c:formatCode>
                <c:ptCount val="7"/>
                <c:pt idx="0">
                  <c:v>4.5999999999999996</c:v>
                </c:pt>
                <c:pt idx="1">
                  <c:v>9.5</c:v>
                </c:pt>
                <c:pt idx="2">
                  <c:v>10.200000000000001</c:v>
                </c:pt>
                <c:pt idx="3">
                  <c:v>4.8</c:v>
                </c:pt>
                <c:pt idx="4">
                  <c:v>1.9000000000000001</c:v>
                </c:pt>
                <c:pt idx="5">
                  <c:v>0.9</c:v>
                </c:pt>
                <c:pt idx="6">
                  <c:v>0.60000000000000064</c:v>
                </c:pt>
              </c:numCache>
            </c:numRef>
          </c:val>
          <c:smooth val="0"/>
        </c:ser>
        <c:ser>
          <c:idx val="2"/>
          <c:order val="2"/>
          <c:tx>
            <c:strRef>
              <c:f>Sheet1!$A$4</c:f>
              <c:strCache>
                <c:ptCount val="1"/>
                <c:pt idx="0">
                  <c:v>Malignancy (non-Lymph/PTLD)</c:v>
                </c:pt>
              </c:strCache>
            </c:strRef>
          </c:tx>
          <c:spPr>
            <a:ln w="41275">
              <a:solidFill>
                <a:srgbClr val="9900FF"/>
              </a:solidFill>
            </a:ln>
          </c:spPr>
          <c:marker>
            <c:symbol val="diamond"/>
            <c:size val="9"/>
            <c:spPr>
              <a:solidFill>
                <a:srgbClr val="9900FF"/>
              </a:solidFill>
              <a:ln>
                <a:noFill/>
              </a:ln>
            </c:spPr>
          </c:marker>
          <c:cat>
            <c:strRef>
              <c:f>Sheet1!$B$1:$H$1</c:f>
              <c:strCache>
                <c:ptCount val="7"/>
                <c:pt idx="0">
                  <c:v>0-30 Days  (N=5,609)</c:v>
                </c:pt>
                <c:pt idx="1">
                  <c:v>31 Days –  1 Year  (N=4,800)</c:v>
                </c:pt>
                <c:pt idx="2">
                  <c:v>&gt;1 Year – 3 Years (N=3,511)</c:v>
                </c:pt>
                <c:pt idx="3">
                  <c:v>&gt;3 Years – 5 Years (N=3,085)</c:v>
                </c:pt>
                <c:pt idx="4">
                  <c:v>&gt;5 Years – 10 Years (N=7,117)</c:v>
                </c:pt>
                <c:pt idx="5">
                  <c:v>&gt;10 – 15 Years  (N=5,186)</c:v>
                </c:pt>
                <c:pt idx="6">
                  <c:v>&gt;15 Years (N=2,959)</c:v>
                </c:pt>
              </c:strCache>
            </c:strRef>
          </c:cat>
          <c:val>
            <c:numRef>
              <c:f>Sheet1!$B$4:$H$4</c:f>
              <c:numCache>
                <c:formatCode>General</c:formatCode>
                <c:ptCount val="7"/>
                <c:pt idx="0">
                  <c:v>0</c:v>
                </c:pt>
                <c:pt idx="1">
                  <c:v>2.4</c:v>
                </c:pt>
                <c:pt idx="2">
                  <c:v>12.1</c:v>
                </c:pt>
                <c:pt idx="3">
                  <c:v>19.2</c:v>
                </c:pt>
                <c:pt idx="4">
                  <c:v>21.2</c:v>
                </c:pt>
                <c:pt idx="5">
                  <c:v>21</c:v>
                </c:pt>
                <c:pt idx="6">
                  <c:v>19.2</c:v>
                </c:pt>
              </c:numCache>
            </c:numRef>
          </c:val>
          <c:smooth val="0"/>
        </c:ser>
        <c:ser>
          <c:idx val="3"/>
          <c:order val="3"/>
          <c:tx>
            <c:strRef>
              <c:f>Sheet1!$A$5</c:f>
              <c:strCache>
                <c:ptCount val="1"/>
                <c:pt idx="0">
                  <c:v>Infection (non-CMV)</c:v>
                </c:pt>
              </c:strCache>
            </c:strRef>
          </c:tx>
          <c:spPr>
            <a:ln w="41275">
              <a:solidFill>
                <a:srgbClr val="00FFFF"/>
              </a:solidFill>
            </a:ln>
          </c:spPr>
          <c:marker>
            <c:symbol val="diamond"/>
            <c:size val="9"/>
            <c:spPr>
              <a:solidFill>
                <a:srgbClr val="00FFFF"/>
              </a:solidFill>
              <a:ln>
                <a:solidFill>
                  <a:srgbClr val="00FFFF"/>
                </a:solidFill>
              </a:ln>
            </c:spPr>
          </c:marker>
          <c:cat>
            <c:strRef>
              <c:f>Sheet1!$B$1:$H$1</c:f>
              <c:strCache>
                <c:ptCount val="7"/>
                <c:pt idx="0">
                  <c:v>0-30 Days  (N=5,609)</c:v>
                </c:pt>
                <c:pt idx="1">
                  <c:v>31 Days –  1 Year  (N=4,800)</c:v>
                </c:pt>
                <c:pt idx="2">
                  <c:v>&gt;1 Year – 3 Years (N=3,511)</c:v>
                </c:pt>
                <c:pt idx="3">
                  <c:v>&gt;3 Years – 5 Years (N=3,085)</c:v>
                </c:pt>
                <c:pt idx="4">
                  <c:v>&gt;5 Years – 10 Years (N=7,117)</c:v>
                </c:pt>
                <c:pt idx="5">
                  <c:v>&gt;10 – 15 Years  (N=5,186)</c:v>
                </c:pt>
                <c:pt idx="6">
                  <c:v>&gt;15 Years (N=2,959)</c:v>
                </c:pt>
              </c:strCache>
            </c:strRef>
          </c:cat>
          <c:val>
            <c:numRef>
              <c:f>Sheet1!$B$5:$H$5</c:f>
              <c:numCache>
                <c:formatCode>General</c:formatCode>
                <c:ptCount val="7"/>
                <c:pt idx="0">
                  <c:v>12.7</c:v>
                </c:pt>
                <c:pt idx="1">
                  <c:v>30.6</c:v>
                </c:pt>
                <c:pt idx="2">
                  <c:v>12.3</c:v>
                </c:pt>
                <c:pt idx="3">
                  <c:v>10.1</c:v>
                </c:pt>
                <c:pt idx="4">
                  <c:v>10.5</c:v>
                </c:pt>
                <c:pt idx="5">
                  <c:v>10.4</c:v>
                </c:pt>
                <c:pt idx="6">
                  <c:v>11.3</c:v>
                </c:pt>
              </c:numCache>
            </c:numRef>
          </c:val>
          <c:smooth val="0"/>
        </c:ser>
        <c:ser>
          <c:idx val="4"/>
          <c:order val="4"/>
          <c:tx>
            <c:strRef>
              <c:f>Sheet1!$A$6</c:f>
              <c:strCache>
                <c:ptCount val="1"/>
                <c:pt idx="0">
                  <c:v>Graft Failure</c:v>
                </c:pt>
              </c:strCache>
            </c:strRef>
          </c:tx>
          <c:spPr>
            <a:ln w="41275">
              <a:solidFill>
                <a:srgbClr val="00FF00"/>
              </a:solidFill>
            </a:ln>
          </c:spPr>
          <c:marker>
            <c:symbol val="diamond"/>
            <c:size val="9"/>
            <c:spPr>
              <a:solidFill>
                <a:srgbClr val="00FF00"/>
              </a:solidFill>
              <a:ln>
                <a:noFill/>
              </a:ln>
            </c:spPr>
          </c:marker>
          <c:cat>
            <c:strRef>
              <c:f>Sheet1!$B$1:$H$1</c:f>
              <c:strCache>
                <c:ptCount val="7"/>
                <c:pt idx="0">
                  <c:v>0-30 Days  (N=5,609)</c:v>
                </c:pt>
                <c:pt idx="1">
                  <c:v>31 Days –  1 Year  (N=4,800)</c:v>
                </c:pt>
                <c:pt idx="2">
                  <c:v>&gt;1 Year – 3 Years (N=3,511)</c:v>
                </c:pt>
                <c:pt idx="3">
                  <c:v>&gt;3 Years – 5 Years (N=3,085)</c:v>
                </c:pt>
                <c:pt idx="4">
                  <c:v>&gt;5 Years – 10 Years (N=7,117)</c:v>
                </c:pt>
                <c:pt idx="5">
                  <c:v>&gt;10 – 15 Years  (N=5,186)</c:v>
                </c:pt>
                <c:pt idx="6">
                  <c:v>&gt;15 Years (N=2,959)</c:v>
                </c:pt>
              </c:strCache>
            </c:strRef>
          </c:cat>
          <c:val>
            <c:numRef>
              <c:f>Sheet1!$B$6:$H$6</c:f>
              <c:numCache>
                <c:formatCode>General</c:formatCode>
                <c:ptCount val="7"/>
                <c:pt idx="0">
                  <c:v>39</c:v>
                </c:pt>
                <c:pt idx="1">
                  <c:v>17.2</c:v>
                </c:pt>
                <c:pt idx="2">
                  <c:v>26</c:v>
                </c:pt>
                <c:pt idx="3">
                  <c:v>22.5</c:v>
                </c:pt>
                <c:pt idx="4">
                  <c:v>18.2</c:v>
                </c:pt>
                <c:pt idx="5">
                  <c:v>17.100000000000001</c:v>
                </c:pt>
                <c:pt idx="6">
                  <c:v>16.5</c:v>
                </c:pt>
              </c:numCache>
            </c:numRef>
          </c:val>
          <c:smooth val="0"/>
        </c:ser>
        <c:ser>
          <c:idx val="5"/>
          <c:order val="5"/>
          <c:tx>
            <c:strRef>
              <c:f>Sheet1!$A$7</c:f>
              <c:strCache>
                <c:ptCount val="1"/>
                <c:pt idx="0">
                  <c:v>Multiple Organ Failure</c:v>
                </c:pt>
              </c:strCache>
            </c:strRef>
          </c:tx>
          <c:spPr>
            <a:ln w="41275">
              <a:solidFill>
                <a:srgbClr val="FF00FF"/>
              </a:solidFill>
            </a:ln>
          </c:spPr>
          <c:marker>
            <c:symbol val="diamond"/>
            <c:size val="9"/>
            <c:spPr>
              <a:solidFill>
                <a:srgbClr val="FF00FF"/>
              </a:solidFill>
              <a:ln>
                <a:solidFill>
                  <a:srgbClr val="FF00FF"/>
                </a:solidFill>
              </a:ln>
            </c:spPr>
          </c:marker>
          <c:cat>
            <c:strRef>
              <c:f>Sheet1!$B$1:$H$1</c:f>
              <c:strCache>
                <c:ptCount val="7"/>
                <c:pt idx="0">
                  <c:v>0-30 Days  (N=5,609)</c:v>
                </c:pt>
                <c:pt idx="1">
                  <c:v>31 Days –  1 Year  (N=4,800)</c:v>
                </c:pt>
                <c:pt idx="2">
                  <c:v>&gt;1 Year – 3 Years (N=3,511)</c:v>
                </c:pt>
                <c:pt idx="3">
                  <c:v>&gt;3 Years – 5 Years (N=3,085)</c:v>
                </c:pt>
                <c:pt idx="4">
                  <c:v>&gt;5 Years – 10 Years (N=7,117)</c:v>
                </c:pt>
                <c:pt idx="5">
                  <c:v>&gt;10 – 15 Years  (N=5,186)</c:v>
                </c:pt>
                <c:pt idx="6">
                  <c:v>&gt;15 Years (N=2,959)</c:v>
                </c:pt>
              </c:strCache>
            </c:strRef>
          </c:cat>
          <c:val>
            <c:numRef>
              <c:f>Sheet1!$B$7:$H$7</c:f>
              <c:numCache>
                <c:formatCode>General</c:formatCode>
                <c:ptCount val="7"/>
                <c:pt idx="0">
                  <c:v>18</c:v>
                </c:pt>
                <c:pt idx="1">
                  <c:v>15.5</c:v>
                </c:pt>
                <c:pt idx="2">
                  <c:v>6.1</c:v>
                </c:pt>
                <c:pt idx="3">
                  <c:v>6.2</c:v>
                </c:pt>
                <c:pt idx="4">
                  <c:v>6.9</c:v>
                </c:pt>
                <c:pt idx="5">
                  <c:v>8.3000000000000007</c:v>
                </c:pt>
                <c:pt idx="6">
                  <c:v>9.2000000000000011</c:v>
                </c:pt>
              </c:numCache>
            </c:numRef>
          </c:val>
          <c:smooth val="0"/>
        </c:ser>
        <c:ser>
          <c:idx val="6"/>
          <c:order val="6"/>
          <c:tx>
            <c:strRef>
              <c:f>Sheet1!$A$8</c:f>
              <c:strCache>
                <c:ptCount val="1"/>
                <c:pt idx="0">
                  <c:v>Renal Failure</c:v>
                </c:pt>
              </c:strCache>
            </c:strRef>
          </c:tx>
          <c:spPr>
            <a:ln w="41275">
              <a:solidFill>
                <a:srgbClr val="CC9900"/>
              </a:solidFill>
            </a:ln>
          </c:spPr>
          <c:marker>
            <c:symbol val="diamond"/>
            <c:size val="9"/>
            <c:spPr>
              <a:solidFill>
                <a:srgbClr val="CC9900"/>
              </a:solidFill>
              <a:ln>
                <a:noFill/>
              </a:ln>
            </c:spPr>
          </c:marker>
          <c:cat>
            <c:strRef>
              <c:f>Sheet1!$B$1:$H$1</c:f>
              <c:strCache>
                <c:ptCount val="7"/>
                <c:pt idx="0">
                  <c:v>0-30 Days  (N=5,609)</c:v>
                </c:pt>
                <c:pt idx="1">
                  <c:v>31 Days –  1 Year  (N=4,800)</c:v>
                </c:pt>
                <c:pt idx="2">
                  <c:v>&gt;1 Year – 3 Years (N=3,511)</c:v>
                </c:pt>
                <c:pt idx="3">
                  <c:v>&gt;3 Years – 5 Years (N=3,085)</c:v>
                </c:pt>
                <c:pt idx="4">
                  <c:v>&gt;5 Years – 10 Years (N=7,117)</c:v>
                </c:pt>
                <c:pt idx="5">
                  <c:v>&gt;10 – 15 Years  (N=5,186)</c:v>
                </c:pt>
                <c:pt idx="6">
                  <c:v>&gt;15 Years (N=2,959)</c:v>
                </c:pt>
              </c:strCache>
            </c:strRef>
          </c:cat>
          <c:val>
            <c:numRef>
              <c:f>Sheet1!$B$8:$H$8</c:f>
              <c:numCache>
                <c:formatCode>General</c:formatCode>
                <c:ptCount val="7"/>
                <c:pt idx="0">
                  <c:v>0.5</c:v>
                </c:pt>
                <c:pt idx="1">
                  <c:v>1</c:v>
                </c:pt>
                <c:pt idx="2">
                  <c:v>1.5</c:v>
                </c:pt>
                <c:pt idx="3">
                  <c:v>3</c:v>
                </c:pt>
                <c:pt idx="4">
                  <c:v>5.7</c:v>
                </c:pt>
                <c:pt idx="5">
                  <c:v>8.3000000000000007</c:v>
                </c:pt>
                <c:pt idx="6">
                  <c:v>9.8000000000000007</c:v>
                </c:pt>
              </c:numCache>
            </c:numRef>
          </c:val>
          <c:smooth val="0"/>
        </c:ser>
        <c:dLbls>
          <c:showLegendKey val="0"/>
          <c:showVal val="0"/>
          <c:showCatName val="0"/>
          <c:showSerName val="0"/>
          <c:showPercent val="0"/>
          <c:showBubbleSize val="0"/>
        </c:dLbls>
        <c:marker val="1"/>
        <c:smooth val="0"/>
        <c:axId val="485763968"/>
        <c:axId val="485763576"/>
      </c:lineChart>
      <c:catAx>
        <c:axId val="485763968"/>
        <c:scaling>
          <c:orientation val="minMax"/>
        </c:scaling>
        <c:delete val="0"/>
        <c:axPos val="b"/>
        <c:numFmt formatCode="General" sourceLinked="1"/>
        <c:majorTickMark val="out"/>
        <c:minorTickMark val="none"/>
        <c:tickLblPos val="nextTo"/>
        <c:txPr>
          <a:bodyPr rot="0"/>
          <a:lstStyle/>
          <a:p>
            <a:pPr>
              <a:defRPr sz="1300" b="1"/>
            </a:pPr>
            <a:endParaRPr lang="en-US"/>
          </a:p>
        </c:txPr>
        <c:crossAx val="485763576"/>
        <c:crosses val="autoZero"/>
        <c:auto val="1"/>
        <c:lblAlgn val="ctr"/>
        <c:lblOffset val="100"/>
        <c:noMultiLvlLbl val="0"/>
      </c:catAx>
      <c:valAx>
        <c:axId val="485763576"/>
        <c:scaling>
          <c:orientation val="minMax"/>
          <c:max val="5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of deaths</a:t>
                </a:r>
                <a:endParaRPr lang="en-US" sz="1700" b="1" i="0" baseline="0" dirty="0">
                  <a:solidFill>
                    <a:schemeClr val="tx1"/>
                  </a:solidFill>
                </a:endParaRPr>
              </a:p>
            </c:rich>
          </c:tx>
          <c:layout>
            <c:manualLayout>
              <c:xMode val="edge"/>
              <c:yMode val="edge"/>
              <c:x val="1.5476854110050425E-2"/>
              <c:y val="0.32582317331303529"/>
            </c:manualLayout>
          </c:layout>
          <c:overlay val="0"/>
        </c:title>
        <c:numFmt formatCode="General" sourceLinked="1"/>
        <c:majorTickMark val="out"/>
        <c:minorTickMark val="none"/>
        <c:tickLblPos val="nextTo"/>
        <c:txPr>
          <a:bodyPr/>
          <a:lstStyle/>
          <a:p>
            <a:pPr>
              <a:defRPr sz="1500" b="1"/>
            </a:pPr>
            <a:endParaRPr lang="en-US"/>
          </a:p>
        </c:txPr>
        <c:crossAx val="485763968"/>
        <c:crosses val="autoZero"/>
        <c:crossBetween val="between"/>
        <c:majorUnit val="10"/>
      </c:valAx>
      <c:spPr>
        <a:solidFill>
          <a:schemeClr val="bg2"/>
        </a:solidFill>
        <a:ln>
          <a:solidFill>
            <a:schemeClr val="tx1"/>
          </a:solidFill>
        </a:ln>
      </c:spPr>
    </c:plotArea>
    <c:legend>
      <c:legendPos val="r"/>
      <c:layout>
        <c:manualLayout>
          <c:xMode val="edge"/>
          <c:yMode val="edge"/>
          <c:x val="0.20202064896755162"/>
          <c:y val="4.8999237998477024E-2"/>
          <c:w val="0.75269911504426201"/>
          <c:h val="0.20777410888155121"/>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28"/>
          <c:h val="0.77074260114041282"/>
        </c:manualLayout>
      </c:layout>
      <c:scatterChart>
        <c:scatterStyle val="lineMarker"/>
        <c:varyColors val="0"/>
        <c:ser>
          <c:idx val="0"/>
          <c:order val="0"/>
          <c:tx>
            <c:strRef>
              <c:f>Sheet1!$B$1</c:f>
              <c:strCache>
                <c:ptCount val="1"/>
                <c:pt idx="0">
                  <c:v>CAV</c:v>
                </c:pt>
              </c:strCache>
            </c:strRef>
          </c:tx>
          <c:spPr>
            <a:ln w="41275">
              <a:solidFill>
                <a:srgbClr val="FF0000"/>
              </a:solidFill>
            </a:ln>
          </c:spPr>
          <c:marker>
            <c:symbol val="none"/>
          </c:marker>
          <c:xVal>
            <c:numRef>
              <c:f>Sheet1!$A$2:$A$37</c:f>
              <c:numCache>
                <c:formatCode>General</c:formatCode>
                <c:ptCount val="36"/>
                <c:pt idx="0">
                  <c:v>0</c:v>
                </c:pt>
                <c:pt idx="1">
                  <c:v>1.9199999999999998E-2</c:v>
                </c:pt>
                <c:pt idx="2">
                  <c:v>3.8399999999999997E-2</c:v>
                </c:pt>
                <c:pt idx="3">
                  <c:v>8.2200000000000009E-2</c:v>
                </c:pt>
                <c:pt idx="4">
                  <c:v>0.12330000000000002</c:v>
                </c:pt>
                <c:pt idx="5">
                  <c:v>0.1671</c:v>
                </c:pt>
                <c:pt idx="6">
                  <c:v>0.24930000000000022</c:v>
                </c:pt>
                <c:pt idx="7">
                  <c:v>0.33420000000000044</c:v>
                </c:pt>
                <c:pt idx="8">
                  <c:v>0.49860000000000032</c:v>
                </c:pt>
                <c:pt idx="9">
                  <c:v>0.74790000000000101</c:v>
                </c:pt>
                <c:pt idx="10">
                  <c:v>1</c:v>
                </c:pt>
                <c:pt idx="11">
                  <c:v>1.2492999999999979</c:v>
                </c:pt>
                <c:pt idx="12">
                  <c:v>1.4985999999999982</c:v>
                </c:pt>
                <c:pt idx="13">
                  <c:v>1.7506999999999981</c:v>
                </c:pt>
                <c:pt idx="14">
                  <c:v>2</c:v>
                </c:pt>
                <c:pt idx="15">
                  <c:v>2.2492999999999999</c:v>
                </c:pt>
                <c:pt idx="16">
                  <c:v>2.4985999999999997</c:v>
                </c:pt>
                <c:pt idx="17">
                  <c:v>2.7507000000000001</c:v>
                </c:pt>
                <c:pt idx="18">
                  <c:v>3</c:v>
                </c:pt>
                <c:pt idx="19">
                  <c:v>3.2492999999999999</c:v>
                </c:pt>
                <c:pt idx="20">
                  <c:v>3.4985999999999997</c:v>
                </c:pt>
                <c:pt idx="21">
                  <c:v>4</c:v>
                </c:pt>
                <c:pt idx="22">
                  <c:v>4.2493000000000034</c:v>
                </c:pt>
                <c:pt idx="23">
                  <c:v>4.4985999999999997</c:v>
                </c:pt>
                <c:pt idx="24">
                  <c:v>5</c:v>
                </c:pt>
                <c:pt idx="25">
                  <c:v>5.4985999999999997</c:v>
                </c:pt>
                <c:pt idx="26">
                  <c:v>6</c:v>
                </c:pt>
                <c:pt idx="27">
                  <c:v>7</c:v>
                </c:pt>
                <c:pt idx="28">
                  <c:v>8</c:v>
                </c:pt>
                <c:pt idx="29">
                  <c:v>9</c:v>
                </c:pt>
                <c:pt idx="30">
                  <c:v>10</c:v>
                </c:pt>
                <c:pt idx="31">
                  <c:v>11</c:v>
                </c:pt>
                <c:pt idx="32">
                  <c:v>12</c:v>
                </c:pt>
                <c:pt idx="33">
                  <c:v>13</c:v>
                </c:pt>
                <c:pt idx="34">
                  <c:v>14</c:v>
                </c:pt>
                <c:pt idx="35">
                  <c:v>15</c:v>
                </c:pt>
              </c:numCache>
            </c:numRef>
          </c:xVal>
          <c:yVal>
            <c:numRef>
              <c:f>Sheet1!$B$2:$B$37</c:f>
              <c:numCache>
                <c:formatCode>General</c:formatCode>
                <c:ptCount val="36"/>
                <c:pt idx="0">
                  <c:v>0</c:v>
                </c:pt>
                <c:pt idx="1">
                  <c:v>6.5200000000000024E-4</c:v>
                </c:pt>
                <c:pt idx="2">
                  <c:v>9.9500000000000239E-4</c:v>
                </c:pt>
                <c:pt idx="3">
                  <c:v>1.1900000000000029E-3</c:v>
                </c:pt>
                <c:pt idx="4">
                  <c:v>1.2960000000000022E-3</c:v>
                </c:pt>
                <c:pt idx="5">
                  <c:v>1.4469999999999999E-3</c:v>
                </c:pt>
                <c:pt idx="6">
                  <c:v>1.5690000000000023E-3</c:v>
                </c:pt>
                <c:pt idx="7">
                  <c:v>1.7520000000000025E-3</c:v>
                </c:pt>
                <c:pt idx="8">
                  <c:v>2.196E-3</c:v>
                </c:pt>
                <c:pt idx="9">
                  <c:v>2.918E-3</c:v>
                </c:pt>
                <c:pt idx="10">
                  <c:v>3.6910000000000011E-3</c:v>
                </c:pt>
                <c:pt idx="11">
                  <c:v>4.5350000000000034E-3</c:v>
                </c:pt>
                <c:pt idx="12">
                  <c:v>5.4380000000000131E-3</c:v>
                </c:pt>
                <c:pt idx="13">
                  <c:v>6.138000000000008E-3</c:v>
                </c:pt>
                <c:pt idx="14">
                  <c:v>6.666000000000007E-3</c:v>
                </c:pt>
                <c:pt idx="15">
                  <c:v>7.4200000000000091E-3</c:v>
                </c:pt>
                <c:pt idx="16">
                  <c:v>7.8910000000000143E-3</c:v>
                </c:pt>
                <c:pt idx="17">
                  <c:v>8.5240000000000003E-3</c:v>
                </c:pt>
                <c:pt idx="18">
                  <c:v>9.1830000000000175E-3</c:v>
                </c:pt>
                <c:pt idx="19">
                  <c:v>9.6680000000000047E-3</c:v>
                </c:pt>
                <c:pt idx="20">
                  <c:v>1.0292000000000001E-2</c:v>
                </c:pt>
                <c:pt idx="21">
                  <c:v>1.1601999999999999E-2</c:v>
                </c:pt>
                <c:pt idx="22">
                  <c:v>1.2189E-2</c:v>
                </c:pt>
                <c:pt idx="23">
                  <c:v>1.2867000000000003E-2</c:v>
                </c:pt>
                <c:pt idx="24">
                  <c:v>1.4348E-2</c:v>
                </c:pt>
                <c:pt idx="25">
                  <c:v>1.5620000000000023E-2</c:v>
                </c:pt>
                <c:pt idx="26">
                  <c:v>1.6608000000000001E-2</c:v>
                </c:pt>
                <c:pt idx="27">
                  <c:v>1.9785000000000032E-2</c:v>
                </c:pt>
                <c:pt idx="28">
                  <c:v>2.2714000000000002E-2</c:v>
                </c:pt>
                <c:pt idx="29">
                  <c:v>2.5395999999999998E-2</c:v>
                </c:pt>
                <c:pt idx="30">
                  <c:v>2.7806000000000039E-2</c:v>
                </c:pt>
                <c:pt idx="31">
                  <c:v>3.0596999999999999E-2</c:v>
                </c:pt>
                <c:pt idx="32">
                  <c:v>3.2976999999999999E-2</c:v>
                </c:pt>
                <c:pt idx="33">
                  <c:v>3.6210000000000006E-2</c:v>
                </c:pt>
                <c:pt idx="34">
                  <c:v>3.8327E-2</c:v>
                </c:pt>
                <c:pt idx="35">
                  <c:v>4.1048999999999995E-2</c:v>
                </c:pt>
              </c:numCache>
            </c:numRef>
          </c:yVal>
          <c:smooth val="0"/>
        </c:ser>
        <c:ser>
          <c:idx val="1"/>
          <c:order val="1"/>
          <c:tx>
            <c:strRef>
              <c:f>Sheet1!$C$1</c:f>
              <c:strCache>
                <c:ptCount val="1"/>
                <c:pt idx="0">
                  <c:v>Acute Rejection</c:v>
                </c:pt>
              </c:strCache>
            </c:strRef>
          </c:tx>
          <c:spPr>
            <a:ln w="41275">
              <a:solidFill>
                <a:srgbClr val="FFFF00"/>
              </a:solidFill>
              <a:prstDash val="solid"/>
            </a:ln>
          </c:spPr>
          <c:marker>
            <c:symbol val="none"/>
          </c:marker>
          <c:xVal>
            <c:numRef>
              <c:f>Sheet1!$A$2:$A$37</c:f>
              <c:numCache>
                <c:formatCode>General</c:formatCode>
                <c:ptCount val="36"/>
                <c:pt idx="0">
                  <c:v>0</c:v>
                </c:pt>
                <c:pt idx="1">
                  <c:v>1.9199999999999998E-2</c:v>
                </c:pt>
                <c:pt idx="2">
                  <c:v>3.8399999999999997E-2</c:v>
                </c:pt>
                <c:pt idx="3">
                  <c:v>8.2200000000000009E-2</c:v>
                </c:pt>
                <c:pt idx="4">
                  <c:v>0.12330000000000002</c:v>
                </c:pt>
                <c:pt idx="5">
                  <c:v>0.1671</c:v>
                </c:pt>
                <c:pt idx="6">
                  <c:v>0.24930000000000022</c:v>
                </c:pt>
                <c:pt idx="7">
                  <c:v>0.33420000000000044</c:v>
                </c:pt>
                <c:pt idx="8">
                  <c:v>0.49860000000000032</c:v>
                </c:pt>
                <c:pt idx="9">
                  <c:v>0.74790000000000101</c:v>
                </c:pt>
                <c:pt idx="10">
                  <c:v>1</c:v>
                </c:pt>
                <c:pt idx="11">
                  <c:v>1.2492999999999979</c:v>
                </c:pt>
                <c:pt idx="12">
                  <c:v>1.4985999999999982</c:v>
                </c:pt>
                <c:pt idx="13">
                  <c:v>1.7506999999999981</c:v>
                </c:pt>
                <c:pt idx="14">
                  <c:v>2</c:v>
                </c:pt>
                <c:pt idx="15">
                  <c:v>2.2492999999999999</c:v>
                </c:pt>
                <c:pt idx="16">
                  <c:v>2.4985999999999997</c:v>
                </c:pt>
                <c:pt idx="17">
                  <c:v>2.7507000000000001</c:v>
                </c:pt>
                <c:pt idx="18">
                  <c:v>3</c:v>
                </c:pt>
                <c:pt idx="19">
                  <c:v>3.2492999999999999</c:v>
                </c:pt>
                <c:pt idx="20">
                  <c:v>3.4985999999999997</c:v>
                </c:pt>
                <c:pt idx="21">
                  <c:v>4</c:v>
                </c:pt>
                <c:pt idx="22">
                  <c:v>4.2493000000000034</c:v>
                </c:pt>
                <c:pt idx="23">
                  <c:v>4.4985999999999997</c:v>
                </c:pt>
                <c:pt idx="24">
                  <c:v>5</c:v>
                </c:pt>
                <c:pt idx="25">
                  <c:v>5.4985999999999997</c:v>
                </c:pt>
                <c:pt idx="26">
                  <c:v>6</c:v>
                </c:pt>
                <c:pt idx="27">
                  <c:v>7</c:v>
                </c:pt>
                <c:pt idx="28">
                  <c:v>8</c:v>
                </c:pt>
                <c:pt idx="29">
                  <c:v>9</c:v>
                </c:pt>
                <c:pt idx="30">
                  <c:v>10</c:v>
                </c:pt>
                <c:pt idx="31">
                  <c:v>11</c:v>
                </c:pt>
                <c:pt idx="32">
                  <c:v>12</c:v>
                </c:pt>
                <c:pt idx="33">
                  <c:v>13</c:v>
                </c:pt>
                <c:pt idx="34">
                  <c:v>14</c:v>
                </c:pt>
                <c:pt idx="35">
                  <c:v>15</c:v>
                </c:pt>
              </c:numCache>
            </c:numRef>
          </c:xVal>
          <c:yVal>
            <c:numRef>
              <c:f>Sheet1!$C$2:$C$37</c:f>
              <c:numCache>
                <c:formatCode>General</c:formatCode>
                <c:ptCount val="36"/>
                <c:pt idx="0">
                  <c:v>0</c:v>
                </c:pt>
                <c:pt idx="1">
                  <c:v>1.9730000000000034E-3</c:v>
                </c:pt>
                <c:pt idx="2">
                  <c:v>2.6580000000000002E-3</c:v>
                </c:pt>
                <c:pt idx="3">
                  <c:v>3.7680000000000075E-3</c:v>
                </c:pt>
                <c:pt idx="4">
                  <c:v>4.432000000000008E-3</c:v>
                </c:pt>
                <c:pt idx="5">
                  <c:v>5.085000000000007E-3</c:v>
                </c:pt>
                <c:pt idx="6">
                  <c:v>5.7100000000000024E-3</c:v>
                </c:pt>
                <c:pt idx="7">
                  <c:v>6.3660000000000079E-3</c:v>
                </c:pt>
                <c:pt idx="8">
                  <c:v>7.4990000000000143E-3</c:v>
                </c:pt>
                <c:pt idx="9">
                  <c:v>9.0800000000000047E-3</c:v>
                </c:pt>
                <c:pt idx="10">
                  <c:v>1.0423999999999999E-2</c:v>
                </c:pt>
                <c:pt idx="11">
                  <c:v>1.1474000000000003E-2</c:v>
                </c:pt>
                <c:pt idx="12">
                  <c:v>1.2378E-2</c:v>
                </c:pt>
                <c:pt idx="13">
                  <c:v>1.3304000000000003E-2</c:v>
                </c:pt>
                <c:pt idx="14">
                  <c:v>1.3880000000000023E-2</c:v>
                </c:pt>
                <c:pt idx="15">
                  <c:v>1.4429000000000001E-2</c:v>
                </c:pt>
                <c:pt idx="16">
                  <c:v>1.5037999999999998E-2</c:v>
                </c:pt>
                <c:pt idx="17">
                  <c:v>1.5478E-2</c:v>
                </c:pt>
                <c:pt idx="18">
                  <c:v>1.5781000000000003E-2</c:v>
                </c:pt>
                <c:pt idx="19">
                  <c:v>1.6226000000000001E-2</c:v>
                </c:pt>
                <c:pt idx="20">
                  <c:v>1.6528999999999999E-2</c:v>
                </c:pt>
                <c:pt idx="21">
                  <c:v>1.7010999999999998E-2</c:v>
                </c:pt>
                <c:pt idx="22">
                  <c:v>1.7395000000000001E-2</c:v>
                </c:pt>
                <c:pt idx="23">
                  <c:v>1.7641E-2</c:v>
                </c:pt>
                <c:pt idx="24">
                  <c:v>1.8060000000000003E-2</c:v>
                </c:pt>
                <c:pt idx="25">
                  <c:v>1.8436999999999999E-2</c:v>
                </c:pt>
                <c:pt idx="26">
                  <c:v>1.8827000000000003E-2</c:v>
                </c:pt>
                <c:pt idx="27">
                  <c:v>1.9302000000000031E-2</c:v>
                </c:pt>
                <c:pt idx="28">
                  <c:v>1.9886000000000032E-2</c:v>
                </c:pt>
                <c:pt idx="29">
                  <c:v>2.0469999999999999E-2</c:v>
                </c:pt>
                <c:pt idx="30">
                  <c:v>2.091500000000001E-2</c:v>
                </c:pt>
                <c:pt idx="31">
                  <c:v>2.1071000000000055E-2</c:v>
                </c:pt>
                <c:pt idx="32">
                  <c:v>2.1206000000000006E-2</c:v>
                </c:pt>
                <c:pt idx="33">
                  <c:v>2.1462999999999999E-2</c:v>
                </c:pt>
                <c:pt idx="34">
                  <c:v>2.1643000000000051E-2</c:v>
                </c:pt>
                <c:pt idx="35">
                  <c:v>2.1864999999999999E-2</c:v>
                </c:pt>
              </c:numCache>
            </c:numRef>
          </c:yVal>
          <c:smooth val="0"/>
        </c:ser>
        <c:ser>
          <c:idx val="2"/>
          <c:order val="2"/>
          <c:tx>
            <c:strRef>
              <c:f>Sheet1!$D$1</c:f>
              <c:strCache>
                <c:ptCount val="1"/>
                <c:pt idx="0">
                  <c:v>Malignancy (non-Lymph/PTLD)</c:v>
                </c:pt>
              </c:strCache>
            </c:strRef>
          </c:tx>
          <c:spPr>
            <a:ln w="41275">
              <a:solidFill>
                <a:srgbClr val="9900FF"/>
              </a:solidFill>
            </a:ln>
          </c:spPr>
          <c:marker>
            <c:symbol val="none"/>
          </c:marker>
          <c:xVal>
            <c:numRef>
              <c:f>Sheet1!$A$2:$A$37</c:f>
              <c:numCache>
                <c:formatCode>General</c:formatCode>
                <c:ptCount val="36"/>
                <c:pt idx="0">
                  <c:v>0</c:v>
                </c:pt>
                <c:pt idx="1">
                  <c:v>1.9199999999999998E-2</c:v>
                </c:pt>
                <c:pt idx="2">
                  <c:v>3.8399999999999997E-2</c:v>
                </c:pt>
                <c:pt idx="3">
                  <c:v>8.2200000000000009E-2</c:v>
                </c:pt>
                <c:pt idx="4">
                  <c:v>0.12330000000000002</c:v>
                </c:pt>
                <c:pt idx="5">
                  <c:v>0.1671</c:v>
                </c:pt>
                <c:pt idx="6">
                  <c:v>0.24930000000000022</c:v>
                </c:pt>
                <c:pt idx="7">
                  <c:v>0.33420000000000044</c:v>
                </c:pt>
                <c:pt idx="8">
                  <c:v>0.49860000000000032</c:v>
                </c:pt>
                <c:pt idx="9">
                  <c:v>0.74790000000000101</c:v>
                </c:pt>
                <c:pt idx="10">
                  <c:v>1</c:v>
                </c:pt>
                <c:pt idx="11">
                  <c:v>1.2492999999999979</c:v>
                </c:pt>
                <c:pt idx="12">
                  <c:v>1.4985999999999982</c:v>
                </c:pt>
                <c:pt idx="13">
                  <c:v>1.7506999999999981</c:v>
                </c:pt>
                <c:pt idx="14">
                  <c:v>2</c:v>
                </c:pt>
                <c:pt idx="15">
                  <c:v>2.2492999999999999</c:v>
                </c:pt>
                <c:pt idx="16">
                  <c:v>2.4985999999999997</c:v>
                </c:pt>
                <c:pt idx="17">
                  <c:v>2.7507000000000001</c:v>
                </c:pt>
                <c:pt idx="18">
                  <c:v>3</c:v>
                </c:pt>
                <c:pt idx="19">
                  <c:v>3.2492999999999999</c:v>
                </c:pt>
                <c:pt idx="20">
                  <c:v>3.4985999999999997</c:v>
                </c:pt>
                <c:pt idx="21">
                  <c:v>4</c:v>
                </c:pt>
                <c:pt idx="22">
                  <c:v>4.2493000000000034</c:v>
                </c:pt>
                <c:pt idx="23">
                  <c:v>4.4985999999999997</c:v>
                </c:pt>
                <c:pt idx="24">
                  <c:v>5</c:v>
                </c:pt>
                <c:pt idx="25">
                  <c:v>5.4985999999999997</c:v>
                </c:pt>
                <c:pt idx="26">
                  <c:v>6</c:v>
                </c:pt>
                <c:pt idx="27">
                  <c:v>7</c:v>
                </c:pt>
                <c:pt idx="28">
                  <c:v>8</c:v>
                </c:pt>
                <c:pt idx="29">
                  <c:v>9</c:v>
                </c:pt>
                <c:pt idx="30">
                  <c:v>10</c:v>
                </c:pt>
                <c:pt idx="31">
                  <c:v>11</c:v>
                </c:pt>
                <c:pt idx="32">
                  <c:v>12</c:v>
                </c:pt>
                <c:pt idx="33">
                  <c:v>13</c:v>
                </c:pt>
                <c:pt idx="34">
                  <c:v>14</c:v>
                </c:pt>
                <c:pt idx="35">
                  <c:v>15</c:v>
                </c:pt>
              </c:numCache>
            </c:numRef>
          </c:xVal>
          <c:yVal>
            <c:numRef>
              <c:f>Sheet1!$D$2:$D$37</c:f>
              <c:numCache>
                <c:formatCode>General</c:formatCode>
                <c:ptCount val="36"/>
                <c:pt idx="0">
                  <c:v>0</c:v>
                </c:pt>
                <c:pt idx="1">
                  <c:v>1.5000000000000036E-5</c:v>
                </c:pt>
                <c:pt idx="2">
                  <c:v>1.5000000000000036E-5</c:v>
                </c:pt>
                <c:pt idx="3">
                  <c:v>3.0000000000000065E-5</c:v>
                </c:pt>
                <c:pt idx="4">
                  <c:v>9.0000000000000223E-5</c:v>
                </c:pt>
                <c:pt idx="5">
                  <c:v>1.3600000000000035E-4</c:v>
                </c:pt>
                <c:pt idx="6">
                  <c:v>1.6600000000000046E-4</c:v>
                </c:pt>
                <c:pt idx="7">
                  <c:v>2.7300000000000051E-4</c:v>
                </c:pt>
                <c:pt idx="8">
                  <c:v>5.3300000000000103E-4</c:v>
                </c:pt>
                <c:pt idx="9">
                  <c:v>1.1630000000000017E-3</c:v>
                </c:pt>
                <c:pt idx="10">
                  <c:v>1.6420000000000035E-3</c:v>
                </c:pt>
                <c:pt idx="11">
                  <c:v>2.3610000000000011E-3</c:v>
                </c:pt>
                <c:pt idx="12">
                  <c:v>2.9260000000000002E-3</c:v>
                </c:pt>
                <c:pt idx="13">
                  <c:v>3.6580000000000054E-3</c:v>
                </c:pt>
                <c:pt idx="14">
                  <c:v>4.5330000000000101E-3</c:v>
                </c:pt>
                <c:pt idx="15">
                  <c:v>5.308000000000008E-3</c:v>
                </c:pt>
                <c:pt idx="16">
                  <c:v>6.1609999999999998E-3</c:v>
                </c:pt>
                <c:pt idx="17">
                  <c:v>7.0930000000000082E-3</c:v>
                </c:pt>
                <c:pt idx="18">
                  <c:v>7.9660000000000147E-3</c:v>
                </c:pt>
                <c:pt idx="19">
                  <c:v>8.8800000000000181E-3</c:v>
                </c:pt>
                <c:pt idx="20">
                  <c:v>1.0034E-2</c:v>
                </c:pt>
                <c:pt idx="21">
                  <c:v>1.2189E-2</c:v>
                </c:pt>
                <c:pt idx="22">
                  <c:v>1.3280999999999999E-2</c:v>
                </c:pt>
                <c:pt idx="23">
                  <c:v>1.4309000000000001E-2</c:v>
                </c:pt>
                <c:pt idx="24">
                  <c:v>1.6463999999999999E-2</c:v>
                </c:pt>
                <c:pt idx="25">
                  <c:v>1.8575999999999999E-2</c:v>
                </c:pt>
                <c:pt idx="26">
                  <c:v>2.1332000000000011E-2</c:v>
                </c:pt>
                <c:pt idx="27">
                  <c:v>2.6096999999999999E-2</c:v>
                </c:pt>
                <c:pt idx="28">
                  <c:v>3.1738000000000002E-2</c:v>
                </c:pt>
                <c:pt idx="29">
                  <c:v>3.7711000000000015E-2</c:v>
                </c:pt>
                <c:pt idx="30">
                  <c:v>4.3561999999999997E-2</c:v>
                </c:pt>
                <c:pt idx="31">
                  <c:v>4.9810000000000104E-2</c:v>
                </c:pt>
                <c:pt idx="32">
                  <c:v>5.4997000000000108E-2</c:v>
                </c:pt>
                <c:pt idx="33">
                  <c:v>6.0045000000000001E-2</c:v>
                </c:pt>
                <c:pt idx="34">
                  <c:v>6.6332000000000113E-2</c:v>
                </c:pt>
                <c:pt idx="35">
                  <c:v>7.269500000000001E-2</c:v>
                </c:pt>
              </c:numCache>
            </c:numRef>
          </c:yVal>
          <c:smooth val="0"/>
        </c:ser>
        <c:ser>
          <c:idx val="3"/>
          <c:order val="3"/>
          <c:tx>
            <c:strRef>
              <c:f>Sheet1!$E$1</c:f>
              <c:strCache>
                <c:ptCount val="1"/>
                <c:pt idx="0">
                  <c:v>Infection (non-CMV)</c:v>
                </c:pt>
              </c:strCache>
            </c:strRef>
          </c:tx>
          <c:spPr>
            <a:ln w="41275">
              <a:solidFill>
                <a:srgbClr val="00FFFF"/>
              </a:solidFill>
            </a:ln>
          </c:spPr>
          <c:marker>
            <c:symbol val="none"/>
          </c:marker>
          <c:xVal>
            <c:numRef>
              <c:f>Sheet1!$A$2:$A$37</c:f>
              <c:numCache>
                <c:formatCode>General</c:formatCode>
                <c:ptCount val="36"/>
                <c:pt idx="0">
                  <c:v>0</c:v>
                </c:pt>
                <c:pt idx="1">
                  <c:v>1.9199999999999998E-2</c:v>
                </c:pt>
                <c:pt idx="2">
                  <c:v>3.8399999999999997E-2</c:v>
                </c:pt>
                <c:pt idx="3">
                  <c:v>8.2200000000000009E-2</c:v>
                </c:pt>
                <c:pt idx="4">
                  <c:v>0.12330000000000002</c:v>
                </c:pt>
                <c:pt idx="5">
                  <c:v>0.1671</c:v>
                </c:pt>
                <c:pt idx="6">
                  <c:v>0.24930000000000022</c:v>
                </c:pt>
                <c:pt idx="7">
                  <c:v>0.33420000000000044</c:v>
                </c:pt>
                <c:pt idx="8">
                  <c:v>0.49860000000000032</c:v>
                </c:pt>
                <c:pt idx="9">
                  <c:v>0.74790000000000101</c:v>
                </c:pt>
                <c:pt idx="10">
                  <c:v>1</c:v>
                </c:pt>
                <c:pt idx="11">
                  <c:v>1.2492999999999979</c:v>
                </c:pt>
                <c:pt idx="12">
                  <c:v>1.4985999999999982</c:v>
                </c:pt>
                <c:pt idx="13">
                  <c:v>1.7506999999999981</c:v>
                </c:pt>
                <c:pt idx="14">
                  <c:v>2</c:v>
                </c:pt>
                <c:pt idx="15">
                  <c:v>2.2492999999999999</c:v>
                </c:pt>
                <c:pt idx="16">
                  <c:v>2.4985999999999997</c:v>
                </c:pt>
                <c:pt idx="17">
                  <c:v>2.7507000000000001</c:v>
                </c:pt>
                <c:pt idx="18">
                  <c:v>3</c:v>
                </c:pt>
                <c:pt idx="19">
                  <c:v>3.2492999999999999</c:v>
                </c:pt>
                <c:pt idx="20">
                  <c:v>3.4985999999999997</c:v>
                </c:pt>
                <c:pt idx="21">
                  <c:v>4</c:v>
                </c:pt>
                <c:pt idx="22">
                  <c:v>4.2493000000000034</c:v>
                </c:pt>
                <c:pt idx="23">
                  <c:v>4.4985999999999997</c:v>
                </c:pt>
                <c:pt idx="24">
                  <c:v>5</c:v>
                </c:pt>
                <c:pt idx="25">
                  <c:v>5.4985999999999997</c:v>
                </c:pt>
                <c:pt idx="26">
                  <c:v>6</c:v>
                </c:pt>
                <c:pt idx="27">
                  <c:v>7</c:v>
                </c:pt>
                <c:pt idx="28">
                  <c:v>8</c:v>
                </c:pt>
                <c:pt idx="29">
                  <c:v>9</c:v>
                </c:pt>
                <c:pt idx="30">
                  <c:v>10</c:v>
                </c:pt>
                <c:pt idx="31">
                  <c:v>11</c:v>
                </c:pt>
                <c:pt idx="32">
                  <c:v>12</c:v>
                </c:pt>
                <c:pt idx="33">
                  <c:v>13</c:v>
                </c:pt>
                <c:pt idx="34">
                  <c:v>14</c:v>
                </c:pt>
                <c:pt idx="35">
                  <c:v>15</c:v>
                </c:pt>
              </c:numCache>
            </c:numRef>
          </c:xVal>
          <c:yVal>
            <c:numRef>
              <c:f>Sheet1!$E$2:$E$37</c:f>
              <c:numCache>
                <c:formatCode>General</c:formatCode>
                <c:ptCount val="36"/>
                <c:pt idx="0">
                  <c:v>0</c:v>
                </c:pt>
                <c:pt idx="1">
                  <c:v>2.8340000000000001E-3</c:v>
                </c:pt>
                <c:pt idx="2">
                  <c:v>5.2920000000000024E-3</c:v>
                </c:pt>
                <c:pt idx="3">
                  <c:v>1.0437E-2</c:v>
                </c:pt>
                <c:pt idx="4">
                  <c:v>1.4499E-2</c:v>
                </c:pt>
                <c:pt idx="5">
                  <c:v>1.7413999999999999E-2</c:v>
                </c:pt>
                <c:pt idx="6">
                  <c:v>2.1312000000000001E-2</c:v>
                </c:pt>
                <c:pt idx="7">
                  <c:v>2.3968999999999987E-2</c:v>
                </c:pt>
                <c:pt idx="8">
                  <c:v>2.7014000000000035E-2</c:v>
                </c:pt>
                <c:pt idx="9">
                  <c:v>3.0024000000000002E-2</c:v>
                </c:pt>
                <c:pt idx="10">
                  <c:v>3.1740000000000004E-2</c:v>
                </c:pt>
                <c:pt idx="11">
                  <c:v>3.3064999999999997E-2</c:v>
                </c:pt>
                <c:pt idx="12">
                  <c:v>3.390300000000001E-2</c:v>
                </c:pt>
                <c:pt idx="13">
                  <c:v>3.4667999999999997E-2</c:v>
                </c:pt>
                <c:pt idx="14">
                  <c:v>3.5292999999999998E-2</c:v>
                </c:pt>
                <c:pt idx="15">
                  <c:v>3.6048000000000011E-2</c:v>
                </c:pt>
                <c:pt idx="16">
                  <c:v>3.6693000000000052E-2</c:v>
                </c:pt>
                <c:pt idx="17">
                  <c:v>3.7467000000000056E-2</c:v>
                </c:pt>
                <c:pt idx="18">
                  <c:v>3.8143999999999997E-2</c:v>
                </c:pt>
                <c:pt idx="19">
                  <c:v>3.8738000000000002E-2</c:v>
                </c:pt>
                <c:pt idx="20">
                  <c:v>3.9532999999999999E-2</c:v>
                </c:pt>
                <c:pt idx="21">
                  <c:v>4.0883000000000023E-2</c:v>
                </c:pt>
                <c:pt idx="22">
                  <c:v>4.1409000000000001E-2</c:v>
                </c:pt>
                <c:pt idx="23">
                  <c:v>4.2169999999999999E-2</c:v>
                </c:pt>
                <c:pt idx="24">
                  <c:v>4.3217000000000012E-2</c:v>
                </c:pt>
                <c:pt idx="25">
                  <c:v>4.4466000000000123E-2</c:v>
                </c:pt>
                <c:pt idx="26">
                  <c:v>4.5704000000000022E-2</c:v>
                </c:pt>
                <c:pt idx="27">
                  <c:v>4.8587999999999999E-2</c:v>
                </c:pt>
                <c:pt idx="28">
                  <c:v>5.1596000000000024E-2</c:v>
                </c:pt>
                <c:pt idx="29">
                  <c:v>5.4808000000000079E-2</c:v>
                </c:pt>
                <c:pt idx="30">
                  <c:v>5.8139000000000003E-2</c:v>
                </c:pt>
                <c:pt idx="31">
                  <c:v>6.0992000000000095E-2</c:v>
                </c:pt>
                <c:pt idx="32">
                  <c:v>6.3860000000000014E-2</c:v>
                </c:pt>
                <c:pt idx="33">
                  <c:v>6.7666000000000032E-2</c:v>
                </c:pt>
                <c:pt idx="34">
                  <c:v>7.0335000000000023E-2</c:v>
                </c:pt>
                <c:pt idx="35">
                  <c:v>7.3043999999999998E-2</c:v>
                </c:pt>
              </c:numCache>
            </c:numRef>
          </c:yVal>
          <c:smooth val="0"/>
        </c:ser>
        <c:ser>
          <c:idx val="4"/>
          <c:order val="4"/>
          <c:tx>
            <c:strRef>
              <c:f>Sheet1!$F$1</c:f>
              <c:strCache>
                <c:ptCount val="1"/>
                <c:pt idx="0">
                  <c:v>Graft Failure</c:v>
                </c:pt>
              </c:strCache>
            </c:strRef>
          </c:tx>
          <c:spPr>
            <a:ln w="41275">
              <a:solidFill>
                <a:srgbClr val="00FF00"/>
              </a:solidFill>
            </a:ln>
          </c:spPr>
          <c:marker>
            <c:symbol val="none"/>
          </c:marker>
          <c:xVal>
            <c:numRef>
              <c:f>Sheet1!$A$2:$A$37</c:f>
              <c:numCache>
                <c:formatCode>General</c:formatCode>
                <c:ptCount val="36"/>
                <c:pt idx="0">
                  <c:v>0</c:v>
                </c:pt>
                <c:pt idx="1">
                  <c:v>1.9199999999999998E-2</c:v>
                </c:pt>
                <c:pt idx="2">
                  <c:v>3.8399999999999997E-2</c:v>
                </c:pt>
                <c:pt idx="3">
                  <c:v>8.2200000000000009E-2</c:v>
                </c:pt>
                <c:pt idx="4">
                  <c:v>0.12330000000000002</c:v>
                </c:pt>
                <c:pt idx="5">
                  <c:v>0.1671</c:v>
                </c:pt>
                <c:pt idx="6">
                  <c:v>0.24930000000000022</c:v>
                </c:pt>
                <c:pt idx="7">
                  <c:v>0.33420000000000044</c:v>
                </c:pt>
                <c:pt idx="8">
                  <c:v>0.49860000000000032</c:v>
                </c:pt>
                <c:pt idx="9">
                  <c:v>0.74790000000000101</c:v>
                </c:pt>
                <c:pt idx="10">
                  <c:v>1</c:v>
                </c:pt>
                <c:pt idx="11">
                  <c:v>1.2492999999999979</c:v>
                </c:pt>
                <c:pt idx="12">
                  <c:v>1.4985999999999982</c:v>
                </c:pt>
                <c:pt idx="13">
                  <c:v>1.7506999999999981</c:v>
                </c:pt>
                <c:pt idx="14">
                  <c:v>2</c:v>
                </c:pt>
                <c:pt idx="15">
                  <c:v>2.2492999999999999</c:v>
                </c:pt>
                <c:pt idx="16">
                  <c:v>2.4985999999999997</c:v>
                </c:pt>
                <c:pt idx="17">
                  <c:v>2.7507000000000001</c:v>
                </c:pt>
                <c:pt idx="18">
                  <c:v>3</c:v>
                </c:pt>
                <c:pt idx="19">
                  <c:v>3.2492999999999999</c:v>
                </c:pt>
                <c:pt idx="20">
                  <c:v>3.4985999999999997</c:v>
                </c:pt>
                <c:pt idx="21">
                  <c:v>4</c:v>
                </c:pt>
                <c:pt idx="22">
                  <c:v>4.2493000000000034</c:v>
                </c:pt>
                <c:pt idx="23">
                  <c:v>4.4985999999999997</c:v>
                </c:pt>
                <c:pt idx="24">
                  <c:v>5</c:v>
                </c:pt>
                <c:pt idx="25">
                  <c:v>5.4985999999999997</c:v>
                </c:pt>
                <c:pt idx="26">
                  <c:v>6</c:v>
                </c:pt>
                <c:pt idx="27">
                  <c:v>7</c:v>
                </c:pt>
                <c:pt idx="28">
                  <c:v>8</c:v>
                </c:pt>
                <c:pt idx="29">
                  <c:v>9</c:v>
                </c:pt>
                <c:pt idx="30">
                  <c:v>10</c:v>
                </c:pt>
                <c:pt idx="31">
                  <c:v>11</c:v>
                </c:pt>
                <c:pt idx="32">
                  <c:v>12</c:v>
                </c:pt>
                <c:pt idx="33">
                  <c:v>13</c:v>
                </c:pt>
                <c:pt idx="34">
                  <c:v>14</c:v>
                </c:pt>
                <c:pt idx="35">
                  <c:v>15</c:v>
                </c:pt>
              </c:numCache>
            </c:numRef>
          </c:xVal>
          <c:yVal>
            <c:numRef>
              <c:f>Sheet1!$F$2:$F$37</c:f>
              <c:numCache>
                <c:formatCode>General</c:formatCode>
                <c:ptCount val="36"/>
                <c:pt idx="0">
                  <c:v>0</c:v>
                </c:pt>
                <c:pt idx="1">
                  <c:v>2.2340000000000002E-2</c:v>
                </c:pt>
                <c:pt idx="2">
                  <c:v>2.734000000000001E-2</c:v>
                </c:pt>
                <c:pt idx="3">
                  <c:v>3.1470000000000012E-2</c:v>
                </c:pt>
                <c:pt idx="4">
                  <c:v>3.3500000000000002E-2</c:v>
                </c:pt>
                <c:pt idx="5">
                  <c:v>3.4630000000000015E-2</c:v>
                </c:pt>
                <c:pt idx="6">
                  <c:v>3.594E-2</c:v>
                </c:pt>
                <c:pt idx="7">
                  <c:v>3.696E-2</c:v>
                </c:pt>
                <c:pt idx="8">
                  <c:v>3.8769999999999999E-2</c:v>
                </c:pt>
                <c:pt idx="9">
                  <c:v>4.1209999999999976E-2</c:v>
                </c:pt>
                <c:pt idx="10">
                  <c:v>4.342E-2</c:v>
                </c:pt>
                <c:pt idx="11">
                  <c:v>4.555E-2</c:v>
                </c:pt>
                <c:pt idx="12">
                  <c:v>4.727E-2</c:v>
                </c:pt>
                <c:pt idx="13">
                  <c:v>4.9279999999999997E-2</c:v>
                </c:pt>
                <c:pt idx="14">
                  <c:v>5.0830000000000014E-2</c:v>
                </c:pt>
                <c:pt idx="15">
                  <c:v>5.2150000000000002E-2</c:v>
                </c:pt>
                <c:pt idx="16">
                  <c:v>5.4030000000000085E-2</c:v>
                </c:pt>
                <c:pt idx="17">
                  <c:v>5.5480000000000022E-2</c:v>
                </c:pt>
                <c:pt idx="18">
                  <c:v>5.6759999999999998E-2</c:v>
                </c:pt>
                <c:pt idx="19">
                  <c:v>5.8229999999999976E-2</c:v>
                </c:pt>
                <c:pt idx="20">
                  <c:v>5.9460000000000096E-2</c:v>
                </c:pt>
                <c:pt idx="21">
                  <c:v>6.2129999999999998E-2</c:v>
                </c:pt>
                <c:pt idx="22">
                  <c:v>6.3549999999999995E-2</c:v>
                </c:pt>
                <c:pt idx="23">
                  <c:v>6.4890000000000128E-2</c:v>
                </c:pt>
                <c:pt idx="24">
                  <c:v>6.7460000000000034E-2</c:v>
                </c:pt>
                <c:pt idx="25">
                  <c:v>6.9800000000000112E-2</c:v>
                </c:pt>
                <c:pt idx="26">
                  <c:v>7.2310000000000124E-2</c:v>
                </c:pt>
                <c:pt idx="27">
                  <c:v>7.7170000000000002E-2</c:v>
                </c:pt>
                <c:pt idx="28">
                  <c:v>8.1879999999999994E-2</c:v>
                </c:pt>
                <c:pt idx="29">
                  <c:v>8.6260000000000003E-2</c:v>
                </c:pt>
                <c:pt idx="30">
                  <c:v>9.1000000000000025E-2</c:v>
                </c:pt>
                <c:pt idx="31">
                  <c:v>9.6290000000000001E-2</c:v>
                </c:pt>
                <c:pt idx="32">
                  <c:v>0.10061</c:v>
                </c:pt>
                <c:pt idx="33">
                  <c:v>0.10489000000000002</c:v>
                </c:pt>
                <c:pt idx="34">
                  <c:v>0.10962000000000018</c:v>
                </c:pt>
                <c:pt idx="35">
                  <c:v>0.11434</c:v>
                </c:pt>
              </c:numCache>
            </c:numRef>
          </c:yVal>
          <c:smooth val="0"/>
        </c:ser>
        <c:ser>
          <c:idx val="5"/>
          <c:order val="5"/>
          <c:tx>
            <c:strRef>
              <c:f>Sheet1!$G$1</c:f>
              <c:strCache>
                <c:ptCount val="1"/>
                <c:pt idx="0">
                  <c:v>Multiple Organ Failure</c:v>
                </c:pt>
              </c:strCache>
            </c:strRef>
          </c:tx>
          <c:spPr>
            <a:ln w="41275">
              <a:solidFill>
                <a:srgbClr val="FF66FF"/>
              </a:solidFill>
            </a:ln>
          </c:spPr>
          <c:marker>
            <c:symbol val="none"/>
          </c:marker>
          <c:xVal>
            <c:numRef>
              <c:f>Sheet1!$A$2:$A$37</c:f>
              <c:numCache>
                <c:formatCode>General</c:formatCode>
                <c:ptCount val="36"/>
                <c:pt idx="0">
                  <c:v>0</c:v>
                </c:pt>
                <c:pt idx="1">
                  <c:v>1.9199999999999998E-2</c:v>
                </c:pt>
                <c:pt idx="2">
                  <c:v>3.8399999999999997E-2</c:v>
                </c:pt>
                <c:pt idx="3">
                  <c:v>8.2200000000000009E-2</c:v>
                </c:pt>
                <c:pt idx="4">
                  <c:v>0.12330000000000002</c:v>
                </c:pt>
                <c:pt idx="5">
                  <c:v>0.1671</c:v>
                </c:pt>
                <c:pt idx="6">
                  <c:v>0.24930000000000022</c:v>
                </c:pt>
                <c:pt idx="7">
                  <c:v>0.33420000000000044</c:v>
                </c:pt>
                <c:pt idx="8">
                  <c:v>0.49860000000000032</c:v>
                </c:pt>
                <c:pt idx="9">
                  <c:v>0.74790000000000101</c:v>
                </c:pt>
                <c:pt idx="10">
                  <c:v>1</c:v>
                </c:pt>
                <c:pt idx="11">
                  <c:v>1.2492999999999979</c:v>
                </c:pt>
                <c:pt idx="12">
                  <c:v>1.4985999999999982</c:v>
                </c:pt>
                <c:pt idx="13">
                  <c:v>1.7506999999999981</c:v>
                </c:pt>
                <c:pt idx="14">
                  <c:v>2</c:v>
                </c:pt>
                <c:pt idx="15">
                  <c:v>2.2492999999999999</c:v>
                </c:pt>
                <c:pt idx="16">
                  <c:v>2.4985999999999997</c:v>
                </c:pt>
                <c:pt idx="17">
                  <c:v>2.7507000000000001</c:v>
                </c:pt>
                <c:pt idx="18">
                  <c:v>3</c:v>
                </c:pt>
                <c:pt idx="19">
                  <c:v>3.2492999999999999</c:v>
                </c:pt>
                <c:pt idx="20">
                  <c:v>3.4985999999999997</c:v>
                </c:pt>
                <c:pt idx="21">
                  <c:v>4</c:v>
                </c:pt>
                <c:pt idx="22">
                  <c:v>4.2493000000000034</c:v>
                </c:pt>
                <c:pt idx="23">
                  <c:v>4.4985999999999997</c:v>
                </c:pt>
                <c:pt idx="24">
                  <c:v>5</c:v>
                </c:pt>
                <c:pt idx="25">
                  <c:v>5.4985999999999997</c:v>
                </c:pt>
                <c:pt idx="26">
                  <c:v>6</c:v>
                </c:pt>
                <c:pt idx="27">
                  <c:v>7</c:v>
                </c:pt>
                <c:pt idx="28">
                  <c:v>8</c:v>
                </c:pt>
                <c:pt idx="29">
                  <c:v>9</c:v>
                </c:pt>
                <c:pt idx="30">
                  <c:v>10</c:v>
                </c:pt>
                <c:pt idx="31">
                  <c:v>11</c:v>
                </c:pt>
                <c:pt idx="32">
                  <c:v>12</c:v>
                </c:pt>
                <c:pt idx="33">
                  <c:v>13</c:v>
                </c:pt>
                <c:pt idx="34">
                  <c:v>14</c:v>
                </c:pt>
                <c:pt idx="35">
                  <c:v>15</c:v>
                </c:pt>
              </c:numCache>
            </c:numRef>
          </c:xVal>
          <c:yVal>
            <c:numRef>
              <c:f>Sheet1!$G$2:$G$37</c:f>
              <c:numCache>
                <c:formatCode>General</c:formatCode>
                <c:ptCount val="36"/>
                <c:pt idx="0">
                  <c:v>0</c:v>
                </c:pt>
                <c:pt idx="1">
                  <c:v>5.7860000000000082E-3</c:v>
                </c:pt>
                <c:pt idx="2">
                  <c:v>8.9130000000000164E-3</c:v>
                </c:pt>
                <c:pt idx="3">
                  <c:v>1.4448000000000001E-2</c:v>
                </c:pt>
                <c:pt idx="4">
                  <c:v>1.6833999999999998E-2</c:v>
                </c:pt>
                <c:pt idx="5">
                  <c:v>1.8519999999999998E-2</c:v>
                </c:pt>
                <c:pt idx="6">
                  <c:v>2.0559999999999998E-2</c:v>
                </c:pt>
                <c:pt idx="7">
                  <c:v>2.1843000000000043E-2</c:v>
                </c:pt>
                <c:pt idx="8">
                  <c:v>2.3158999999999978E-2</c:v>
                </c:pt>
                <c:pt idx="9">
                  <c:v>2.4295000000000011E-2</c:v>
                </c:pt>
                <c:pt idx="10">
                  <c:v>2.5284000000000001E-2</c:v>
                </c:pt>
                <c:pt idx="11">
                  <c:v>2.5937000000000012E-2</c:v>
                </c:pt>
                <c:pt idx="12">
                  <c:v>2.6453000000000039E-2</c:v>
                </c:pt>
                <c:pt idx="13">
                  <c:v>2.6794999999999999E-2</c:v>
                </c:pt>
                <c:pt idx="14">
                  <c:v>2.7223000000000039E-2</c:v>
                </c:pt>
                <c:pt idx="15">
                  <c:v>2.760200000000004E-2</c:v>
                </c:pt>
                <c:pt idx="16">
                  <c:v>2.7950000000000006E-2</c:v>
                </c:pt>
                <c:pt idx="17">
                  <c:v>2.8160999999999978E-2</c:v>
                </c:pt>
                <c:pt idx="18">
                  <c:v>2.8573000000000001E-2</c:v>
                </c:pt>
                <c:pt idx="19">
                  <c:v>2.8871000000000042E-2</c:v>
                </c:pt>
                <c:pt idx="20">
                  <c:v>2.9191999999999999E-2</c:v>
                </c:pt>
                <c:pt idx="21">
                  <c:v>3.0000000000000002E-2</c:v>
                </c:pt>
                <c:pt idx="22">
                  <c:v>3.0425000000000011E-2</c:v>
                </c:pt>
                <c:pt idx="23">
                  <c:v>3.0980000000000001E-2</c:v>
                </c:pt>
                <c:pt idx="24">
                  <c:v>3.1648000000000016E-2</c:v>
                </c:pt>
                <c:pt idx="25">
                  <c:v>3.238400000000001E-2</c:v>
                </c:pt>
                <c:pt idx="26">
                  <c:v>3.3120999999999998E-2</c:v>
                </c:pt>
                <c:pt idx="27">
                  <c:v>3.4967999999999999E-2</c:v>
                </c:pt>
                <c:pt idx="28">
                  <c:v>3.7152000000000004E-2</c:v>
                </c:pt>
                <c:pt idx="29">
                  <c:v>3.894100000000001E-2</c:v>
                </c:pt>
                <c:pt idx="30">
                  <c:v>4.1114000000000012E-2</c:v>
                </c:pt>
                <c:pt idx="31">
                  <c:v>4.3201999999999997E-2</c:v>
                </c:pt>
                <c:pt idx="32">
                  <c:v>4.5505000000000004E-2</c:v>
                </c:pt>
                <c:pt idx="33">
                  <c:v>4.7374000000000013E-2</c:v>
                </c:pt>
                <c:pt idx="34">
                  <c:v>4.9568000000000077E-2</c:v>
                </c:pt>
                <c:pt idx="35">
                  <c:v>5.1913000000000022E-2</c:v>
                </c:pt>
              </c:numCache>
            </c:numRef>
          </c:yVal>
          <c:smooth val="0"/>
        </c:ser>
        <c:ser>
          <c:idx val="6"/>
          <c:order val="6"/>
          <c:tx>
            <c:strRef>
              <c:f>Sheet1!$H$1</c:f>
              <c:strCache>
                <c:ptCount val="1"/>
                <c:pt idx="0">
                  <c:v>Renal Failure</c:v>
                </c:pt>
              </c:strCache>
            </c:strRef>
          </c:tx>
          <c:spPr>
            <a:ln w="41275">
              <a:solidFill>
                <a:srgbClr val="CC9900"/>
              </a:solidFill>
            </a:ln>
          </c:spPr>
          <c:marker>
            <c:symbol val="none"/>
          </c:marker>
          <c:xVal>
            <c:numRef>
              <c:f>Sheet1!$A$2:$A$37</c:f>
              <c:numCache>
                <c:formatCode>General</c:formatCode>
                <c:ptCount val="36"/>
                <c:pt idx="0">
                  <c:v>0</c:v>
                </c:pt>
                <c:pt idx="1">
                  <c:v>1.9199999999999998E-2</c:v>
                </c:pt>
                <c:pt idx="2">
                  <c:v>3.8399999999999997E-2</c:v>
                </c:pt>
                <c:pt idx="3">
                  <c:v>8.2200000000000009E-2</c:v>
                </c:pt>
                <c:pt idx="4">
                  <c:v>0.12330000000000002</c:v>
                </c:pt>
                <c:pt idx="5">
                  <c:v>0.1671</c:v>
                </c:pt>
                <c:pt idx="6">
                  <c:v>0.24930000000000022</c:v>
                </c:pt>
                <c:pt idx="7">
                  <c:v>0.33420000000000044</c:v>
                </c:pt>
                <c:pt idx="8">
                  <c:v>0.49860000000000032</c:v>
                </c:pt>
                <c:pt idx="9">
                  <c:v>0.74790000000000101</c:v>
                </c:pt>
                <c:pt idx="10">
                  <c:v>1</c:v>
                </c:pt>
                <c:pt idx="11">
                  <c:v>1.2492999999999979</c:v>
                </c:pt>
                <c:pt idx="12">
                  <c:v>1.4985999999999982</c:v>
                </c:pt>
                <c:pt idx="13">
                  <c:v>1.7506999999999981</c:v>
                </c:pt>
                <c:pt idx="14">
                  <c:v>2</c:v>
                </c:pt>
                <c:pt idx="15">
                  <c:v>2.2492999999999999</c:v>
                </c:pt>
                <c:pt idx="16">
                  <c:v>2.4985999999999997</c:v>
                </c:pt>
                <c:pt idx="17">
                  <c:v>2.7507000000000001</c:v>
                </c:pt>
                <c:pt idx="18">
                  <c:v>3</c:v>
                </c:pt>
                <c:pt idx="19">
                  <c:v>3.2492999999999999</c:v>
                </c:pt>
                <c:pt idx="20">
                  <c:v>3.4985999999999997</c:v>
                </c:pt>
                <c:pt idx="21">
                  <c:v>4</c:v>
                </c:pt>
                <c:pt idx="22">
                  <c:v>4.2493000000000034</c:v>
                </c:pt>
                <c:pt idx="23">
                  <c:v>4.4985999999999997</c:v>
                </c:pt>
                <c:pt idx="24">
                  <c:v>5</c:v>
                </c:pt>
                <c:pt idx="25">
                  <c:v>5.4985999999999997</c:v>
                </c:pt>
                <c:pt idx="26">
                  <c:v>6</c:v>
                </c:pt>
                <c:pt idx="27">
                  <c:v>7</c:v>
                </c:pt>
                <c:pt idx="28">
                  <c:v>8</c:v>
                </c:pt>
                <c:pt idx="29">
                  <c:v>9</c:v>
                </c:pt>
                <c:pt idx="30">
                  <c:v>10</c:v>
                </c:pt>
                <c:pt idx="31">
                  <c:v>11</c:v>
                </c:pt>
                <c:pt idx="32">
                  <c:v>12</c:v>
                </c:pt>
                <c:pt idx="33">
                  <c:v>13</c:v>
                </c:pt>
                <c:pt idx="34">
                  <c:v>14</c:v>
                </c:pt>
                <c:pt idx="35">
                  <c:v>15</c:v>
                </c:pt>
              </c:numCache>
            </c:numRef>
          </c:xVal>
          <c:yVal>
            <c:numRef>
              <c:f>Sheet1!$H$2:$H$37</c:f>
              <c:numCache>
                <c:formatCode>General</c:formatCode>
                <c:ptCount val="36"/>
                <c:pt idx="0">
                  <c:v>0</c:v>
                </c:pt>
                <c:pt idx="1">
                  <c:v>1.1900000000000037E-4</c:v>
                </c:pt>
                <c:pt idx="2">
                  <c:v>2.0800000000000037E-4</c:v>
                </c:pt>
                <c:pt idx="3">
                  <c:v>4.3300000000000082E-4</c:v>
                </c:pt>
                <c:pt idx="4">
                  <c:v>5.0800000000000096E-4</c:v>
                </c:pt>
                <c:pt idx="5">
                  <c:v>5.5400000000000111E-4</c:v>
                </c:pt>
                <c:pt idx="6">
                  <c:v>6.7600000000000104E-4</c:v>
                </c:pt>
                <c:pt idx="7">
                  <c:v>7.5200000000000093E-4</c:v>
                </c:pt>
                <c:pt idx="8">
                  <c:v>8.1300000000000003E-4</c:v>
                </c:pt>
                <c:pt idx="9">
                  <c:v>1.013E-3</c:v>
                </c:pt>
                <c:pt idx="10">
                  <c:v>1.121000000000002E-3</c:v>
                </c:pt>
                <c:pt idx="11">
                  <c:v>1.201E-3</c:v>
                </c:pt>
                <c:pt idx="12">
                  <c:v>1.2819999999999982E-3</c:v>
                </c:pt>
                <c:pt idx="13">
                  <c:v>1.3790000000000018E-3</c:v>
                </c:pt>
                <c:pt idx="14">
                  <c:v>1.4940000000000025E-3</c:v>
                </c:pt>
                <c:pt idx="15">
                  <c:v>1.5800000000000028E-3</c:v>
                </c:pt>
                <c:pt idx="16">
                  <c:v>1.737000000000002E-3</c:v>
                </c:pt>
                <c:pt idx="17">
                  <c:v>1.7899999999999999E-3</c:v>
                </c:pt>
                <c:pt idx="18">
                  <c:v>1.8970000000000024E-3</c:v>
                </c:pt>
                <c:pt idx="19">
                  <c:v>2.0280000000000012E-3</c:v>
                </c:pt>
                <c:pt idx="20">
                  <c:v>2.1980000000000012E-3</c:v>
                </c:pt>
                <c:pt idx="21">
                  <c:v>2.544000000000005E-3</c:v>
                </c:pt>
                <c:pt idx="22">
                  <c:v>2.7470000000000051E-3</c:v>
                </c:pt>
                <c:pt idx="23">
                  <c:v>2.8700000000000002E-3</c:v>
                </c:pt>
                <c:pt idx="24">
                  <c:v>3.3710000000000012E-3</c:v>
                </c:pt>
                <c:pt idx="25">
                  <c:v>3.7070000000000085E-3</c:v>
                </c:pt>
                <c:pt idx="26">
                  <c:v>4.1660000000000004E-3</c:v>
                </c:pt>
                <c:pt idx="27">
                  <c:v>5.4930000000000092E-3</c:v>
                </c:pt>
                <c:pt idx="28">
                  <c:v>7.0570000000000034E-3</c:v>
                </c:pt>
                <c:pt idx="29">
                  <c:v>8.9410000000000028E-3</c:v>
                </c:pt>
                <c:pt idx="30">
                  <c:v>1.0841999999999999E-2</c:v>
                </c:pt>
                <c:pt idx="31">
                  <c:v>1.2789E-2</c:v>
                </c:pt>
                <c:pt idx="32">
                  <c:v>1.5200999999999999E-2</c:v>
                </c:pt>
                <c:pt idx="33">
                  <c:v>1.77E-2</c:v>
                </c:pt>
                <c:pt idx="34">
                  <c:v>1.9965000000000031E-2</c:v>
                </c:pt>
                <c:pt idx="35">
                  <c:v>2.1746999999999999E-2</c:v>
                </c:pt>
              </c:numCache>
            </c:numRef>
          </c:yVal>
          <c:smooth val="0"/>
        </c:ser>
        <c:dLbls>
          <c:showLegendKey val="0"/>
          <c:showVal val="0"/>
          <c:showCatName val="0"/>
          <c:showSerName val="0"/>
          <c:showPercent val="0"/>
          <c:showBubbleSize val="0"/>
        </c:dLbls>
        <c:axId val="485762792"/>
        <c:axId val="485760440"/>
      </c:scatterChart>
      <c:valAx>
        <c:axId val="485762792"/>
        <c:scaling>
          <c:orientation val="minMax"/>
          <c:max val="15"/>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85760440"/>
        <c:crosses val="autoZero"/>
        <c:crossBetween val="midCat"/>
        <c:majorUnit val="1"/>
      </c:valAx>
      <c:valAx>
        <c:axId val="485760440"/>
        <c:scaling>
          <c:orientation val="minMax"/>
          <c:max val="0.16"/>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Cause-Specific Deaths</a:t>
                </a:r>
                <a:endParaRPr lang="en-US" sz="1700" b="1" i="0" baseline="0" dirty="0">
                  <a:solidFill>
                    <a:schemeClr val="tx1"/>
                  </a:solidFill>
                </a:endParaRPr>
              </a:p>
            </c:rich>
          </c:tx>
          <c:layout/>
          <c:overlay val="0"/>
        </c:title>
        <c:numFmt formatCode="0%" sourceLinked="0"/>
        <c:majorTickMark val="out"/>
        <c:minorTickMark val="none"/>
        <c:tickLblPos val="nextTo"/>
        <c:txPr>
          <a:bodyPr/>
          <a:lstStyle/>
          <a:p>
            <a:pPr>
              <a:defRPr sz="1500" b="1"/>
            </a:pPr>
            <a:endParaRPr lang="en-US"/>
          </a:p>
        </c:txPr>
        <c:crossAx val="485762792"/>
        <c:crosses val="autoZero"/>
        <c:crossBetween val="midCat"/>
      </c:valAx>
      <c:spPr>
        <a:solidFill>
          <a:schemeClr val="bg2"/>
        </a:solidFill>
        <a:ln>
          <a:solidFill>
            <a:schemeClr val="tx1"/>
          </a:solidFill>
        </a:ln>
      </c:spPr>
    </c:plotArea>
    <c:legend>
      <c:legendPos val="r"/>
      <c:layout>
        <c:manualLayout>
          <c:xMode val="edge"/>
          <c:yMode val="edge"/>
          <c:x val="0.1310987619910344"/>
          <c:y val="5.0540809414951857E-2"/>
          <c:w val="0.73566371681415965"/>
          <c:h val="0.20637287274574537"/>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4885141569696"/>
          <c:y val="3.3590508847684365E-2"/>
          <c:w val="0.86853006759110862"/>
          <c:h val="0.77074252815172362"/>
        </c:manualLayout>
      </c:layout>
      <c:lineChart>
        <c:grouping val="standard"/>
        <c:varyColors val="0"/>
        <c:ser>
          <c:idx val="0"/>
          <c:order val="0"/>
          <c:tx>
            <c:strRef>
              <c:f>Sheet1!$A$2</c:f>
              <c:strCache>
                <c:ptCount val="1"/>
                <c:pt idx="0">
                  <c:v>CAV</c:v>
                </c:pt>
              </c:strCache>
            </c:strRef>
          </c:tx>
          <c:spPr>
            <a:ln w="41275">
              <a:solidFill>
                <a:srgbClr val="FF0000"/>
              </a:solidFill>
            </a:ln>
          </c:spPr>
          <c:marker>
            <c:symbol val="diamond"/>
            <c:size val="9"/>
            <c:spPr>
              <a:solidFill>
                <a:srgbClr val="FF0000"/>
              </a:solidFill>
              <a:ln>
                <a:solidFill>
                  <a:srgbClr val="FF0000"/>
                </a:solidFill>
              </a:ln>
            </c:spPr>
          </c:marker>
          <c:cat>
            <c:strRef>
              <c:f>Sheet1!$B$1:$H$1</c:f>
              <c:strCache>
                <c:ptCount val="7"/>
                <c:pt idx="0">
                  <c:v>0-30 Days  (N=1,679)</c:v>
                </c:pt>
                <c:pt idx="1">
                  <c:v>31 Days –    
1 Year  (N=1,596)</c:v>
                </c:pt>
                <c:pt idx="2">
                  <c:v>&gt;1 Year – 
3 Years (N=1,135)</c:v>
                </c:pt>
                <c:pt idx="3">
                  <c:v>&gt;3 Years – 
5 Years (N=933)</c:v>
                </c:pt>
                <c:pt idx="4">
                  <c:v>&gt;5 Years – 
10 Years (N=2,504)</c:v>
                </c:pt>
                <c:pt idx="5">
                  <c:v>&gt;10 Years – 
15 Years  (N=2,617)</c:v>
                </c:pt>
                <c:pt idx="6">
                  <c:v>&gt;15 Years 
(N=2,371)</c:v>
                </c:pt>
              </c:strCache>
            </c:strRef>
          </c:cat>
          <c:val>
            <c:numRef>
              <c:f>Sheet1!$B$2:$H$2</c:f>
              <c:numCache>
                <c:formatCode>General</c:formatCode>
                <c:ptCount val="7"/>
                <c:pt idx="0">
                  <c:v>1</c:v>
                </c:pt>
                <c:pt idx="1">
                  <c:v>2.2999999999999998</c:v>
                </c:pt>
                <c:pt idx="2">
                  <c:v>8.5</c:v>
                </c:pt>
                <c:pt idx="3">
                  <c:v>10.4</c:v>
                </c:pt>
                <c:pt idx="4">
                  <c:v>9.5</c:v>
                </c:pt>
                <c:pt idx="5">
                  <c:v>9.9</c:v>
                </c:pt>
                <c:pt idx="6">
                  <c:v>10.5</c:v>
                </c:pt>
              </c:numCache>
            </c:numRef>
          </c:val>
          <c:smooth val="0"/>
        </c:ser>
        <c:ser>
          <c:idx val="1"/>
          <c:order val="1"/>
          <c:tx>
            <c:strRef>
              <c:f>Sheet1!$A$3</c:f>
              <c:strCache>
                <c:ptCount val="1"/>
                <c:pt idx="0">
                  <c:v>Acute Rejection</c:v>
                </c:pt>
              </c:strCache>
            </c:strRef>
          </c:tx>
          <c:spPr>
            <a:ln w="41275">
              <a:solidFill>
                <a:srgbClr val="FFFF00"/>
              </a:solidFill>
              <a:prstDash val="solid"/>
            </a:ln>
          </c:spPr>
          <c:marker>
            <c:symbol val="diamond"/>
            <c:size val="9"/>
            <c:spPr>
              <a:solidFill>
                <a:srgbClr val="FFFF00"/>
              </a:solidFill>
              <a:ln>
                <a:solidFill>
                  <a:srgbClr val="FFFF00"/>
                </a:solidFill>
              </a:ln>
            </c:spPr>
          </c:marker>
          <c:cat>
            <c:strRef>
              <c:f>Sheet1!$B$1:$H$1</c:f>
              <c:strCache>
                <c:ptCount val="7"/>
                <c:pt idx="0">
                  <c:v>0-30 Days  (N=1,679)</c:v>
                </c:pt>
                <c:pt idx="1">
                  <c:v>31 Days –    
1 Year  (N=1,596)</c:v>
                </c:pt>
                <c:pt idx="2">
                  <c:v>&gt;1 Year – 
3 Years (N=1,135)</c:v>
                </c:pt>
                <c:pt idx="3">
                  <c:v>&gt;3 Years – 
5 Years (N=933)</c:v>
                </c:pt>
                <c:pt idx="4">
                  <c:v>&gt;5 Years – 
10 Years (N=2,504)</c:v>
                </c:pt>
                <c:pt idx="5">
                  <c:v>&gt;10 Years – 
15 Years  (N=2,617)</c:v>
                </c:pt>
                <c:pt idx="6">
                  <c:v>&gt;15 Years 
(N=2,371)</c:v>
                </c:pt>
              </c:strCache>
            </c:strRef>
          </c:cat>
          <c:val>
            <c:numRef>
              <c:f>Sheet1!$B$3:$H$3</c:f>
              <c:numCache>
                <c:formatCode>General</c:formatCode>
                <c:ptCount val="7"/>
                <c:pt idx="0">
                  <c:v>3.3</c:v>
                </c:pt>
                <c:pt idx="1">
                  <c:v>7.3</c:v>
                </c:pt>
                <c:pt idx="2">
                  <c:v>11.5</c:v>
                </c:pt>
                <c:pt idx="3">
                  <c:v>6.3</c:v>
                </c:pt>
                <c:pt idx="4">
                  <c:v>2.2000000000000002</c:v>
                </c:pt>
                <c:pt idx="5">
                  <c:v>0.7</c:v>
                </c:pt>
                <c:pt idx="6">
                  <c:v>0.4</c:v>
                </c:pt>
              </c:numCache>
            </c:numRef>
          </c:val>
          <c:smooth val="0"/>
        </c:ser>
        <c:ser>
          <c:idx val="2"/>
          <c:order val="2"/>
          <c:tx>
            <c:strRef>
              <c:f>Sheet1!$A$4</c:f>
              <c:strCache>
                <c:ptCount val="1"/>
                <c:pt idx="0">
                  <c:v>Malignancy (non-Lymph/PTLD)</c:v>
                </c:pt>
              </c:strCache>
            </c:strRef>
          </c:tx>
          <c:spPr>
            <a:ln w="41275">
              <a:solidFill>
                <a:srgbClr val="9900FF"/>
              </a:solidFill>
            </a:ln>
          </c:spPr>
          <c:marker>
            <c:symbol val="diamond"/>
            <c:size val="9"/>
            <c:spPr>
              <a:solidFill>
                <a:srgbClr val="9900FF"/>
              </a:solidFill>
              <a:ln>
                <a:noFill/>
              </a:ln>
            </c:spPr>
          </c:marker>
          <c:cat>
            <c:strRef>
              <c:f>Sheet1!$B$1:$H$1</c:f>
              <c:strCache>
                <c:ptCount val="7"/>
                <c:pt idx="0">
                  <c:v>0-30 Days  (N=1,679)</c:v>
                </c:pt>
                <c:pt idx="1">
                  <c:v>31 Days –    
1 Year  (N=1,596)</c:v>
                </c:pt>
                <c:pt idx="2">
                  <c:v>&gt;1 Year – 
3 Years (N=1,135)</c:v>
                </c:pt>
                <c:pt idx="3">
                  <c:v>&gt;3 Years – 
5 Years (N=933)</c:v>
                </c:pt>
                <c:pt idx="4">
                  <c:v>&gt;5 Years – 
10 Years (N=2,504)</c:v>
                </c:pt>
                <c:pt idx="5">
                  <c:v>&gt;10 Years – 
15 Years  (N=2,617)</c:v>
                </c:pt>
                <c:pt idx="6">
                  <c:v>&gt;15 Years 
(N=2,371)</c:v>
                </c:pt>
              </c:strCache>
            </c:strRef>
          </c:cat>
          <c:val>
            <c:numRef>
              <c:f>Sheet1!$B$4:$H$4</c:f>
              <c:numCache>
                <c:formatCode>General</c:formatCode>
                <c:ptCount val="7"/>
                <c:pt idx="0">
                  <c:v>0</c:v>
                </c:pt>
                <c:pt idx="1">
                  <c:v>1.9</c:v>
                </c:pt>
                <c:pt idx="2">
                  <c:v>10.1</c:v>
                </c:pt>
                <c:pt idx="3">
                  <c:v>17.100000000000001</c:v>
                </c:pt>
                <c:pt idx="4">
                  <c:v>22.2</c:v>
                </c:pt>
                <c:pt idx="5">
                  <c:v>22.1</c:v>
                </c:pt>
                <c:pt idx="6">
                  <c:v>19.600000000000001</c:v>
                </c:pt>
              </c:numCache>
            </c:numRef>
          </c:val>
          <c:smooth val="0"/>
        </c:ser>
        <c:ser>
          <c:idx val="3"/>
          <c:order val="3"/>
          <c:tx>
            <c:strRef>
              <c:f>Sheet1!$A$5</c:f>
              <c:strCache>
                <c:ptCount val="1"/>
                <c:pt idx="0">
                  <c:v>Infection (non-CMV)</c:v>
                </c:pt>
              </c:strCache>
            </c:strRef>
          </c:tx>
          <c:spPr>
            <a:ln w="41275">
              <a:solidFill>
                <a:srgbClr val="00FFFF"/>
              </a:solidFill>
            </a:ln>
          </c:spPr>
          <c:marker>
            <c:symbol val="diamond"/>
            <c:size val="9"/>
            <c:spPr>
              <a:solidFill>
                <a:srgbClr val="00FFFF"/>
              </a:solidFill>
              <a:ln>
                <a:solidFill>
                  <a:srgbClr val="00FFFF"/>
                </a:solidFill>
              </a:ln>
            </c:spPr>
          </c:marker>
          <c:cat>
            <c:strRef>
              <c:f>Sheet1!$B$1:$H$1</c:f>
              <c:strCache>
                <c:ptCount val="7"/>
                <c:pt idx="0">
                  <c:v>0-30 Days  (N=1,679)</c:v>
                </c:pt>
                <c:pt idx="1">
                  <c:v>31 Days –    
1 Year  (N=1,596)</c:v>
                </c:pt>
                <c:pt idx="2">
                  <c:v>&gt;1 Year – 
3 Years (N=1,135)</c:v>
                </c:pt>
                <c:pt idx="3">
                  <c:v>&gt;3 Years – 
5 Years (N=933)</c:v>
                </c:pt>
                <c:pt idx="4">
                  <c:v>&gt;5 Years – 
10 Years (N=2,504)</c:v>
                </c:pt>
                <c:pt idx="5">
                  <c:v>&gt;10 Years – 
15 Years  (N=2,617)</c:v>
                </c:pt>
                <c:pt idx="6">
                  <c:v>&gt;15 Years 
(N=2,371)</c:v>
                </c:pt>
              </c:strCache>
            </c:strRef>
          </c:cat>
          <c:val>
            <c:numRef>
              <c:f>Sheet1!$B$5:$H$5</c:f>
              <c:numCache>
                <c:formatCode>General</c:formatCode>
                <c:ptCount val="7"/>
                <c:pt idx="0">
                  <c:v>12</c:v>
                </c:pt>
                <c:pt idx="1">
                  <c:v>29.6</c:v>
                </c:pt>
                <c:pt idx="2">
                  <c:v>12.2</c:v>
                </c:pt>
                <c:pt idx="3">
                  <c:v>12.3</c:v>
                </c:pt>
                <c:pt idx="4">
                  <c:v>11.2</c:v>
                </c:pt>
                <c:pt idx="5">
                  <c:v>11.4</c:v>
                </c:pt>
                <c:pt idx="6">
                  <c:v>11.4</c:v>
                </c:pt>
              </c:numCache>
            </c:numRef>
          </c:val>
          <c:smooth val="0"/>
        </c:ser>
        <c:ser>
          <c:idx val="4"/>
          <c:order val="4"/>
          <c:tx>
            <c:strRef>
              <c:f>Sheet1!$A$6</c:f>
              <c:strCache>
                <c:ptCount val="1"/>
                <c:pt idx="0">
                  <c:v>Graft Failure</c:v>
                </c:pt>
              </c:strCache>
            </c:strRef>
          </c:tx>
          <c:spPr>
            <a:ln w="41275">
              <a:solidFill>
                <a:srgbClr val="00FF00"/>
              </a:solidFill>
            </a:ln>
          </c:spPr>
          <c:marker>
            <c:symbol val="diamond"/>
            <c:size val="9"/>
            <c:spPr>
              <a:solidFill>
                <a:srgbClr val="00FF00"/>
              </a:solidFill>
              <a:ln>
                <a:noFill/>
              </a:ln>
            </c:spPr>
          </c:marker>
          <c:cat>
            <c:strRef>
              <c:f>Sheet1!$B$1:$H$1</c:f>
              <c:strCache>
                <c:ptCount val="7"/>
                <c:pt idx="0">
                  <c:v>0-30 Days  (N=1,679)</c:v>
                </c:pt>
                <c:pt idx="1">
                  <c:v>31 Days –    
1 Year  (N=1,596)</c:v>
                </c:pt>
                <c:pt idx="2">
                  <c:v>&gt;1 Year – 
3 Years (N=1,135)</c:v>
                </c:pt>
                <c:pt idx="3">
                  <c:v>&gt;3 Years – 
5 Years (N=933)</c:v>
                </c:pt>
                <c:pt idx="4">
                  <c:v>&gt;5 Years – 
10 Years (N=2,504)</c:v>
                </c:pt>
                <c:pt idx="5">
                  <c:v>&gt;10 Years – 
15 Years  (N=2,617)</c:v>
                </c:pt>
                <c:pt idx="6">
                  <c:v>&gt;15 Years 
(N=2,371)</c:v>
                </c:pt>
              </c:strCache>
            </c:strRef>
          </c:cat>
          <c:val>
            <c:numRef>
              <c:f>Sheet1!$B$6:$H$6</c:f>
              <c:numCache>
                <c:formatCode>General</c:formatCode>
                <c:ptCount val="7"/>
                <c:pt idx="0">
                  <c:v>36.5</c:v>
                </c:pt>
                <c:pt idx="1">
                  <c:v>16.899999999999999</c:v>
                </c:pt>
                <c:pt idx="2">
                  <c:v>29.4</c:v>
                </c:pt>
                <c:pt idx="3">
                  <c:v>25.8</c:v>
                </c:pt>
                <c:pt idx="4">
                  <c:v>18.100000000000001</c:v>
                </c:pt>
                <c:pt idx="5">
                  <c:v>18</c:v>
                </c:pt>
                <c:pt idx="6">
                  <c:v>16.5</c:v>
                </c:pt>
              </c:numCache>
            </c:numRef>
          </c:val>
          <c:smooth val="0"/>
        </c:ser>
        <c:ser>
          <c:idx val="5"/>
          <c:order val="5"/>
          <c:tx>
            <c:strRef>
              <c:f>Sheet1!$A$7</c:f>
              <c:strCache>
                <c:ptCount val="1"/>
                <c:pt idx="0">
                  <c:v>Multiple Organ Failure</c:v>
                </c:pt>
              </c:strCache>
            </c:strRef>
          </c:tx>
          <c:spPr>
            <a:ln w="41275">
              <a:solidFill>
                <a:srgbClr val="FF00FF"/>
              </a:solidFill>
            </a:ln>
          </c:spPr>
          <c:marker>
            <c:symbol val="diamond"/>
            <c:size val="9"/>
            <c:spPr>
              <a:solidFill>
                <a:srgbClr val="FF00FF"/>
              </a:solidFill>
              <a:ln>
                <a:solidFill>
                  <a:srgbClr val="FF00FF"/>
                </a:solidFill>
              </a:ln>
            </c:spPr>
          </c:marker>
          <c:cat>
            <c:strRef>
              <c:f>Sheet1!$B$1:$H$1</c:f>
              <c:strCache>
                <c:ptCount val="7"/>
                <c:pt idx="0">
                  <c:v>0-30 Days  (N=1,679)</c:v>
                </c:pt>
                <c:pt idx="1">
                  <c:v>31 Days –    
1 Year  (N=1,596)</c:v>
                </c:pt>
                <c:pt idx="2">
                  <c:v>&gt;1 Year – 
3 Years (N=1,135)</c:v>
                </c:pt>
                <c:pt idx="3">
                  <c:v>&gt;3 Years – 
5 Years (N=933)</c:v>
                </c:pt>
                <c:pt idx="4">
                  <c:v>&gt;5 Years – 
10 Years (N=2,504)</c:v>
                </c:pt>
                <c:pt idx="5">
                  <c:v>&gt;10 Years – 
15 Years  (N=2,617)</c:v>
                </c:pt>
                <c:pt idx="6">
                  <c:v>&gt;15 Years 
(N=2,371)</c:v>
                </c:pt>
              </c:strCache>
            </c:strRef>
          </c:cat>
          <c:val>
            <c:numRef>
              <c:f>Sheet1!$B$7:$H$7</c:f>
              <c:numCache>
                <c:formatCode>General</c:formatCode>
                <c:ptCount val="7"/>
                <c:pt idx="0">
                  <c:v>23.3</c:v>
                </c:pt>
                <c:pt idx="1">
                  <c:v>20.2</c:v>
                </c:pt>
                <c:pt idx="2">
                  <c:v>7.7</c:v>
                </c:pt>
                <c:pt idx="3">
                  <c:v>5.9</c:v>
                </c:pt>
                <c:pt idx="4">
                  <c:v>7.8</c:v>
                </c:pt>
                <c:pt idx="5">
                  <c:v>8.1999999999999993</c:v>
                </c:pt>
                <c:pt idx="6">
                  <c:v>9.1999999999999993</c:v>
                </c:pt>
              </c:numCache>
            </c:numRef>
          </c:val>
          <c:smooth val="0"/>
        </c:ser>
        <c:ser>
          <c:idx val="6"/>
          <c:order val="6"/>
          <c:tx>
            <c:strRef>
              <c:f>Sheet1!$A$8</c:f>
              <c:strCache>
                <c:ptCount val="1"/>
                <c:pt idx="0">
                  <c:v>Renal Failure</c:v>
                </c:pt>
              </c:strCache>
            </c:strRef>
          </c:tx>
          <c:spPr>
            <a:ln w="41275">
              <a:solidFill>
                <a:srgbClr val="CC9900"/>
              </a:solidFill>
            </a:ln>
          </c:spPr>
          <c:marker>
            <c:symbol val="diamond"/>
            <c:size val="9"/>
            <c:spPr>
              <a:solidFill>
                <a:srgbClr val="CC9900"/>
              </a:solidFill>
              <a:ln>
                <a:noFill/>
              </a:ln>
            </c:spPr>
          </c:marker>
          <c:cat>
            <c:strRef>
              <c:f>Sheet1!$B$1:$H$1</c:f>
              <c:strCache>
                <c:ptCount val="7"/>
                <c:pt idx="0">
                  <c:v>0-30 Days  (N=1,679)</c:v>
                </c:pt>
                <c:pt idx="1">
                  <c:v>31 Days –    
1 Year  (N=1,596)</c:v>
                </c:pt>
                <c:pt idx="2">
                  <c:v>&gt;1 Year – 
3 Years (N=1,135)</c:v>
                </c:pt>
                <c:pt idx="3">
                  <c:v>&gt;3 Years – 
5 Years (N=933)</c:v>
                </c:pt>
                <c:pt idx="4">
                  <c:v>&gt;5 Years – 
10 Years (N=2,504)</c:v>
                </c:pt>
                <c:pt idx="5">
                  <c:v>&gt;10 Years – 
15 Years  (N=2,617)</c:v>
                </c:pt>
                <c:pt idx="6">
                  <c:v>&gt;15 Years 
(N=2,371)</c:v>
                </c:pt>
              </c:strCache>
            </c:strRef>
          </c:cat>
          <c:val>
            <c:numRef>
              <c:f>Sheet1!$B$8:$H$8</c:f>
              <c:numCache>
                <c:formatCode>General</c:formatCode>
                <c:ptCount val="7"/>
                <c:pt idx="0">
                  <c:v>0.4</c:v>
                </c:pt>
                <c:pt idx="1">
                  <c:v>1.1000000000000001</c:v>
                </c:pt>
                <c:pt idx="2">
                  <c:v>1.6</c:v>
                </c:pt>
                <c:pt idx="3">
                  <c:v>2.5</c:v>
                </c:pt>
                <c:pt idx="4">
                  <c:v>6</c:v>
                </c:pt>
                <c:pt idx="5">
                  <c:v>8.4</c:v>
                </c:pt>
                <c:pt idx="6">
                  <c:v>9.8000000000000007</c:v>
                </c:pt>
              </c:numCache>
            </c:numRef>
          </c:val>
          <c:smooth val="0"/>
        </c:ser>
        <c:dLbls>
          <c:showLegendKey val="0"/>
          <c:showVal val="0"/>
          <c:showCatName val="0"/>
          <c:showSerName val="0"/>
          <c:showPercent val="0"/>
          <c:showBubbleSize val="0"/>
        </c:dLbls>
        <c:marker val="1"/>
        <c:smooth val="0"/>
        <c:axId val="485761224"/>
        <c:axId val="485765536"/>
      </c:lineChart>
      <c:catAx>
        <c:axId val="485761224"/>
        <c:scaling>
          <c:orientation val="minMax"/>
        </c:scaling>
        <c:delete val="0"/>
        <c:axPos val="b"/>
        <c:numFmt formatCode="General" sourceLinked="1"/>
        <c:majorTickMark val="out"/>
        <c:minorTickMark val="none"/>
        <c:tickLblPos val="nextTo"/>
        <c:txPr>
          <a:bodyPr rot="0"/>
          <a:lstStyle/>
          <a:p>
            <a:pPr>
              <a:defRPr sz="1300" b="1"/>
            </a:pPr>
            <a:endParaRPr lang="en-US"/>
          </a:p>
        </c:txPr>
        <c:crossAx val="485765536"/>
        <c:crosses val="autoZero"/>
        <c:auto val="1"/>
        <c:lblAlgn val="ctr"/>
        <c:lblOffset val="100"/>
        <c:noMultiLvlLbl val="0"/>
      </c:catAx>
      <c:valAx>
        <c:axId val="485765536"/>
        <c:scaling>
          <c:orientation val="minMax"/>
          <c:max val="5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of deaths</a:t>
                </a:r>
                <a:endParaRPr lang="en-US" sz="1700" b="1" i="0" baseline="0" dirty="0">
                  <a:solidFill>
                    <a:schemeClr val="tx1"/>
                  </a:solidFill>
                </a:endParaRPr>
              </a:p>
            </c:rich>
          </c:tx>
          <c:layout>
            <c:manualLayout>
              <c:xMode val="edge"/>
              <c:yMode val="edge"/>
              <c:x val="1.5476854110050425E-2"/>
              <c:y val="0.32582317331303556"/>
            </c:manualLayout>
          </c:layout>
          <c:overlay val="0"/>
        </c:title>
        <c:numFmt formatCode="General" sourceLinked="1"/>
        <c:majorTickMark val="out"/>
        <c:minorTickMark val="none"/>
        <c:tickLblPos val="nextTo"/>
        <c:txPr>
          <a:bodyPr/>
          <a:lstStyle/>
          <a:p>
            <a:pPr>
              <a:defRPr sz="1500" b="1"/>
            </a:pPr>
            <a:endParaRPr lang="en-US"/>
          </a:p>
        </c:txPr>
        <c:crossAx val="485761224"/>
        <c:crosses val="autoZero"/>
        <c:crossBetween val="between"/>
        <c:majorUnit val="10"/>
      </c:valAx>
      <c:spPr>
        <a:solidFill>
          <a:schemeClr val="bg2"/>
        </a:solidFill>
        <a:ln>
          <a:solidFill>
            <a:schemeClr val="tx1"/>
          </a:solidFill>
        </a:ln>
      </c:spPr>
    </c:plotArea>
    <c:legend>
      <c:legendPos val="r"/>
      <c:layout>
        <c:manualLayout>
          <c:xMode val="edge"/>
          <c:yMode val="edge"/>
          <c:x val="0.20202064896755162"/>
          <c:y val="4.8999237998477024E-2"/>
          <c:w val="0.75269911504426223"/>
          <c:h val="0.19164507662348657"/>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303"/>
          <c:h val="0.77074260114041304"/>
        </c:manualLayout>
      </c:layout>
      <c:scatterChart>
        <c:scatterStyle val="lineMarker"/>
        <c:varyColors val="0"/>
        <c:ser>
          <c:idx val="0"/>
          <c:order val="0"/>
          <c:tx>
            <c:strRef>
              <c:f>Sheet1!$B$1</c:f>
              <c:strCache>
                <c:ptCount val="1"/>
                <c:pt idx="0">
                  <c:v>CAV</c:v>
                </c:pt>
              </c:strCache>
            </c:strRef>
          </c:tx>
          <c:spPr>
            <a:ln w="41275">
              <a:solidFill>
                <a:srgbClr val="FF0000"/>
              </a:solidFill>
            </a:ln>
          </c:spPr>
          <c:marker>
            <c:symbol val="none"/>
          </c:marker>
          <c:xVal>
            <c:numRef>
              <c:f>Sheet1!$A$2:$A$29</c:f>
              <c:numCache>
                <c:formatCode>General</c:formatCode>
                <c:ptCount val="28"/>
                <c:pt idx="0">
                  <c:v>0</c:v>
                </c:pt>
                <c:pt idx="1">
                  <c:v>1.9199999999999998E-2</c:v>
                </c:pt>
                <c:pt idx="2">
                  <c:v>3.8399999999999997E-2</c:v>
                </c:pt>
                <c:pt idx="3">
                  <c:v>8.2200000000000009E-2</c:v>
                </c:pt>
                <c:pt idx="4">
                  <c:v>0.12330000000000002</c:v>
                </c:pt>
                <c:pt idx="5">
                  <c:v>0.1671</c:v>
                </c:pt>
                <c:pt idx="6">
                  <c:v>0.24930000000000022</c:v>
                </c:pt>
                <c:pt idx="7">
                  <c:v>0.33420000000000044</c:v>
                </c:pt>
                <c:pt idx="8">
                  <c:v>0.49860000000000032</c:v>
                </c:pt>
                <c:pt idx="9">
                  <c:v>0.74790000000000101</c:v>
                </c:pt>
                <c:pt idx="10">
                  <c:v>1</c:v>
                </c:pt>
                <c:pt idx="11">
                  <c:v>1.2492999999999979</c:v>
                </c:pt>
                <c:pt idx="12">
                  <c:v>1.4985999999999982</c:v>
                </c:pt>
                <c:pt idx="13">
                  <c:v>1.7506999999999981</c:v>
                </c:pt>
                <c:pt idx="14">
                  <c:v>2</c:v>
                </c:pt>
                <c:pt idx="15">
                  <c:v>2.2492999999999999</c:v>
                </c:pt>
                <c:pt idx="16">
                  <c:v>2.4985999999999997</c:v>
                </c:pt>
                <c:pt idx="17">
                  <c:v>2.7507000000000001</c:v>
                </c:pt>
                <c:pt idx="18">
                  <c:v>3</c:v>
                </c:pt>
                <c:pt idx="19">
                  <c:v>3.2492999999999999</c:v>
                </c:pt>
                <c:pt idx="20">
                  <c:v>3.4985999999999997</c:v>
                </c:pt>
                <c:pt idx="21">
                  <c:v>4</c:v>
                </c:pt>
                <c:pt idx="22">
                  <c:v>4.2493000000000034</c:v>
                </c:pt>
                <c:pt idx="23">
                  <c:v>4.4985999999999997</c:v>
                </c:pt>
                <c:pt idx="24">
                  <c:v>5</c:v>
                </c:pt>
                <c:pt idx="25">
                  <c:v>5.4985999999999997</c:v>
                </c:pt>
                <c:pt idx="26">
                  <c:v>6</c:v>
                </c:pt>
                <c:pt idx="27">
                  <c:v>7</c:v>
                </c:pt>
              </c:numCache>
            </c:numRef>
          </c:xVal>
          <c:yVal>
            <c:numRef>
              <c:f>Sheet1!$B$2:$B$29</c:f>
              <c:numCache>
                <c:formatCode>General</c:formatCode>
                <c:ptCount val="28"/>
                <c:pt idx="0">
                  <c:v>0</c:v>
                </c:pt>
                <c:pt idx="1">
                  <c:v>3.8200000000000061E-4</c:v>
                </c:pt>
                <c:pt idx="2">
                  <c:v>6.1200000000000002E-4</c:v>
                </c:pt>
                <c:pt idx="3">
                  <c:v>6.9000000000000148E-4</c:v>
                </c:pt>
                <c:pt idx="4">
                  <c:v>8.0700000000000216E-4</c:v>
                </c:pt>
                <c:pt idx="5">
                  <c:v>9.6400000000000023E-4</c:v>
                </c:pt>
                <c:pt idx="6">
                  <c:v>1.0830000000000017E-3</c:v>
                </c:pt>
                <c:pt idx="7">
                  <c:v>1.1620000000000024E-3</c:v>
                </c:pt>
                <c:pt idx="8">
                  <c:v>1.4009999999999999E-3</c:v>
                </c:pt>
                <c:pt idx="9">
                  <c:v>1.7619999999999999E-3</c:v>
                </c:pt>
                <c:pt idx="10">
                  <c:v>2.249000000000004E-3</c:v>
                </c:pt>
                <c:pt idx="11">
                  <c:v>2.9399999999999999E-3</c:v>
                </c:pt>
                <c:pt idx="12">
                  <c:v>3.698000000000006E-3</c:v>
                </c:pt>
                <c:pt idx="13">
                  <c:v>4.2890000000000081E-3</c:v>
                </c:pt>
                <c:pt idx="14">
                  <c:v>4.6639999999999997E-3</c:v>
                </c:pt>
                <c:pt idx="15">
                  <c:v>5.3420000000000004E-3</c:v>
                </c:pt>
                <c:pt idx="16">
                  <c:v>5.932000000000011E-3</c:v>
                </c:pt>
                <c:pt idx="17">
                  <c:v>6.2040000000000081E-3</c:v>
                </c:pt>
                <c:pt idx="18">
                  <c:v>6.484000000000008E-3</c:v>
                </c:pt>
                <c:pt idx="19">
                  <c:v>7.1200000000000013E-3</c:v>
                </c:pt>
                <c:pt idx="20">
                  <c:v>7.8510000000000142E-3</c:v>
                </c:pt>
                <c:pt idx="21">
                  <c:v>9.0260000000000028E-3</c:v>
                </c:pt>
                <c:pt idx="22">
                  <c:v>9.6700000000000067E-3</c:v>
                </c:pt>
                <c:pt idx="23">
                  <c:v>1.0095E-2</c:v>
                </c:pt>
                <c:pt idx="24">
                  <c:v>1.1509000000000005E-2</c:v>
                </c:pt>
                <c:pt idx="25">
                  <c:v>1.2192E-2</c:v>
                </c:pt>
                <c:pt idx="26">
                  <c:v>1.2449E-2</c:v>
                </c:pt>
                <c:pt idx="27">
                  <c:v>1.5611000000000003E-2</c:v>
                </c:pt>
              </c:numCache>
            </c:numRef>
          </c:yVal>
          <c:smooth val="0"/>
        </c:ser>
        <c:ser>
          <c:idx val="1"/>
          <c:order val="1"/>
          <c:tx>
            <c:strRef>
              <c:f>Sheet1!$C$1</c:f>
              <c:strCache>
                <c:ptCount val="1"/>
                <c:pt idx="0">
                  <c:v>Acute Rejection</c:v>
                </c:pt>
              </c:strCache>
            </c:strRef>
          </c:tx>
          <c:spPr>
            <a:ln w="41275">
              <a:solidFill>
                <a:srgbClr val="FFFF00"/>
              </a:solidFill>
              <a:prstDash val="solid"/>
            </a:ln>
          </c:spPr>
          <c:marker>
            <c:symbol val="none"/>
          </c:marker>
          <c:xVal>
            <c:numRef>
              <c:f>Sheet1!$A$2:$A$29</c:f>
              <c:numCache>
                <c:formatCode>General</c:formatCode>
                <c:ptCount val="28"/>
                <c:pt idx="0">
                  <c:v>0</c:v>
                </c:pt>
                <c:pt idx="1">
                  <c:v>1.9199999999999998E-2</c:v>
                </c:pt>
                <c:pt idx="2">
                  <c:v>3.8399999999999997E-2</c:v>
                </c:pt>
                <c:pt idx="3">
                  <c:v>8.2200000000000009E-2</c:v>
                </c:pt>
                <c:pt idx="4">
                  <c:v>0.12330000000000002</c:v>
                </c:pt>
                <c:pt idx="5">
                  <c:v>0.1671</c:v>
                </c:pt>
                <c:pt idx="6">
                  <c:v>0.24930000000000022</c:v>
                </c:pt>
                <c:pt idx="7">
                  <c:v>0.33420000000000044</c:v>
                </c:pt>
                <c:pt idx="8">
                  <c:v>0.49860000000000032</c:v>
                </c:pt>
                <c:pt idx="9">
                  <c:v>0.74790000000000101</c:v>
                </c:pt>
                <c:pt idx="10">
                  <c:v>1</c:v>
                </c:pt>
                <c:pt idx="11">
                  <c:v>1.2492999999999979</c:v>
                </c:pt>
                <c:pt idx="12">
                  <c:v>1.4985999999999982</c:v>
                </c:pt>
                <c:pt idx="13">
                  <c:v>1.7506999999999981</c:v>
                </c:pt>
                <c:pt idx="14">
                  <c:v>2</c:v>
                </c:pt>
                <c:pt idx="15">
                  <c:v>2.2492999999999999</c:v>
                </c:pt>
                <c:pt idx="16">
                  <c:v>2.4985999999999997</c:v>
                </c:pt>
                <c:pt idx="17">
                  <c:v>2.7507000000000001</c:v>
                </c:pt>
                <c:pt idx="18">
                  <c:v>3</c:v>
                </c:pt>
                <c:pt idx="19">
                  <c:v>3.2492999999999999</c:v>
                </c:pt>
                <c:pt idx="20">
                  <c:v>3.4985999999999997</c:v>
                </c:pt>
                <c:pt idx="21">
                  <c:v>4</c:v>
                </c:pt>
                <c:pt idx="22">
                  <c:v>4.2493000000000034</c:v>
                </c:pt>
                <c:pt idx="23">
                  <c:v>4.4985999999999997</c:v>
                </c:pt>
                <c:pt idx="24">
                  <c:v>5</c:v>
                </c:pt>
                <c:pt idx="25">
                  <c:v>5.4985999999999997</c:v>
                </c:pt>
                <c:pt idx="26">
                  <c:v>6</c:v>
                </c:pt>
                <c:pt idx="27">
                  <c:v>7</c:v>
                </c:pt>
              </c:numCache>
            </c:numRef>
          </c:xVal>
          <c:yVal>
            <c:numRef>
              <c:f>Sheet1!$C$2:$C$29</c:f>
              <c:numCache>
                <c:formatCode>General</c:formatCode>
                <c:ptCount val="28"/>
                <c:pt idx="0">
                  <c:v>0</c:v>
                </c:pt>
                <c:pt idx="1">
                  <c:v>1.2220000000000017E-3</c:v>
                </c:pt>
                <c:pt idx="2">
                  <c:v>1.7970000000000017E-3</c:v>
                </c:pt>
                <c:pt idx="3">
                  <c:v>2.5700000000000002E-3</c:v>
                </c:pt>
                <c:pt idx="4">
                  <c:v>2.8440000000000002E-3</c:v>
                </c:pt>
                <c:pt idx="5">
                  <c:v>2.9620000000000002E-3</c:v>
                </c:pt>
                <c:pt idx="6">
                  <c:v>3.1600000000000057E-3</c:v>
                </c:pt>
                <c:pt idx="7">
                  <c:v>3.6760000000000035E-3</c:v>
                </c:pt>
                <c:pt idx="8">
                  <c:v>4.6720000000000034E-3</c:v>
                </c:pt>
                <c:pt idx="9">
                  <c:v>6.3150000000000003E-3</c:v>
                </c:pt>
                <c:pt idx="10">
                  <c:v>7.6520000000000034E-3</c:v>
                </c:pt>
                <c:pt idx="11">
                  <c:v>8.3890000000000162E-3</c:v>
                </c:pt>
                <c:pt idx="12">
                  <c:v>9.3710000000000182E-3</c:v>
                </c:pt>
                <c:pt idx="13">
                  <c:v>1.0232999999999996E-2</c:v>
                </c:pt>
                <c:pt idx="14">
                  <c:v>1.0604000000000001E-2</c:v>
                </c:pt>
                <c:pt idx="15">
                  <c:v>1.1221000000000019E-2</c:v>
                </c:pt>
                <c:pt idx="16">
                  <c:v>1.1756000000000001E-2</c:v>
                </c:pt>
                <c:pt idx="17">
                  <c:v>1.2305E-2</c:v>
                </c:pt>
                <c:pt idx="18">
                  <c:v>1.2867000000000003E-2</c:v>
                </c:pt>
                <c:pt idx="19">
                  <c:v>1.3380000000000022E-2</c:v>
                </c:pt>
                <c:pt idx="20">
                  <c:v>1.3714E-2</c:v>
                </c:pt>
                <c:pt idx="21">
                  <c:v>1.4342000000000001E-2</c:v>
                </c:pt>
                <c:pt idx="22">
                  <c:v>1.4588E-2</c:v>
                </c:pt>
                <c:pt idx="23">
                  <c:v>1.5014E-2</c:v>
                </c:pt>
                <c:pt idx="24">
                  <c:v>1.5469000000000005E-2</c:v>
                </c:pt>
                <c:pt idx="25">
                  <c:v>1.5798E-2</c:v>
                </c:pt>
                <c:pt idx="26">
                  <c:v>1.6413000000000001E-2</c:v>
                </c:pt>
                <c:pt idx="27">
                  <c:v>1.6583000000000021E-2</c:v>
                </c:pt>
              </c:numCache>
            </c:numRef>
          </c:yVal>
          <c:smooth val="0"/>
        </c:ser>
        <c:ser>
          <c:idx val="2"/>
          <c:order val="2"/>
          <c:tx>
            <c:strRef>
              <c:f>Sheet1!$D$1</c:f>
              <c:strCache>
                <c:ptCount val="1"/>
                <c:pt idx="0">
                  <c:v>Malignancy (non-Lymph/PTLD)</c:v>
                </c:pt>
              </c:strCache>
            </c:strRef>
          </c:tx>
          <c:spPr>
            <a:ln w="41275">
              <a:solidFill>
                <a:srgbClr val="9900FF"/>
              </a:solidFill>
            </a:ln>
          </c:spPr>
          <c:marker>
            <c:symbol val="none"/>
          </c:marker>
          <c:xVal>
            <c:numRef>
              <c:f>Sheet1!$A$2:$A$29</c:f>
              <c:numCache>
                <c:formatCode>General</c:formatCode>
                <c:ptCount val="28"/>
                <c:pt idx="0">
                  <c:v>0</c:v>
                </c:pt>
                <c:pt idx="1">
                  <c:v>1.9199999999999998E-2</c:v>
                </c:pt>
                <c:pt idx="2">
                  <c:v>3.8399999999999997E-2</c:v>
                </c:pt>
                <c:pt idx="3">
                  <c:v>8.2200000000000009E-2</c:v>
                </c:pt>
                <c:pt idx="4">
                  <c:v>0.12330000000000002</c:v>
                </c:pt>
                <c:pt idx="5">
                  <c:v>0.1671</c:v>
                </c:pt>
                <c:pt idx="6">
                  <c:v>0.24930000000000022</c:v>
                </c:pt>
                <c:pt idx="7">
                  <c:v>0.33420000000000044</c:v>
                </c:pt>
                <c:pt idx="8">
                  <c:v>0.49860000000000032</c:v>
                </c:pt>
                <c:pt idx="9">
                  <c:v>0.74790000000000101</c:v>
                </c:pt>
                <c:pt idx="10">
                  <c:v>1</c:v>
                </c:pt>
                <c:pt idx="11">
                  <c:v>1.2492999999999979</c:v>
                </c:pt>
                <c:pt idx="12">
                  <c:v>1.4985999999999982</c:v>
                </c:pt>
                <c:pt idx="13">
                  <c:v>1.7506999999999981</c:v>
                </c:pt>
                <c:pt idx="14">
                  <c:v>2</c:v>
                </c:pt>
                <c:pt idx="15">
                  <c:v>2.2492999999999999</c:v>
                </c:pt>
                <c:pt idx="16">
                  <c:v>2.4985999999999997</c:v>
                </c:pt>
                <c:pt idx="17">
                  <c:v>2.7507000000000001</c:v>
                </c:pt>
                <c:pt idx="18">
                  <c:v>3</c:v>
                </c:pt>
                <c:pt idx="19">
                  <c:v>3.2492999999999999</c:v>
                </c:pt>
                <c:pt idx="20">
                  <c:v>3.4985999999999997</c:v>
                </c:pt>
                <c:pt idx="21">
                  <c:v>4</c:v>
                </c:pt>
                <c:pt idx="22">
                  <c:v>4.2493000000000034</c:v>
                </c:pt>
                <c:pt idx="23">
                  <c:v>4.4985999999999997</c:v>
                </c:pt>
                <c:pt idx="24">
                  <c:v>5</c:v>
                </c:pt>
                <c:pt idx="25">
                  <c:v>5.4985999999999997</c:v>
                </c:pt>
                <c:pt idx="26">
                  <c:v>6</c:v>
                </c:pt>
                <c:pt idx="27">
                  <c:v>7</c:v>
                </c:pt>
              </c:numCache>
            </c:numRef>
          </c:xVal>
          <c:yVal>
            <c:numRef>
              <c:f>Sheet1!$D$2:$D$29</c:f>
              <c:numCache>
                <c:formatCode>General</c:formatCode>
                <c:ptCount val="28"/>
                <c:pt idx="0">
                  <c:v>0</c:v>
                </c:pt>
                <c:pt idx="1">
                  <c:v>0</c:v>
                </c:pt>
                <c:pt idx="2">
                  <c:v>0</c:v>
                </c:pt>
                <c:pt idx="3">
                  <c:v>0</c:v>
                </c:pt>
                <c:pt idx="4">
                  <c:v>7.8000000000000148E-5</c:v>
                </c:pt>
                <c:pt idx="5">
                  <c:v>1.1700000000000032E-4</c:v>
                </c:pt>
                <c:pt idx="6">
                  <c:v>1.1700000000000032E-4</c:v>
                </c:pt>
                <c:pt idx="7">
                  <c:v>1.1700000000000032E-4</c:v>
                </c:pt>
                <c:pt idx="8">
                  <c:v>2.3700000000000001E-4</c:v>
                </c:pt>
                <c:pt idx="9">
                  <c:v>8.3800000000000237E-4</c:v>
                </c:pt>
                <c:pt idx="10">
                  <c:v>1.3240000000000025E-3</c:v>
                </c:pt>
                <c:pt idx="11">
                  <c:v>1.9350000000000029E-3</c:v>
                </c:pt>
                <c:pt idx="12">
                  <c:v>2.4269999999999999E-3</c:v>
                </c:pt>
                <c:pt idx="13">
                  <c:v>2.9260000000000002E-3</c:v>
                </c:pt>
                <c:pt idx="14">
                  <c:v>3.721000000000006E-3</c:v>
                </c:pt>
                <c:pt idx="15">
                  <c:v>4.3930000000000002E-3</c:v>
                </c:pt>
                <c:pt idx="16">
                  <c:v>5.2470000000000034E-3</c:v>
                </c:pt>
                <c:pt idx="17">
                  <c:v>5.7400000000000081E-3</c:v>
                </c:pt>
                <c:pt idx="18">
                  <c:v>6.4790000000000143E-3</c:v>
                </c:pt>
                <c:pt idx="19">
                  <c:v>7.7680000000000101E-3</c:v>
                </c:pt>
                <c:pt idx="20">
                  <c:v>9.1000000000000004E-3</c:v>
                </c:pt>
                <c:pt idx="21">
                  <c:v>1.0410000000000001E-2</c:v>
                </c:pt>
                <c:pt idx="22">
                  <c:v>1.1218000000000001E-2</c:v>
                </c:pt>
                <c:pt idx="23">
                  <c:v>1.1897000000000001E-2</c:v>
                </c:pt>
                <c:pt idx="24">
                  <c:v>1.3702000000000023E-2</c:v>
                </c:pt>
                <c:pt idx="25">
                  <c:v>1.5803999999999999E-2</c:v>
                </c:pt>
                <c:pt idx="26">
                  <c:v>1.8062999999999999E-2</c:v>
                </c:pt>
                <c:pt idx="27">
                  <c:v>2.4226999999999988E-2</c:v>
                </c:pt>
              </c:numCache>
            </c:numRef>
          </c:yVal>
          <c:smooth val="0"/>
        </c:ser>
        <c:ser>
          <c:idx val="3"/>
          <c:order val="3"/>
          <c:tx>
            <c:strRef>
              <c:f>Sheet1!$E$1</c:f>
              <c:strCache>
                <c:ptCount val="1"/>
                <c:pt idx="0">
                  <c:v>Infection (non-CMV)</c:v>
                </c:pt>
              </c:strCache>
            </c:strRef>
          </c:tx>
          <c:spPr>
            <a:ln w="41275">
              <a:solidFill>
                <a:srgbClr val="00FFFF"/>
              </a:solidFill>
            </a:ln>
          </c:spPr>
          <c:marker>
            <c:symbol val="none"/>
          </c:marker>
          <c:xVal>
            <c:numRef>
              <c:f>Sheet1!$A$2:$A$29</c:f>
              <c:numCache>
                <c:formatCode>General</c:formatCode>
                <c:ptCount val="28"/>
                <c:pt idx="0">
                  <c:v>0</c:v>
                </c:pt>
                <c:pt idx="1">
                  <c:v>1.9199999999999998E-2</c:v>
                </c:pt>
                <c:pt idx="2">
                  <c:v>3.8399999999999997E-2</c:v>
                </c:pt>
                <c:pt idx="3">
                  <c:v>8.2200000000000009E-2</c:v>
                </c:pt>
                <c:pt idx="4">
                  <c:v>0.12330000000000002</c:v>
                </c:pt>
                <c:pt idx="5">
                  <c:v>0.1671</c:v>
                </c:pt>
                <c:pt idx="6">
                  <c:v>0.24930000000000022</c:v>
                </c:pt>
                <c:pt idx="7">
                  <c:v>0.33420000000000044</c:v>
                </c:pt>
                <c:pt idx="8">
                  <c:v>0.49860000000000032</c:v>
                </c:pt>
                <c:pt idx="9">
                  <c:v>0.74790000000000101</c:v>
                </c:pt>
                <c:pt idx="10">
                  <c:v>1</c:v>
                </c:pt>
                <c:pt idx="11">
                  <c:v>1.2492999999999979</c:v>
                </c:pt>
                <c:pt idx="12">
                  <c:v>1.4985999999999982</c:v>
                </c:pt>
                <c:pt idx="13">
                  <c:v>1.7506999999999981</c:v>
                </c:pt>
                <c:pt idx="14">
                  <c:v>2</c:v>
                </c:pt>
                <c:pt idx="15">
                  <c:v>2.2492999999999999</c:v>
                </c:pt>
                <c:pt idx="16">
                  <c:v>2.4985999999999997</c:v>
                </c:pt>
                <c:pt idx="17">
                  <c:v>2.7507000000000001</c:v>
                </c:pt>
                <c:pt idx="18">
                  <c:v>3</c:v>
                </c:pt>
                <c:pt idx="19">
                  <c:v>3.2492999999999999</c:v>
                </c:pt>
                <c:pt idx="20">
                  <c:v>3.4985999999999997</c:v>
                </c:pt>
                <c:pt idx="21">
                  <c:v>4</c:v>
                </c:pt>
                <c:pt idx="22">
                  <c:v>4.2493000000000034</c:v>
                </c:pt>
                <c:pt idx="23">
                  <c:v>4.4985999999999997</c:v>
                </c:pt>
                <c:pt idx="24">
                  <c:v>5</c:v>
                </c:pt>
                <c:pt idx="25">
                  <c:v>5.4985999999999997</c:v>
                </c:pt>
                <c:pt idx="26">
                  <c:v>6</c:v>
                </c:pt>
                <c:pt idx="27">
                  <c:v>7</c:v>
                </c:pt>
              </c:numCache>
            </c:numRef>
          </c:xVal>
          <c:yVal>
            <c:numRef>
              <c:f>Sheet1!$E$2:$E$29</c:f>
              <c:numCache>
                <c:formatCode>General</c:formatCode>
                <c:ptCount val="28"/>
                <c:pt idx="0">
                  <c:v>0</c:v>
                </c:pt>
                <c:pt idx="1">
                  <c:v>2.5600000000000045E-3</c:v>
                </c:pt>
                <c:pt idx="2">
                  <c:v>4.0169999999999997E-3</c:v>
                </c:pt>
                <c:pt idx="3">
                  <c:v>8.5780000000000006E-3</c:v>
                </c:pt>
                <c:pt idx="4">
                  <c:v>1.1896000000000007E-2</c:v>
                </c:pt>
                <c:pt idx="5">
                  <c:v>1.4180000000000003E-2</c:v>
                </c:pt>
                <c:pt idx="6">
                  <c:v>1.8532000000000003E-2</c:v>
                </c:pt>
                <c:pt idx="7">
                  <c:v>2.1114000000000001E-2</c:v>
                </c:pt>
                <c:pt idx="8">
                  <c:v>2.4143000000000001E-2</c:v>
                </c:pt>
                <c:pt idx="9">
                  <c:v>2.6464999999999999E-2</c:v>
                </c:pt>
                <c:pt idx="10">
                  <c:v>2.809E-2</c:v>
                </c:pt>
                <c:pt idx="11">
                  <c:v>2.9315999999999998E-2</c:v>
                </c:pt>
                <c:pt idx="12">
                  <c:v>3.0164E-2</c:v>
                </c:pt>
                <c:pt idx="13">
                  <c:v>3.0890000000000011E-2</c:v>
                </c:pt>
                <c:pt idx="14">
                  <c:v>3.1542000000000001E-2</c:v>
                </c:pt>
                <c:pt idx="15">
                  <c:v>3.2425000000000002E-2</c:v>
                </c:pt>
                <c:pt idx="16">
                  <c:v>3.3068E-2</c:v>
                </c:pt>
                <c:pt idx="17">
                  <c:v>3.3669999999999999E-2</c:v>
                </c:pt>
                <c:pt idx="18">
                  <c:v>3.4238000000000005E-2</c:v>
                </c:pt>
                <c:pt idx="19">
                  <c:v>3.4618999999999997E-2</c:v>
                </c:pt>
                <c:pt idx="20">
                  <c:v>3.5418999999999999E-2</c:v>
                </c:pt>
                <c:pt idx="21">
                  <c:v>3.7324000000000003E-2</c:v>
                </c:pt>
                <c:pt idx="22">
                  <c:v>3.7648000000000056E-2</c:v>
                </c:pt>
                <c:pt idx="23">
                  <c:v>3.8581999999999998E-2</c:v>
                </c:pt>
                <c:pt idx="24">
                  <c:v>3.9746000000000004E-2</c:v>
                </c:pt>
                <c:pt idx="25">
                  <c:v>4.0661999999999997E-2</c:v>
                </c:pt>
                <c:pt idx="26">
                  <c:v>4.2297000000000022E-2</c:v>
                </c:pt>
                <c:pt idx="27">
                  <c:v>4.4565000000000014E-2</c:v>
                </c:pt>
              </c:numCache>
            </c:numRef>
          </c:yVal>
          <c:smooth val="0"/>
        </c:ser>
        <c:ser>
          <c:idx val="4"/>
          <c:order val="4"/>
          <c:tx>
            <c:strRef>
              <c:f>Sheet1!$F$1</c:f>
              <c:strCache>
                <c:ptCount val="1"/>
                <c:pt idx="0">
                  <c:v>Graft Failure</c:v>
                </c:pt>
              </c:strCache>
            </c:strRef>
          </c:tx>
          <c:spPr>
            <a:ln w="41275">
              <a:solidFill>
                <a:srgbClr val="00FF00"/>
              </a:solidFill>
            </a:ln>
          </c:spPr>
          <c:marker>
            <c:symbol val="none"/>
          </c:marker>
          <c:xVal>
            <c:numRef>
              <c:f>Sheet1!$A$2:$A$29</c:f>
              <c:numCache>
                <c:formatCode>General</c:formatCode>
                <c:ptCount val="28"/>
                <c:pt idx="0">
                  <c:v>0</c:v>
                </c:pt>
                <c:pt idx="1">
                  <c:v>1.9199999999999998E-2</c:v>
                </c:pt>
                <c:pt idx="2">
                  <c:v>3.8399999999999997E-2</c:v>
                </c:pt>
                <c:pt idx="3">
                  <c:v>8.2200000000000009E-2</c:v>
                </c:pt>
                <c:pt idx="4">
                  <c:v>0.12330000000000002</c:v>
                </c:pt>
                <c:pt idx="5">
                  <c:v>0.1671</c:v>
                </c:pt>
                <c:pt idx="6">
                  <c:v>0.24930000000000022</c:v>
                </c:pt>
                <c:pt idx="7">
                  <c:v>0.33420000000000044</c:v>
                </c:pt>
                <c:pt idx="8">
                  <c:v>0.49860000000000032</c:v>
                </c:pt>
                <c:pt idx="9">
                  <c:v>0.74790000000000101</c:v>
                </c:pt>
                <c:pt idx="10">
                  <c:v>1</c:v>
                </c:pt>
                <c:pt idx="11">
                  <c:v>1.2492999999999979</c:v>
                </c:pt>
                <c:pt idx="12">
                  <c:v>1.4985999999999982</c:v>
                </c:pt>
                <c:pt idx="13">
                  <c:v>1.7506999999999981</c:v>
                </c:pt>
                <c:pt idx="14">
                  <c:v>2</c:v>
                </c:pt>
                <c:pt idx="15">
                  <c:v>2.2492999999999999</c:v>
                </c:pt>
                <c:pt idx="16">
                  <c:v>2.4985999999999997</c:v>
                </c:pt>
                <c:pt idx="17">
                  <c:v>2.7507000000000001</c:v>
                </c:pt>
                <c:pt idx="18">
                  <c:v>3</c:v>
                </c:pt>
                <c:pt idx="19">
                  <c:v>3.2492999999999999</c:v>
                </c:pt>
                <c:pt idx="20">
                  <c:v>3.4985999999999997</c:v>
                </c:pt>
                <c:pt idx="21">
                  <c:v>4</c:v>
                </c:pt>
                <c:pt idx="22">
                  <c:v>4.2493000000000034</c:v>
                </c:pt>
                <c:pt idx="23">
                  <c:v>4.4985999999999997</c:v>
                </c:pt>
                <c:pt idx="24">
                  <c:v>5</c:v>
                </c:pt>
                <c:pt idx="25">
                  <c:v>5.4985999999999997</c:v>
                </c:pt>
                <c:pt idx="26">
                  <c:v>6</c:v>
                </c:pt>
                <c:pt idx="27">
                  <c:v>7</c:v>
                </c:pt>
              </c:numCache>
            </c:numRef>
          </c:xVal>
          <c:yVal>
            <c:numRef>
              <c:f>Sheet1!$F$2:$F$29</c:f>
              <c:numCache>
                <c:formatCode>General</c:formatCode>
                <c:ptCount val="28"/>
                <c:pt idx="0">
                  <c:v>0</c:v>
                </c:pt>
                <c:pt idx="1">
                  <c:v>1.6222000000000021E-2</c:v>
                </c:pt>
                <c:pt idx="2">
                  <c:v>2.0591999999999999E-2</c:v>
                </c:pt>
                <c:pt idx="3">
                  <c:v>2.4763999999999998E-2</c:v>
                </c:pt>
                <c:pt idx="4">
                  <c:v>2.6248000000000011E-2</c:v>
                </c:pt>
                <c:pt idx="5">
                  <c:v>2.7468000000000006E-2</c:v>
                </c:pt>
                <c:pt idx="6">
                  <c:v>2.8576000000000001E-2</c:v>
                </c:pt>
                <c:pt idx="7">
                  <c:v>2.9489000000000012E-2</c:v>
                </c:pt>
                <c:pt idx="8">
                  <c:v>3.0884000000000012E-2</c:v>
                </c:pt>
                <c:pt idx="9">
                  <c:v>3.3047E-2</c:v>
                </c:pt>
                <c:pt idx="10">
                  <c:v>3.5483000000000056E-2</c:v>
                </c:pt>
                <c:pt idx="11">
                  <c:v>3.7662000000000001E-2</c:v>
                </c:pt>
                <c:pt idx="12">
                  <c:v>3.9181000000000001E-2</c:v>
                </c:pt>
                <c:pt idx="13">
                  <c:v>4.1676999999999999E-2</c:v>
                </c:pt>
                <c:pt idx="14">
                  <c:v>4.3124999999999997E-2</c:v>
                </c:pt>
                <c:pt idx="15">
                  <c:v>4.4780000000000091E-2</c:v>
                </c:pt>
                <c:pt idx="16">
                  <c:v>4.7192000000000095E-2</c:v>
                </c:pt>
                <c:pt idx="17">
                  <c:v>4.8611000000000001E-2</c:v>
                </c:pt>
                <c:pt idx="18">
                  <c:v>5.0070000000000003E-2</c:v>
                </c:pt>
                <c:pt idx="19">
                  <c:v>5.1732000000000083E-2</c:v>
                </c:pt>
                <c:pt idx="20">
                  <c:v>5.2996000000000119E-2</c:v>
                </c:pt>
                <c:pt idx="21">
                  <c:v>5.5568000000000013E-2</c:v>
                </c:pt>
                <c:pt idx="22">
                  <c:v>5.7194000000000071E-2</c:v>
                </c:pt>
                <c:pt idx="23">
                  <c:v>5.8637000000000002E-2</c:v>
                </c:pt>
                <c:pt idx="24">
                  <c:v>6.1954000000000002E-2</c:v>
                </c:pt>
                <c:pt idx="25">
                  <c:v>6.4192000000000124E-2</c:v>
                </c:pt>
                <c:pt idx="26">
                  <c:v>6.5817000000000112E-2</c:v>
                </c:pt>
                <c:pt idx="27">
                  <c:v>7.0727000000000012E-2</c:v>
                </c:pt>
              </c:numCache>
            </c:numRef>
          </c:yVal>
          <c:smooth val="0"/>
        </c:ser>
        <c:ser>
          <c:idx val="5"/>
          <c:order val="5"/>
          <c:tx>
            <c:strRef>
              <c:f>Sheet1!$G$1</c:f>
              <c:strCache>
                <c:ptCount val="1"/>
                <c:pt idx="0">
                  <c:v>Multiple Organ Failure</c:v>
                </c:pt>
              </c:strCache>
            </c:strRef>
          </c:tx>
          <c:spPr>
            <a:ln w="41275">
              <a:solidFill>
                <a:srgbClr val="FF66FF"/>
              </a:solidFill>
            </a:ln>
          </c:spPr>
          <c:marker>
            <c:symbol val="none"/>
          </c:marker>
          <c:xVal>
            <c:numRef>
              <c:f>Sheet1!$A$2:$A$29</c:f>
              <c:numCache>
                <c:formatCode>General</c:formatCode>
                <c:ptCount val="28"/>
                <c:pt idx="0">
                  <c:v>0</c:v>
                </c:pt>
                <c:pt idx="1">
                  <c:v>1.9199999999999998E-2</c:v>
                </c:pt>
                <c:pt idx="2">
                  <c:v>3.8399999999999997E-2</c:v>
                </c:pt>
                <c:pt idx="3">
                  <c:v>8.2200000000000009E-2</c:v>
                </c:pt>
                <c:pt idx="4">
                  <c:v>0.12330000000000002</c:v>
                </c:pt>
                <c:pt idx="5">
                  <c:v>0.1671</c:v>
                </c:pt>
                <c:pt idx="6">
                  <c:v>0.24930000000000022</c:v>
                </c:pt>
                <c:pt idx="7">
                  <c:v>0.33420000000000044</c:v>
                </c:pt>
                <c:pt idx="8">
                  <c:v>0.49860000000000032</c:v>
                </c:pt>
                <c:pt idx="9">
                  <c:v>0.74790000000000101</c:v>
                </c:pt>
                <c:pt idx="10">
                  <c:v>1</c:v>
                </c:pt>
                <c:pt idx="11">
                  <c:v>1.2492999999999979</c:v>
                </c:pt>
                <c:pt idx="12">
                  <c:v>1.4985999999999982</c:v>
                </c:pt>
                <c:pt idx="13">
                  <c:v>1.7506999999999981</c:v>
                </c:pt>
                <c:pt idx="14">
                  <c:v>2</c:v>
                </c:pt>
                <c:pt idx="15">
                  <c:v>2.2492999999999999</c:v>
                </c:pt>
                <c:pt idx="16">
                  <c:v>2.4985999999999997</c:v>
                </c:pt>
                <c:pt idx="17">
                  <c:v>2.7507000000000001</c:v>
                </c:pt>
                <c:pt idx="18">
                  <c:v>3</c:v>
                </c:pt>
                <c:pt idx="19">
                  <c:v>3.2492999999999999</c:v>
                </c:pt>
                <c:pt idx="20">
                  <c:v>3.4985999999999997</c:v>
                </c:pt>
                <c:pt idx="21">
                  <c:v>4</c:v>
                </c:pt>
                <c:pt idx="22">
                  <c:v>4.2493000000000034</c:v>
                </c:pt>
                <c:pt idx="23">
                  <c:v>4.4985999999999997</c:v>
                </c:pt>
                <c:pt idx="24">
                  <c:v>5</c:v>
                </c:pt>
                <c:pt idx="25">
                  <c:v>5.4985999999999997</c:v>
                </c:pt>
                <c:pt idx="26">
                  <c:v>6</c:v>
                </c:pt>
                <c:pt idx="27">
                  <c:v>7</c:v>
                </c:pt>
              </c:numCache>
            </c:numRef>
          </c:xVal>
          <c:yVal>
            <c:numRef>
              <c:f>Sheet1!$G$2:$G$29</c:f>
              <c:numCache>
                <c:formatCode>General</c:formatCode>
                <c:ptCount val="28"/>
                <c:pt idx="0">
                  <c:v>0</c:v>
                </c:pt>
                <c:pt idx="1">
                  <c:v>6.6090000000000081E-3</c:v>
                </c:pt>
                <c:pt idx="2">
                  <c:v>1.0328E-2</c:v>
                </c:pt>
                <c:pt idx="3">
                  <c:v>1.5509999999999999E-2</c:v>
                </c:pt>
                <c:pt idx="4">
                  <c:v>1.7929E-2</c:v>
                </c:pt>
                <c:pt idx="5">
                  <c:v>1.982100000000003E-2</c:v>
                </c:pt>
                <c:pt idx="6">
                  <c:v>2.2431000000000062E-2</c:v>
                </c:pt>
                <c:pt idx="7">
                  <c:v>2.4139000000000001E-2</c:v>
                </c:pt>
                <c:pt idx="8">
                  <c:v>2.5613000000000035E-2</c:v>
                </c:pt>
                <c:pt idx="9">
                  <c:v>2.7055000000000051E-2</c:v>
                </c:pt>
                <c:pt idx="10">
                  <c:v>2.8393999999999999E-2</c:v>
                </c:pt>
                <c:pt idx="11">
                  <c:v>2.9266E-2</c:v>
                </c:pt>
                <c:pt idx="12">
                  <c:v>2.9666999999999999E-2</c:v>
                </c:pt>
                <c:pt idx="13">
                  <c:v>3.0029000000000011E-2</c:v>
                </c:pt>
                <c:pt idx="14">
                  <c:v>3.0730000000000011E-2</c:v>
                </c:pt>
                <c:pt idx="15">
                  <c:v>3.1299000000000042E-2</c:v>
                </c:pt>
                <c:pt idx="16">
                  <c:v>3.1459000000000042E-2</c:v>
                </c:pt>
                <c:pt idx="17">
                  <c:v>3.1623999999999999E-2</c:v>
                </c:pt>
                <c:pt idx="18">
                  <c:v>3.219700000000001E-2</c:v>
                </c:pt>
                <c:pt idx="19">
                  <c:v>3.2646000000000015E-2</c:v>
                </c:pt>
                <c:pt idx="20">
                  <c:v>3.2845000000000062E-2</c:v>
                </c:pt>
                <c:pt idx="21">
                  <c:v>3.3263000000000001E-2</c:v>
                </c:pt>
                <c:pt idx="22">
                  <c:v>3.3583000000000002E-2</c:v>
                </c:pt>
                <c:pt idx="23">
                  <c:v>3.4175999999999998E-2</c:v>
                </c:pt>
                <c:pt idx="24">
                  <c:v>3.4705E-2</c:v>
                </c:pt>
                <c:pt idx="25">
                  <c:v>3.5844000000000001E-2</c:v>
                </c:pt>
                <c:pt idx="26">
                  <c:v>3.6228999999999997E-2</c:v>
                </c:pt>
                <c:pt idx="27">
                  <c:v>3.7931000000000062E-2</c:v>
                </c:pt>
              </c:numCache>
            </c:numRef>
          </c:yVal>
          <c:smooth val="0"/>
        </c:ser>
        <c:ser>
          <c:idx val="6"/>
          <c:order val="6"/>
          <c:tx>
            <c:strRef>
              <c:f>Sheet1!$H$1</c:f>
              <c:strCache>
                <c:ptCount val="1"/>
                <c:pt idx="0">
                  <c:v>Renal Failure</c:v>
                </c:pt>
              </c:strCache>
            </c:strRef>
          </c:tx>
          <c:spPr>
            <a:ln w="41275">
              <a:solidFill>
                <a:srgbClr val="CC9900"/>
              </a:solidFill>
            </a:ln>
          </c:spPr>
          <c:marker>
            <c:symbol val="none"/>
          </c:marker>
          <c:xVal>
            <c:numRef>
              <c:f>Sheet1!$A$2:$A$29</c:f>
              <c:numCache>
                <c:formatCode>General</c:formatCode>
                <c:ptCount val="28"/>
                <c:pt idx="0">
                  <c:v>0</c:v>
                </c:pt>
                <c:pt idx="1">
                  <c:v>1.9199999999999998E-2</c:v>
                </c:pt>
                <c:pt idx="2">
                  <c:v>3.8399999999999997E-2</c:v>
                </c:pt>
                <c:pt idx="3">
                  <c:v>8.2200000000000009E-2</c:v>
                </c:pt>
                <c:pt idx="4">
                  <c:v>0.12330000000000002</c:v>
                </c:pt>
                <c:pt idx="5">
                  <c:v>0.1671</c:v>
                </c:pt>
                <c:pt idx="6">
                  <c:v>0.24930000000000022</c:v>
                </c:pt>
                <c:pt idx="7">
                  <c:v>0.33420000000000044</c:v>
                </c:pt>
                <c:pt idx="8">
                  <c:v>0.49860000000000032</c:v>
                </c:pt>
                <c:pt idx="9">
                  <c:v>0.74790000000000101</c:v>
                </c:pt>
                <c:pt idx="10">
                  <c:v>1</c:v>
                </c:pt>
                <c:pt idx="11">
                  <c:v>1.2492999999999979</c:v>
                </c:pt>
                <c:pt idx="12">
                  <c:v>1.4985999999999982</c:v>
                </c:pt>
                <c:pt idx="13">
                  <c:v>1.7506999999999981</c:v>
                </c:pt>
                <c:pt idx="14">
                  <c:v>2</c:v>
                </c:pt>
                <c:pt idx="15">
                  <c:v>2.2492999999999999</c:v>
                </c:pt>
                <c:pt idx="16">
                  <c:v>2.4985999999999997</c:v>
                </c:pt>
                <c:pt idx="17">
                  <c:v>2.7507000000000001</c:v>
                </c:pt>
                <c:pt idx="18">
                  <c:v>3</c:v>
                </c:pt>
                <c:pt idx="19">
                  <c:v>3.2492999999999999</c:v>
                </c:pt>
                <c:pt idx="20">
                  <c:v>3.4985999999999997</c:v>
                </c:pt>
                <c:pt idx="21">
                  <c:v>4</c:v>
                </c:pt>
                <c:pt idx="22">
                  <c:v>4.2493000000000034</c:v>
                </c:pt>
                <c:pt idx="23">
                  <c:v>4.4985999999999997</c:v>
                </c:pt>
                <c:pt idx="24">
                  <c:v>5</c:v>
                </c:pt>
                <c:pt idx="25">
                  <c:v>5.4985999999999997</c:v>
                </c:pt>
                <c:pt idx="26">
                  <c:v>6</c:v>
                </c:pt>
                <c:pt idx="27">
                  <c:v>7</c:v>
                </c:pt>
              </c:numCache>
            </c:numRef>
          </c:xVal>
          <c:yVal>
            <c:numRef>
              <c:f>Sheet1!$H$2:$H$29</c:f>
              <c:numCache>
                <c:formatCode>General</c:formatCode>
                <c:ptCount val="28"/>
                <c:pt idx="0">
                  <c:v>0</c:v>
                </c:pt>
                <c:pt idx="1">
                  <c:v>3.8123000000000055E-5</c:v>
                </c:pt>
                <c:pt idx="2">
                  <c:v>7.6463000000000206E-5</c:v>
                </c:pt>
                <c:pt idx="3">
                  <c:v>2.31234E-4</c:v>
                </c:pt>
                <c:pt idx="4">
                  <c:v>2.31234E-4</c:v>
                </c:pt>
                <c:pt idx="5">
                  <c:v>2.7064000000000016E-4</c:v>
                </c:pt>
                <c:pt idx="6">
                  <c:v>3.4990300000000053E-4</c:v>
                </c:pt>
                <c:pt idx="7">
                  <c:v>4.6895600000000084E-4</c:v>
                </c:pt>
                <c:pt idx="8">
                  <c:v>5.4868400000000143E-4</c:v>
                </c:pt>
                <c:pt idx="9">
                  <c:v>8.2929000000000065E-4</c:v>
                </c:pt>
                <c:pt idx="10">
                  <c:v>9.1013500000000018E-4</c:v>
                </c:pt>
                <c:pt idx="11">
                  <c:v>9.9785900000000198E-4</c:v>
                </c:pt>
                <c:pt idx="12">
                  <c:v>1.0867180000000017E-3</c:v>
                </c:pt>
                <c:pt idx="13">
                  <c:v>1.1324110000000022E-3</c:v>
                </c:pt>
                <c:pt idx="14">
                  <c:v>1.2704570000000035E-3</c:v>
                </c:pt>
                <c:pt idx="15">
                  <c:v>1.5305640000000001E-3</c:v>
                </c:pt>
                <c:pt idx="16">
                  <c:v>1.6367520000000039E-3</c:v>
                </c:pt>
                <c:pt idx="17">
                  <c:v>1.8007470000000027E-3</c:v>
                </c:pt>
                <c:pt idx="18">
                  <c:v>1.8007470000000027E-3</c:v>
                </c:pt>
                <c:pt idx="19">
                  <c:v>1.9965190000000035E-3</c:v>
                </c:pt>
                <c:pt idx="20">
                  <c:v>2.1293729999999999E-3</c:v>
                </c:pt>
                <c:pt idx="21">
                  <c:v>2.4109370000000041E-3</c:v>
                </c:pt>
                <c:pt idx="22">
                  <c:v>2.4109370000000041E-3</c:v>
                </c:pt>
                <c:pt idx="23">
                  <c:v>2.4109370000000041E-3</c:v>
                </c:pt>
                <c:pt idx="24">
                  <c:v>2.854717000000004E-3</c:v>
                </c:pt>
                <c:pt idx="25">
                  <c:v>2.854717000000004E-3</c:v>
                </c:pt>
                <c:pt idx="26">
                  <c:v>3.3498230000000035E-3</c:v>
                </c:pt>
                <c:pt idx="27">
                  <c:v>4.1675279999999915E-3</c:v>
                </c:pt>
              </c:numCache>
            </c:numRef>
          </c:yVal>
          <c:smooth val="0"/>
        </c:ser>
        <c:dLbls>
          <c:showLegendKey val="0"/>
          <c:showVal val="0"/>
          <c:showCatName val="0"/>
          <c:showSerName val="0"/>
          <c:showPercent val="0"/>
          <c:showBubbleSize val="0"/>
        </c:dLbls>
        <c:axId val="485766320"/>
        <c:axId val="485766712"/>
      </c:scatterChart>
      <c:valAx>
        <c:axId val="485766320"/>
        <c:scaling>
          <c:orientation val="minMax"/>
          <c:max val="7"/>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85766712"/>
        <c:crosses val="autoZero"/>
        <c:crossBetween val="midCat"/>
        <c:majorUnit val="1"/>
      </c:valAx>
      <c:valAx>
        <c:axId val="485766712"/>
        <c:scaling>
          <c:orientation val="minMax"/>
          <c:max val="0.14000000000000001"/>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Cause-Specific Deaths</a:t>
                </a:r>
                <a:endParaRPr lang="en-US" sz="1700" b="1" i="0" baseline="0" dirty="0">
                  <a:solidFill>
                    <a:schemeClr val="tx1"/>
                  </a:solidFill>
                </a:endParaRPr>
              </a:p>
            </c:rich>
          </c:tx>
          <c:layout/>
          <c:overlay val="0"/>
        </c:title>
        <c:numFmt formatCode="0%" sourceLinked="0"/>
        <c:majorTickMark val="out"/>
        <c:minorTickMark val="none"/>
        <c:tickLblPos val="nextTo"/>
        <c:txPr>
          <a:bodyPr/>
          <a:lstStyle/>
          <a:p>
            <a:pPr>
              <a:defRPr sz="1500" b="1"/>
            </a:pPr>
            <a:endParaRPr lang="en-US"/>
          </a:p>
        </c:txPr>
        <c:crossAx val="485766320"/>
        <c:crosses val="autoZero"/>
        <c:crossBetween val="midCat"/>
      </c:valAx>
      <c:spPr>
        <a:solidFill>
          <a:schemeClr val="bg2"/>
        </a:solidFill>
        <a:ln>
          <a:solidFill>
            <a:schemeClr val="tx1"/>
          </a:solidFill>
        </a:ln>
      </c:spPr>
    </c:plotArea>
    <c:legend>
      <c:legendPos val="r"/>
      <c:layout>
        <c:manualLayout>
          <c:xMode val="edge"/>
          <c:yMode val="edge"/>
          <c:x val="0.1753465496016538"/>
          <c:y val="6.3981669630005927E-2"/>
          <c:w val="0.73566371681415965"/>
          <c:h val="0.20637287274574537"/>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96062992125984"/>
          <c:y val="0.15663896179644451"/>
          <c:w val="0.65781230048946593"/>
          <c:h val="0.67608486439195115"/>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FFFF00"/>
              </a:solidFill>
              <a:ln>
                <a:solidFill>
                  <a:srgbClr val="000000"/>
                </a:solidFill>
              </a:ln>
            </c:spPr>
          </c:dPt>
          <c:dPt>
            <c:idx val="1"/>
            <c:bubble3D val="0"/>
            <c:spPr>
              <a:solidFill>
                <a:schemeClr val="bg1">
                  <a:lumMod val="50000"/>
                  <a:lumOff val="50000"/>
                </a:schemeClr>
              </a:solidFill>
              <a:ln>
                <a:solidFill>
                  <a:srgbClr val="000000"/>
                </a:solidFill>
              </a:ln>
            </c:spPr>
          </c:dPt>
          <c:dPt>
            <c:idx val="2"/>
            <c:bubble3D val="0"/>
            <c:spPr>
              <a:solidFill>
                <a:srgbClr val="00FF00"/>
              </a:solidFill>
              <a:ln>
                <a:solidFill>
                  <a:srgbClr val="000000"/>
                </a:solidFill>
              </a:ln>
            </c:spPr>
          </c:dPt>
          <c:dPt>
            <c:idx val="3"/>
            <c:bubble3D val="0"/>
            <c:spPr>
              <a:solidFill>
                <a:srgbClr val="FF0000"/>
              </a:solidFill>
              <a:ln>
                <a:solidFill>
                  <a:srgbClr val="000000"/>
                </a:solidFill>
              </a:ln>
            </c:spPr>
          </c:dPt>
          <c:dPt>
            <c:idx val="4"/>
            <c:bubble3D val="0"/>
            <c:spPr>
              <a:solidFill>
                <a:srgbClr val="00FFFF"/>
              </a:solidFill>
              <a:ln>
                <a:solidFill>
                  <a:srgbClr val="000000"/>
                </a:solidFill>
              </a:ln>
            </c:spPr>
          </c:dPt>
          <c:dPt>
            <c:idx val="5"/>
            <c:bubble3D val="0"/>
            <c:spPr>
              <a:solidFill>
                <a:srgbClr val="FF00FF"/>
              </a:solidFill>
              <a:ln>
                <a:solidFill>
                  <a:srgbClr val="000000"/>
                </a:solidFill>
              </a:ln>
            </c:spPr>
          </c:dPt>
          <c:dPt>
            <c:idx val="6"/>
            <c:bubble3D val="0"/>
            <c:spPr>
              <a:solidFill>
                <a:srgbClr val="00FFFF"/>
              </a:solidFill>
              <a:ln>
                <a:solidFill>
                  <a:srgbClr val="000000"/>
                </a:solidFill>
              </a:ln>
            </c:spPr>
          </c:dPt>
          <c:dLbls>
            <c:dLbl>
              <c:idx val="1"/>
              <c:layout>
                <c:manualLayout>
                  <c:x val="4.5045045045045053E-3"/>
                  <c:y val="-1.9491834354039457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dLbl>
              <c:idx val="2"/>
              <c:layout>
                <c:manualLayout>
                  <c:x val="2.7777777777779453E-3"/>
                  <c:y val="-6.4327485380117039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dLbl>
              <c:idx val="3"/>
              <c:layout>
                <c:manualLayout>
                  <c:x val="-3.6036036036036036E-2"/>
                  <c:y val="0"/>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dLbl>
              <c:idx val="4"/>
              <c:layout>
                <c:manualLayout>
                  <c:x val="1.185748740866866E-2"/>
                  <c:y val="-7.0419218431029454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numFmt formatCode="0%" sourceLinked="0"/>
            <c:spPr>
              <a:noFill/>
              <a:ln>
                <a:noFill/>
              </a:ln>
              <a:effectLst/>
            </c:spPr>
            <c:txPr>
              <a:bodyPr/>
              <a:lstStyle/>
              <a:p>
                <a:pPr>
                  <a:defRPr sz="1300" b="1"/>
                </a:pPr>
                <a:endParaRPr lang="en-US"/>
              </a:p>
            </c:txPr>
            <c:dLblPos val="outEnd"/>
            <c:showLegendKey val="0"/>
            <c:showVal val="1"/>
            <c:showCatName val="0"/>
            <c:showSerName val="0"/>
            <c:showPercent val="0"/>
            <c:showBubbleSize val="0"/>
            <c:separator>
</c:separator>
            <c:showLeaderLines val="1"/>
            <c:extLst>
              <c:ext xmlns:c15="http://schemas.microsoft.com/office/drawing/2012/chart" uri="{CE6537A1-D6FC-4f65-9D91-7224C49458BB}">
                <c15:layout/>
              </c:ext>
            </c:extLst>
          </c:dLbls>
          <c:cat>
            <c:strRef>
              <c:f>Sheet1!$A$2:$A$7</c:f>
              <c:strCache>
                <c:ptCount val="6"/>
                <c:pt idx="0">
                  <c:v>Myopathy</c:v>
                </c:pt>
                <c:pt idx="1">
                  <c:v>Congenital</c:v>
                </c:pt>
                <c:pt idx="2">
                  <c:v>ReTX</c:v>
                </c:pt>
                <c:pt idx="3">
                  <c:v>CAD</c:v>
                </c:pt>
                <c:pt idx="4">
                  <c:v>Other</c:v>
                </c:pt>
                <c:pt idx="5">
                  <c:v>Valvular</c:v>
                </c:pt>
              </c:strCache>
            </c:strRef>
          </c:cat>
          <c:val>
            <c:numRef>
              <c:f>Sheet1!$B$2:$B$7</c:f>
              <c:numCache>
                <c:formatCode>0.00%</c:formatCode>
                <c:ptCount val="6"/>
                <c:pt idx="0">
                  <c:v>0.74435000000000062</c:v>
                </c:pt>
                <c:pt idx="1">
                  <c:v>0.10478000000000012</c:v>
                </c:pt>
                <c:pt idx="2">
                  <c:v>5.4129999999999998E-2</c:v>
                </c:pt>
                <c:pt idx="3">
                  <c:v>7.1956999999999993E-2</c:v>
                </c:pt>
                <c:pt idx="4">
                  <c:v>7.391000000000013E-3</c:v>
                </c:pt>
                <c:pt idx="5">
                  <c:v>1.7391E-2</c:v>
                </c:pt>
              </c:numCache>
            </c:numRef>
          </c:val>
        </c:ser>
        <c:dLbls>
          <c:showLegendKey val="0"/>
          <c:showVal val="0"/>
          <c:showCatName val="0"/>
          <c:showSerName val="0"/>
          <c:showPercent val="0"/>
          <c:showBubbleSize val="0"/>
          <c:showLeaderLines val="1"/>
        </c:dLbls>
        <c:firstSliceAng val="70"/>
      </c:pieChart>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1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9507874015748023"/>
          <c:h val="0.80568876471086259"/>
        </c:manualLayout>
      </c:layout>
      <c:lineChart>
        <c:grouping val="standard"/>
        <c:varyColors val="0"/>
        <c:ser>
          <c:idx val="0"/>
          <c:order val="0"/>
          <c:tx>
            <c:strRef>
              <c:f>Sheet1!$A$2</c:f>
              <c:strCache>
                <c:ptCount val="1"/>
                <c:pt idx="0">
                  <c:v>CAV</c:v>
                </c:pt>
              </c:strCache>
            </c:strRef>
          </c:tx>
          <c:spPr>
            <a:ln w="41275">
              <a:solidFill>
                <a:srgbClr val="FF0000"/>
              </a:solidFill>
            </a:ln>
          </c:spPr>
          <c:marker>
            <c:symbol val="diamond"/>
            <c:size val="9"/>
            <c:spPr>
              <a:solidFill>
                <a:srgbClr val="FF0000"/>
              </a:solidFill>
              <a:ln>
                <a:solidFill>
                  <a:srgbClr val="FF0000"/>
                </a:solidFill>
              </a:ln>
            </c:spPr>
          </c:marker>
          <c:cat>
            <c:strRef>
              <c:f>Sheet1!$B$1:$H$1</c:f>
              <c:strCache>
                <c:ptCount val="7"/>
                <c:pt idx="0">
                  <c:v>0-30 Days  (N=289)</c:v>
                </c:pt>
                <c:pt idx="1">
                  <c:v>31 Days –  
1 Year  (N=194)</c:v>
                </c:pt>
                <c:pt idx="2">
                  <c:v>&gt;1 Year – 
3 Years (N=121)</c:v>
                </c:pt>
                <c:pt idx="3">
                  <c:v>&gt;3 Years – 
5 Years (N=99)</c:v>
                </c:pt>
                <c:pt idx="4">
                  <c:v>&gt;5 Years – 
10 Years (N=208)</c:v>
                </c:pt>
                <c:pt idx="5">
                  <c:v>&gt;10 Years – 
15 Years  (N=83)</c:v>
                </c:pt>
                <c:pt idx="6">
                  <c:v>&gt;15 Years 
(N=40)</c:v>
                </c:pt>
              </c:strCache>
            </c:strRef>
          </c:cat>
          <c:val>
            <c:numRef>
              <c:f>Sheet1!$B$2:$H$2</c:f>
              <c:numCache>
                <c:formatCode>General</c:formatCode>
                <c:ptCount val="7"/>
                <c:pt idx="0">
                  <c:v>1.4</c:v>
                </c:pt>
                <c:pt idx="1">
                  <c:v>3.1</c:v>
                </c:pt>
                <c:pt idx="2">
                  <c:v>18.2</c:v>
                </c:pt>
                <c:pt idx="3">
                  <c:v>13.1</c:v>
                </c:pt>
                <c:pt idx="4">
                  <c:v>14.4</c:v>
                </c:pt>
                <c:pt idx="5">
                  <c:v>15.7</c:v>
                </c:pt>
                <c:pt idx="6">
                  <c:v>22.5</c:v>
                </c:pt>
              </c:numCache>
            </c:numRef>
          </c:val>
          <c:smooth val="0"/>
        </c:ser>
        <c:ser>
          <c:idx val="1"/>
          <c:order val="1"/>
          <c:tx>
            <c:strRef>
              <c:f>Sheet1!$A$3</c:f>
              <c:strCache>
                <c:ptCount val="1"/>
                <c:pt idx="0">
                  <c:v>Acute Rejection</c:v>
                </c:pt>
              </c:strCache>
            </c:strRef>
          </c:tx>
          <c:spPr>
            <a:ln w="41275">
              <a:solidFill>
                <a:srgbClr val="FFFF00"/>
              </a:solidFill>
              <a:prstDash val="solid"/>
            </a:ln>
          </c:spPr>
          <c:marker>
            <c:symbol val="diamond"/>
            <c:size val="9"/>
            <c:spPr>
              <a:solidFill>
                <a:srgbClr val="FFFF00"/>
              </a:solidFill>
              <a:ln>
                <a:solidFill>
                  <a:srgbClr val="FFFF00"/>
                </a:solidFill>
              </a:ln>
            </c:spPr>
          </c:marker>
          <c:cat>
            <c:strRef>
              <c:f>Sheet1!$B$1:$H$1</c:f>
              <c:strCache>
                <c:ptCount val="7"/>
                <c:pt idx="0">
                  <c:v>0-30 Days  (N=289)</c:v>
                </c:pt>
                <c:pt idx="1">
                  <c:v>31 Days –  
1 Year  (N=194)</c:v>
                </c:pt>
                <c:pt idx="2">
                  <c:v>&gt;1 Year – 
3 Years (N=121)</c:v>
                </c:pt>
                <c:pt idx="3">
                  <c:v>&gt;3 Years – 
5 Years (N=99)</c:v>
                </c:pt>
                <c:pt idx="4">
                  <c:v>&gt;5 Years – 
10 Years (N=208)</c:v>
                </c:pt>
                <c:pt idx="5">
                  <c:v>&gt;10 Years – 
15 Years  (N=83)</c:v>
                </c:pt>
                <c:pt idx="6">
                  <c:v>&gt;15 Years 
(N=40)</c:v>
                </c:pt>
              </c:strCache>
            </c:strRef>
          </c:cat>
          <c:val>
            <c:numRef>
              <c:f>Sheet1!$B$3:$H$3</c:f>
              <c:numCache>
                <c:formatCode>General</c:formatCode>
                <c:ptCount val="7"/>
                <c:pt idx="0">
                  <c:v>4.8</c:v>
                </c:pt>
                <c:pt idx="1">
                  <c:v>5.2</c:v>
                </c:pt>
                <c:pt idx="2">
                  <c:v>10.7</c:v>
                </c:pt>
                <c:pt idx="3">
                  <c:v>6.1</c:v>
                </c:pt>
                <c:pt idx="4">
                  <c:v>0.5</c:v>
                </c:pt>
                <c:pt idx="5">
                  <c:v>2.4</c:v>
                </c:pt>
                <c:pt idx="6">
                  <c:v>0</c:v>
                </c:pt>
              </c:numCache>
            </c:numRef>
          </c:val>
          <c:smooth val="0"/>
        </c:ser>
        <c:ser>
          <c:idx val="2"/>
          <c:order val="2"/>
          <c:tx>
            <c:strRef>
              <c:f>Sheet1!$A$4</c:f>
              <c:strCache>
                <c:ptCount val="1"/>
                <c:pt idx="0">
                  <c:v>Malignancy (non-Lymph/PTLD)</c:v>
                </c:pt>
              </c:strCache>
            </c:strRef>
          </c:tx>
          <c:spPr>
            <a:ln w="41275">
              <a:solidFill>
                <a:srgbClr val="9900FF"/>
              </a:solidFill>
            </a:ln>
          </c:spPr>
          <c:marker>
            <c:symbol val="diamond"/>
            <c:size val="9"/>
            <c:spPr>
              <a:solidFill>
                <a:srgbClr val="9900FF"/>
              </a:solidFill>
              <a:ln>
                <a:noFill/>
              </a:ln>
            </c:spPr>
          </c:marker>
          <c:cat>
            <c:strRef>
              <c:f>Sheet1!$B$1:$H$1</c:f>
              <c:strCache>
                <c:ptCount val="7"/>
                <c:pt idx="0">
                  <c:v>0-30 Days  (N=289)</c:v>
                </c:pt>
                <c:pt idx="1">
                  <c:v>31 Days –  
1 Year  (N=194)</c:v>
                </c:pt>
                <c:pt idx="2">
                  <c:v>&gt;1 Year – 
3 Years (N=121)</c:v>
                </c:pt>
                <c:pt idx="3">
                  <c:v>&gt;3 Years – 
5 Years (N=99)</c:v>
                </c:pt>
                <c:pt idx="4">
                  <c:v>&gt;5 Years – 
10 Years (N=208)</c:v>
                </c:pt>
                <c:pt idx="5">
                  <c:v>&gt;10 Years – 
15 Years  (N=83)</c:v>
                </c:pt>
                <c:pt idx="6">
                  <c:v>&gt;15 Years 
(N=40)</c:v>
                </c:pt>
              </c:strCache>
            </c:strRef>
          </c:cat>
          <c:val>
            <c:numRef>
              <c:f>Sheet1!$B$4:$H$4</c:f>
              <c:numCache>
                <c:formatCode>General</c:formatCode>
                <c:ptCount val="7"/>
                <c:pt idx="0">
                  <c:v>0.3</c:v>
                </c:pt>
                <c:pt idx="1">
                  <c:v>1</c:v>
                </c:pt>
                <c:pt idx="2">
                  <c:v>11.6</c:v>
                </c:pt>
                <c:pt idx="3">
                  <c:v>9.1</c:v>
                </c:pt>
                <c:pt idx="4">
                  <c:v>15.4</c:v>
                </c:pt>
                <c:pt idx="5">
                  <c:v>20.5</c:v>
                </c:pt>
                <c:pt idx="6">
                  <c:v>7.5</c:v>
                </c:pt>
              </c:numCache>
            </c:numRef>
          </c:val>
          <c:smooth val="0"/>
        </c:ser>
        <c:ser>
          <c:idx val="3"/>
          <c:order val="3"/>
          <c:tx>
            <c:strRef>
              <c:f>Sheet1!$A$5</c:f>
              <c:strCache>
                <c:ptCount val="1"/>
                <c:pt idx="0">
                  <c:v>Infection (non-CMV)</c:v>
                </c:pt>
              </c:strCache>
            </c:strRef>
          </c:tx>
          <c:spPr>
            <a:ln w="41275">
              <a:solidFill>
                <a:srgbClr val="00FFFF"/>
              </a:solidFill>
            </a:ln>
          </c:spPr>
          <c:marker>
            <c:symbol val="diamond"/>
            <c:size val="9"/>
            <c:spPr>
              <a:solidFill>
                <a:srgbClr val="00FFFF"/>
              </a:solidFill>
              <a:ln>
                <a:solidFill>
                  <a:srgbClr val="00FFFF"/>
                </a:solidFill>
              </a:ln>
            </c:spPr>
          </c:marker>
          <c:cat>
            <c:strRef>
              <c:f>Sheet1!$B$1:$H$1</c:f>
              <c:strCache>
                <c:ptCount val="7"/>
                <c:pt idx="0">
                  <c:v>0-30 Days  (N=289)</c:v>
                </c:pt>
                <c:pt idx="1">
                  <c:v>31 Days –  
1 Year  (N=194)</c:v>
                </c:pt>
                <c:pt idx="2">
                  <c:v>&gt;1 Year – 
3 Years (N=121)</c:v>
                </c:pt>
                <c:pt idx="3">
                  <c:v>&gt;3 Years – 
5 Years (N=99)</c:v>
                </c:pt>
                <c:pt idx="4">
                  <c:v>&gt;5 Years – 
10 Years (N=208)</c:v>
                </c:pt>
                <c:pt idx="5">
                  <c:v>&gt;10 Years – 
15 Years  (N=83)</c:v>
                </c:pt>
                <c:pt idx="6">
                  <c:v>&gt;15 Years 
(N=40)</c:v>
                </c:pt>
              </c:strCache>
            </c:strRef>
          </c:cat>
          <c:val>
            <c:numRef>
              <c:f>Sheet1!$B$5:$H$5</c:f>
              <c:numCache>
                <c:formatCode>General</c:formatCode>
                <c:ptCount val="7"/>
                <c:pt idx="0">
                  <c:v>13.1</c:v>
                </c:pt>
                <c:pt idx="1">
                  <c:v>23.7</c:v>
                </c:pt>
                <c:pt idx="2">
                  <c:v>11.6</c:v>
                </c:pt>
                <c:pt idx="3">
                  <c:v>11.1</c:v>
                </c:pt>
                <c:pt idx="4">
                  <c:v>6.7</c:v>
                </c:pt>
                <c:pt idx="5">
                  <c:v>8.4</c:v>
                </c:pt>
                <c:pt idx="6">
                  <c:v>10</c:v>
                </c:pt>
              </c:numCache>
            </c:numRef>
          </c:val>
          <c:smooth val="0"/>
        </c:ser>
        <c:ser>
          <c:idx val="4"/>
          <c:order val="4"/>
          <c:tx>
            <c:strRef>
              <c:f>Sheet1!$A$6</c:f>
              <c:strCache>
                <c:ptCount val="1"/>
                <c:pt idx="0">
                  <c:v>Graft Failure</c:v>
                </c:pt>
              </c:strCache>
            </c:strRef>
          </c:tx>
          <c:spPr>
            <a:ln w="41275">
              <a:solidFill>
                <a:srgbClr val="00FF00"/>
              </a:solidFill>
            </a:ln>
          </c:spPr>
          <c:marker>
            <c:symbol val="diamond"/>
            <c:size val="9"/>
            <c:spPr>
              <a:solidFill>
                <a:srgbClr val="00FF00"/>
              </a:solidFill>
              <a:ln>
                <a:noFill/>
              </a:ln>
            </c:spPr>
          </c:marker>
          <c:cat>
            <c:strRef>
              <c:f>Sheet1!$B$1:$H$1</c:f>
              <c:strCache>
                <c:ptCount val="7"/>
                <c:pt idx="0">
                  <c:v>0-30 Days  (N=289)</c:v>
                </c:pt>
                <c:pt idx="1">
                  <c:v>31 Days –  
1 Year  (N=194)</c:v>
                </c:pt>
                <c:pt idx="2">
                  <c:v>&gt;1 Year – 
3 Years (N=121)</c:v>
                </c:pt>
                <c:pt idx="3">
                  <c:v>&gt;3 Years – 
5 Years (N=99)</c:v>
                </c:pt>
                <c:pt idx="4">
                  <c:v>&gt;5 Years – 
10 Years (N=208)</c:v>
                </c:pt>
                <c:pt idx="5">
                  <c:v>&gt;10 Years – 
15 Years  (N=83)</c:v>
                </c:pt>
                <c:pt idx="6">
                  <c:v>&gt;15 Years 
(N=40)</c:v>
                </c:pt>
              </c:strCache>
            </c:strRef>
          </c:cat>
          <c:val>
            <c:numRef>
              <c:f>Sheet1!$B$6:$H$6</c:f>
              <c:numCache>
                <c:formatCode>General</c:formatCode>
                <c:ptCount val="7"/>
                <c:pt idx="0">
                  <c:v>36.299999999999997</c:v>
                </c:pt>
                <c:pt idx="1">
                  <c:v>23.7</c:v>
                </c:pt>
                <c:pt idx="2">
                  <c:v>25.6</c:v>
                </c:pt>
                <c:pt idx="3">
                  <c:v>23.2</c:v>
                </c:pt>
                <c:pt idx="4">
                  <c:v>26.4</c:v>
                </c:pt>
                <c:pt idx="5">
                  <c:v>24.1</c:v>
                </c:pt>
                <c:pt idx="6">
                  <c:v>17.5</c:v>
                </c:pt>
              </c:numCache>
            </c:numRef>
          </c:val>
          <c:smooth val="0"/>
        </c:ser>
        <c:ser>
          <c:idx val="5"/>
          <c:order val="5"/>
          <c:tx>
            <c:strRef>
              <c:f>Sheet1!$A$7</c:f>
              <c:strCache>
                <c:ptCount val="1"/>
                <c:pt idx="0">
                  <c:v>Multiple Organ Failure</c:v>
                </c:pt>
              </c:strCache>
            </c:strRef>
          </c:tx>
          <c:spPr>
            <a:ln w="41275">
              <a:solidFill>
                <a:srgbClr val="FF00FF"/>
              </a:solidFill>
            </a:ln>
          </c:spPr>
          <c:marker>
            <c:symbol val="diamond"/>
            <c:size val="9"/>
            <c:spPr>
              <a:solidFill>
                <a:srgbClr val="FF00FF"/>
              </a:solidFill>
              <a:ln>
                <a:solidFill>
                  <a:srgbClr val="FF00FF"/>
                </a:solidFill>
              </a:ln>
            </c:spPr>
          </c:marker>
          <c:cat>
            <c:strRef>
              <c:f>Sheet1!$B$1:$H$1</c:f>
              <c:strCache>
                <c:ptCount val="7"/>
                <c:pt idx="0">
                  <c:v>0-30 Days  (N=289)</c:v>
                </c:pt>
                <c:pt idx="1">
                  <c:v>31 Days –  
1 Year  (N=194)</c:v>
                </c:pt>
                <c:pt idx="2">
                  <c:v>&gt;1 Year – 
3 Years (N=121)</c:v>
                </c:pt>
                <c:pt idx="3">
                  <c:v>&gt;3 Years – 
5 Years (N=99)</c:v>
                </c:pt>
                <c:pt idx="4">
                  <c:v>&gt;5 Years – 
10 Years (N=208)</c:v>
                </c:pt>
                <c:pt idx="5">
                  <c:v>&gt;10 Years – 
15 Years  (N=83)</c:v>
                </c:pt>
                <c:pt idx="6">
                  <c:v>&gt;15 Years 
(N=40)</c:v>
                </c:pt>
              </c:strCache>
            </c:strRef>
          </c:cat>
          <c:val>
            <c:numRef>
              <c:f>Sheet1!$B$7:$H$7</c:f>
              <c:numCache>
                <c:formatCode>General</c:formatCode>
                <c:ptCount val="7"/>
                <c:pt idx="0">
                  <c:v>22.1</c:v>
                </c:pt>
                <c:pt idx="1">
                  <c:v>23.2</c:v>
                </c:pt>
                <c:pt idx="2">
                  <c:v>5.8</c:v>
                </c:pt>
                <c:pt idx="3">
                  <c:v>8.1</c:v>
                </c:pt>
                <c:pt idx="4">
                  <c:v>9.6</c:v>
                </c:pt>
                <c:pt idx="5">
                  <c:v>8.4</c:v>
                </c:pt>
                <c:pt idx="6">
                  <c:v>12.5</c:v>
                </c:pt>
              </c:numCache>
            </c:numRef>
          </c:val>
          <c:smooth val="0"/>
        </c:ser>
        <c:ser>
          <c:idx val="6"/>
          <c:order val="6"/>
          <c:tx>
            <c:strRef>
              <c:f>Sheet1!$A$8</c:f>
              <c:strCache>
                <c:ptCount val="1"/>
                <c:pt idx="0">
                  <c:v>Renal Failure</c:v>
                </c:pt>
              </c:strCache>
            </c:strRef>
          </c:tx>
          <c:spPr>
            <a:ln w="41275">
              <a:solidFill>
                <a:srgbClr val="CC9900"/>
              </a:solidFill>
            </a:ln>
          </c:spPr>
          <c:marker>
            <c:symbol val="diamond"/>
            <c:size val="9"/>
            <c:spPr>
              <a:solidFill>
                <a:srgbClr val="CC9900"/>
              </a:solidFill>
              <a:ln>
                <a:noFill/>
              </a:ln>
            </c:spPr>
          </c:marker>
          <c:cat>
            <c:strRef>
              <c:f>Sheet1!$B$1:$H$1</c:f>
              <c:strCache>
                <c:ptCount val="7"/>
                <c:pt idx="0">
                  <c:v>0-30 Days  (N=289)</c:v>
                </c:pt>
                <c:pt idx="1">
                  <c:v>31 Days –  
1 Year  (N=194)</c:v>
                </c:pt>
                <c:pt idx="2">
                  <c:v>&gt;1 Year – 
3 Years (N=121)</c:v>
                </c:pt>
                <c:pt idx="3">
                  <c:v>&gt;3 Years – 
5 Years (N=99)</c:v>
                </c:pt>
                <c:pt idx="4">
                  <c:v>&gt;5 Years – 
10 Years (N=208)</c:v>
                </c:pt>
                <c:pt idx="5">
                  <c:v>&gt;10 Years – 
15 Years  (N=83)</c:v>
                </c:pt>
                <c:pt idx="6">
                  <c:v>&gt;15 Years 
(N=40)</c:v>
                </c:pt>
              </c:strCache>
            </c:strRef>
          </c:cat>
          <c:val>
            <c:numRef>
              <c:f>Sheet1!$B$8:$H$8</c:f>
              <c:numCache>
                <c:formatCode>General</c:formatCode>
                <c:ptCount val="7"/>
                <c:pt idx="0">
                  <c:v>0.3</c:v>
                </c:pt>
                <c:pt idx="1">
                  <c:v>2.1</c:v>
                </c:pt>
                <c:pt idx="2">
                  <c:v>0.8</c:v>
                </c:pt>
                <c:pt idx="3">
                  <c:v>6.1</c:v>
                </c:pt>
                <c:pt idx="4">
                  <c:v>4.3</c:v>
                </c:pt>
                <c:pt idx="5">
                  <c:v>4.8</c:v>
                </c:pt>
                <c:pt idx="6">
                  <c:v>10</c:v>
                </c:pt>
              </c:numCache>
            </c:numRef>
          </c:val>
          <c:smooth val="0"/>
        </c:ser>
        <c:dLbls>
          <c:showLegendKey val="0"/>
          <c:showVal val="0"/>
          <c:showCatName val="0"/>
          <c:showSerName val="0"/>
          <c:showPercent val="0"/>
          <c:showBubbleSize val="0"/>
        </c:dLbls>
        <c:marker val="1"/>
        <c:smooth val="0"/>
        <c:axId val="485767496"/>
        <c:axId val="485767888"/>
      </c:lineChart>
      <c:catAx>
        <c:axId val="485767496"/>
        <c:scaling>
          <c:orientation val="minMax"/>
        </c:scaling>
        <c:delete val="0"/>
        <c:axPos val="b"/>
        <c:numFmt formatCode="General" sourceLinked="1"/>
        <c:majorTickMark val="out"/>
        <c:minorTickMark val="none"/>
        <c:tickLblPos val="nextTo"/>
        <c:txPr>
          <a:bodyPr rot="0"/>
          <a:lstStyle/>
          <a:p>
            <a:pPr>
              <a:defRPr sz="1300" b="1"/>
            </a:pPr>
            <a:endParaRPr lang="en-US"/>
          </a:p>
        </c:txPr>
        <c:crossAx val="485767888"/>
        <c:crosses val="autoZero"/>
        <c:auto val="1"/>
        <c:lblAlgn val="ctr"/>
        <c:lblOffset val="100"/>
        <c:noMultiLvlLbl val="0"/>
      </c:catAx>
      <c:valAx>
        <c:axId val="485767888"/>
        <c:scaling>
          <c:orientation val="minMax"/>
          <c:max val="5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of deaths</a:t>
                </a:r>
                <a:endParaRPr lang="en-US" sz="1700" b="1" i="0" baseline="0" dirty="0">
                  <a:solidFill>
                    <a:schemeClr val="tx1"/>
                  </a:solidFill>
                </a:endParaRPr>
              </a:p>
            </c:rich>
          </c:tx>
          <c:layout>
            <c:manualLayout>
              <c:xMode val="edge"/>
              <c:yMode val="edge"/>
              <c:x val="1.5476854110050425E-2"/>
              <c:y val="0.32582317331303556"/>
            </c:manualLayout>
          </c:layout>
          <c:overlay val="0"/>
        </c:title>
        <c:numFmt formatCode="General" sourceLinked="1"/>
        <c:majorTickMark val="out"/>
        <c:minorTickMark val="none"/>
        <c:tickLblPos val="nextTo"/>
        <c:txPr>
          <a:bodyPr/>
          <a:lstStyle/>
          <a:p>
            <a:pPr>
              <a:defRPr sz="1500" b="1"/>
            </a:pPr>
            <a:endParaRPr lang="en-US"/>
          </a:p>
        </c:txPr>
        <c:crossAx val="485767496"/>
        <c:crosses val="autoZero"/>
        <c:crossBetween val="between"/>
        <c:majorUnit val="10"/>
      </c:valAx>
      <c:spPr>
        <a:solidFill>
          <a:schemeClr val="bg2"/>
        </a:solidFill>
        <a:ln>
          <a:solidFill>
            <a:schemeClr val="tx1"/>
          </a:solidFill>
        </a:ln>
      </c:spPr>
    </c:plotArea>
    <c:legend>
      <c:legendPos val="r"/>
      <c:layout>
        <c:manualLayout>
          <c:xMode val="edge"/>
          <c:yMode val="edge"/>
          <c:x val="0.20202064896755162"/>
          <c:y val="4.8999237998477024E-2"/>
          <c:w val="0.75269911504426223"/>
          <c:h val="0.19164507662348657"/>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303"/>
          <c:h val="0.77074260114041304"/>
        </c:manualLayout>
      </c:layout>
      <c:scatterChart>
        <c:scatterStyle val="lineMarker"/>
        <c:varyColors val="0"/>
        <c:ser>
          <c:idx val="0"/>
          <c:order val="0"/>
          <c:tx>
            <c:strRef>
              <c:f>Sheet1!$B$1</c:f>
              <c:strCache>
                <c:ptCount val="1"/>
                <c:pt idx="0">
                  <c:v>CAV</c:v>
                </c:pt>
              </c:strCache>
            </c:strRef>
          </c:tx>
          <c:spPr>
            <a:ln w="41275">
              <a:solidFill>
                <a:srgbClr val="FF0000"/>
              </a:solidFill>
            </a:ln>
          </c:spPr>
          <c:marker>
            <c:symbol val="none"/>
          </c:marker>
          <c:xVal>
            <c:numRef>
              <c:f>Sheet1!$A$2:$A$37</c:f>
              <c:numCache>
                <c:formatCode>General</c:formatCode>
                <c:ptCount val="36"/>
                <c:pt idx="0">
                  <c:v>0</c:v>
                </c:pt>
                <c:pt idx="1">
                  <c:v>1.9199999999999998E-2</c:v>
                </c:pt>
                <c:pt idx="2">
                  <c:v>3.8399999999999997E-2</c:v>
                </c:pt>
                <c:pt idx="3">
                  <c:v>8.2200000000000009E-2</c:v>
                </c:pt>
                <c:pt idx="4">
                  <c:v>0.12330000000000002</c:v>
                </c:pt>
                <c:pt idx="5">
                  <c:v>0.1671</c:v>
                </c:pt>
                <c:pt idx="6">
                  <c:v>0.24930000000000022</c:v>
                </c:pt>
                <c:pt idx="7">
                  <c:v>0.33420000000000044</c:v>
                </c:pt>
                <c:pt idx="8">
                  <c:v>0.49860000000000032</c:v>
                </c:pt>
                <c:pt idx="9">
                  <c:v>0.74790000000000101</c:v>
                </c:pt>
                <c:pt idx="10">
                  <c:v>1</c:v>
                </c:pt>
                <c:pt idx="11">
                  <c:v>1.2492999999999979</c:v>
                </c:pt>
                <c:pt idx="12">
                  <c:v>1.4985999999999982</c:v>
                </c:pt>
                <c:pt idx="13">
                  <c:v>1.7506999999999981</c:v>
                </c:pt>
                <c:pt idx="14">
                  <c:v>2</c:v>
                </c:pt>
                <c:pt idx="15">
                  <c:v>2.2492999999999999</c:v>
                </c:pt>
                <c:pt idx="16">
                  <c:v>2.4985999999999997</c:v>
                </c:pt>
                <c:pt idx="17">
                  <c:v>2.7507000000000001</c:v>
                </c:pt>
                <c:pt idx="18">
                  <c:v>3</c:v>
                </c:pt>
                <c:pt idx="19">
                  <c:v>3.2492999999999999</c:v>
                </c:pt>
                <c:pt idx="20">
                  <c:v>3.4985999999999997</c:v>
                </c:pt>
                <c:pt idx="21">
                  <c:v>4</c:v>
                </c:pt>
                <c:pt idx="22">
                  <c:v>4.2493000000000034</c:v>
                </c:pt>
                <c:pt idx="23">
                  <c:v>4.4985999999999997</c:v>
                </c:pt>
                <c:pt idx="24">
                  <c:v>5</c:v>
                </c:pt>
                <c:pt idx="25">
                  <c:v>5.4985999999999997</c:v>
                </c:pt>
                <c:pt idx="26">
                  <c:v>6</c:v>
                </c:pt>
                <c:pt idx="27">
                  <c:v>7</c:v>
                </c:pt>
                <c:pt idx="28">
                  <c:v>8</c:v>
                </c:pt>
                <c:pt idx="29">
                  <c:v>9</c:v>
                </c:pt>
                <c:pt idx="30">
                  <c:v>10</c:v>
                </c:pt>
                <c:pt idx="31">
                  <c:v>11</c:v>
                </c:pt>
                <c:pt idx="32">
                  <c:v>12</c:v>
                </c:pt>
                <c:pt idx="33">
                  <c:v>13</c:v>
                </c:pt>
                <c:pt idx="34">
                  <c:v>14</c:v>
                </c:pt>
                <c:pt idx="35">
                  <c:v>15</c:v>
                </c:pt>
              </c:numCache>
            </c:numRef>
          </c:xVal>
          <c:yVal>
            <c:numRef>
              <c:f>Sheet1!$B$2:$B$37</c:f>
              <c:numCache>
                <c:formatCode>General</c:formatCode>
                <c:ptCount val="36"/>
                <c:pt idx="0">
                  <c:v>0</c:v>
                </c:pt>
                <c:pt idx="1">
                  <c:v>1.5370000000000017E-3</c:v>
                </c:pt>
                <c:pt idx="2">
                  <c:v>1.5370000000000017E-3</c:v>
                </c:pt>
                <c:pt idx="3">
                  <c:v>2.055E-3</c:v>
                </c:pt>
                <c:pt idx="4">
                  <c:v>2.055E-3</c:v>
                </c:pt>
                <c:pt idx="5">
                  <c:v>2.055E-3</c:v>
                </c:pt>
                <c:pt idx="6">
                  <c:v>2.585000000000004E-3</c:v>
                </c:pt>
                <c:pt idx="7">
                  <c:v>3.1190000000000002E-3</c:v>
                </c:pt>
                <c:pt idx="8">
                  <c:v>3.654000000000004E-3</c:v>
                </c:pt>
                <c:pt idx="9">
                  <c:v>4.7310000000000121E-3</c:v>
                </c:pt>
                <c:pt idx="10">
                  <c:v>5.2730000000000121E-3</c:v>
                </c:pt>
                <c:pt idx="11">
                  <c:v>5.2730000000000121E-3</c:v>
                </c:pt>
                <c:pt idx="12">
                  <c:v>6.4160000000000102E-3</c:v>
                </c:pt>
                <c:pt idx="13">
                  <c:v>6.99600000000001E-3</c:v>
                </c:pt>
                <c:pt idx="14">
                  <c:v>6.99600000000001E-3</c:v>
                </c:pt>
                <c:pt idx="15">
                  <c:v>8.2410000000000001E-3</c:v>
                </c:pt>
                <c:pt idx="16">
                  <c:v>9.5020000000000139E-3</c:v>
                </c:pt>
                <c:pt idx="17">
                  <c:v>1.2692E-2</c:v>
                </c:pt>
                <c:pt idx="18">
                  <c:v>1.5285999999999999E-2</c:v>
                </c:pt>
                <c:pt idx="19">
                  <c:v>1.5975E-2</c:v>
                </c:pt>
                <c:pt idx="20">
                  <c:v>1.6674000000000001E-2</c:v>
                </c:pt>
                <c:pt idx="21">
                  <c:v>1.8106000000000001E-2</c:v>
                </c:pt>
                <c:pt idx="22">
                  <c:v>1.8106000000000001E-2</c:v>
                </c:pt>
                <c:pt idx="23">
                  <c:v>1.8106000000000001E-2</c:v>
                </c:pt>
                <c:pt idx="24">
                  <c:v>2.0445000000000012E-2</c:v>
                </c:pt>
                <c:pt idx="25">
                  <c:v>2.2138000000000001E-2</c:v>
                </c:pt>
                <c:pt idx="26">
                  <c:v>2.2138000000000001E-2</c:v>
                </c:pt>
                <c:pt idx="27">
                  <c:v>2.8775999999999999E-2</c:v>
                </c:pt>
                <c:pt idx="28">
                  <c:v>3.1974000000000002E-2</c:v>
                </c:pt>
                <c:pt idx="29">
                  <c:v>3.3156999999999999E-2</c:v>
                </c:pt>
                <c:pt idx="30">
                  <c:v>3.4536999999999998E-2</c:v>
                </c:pt>
                <c:pt idx="31">
                  <c:v>3.6144999999999997E-2</c:v>
                </c:pt>
                <c:pt idx="32">
                  <c:v>3.6144999999999997E-2</c:v>
                </c:pt>
                <c:pt idx="33">
                  <c:v>3.6144999999999997E-2</c:v>
                </c:pt>
                <c:pt idx="34">
                  <c:v>3.8913000000000003E-2</c:v>
                </c:pt>
                <c:pt idx="35">
                  <c:v>3.8913000000000003E-2</c:v>
                </c:pt>
              </c:numCache>
            </c:numRef>
          </c:yVal>
          <c:smooth val="0"/>
        </c:ser>
        <c:ser>
          <c:idx val="1"/>
          <c:order val="1"/>
          <c:tx>
            <c:strRef>
              <c:f>Sheet1!$C$1</c:f>
              <c:strCache>
                <c:ptCount val="1"/>
                <c:pt idx="0">
                  <c:v>Acute Rejection</c:v>
                </c:pt>
              </c:strCache>
            </c:strRef>
          </c:tx>
          <c:spPr>
            <a:ln w="41275">
              <a:solidFill>
                <a:srgbClr val="FFFF00"/>
              </a:solidFill>
              <a:prstDash val="solid"/>
            </a:ln>
          </c:spPr>
          <c:marker>
            <c:symbol val="none"/>
          </c:marker>
          <c:xVal>
            <c:numRef>
              <c:f>Sheet1!$A$2:$A$37</c:f>
              <c:numCache>
                <c:formatCode>General</c:formatCode>
                <c:ptCount val="36"/>
                <c:pt idx="0">
                  <c:v>0</c:v>
                </c:pt>
                <c:pt idx="1">
                  <c:v>1.9199999999999998E-2</c:v>
                </c:pt>
                <c:pt idx="2">
                  <c:v>3.8399999999999997E-2</c:v>
                </c:pt>
                <c:pt idx="3">
                  <c:v>8.2200000000000009E-2</c:v>
                </c:pt>
                <c:pt idx="4">
                  <c:v>0.12330000000000002</c:v>
                </c:pt>
                <c:pt idx="5">
                  <c:v>0.1671</c:v>
                </c:pt>
                <c:pt idx="6">
                  <c:v>0.24930000000000022</c:v>
                </c:pt>
                <c:pt idx="7">
                  <c:v>0.33420000000000044</c:v>
                </c:pt>
                <c:pt idx="8">
                  <c:v>0.49860000000000032</c:v>
                </c:pt>
                <c:pt idx="9">
                  <c:v>0.74790000000000101</c:v>
                </c:pt>
                <c:pt idx="10">
                  <c:v>1</c:v>
                </c:pt>
                <c:pt idx="11">
                  <c:v>1.2492999999999979</c:v>
                </c:pt>
                <c:pt idx="12">
                  <c:v>1.4985999999999982</c:v>
                </c:pt>
                <c:pt idx="13">
                  <c:v>1.7506999999999981</c:v>
                </c:pt>
                <c:pt idx="14">
                  <c:v>2</c:v>
                </c:pt>
                <c:pt idx="15">
                  <c:v>2.2492999999999999</c:v>
                </c:pt>
                <c:pt idx="16">
                  <c:v>2.4985999999999997</c:v>
                </c:pt>
                <c:pt idx="17">
                  <c:v>2.7507000000000001</c:v>
                </c:pt>
                <c:pt idx="18">
                  <c:v>3</c:v>
                </c:pt>
                <c:pt idx="19">
                  <c:v>3.2492999999999999</c:v>
                </c:pt>
                <c:pt idx="20">
                  <c:v>3.4985999999999997</c:v>
                </c:pt>
                <c:pt idx="21">
                  <c:v>4</c:v>
                </c:pt>
                <c:pt idx="22">
                  <c:v>4.2493000000000034</c:v>
                </c:pt>
                <c:pt idx="23">
                  <c:v>4.4985999999999997</c:v>
                </c:pt>
                <c:pt idx="24">
                  <c:v>5</c:v>
                </c:pt>
                <c:pt idx="25">
                  <c:v>5.4985999999999997</c:v>
                </c:pt>
                <c:pt idx="26">
                  <c:v>6</c:v>
                </c:pt>
                <c:pt idx="27">
                  <c:v>7</c:v>
                </c:pt>
                <c:pt idx="28">
                  <c:v>8</c:v>
                </c:pt>
                <c:pt idx="29">
                  <c:v>9</c:v>
                </c:pt>
                <c:pt idx="30">
                  <c:v>10</c:v>
                </c:pt>
                <c:pt idx="31">
                  <c:v>11</c:v>
                </c:pt>
                <c:pt idx="32">
                  <c:v>12</c:v>
                </c:pt>
                <c:pt idx="33">
                  <c:v>13</c:v>
                </c:pt>
                <c:pt idx="34">
                  <c:v>14</c:v>
                </c:pt>
                <c:pt idx="35">
                  <c:v>15</c:v>
                </c:pt>
              </c:numCache>
            </c:numRef>
          </c:xVal>
          <c:yVal>
            <c:numRef>
              <c:f>Sheet1!$C$2:$C$37</c:f>
              <c:numCache>
                <c:formatCode>General</c:formatCode>
                <c:ptCount val="36"/>
                <c:pt idx="0">
                  <c:v>0</c:v>
                </c:pt>
                <c:pt idx="1">
                  <c:v>2.5650000000000035E-3</c:v>
                </c:pt>
                <c:pt idx="2">
                  <c:v>2.5650000000000035E-3</c:v>
                </c:pt>
                <c:pt idx="3">
                  <c:v>7.256000000000009E-3</c:v>
                </c:pt>
                <c:pt idx="4">
                  <c:v>7.7810000000000153E-3</c:v>
                </c:pt>
                <c:pt idx="5">
                  <c:v>8.8400000000000006E-3</c:v>
                </c:pt>
                <c:pt idx="6">
                  <c:v>8.8400000000000006E-3</c:v>
                </c:pt>
                <c:pt idx="7">
                  <c:v>8.8400000000000006E-3</c:v>
                </c:pt>
                <c:pt idx="8">
                  <c:v>8.8400000000000006E-3</c:v>
                </c:pt>
                <c:pt idx="9">
                  <c:v>1.0456E-2</c:v>
                </c:pt>
                <c:pt idx="10">
                  <c:v>1.2085E-2</c:v>
                </c:pt>
                <c:pt idx="11">
                  <c:v>1.3202000000000019E-2</c:v>
                </c:pt>
                <c:pt idx="12">
                  <c:v>1.4355999999999996E-2</c:v>
                </c:pt>
                <c:pt idx="13">
                  <c:v>1.6105000000000001E-2</c:v>
                </c:pt>
                <c:pt idx="14">
                  <c:v>1.7276E-2</c:v>
                </c:pt>
                <c:pt idx="15">
                  <c:v>1.7276E-2</c:v>
                </c:pt>
                <c:pt idx="16">
                  <c:v>1.7276E-2</c:v>
                </c:pt>
                <c:pt idx="17">
                  <c:v>1.8557000000000001E-2</c:v>
                </c:pt>
                <c:pt idx="18">
                  <c:v>1.8557000000000001E-2</c:v>
                </c:pt>
                <c:pt idx="19">
                  <c:v>1.8557000000000001E-2</c:v>
                </c:pt>
                <c:pt idx="20">
                  <c:v>1.9254000000000007E-2</c:v>
                </c:pt>
                <c:pt idx="21">
                  <c:v>1.9974000000000026E-2</c:v>
                </c:pt>
                <c:pt idx="22">
                  <c:v>2.0730999999999999E-2</c:v>
                </c:pt>
                <c:pt idx="23">
                  <c:v>2.0730999999999999E-2</c:v>
                </c:pt>
                <c:pt idx="24">
                  <c:v>2.1504000000000002E-2</c:v>
                </c:pt>
                <c:pt idx="25">
                  <c:v>2.1504000000000002E-2</c:v>
                </c:pt>
                <c:pt idx="26">
                  <c:v>2.1504000000000002E-2</c:v>
                </c:pt>
                <c:pt idx="27">
                  <c:v>2.2446000000000035E-2</c:v>
                </c:pt>
                <c:pt idx="28">
                  <c:v>2.2446000000000035E-2</c:v>
                </c:pt>
                <c:pt idx="29">
                  <c:v>2.2446000000000035E-2</c:v>
                </c:pt>
                <c:pt idx="30">
                  <c:v>2.2446000000000035E-2</c:v>
                </c:pt>
                <c:pt idx="31">
                  <c:v>2.2446000000000035E-2</c:v>
                </c:pt>
                <c:pt idx="32">
                  <c:v>2.2446000000000035E-2</c:v>
                </c:pt>
                <c:pt idx="33">
                  <c:v>2.4582E-2</c:v>
                </c:pt>
                <c:pt idx="34">
                  <c:v>2.4582E-2</c:v>
                </c:pt>
                <c:pt idx="35">
                  <c:v>2.4582E-2</c:v>
                </c:pt>
              </c:numCache>
            </c:numRef>
          </c:yVal>
          <c:smooth val="0"/>
        </c:ser>
        <c:ser>
          <c:idx val="2"/>
          <c:order val="2"/>
          <c:tx>
            <c:strRef>
              <c:f>Sheet1!$D$1</c:f>
              <c:strCache>
                <c:ptCount val="1"/>
                <c:pt idx="0">
                  <c:v>Malignancy (non-Lymph/PTLD)</c:v>
                </c:pt>
              </c:strCache>
            </c:strRef>
          </c:tx>
          <c:spPr>
            <a:ln w="41275">
              <a:solidFill>
                <a:srgbClr val="9900FF"/>
              </a:solidFill>
            </a:ln>
          </c:spPr>
          <c:marker>
            <c:symbol val="none"/>
          </c:marker>
          <c:xVal>
            <c:numRef>
              <c:f>Sheet1!$A$2:$A$37</c:f>
              <c:numCache>
                <c:formatCode>General</c:formatCode>
                <c:ptCount val="36"/>
                <c:pt idx="0">
                  <c:v>0</c:v>
                </c:pt>
                <c:pt idx="1">
                  <c:v>1.9199999999999998E-2</c:v>
                </c:pt>
                <c:pt idx="2">
                  <c:v>3.8399999999999997E-2</c:v>
                </c:pt>
                <c:pt idx="3">
                  <c:v>8.2200000000000009E-2</c:v>
                </c:pt>
                <c:pt idx="4">
                  <c:v>0.12330000000000002</c:v>
                </c:pt>
                <c:pt idx="5">
                  <c:v>0.1671</c:v>
                </c:pt>
                <c:pt idx="6">
                  <c:v>0.24930000000000022</c:v>
                </c:pt>
                <c:pt idx="7">
                  <c:v>0.33420000000000044</c:v>
                </c:pt>
                <c:pt idx="8">
                  <c:v>0.49860000000000032</c:v>
                </c:pt>
                <c:pt idx="9">
                  <c:v>0.74790000000000101</c:v>
                </c:pt>
                <c:pt idx="10">
                  <c:v>1</c:v>
                </c:pt>
                <c:pt idx="11">
                  <c:v>1.2492999999999979</c:v>
                </c:pt>
                <c:pt idx="12">
                  <c:v>1.4985999999999982</c:v>
                </c:pt>
                <c:pt idx="13">
                  <c:v>1.7506999999999981</c:v>
                </c:pt>
                <c:pt idx="14">
                  <c:v>2</c:v>
                </c:pt>
                <c:pt idx="15">
                  <c:v>2.2492999999999999</c:v>
                </c:pt>
                <c:pt idx="16">
                  <c:v>2.4985999999999997</c:v>
                </c:pt>
                <c:pt idx="17">
                  <c:v>2.7507000000000001</c:v>
                </c:pt>
                <c:pt idx="18">
                  <c:v>3</c:v>
                </c:pt>
                <c:pt idx="19">
                  <c:v>3.2492999999999999</c:v>
                </c:pt>
                <c:pt idx="20">
                  <c:v>3.4985999999999997</c:v>
                </c:pt>
                <c:pt idx="21">
                  <c:v>4</c:v>
                </c:pt>
                <c:pt idx="22">
                  <c:v>4.2493000000000034</c:v>
                </c:pt>
                <c:pt idx="23">
                  <c:v>4.4985999999999997</c:v>
                </c:pt>
                <c:pt idx="24">
                  <c:v>5</c:v>
                </c:pt>
                <c:pt idx="25">
                  <c:v>5.4985999999999997</c:v>
                </c:pt>
                <c:pt idx="26">
                  <c:v>6</c:v>
                </c:pt>
                <c:pt idx="27">
                  <c:v>7</c:v>
                </c:pt>
                <c:pt idx="28">
                  <c:v>8</c:v>
                </c:pt>
                <c:pt idx="29">
                  <c:v>9</c:v>
                </c:pt>
                <c:pt idx="30">
                  <c:v>10</c:v>
                </c:pt>
                <c:pt idx="31">
                  <c:v>11</c:v>
                </c:pt>
                <c:pt idx="32">
                  <c:v>12</c:v>
                </c:pt>
                <c:pt idx="33">
                  <c:v>13</c:v>
                </c:pt>
                <c:pt idx="34">
                  <c:v>14</c:v>
                </c:pt>
                <c:pt idx="35">
                  <c:v>15</c:v>
                </c:pt>
              </c:numCache>
            </c:numRef>
          </c:xVal>
          <c:yVal>
            <c:numRef>
              <c:f>Sheet1!$D$2:$D$37</c:f>
              <c:numCache>
                <c:formatCode>General</c:formatCode>
                <c:ptCount val="36"/>
                <c:pt idx="0">
                  <c:v>0</c:v>
                </c:pt>
                <c:pt idx="1">
                  <c:v>0</c:v>
                </c:pt>
                <c:pt idx="2">
                  <c:v>0</c:v>
                </c:pt>
                <c:pt idx="3">
                  <c:v>5.2200000000000022E-4</c:v>
                </c:pt>
                <c:pt idx="4">
                  <c:v>5.2200000000000022E-4</c:v>
                </c:pt>
                <c:pt idx="5">
                  <c:v>5.2200000000000022E-4</c:v>
                </c:pt>
                <c:pt idx="6">
                  <c:v>5.2200000000000022E-4</c:v>
                </c:pt>
                <c:pt idx="7">
                  <c:v>1.0570000000000017E-3</c:v>
                </c:pt>
                <c:pt idx="8">
                  <c:v>1.0570000000000017E-3</c:v>
                </c:pt>
                <c:pt idx="9">
                  <c:v>1.0570000000000017E-3</c:v>
                </c:pt>
                <c:pt idx="10">
                  <c:v>1.0570000000000017E-3</c:v>
                </c:pt>
                <c:pt idx="11">
                  <c:v>2.1890000000000034E-3</c:v>
                </c:pt>
                <c:pt idx="12">
                  <c:v>2.1890000000000034E-3</c:v>
                </c:pt>
                <c:pt idx="13">
                  <c:v>2.7720000000000002E-3</c:v>
                </c:pt>
                <c:pt idx="14">
                  <c:v>4.5400000000000024E-3</c:v>
                </c:pt>
                <c:pt idx="15">
                  <c:v>5.1679999999999955E-3</c:v>
                </c:pt>
                <c:pt idx="16">
                  <c:v>6.4279999999999997E-3</c:v>
                </c:pt>
                <c:pt idx="17">
                  <c:v>7.7050000000000131E-3</c:v>
                </c:pt>
                <c:pt idx="18">
                  <c:v>9.0020000000000221E-3</c:v>
                </c:pt>
                <c:pt idx="19">
                  <c:v>9.0020000000000221E-3</c:v>
                </c:pt>
                <c:pt idx="20">
                  <c:v>1.0411E-2</c:v>
                </c:pt>
                <c:pt idx="21">
                  <c:v>1.0411E-2</c:v>
                </c:pt>
                <c:pt idx="22">
                  <c:v>1.1168000000000001E-2</c:v>
                </c:pt>
                <c:pt idx="23">
                  <c:v>1.1934999999999999E-2</c:v>
                </c:pt>
                <c:pt idx="24">
                  <c:v>1.4277E-2</c:v>
                </c:pt>
                <c:pt idx="25">
                  <c:v>1.5932000000000005E-2</c:v>
                </c:pt>
                <c:pt idx="26">
                  <c:v>1.8529E-2</c:v>
                </c:pt>
                <c:pt idx="27">
                  <c:v>2.1357000000000001E-2</c:v>
                </c:pt>
                <c:pt idx="28">
                  <c:v>2.5580000000000002E-2</c:v>
                </c:pt>
                <c:pt idx="29">
                  <c:v>3.0380999999999998E-2</c:v>
                </c:pt>
                <c:pt idx="30">
                  <c:v>3.3146000000000002E-2</c:v>
                </c:pt>
                <c:pt idx="31">
                  <c:v>3.7850000000000016E-2</c:v>
                </c:pt>
                <c:pt idx="32">
                  <c:v>4.1390000000000024E-2</c:v>
                </c:pt>
                <c:pt idx="33">
                  <c:v>4.5661E-2</c:v>
                </c:pt>
                <c:pt idx="34">
                  <c:v>4.5661E-2</c:v>
                </c:pt>
                <c:pt idx="35">
                  <c:v>5.2634000000000014E-2</c:v>
                </c:pt>
              </c:numCache>
            </c:numRef>
          </c:yVal>
          <c:smooth val="0"/>
        </c:ser>
        <c:ser>
          <c:idx val="3"/>
          <c:order val="3"/>
          <c:tx>
            <c:strRef>
              <c:f>Sheet1!$E$1</c:f>
              <c:strCache>
                <c:ptCount val="1"/>
                <c:pt idx="0">
                  <c:v>Infection (non-CMV)</c:v>
                </c:pt>
              </c:strCache>
            </c:strRef>
          </c:tx>
          <c:spPr>
            <a:ln w="41275">
              <a:solidFill>
                <a:srgbClr val="00FFFF"/>
              </a:solidFill>
            </a:ln>
          </c:spPr>
          <c:marker>
            <c:symbol val="none"/>
          </c:marker>
          <c:xVal>
            <c:numRef>
              <c:f>Sheet1!$A$2:$A$37</c:f>
              <c:numCache>
                <c:formatCode>General</c:formatCode>
                <c:ptCount val="36"/>
                <c:pt idx="0">
                  <c:v>0</c:v>
                </c:pt>
                <c:pt idx="1">
                  <c:v>1.9199999999999998E-2</c:v>
                </c:pt>
                <c:pt idx="2">
                  <c:v>3.8399999999999997E-2</c:v>
                </c:pt>
                <c:pt idx="3">
                  <c:v>8.2200000000000009E-2</c:v>
                </c:pt>
                <c:pt idx="4">
                  <c:v>0.12330000000000002</c:v>
                </c:pt>
                <c:pt idx="5">
                  <c:v>0.1671</c:v>
                </c:pt>
                <c:pt idx="6">
                  <c:v>0.24930000000000022</c:v>
                </c:pt>
                <c:pt idx="7">
                  <c:v>0.33420000000000044</c:v>
                </c:pt>
                <c:pt idx="8">
                  <c:v>0.49860000000000032</c:v>
                </c:pt>
                <c:pt idx="9">
                  <c:v>0.74790000000000101</c:v>
                </c:pt>
                <c:pt idx="10">
                  <c:v>1</c:v>
                </c:pt>
                <c:pt idx="11">
                  <c:v>1.2492999999999979</c:v>
                </c:pt>
                <c:pt idx="12">
                  <c:v>1.4985999999999982</c:v>
                </c:pt>
                <c:pt idx="13">
                  <c:v>1.7506999999999981</c:v>
                </c:pt>
                <c:pt idx="14">
                  <c:v>2</c:v>
                </c:pt>
                <c:pt idx="15">
                  <c:v>2.2492999999999999</c:v>
                </c:pt>
                <c:pt idx="16">
                  <c:v>2.4985999999999997</c:v>
                </c:pt>
                <c:pt idx="17">
                  <c:v>2.7507000000000001</c:v>
                </c:pt>
                <c:pt idx="18">
                  <c:v>3</c:v>
                </c:pt>
                <c:pt idx="19">
                  <c:v>3.2492999999999999</c:v>
                </c:pt>
                <c:pt idx="20">
                  <c:v>3.4985999999999997</c:v>
                </c:pt>
                <c:pt idx="21">
                  <c:v>4</c:v>
                </c:pt>
                <c:pt idx="22">
                  <c:v>4.2493000000000034</c:v>
                </c:pt>
                <c:pt idx="23">
                  <c:v>4.4985999999999997</c:v>
                </c:pt>
                <c:pt idx="24">
                  <c:v>5</c:v>
                </c:pt>
                <c:pt idx="25">
                  <c:v>5.4985999999999997</c:v>
                </c:pt>
                <c:pt idx="26">
                  <c:v>6</c:v>
                </c:pt>
                <c:pt idx="27">
                  <c:v>7</c:v>
                </c:pt>
                <c:pt idx="28">
                  <c:v>8</c:v>
                </c:pt>
                <c:pt idx="29">
                  <c:v>9</c:v>
                </c:pt>
                <c:pt idx="30">
                  <c:v>10</c:v>
                </c:pt>
                <c:pt idx="31">
                  <c:v>11</c:v>
                </c:pt>
                <c:pt idx="32">
                  <c:v>12</c:v>
                </c:pt>
                <c:pt idx="33">
                  <c:v>13</c:v>
                </c:pt>
                <c:pt idx="34">
                  <c:v>14</c:v>
                </c:pt>
                <c:pt idx="35">
                  <c:v>15</c:v>
                </c:pt>
              </c:numCache>
            </c:numRef>
          </c:xVal>
          <c:yVal>
            <c:numRef>
              <c:f>Sheet1!$E$2:$E$37</c:f>
              <c:numCache>
                <c:formatCode>General</c:formatCode>
                <c:ptCount val="36"/>
                <c:pt idx="0">
                  <c:v>0</c:v>
                </c:pt>
                <c:pt idx="1">
                  <c:v>4.1130000000000003E-3</c:v>
                </c:pt>
                <c:pt idx="2">
                  <c:v>8.7610000000000066E-3</c:v>
                </c:pt>
                <c:pt idx="3">
                  <c:v>1.9698000000000007E-2</c:v>
                </c:pt>
                <c:pt idx="4">
                  <c:v>2.4421000000000002E-2</c:v>
                </c:pt>
                <c:pt idx="5">
                  <c:v>2.6537000000000012E-2</c:v>
                </c:pt>
                <c:pt idx="6">
                  <c:v>3.2381000000000056E-2</c:v>
                </c:pt>
                <c:pt idx="7">
                  <c:v>3.5586E-2</c:v>
                </c:pt>
                <c:pt idx="8">
                  <c:v>3.8800000000000001E-2</c:v>
                </c:pt>
                <c:pt idx="9">
                  <c:v>4.1488999999999998E-2</c:v>
                </c:pt>
                <c:pt idx="10">
                  <c:v>4.2577000000000004E-2</c:v>
                </c:pt>
                <c:pt idx="11">
                  <c:v>4.3707000000000024E-2</c:v>
                </c:pt>
                <c:pt idx="12">
                  <c:v>4.5425E-2</c:v>
                </c:pt>
                <c:pt idx="13">
                  <c:v>4.6005999999999998E-2</c:v>
                </c:pt>
                <c:pt idx="14">
                  <c:v>4.6592000000000022E-2</c:v>
                </c:pt>
                <c:pt idx="15">
                  <c:v>4.7197000000000079E-2</c:v>
                </c:pt>
                <c:pt idx="16">
                  <c:v>4.7831000000000012E-2</c:v>
                </c:pt>
                <c:pt idx="17">
                  <c:v>4.9104000000000023E-2</c:v>
                </c:pt>
                <c:pt idx="18">
                  <c:v>5.0403000000000024E-2</c:v>
                </c:pt>
                <c:pt idx="19">
                  <c:v>5.0403000000000024E-2</c:v>
                </c:pt>
                <c:pt idx="20">
                  <c:v>5.1103000000000003E-2</c:v>
                </c:pt>
                <c:pt idx="21">
                  <c:v>5.3238999999999995E-2</c:v>
                </c:pt>
                <c:pt idx="22">
                  <c:v>5.3238999999999995E-2</c:v>
                </c:pt>
                <c:pt idx="23">
                  <c:v>5.4773000000000086E-2</c:v>
                </c:pt>
                <c:pt idx="24">
                  <c:v>5.7104000000000023E-2</c:v>
                </c:pt>
                <c:pt idx="25">
                  <c:v>5.7939000000000004E-2</c:v>
                </c:pt>
                <c:pt idx="26">
                  <c:v>5.7939000000000004E-2</c:v>
                </c:pt>
                <c:pt idx="27">
                  <c:v>5.8854000000000004E-2</c:v>
                </c:pt>
                <c:pt idx="28">
                  <c:v>6.0978000000000004E-2</c:v>
                </c:pt>
                <c:pt idx="29">
                  <c:v>6.3288999999999998E-2</c:v>
                </c:pt>
                <c:pt idx="30">
                  <c:v>6.4635999999999999E-2</c:v>
                </c:pt>
                <c:pt idx="31">
                  <c:v>6.9249000000000005E-2</c:v>
                </c:pt>
                <c:pt idx="32">
                  <c:v>7.0994000000000029E-2</c:v>
                </c:pt>
                <c:pt idx="33">
                  <c:v>7.0994000000000029E-2</c:v>
                </c:pt>
                <c:pt idx="34">
                  <c:v>7.3532000000000014E-2</c:v>
                </c:pt>
                <c:pt idx="35">
                  <c:v>7.682700000000002E-2</c:v>
                </c:pt>
              </c:numCache>
            </c:numRef>
          </c:yVal>
          <c:smooth val="0"/>
        </c:ser>
        <c:ser>
          <c:idx val="4"/>
          <c:order val="4"/>
          <c:tx>
            <c:strRef>
              <c:f>Sheet1!$F$1</c:f>
              <c:strCache>
                <c:ptCount val="1"/>
                <c:pt idx="0">
                  <c:v>Graft Failure</c:v>
                </c:pt>
              </c:strCache>
            </c:strRef>
          </c:tx>
          <c:spPr>
            <a:ln w="41275">
              <a:solidFill>
                <a:srgbClr val="00FF00"/>
              </a:solidFill>
            </a:ln>
          </c:spPr>
          <c:marker>
            <c:symbol val="none"/>
          </c:marker>
          <c:xVal>
            <c:numRef>
              <c:f>Sheet1!$A$2:$A$37</c:f>
              <c:numCache>
                <c:formatCode>General</c:formatCode>
                <c:ptCount val="36"/>
                <c:pt idx="0">
                  <c:v>0</c:v>
                </c:pt>
                <c:pt idx="1">
                  <c:v>1.9199999999999998E-2</c:v>
                </c:pt>
                <c:pt idx="2">
                  <c:v>3.8399999999999997E-2</c:v>
                </c:pt>
                <c:pt idx="3">
                  <c:v>8.2200000000000009E-2</c:v>
                </c:pt>
                <c:pt idx="4">
                  <c:v>0.12330000000000002</c:v>
                </c:pt>
                <c:pt idx="5">
                  <c:v>0.1671</c:v>
                </c:pt>
                <c:pt idx="6">
                  <c:v>0.24930000000000022</c:v>
                </c:pt>
                <c:pt idx="7">
                  <c:v>0.33420000000000044</c:v>
                </c:pt>
                <c:pt idx="8">
                  <c:v>0.49860000000000032</c:v>
                </c:pt>
                <c:pt idx="9">
                  <c:v>0.74790000000000101</c:v>
                </c:pt>
                <c:pt idx="10">
                  <c:v>1</c:v>
                </c:pt>
                <c:pt idx="11">
                  <c:v>1.2492999999999979</c:v>
                </c:pt>
                <c:pt idx="12">
                  <c:v>1.4985999999999982</c:v>
                </c:pt>
                <c:pt idx="13">
                  <c:v>1.7506999999999981</c:v>
                </c:pt>
                <c:pt idx="14">
                  <c:v>2</c:v>
                </c:pt>
                <c:pt idx="15">
                  <c:v>2.2492999999999999</c:v>
                </c:pt>
                <c:pt idx="16">
                  <c:v>2.4985999999999997</c:v>
                </c:pt>
                <c:pt idx="17">
                  <c:v>2.7507000000000001</c:v>
                </c:pt>
                <c:pt idx="18">
                  <c:v>3</c:v>
                </c:pt>
                <c:pt idx="19">
                  <c:v>3.2492999999999999</c:v>
                </c:pt>
                <c:pt idx="20">
                  <c:v>3.4985999999999997</c:v>
                </c:pt>
                <c:pt idx="21">
                  <c:v>4</c:v>
                </c:pt>
                <c:pt idx="22">
                  <c:v>4.2493000000000034</c:v>
                </c:pt>
                <c:pt idx="23">
                  <c:v>4.4985999999999997</c:v>
                </c:pt>
                <c:pt idx="24">
                  <c:v>5</c:v>
                </c:pt>
                <c:pt idx="25">
                  <c:v>5.4985999999999997</c:v>
                </c:pt>
                <c:pt idx="26">
                  <c:v>6</c:v>
                </c:pt>
                <c:pt idx="27">
                  <c:v>7</c:v>
                </c:pt>
                <c:pt idx="28">
                  <c:v>8</c:v>
                </c:pt>
                <c:pt idx="29">
                  <c:v>9</c:v>
                </c:pt>
                <c:pt idx="30">
                  <c:v>10</c:v>
                </c:pt>
                <c:pt idx="31">
                  <c:v>11</c:v>
                </c:pt>
                <c:pt idx="32">
                  <c:v>12</c:v>
                </c:pt>
                <c:pt idx="33">
                  <c:v>13</c:v>
                </c:pt>
                <c:pt idx="34">
                  <c:v>14</c:v>
                </c:pt>
                <c:pt idx="35">
                  <c:v>15</c:v>
                </c:pt>
              </c:numCache>
            </c:numRef>
          </c:xVal>
          <c:yVal>
            <c:numRef>
              <c:f>Sheet1!$F$2:$F$37</c:f>
              <c:numCache>
                <c:formatCode>General</c:formatCode>
                <c:ptCount val="36"/>
                <c:pt idx="0">
                  <c:v>0</c:v>
                </c:pt>
                <c:pt idx="1">
                  <c:v>4.2070000000000003E-2</c:v>
                </c:pt>
                <c:pt idx="2">
                  <c:v>4.7750000000000077E-2</c:v>
                </c:pt>
                <c:pt idx="3">
                  <c:v>5.3480000000000014E-2</c:v>
                </c:pt>
                <c:pt idx="4">
                  <c:v>5.7680000000000002E-2</c:v>
                </c:pt>
                <c:pt idx="5">
                  <c:v>6.0320000000000012E-2</c:v>
                </c:pt>
                <c:pt idx="6">
                  <c:v>6.1920000000000003E-2</c:v>
                </c:pt>
                <c:pt idx="7">
                  <c:v>6.2449999999999999E-2</c:v>
                </c:pt>
                <c:pt idx="8">
                  <c:v>6.8879999999999997E-2</c:v>
                </c:pt>
                <c:pt idx="9">
                  <c:v>7.2639999999999996E-2</c:v>
                </c:pt>
                <c:pt idx="10">
                  <c:v>7.6990000000000003E-2</c:v>
                </c:pt>
                <c:pt idx="11">
                  <c:v>7.9810000000000145E-2</c:v>
                </c:pt>
                <c:pt idx="12">
                  <c:v>8.3250000000000157E-2</c:v>
                </c:pt>
                <c:pt idx="13">
                  <c:v>8.3830000000000154E-2</c:v>
                </c:pt>
                <c:pt idx="14">
                  <c:v>8.559000000000018E-2</c:v>
                </c:pt>
                <c:pt idx="15">
                  <c:v>8.6810000000000012E-2</c:v>
                </c:pt>
                <c:pt idx="16">
                  <c:v>8.8070000000000065E-2</c:v>
                </c:pt>
                <c:pt idx="17">
                  <c:v>9.1270000000000004E-2</c:v>
                </c:pt>
                <c:pt idx="18">
                  <c:v>9.3220000000000067E-2</c:v>
                </c:pt>
                <c:pt idx="19">
                  <c:v>9.5260000000000025E-2</c:v>
                </c:pt>
                <c:pt idx="20">
                  <c:v>9.7350000000000006E-2</c:v>
                </c:pt>
                <c:pt idx="21">
                  <c:v>9.9520000000000261E-2</c:v>
                </c:pt>
                <c:pt idx="22">
                  <c:v>0.10252000000000011</c:v>
                </c:pt>
                <c:pt idx="23">
                  <c:v>0.10405</c:v>
                </c:pt>
                <c:pt idx="24">
                  <c:v>0.10717000000000011</c:v>
                </c:pt>
                <c:pt idx="25">
                  <c:v>0.11047</c:v>
                </c:pt>
                <c:pt idx="26">
                  <c:v>0.11569000000000011</c:v>
                </c:pt>
                <c:pt idx="27">
                  <c:v>0.12614</c:v>
                </c:pt>
                <c:pt idx="28">
                  <c:v>0.13252</c:v>
                </c:pt>
                <c:pt idx="29">
                  <c:v>0.14199000000000028</c:v>
                </c:pt>
                <c:pt idx="30">
                  <c:v>0.14613000000000001</c:v>
                </c:pt>
                <c:pt idx="31">
                  <c:v>0.15092000000000025</c:v>
                </c:pt>
                <c:pt idx="32">
                  <c:v>0.15976000000000032</c:v>
                </c:pt>
                <c:pt idx="33">
                  <c:v>0.16799000000000025</c:v>
                </c:pt>
                <c:pt idx="34">
                  <c:v>0.17033999999999999</c:v>
                </c:pt>
                <c:pt idx="35">
                  <c:v>0.17033999999999999</c:v>
                </c:pt>
              </c:numCache>
            </c:numRef>
          </c:yVal>
          <c:smooth val="0"/>
        </c:ser>
        <c:ser>
          <c:idx val="5"/>
          <c:order val="5"/>
          <c:tx>
            <c:strRef>
              <c:f>Sheet1!$G$1</c:f>
              <c:strCache>
                <c:ptCount val="1"/>
                <c:pt idx="0">
                  <c:v>Multiple Organ Failure</c:v>
                </c:pt>
              </c:strCache>
            </c:strRef>
          </c:tx>
          <c:spPr>
            <a:ln w="41275">
              <a:solidFill>
                <a:srgbClr val="FF66FF"/>
              </a:solidFill>
            </a:ln>
          </c:spPr>
          <c:marker>
            <c:symbol val="none"/>
          </c:marker>
          <c:xVal>
            <c:numRef>
              <c:f>Sheet1!$A$2:$A$37</c:f>
              <c:numCache>
                <c:formatCode>General</c:formatCode>
                <c:ptCount val="36"/>
                <c:pt idx="0">
                  <c:v>0</c:v>
                </c:pt>
                <c:pt idx="1">
                  <c:v>1.9199999999999998E-2</c:v>
                </c:pt>
                <c:pt idx="2">
                  <c:v>3.8399999999999997E-2</c:v>
                </c:pt>
                <c:pt idx="3">
                  <c:v>8.2200000000000009E-2</c:v>
                </c:pt>
                <c:pt idx="4">
                  <c:v>0.12330000000000002</c:v>
                </c:pt>
                <c:pt idx="5">
                  <c:v>0.1671</c:v>
                </c:pt>
                <c:pt idx="6">
                  <c:v>0.24930000000000022</c:v>
                </c:pt>
                <c:pt idx="7">
                  <c:v>0.33420000000000044</c:v>
                </c:pt>
                <c:pt idx="8">
                  <c:v>0.49860000000000032</c:v>
                </c:pt>
                <c:pt idx="9">
                  <c:v>0.74790000000000101</c:v>
                </c:pt>
                <c:pt idx="10">
                  <c:v>1</c:v>
                </c:pt>
                <c:pt idx="11">
                  <c:v>1.2492999999999979</c:v>
                </c:pt>
                <c:pt idx="12">
                  <c:v>1.4985999999999982</c:v>
                </c:pt>
                <c:pt idx="13">
                  <c:v>1.7506999999999981</c:v>
                </c:pt>
                <c:pt idx="14">
                  <c:v>2</c:v>
                </c:pt>
                <c:pt idx="15">
                  <c:v>2.2492999999999999</c:v>
                </c:pt>
                <c:pt idx="16">
                  <c:v>2.4985999999999997</c:v>
                </c:pt>
                <c:pt idx="17">
                  <c:v>2.7507000000000001</c:v>
                </c:pt>
                <c:pt idx="18">
                  <c:v>3</c:v>
                </c:pt>
                <c:pt idx="19">
                  <c:v>3.2492999999999999</c:v>
                </c:pt>
                <c:pt idx="20">
                  <c:v>3.4985999999999997</c:v>
                </c:pt>
                <c:pt idx="21">
                  <c:v>4</c:v>
                </c:pt>
                <c:pt idx="22">
                  <c:v>4.2493000000000034</c:v>
                </c:pt>
                <c:pt idx="23">
                  <c:v>4.4985999999999997</c:v>
                </c:pt>
                <c:pt idx="24">
                  <c:v>5</c:v>
                </c:pt>
                <c:pt idx="25">
                  <c:v>5.4985999999999997</c:v>
                </c:pt>
                <c:pt idx="26">
                  <c:v>6</c:v>
                </c:pt>
                <c:pt idx="27">
                  <c:v>7</c:v>
                </c:pt>
                <c:pt idx="28">
                  <c:v>8</c:v>
                </c:pt>
                <c:pt idx="29">
                  <c:v>9</c:v>
                </c:pt>
                <c:pt idx="30">
                  <c:v>10</c:v>
                </c:pt>
                <c:pt idx="31">
                  <c:v>11</c:v>
                </c:pt>
                <c:pt idx="32">
                  <c:v>12</c:v>
                </c:pt>
                <c:pt idx="33">
                  <c:v>13</c:v>
                </c:pt>
                <c:pt idx="34">
                  <c:v>14</c:v>
                </c:pt>
                <c:pt idx="35">
                  <c:v>15</c:v>
                </c:pt>
              </c:numCache>
            </c:numRef>
          </c:xVal>
          <c:yVal>
            <c:numRef>
              <c:f>Sheet1!$G$2:$G$37</c:f>
              <c:numCache>
                <c:formatCode>General</c:formatCode>
                <c:ptCount val="36"/>
                <c:pt idx="0">
                  <c:v>0</c:v>
                </c:pt>
                <c:pt idx="1">
                  <c:v>1.6943000000000031E-2</c:v>
                </c:pt>
                <c:pt idx="2">
                  <c:v>2.1590000000000002E-2</c:v>
                </c:pt>
                <c:pt idx="3">
                  <c:v>3.0459000000000038E-2</c:v>
                </c:pt>
                <c:pt idx="4">
                  <c:v>3.4136E-2</c:v>
                </c:pt>
                <c:pt idx="5">
                  <c:v>3.7306000000000006E-2</c:v>
                </c:pt>
                <c:pt idx="6">
                  <c:v>4.1553E-2</c:v>
                </c:pt>
                <c:pt idx="7">
                  <c:v>4.2620999999999999E-2</c:v>
                </c:pt>
                <c:pt idx="8">
                  <c:v>4.5836000000000085E-2</c:v>
                </c:pt>
                <c:pt idx="9">
                  <c:v>4.7988000000000003E-2</c:v>
                </c:pt>
                <c:pt idx="10">
                  <c:v>4.9615000000000013E-2</c:v>
                </c:pt>
                <c:pt idx="11">
                  <c:v>5.0168000000000004E-2</c:v>
                </c:pt>
                <c:pt idx="12">
                  <c:v>5.0168000000000004E-2</c:v>
                </c:pt>
                <c:pt idx="13">
                  <c:v>5.0168000000000004E-2</c:v>
                </c:pt>
                <c:pt idx="14">
                  <c:v>5.0168000000000004E-2</c:v>
                </c:pt>
                <c:pt idx="15">
                  <c:v>5.1421000000000001E-2</c:v>
                </c:pt>
                <c:pt idx="16">
                  <c:v>5.2683000000000021E-2</c:v>
                </c:pt>
                <c:pt idx="17">
                  <c:v>5.2683000000000021E-2</c:v>
                </c:pt>
                <c:pt idx="18">
                  <c:v>5.3332000000000081E-2</c:v>
                </c:pt>
                <c:pt idx="19">
                  <c:v>5.3999999999999999E-2</c:v>
                </c:pt>
                <c:pt idx="20">
                  <c:v>5.4697000000000079E-2</c:v>
                </c:pt>
                <c:pt idx="21">
                  <c:v>5.540200000000009E-2</c:v>
                </c:pt>
                <c:pt idx="22">
                  <c:v>5.540200000000009E-2</c:v>
                </c:pt>
                <c:pt idx="23">
                  <c:v>5.6169999999999998E-2</c:v>
                </c:pt>
                <c:pt idx="24">
                  <c:v>5.6169999999999998E-2</c:v>
                </c:pt>
                <c:pt idx="25">
                  <c:v>5.6169999999999998E-2</c:v>
                </c:pt>
                <c:pt idx="26">
                  <c:v>5.6169999999999998E-2</c:v>
                </c:pt>
                <c:pt idx="27">
                  <c:v>5.7134000000000004E-2</c:v>
                </c:pt>
                <c:pt idx="28">
                  <c:v>6.1348E-2</c:v>
                </c:pt>
                <c:pt idx="29">
                  <c:v>6.4934000000000033E-2</c:v>
                </c:pt>
                <c:pt idx="30">
                  <c:v>6.7687000000000011E-2</c:v>
                </c:pt>
                <c:pt idx="31">
                  <c:v>6.7687000000000011E-2</c:v>
                </c:pt>
                <c:pt idx="32">
                  <c:v>6.9440000000000002E-2</c:v>
                </c:pt>
                <c:pt idx="33">
                  <c:v>7.3488000000000012E-2</c:v>
                </c:pt>
                <c:pt idx="34">
                  <c:v>7.3488000000000012E-2</c:v>
                </c:pt>
                <c:pt idx="35">
                  <c:v>7.3488000000000012E-2</c:v>
                </c:pt>
              </c:numCache>
            </c:numRef>
          </c:yVal>
          <c:smooth val="0"/>
        </c:ser>
        <c:ser>
          <c:idx val="6"/>
          <c:order val="6"/>
          <c:tx>
            <c:strRef>
              <c:f>Sheet1!$H$1</c:f>
              <c:strCache>
                <c:ptCount val="1"/>
                <c:pt idx="0">
                  <c:v>Renal Failure</c:v>
                </c:pt>
              </c:strCache>
            </c:strRef>
          </c:tx>
          <c:spPr>
            <a:ln w="41275">
              <a:solidFill>
                <a:srgbClr val="CC9900"/>
              </a:solidFill>
            </a:ln>
          </c:spPr>
          <c:marker>
            <c:symbol val="none"/>
          </c:marker>
          <c:xVal>
            <c:numRef>
              <c:f>Sheet1!$A$2:$A$37</c:f>
              <c:numCache>
                <c:formatCode>General</c:formatCode>
                <c:ptCount val="36"/>
                <c:pt idx="0">
                  <c:v>0</c:v>
                </c:pt>
                <c:pt idx="1">
                  <c:v>1.9199999999999998E-2</c:v>
                </c:pt>
                <c:pt idx="2">
                  <c:v>3.8399999999999997E-2</c:v>
                </c:pt>
                <c:pt idx="3">
                  <c:v>8.2200000000000009E-2</c:v>
                </c:pt>
                <c:pt idx="4">
                  <c:v>0.12330000000000002</c:v>
                </c:pt>
                <c:pt idx="5">
                  <c:v>0.1671</c:v>
                </c:pt>
                <c:pt idx="6">
                  <c:v>0.24930000000000022</c:v>
                </c:pt>
                <c:pt idx="7">
                  <c:v>0.33420000000000044</c:v>
                </c:pt>
                <c:pt idx="8">
                  <c:v>0.49860000000000032</c:v>
                </c:pt>
                <c:pt idx="9">
                  <c:v>0.74790000000000101</c:v>
                </c:pt>
                <c:pt idx="10">
                  <c:v>1</c:v>
                </c:pt>
                <c:pt idx="11">
                  <c:v>1.2492999999999979</c:v>
                </c:pt>
                <c:pt idx="12">
                  <c:v>1.4985999999999982</c:v>
                </c:pt>
                <c:pt idx="13">
                  <c:v>1.7506999999999981</c:v>
                </c:pt>
                <c:pt idx="14">
                  <c:v>2</c:v>
                </c:pt>
                <c:pt idx="15">
                  <c:v>2.2492999999999999</c:v>
                </c:pt>
                <c:pt idx="16">
                  <c:v>2.4985999999999997</c:v>
                </c:pt>
                <c:pt idx="17">
                  <c:v>2.7507000000000001</c:v>
                </c:pt>
                <c:pt idx="18">
                  <c:v>3</c:v>
                </c:pt>
                <c:pt idx="19">
                  <c:v>3.2492999999999999</c:v>
                </c:pt>
                <c:pt idx="20">
                  <c:v>3.4985999999999997</c:v>
                </c:pt>
                <c:pt idx="21">
                  <c:v>4</c:v>
                </c:pt>
                <c:pt idx="22">
                  <c:v>4.2493000000000034</c:v>
                </c:pt>
                <c:pt idx="23">
                  <c:v>4.4985999999999997</c:v>
                </c:pt>
                <c:pt idx="24">
                  <c:v>5</c:v>
                </c:pt>
                <c:pt idx="25">
                  <c:v>5.4985999999999997</c:v>
                </c:pt>
                <c:pt idx="26">
                  <c:v>6</c:v>
                </c:pt>
                <c:pt idx="27">
                  <c:v>7</c:v>
                </c:pt>
                <c:pt idx="28">
                  <c:v>8</c:v>
                </c:pt>
                <c:pt idx="29">
                  <c:v>9</c:v>
                </c:pt>
                <c:pt idx="30">
                  <c:v>10</c:v>
                </c:pt>
                <c:pt idx="31">
                  <c:v>11</c:v>
                </c:pt>
                <c:pt idx="32">
                  <c:v>12</c:v>
                </c:pt>
                <c:pt idx="33">
                  <c:v>13</c:v>
                </c:pt>
                <c:pt idx="34">
                  <c:v>14</c:v>
                </c:pt>
                <c:pt idx="35">
                  <c:v>15</c:v>
                </c:pt>
              </c:numCache>
            </c:numRef>
          </c:xVal>
          <c:yVal>
            <c:numRef>
              <c:f>Sheet1!$H$2:$H$37</c:f>
              <c:numCache>
                <c:formatCode>General</c:formatCode>
                <c:ptCount val="36"/>
                <c:pt idx="0">
                  <c:v>0</c:v>
                </c:pt>
                <c:pt idx="1">
                  <c:v>5.1200000000000009E-4</c:v>
                </c:pt>
                <c:pt idx="2">
                  <c:v>5.1200000000000009E-4</c:v>
                </c:pt>
                <c:pt idx="3">
                  <c:v>5.1200000000000009E-4</c:v>
                </c:pt>
                <c:pt idx="4">
                  <c:v>5.1200000000000009E-4</c:v>
                </c:pt>
                <c:pt idx="5">
                  <c:v>1.041E-3</c:v>
                </c:pt>
                <c:pt idx="6">
                  <c:v>1.041E-3</c:v>
                </c:pt>
                <c:pt idx="7">
                  <c:v>1.041E-3</c:v>
                </c:pt>
                <c:pt idx="8">
                  <c:v>1.5770000000000022E-3</c:v>
                </c:pt>
                <c:pt idx="9">
                  <c:v>2.1150000000000001E-3</c:v>
                </c:pt>
                <c:pt idx="10">
                  <c:v>2.1150000000000001E-3</c:v>
                </c:pt>
                <c:pt idx="11">
                  <c:v>2.1150000000000001E-3</c:v>
                </c:pt>
                <c:pt idx="12">
                  <c:v>2.1150000000000001E-3</c:v>
                </c:pt>
                <c:pt idx="13">
                  <c:v>2.1150000000000001E-3</c:v>
                </c:pt>
                <c:pt idx="14">
                  <c:v>2.1150000000000001E-3</c:v>
                </c:pt>
                <c:pt idx="15">
                  <c:v>2.1150000000000001E-3</c:v>
                </c:pt>
                <c:pt idx="16">
                  <c:v>2.7470000000000051E-3</c:v>
                </c:pt>
                <c:pt idx="17">
                  <c:v>2.7470000000000051E-3</c:v>
                </c:pt>
                <c:pt idx="18">
                  <c:v>2.7470000000000051E-3</c:v>
                </c:pt>
                <c:pt idx="19">
                  <c:v>3.4190000000000002E-3</c:v>
                </c:pt>
                <c:pt idx="20">
                  <c:v>3.4190000000000002E-3</c:v>
                </c:pt>
                <c:pt idx="21">
                  <c:v>4.1320000000000003E-3</c:v>
                </c:pt>
                <c:pt idx="22">
                  <c:v>4.1320000000000003E-3</c:v>
                </c:pt>
                <c:pt idx="23">
                  <c:v>4.9010000000000121E-3</c:v>
                </c:pt>
                <c:pt idx="24">
                  <c:v>5.6849999999999999E-3</c:v>
                </c:pt>
                <c:pt idx="25">
                  <c:v>5.6849999999999999E-3</c:v>
                </c:pt>
                <c:pt idx="26">
                  <c:v>5.6849999999999999E-3</c:v>
                </c:pt>
                <c:pt idx="27">
                  <c:v>6.5900000000000082E-3</c:v>
                </c:pt>
                <c:pt idx="28">
                  <c:v>7.680000000000008E-3</c:v>
                </c:pt>
                <c:pt idx="29">
                  <c:v>8.8490000000000027E-3</c:v>
                </c:pt>
                <c:pt idx="30">
                  <c:v>1.0138999999999983E-2</c:v>
                </c:pt>
                <c:pt idx="31">
                  <c:v>1.3270000000000001E-2</c:v>
                </c:pt>
                <c:pt idx="32">
                  <c:v>1.5114000000000001E-2</c:v>
                </c:pt>
                <c:pt idx="33">
                  <c:v>1.7121999999999998E-2</c:v>
                </c:pt>
                <c:pt idx="34">
                  <c:v>1.7121999999999998E-2</c:v>
                </c:pt>
                <c:pt idx="35">
                  <c:v>1.7121999999999998E-2</c:v>
                </c:pt>
              </c:numCache>
            </c:numRef>
          </c:yVal>
          <c:smooth val="0"/>
        </c:ser>
        <c:dLbls>
          <c:showLegendKey val="0"/>
          <c:showVal val="0"/>
          <c:showCatName val="0"/>
          <c:showSerName val="0"/>
          <c:showPercent val="0"/>
          <c:showBubbleSize val="0"/>
        </c:dLbls>
        <c:axId val="485768672"/>
        <c:axId val="485769064"/>
      </c:scatterChart>
      <c:valAx>
        <c:axId val="485768672"/>
        <c:scaling>
          <c:orientation val="minMax"/>
          <c:max val="15"/>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85769064"/>
        <c:crosses val="autoZero"/>
        <c:crossBetween val="midCat"/>
        <c:majorUnit val="1"/>
      </c:valAx>
      <c:valAx>
        <c:axId val="485769064"/>
        <c:scaling>
          <c:orientation val="minMax"/>
          <c:max val="0.25"/>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Cause-Specific Deaths</a:t>
                </a:r>
                <a:endParaRPr lang="en-US" sz="1700" b="1" i="0" baseline="0" dirty="0">
                  <a:solidFill>
                    <a:schemeClr val="tx1"/>
                  </a:solidFill>
                </a:endParaRPr>
              </a:p>
            </c:rich>
          </c:tx>
          <c:layout/>
          <c:overlay val="0"/>
        </c:title>
        <c:numFmt formatCode="0%" sourceLinked="0"/>
        <c:majorTickMark val="out"/>
        <c:minorTickMark val="none"/>
        <c:tickLblPos val="nextTo"/>
        <c:txPr>
          <a:bodyPr/>
          <a:lstStyle/>
          <a:p>
            <a:pPr>
              <a:defRPr sz="1500" b="1"/>
            </a:pPr>
            <a:endParaRPr lang="en-US"/>
          </a:p>
        </c:txPr>
        <c:crossAx val="485768672"/>
        <c:crosses val="autoZero"/>
        <c:crossBetween val="midCat"/>
        <c:majorUnit val="0.05"/>
      </c:valAx>
      <c:spPr>
        <a:solidFill>
          <a:schemeClr val="bg2"/>
        </a:solidFill>
        <a:ln>
          <a:solidFill>
            <a:schemeClr val="tx1"/>
          </a:solidFill>
        </a:ln>
      </c:spPr>
    </c:plotArea>
    <c:legend>
      <c:legendPos val="r"/>
      <c:layout>
        <c:manualLayout>
          <c:xMode val="edge"/>
          <c:yMode val="edge"/>
          <c:x val="0.1310987619910344"/>
          <c:y val="5.0540809414951857E-2"/>
          <c:w val="0.73566371681415965"/>
          <c:h val="0.20637287274574537"/>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4885141569696"/>
          <c:y val="3.3590508847684365E-2"/>
          <c:w val="0.86853006759110862"/>
          <c:h val="0.80568876471086259"/>
        </c:manualLayout>
      </c:layout>
      <c:lineChart>
        <c:grouping val="standard"/>
        <c:varyColors val="0"/>
        <c:ser>
          <c:idx val="0"/>
          <c:order val="0"/>
          <c:tx>
            <c:strRef>
              <c:f>Sheet1!$A$2</c:f>
              <c:strCache>
                <c:ptCount val="1"/>
                <c:pt idx="0">
                  <c:v>CAV</c:v>
                </c:pt>
              </c:strCache>
            </c:strRef>
          </c:tx>
          <c:spPr>
            <a:ln w="41275">
              <a:solidFill>
                <a:srgbClr val="FF0000"/>
              </a:solidFill>
            </a:ln>
          </c:spPr>
          <c:marker>
            <c:symbol val="diamond"/>
            <c:size val="9"/>
            <c:spPr>
              <a:solidFill>
                <a:srgbClr val="FF0000"/>
              </a:solidFill>
              <a:ln>
                <a:solidFill>
                  <a:srgbClr val="FF0000"/>
                </a:solidFill>
              </a:ln>
            </c:spPr>
          </c:marker>
          <c:cat>
            <c:strRef>
              <c:f>Sheet1!$B$1:$H$1</c:f>
              <c:strCache>
                <c:ptCount val="7"/>
                <c:pt idx="0">
                  <c:v>0-30 Days  (N=76)</c:v>
                </c:pt>
                <c:pt idx="1">
                  <c:v>31 Days –  
1 Year  (N=76)</c:v>
                </c:pt>
                <c:pt idx="2">
                  <c:v>&gt;1 Year – 
3 Years (N=45)</c:v>
                </c:pt>
                <c:pt idx="3">
                  <c:v>&gt;3 Years – 
5 Years (N=29)</c:v>
                </c:pt>
                <c:pt idx="4">
                  <c:v>&gt;5 Years – 
10 Years (N=65)</c:v>
                </c:pt>
                <c:pt idx="5">
                  <c:v>&gt;10 Years – 
15 Years  (N=48)</c:v>
                </c:pt>
                <c:pt idx="6">
                  <c:v>&gt;15 Years 
(N=32)</c:v>
                </c:pt>
              </c:strCache>
            </c:strRef>
          </c:cat>
          <c:val>
            <c:numRef>
              <c:f>Sheet1!$B$2:$H$2</c:f>
              <c:numCache>
                <c:formatCode>General</c:formatCode>
                <c:ptCount val="7"/>
                <c:pt idx="0">
                  <c:v>0</c:v>
                </c:pt>
                <c:pt idx="1">
                  <c:v>3.9</c:v>
                </c:pt>
                <c:pt idx="2">
                  <c:v>11.1</c:v>
                </c:pt>
                <c:pt idx="3">
                  <c:v>3.4</c:v>
                </c:pt>
                <c:pt idx="4">
                  <c:v>6.2</c:v>
                </c:pt>
                <c:pt idx="5">
                  <c:v>8.3000000000000007</c:v>
                </c:pt>
                <c:pt idx="6">
                  <c:v>18.8</c:v>
                </c:pt>
              </c:numCache>
            </c:numRef>
          </c:val>
          <c:smooth val="0"/>
        </c:ser>
        <c:ser>
          <c:idx val="1"/>
          <c:order val="1"/>
          <c:tx>
            <c:strRef>
              <c:f>Sheet1!$A$3</c:f>
              <c:strCache>
                <c:ptCount val="1"/>
                <c:pt idx="0">
                  <c:v>Acute Rejection</c:v>
                </c:pt>
              </c:strCache>
            </c:strRef>
          </c:tx>
          <c:spPr>
            <a:ln w="41275">
              <a:solidFill>
                <a:srgbClr val="FFFF00"/>
              </a:solidFill>
              <a:prstDash val="solid"/>
            </a:ln>
          </c:spPr>
          <c:marker>
            <c:symbol val="diamond"/>
            <c:size val="9"/>
            <c:spPr>
              <a:solidFill>
                <a:srgbClr val="FFFF00"/>
              </a:solidFill>
              <a:ln>
                <a:solidFill>
                  <a:srgbClr val="FFFF00"/>
                </a:solidFill>
              </a:ln>
            </c:spPr>
          </c:marker>
          <c:cat>
            <c:strRef>
              <c:f>Sheet1!$B$1:$H$1</c:f>
              <c:strCache>
                <c:ptCount val="7"/>
                <c:pt idx="0">
                  <c:v>0-30 Days  (N=76)</c:v>
                </c:pt>
                <c:pt idx="1">
                  <c:v>31 Days –  
1 Year  (N=76)</c:v>
                </c:pt>
                <c:pt idx="2">
                  <c:v>&gt;1 Year – 
3 Years (N=45)</c:v>
                </c:pt>
                <c:pt idx="3">
                  <c:v>&gt;3 Years – 
5 Years (N=29)</c:v>
                </c:pt>
                <c:pt idx="4">
                  <c:v>&gt;5 Years – 
10 Years (N=65)</c:v>
                </c:pt>
                <c:pt idx="5">
                  <c:v>&gt;10 Years – 
15 Years  (N=48)</c:v>
                </c:pt>
                <c:pt idx="6">
                  <c:v>&gt;15 Years 
(N=32)</c:v>
                </c:pt>
              </c:strCache>
            </c:strRef>
          </c:cat>
          <c:val>
            <c:numRef>
              <c:f>Sheet1!$B$3:$H$3</c:f>
              <c:numCache>
                <c:formatCode>General</c:formatCode>
                <c:ptCount val="7"/>
                <c:pt idx="0">
                  <c:v>3.9</c:v>
                </c:pt>
                <c:pt idx="1">
                  <c:v>2.6</c:v>
                </c:pt>
                <c:pt idx="2">
                  <c:v>17.8</c:v>
                </c:pt>
                <c:pt idx="3">
                  <c:v>0</c:v>
                </c:pt>
                <c:pt idx="4">
                  <c:v>1.5</c:v>
                </c:pt>
                <c:pt idx="5">
                  <c:v>2.1</c:v>
                </c:pt>
                <c:pt idx="6">
                  <c:v>0</c:v>
                </c:pt>
              </c:numCache>
            </c:numRef>
          </c:val>
          <c:smooth val="0"/>
        </c:ser>
        <c:ser>
          <c:idx val="2"/>
          <c:order val="2"/>
          <c:tx>
            <c:strRef>
              <c:f>Sheet1!$A$4</c:f>
              <c:strCache>
                <c:ptCount val="1"/>
                <c:pt idx="0">
                  <c:v>Malignancy (non-Lymph/PTLD)</c:v>
                </c:pt>
              </c:strCache>
            </c:strRef>
          </c:tx>
          <c:spPr>
            <a:ln w="41275">
              <a:solidFill>
                <a:srgbClr val="9900FF"/>
              </a:solidFill>
            </a:ln>
          </c:spPr>
          <c:marker>
            <c:symbol val="diamond"/>
            <c:size val="9"/>
            <c:spPr>
              <a:solidFill>
                <a:srgbClr val="9900FF"/>
              </a:solidFill>
              <a:ln>
                <a:noFill/>
              </a:ln>
            </c:spPr>
          </c:marker>
          <c:cat>
            <c:strRef>
              <c:f>Sheet1!$B$1:$H$1</c:f>
              <c:strCache>
                <c:ptCount val="7"/>
                <c:pt idx="0">
                  <c:v>0-30 Days  (N=76)</c:v>
                </c:pt>
                <c:pt idx="1">
                  <c:v>31 Days –  
1 Year  (N=76)</c:v>
                </c:pt>
                <c:pt idx="2">
                  <c:v>&gt;1 Year – 
3 Years (N=45)</c:v>
                </c:pt>
                <c:pt idx="3">
                  <c:v>&gt;3 Years – 
5 Years (N=29)</c:v>
                </c:pt>
                <c:pt idx="4">
                  <c:v>&gt;5 Years – 
10 Years (N=65)</c:v>
                </c:pt>
                <c:pt idx="5">
                  <c:v>&gt;10 Years – 
15 Years  (N=48)</c:v>
                </c:pt>
                <c:pt idx="6">
                  <c:v>&gt;15 Years 
(N=32)</c:v>
                </c:pt>
              </c:strCache>
            </c:strRef>
          </c:cat>
          <c:val>
            <c:numRef>
              <c:f>Sheet1!$B$4:$H$4</c:f>
              <c:numCache>
                <c:formatCode>General</c:formatCode>
                <c:ptCount val="7"/>
                <c:pt idx="0">
                  <c:v>0</c:v>
                </c:pt>
                <c:pt idx="1">
                  <c:v>0</c:v>
                </c:pt>
                <c:pt idx="2">
                  <c:v>13.3</c:v>
                </c:pt>
                <c:pt idx="3">
                  <c:v>6.9</c:v>
                </c:pt>
                <c:pt idx="4">
                  <c:v>16.899999999999999</c:v>
                </c:pt>
                <c:pt idx="5">
                  <c:v>20.8</c:v>
                </c:pt>
                <c:pt idx="6">
                  <c:v>9.4</c:v>
                </c:pt>
              </c:numCache>
            </c:numRef>
          </c:val>
          <c:smooth val="0"/>
        </c:ser>
        <c:ser>
          <c:idx val="3"/>
          <c:order val="3"/>
          <c:tx>
            <c:strRef>
              <c:f>Sheet1!$A$5</c:f>
              <c:strCache>
                <c:ptCount val="1"/>
                <c:pt idx="0">
                  <c:v>Infection (non-CMV)</c:v>
                </c:pt>
              </c:strCache>
            </c:strRef>
          </c:tx>
          <c:spPr>
            <a:ln w="41275">
              <a:solidFill>
                <a:srgbClr val="00FFFF"/>
              </a:solidFill>
            </a:ln>
          </c:spPr>
          <c:marker>
            <c:symbol val="diamond"/>
            <c:size val="9"/>
            <c:spPr>
              <a:solidFill>
                <a:srgbClr val="00FFFF"/>
              </a:solidFill>
              <a:ln>
                <a:solidFill>
                  <a:srgbClr val="00FFFF"/>
                </a:solidFill>
              </a:ln>
            </c:spPr>
          </c:marker>
          <c:cat>
            <c:strRef>
              <c:f>Sheet1!$B$1:$H$1</c:f>
              <c:strCache>
                <c:ptCount val="7"/>
                <c:pt idx="0">
                  <c:v>0-30 Days  (N=76)</c:v>
                </c:pt>
                <c:pt idx="1">
                  <c:v>31 Days –  
1 Year  (N=76)</c:v>
                </c:pt>
                <c:pt idx="2">
                  <c:v>&gt;1 Year – 
3 Years (N=45)</c:v>
                </c:pt>
                <c:pt idx="3">
                  <c:v>&gt;3 Years – 
5 Years (N=29)</c:v>
                </c:pt>
                <c:pt idx="4">
                  <c:v>&gt;5 Years – 
10 Years (N=65)</c:v>
                </c:pt>
                <c:pt idx="5">
                  <c:v>&gt;10 Years – 
15 Years  (N=48)</c:v>
                </c:pt>
                <c:pt idx="6">
                  <c:v>&gt;15 Years 
(N=32)</c:v>
                </c:pt>
              </c:strCache>
            </c:strRef>
          </c:cat>
          <c:val>
            <c:numRef>
              <c:f>Sheet1!$B$5:$H$5</c:f>
              <c:numCache>
                <c:formatCode>General</c:formatCode>
                <c:ptCount val="7"/>
                <c:pt idx="0">
                  <c:v>14.5</c:v>
                </c:pt>
                <c:pt idx="1">
                  <c:v>18.399999999999999</c:v>
                </c:pt>
                <c:pt idx="2">
                  <c:v>11.1</c:v>
                </c:pt>
                <c:pt idx="3">
                  <c:v>13.8</c:v>
                </c:pt>
                <c:pt idx="4">
                  <c:v>4.5999999999999996</c:v>
                </c:pt>
                <c:pt idx="5">
                  <c:v>12.5</c:v>
                </c:pt>
                <c:pt idx="6">
                  <c:v>9.4</c:v>
                </c:pt>
              </c:numCache>
            </c:numRef>
          </c:val>
          <c:smooth val="0"/>
        </c:ser>
        <c:ser>
          <c:idx val="4"/>
          <c:order val="4"/>
          <c:tx>
            <c:strRef>
              <c:f>Sheet1!$A$6</c:f>
              <c:strCache>
                <c:ptCount val="1"/>
                <c:pt idx="0">
                  <c:v>Graft Failure</c:v>
                </c:pt>
              </c:strCache>
            </c:strRef>
          </c:tx>
          <c:spPr>
            <a:ln w="41275">
              <a:solidFill>
                <a:srgbClr val="00FF00"/>
              </a:solidFill>
            </a:ln>
          </c:spPr>
          <c:marker>
            <c:symbol val="diamond"/>
            <c:size val="9"/>
            <c:spPr>
              <a:solidFill>
                <a:srgbClr val="00FF00"/>
              </a:solidFill>
              <a:ln>
                <a:noFill/>
              </a:ln>
            </c:spPr>
          </c:marker>
          <c:cat>
            <c:strRef>
              <c:f>Sheet1!$B$1:$H$1</c:f>
              <c:strCache>
                <c:ptCount val="7"/>
                <c:pt idx="0">
                  <c:v>0-30 Days  (N=76)</c:v>
                </c:pt>
                <c:pt idx="1">
                  <c:v>31 Days –  
1 Year  (N=76)</c:v>
                </c:pt>
                <c:pt idx="2">
                  <c:v>&gt;1 Year – 
3 Years (N=45)</c:v>
                </c:pt>
                <c:pt idx="3">
                  <c:v>&gt;3 Years – 
5 Years (N=29)</c:v>
                </c:pt>
                <c:pt idx="4">
                  <c:v>&gt;5 Years – 
10 Years (N=65)</c:v>
                </c:pt>
                <c:pt idx="5">
                  <c:v>&gt;10 Years – 
15 Years  (N=48)</c:v>
                </c:pt>
                <c:pt idx="6">
                  <c:v>&gt;15 Years 
(N=32)</c:v>
                </c:pt>
              </c:strCache>
            </c:strRef>
          </c:cat>
          <c:val>
            <c:numRef>
              <c:f>Sheet1!$B$6:$H$6</c:f>
              <c:numCache>
                <c:formatCode>General</c:formatCode>
                <c:ptCount val="7"/>
                <c:pt idx="0">
                  <c:v>27.6</c:v>
                </c:pt>
                <c:pt idx="1">
                  <c:v>23.7</c:v>
                </c:pt>
                <c:pt idx="2">
                  <c:v>22.2</c:v>
                </c:pt>
                <c:pt idx="3">
                  <c:v>34.5</c:v>
                </c:pt>
                <c:pt idx="4">
                  <c:v>27.7</c:v>
                </c:pt>
                <c:pt idx="5">
                  <c:v>29.2</c:v>
                </c:pt>
                <c:pt idx="6">
                  <c:v>18.8</c:v>
                </c:pt>
              </c:numCache>
            </c:numRef>
          </c:val>
          <c:smooth val="0"/>
        </c:ser>
        <c:ser>
          <c:idx val="5"/>
          <c:order val="5"/>
          <c:tx>
            <c:strRef>
              <c:f>Sheet1!$A$7</c:f>
              <c:strCache>
                <c:ptCount val="1"/>
                <c:pt idx="0">
                  <c:v>Multiple Organ Failure</c:v>
                </c:pt>
              </c:strCache>
            </c:strRef>
          </c:tx>
          <c:spPr>
            <a:ln w="41275">
              <a:solidFill>
                <a:srgbClr val="FF00FF"/>
              </a:solidFill>
            </a:ln>
          </c:spPr>
          <c:marker>
            <c:symbol val="diamond"/>
            <c:size val="9"/>
            <c:spPr>
              <a:solidFill>
                <a:srgbClr val="FF00FF"/>
              </a:solidFill>
              <a:ln>
                <a:solidFill>
                  <a:srgbClr val="FF00FF"/>
                </a:solidFill>
              </a:ln>
            </c:spPr>
          </c:marker>
          <c:cat>
            <c:strRef>
              <c:f>Sheet1!$B$1:$H$1</c:f>
              <c:strCache>
                <c:ptCount val="7"/>
                <c:pt idx="0">
                  <c:v>0-30 Days  (N=76)</c:v>
                </c:pt>
                <c:pt idx="1">
                  <c:v>31 Days –  
1 Year  (N=76)</c:v>
                </c:pt>
                <c:pt idx="2">
                  <c:v>&gt;1 Year – 
3 Years (N=45)</c:v>
                </c:pt>
                <c:pt idx="3">
                  <c:v>&gt;3 Years – 
5 Years (N=29)</c:v>
                </c:pt>
                <c:pt idx="4">
                  <c:v>&gt;5 Years – 
10 Years (N=65)</c:v>
                </c:pt>
                <c:pt idx="5">
                  <c:v>&gt;10 Years – 
15 Years  (N=48)</c:v>
                </c:pt>
                <c:pt idx="6">
                  <c:v>&gt;15 Years 
(N=32)</c:v>
                </c:pt>
              </c:strCache>
            </c:strRef>
          </c:cat>
          <c:val>
            <c:numRef>
              <c:f>Sheet1!$B$7:$H$7</c:f>
              <c:numCache>
                <c:formatCode>General</c:formatCode>
                <c:ptCount val="7"/>
                <c:pt idx="0">
                  <c:v>26.3</c:v>
                </c:pt>
                <c:pt idx="1">
                  <c:v>28.9</c:v>
                </c:pt>
                <c:pt idx="2">
                  <c:v>6.7</c:v>
                </c:pt>
                <c:pt idx="3">
                  <c:v>6.9</c:v>
                </c:pt>
                <c:pt idx="4">
                  <c:v>6.2</c:v>
                </c:pt>
                <c:pt idx="5">
                  <c:v>6.3</c:v>
                </c:pt>
                <c:pt idx="6">
                  <c:v>15.6</c:v>
                </c:pt>
              </c:numCache>
            </c:numRef>
          </c:val>
          <c:smooth val="0"/>
        </c:ser>
        <c:ser>
          <c:idx val="6"/>
          <c:order val="6"/>
          <c:tx>
            <c:strRef>
              <c:f>Sheet1!$A$8</c:f>
              <c:strCache>
                <c:ptCount val="1"/>
                <c:pt idx="0">
                  <c:v>Renal Failure</c:v>
                </c:pt>
              </c:strCache>
            </c:strRef>
          </c:tx>
          <c:spPr>
            <a:ln w="41275">
              <a:solidFill>
                <a:srgbClr val="CC9900"/>
              </a:solidFill>
            </a:ln>
          </c:spPr>
          <c:marker>
            <c:symbol val="diamond"/>
            <c:size val="9"/>
            <c:spPr>
              <a:solidFill>
                <a:srgbClr val="CC9900"/>
              </a:solidFill>
              <a:ln>
                <a:noFill/>
              </a:ln>
            </c:spPr>
          </c:marker>
          <c:cat>
            <c:strRef>
              <c:f>Sheet1!$B$1:$H$1</c:f>
              <c:strCache>
                <c:ptCount val="7"/>
                <c:pt idx="0">
                  <c:v>0-30 Days  (N=76)</c:v>
                </c:pt>
                <c:pt idx="1">
                  <c:v>31 Days –  
1 Year  (N=76)</c:v>
                </c:pt>
                <c:pt idx="2">
                  <c:v>&gt;1 Year – 
3 Years (N=45)</c:v>
                </c:pt>
                <c:pt idx="3">
                  <c:v>&gt;3 Years – 
5 Years (N=29)</c:v>
                </c:pt>
                <c:pt idx="4">
                  <c:v>&gt;5 Years – 
10 Years (N=65)</c:v>
                </c:pt>
                <c:pt idx="5">
                  <c:v>&gt;10 Years – 
15 Years  (N=48)</c:v>
                </c:pt>
                <c:pt idx="6">
                  <c:v>&gt;15 Years 
(N=32)</c:v>
                </c:pt>
              </c:strCache>
            </c:strRef>
          </c:cat>
          <c:val>
            <c:numRef>
              <c:f>Sheet1!$B$8:$H$8</c:f>
              <c:numCache>
                <c:formatCode>General</c:formatCode>
                <c:ptCount val="7"/>
                <c:pt idx="0">
                  <c:v>1.3</c:v>
                </c:pt>
                <c:pt idx="1">
                  <c:v>3.9</c:v>
                </c:pt>
                <c:pt idx="2">
                  <c:v>0</c:v>
                </c:pt>
                <c:pt idx="3">
                  <c:v>3.4</c:v>
                </c:pt>
                <c:pt idx="4">
                  <c:v>1.5</c:v>
                </c:pt>
                <c:pt idx="5">
                  <c:v>2.1</c:v>
                </c:pt>
                <c:pt idx="6">
                  <c:v>12.5</c:v>
                </c:pt>
              </c:numCache>
            </c:numRef>
          </c:val>
          <c:smooth val="0"/>
        </c:ser>
        <c:dLbls>
          <c:showLegendKey val="0"/>
          <c:showVal val="0"/>
          <c:showCatName val="0"/>
          <c:showSerName val="0"/>
          <c:showPercent val="0"/>
          <c:showBubbleSize val="0"/>
        </c:dLbls>
        <c:marker val="1"/>
        <c:smooth val="0"/>
        <c:axId val="485769848"/>
        <c:axId val="485770240"/>
      </c:lineChart>
      <c:catAx>
        <c:axId val="485769848"/>
        <c:scaling>
          <c:orientation val="minMax"/>
        </c:scaling>
        <c:delete val="0"/>
        <c:axPos val="b"/>
        <c:numFmt formatCode="General" sourceLinked="1"/>
        <c:majorTickMark val="out"/>
        <c:minorTickMark val="none"/>
        <c:tickLblPos val="nextTo"/>
        <c:txPr>
          <a:bodyPr rot="0"/>
          <a:lstStyle/>
          <a:p>
            <a:pPr>
              <a:defRPr sz="1300" b="1"/>
            </a:pPr>
            <a:endParaRPr lang="en-US"/>
          </a:p>
        </c:txPr>
        <c:crossAx val="485770240"/>
        <c:crosses val="autoZero"/>
        <c:auto val="1"/>
        <c:lblAlgn val="ctr"/>
        <c:lblOffset val="100"/>
        <c:noMultiLvlLbl val="0"/>
      </c:catAx>
      <c:valAx>
        <c:axId val="485770240"/>
        <c:scaling>
          <c:orientation val="minMax"/>
          <c:max val="5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of deaths</a:t>
                </a:r>
                <a:endParaRPr lang="en-US" sz="1700" b="1" i="0" baseline="0" dirty="0">
                  <a:solidFill>
                    <a:schemeClr val="tx1"/>
                  </a:solidFill>
                </a:endParaRPr>
              </a:p>
            </c:rich>
          </c:tx>
          <c:layout>
            <c:manualLayout>
              <c:xMode val="edge"/>
              <c:yMode val="edge"/>
              <c:x val="1.5476854110050425E-2"/>
              <c:y val="0.32582317331303579"/>
            </c:manualLayout>
          </c:layout>
          <c:overlay val="0"/>
        </c:title>
        <c:numFmt formatCode="General" sourceLinked="1"/>
        <c:majorTickMark val="out"/>
        <c:minorTickMark val="none"/>
        <c:tickLblPos val="nextTo"/>
        <c:txPr>
          <a:bodyPr/>
          <a:lstStyle/>
          <a:p>
            <a:pPr>
              <a:defRPr sz="1500" b="1"/>
            </a:pPr>
            <a:endParaRPr lang="en-US"/>
          </a:p>
        </c:txPr>
        <c:crossAx val="485769848"/>
        <c:crosses val="autoZero"/>
        <c:crossBetween val="between"/>
        <c:majorUnit val="10"/>
      </c:valAx>
      <c:spPr>
        <a:solidFill>
          <a:schemeClr val="bg2"/>
        </a:solidFill>
        <a:ln>
          <a:solidFill>
            <a:schemeClr val="tx1"/>
          </a:solidFill>
        </a:ln>
      </c:spPr>
    </c:plotArea>
    <c:legend>
      <c:legendPos val="r"/>
      <c:layout>
        <c:manualLayout>
          <c:xMode val="edge"/>
          <c:yMode val="edge"/>
          <c:x val="0.20202064896755162"/>
          <c:y val="4.8999237998477024E-2"/>
          <c:w val="0.75269911504426246"/>
          <c:h val="0.19164507662348657"/>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950587698276842E-2"/>
          <c:y val="9.5542502751672642E-2"/>
          <c:w val="0.8950206550268176"/>
          <c:h val="0.74431017695368729"/>
        </c:manualLayout>
      </c:layout>
      <c:barChart>
        <c:barDir val="col"/>
        <c:grouping val="stacked"/>
        <c:varyColors val="0"/>
        <c:ser>
          <c:idx val="0"/>
          <c:order val="0"/>
          <c:tx>
            <c:strRef>
              <c:f>Sheet1!$A$2</c:f>
              <c:strCache>
                <c:ptCount val="1"/>
                <c:pt idx="0">
                  <c:v>CAV</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numFmt formatCode="#,##0" sourceLinked="0"/>
            <c:spPr>
              <a:noFill/>
              <a:ln>
                <a:noFill/>
              </a:ln>
              <a:effectLst/>
            </c:spPr>
            <c:txPr>
              <a:bodyPr/>
              <a:lstStyle/>
              <a:p>
                <a:pPr>
                  <a:defRPr sz="1200" b="1">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Sheet1!$B$1:$G$1</c:f>
              <c:strCache>
                <c:ptCount val="6"/>
                <c:pt idx="0">
                  <c:v>Myopathy
(N=154)</c:v>
                </c:pt>
                <c:pt idx="1">
                  <c:v>Primary Failure (N=72)</c:v>
                </c:pt>
                <c:pt idx="2">
                  <c:v>CAD 
(N=453)</c:v>
                </c:pt>
                <c:pt idx="3">
                  <c:v>Rejection (N=130)</c:v>
                </c:pt>
                <c:pt idx="4">
                  <c:v>Non-specific
(N=154)</c:v>
                </c:pt>
                <c:pt idx="5">
                  <c:v>Primary Transplant (N=31,833)</c:v>
                </c:pt>
              </c:strCache>
            </c:strRef>
          </c:cat>
          <c:val>
            <c:numRef>
              <c:f>Sheet1!$B$2:$G$2</c:f>
              <c:numCache>
                <c:formatCode>General</c:formatCode>
                <c:ptCount val="6"/>
                <c:pt idx="0">
                  <c:v>5.1947999999999999</c:v>
                </c:pt>
                <c:pt idx="1">
                  <c:v>6.9443999999999999</c:v>
                </c:pt>
                <c:pt idx="2">
                  <c:v>9.0508000000000006</c:v>
                </c:pt>
                <c:pt idx="3">
                  <c:v>10.7692</c:v>
                </c:pt>
                <c:pt idx="4">
                  <c:v>14.9351</c:v>
                </c:pt>
                <c:pt idx="5">
                  <c:v>9.7886000000000006</c:v>
                </c:pt>
              </c:numCache>
            </c:numRef>
          </c:val>
        </c:ser>
        <c:ser>
          <c:idx val="1"/>
          <c:order val="1"/>
          <c:tx>
            <c:strRef>
              <c:f>Sheet1!$A$3</c:f>
              <c:strCache>
                <c:ptCount val="1"/>
                <c:pt idx="0">
                  <c:v>Acute Rejection</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dLbls>
            <c:numFmt formatCode="#,##0" sourceLinked="0"/>
            <c:spPr>
              <a:noFill/>
              <a:ln>
                <a:noFill/>
              </a:ln>
              <a:effectLst/>
            </c:spPr>
            <c:txPr>
              <a:bodyPr/>
              <a:lstStyle/>
              <a:p>
                <a:pPr>
                  <a:defRPr sz="1200" b="1">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Sheet1!$B$1:$G$1</c:f>
              <c:strCache>
                <c:ptCount val="6"/>
                <c:pt idx="0">
                  <c:v>Myopathy
(N=154)</c:v>
                </c:pt>
                <c:pt idx="1">
                  <c:v>Primary Failure (N=72)</c:v>
                </c:pt>
                <c:pt idx="2">
                  <c:v>CAD 
(N=453)</c:v>
                </c:pt>
                <c:pt idx="3">
                  <c:v>Rejection (N=130)</c:v>
                </c:pt>
                <c:pt idx="4">
                  <c:v>Non-specific
(N=154)</c:v>
                </c:pt>
                <c:pt idx="5">
                  <c:v>Primary Transplant (N=31,833)</c:v>
                </c:pt>
              </c:strCache>
            </c:strRef>
          </c:cat>
          <c:val>
            <c:numRef>
              <c:f>Sheet1!$B$3:$G$3</c:f>
              <c:numCache>
                <c:formatCode>General</c:formatCode>
                <c:ptCount val="6"/>
                <c:pt idx="0">
                  <c:v>2.5973999999999999</c:v>
                </c:pt>
                <c:pt idx="1">
                  <c:v>2.7778</c:v>
                </c:pt>
                <c:pt idx="2">
                  <c:v>4.6357999999999997</c:v>
                </c:pt>
                <c:pt idx="3">
                  <c:v>6.1538000000000004</c:v>
                </c:pt>
                <c:pt idx="4">
                  <c:v>3.8961000000000001</c:v>
                </c:pt>
                <c:pt idx="5">
                  <c:v>4.3571</c:v>
                </c:pt>
              </c:numCache>
            </c:numRef>
          </c:val>
        </c:ser>
        <c:ser>
          <c:idx val="2"/>
          <c:order val="2"/>
          <c:tx>
            <c:strRef>
              <c:f>Sheet1!$A$4</c:f>
              <c:strCache>
                <c:ptCount val="1"/>
                <c:pt idx="0">
                  <c:v>Malignancy (non-Lymph/PTLD)</c:v>
                </c:pt>
              </c:strCache>
            </c:strRef>
          </c:tx>
          <c:spPr>
            <a:gradFill flip="none" rotWithShape="1">
              <a:gsLst>
                <a:gs pos="0">
                  <a:srgbClr val="7030A0"/>
                </a:gs>
                <a:gs pos="50000">
                  <a:srgbClr val="9900FF"/>
                </a:gs>
                <a:gs pos="100000">
                  <a:srgbClr val="7030A0"/>
                </a:gs>
              </a:gsLst>
              <a:lin ang="10800000" scaled="1"/>
              <a:tileRect/>
            </a:gradFill>
            <a:ln>
              <a:solidFill>
                <a:srgbClr val="000000"/>
              </a:solidFill>
            </a:ln>
          </c:spPr>
          <c:invertIfNegative val="0"/>
          <c:dLbls>
            <c:numFmt formatCode="#,##0" sourceLinked="0"/>
            <c:spPr>
              <a:noFill/>
              <a:ln>
                <a:noFill/>
              </a:ln>
              <a:effectLst/>
            </c:spPr>
            <c:txPr>
              <a:bodyPr/>
              <a:lstStyle/>
              <a:p>
                <a:pPr>
                  <a:defRPr sz="1200" b="1">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Sheet1!$B$1:$G$1</c:f>
              <c:strCache>
                <c:ptCount val="6"/>
                <c:pt idx="0">
                  <c:v>Myopathy
(N=154)</c:v>
                </c:pt>
                <c:pt idx="1">
                  <c:v>Primary Failure (N=72)</c:v>
                </c:pt>
                <c:pt idx="2">
                  <c:v>CAD 
(N=453)</c:v>
                </c:pt>
                <c:pt idx="3">
                  <c:v>Rejection (N=130)</c:v>
                </c:pt>
                <c:pt idx="4">
                  <c:v>Non-specific
(N=154)</c:v>
                </c:pt>
                <c:pt idx="5">
                  <c:v>Primary Transplant (N=31,833)</c:v>
                </c:pt>
              </c:strCache>
            </c:strRef>
          </c:cat>
          <c:val>
            <c:numRef>
              <c:f>Sheet1!$B$4:$G$4</c:f>
              <c:numCache>
                <c:formatCode>General</c:formatCode>
                <c:ptCount val="6"/>
                <c:pt idx="0">
                  <c:v>8.4415999999999993</c:v>
                </c:pt>
                <c:pt idx="1">
                  <c:v>1.3889</c:v>
                </c:pt>
                <c:pt idx="2">
                  <c:v>9.7129999999999992</c:v>
                </c:pt>
                <c:pt idx="3">
                  <c:v>5.3845999999999998</c:v>
                </c:pt>
                <c:pt idx="4">
                  <c:v>5.8441999999999998</c:v>
                </c:pt>
                <c:pt idx="5">
                  <c:v>13.658799999999999</c:v>
                </c:pt>
              </c:numCache>
            </c:numRef>
          </c:val>
        </c:ser>
        <c:ser>
          <c:idx val="3"/>
          <c:order val="3"/>
          <c:tx>
            <c:strRef>
              <c:f>Sheet1!$A$5</c:f>
              <c:strCache>
                <c:ptCount val="1"/>
                <c:pt idx="0">
                  <c:v>Infection (non-CMV)</c:v>
                </c:pt>
              </c:strCache>
            </c:strRef>
          </c:tx>
          <c:spPr>
            <a:gradFill>
              <a:gsLst>
                <a:gs pos="0">
                  <a:srgbClr val="008080"/>
                </a:gs>
                <a:gs pos="50000">
                  <a:srgbClr val="00FFFF"/>
                </a:gs>
                <a:gs pos="100000">
                  <a:srgbClr val="008080"/>
                </a:gs>
              </a:gsLst>
              <a:lin ang="10800000" scaled="1"/>
            </a:gradFill>
            <a:ln>
              <a:solidFill>
                <a:schemeClr val="bg2"/>
              </a:solidFill>
            </a:ln>
          </c:spPr>
          <c:invertIfNegative val="0"/>
          <c:dLbls>
            <c:numFmt formatCode="#,##0" sourceLinked="0"/>
            <c:spPr>
              <a:noFill/>
              <a:ln>
                <a:noFill/>
              </a:ln>
              <a:effectLst/>
            </c:spPr>
            <c:txPr>
              <a:bodyPr/>
              <a:lstStyle/>
              <a:p>
                <a:pPr>
                  <a:defRPr sz="1200" b="1">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Sheet1!$B$1:$G$1</c:f>
              <c:strCache>
                <c:ptCount val="6"/>
                <c:pt idx="0">
                  <c:v>Myopathy
(N=154)</c:v>
                </c:pt>
                <c:pt idx="1">
                  <c:v>Primary Failure (N=72)</c:v>
                </c:pt>
                <c:pt idx="2">
                  <c:v>CAD 
(N=453)</c:v>
                </c:pt>
                <c:pt idx="3">
                  <c:v>Rejection (N=130)</c:v>
                </c:pt>
                <c:pt idx="4">
                  <c:v>Non-specific
(N=154)</c:v>
                </c:pt>
                <c:pt idx="5">
                  <c:v>Primary Transplant (N=31,833)</c:v>
                </c:pt>
              </c:strCache>
            </c:strRef>
          </c:cat>
          <c:val>
            <c:numRef>
              <c:f>Sheet1!$B$5:$G$5</c:f>
              <c:numCache>
                <c:formatCode>General</c:formatCode>
                <c:ptCount val="6"/>
                <c:pt idx="0">
                  <c:v>9.0908999999999995</c:v>
                </c:pt>
                <c:pt idx="1">
                  <c:v>9.7222000000000008</c:v>
                </c:pt>
                <c:pt idx="2">
                  <c:v>13.0243</c:v>
                </c:pt>
                <c:pt idx="3">
                  <c:v>18.461500000000001</c:v>
                </c:pt>
                <c:pt idx="4">
                  <c:v>12.987</c:v>
                </c:pt>
                <c:pt idx="5">
                  <c:v>14.0609</c:v>
                </c:pt>
              </c:numCache>
            </c:numRef>
          </c:val>
        </c:ser>
        <c:ser>
          <c:idx val="4"/>
          <c:order val="4"/>
          <c:tx>
            <c:strRef>
              <c:f>Sheet1!$A$6</c:f>
              <c:strCache>
                <c:ptCount val="1"/>
                <c:pt idx="0">
                  <c:v>Graft Failure</c:v>
                </c:pt>
              </c:strCache>
            </c:strRef>
          </c:tx>
          <c:spPr>
            <a:gradFill flip="none" rotWithShape="1">
              <a:gsLst>
                <a:gs pos="0">
                  <a:srgbClr val="009900"/>
                </a:gs>
                <a:gs pos="50000">
                  <a:srgbClr val="00FF00"/>
                </a:gs>
                <a:gs pos="100000">
                  <a:srgbClr val="009900"/>
                </a:gs>
              </a:gsLst>
              <a:lin ang="10800000" scaled="1"/>
              <a:tileRect/>
            </a:gradFill>
            <a:ln>
              <a:solidFill>
                <a:srgbClr val="000000"/>
              </a:solidFill>
            </a:ln>
          </c:spPr>
          <c:invertIfNegative val="0"/>
          <c:dLbls>
            <c:numFmt formatCode="#,##0" sourceLinked="0"/>
            <c:spPr>
              <a:noFill/>
              <a:ln>
                <a:noFill/>
              </a:ln>
              <a:effectLst/>
            </c:spPr>
            <c:txPr>
              <a:bodyPr/>
              <a:lstStyle/>
              <a:p>
                <a:pPr>
                  <a:defRPr sz="1200" b="1">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Sheet1!$B$1:$G$1</c:f>
              <c:strCache>
                <c:ptCount val="6"/>
                <c:pt idx="0">
                  <c:v>Myopathy
(N=154)</c:v>
                </c:pt>
                <c:pt idx="1">
                  <c:v>Primary Failure (N=72)</c:v>
                </c:pt>
                <c:pt idx="2">
                  <c:v>CAD 
(N=453)</c:v>
                </c:pt>
                <c:pt idx="3">
                  <c:v>Rejection (N=130)</c:v>
                </c:pt>
                <c:pt idx="4">
                  <c:v>Non-specific
(N=154)</c:v>
                </c:pt>
                <c:pt idx="5">
                  <c:v>Primary Transplant (N=31,833)</c:v>
                </c:pt>
              </c:strCache>
            </c:strRef>
          </c:cat>
          <c:val>
            <c:numRef>
              <c:f>Sheet1!$B$6:$G$6</c:f>
              <c:numCache>
                <c:formatCode>General</c:formatCode>
                <c:ptCount val="6"/>
                <c:pt idx="0">
                  <c:v>37.662300000000002</c:v>
                </c:pt>
                <c:pt idx="1">
                  <c:v>37.5</c:v>
                </c:pt>
                <c:pt idx="2">
                  <c:v>25.607099999999999</c:v>
                </c:pt>
                <c:pt idx="3">
                  <c:v>25.384599999999999</c:v>
                </c:pt>
                <c:pt idx="4">
                  <c:v>19.480499999999999</c:v>
                </c:pt>
                <c:pt idx="5">
                  <c:v>22.3447</c:v>
                </c:pt>
              </c:numCache>
            </c:numRef>
          </c:val>
        </c:ser>
        <c:ser>
          <c:idx val="5"/>
          <c:order val="5"/>
          <c:tx>
            <c:strRef>
              <c:f>Sheet1!$A$7</c:f>
              <c:strCache>
                <c:ptCount val="1"/>
                <c:pt idx="0">
                  <c:v>Multiple Organ Failure</c:v>
                </c:pt>
              </c:strCache>
            </c:strRef>
          </c:tx>
          <c:spPr>
            <a:gradFill>
              <a:gsLst>
                <a:gs pos="0">
                  <a:srgbClr val="CC00CC"/>
                </a:gs>
                <a:gs pos="50000">
                  <a:srgbClr val="FF00FF"/>
                </a:gs>
                <a:gs pos="100000">
                  <a:srgbClr val="CC00CC"/>
                </a:gs>
              </a:gsLst>
              <a:lin ang="10800000" scaled="1"/>
            </a:gradFill>
            <a:ln>
              <a:solidFill>
                <a:schemeClr val="bg2"/>
              </a:solidFill>
            </a:ln>
          </c:spPr>
          <c:invertIfNegative val="0"/>
          <c:dLbls>
            <c:numFmt formatCode="#,##0" sourceLinked="0"/>
            <c:spPr>
              <a:noFill/>
              <a:ln>
                <a:noFill/>
              </a:ln>
              <a:effectLst/>
            </c:spPr>
            <c:txPr>
              <a:bodyPr/>
              <a:lstStyle/>
              <a:p>
                <a:pPr>
                  <a:defRPr sz="1200" b="1">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Sheet1!$B$1:$G$1</c:f>
              <c:strCache>
                <c:ptCount val="6"/>
                <c:pt idx="0">
                  <c:v>Myopathy
(N=154)</c:v>
                </c:pt>
                <c:pt idx="1">
                  <c:v>Primary Failure (N=72)</c:v>
                </c:pt>
                <c:pt idx="2">
                  <c:v>CAD 
(N=453)</c:v>
                </c:pt>
                <c:pt idx="3">
                  <c:v>Rejection (N=130)</c:v>
                </c:pt>
                <c:pt idx="4">
                  <c:v>Non-specific
(N=154)</c:v>
                </c:pt>
                <c:pt idx="5">
                  <c:v>Primary Transplant (N=31,833)</c:v>
                </c:pt>
              </c:strCache>
            </c:strRef>
          </c:cat>
          <c:val>
            <c:numRef>
              <c:f>Sheet1!$B$7:$G$7</c:f>
              <c:numCache>
                <c:formatCode>General</c:formatCode>
                <c:ptCount val="6"/>
                <c:pt idx="0">
                  <c:v>18.181799999999999</c:v>
                </c:pt>
                <c:pt idx="1">
                  <c:v>19.444400000000002</c:v>
                </c:pt>
                <c:pt idx="2">
                  <c:v>13.4658</c:v>
                </c:pt>
                <c:pt idx="3">
                  <c:v>13.0769</c:v>
                </c:pt>
                <c:pt idx="4">
                  <c:v>15.5844</c:v>
                </c:pt>
                <c:pt idx="5">
                  <c:v>10.1656</c:v>
                </c:pt>
              </c:numCache>
            </c:numRef>
          </c:val>
        </c:ser>
        <c:ser>
          <c:idx val="6"/>
          <c:order val="6"/>
          <c:tx>
            <c:strRef>
              <c:f>Sheet1!$A$8</c:f>
              <c:strCache>
                <c:ptCount val="1"/>
                <c:pt idx="0">
                  <c:v>Renal Failure</c:v>
                </c:pt>
              </c:strCache>
            </c:strRef>
          </c:tx>
          <c:spPr>
            <a:gradFill flip="none" rotWithShape="1">
              <a:gsLst>
                <a:gs pos="0">
                  <a:srgbClr val="663300"/>
                </a:gs>
                <a:gs pos="50000">
                  <a:srgbClr val="FF9900"/>
                </a:gs>
                <a:gs pos="100000">
                  <a:srgbClr val="663300"/>
                </a:gs>
              </a:gsLst>
              <a:lin ang="10800000" scaled="1"/>
              <a:tileRect/>
            </a:gradFill>
            <a:ln>
              <a:solidFill>
                <a:schemeClr val="bg2"/>
              </a:solidFill>
            </a:ln>
          </c:spPr>
          <c:invertIfNegative val="0"/>
          <c:dLbls>
            <c:numFmt formatCode="#,##0" sourceLinked="0"/>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Sheet1!$B$1:$G$1</c:f>
              <c:strCache>
                <c:ptCount val="6"/>
                <c:pt idx="0">
                  <c:v>Myopathy
(N=154)</c:v>
                </c:pt>
                <c:pt idx="1">
                  <c:v>Primary Failure (N=72)</c:v>
                </c:pt>
                <c:pt idx="2">
                  <c:v>CAD 
(N=453)</c:v>
                </c:pt>
                <c:pt idx="3">
                  <c:v>Rejection (N=130)</c:v>
                </c:pt>
                <c:pt idx="4">
                  <c:v>Non-specific
(N=154)</c:v>
                </c:pt>
                <c:pt idx="5">
                  <c:v>Primary Transplant (N=31,833)</c:v>
                </c:pt>
              </c:strCache>
            </c:strRef>
          </c:cat>
          <c:val>
            <c:numRef>
              <c:f>Sheet1!$B$8:$G$8</c:f>
              <c:numCache>
                <c:formatCode>General</c:formatCode>
                <c:ptCount val="6"/>
                <c:pt idx="0">
                  <c:v>1.2987</c:v>
                </c:pt>
                <c:pt idx="1">
                  <c:v>2.7778</c:v>
                </c:pt>
                <c:pt idx="2">
                  <c:v>3.7528000000000001</c:v>
                </c:pt>
                <c:pt idx="3">
                  <c:v>1.5385</c:v>
                </c:pt>
                <c:pt idx="4">
                  <c:v>2.5973999999999999</c:v>
                </c:pt>
                <c:pt idx="5">
                  <c:v>4.266</c:v>
                </c:pt>
              </c:numCache>
            </c:numRef>
          </c:val>
        </c:ser>
        <c:dLbls>
          <c:showLegendKey val="0"/>
          <c:showVal val="0"/>
          <c:showCatName val="0"/>
          <c:showSerName val="0"/>
          <c:showPercent val="0"/>
          <c:showBubbleSize val="0"/>
        </c:dLbls>
        <c:gapWidth val="40"/>
        <c:overlap val="100"/>
        <c:axId val="485771024"/>
        <c:axId val="485771416"/>
      </c:barChart>
      <c:catAx>
        <c:axId val="485771024"/>
        <c:scaling>
          <c:orientation val="minMax"/>
        </c:scaling>
        <c:delete val="0"/>
        <c:axPos val="b"/>
        <c:numFmt formatCode="General" sourceLinked="0"/>
        <c:majorTickMark val="out"/>
        <c:minorTickMark val="none"/>
        <c:tickLblPos val="nextTo"/>
        <c:txPr>
          <a:bodyPr/>
          <a:lstStyle/>
          <a:p>
            <a:pPr>
              <a:defRPr sz="1400" b="1"/>
            </a:pPr>
            <a:endParaRPr lang="en-US"/>
          </a:p>
        </c:txPr>
        <c:crossAx val="485771416"/>
        <c:crosses val="autoZero"/>
        <c:auto val="1"/>
        <c:lblAlgn val="ctr"/>
        <c:lblOffset val="100"/>
        <c:noMultiLvlLbl val="0"/>
      </c:catAx>
      <c:valAx>
        <c:axId val="485771416"/>
        <c:scaling>
          <c:orientation val="minMax"/>
          <c:max val="10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deaths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485771024"/>
        <c:crosses val="autoZero"/>
        <c:crossBetween val="between"/>
      </c:valAx>
      <c:spPr>
        <a:solidFill>
          <a:srgbClr val="000000"/>
        </a:solidFill>
        <a:ln>
          <a:solidFill>
            <a:srgbClr val="FFFFFF"/>
          </a:solidFill>
        </a:ln>
      </c:spPr>
    </c:plotArea>
    <c:legend>
      <c:legendPos val="t"/>
      <c:layout>
        <c:manualLayout>
          <c:xMode val="edge"/>
          <c:yMode val="edge"/>
          <c:x val="0.1304347826086957"/>
          <c:y val="1.6949242231817801E-2"/>
          <c:w val="0.75545247061508802"/>
          <c:h val="0.19202819405638821"/>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4813E-2"/>
          <c:y val="3.1249894166455256E-2"/>
          <c:w val="0.90245337142590698"/>
          <c:h val="0.83254736712598421"/>
        </c:manualLayout>
      </c:layout>
      <c:scatterChart>
        <c:scatterStyle val="lineMarker"/>
        <c:varyColors val="0"/>
        <c:ser>
          <c:idx val="0"/>
          <c:order val="0"/>
          <c:tx>
            <c:strRef>
              <c:f>Sheet1!$B$1</c:f>
              <c:strCache>
                <c:ptCount val="1"/>
                <c:pt idx="0">
                  <c:v>0%</c:v>
                </c:pt>
              </c:strCache>
            </c:strRef>
          </c:tx>
          <c:spPr>
            <a:ln w="41275">
              <a:solidFill>
                <a:srgbClr val="00FF00"/>
              </a:solidFill>
            </a:ln>
          </c:spPr>
          <c:marker>
            <c:symbol val="none"/>
          </c:marker>
          <c:xVal>
            <c:numRef>
              <c:f>Sheet1!$A$2:$A$19</c:f>
              <c:numCache>
                <c:formatCode>General</c:formatCode>
                <c:ptCount val="18"/>
                <c:pt idx="0">
                  <c:v>0</c:v>
                </c:pt>
                <c:pt idx="1">
                  <c:v>8.3330000000000043E-2</c:v>
                </c:pt>
                <c:pt idx="2">
                  <c:v>0.16666999999999998</c:v>
                </c:pt>
                <c:pt idx="3">
                  <c:v>0.25</c:v>
                </c:pt>
                <c:pt idx="4">
                  <c:v>0.33333000000000057</c:v>
                </c:pt>
                <c:pt idx="5">
                  <c:v>0.41667000000000032</c:v>
                </c:pt>
                <c:pt idx="6">
                  <c:v>0.5</c:v>
                </c:pt>
                <c:pt idx="7">
                  <c:v>0.58332999999999957</c:v>
                </c:pt>
                <c:pt idx="8">
                  <c:v>0.66667000000000165</c:v>
                </c:pt>
                <c:pt idx="9">
                  <c:v>0.750000000000001</c:v>
                </c:pt>
                <c:pt idx="10">
                  <c:v>0.83333000000000002</c:v>
                </c:pt>
                <c:pt idx="11">
                  <c:v>0.91666999999999998</c:v>
                </c:pt>
                <c:pt idx="12">
                  <c:v>1</c:v>
                </c:pt>
                <c:pt idx="13">
                  <c:v>2</c:v>
                </c:pt>
                <c:pt idx="14">
                  <c:v>3</c:v>
                </c:pt>
                <c:pt idx="15">
                  <c:v>4</c:v>
                </c:pt>
                <c:pt idx="16">
                  <c:v>5</c:v>
                </c:pt>
                <c:pt idx="17">
                  <c:v>6</c:v>
                </c:pt>
              </c:numCache>
            </c:numRef>
          </c:xVal>
          <c:yVal>
            <c:numRef>
              <c:f>Sheet1!$B$2:$B$19</c:f>
              <c:numCache>
                <c:formatCode>General</c:formatCode>
                <c:ptCount val="18"/>
                <c:pt idx="0">
                  <c:v>100</c:v>
                </c:pt>
                <c:pt idx="1">
                  <c:v>96.034000000000006</c:v>
                </c:pt>
                <c:pt idx="2">
                  <c:v>94.867999999999995</c:v>
                </c:pt>
                <c:pt idx="3">
                  <c:v>93.935000000000002</c:v>
                </c:pt>
                <c:pt idx="4">
                  <c:v>93.238</c:v>
                </c:pt>
                <c:pt idx="5">
                  <c:v>92.714000000000027</c:v>
                </c:pt>
                <c:pt idx="6">
                  <c:v>92.171999999999983</c:v>
                </c:pt>
                <c:pt idx="7">
                  <c:v>91.757000000000005</c:v>
                </c:pt>
                <c:pt idx="8">
                  <c:v>91.35899999999998</c:v>
                </c:pt>
                <c:pt idx="9">
                  <c:v>91.006</c:v>
                </c:pt>
                <c:pt idx="10">
                  <c:v>90.593000000000004</c:v>
                </c:pt>
                <c:pt idx="11">
                  <c:v>90.260999999999996</c:v>
                </c:pt>
                <c:pt idx="12">
                  <c:v>89.727000000000004</c:v>
                </c:pt>
                <c:pt idx="13">
                  <c:v>86.227999999999994</c:v>
                </c:pt>
                <c:pt idx="14">
                  <c:v>82.691000000000003</c:v>
                </c:pt>
                <c:pt idx="15">
                  <c:v>79.533000000000001</c:v>
                </c:pt>
                <c:pt idx="16">
                  <c:v>75.927999999999997</c:v>
                </c:pt>
                <c:pt idx="17">
                  <c:v>72.445000000000007</c:v>
                </c:pt>
              </c:numCache>
            </c:numRef>
          </c:yVal>
          <c:smooth val="0"/>
        </c:ser>
        <c:ser>
          <c:idx val="1"/>
          <c:order val="1"/>
          <c:tx>
            <c:strRef>
              <c:f>Sheet1!$C$1</c:f>
              <c:strCache>
                <c:ptCount val="1"/>
                <c:pt idx="0">
                  <c:v>1-9%</c:v>
                </c:pt>
              </c:strCache>
            </c:strRef>
          </c:tx>
          <c:spPr>
            <a:ln w="41275">
              <a:solidFill>
                <a:srgbClr val="FF0000"/>
              </a:solidFill>
              <a:prstDash val="solid"/>
            </a:ln>
          </c:spPr>
          <c:marker>
            <c:symbol val="none"/>
          </c:marker>
          <c:xVal>
            <c:numRef>
              <c:f>Sheet1!$A$2:$A$19</c:f>
              <c:numCache>
                <c:formatCode>General</c:formatCode>
                <c:ptCount val="18"/>
                <c:pt idx="0">
                  <c:v>0</c:v>
                </c:pt>
                <c:pt idx="1">
                  <c:v>8.3330000000000043E-2</c:v>
                </c:pt>
                <c:pt idx="2">
                  <c:v>0.16666999999999998</c:v>
                </c:pt>
                <c:pt idx="3">
                  <c:v>0.25</c:v>
                </c:pt>
                <c:pt idx="4">
                  <c:v>0.33333000000000057</c:v>
                </c:pt>
                <c:pt idx="5">
                  <c:v>0.41667000000000032</c:v>
                </c:pt>
                <c:pt idx="6">
                  <c:v>0.5</c:v>
                </c:pt>
                <c:pt idx="7">
                  <c:v>0.58332999999999957</c:v>
                </c:pt>
                <c:pt idx="8">
                  <c:v>0.66667000000000165</c:v>
                </c:pt>
                <c:pt idx="9">
                  <c:v>0.750000000000001</c:v>
                </c:pt>
                <c:pt idx="10">
                  <c:v>0.83333000000000002</c:v>
                </c:pt>
                <c:pt idx="11">
                  <c:v>0.91666999999999998</c:v>
                </c:pt>
                <c:pt idx="12">
                  <c:v>1</c:v>
                </c:pt>
                <c:pt idx="13">
                  <c:v>2</c:v>
                </c:pt>
                <c:pt idx="14">
                  <c:v>3</c:v>
                </c:pt>
                <c:pt idx="15">
                  <c:v>4</c:v>
                </c:pt>
                <c:pt idx="16">
                  <c:v>5</c:v>
                </c:pt>
                <c:pt idx="17">
                  <c:v>6</c:v>
                </c:pt>
              </c:numCache>
            </c:numRef>
          </c:xVal>
          <c:yVal>
            <c:numRef>
              <c:f>Sheet1!$C$2:$C$19</c:f>
              <c:numCache>
                <c:formatCode>General</c:formatCode>
                <c:ptCount val="18"/>
                <c:pt idx="0">
                  <c:v>100</c:v>
                </c:pt>
                <c:pt idx="1">
                  <c:v>95.393000000000001</c:v>
                </c:pt>
                <c:pt idx="2">
                  <c:v>94.021000000000001</c:v>
                </c:pt>
                <c:pt idx="3">
                  <c:v>93.233999999999995</c:v>
                </c:pt>
                <c:pt idx="4">
                  <c:v>92.542000000000002</c:v>
                </c:pt>
                <c:pt idx="5">
                  <c:v>91.997000000000114</c:v>
                </c:pt>
                <c:pt idx="6">
                  <c:v>91.490000000000023</c:v>
                </c:pt>
                <c:pt idx="7">
                  <c:v>90.910000000000025</c:v>
                </c:pt>
                <c:pt idx="8">
                  <c:v>90.054999999999993</c:v>
                </c:pt>
                <c:pt idx="9">
                  <c:v>89.623999999999981</c:v>
                </c:pt>
                <c:pt idx="10">
                  <c:v>89.35199999999999</c:v>
                </c:pt>
                <c:pt idx="11">
                  <c:v>88.69</c:v>
                </c:pt>
                <c:pt idx="12">
                  <c:v>88.411000000000129</c:v>
                </c:pt>
                <c:pt idx="13">
                  <c:v>85.10899999999998</c:v>
                </c:pt>
                <c:pt idx="14">
                  <c:v>82.228999999999999</c:v>
                </c:pt>
                <c:pt idx="15">
                  <c:v>78.863</c:v>
                </c:pt>
                <c:pt idx="16">
                  <c:v>76.501000000000005</c:v>
                </c:pt>
                <c:pt idx="17">
                  <c:v>71.203000000000003</c:v>
                </c:pt>
              </c:numCache>
            </c:numRef>
          </c:yVal>
          <c:smooth val="0"/>
        </c:ser>
        <c:ser>
          <c:idx val="2"/>
          <c:order val="2"/>
          <c:tx>
            <c:strRef>
              <c:f>Sheet1!$D$1</c:f>
              <c:strCache>
                <c:ptCount val="1"/>
                <c:pt idx="0">
                  <c:v>10-39%</c:v>
                </c:pt>
              </c:strCache>
            </c:strRef>
          </c:tx>
          <c:spPr>
            <a:ln w="41275">
              <a:solidFill>
                <a:srgbClr val="00FFFF"/>
              </a:solidFill>
            </a:ln>
          </c:spPr>
          <c:marker>
            <c:symbol val="none"/>
          </c:marker>
          <c:xVal>
            <c:numRef>
              <c:f>Sheet1!$A$2:$A$19</c:f>
              <c:numCache>
                <c:formatCode>General</c:formatCode>
                <c:ptCount val="18"/>
                <c:pt idx="0">
                  <c:v>0</c:v>
                </c:pt>
                <c:pt idx="1">
                  <c:v>8.3330000000000043E-2</c:v>
                </c:pt>
                <c:pt idx="2">
                  <c:v>0.16666999999999998</c:v>
                </c:pt>
                <c:pt idx="3">
                  <c:v>0.25</c:v>
                </c:pt>
                <c:pt idx="4">
                  <c:v>0.33333000000000057</c:v>
                </c:pt>
                <c:pt idx="5">
                  <c:v>0.41667000000000032</c:v>
                </c:pt>
                <c:pt idx="6">
                  <c:v>0.5</c:v>
                </c:pt>
                <c:pt idx="7">
                  <c:v>0.58332999999999957</c:v>
                </c:pt>
                <c:pt idx="8">
                  <c:v>0.66667000000000165</c:v>
                </c:pt>
                <c:pt idx="9">
                  <c:v>0.750000000000001</c:v>
                </c:pt>
                <c:pt idx="10">
                  <c:v>0.83333000000000002</c:v>
                </c:pt>
                <c:pt idx="11">
                  <c:v>0.91666999999999998</c:v>
                </c:pt>
                <c:pt idx="12">
                  <c:v>1</c:v>
                </c:pt>
                <c:pt idx="13">
                  <c:v>2</c:v>
                </c:pt>
                <c:pt idx="14">
                  <c:v>3</c:v>
                </c:pt>
                <c:pt idx="15">
                  <c:v>4</c:v>
                </c:pt>
                <c:pt idx="16">
                  <c:v>5</c:v>
                </c:pt>
                <c:pt idx="17">
                  <c:v>6</c:v>
                </c:pt>
              </c:numCache>
            </c:numRef>
          </c:xVal>
          <c:yVal>
            <c:numRef>
              <c:f>Sheet1!$D$2:$D$19</c:f>
              <c:numCache>
                <c:formatCode>General</c:formatCode>
                <c:ptCount val="18"/>
                <c:pt idx="0">
                  <c:v>100</c:v>
                </c:pt>
                <c:pt idx="1">
                  <c:v>94.990000000000023</c:v>
                </c:pt>
                <c:pt idx="2">
                  <c:v>93.490000000000023</c:v>
                </c:pt>
                <c:pt idx="3">
                  <c:v>92.328000000000003</c:v>
                </c:pt>
                <c:pt idx="4">
                  <c:v>91.78</c:v>
                </c:pt>
                <c:pt idx="5">
                  <c:v>91.506</c:v>
                </c:pt>
                <c:pt idx="6">
                  <c:v>91.019000000000005</c:v>
                </c:pt>
                <c:pt idx="7">
                  <c:v>90.367999999999995</c:v>
                </c:pt>
                <c:pt idx="8">
                  <c:v>89.997000000000114</c:v>
                </c:pt>
                <c:pt idx="9">
                  <c:v>89.402000000000001</c:v>
                </c:pt>
                <c:pt idx="10">
                  <c:v>89.027999999999992</c:v>
                </c:pt>
                <c:pt idx="11">
                  <c:v>88.724999999999994</c:v>
                </c:pt>
                <c:pt idx="12">
                  <c:v>88.263999999999996</c:v>
                </c:pt>
                <c:pt idx="13">
                  <c:v>84.016999999999996</c:v>
                </c:pt>
                <c:pt idx="14">
                  <c:v>80.804000000000002</c:v>
                </c:pt>
                <c:pt idx="15">
                  <c:v>76.915000000000006</c:v>
                </c:pt>
                <c:pt idx="16">
                  <c:v>73.025999999999982</c:v>
                </c:pt>
                <c:pt idx="17">
                  <c:v>67.644999999999996</c:v>
                </c:pt>
              </c:numCache>
            </c:numRef>
          </c:yVal>
          <c:smooth val="0"/>
        </c:ser>
        <c:ser>
          <c:idx val="3"/>
          <c:order val="3"/>
          <c:tx>
            <c:strRef>
              <c:f>Sheet1!$E$1</c:f>
              <c:strCache>
                <c:ptCount val="1"/>
                <c:pt idx="0">
                  <c:v>40-79%</c:v>
                </c:pt>
              </c:strCache>
            </c:strRef>
          </c:tx>
          <c:spPr>
            <a:ln w="41275">
              <a:solidFill>
                <a:srgbClr val="FF00FF"/>
              </a:solidFill>
            </a:ln>
          </c:spPr>
          <c:marker>
            <c:symbol val="none"/>
          </c:marker>
          <c:xVal>
            <c:numRef>
              <c:f>Sheet1!$A$2:$A$19</c:f>
              <c:numCache>
                <c:formatCode>General</c:formatCode>
                <c:ptCount val="18"/>
                <c:pt idx="0">
                  <c:v>0</c:v>
                </c:pt>
                <c:pt idx="1">
                  <c:v>8.3330000000000043E-2</c:v>
                </c:pt>
                <c:pt idx="2">
                  <c:v>0.16666999999999998</c:v>
                </c:pt>
                <c:pt idx="3">
                  <c:v>0.25</c:v>
                </c:pt>
                <c:pt idx="4">
                  <c:v>0.33333000000000057</c:v>
                </c:pt>
                <c:pt idx="5">
                  <c:v>0.41667000000000032</c:v>
                </c:pt>
                <c:pt idx="6">
                  <c:v>0.5</c:v>
                </c:pt>
                <c:pt idx="7">
                  <c:v>0.58332999999999957</c:v>
                </c:pt>
                <c:pt idx="8">
                  <c:v>0.66667000000000165</c:v>
                </c:pt>
                <c:pt idx="9">
                  <c:v>0.750000000000001</c:v>
                </c:pt>
                <c:pt idx="10">
                  <c:v>0.83333000000000002</c:v>
                </c:pt>
                <c:pt idx="11">
                  <c:v>0.91666999999999998</c:v>
                </c:pt>
                <c:pt idx="12">
                  <c:v>1</c:v>
                </c:pt>
                <c:pt idx="13">
                  <c:v>2</c:v>
                </c:pt>
                <c:pt idx="14">
                  <c:v>3</c:v>
                </c:pt>
                <c:pt idx="15">
                  <c:v>4</c:v>
                </c:pt>
                <c:pt idx="16">
                  <c:v>5</c:v>
                </c:pt>
                <c:pt idx="17">
                  <c:v>6</c:v>
                </c:pt>
              </c:numCache>
            </c:numRef>
          </c:xVal>
          <c:yVal>
            <c:numRef>
              <c:f>Sheet1!$E$2:$E$19</c:f>
              <c:numCache>
                <c:formatCode>General</c:formatCode>
                <c:ptCount val="18"/>
                <c:pt idx="0">
                  <c:v>100</c:v>
                </c:pt>
                <c:pt idx="1">
                  <c:v>93.474999999999994</c:v>
                </c:pt>
                <c:pt idx="2">
                  <c:v>92.312000000000012</c:v>
                </c:pt>
                <c:pt idx="3">
                  <c:v>91.147999999999996</c:v>
                </c:pt>
                <c:pt idx="4">
                  <c:v>90.33</c:v>
                </c:pt>
                <c:pt idx="5">
                  <c:v>89.627999999999986</c:v>
                </c:pt>
                <c:pt idx="6">
                  <c:v>89.627999999999986</c:v>
                </c:pt>
                <c:pt idx="7">
                  <c:v>89.257000000000005</c:v>
                </c:pt>
                <c:pt idx="8">
                  <c:v>88.75</c:v>
                </c:pt>
                <c:pt idx="9">
                  <c:v>87.983999999999995</c:v>
                </c:pt>
                <c:pt idx="10">
                  <c:v>86.962000000000003</c:v>
                </c:pt>
                <c:pt idx="11">
                  <c:v>86.448000000000022</c:v>
                </c:pt>
                <c:pt idx="12">
                  <c:v>85.661999999999992</c:v>
                </c:pt>
                <c:pt idx="13">
                  <c:v>81.346999999999994</c:v>
                </c:pt>
                <c:pt idx="14">
                  <c:v>77.5</c:v>
                </c:pt>
                <c:pt idx="15">
                  <c:v>75.007999999999996</c:v>
                </c:pt>
                <c:pt idx="16">
                  <c:v>71.85599999999998</c:v>
                </c:pt>
                <c:pt idx="17">
                  <c:v>69.793000000000006</c:v>
                </c:pt>
              </c:numCache>
            </c:numRef>
          </c:yVal>
          <c:smooth val="0"/>
        </c:ser>
        <c:ser>
          <c:idx val="4"/>
          <c:order val="4"/>
          <c:tx>
            <c:strRef>
              <c:f>Sheet1!$F$1</c:f>
              <c:strCache>
                <c:ptCount val="1"/>
                <c:pt idx="0">
                  <c:v>80%+</c:v>
                </c:pt>
              </c:strCache>
            </c:strRef>
          </c:tx>
          <c:spPr>
            <a:ln w="41275">
              <a:solidFill>
                <a:srgbClr val="FFFF00"/>
              </a:solidFill>
            </a:ln>
          </c:spPr>
          <c:marker>
            <c:symbol val="none"/>
          </c:marker>
          <c:xVal>
            <c:numRef>
              <c:f>Sheet1!$A$2:$A$19</c:f>
              <c:numCache>
                <c:formatCode>General</c:formatCode>
                <c:ptCount val="18"/>
                <c:pt idx="0">
                  <c:v>0</c:v>
                </c:pt>
                <c:pt idx="1">
                  <c:v>8.3330000000000043E-2</c:v>
                </c:pt>
                <c:pt idx="2">
                  <c:v>0.16666999999999998</c:v>
                </c:pt>
                <c:pt idx="3">
                  <c:v>0.25</c:v>
                </c:pt>
                <c:pt idx="4">
                  <c:v>0.33333000000000057</c:v>
                </c:pt>
                <c:pt idx="5">
                  <c:v>0.41667000000000032</c:v>
                </c:pt>
                <c:pt idx="6">
                  <c:v>0.5</c:v>
                </c:pt>
                <c:pt idx="7">
                  <c:v>0.58332999999999957</c:v>
                </c:pt>
                <c:pt idx="8">
                  <c:v>0.66667000000000165</c:v>
                </c:pt>
                <c:pt idx="9">
                  <c:v>0.750000000000001</c:v>
                </c:pt>
                <c:pt idx="10">
                  <c:v>0.83333000000000002</c:v>
                </c:pt>
                <c:pt idx="11">
                  <c:v>0.91666999999999998</c:v>
                </c:pt>
                <c:pt idx="12">
                  <c:v>1</c:v>
                </c:pt>
                <c:pt idx="13">
                  <c:v>2</c:v>
                </c:pt>
                <c:pt idx="14">
                  <c:v>3</c:v>
                </c:pt>
                <c:pt idx="15">
                  <c:v>4</c:v>
                </c:pt>
                <c:pt idx="16">
                  <c:v>5</c:v>
                </c:pt>
                <c:pt idx="17">
                  <c:v>6</c:v>
                </c:pt>
              </c:numCache>
            </c:numRef>
          </c:xVal>
          <c:yVal>
            <c:numRef>
              <c:f>Sheet1!$F$2:$F$19</c:f>
              <c:numCache>
                <c:formatCode>General</c:formatCode>
                <c:ptCount val="18"/>
                <c:pt idx="0">
                  <c:v>100</c:v>
                </c:pt>
                <c:pt idx="1">
                  <c:v>93.706999999999994</c:v>
                </c:pt>
                <c:pt idx="2">
                  <c:v>92.212999999999994</c:v>
                </c:pt>
                <c:pt idx="3">
                  <c:v>92.212999999999994</c:v>
                </c:pt>
                <c:pt idx="4">
                  <c:v>91.200999999999993</c:v>
                </c:pt>
                <c:pt idx="5">
                  <c:v>90.438999999999993</c:v>
                </c:pt>
                <c:pt idx="6">
                  <c:v>89.924999999999997</c:v>
                </c:pt>
                <c:pt idx="7">
                  <c:v>89.924999999999997</c:v>
                </c:pt>
                <c:pt idx="8">
                  <c:v>89.649999999999991</c:v>
                </c:pt>
                <c:pt idx="9">
                  <c:v>88.819000000000003</c:v>
                </c:pt>
                <c:pt idx="10">
                  <c:v>88.819000000000003</c:v>
                </c:pt>
                <c:pt idx="11">
                  <c:v>88.257000000000005</c:v>
                </c:pt>
                <c:pt idx="12">
                  <c:v>88.257000000000005</c:v>
                </c:pt>
                <c:pt idx="13">
                  <c:v>82.887</c:v>
                </c:pt>
                <c:pt idx="14">
                  <c:v>80.387999999999991</c:v>
                </c:pt>
                <c:pt idx="15">
                  <c:v>77.274000000000001</c:v>
                </c:pt>
                <c:pt idx="16">
                  <c:v>77.274000000000001</c:v>
                </c:pt>
                <c:pt idx="17">
                  <c:v>74.536000000000001</c:v>
                </c:pt>
              </c:numCache>
            </c:numRef>
          </c:yVal>
          <c:smooth val="0"/>
        </c:ser>
        <c:dLbls>
          <c:showLegendKey val="0"/>
          <c:showVal val="0"/>
          <c:showCatName val="0"/>
          <c:showSerName val="0"/>
          <c:showPercent val="0"/>
          <c:showBubbleSize val="0"/>
        </c:dLbls>
        <c:axId val="485772200"/>
        <c:axId val="482934656"/>
      </c:scatterChart>
      <c:valAx>
        <c:axId val="485772200"/>
        <c:scaling>
          <c:orientation val="minMax"/>
          <c:max val="6"/>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82934656"/>
        <c:crosses val="autoZero"/>
        <c:crossBetween val="midCat"/>
        <c:majorUnit val="1"/>
      </c:valAx>
      <c:valAx>
        <c:axId val="48293465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85772200"/>
        <c:crosses val="autoZero"/>
        <c:crossBetween val="midCat"/>
        <c:majorUnit val="20"/>
      </c:valAx>
      <c:spPr>
        <a:solidFill>
          <a:schemeClr val="bg2"/>
        </a:solidFill>
        <a:ln>
          <a:solidFill>
            <a:schemeClr val="tx1"/>
          </a:solidFill>
        </a:ln>
      </c:spPr>
    </c:plotArea>
    <c:legend>
      <c:legendPos val="r"/>
      <c:layout>
        <c:manualLayout>
          <c:xMode val="edge"/>
          <c:yMode val="edge"/>
          <c:x val="0.12389380530973451"/>
          <c:y val="0.51799000931335193"/>
          <c:w val="0.16851032448377581"/>
          <c:h val="0.28875836085005591"/>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2.3565466201970628E-2"/>
          <c:w val="0.89292662330252193"/>
          <c:h val="0.82823590907068823"/>
        </c:manualLayout>
      </c:layout>
      <c:barChart>
        <c:barDir val="col"/>
        <c:grouping val="percentStacked"/>
        <c:varyColors val="0"/>
        <c:ser>
          <c:idx val="0"/>
          <c:order val="0"/>
          <c:tx>
            <c:strRef>
              <c:f>Sheet1!$A$2</c:f>
              <c:strCache>
                <c:ptCount val="1"/>
                <c:pt idx="0">
                  <c:v>100%</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dLbl>
              <c:idx val="0"/>
              <c:layout>
                <c:manualLayout>
                  <c:x val="-1.4492753623188421E-3"/>
                  <c:y val="0.21101372574329849"/>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4.3478260869565313E-3"/>
                  <c:y val="0.22008799105029941"/>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7.2463768115943201E-3"/>
                  <c:y val="0.21599371799836697"/>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500" b="1"/>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1 Year
(N = 12,391)</c:v>
                </c:pt>
                <c:pt idx="1">
                  <c:v>2 Years
(N = 10,161)</c:v>
                </c:pt>
                <c:pt idx="2">
                  <c:v>3 Years
(N = 8,605)</c:v>
                </c:pt>
                <c:pt idx="3">
                  <c:v>Column2</c:v>
                </c:pt>
              </c:strCache>
            </c:strRef>
          </c:cat>
          <c:val>
            <c:numRef>
              <c:f>Sheet1!$B$2:$E$2</c:f>
              <c:numCache>
                <c:formatCode>General</c:formatCode>
                <c:ptCount val="4"/>
                <c:pt idx="0">
                  <c:v>4830</c:v>
                </c:pt>
                <c:pt idx="1">
                  <c:v>4175</c:v>
                </c:pt>
                <c:pt idx="2">
                  <c:v>3384</c:v>
                </c:pt>
              </c:numCache>
            </c:numRef>
          </c:val>
        </c:ser>
        <c:ser>
          <c:idx val="1"/>
          <c:order val="1"/>
          <c:tx>
            <c:strRef>
              <c:f>Sheet1!$A$3</c:f>
              <c:strCache>
                <c:ptCount val="1"/>
                <c:pt idx="0">
                  <c:v>90%</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Sheet1!$B$1:$E$1</c:f>
              <c:strCache>
                <c:ptCount val="4"/>
                <c:pt idx="0">
                  <c:v>1 Year
(N = 12,391)</c:v>
                </c:pt>
                <c:pt idx="1">
                  <c:v>2 Years
(N = 10,161)</c:v>
                </c:pt>
                <c:pt idx="2">
                  <c:v>3 Years
(N = 8,605)</c:v>
                </c:pt>
                <c:pt idx="3">
                  <c:v>Column2</c:v>
                </c:pt>
              </c:strCache>
            </c:strRef>
          </c:cat>
          <c:val>
            <c:numRef>
              <c:f>Sheet1!$B$3:$E$3</c:f>
              <c:numCache>
                <c:formatCode>General</c:formatCode>
                <c:ptCount val="4"/>
                <c:pt idx="0">
                  <c:v>4084</c:v>
                </c:pt>
                <c:pt idx="1">
                  <c:v>3453</c:v>
                </c:pt>
                <c:pt idx="2">
                  <c:v>2936</c:v>
                </c:pt>
              </c:numCache>
            </c:numRef>
          </c:val>
        </c:ser>
        <c:ser>
          <c:idx val="2"/>
          <c:order val="2"/>
          <c:tx>
            <c:strRef>
              <c:f>Sheet1!$A$4</c:f>
              <c:strCache>
                <c:ptCount val="1"/>
                <c:pt idx="0">
                  <c:v>80%</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Sheet1!$B$1:$E$1</c:f>
              <c:strCache>
                <c:ptCount val="4"/>
                <c:pt idx="0">
                  <c:v>1 Year
(N = 12,391)</c:v>
                </c:pt>
                <c:pt idx="1">
                  <c:v>2 Years
(N = 10,161)</c:v>
                </c:pt>
                <c:pt idx="2">
                  <c:v>3 Years
(N = 8,605)</c:v>
                </c:pt>
                <c:pt idx="3">
                  <c:v>Column2</c:v>
                </c:pt>
              </c:strCache>
            </c:strRef>
          </c:cat>
          <c:val>
            <c:numRef>
              <c:f>Sheet1!$B$4:$E$4</c:f>
              <c:numCache>
                <c:formatCode>General</c:formatCode>
                <c:ptCount val="4"/>
                <c:pt idx="0">
                  <c:v>1859</c:v>
                </c:pt>
                <c:pt idx="1">
                  <c:v>1541</c:v>
                </c:pt>
                <c:pt idx="2">
                  <c:v>1346</c:v>
                </c:pt>
              </c:numCache>
            </c:numRef>
          </c:val>
        </c:ser>
        <c:ser>
          <c:idx val="3"/>
          <c:order val="3"/>
          <c:tx>
            <c:strRef>
              <c:f>Sheet1!$A$5</c:f>
              <c:strCache>
                <c:ptCount val="1"/>
                <c:pt idx="0">
                  <c:v>70%</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invertIfNegative val="0"/>
          <c:cat>
            <c:strRef>
              <c:f>Sheet1!$B$1:$E$1</c:f>
              <c:strCache>
                <c:ptCount val="4"/>
                <c:pt idx="0">
                  <c:v>1 Year
(N = 12,391)</c:v>
                </c:pt>
                <c:pt idx="1">
                  <c:v>2 Years
(N = 10,161)</c:v>
                </c:pt>
                <c:pt idx="2">
                  <c:v>3 Years
(N = 8,605)</c:v>
                </c:pt>
                <c:pt idx="3">
                  <c:v>Column2</c:v>
                </c:pt>
              </c:strCache>
            </c:strRef>
          </c:cat>
          <c:val>
            <c:numRef>
              <c:f>Sheet1!$B$5:$E$5</c:f>
              <c:numCache>
                <c:formatCode>General</c:formatCode>
                <c:ptCount val="4"/>
                <c:pt idx="0">
                  <c:v>836</c:v>
                </c:pt>
                <c:pt idx="1">
                  <c:v>603</c:v>
                </c:pt>
                <c:pt idx="2">
                  <c:v>559</c:v>
                </c:pt>
              </c:numCache>
            </c:numRef>
          </c:val>
        </c:ser>
        <c:ser>
          <c:idx val="4"/>
          <c:order val="4"/>
          <c:tx>
            <c:strRef>
              <c:f>Sheet1!$A$6</c:f>
              <c:strCache>
                <c:ptCount val="1"/>
                <c:pt idx="0">
                  <c:v>60%</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rgbClr val="000000"/>
              </a:solidFill>
            </a:ln>
          </c:spPr>
          <c:invertIfNegative val="0"/>
          <c:cat>
            <c:strRef>
              <c:f>Sheet1!$B$1:$E$1</c:f>
              <c:strCache>
                <c:ptCount val="4"/>
                <c:pt idx="0">
                  <c:v>1 Year
(N = 12,391)</c:v>
                </c:pt>
                <c:pt idx="1">
                  <c:v>2 Years
(N = 10,161)</c:v>
                </c:pt>
                <c:pt idx="2">
                  <c:v>3 Years
(N = 8,605)</c:v>
                </c:pt>
                <c:pt idx="3">
                  <c:v>Column2</c:v>
                </c:pt>
              </c:strCache>
            </c:strRef>
          </c:cat>
          <c:val>
            <c:numRef>
              <c:f>Sheet1!$B$6:$E$6</c:f>
              <c:numCache>
                <c:formatCode>General</c:formatCode>
                <c:ptCount val="4"/>
                <c:pt idx="0">
                  <c:v>233</c:v>
                </c:pt>
                <c:pt idx="1">
                  <c:v>145</c:v>
                </c:pt>
                <c:pt idx="2">
                  <c:v>146</c:v>
                </c:pt>
              </c:numCache>
            </c:numRef>
          </c:val>
        </c:ser>
        <c:ser>
          <c:idx val="5"/>
          <c:order val="5"/>
          <c:tx>
            <c:strRef>
              <c:f>Sheet1!$A$7</c:f>
              <c:strCache>
                <c:ptCount val="1"/>
                <c:pt idx="0">
                  <c:v>50%</c:v>
                </c:pt>
              </c:strCache>
            </c:strRef>
          </c:tx>
          <c:spPr>
            <a:gradFill>
              <a:gsLst>
                <a:gs pos="0">
                  <a:srgbClr val="A7722D">
                    <a:lumMod val="50000"/>
                  </a:srgbClr>
                </a:gs>
                <a:gs pos="50000">
                  <a:srgbClr val="A7722D">
                    <a:lumMod val="60000"/>
                    <a:lumOff val="40000"/>
                  </a:srgbClr>
                </a:gs>
                <a:gs pos="100000">
                  <a:schemeClr val="accent6">
                    <a:lumMod val="50000"/>
                  </a:schemeClr>
                </a:gs>
              </a:gsLst>
              <a:lin ang="10800000" scaled="1"/>
            </a:gradFill>
            <a:ln>
              <a:solidFill>
                <a:srgbClr val="000000"/>
              </a:solidFill>
            </a:ln>
          </c:spPr>
          <c:invertIfNegative val="0"/>
          <c:cat>
            <c:strRef>
              <c:f>Sheet1!$B$1:$E$1</c:f>
              <c:strCache>
                <c:ptCount val="4"/>
                <c:pt idx="0">
                  <c:v>1 Year
(N = 12,391)</c:v>
                </c:pt>
                <c:pt idx="1">
                  <c:v>2 Years
(N = 10,161)</c:v>
                </c:pt>
                <c:pt idx="2">
                  <c:v>3 Years
(N = 8,605)</c:v>
                </c:pt>
                <c:pt idx="3">
                  <c:v>Column2</c:v>
                </c:pt>
              </c:strCache>
            </c:strRef>
          </c:cat>
          <c:val>
            <c:numRef>
              <c:f>Sheet1!$B$7:$E$7</c:f>
              <c:numCache>
                <c:formatCode>General</c:formatCode>
                <c:ptCount val="4"/>
                <c:pt idx="0">
                  <c:v>167</c:v>
                </c:pt>
                <c:pt idx="1">
                  <c:v>93</c:v>
                </c:pt>
                <c:pt idx="2">
                  <c:v>83</c:v>
                </c:pt>
              </c:numCache>
            </c:numRef>
          </c:val>
        </c:ser>
        <c:ser>
          <c:idx val="6"/>
          <c:order val="6"/>
          <c:tx>
            <c:strRef>
              <c:f>Sheet1!$A$8</c:f>
              <c:strCache>
                <c:ptCount val="1"/>
                <c:pt idx="0">
                  <c:v>40%</c:v>
                </c:pt>
              </c:strCache>
            </c:strRef>
          </c:tx>
          <c:spPr>
            <a:gradFill flip="none" rotWithShape="1">
              <a:gsLst>
                <a:gs pos="0">
                  <a:srgbClr val="0070C0"/>
                </a:gs>
                <a:gs pos="50000">
                  <a:srgbClr val="00B0F0"/>
                </a:gs>
                <a:gs pos="100000">
                  <a:srgbClr val="0070C0"/>
                </a:gs>
              </a:gsLst>
              <a:lin ang="10800000" scaled="1"/>
              <a:tileRect/>
            </a:gradFill>
            <a:ln>
              <a:solidFill>
                <a:srgbClr val="000000"/>
              </a:solidFill>
            </a:ln>
          </c:spPr>
          <c:invertIfNegative val="0"/>
          <c:cat>
            <c:strRef>
              <c:f>Sheet1!$B$1:$E$1</c:f>
              <c:strCache>
                <c:ptCount val="4"/>
                <c:pt idx="0">
                  <c:v>1 Year
(N = 12,391)</c:v>
                </c:pt>
                <c:pt idx="1">
                  <c:v>2 Years
(N = 10,161)</c:v>
                </c:pt>
                <c:pt idx="2">
                  <c:v>3 Years
(N = 8,605)</c:v>
                </c:pt>
                <c:pt idx="3">
                  <c:v>Column2</c:v>
                </c:pt>
              </c:strCache>
            </c:strRef>
          </c:cat>
          <c:val>
            <c:numRef>
              <c:f>Sheet1!$B$8:$E$8</c:f>
              <c:numCache>
                <c:formatCode>General</c:formatCode>
                <c:ptCount val="4"/>
                <c:pt idx="0">
                  <c:v>98</c:v>
                </c:pt>
                <c:pt idx="1">
                  <c:v>52</c:v>
                </c:pt>
                <c:pt idx="2">
                  <c:v>68</c:v>
                </c:pt>
              </c:numCache>
            </c:numRef>
          </c:val>
        </c:ser>
        <c:ser>
          <c:idx val="7"/>
          <c:order val="7"/>
          <c:tx>
            <c:strRef>
              <c:f>Sheet1!$A$9</c:f>
              <c:strCache>
                <c:ptCount val="1"/>
                <c:pt idx="0">
                  <c:v>30%</c:v>
                </c:pt>
              </c:strCache>
            </c:strRef>
          </c:tx>
          <c:spPr>
            <a:gradFill flip="none" rotWithShape="1">
              <a:gsLst>
                <a:gs pos="0">
                  <a:srgbClr val="9999FF"/>
                </a:gs>
                <a:gs pos="50000">
                  <a:srgbClr val="CCCCFF"/>
                </a:gs>
                <a:gs pos="100000">
                  <a:srgbClr val="9999FF"/>
                </a:gs>
              </a:gsLst>
              <a:lin ang="10800000" scaled="1"/>
              <a:tileRect/>
            </a:gradFill>
            <a:ln>
              <a:solidFill>
                <a:srgbClr val="000000"/>
              </a:solidFill>
            </a:ln>
          </c:spPr>
          <c:invertIfNegative val="0"/>
          <c:cat>
            <c:strRef>
              <c:f>Sheet1!$B$1:$E$1</c:f>
              <c:strCache>
                <c:ptCount val="4"/>
                <c:pt idx="0">
                  <c:v>1 Year
(N = 12,391)</c:v>
                </c:pt>
                <c:pt idx="1">
                  <c:v>2 Years
(N = 10,161)</c:v>
                </c:pt>
                <c:pt idx="2">
                  <c:v>3 Years
(N = 8,605)</c:v>
                </c:pt>
                <c:pt idx="3">
                  <c:v>Column2</c:v>
                </c:pt>
              </c:strCache>
            </c:strRef>
          </c:cat>
          <c:val>
            <c:numRef>
              <c:f>Sheet1!$B$9:$E$9</c:f>
              <c:numCache>
                <c:formatCode>General</c:formatCode>
                <c:ptCount val="4"/>
                <c:pt idx="0">
                  <c:v>42</c:v>
                </c:pt>
                <c:pt idx="1">
                  <c:v>21</c:v>
                </c:pt>
                <c:pt idx="2">
                  <c:v>12</c:v>
                </c:pt>
              </c:numCache>
            </c:numRef>
          </c:val>
        </c:ser>
        <c:ser>
          <c:idx val="8"/>
          <c:order val="8"/>
          <c:tx>
            <c:strRef>
              <c:f>Sheet1!$A$10</c:f>
              <c:strCache>
                <c:ptCount val="1"/>
                <c:pt idx="0">
                  <c:v>20%</c:v>
                </c:pt>
              </c:strCache>
            </c:strRef>
          </c:tx>
          <c:spPr>
            <a:gradFill>
              <a:gsLst>
                <a:gs pos="0">
                  <a:srgbClr val="CC6600"/>
                </a:gs>
                <a:gs pos="50000">
                  <a:srgbClr val="FF9933"/>
                </a:gs>
                <a:gs pos="100000">
                  <a:srgbClr val="CC6600"/>
                </a:gs>
              </a:gsLst>
              <a:lin ang="10800000" scaled="1"/>
            </a:gradFill>
            <a:ln>
              <a:solidFill>
                <a:srgbClr val="000000"/>
              </a:solidFill>
            </a:ln>
          </c:spPr>
          <c:invertIfNegative val="0"/>
          <c:cat>
            <c:strRef>
              <c:f>Sheet1!$B$1:$E$1</c:f>
              <c:strCache>
                <c:ptCount val="4"/>
                <c:pt idx="0">
                  <c:v>1 Year
(N = 12,391)</c:v>
                </c:pt>
                <c:pt idx="1">
                  <c:v>2 Years
(N = 10,161)</c:v>
                </c:pt>
                <c:pt idx="2">
                  <c:v>3 Years
(N = 8,605)</c:v>
                </c:pt>
                <c:pt idx="3">
                  <c:v>Column2</c:v>
                </c:pt>
              </c:strCache>
            </c:strRef>
          </c:cat>
          <c:val>
            <c:numRef>
              <c:f>Sheet1!$B$10:$E$10</c:f>
              <c:numCache>
                <c:formatCode>General</c:formatCode>
                <c:ptCount val="4"/>
                <c:pt idx="0">
                  <c:v>124</c:v>
                </c:pt>
                <c:pt idx="1">
                  <c:v>36</c:v>
                </c:pt>
                <c:pt idx="2">
                  <c:v>33</c:v>
                </c:pt>
              </c:numCache>
            </c:numRef>
          </c:val>
        </c:ser>
        <c:ser>
          <c:idx val="9"/>
          <c:order val="9"/>
          <c:tx>
            <c:strRef>
              <c:f>Sheet1!$A$11</c:f>
              <c:strCache>
                <c:ptCount val="1"/>
                <c:pt idx="0">
                  <c:v>10%</c:v>
                </c:pt>
              </c:strCache>
            </c:strRef>
          </c:tx>
          <c:spPr>
            <a:gradFill flip="none" rotWithShape="1">
              <a:gsLst>
                <a:gs pos="0">
                  <a:srgbClr val="33CCCC"/>
                </a:gs>
                <a:gs pos="50000">
                  <a:srgbClr val="00FFFF"/>
                </a:gs>
                <a:gs pos="100000">
                  <a:srgbClr val="33CCCC"/>
                </a:gs>
              </a:gsLst>
              <a:lin ang="10800000" scaled="1"/>
              <a:tileRect/>
            </a:gradFill>
            <a:ln>
              <a:solidFill>
                <a:srgbClr val="000000"/>
              </a:solidFill>
            </a:ln>
          </c:spPr>
          <c:invertIfNegative val="0"/>
          <c:cat>
            <c:strRef>
              <c:f>Sheet1!$B$1:$E$1</c:f>
              <c:strCache>
                <c:ptCount val="4"/>
                <c:pt idx="0">
                  <c:v>1 Year
(N = 12,391)</c:v>
                </c:pt>
                <c:pt idx="1">
                  <c:v>2 Years
(N = 10,161)</c:v>
                </c:pt>
                <c:pt idx="2">
                  <c:v>3 Years
(N = 8,605)</c:v>
                </c:pt>
                <c:pt idx="3">
                  <c:v>Column2</c:v>
                </c:pt>
              </c:strCache>
            </c:strRef>
          </c:cat>
          <c:val>
            <c:numRef>
              <c:f>Sheet1!$B$11:$E$11</c:f>
              <c:numCache>
                <c:formatCode>General</c:formatCode>
                <c:ptCount val="4"/>
                <c:pt idx="0">
                  <c:v>118</c:v>
                </c:pt>
                <c:pt idx="1">
                  <c:v>42</c:v>
                </c:pt>
                <c:pt idx="2">
                  <c:v>38</c:v>
                </c:pt>
              </c:numCache>
            </c:numRef>
          </c:val>
        </c:ser>
        <c:dLbls>
          <c:showLegendKey val="0"/>
          <c:showVal val="0"/>
          <c:showCatName val="0"/>
          <c:showSerName val="0"/>
          <c:showPercent val="0"/>
          <c:showBubbleSize val="0"/>
        </c:dLbls>
        <c:gapWidth val="100"/>
        <c:overlap val="100"/>
        <c:axId val="482935440"/>
        <c:axId val="482935832"/>
      </c:barChart>
      <c:catAx>
        <c:axId val="482935440"/>
        <c:scaling>
          <c:orientation val="minMax"/>
        </c:scaling>
        <c:delete val="1"/>
        <c:axPos val="b"/>
        <c:numFmt formatCode="General" sourceLinked="0"/>
        <c:majorTickMark val="out"/>
        <c:minorTickMark val="none"/>
        <c:tickLblPos val="none"/>
        <c:crossAx val="482935832"/>
        <c:crosses val="autoZero"/>
        <c:auto val="1"/>
        <c:lblAlgn val="ctr"/>
        <c:lblOffset val="100"/>
        <c:noMultiLvlLbl val="0"/>
      </c:catAx>
      <c:valAx>
        <c:axId val="482935832"/>
        <c:scaling>
          <c:orientation val="minMax"/>
          <c:min val="0"/>
        </c:scaling>
        <c:delete val="0"/>
        <c:axPos val="l"/>
        <c:majorGridlines>
          <c:spPr>
            <a:ln w="6350">
              <a:solidFill>
                <a:schemeClr val="tx1"/>
              </a:solidFill>
              <a:prstDash val="sysDash"/>
            </a:ln>
          </c:spPr>
        </c:majorGridlines>
        <c:numFmt formatCode="0%" sourceLinked="1"/>
        <c:majorTickMark val="out"/>
        <c:minorTickMark val="none"/>
        <c:tickLblPos val="nextTo"/>
        <c:txPr>
          <a:bodyPr/>
          <a:lstStyle/>
          <a:p>
            <a:pPr>
              <a:defRPr sz="1500" b="1"/>
            </a:pPr>
            <a:endParaRPr lang="en-US"/>
          </a:p>
        </c:txPr>
        <c:crossAx val="482935440"/>
        <c:crosses val="autoZero"/>
        <c:crossBetween val="between"/>
        <c:majorUnit val="0.2"/>
      </c:valAx>
      <c:spPr>
        <a:solidFill>
          <a:srgbClr val="000000"/>
        </a:solidFill>
        <a:ln>
          <a:solidFill>
            <a:srgbClr val="FFFFFF"/>
          </a:solidFill>
        </a:ln>
      </c:spPr>
    </c:plotArea>
    <c:legend>
      <c:legendPos val="r"/>
      <c:layout>
        <c:manualLayout>
          <c:xMode val="edge"/>
          <c:yMode val="edge"/>
          <c:x val="0.78278101106926867"/>
          <c:y val="6.6615507807286811E-2"/>
          <c:w val="0.12156681501768812"/>
          <c:h val="0.76224921037418814"/>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2.4364295564749342E-2"/>
          <c:w val="0.89292662330252193"/>
          <c:h val="0.8480099203701319"/>
        </c:manualLayout>
      </c:layout>
      <c:barChart>
        <c:barDir val="col"/>
        <c:grouping val="percentStacked"/>
        <c:varyColors val="0"/>
        <c:ser>
          <c:idx val="0"/>
          <c:order val="0"/>
          <c:tx>
            <c:strRef>
              <c:f>Sheet1!$A$2</c:f>
              <c:strCache>
                <c:ptCount val="1"/>
                <c:pt idx="0">
                  <c:v>Working (FT/PT status unknown)</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dLbl>
              <c:idx val="0"/>
              <c:layout>
                <c:manualLayout>
                  <c:x val="-2.8985507246376812E-3"/>
                  <c:y val="0.28191334134081736"/>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1.4491612461485792E-3"/>
                  <c:y val="0.23731482717203101"/>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2.8985507246376812E-3"/>
                  <c:y val="0.22465345433515727"/>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500" b="1"/>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1 Year
(N = 17,383)</c:v>
                </c:pt>
                <c:pt idx="1">
                  <c:v>3 Years
(N = 15,081)</c:v>
                </c:pt>
                <c:pt idx="2">
                  <c:v>5 Years
(N = 13,134)</c:v>
                </c:pt>
                <c:pt idx="3">
                  <c:v>Column2</c:v>
                </c:pt>
              </c:strCache>
            </c:strRef>
          </c:cat>
          <c:val>
            <c:numRef>
              <c:f>Sheet1!$B$2:$E$2</c:f>
              <c:numCache>
                <c:formatCode>General</c:formatCode>
                <c:ptCount val="4"/>
                <c:pt idx="0">
                  <c:v>615</c:v>
                </c:pt>
                <c:pt idx="1">
                  <c:v>535</c:v>
                </c:pt>
                <c:pt idx="2">
                  <c:v>381</c:v>
                </c:pt>
              </c:numCache>
            </c:numRef>
          </c:val>
        </c:ser>
        <c:ser>
          <c:idx val="1"/>
          <c:order val="1"/>
          <c:tx>
            <c:strRef>
              <c:f>Sheet1!$A$3</c:f>
              <c:strCache>
                <c:ptCount val="1"/>
                <c:pt idx="0">
                  <c:v>Working Full Time</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Sheet1!$B$1:$E$1</c:f>
              <c:strCache>
                <c:ptCount val="4"/>
                <c:pt idx="0">
                  <c:v>1 Year
(N = 17,383)</c:v>
                </c:pt>
                <c:pt idx="1">
                  <c:v>3 Years
(N = 15,081)</c:v>
                </c:pt>
                <c:pt idx="2">
                  <c:v>5 Years
(N = 13,134)</c:v>
                </c:pt>
                <c:pt idx="3">
                  <c:v>Column2</c:v>
                </c:pt>
              </c:strCache>
            </c:strRef>
          </c:cat>
          <c:val>
            <c:numRef>
              <c:f>Sheet1!$B$3:$E$3</c:f>
              <c:numCache>
                <c:formatCode>General</c:formatCode>
                <c:ptCount val="4"/>
                <c:pt idx="0">
                  <c:v>3362</c:v>
                </c:pt>
                <c:pt idx="1">
                  <c:v>3499</c:v>
                </c:pt>
                <c:pt idx="2">
                  <c:v>3017</c:v>
                </c:pt>
              </c:numCache>
            </c:numRef>
          </c:val>
        </c:ser>
        <c:ser>
          <c:idx val="2"/>
          <c:order val="2"/>
          <c:tx>
            <c:strRef>
              <c:f>Sheet1!$A$4</c:f>
              <c:strCache>
                <c:ptCount val="1"/>
                <c:pt idx="0">
                  <c:v>Working Part Time</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Sheet1!$B$1:$E$1</c:f>
              <c:strCache>
                <c:ptCount val="4"/>
                <c:pt idx="0">
                  <c:v>1 Year
(N = 17,383)</c:v>
                </c:pt>
                <c:pt idx="1">
                  <c:v>3 Years
(N = 15,081)</c:v>
                </c:pt>
                <c:pt idx="2">
                  <c:v>5 Years
(N = 13,134)</c:v>
                </c:pt>
                <c:pt idx="3">
                  <c:v>Column2</c:v>
                </c:pt>
              </c:strCache>
            </c:strRef>
          </c:cat>
          <c:val>
            <c:numRef>
              <c:f>Sheet1!$B$4:$E$4</c:f>
              <c:numCache>
                <c:formatCode>General</c:formatCode>
                <c:ptCount val="4"/>
                <c:pt idx="0">
                  <c:v>1271</c:v>
                </c:pt>
                <c:pt idx="1">
                  <c:v>1171</c:v>
                </c:pt>
                <c:pt idx="2">
                  <c:v>927</c:v>
                </c:pt>
              </c:numCache>
            </c:numRef>
          </c:val>
        </c:ser>
        <c:ser>
          <c:idx val="3"/>
          <c:order val="3"/>
          <c:tx>
            <c:strRef>
              <c:f>Sheet1!$A$5</c:f>
              <c:strCache>
                <c:ptCount val="1"/>
                <c:pt idx="0">
                  <c:v>Not Working</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invertIfNegative val="0"/>
          <c:cat>
            <c:strRef>
              <c:f>Sheet1!$B$1:$E$1</c:f>
              <c:strCache>
                <c:ptCount val="4"/>
                <c:pt idx="0">
                  <c:v>1 Year
(N = 17,383)</c:v>
                </c:pt>
                <c:pt idx="1">
                  <c:v>3 Years
(N = 15,081)</c:v>
                </c:pt>
                <c:pt idx="2">
                  <c:v>5 Years
(N = 13,134)</c:v>
                </c:pt>
                <c:pt idx="3">
                  <c:v>Column2</c:v>
                </c:pt>
              </c:strCache>
            </c:strRef>
          </c:cat>
          <c:val>
            <c:numRef>
              <c:f>Sheet1!$B$5:$E$5</c:f>
              <c:numCache>
                <c:formatCode>General</c:formatCode>
                <c:ptCount val="4"/>
                <c:pt idx="0">
                  <c:v>8490</c:v>
                </c:pt>
                <c:pt idx="1">
                  <c:v>5951</c:v>
                </c:pt>
                <c:pt idx="2">
                  <c:v>4854</c:v>
                </c:pt>
              </c:numCache>
            </c:numRef>
          </c:val>
        </c:ser>
        <c:ser>
          <c:idx val="4"/>
          <c:order val="4"/>
          <c:tx>
            <c:strRef>
              <c:f>Sheet1!$A$6</c:f>
              <c:strCache>
                <c:ptCount val="1"/>
                <c:pt idx="0">
                  <c:v>Retired</c:v>
                </c:pt>
              </c:strCache>
            </c:strRef>
          </c:tx>
          <c:spPr>
            <a:gradFill flip="none" rotWithShape="1">
              <a:gsLst>
                <a:gs pos="0">
                  <a:srgbClr val="008080"/>
                </a:gs>
                <a:gs pos="50000">
                  <a:srgbClr val="00FFFF"/>
                </a:gs>
                <a:gs pos="100000">
                  <a:srgbClr val="008080"/>
                </a:gs>
              </a:gsLst>
              <a:lin ang="10800000" scaled="1"/>
              <a:tileRect/>
            </a:gradFill>
            <a:ln>
              <a:solidFill>
                <a:srgbClr val="000000"/>
              </a:solidFill>
            </a:ln>
          </c:spPr>
          <c:invertIfNegative val="0"/>
          <c:cat>
            <c:strRef>
              <c:f>Sheet1!$B$1:$E$1</c:f>
              <c:strCache>
                <c:ptCount val="4"/>
                <c:pt idx="0">
                  <c:v>1 Year
(N = 17,383)</c:v>
                </c:pt>
                <c:pt idx="1">
                  <c:v>3 Years
(N = 15,081)</c:v>
                </c:pt>
                <c:pt idx="2">
                  <c:v>5 Years
(N = 13,134)</c:v>
                </c:pt>
                <c:pt idx="3">
                  <c:v>Column2</c:v>
                </c:pt>
              </c:strCache>
            </c:strRef>
          </c:cat>
          <c:val>
            <c:numRef>
              <c:f>Sheet1!$B$6:$E$6</c:f>
              <c:numCache>
                <c:formatCode>General</c:formatCode>
                <c:ptCount val="4"/>
                <c:pt idx="0">
                  <c:v>3645</c:v>
                </c:pt>
                <c:pt idx="1">
                  <c:v>3925</c:v>
                </c:pt>
                <c:pt idx="2">
                  <c:v>3955</c:v>
                </c:pt>
              </c:numCache>
            </c:numRef>
          </c:val>
        </c:ser>
        <c:dLbls>
          <c:showLegendKey val="0"/>
          <c:showVal val="0"/>
          <c:showCatName val="0"/>
          <c:showSerName val="0"/>
          <c:showPercent val="0"/>
          <c:showBubbleSize val="0"/>
        </c:dLbls>
        <c:gapWidth val="100"/>
        <c:overlap val="100"/>
        <c:axId val="482936616"/>
        <c:axId val="482937008"/>
      </c:barChart>
      <c:catAx>
        <c:axId val="482936616"/>
        <c:scaling>
          <c:orientation val="minMax"/>
        </c:scaling>
        <c:delete val="1"/>
        <c:axPos val="b"/>
        <c:numFmt formatCode="General" sourceLinked="0"/>
        <c:majorTickMark val="out"/>
        <c:minorTickMark val="none"/>
        <c:tickLblPos val="none"/>
        <c:crossAx val="482937008"/>
        <c:crosses val="autoZero"/>
        <c:auto val="1"/>
        <c:lblAlgn val="ctr"/>
        <c:lblOffset val="100"/>
        <c:noMultiLvlLbl val="0"/>
      </c:catAx>
      <c:valAx>
        <c:axId val="482937008"/>
        <c:scaling>
          <c:orientation val="minMax"/>
          <c:min val="0"/>
        </c:scaling>
        <c:delete val="0"/>
        <c:axPos val="l"/>
        <c:majorGridlines>
          <c:spPr>
            <a:ln w="6350">
              <a:solidFill>
                <a:schemeClr val="tx1"/>
              </a:solidFill>
              <a:prstDash val="sysDash"/>
            </a:ln>
          </c:spPr>
        </c:majorGridlines>
        <c:numFmt formatCode="0%" sourceLinked="1"/>
        <c:majorTickMark val="out"/>
        <c:minorTickMark val="none"/>
        <c:tickLblPos val="nextTo"/>
        <c:txPr>
          <a:bodyPr/>
          <a:lstStyle/>
          <a:p>
            <a:pPr>
              <a:defRPr sz="1500" b="1"/>
            </a:pPr>
            <a:endParaRPr lang="en-US"/>
          </a:p>
        </c:txPr>
        <c:crossAx val="482936616"/>
        <c:crosses val="autoZero"/>
        <c:crossBetween val="between"/>
        <c:majorUnit val="0.2"/>
      </c:valAx>
      <c:spPr>
        <a:solidFill>
          <a:srgbClr val="000000"/>
        </a:solidFill>
        <a:ln>
          <a:solidFill>
            <a:srgbClr val="FFFFFF"/>
          </a:solidFill>
        </a:ln>
      </c:spPr>
    </c:plotArea>
    <c:legend>
      <c:legendPos val="r"/>
      <c:layout>
        <c:manualLayout>
          <c:xMode val="edge"/>
          <c:yMode val="edge"/>
          <c:x val="0.72191144585187761"/>
          <c:y val="0.15136127051915121"/>
          <c:w val="0.24624797443798382"/>
          <c:h val="0.52213621602384463"/>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3.6402642466304272E-2"/>
          <c:w val="0.89292662330252193"/>
          <c:h val="0.82823590907068823"/>
        </c:manualLayout>
      </c:layout>
      <c:barChart>
        <c:barDir val="col"/>
        <c:grouping val="percentStacked"/>
        <c:varyColors val="0"/>
        <c:ser>
          <c:idx val="0"/>
          <c:order val="0"/>
          <c:tx>
            <c:strRef>
              <c:f>Sheet1!$A$2</c:f>
              <c:strCache>
                <c:ptCount val="1"/>
                <c:pt idx="0">
                  <c:v>Working (FT/PT status unknown)</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dLbl>
              <c:idx val="0"/>
              <c:layout>
                <c:manualLayout>
                  <c:x val="-2.8985507246376812E-3"/>
                  <c:y val="0.28191334134081747"/>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1.4491612461485792E-3"/>
                  <c:y val="0.23731482717203106"/>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2.8985507246376812E-3"/>
                  <c:y val="0.22465345433515727"/>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500" b="1"/>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1 Year
(N = 10,500)</c:v>
                </c:pt>
                <c:pt idx="1">
                  <c:v>3 Years
(N = 8,211)</c:v>
                </c:pt>
                <c:pt idx="2">
                  <c:v>5 Years
(N = 6,302)</c:v>
                </c:pt>
                <c:pt idx="3">
                  <c:v>Column2</c:v>
                </c:pt>
              </c:strCache>
            </c:strRef>
          </c:cat>
          <c:val>
            <c:numRef>
              <c:f>Sheet1!$B$2:$E$2</c:f>
              <c:numCache>
                <c:formatCode>General</c:formatCode>
                <c:ptCount val="4"/>
                <c:pt idx="0">
                  <c:v>334</c:v>
                </c:pt>
                <c:pt idx="1">
                  <c:v>330</c:v>
                </c:pt>
                <c:pt idx="2">
                  <c:v>245</c:v>
                </c:pt>
              </c:numCache>
            </c:numRef>
          </c:val>
        </c:ser>
        <c:ser>
          <c:idx val="1"/>
          <c:order val="1"/>
          <c:tx>
            <c:strRef>
              <c:f>Sheet1!$A$3</c:f>
              <c:strCache>
                <c:ptCount val="1"/>
                <c:pt idx="0">
                  <c:v>Working Full Time</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Sheet1!$B$1:$E$1</c:f>
              <c:strCache>
                <c:ptCount val="4"/>
                <c:pt idx="0">
                  <c:v>1 Year
(N = 10,500)</c:v>
                </c:pt>
                <c:pt idx="1">
                  <c:v>3 Years
(N = 8,211)</c:v>
                </c:pt>
                <c:pt idx="2">
                  <c:v>5 Years
(N = 6,302)</c:v>
                </c:pt>
                <c:pt idx="3">
                  <c:v>Column2</c:v>
                </c:pt>
              </c:strCache>
            </c:strRef>
          </c:cat>
          <c:val>
            <c:numRef>
              <c:f>Sheet1!$B$3:$E$3</c:f>
              <c:numCache>
                <c:formatCode>General</c:formatCode>
                <c:ptCount val="4"/>
                <c:pt idx="0">
                  <c:v>2536</c:v>
                </c:pt>
                <c:pt idx="1">
                  <c:v>2565</c:v>
                </c:pt>
                <c:pt idx="2">
                  <c:v>2108</c:v>
                </c:pt>
              </c:numCache>
            </c:numRef>
          </c:val>
        </c:ser>
        <c:ser>
          <c:idx val="2"/>
          <c:order val="2"/>
          <c:tx>
            <c:strRef>
              <c:f>Sheet1!$A$4</c:f>
              <c:strCache>
                <c:ptCount val="1"/>
                <c:pt idx="0">
                  <c:v>Working Part Time</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Sheet1!$B$1:$E$1</c:f>
              <c:strCache>
                <c:ptCount val="4"/>
                <c:pt idx="0">
                  <c:v>1 Year
(N = 10,500)</c:v>
                </c:pt>
                <c:pt idx="1">
                  <c:v>3 Years
(N = 8,211)</c:v>
                </c:pt>
                <c:pt idx="2">
                  <c:v>5 Years
(N = 6,302)</c:v>
                </c:pt>
                <c:pt idx="3">
                  <c:v>Column2</c:v>
                </c:pt>
              </c:strCache>
            </c:strRef>
          </c:cat>
          <c:val>
            <c:numRef>
              <c:f>Sheet1!$B$4:$E$4</c:f>
              <c:numCache>
                <c:formatCode>General</c:formatCode>
                <c:ptCount val="4"/>
                <c:pt idx="0">
                  <c:v>854</c:v>
                </c:pt>
                <c:pt idx="1">
                  <c:v>735</c:v>
                </c:pt>
                <c:pt idx="2">
                  <c:v>524</c:v>
                </c:pt>
              </c:numCache>
            </c:numRef>
          </c:val>
        </c:ser>
        <c:ser>
          <c:idx val="3"/>
          <c:order val="3"/>
          <c:tx>
            <c:strRef>
              <c:f>Sheet1!$A$5</c:f>
              <c:strCache>
                <c:ptCount val="1"/>
                <c:pt idx="0">
                  <c:v>Not Working</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invertIfNegative val="0"/>
          <c:cat>
            <c:strRef>
              <c:f>Sheet1!$B$1:$E$1</c:f>
              <c:strCache>
                <c:ptCount val="4"/>
                <c:pt idx="0">
                  <c:v>1 Year
(N = 10,500)</c:v>
                </c:pt>
                <c:pt idx="1">
                  <c:v>3 Years
(N = 8,211)</c:v>
                </c:pt>
                <c:pt idx="2">
                  <c:v>5 Years
(N = 6,302)</c:v>
                </c:pt>
                <c:pt idx="3">
                  <c:v>Column2</c:v>
                </c:pt>
              </c:strCache>
            </c:strRef>
          </c:cat>
          <c:val>
            <c:numRef>
              <c:f>Sheet1!$B$5:$E$5</c:f>
              <c:numCache>
                <c:formatCode>General</c:formatCode>
                <c:ptCount val="4"/>
                <c:pt idx="0">
                  <c:v>6031</c:v>
                </c:pt>
                <c:pt idx="1">
                  <c:v>3897</c:v>
                </c:pt>
                <c:pt idx="2">
                  <c:v>2842</c:v>
                </c:pt>
              </c:numCache>
            </c:numRef>
          </c:val>
        </c:ser>
        <c:ser>
          <c:idx val="4"/>
          <c:order val="4"/>
          <c:tx>
            <c:strRef>
              <c:f>Sheet1!$A$6</c:f>
              <c:strCache>
                <c:ptCount val="1"/>
                <c:pt idx="0">
                  <c:v>Retired</c:v>
                </c:pt>
              </c:strCache>
            </c:strRef>
          </c:tx>
          <c:spPr>
            <a:gradFill flip="none" rotWithShape="1">
              <a:gsLst>
                <a:gs pos="0">
                  <a:srgbClr val="008080"/>
                </a:gs>
                <a:gs pos="50000">
                  <a:srgbClr val="00FFFF"/>
                </a:gs>
                <a:gs pos="100000">
                  <a:srgbClr val="008080"/>
                </a:gs>
              </a:gsLst>
              <a:lin ang="10800000" scaled="1"/>
              <a:tileRect/>
            </a:gradFill>
            <a:ln>
              <a:solidFill>
                <a:srgbClr val="000000"/>
              </a:solidFill>
            </a:ln>
          </c:spPr>
          <c:invertIfNegative val="0"/>
          <c:cat>
            <c:strRef>
              <c:f>Sheet1!$B$1:$E$1</c:f>
              <c:strCache>
                <c:ptCount val="4"/>
                <c:pt idx="0">
                  <c:v>1 Year
(N = 10,500)</c:v>
                </c:pt>
                <c:pt idx="1">
                  <c:v>3 Years
(N = 8,211)</c:v>
                </c:pt>
                <c:pt idx="2">
                  <c:v>5 Years
(N = 6,302)</c:v>
                </c:pt>
                <c:pt idx="3">
                  <c:v>Column2</c:v>
                </c:pt>
              </c:strCache>
            </c:strRef>
          </c:cat>
          <c:val>
            <c:numRef>
              <c:f>Sheet1!$B$6:$E$6</c:f>
              <c:numCache>
                <c:formatCode>General</c:formatCode>
                <c:ptCount val="4"/>
                <c:pt idx="0">
                  <c:v>745</c:v>
                </c:pt>
                <c:pt idx="1">
                  <c:v>684</c:v>
                </c:pt>
                <c:pt idx="2">
                  <c:v>583</c:v>
                </c:pt>
              </c:numCache>
            </c:numRef>
          </c:val>
        </c:ser>
        <c:dLbls>
          <c:showLegendKey val="0"/>
          <c:showVal val="0"/>
          <c:showCatName val="0"/>
          <c:showSerName val="0"/>
          <c:showPercent val="0"/>
          <c:showBubbleSize val="0"/>
        </c:dLbls>
        <c:gapWidth val="100"/>
        <c:overlap val="100"/>
        <c:axId val="482938184"/>
        <c:axId val="482938576"/>
      </c:barChart>
      <c:catAx>
        <c:axId val="482938184"/>
        <c:scaling>
          <c:orientation val="minMax"/>
        </c:scaling>
        <c:delete val="1"/>
        <c:axPos val="b"/>
        <c:numFmt formatCode="General" sourceLinked="0"/>
        <c:majorTickMark val="out"/>
        <c:minorTickMark val="none"/>
        <c:tickLblPos val="none"/>
        <c:crossAx val="482938576"/>
        <c:crosses val="autoZero"/>
        <c:auto val="1"/>
        <c:lblAlgn val="ctr"/>
        <c:lblOffset val="100"/>
        <c:noMultiLvlLbl val="0"/>
      </c:catAx>
      <c:valAx>
        <c:axId val="482938576"/>
        <c:scaling>
          <c:orientation val="minMax"/>
          <c:min val="0"/>
        </c:scaling>
        <c:delete val="0"/>
        <c:axPos val="l"/>
        <c:majorGridlines>
          <c:spPr>
            <a:ln w="6350">
              <a:solidFill>
                <a:schemeClr val="tx1"/>
              </a:solidFill>
              <a:prstDash val="sysDash"/>
            </a:ln>
          </c:spPr>
        </c:majorGridlines>
        <c:numFmt formatCode="0%" sourceLinked="1"/>
        <c:majorTickMark val="out"/>
        <c:minorTickMark val="none"/>
        <c:tickLblPos val="nextTo"/>
        <c:txPr>
          <a:bodyPr/>
          <a:lstStyle/>
          <a:p>
            <a:pPr>
              <a:defRPr sz="1500" b="1"/>
            </a:pPr>
            <a:endParaRPr lang="en-US"/>
          </a:p>
        </c:txPr>
        <c:crossAx val="482938184"/>
        <c:crosses val="autoZero"/>
        <c:crossBetween val="between"/>
        <c:majorUnit val="0.2"/>
      </c:valAx>
      <c:spPr>
        <a:solidFill>
          <a:srgbClr val="000000"/>
        </a:solidFill>
        <a:ln>
          <a:solidFill>
            <a:srgbClr val="FFFFFF"/>
          </a:solidFill>
        </a:ln>
      </c:spPr>
    </c:plotArea>
    <c:legend>
      <c:legendPos val="r"/>
      <c:layout>
        <c:manualLayout>
          <c:xMode val="edge"/>
          <c:yMode val="edge"/>
          <c:x val="0.72191144585187761"/>
          <c:y val="0.15136127051915121"/>
          <c:w val="0.24624797443798394"/>
          <c:h val="0.52213621602384463"/>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2.3565466201970628E-2"/>
          <c:w val="0.89292662330252193"/>
          <c:h val="0.77905554838432078"/>
        </c:manualLayout>
      </c:layout>
      <c:barChart>
        <c:barDir val="col"/>
        <c:grouping val="percentStacked"/>
        <c:varyColors val="0"/>
        <c:ser>
          <c:idx val="0"/>
          <c:order val="0"/>
          <c:tx>
            <c:strRef>
              <c:f>Sheet1!$A$2</c:f>
              <c:strCache>
                <c:ptCount val="1"/>
                <c:pt idx="0">
                  <c:v>100%</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dLbl>
              <c:idx val="0"/>
              <c:layout>
                <c:manualLayout>
                  <c:x val="-1.4492753623188421E-3"/>
                  <c:y val="0.21101372574329849"/>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4.3478260869565313E-3"/>
                  <c:y val="0.22008799105029941"/>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7.2463768115943253E-3"/>
                  <c:y val="0.21599371799836703"/>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4"/>
              <c:layout>
                <c:manualLayout>
                  <c:x val="-1.4492753623188406E-3"/>
                  <c:y val="0.21965169312852298"/>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5"/>
              <c:layout>
                <c:manualLayout>
                  <c:x val="0"/>
                  <c:y val="0.22734262725356061"/>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6"/>
              <c:layout>
                <c:manualLayout>
                  <c:x val="8.6956521739130436E-3"/>
                  <c:y val="0.2207204939546491"/>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500" b="1"/>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1 Year
(N=11,991)</c:v>
                </c:pt>
                <c:pt idx="1">
                  <c:v>2 Years
(N=9,860)</c:v>
                </c:pt>
                <c:pt idx="2">
                  <c:v>3 Years
(N=8,371)</c:v>
                </c:pt>
                <c:pt idx="3">
                  <c:v>Column2</c:v>
                </c:pt>
                <c:pt idx="4">
                  <c:v>1 Year
(N=400)</c:v>
                </c:pt>
                <c:pt idx="5">
                  <c:v>2 Years
(N=301)</c:v>
                </c:pt>
                <c:pt idx="6">
                  <c:v>3 Years
(N=234)</c:v>
                </c:pt>
              </c:strCache>
            </c:strRef>
          </c:cat>
          <c:val>
            <c:numRef>
              <c:f>Sheet1!$B$2:$H$2</c:f>
              <c:numCache>
                <c:formatCode>General</c:formatCode>
                <c:ptCount val="7"/>
                <c:pt idx="0">
                  <c:v>4666</c:v>
                </c:pt>
                <c:pt idx="1">
                  <c:v>4046</c:v>
                </c:pt>
                <c:pt idx="2">
                  <c:v>3289</c:v>
                </c:pt>
                <c:pt idx="4">
                  <c:v>164</c:v>
                </c:pt>
                <c:pt idx="5">
                  <c:v>129</c:v>
                </c:pt>
                <c:pt idx="6">
                  <c:v>95</c:v>
                </c:pt>
              </c:numCache>
            </c:numRef>
          </c:val>
        </c:ser>
        <c:ser>
          <c:idx val="1"/>
          <c:order val="1"/>
          <c:tx>
            <c:strRef>
              <c:f>Sheet1!$A$3</c:f>
              <c:strCache>
                <c:ptCount val="1"/>
                <c:pt idx="0">
                  <c:v>90%</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Sheet1!$B$1:$H$1</c:f>
              <c:strCache>
                <c:ptCount val="7"/>
                <c:pt idx="0">
                  <c:v>1 Year
(N=11,991)</c:v>
                </c:pt>
                <c:pt idx="1">
                  <c:v>2 Years
(N=9,860)</c:v>
                </c:pt>
                <c:pt idx="2">
                  <c:v>3 Years
(N=8,371)</c:v>
                </c:pt>
                <c:pt idx="3">
                  <c:v>Column2</c:v>
                </c:pt>
                <c:pt idx="4">
                  <c:v>1 Year
(N=400)</c:v>
                </c:pt>
                <c:pt idx="5">
                  <c:v>2 Years
(N=301)</c:v>
                </c:pt>
                <c:pt idx="6">
                  <c:v>3 Years
(N=234)</c:v>
                </c:pt>
              </c:strCache>
            </c:strRef>
          </c:cat>
          <c:val>
            <c:numRef>
              <c:f>Sheet1!$B$3:$H$3</c:f>
              <c:numCache>
                <c:formatCode>General</c:formatCode>
                <c:ptCount val="7"/>
                <c:pt idx="0">
                  <c:v>3962</c:v>
                </c:pt>
                <c:pt idx="1">
                  <c:v>3345</c:v>
                </c:pt>
                <c:pt idx="2">
                  <c:v>2853</c:v>
                </c:pt>
                <c:pt idx="4">
                  <c:v>122</c:v>
                </c:pt>
                <c:pt idx="5">
                  <c:v>108</c:v>
                </c:pt>
                <c:pt idx="6">
                  <c:v>83</c:v>
                </c:pt>
              </c:numCache>
            </c:numRef>
          </c:val>
        </c:ser>
        <c:ser>
          <c:idx val="2"/>
          <c:order val="2"/>
          <c:tx>
            <c:strRef>
              <c:f>Sheet1!$A$4</c:f>
              <c:strCache>
                <c:ptCount val="1"/>
                <c:pt idx="0">
                  <c:v>80%</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Sheet1!$B$1:$H$1</c:f>
              <c:strCache>
                <c:ptCount val="7"/>
                <c:pt idx="0">
                  <c:v>1 Year
(N=11,991)</c:v>
                </c:pt>
                <c:pt idx="1">
                  <c:v>2 Years
(N=9,860)</c:v>
                </c:pt>
                <c:pt idx="2">
                  <c:v>3 Years
(N=8,371)</c:v>
                </c:pt>
                <c:pt idx="3">
                  <c:v>Column2</c:v>
                </c:pt>
                <c:pt idx="4">
                  <c:v>1 Year
(N=400)</c:v>
                </c:pt>
                <c:pt idx="5">
                  <c:v>2 Years
(N=301)</c:v>
                </c:pt>
                <c:pt idx="6">
                  <c:v>3 Years
(N=234)</c:v>
                </c:pt>
              </c:strCache>
            </c:strRef>
          </c:cat>
          <c:val>
            <c:numRef>
              <c:f>Sheet1!$B$4:$H$4</c:f>
              <c:numCache>
                <c:formatCode>General</c:formatCode>
                <c:ptCount val="7"/>
                <c:pt idx="0">
                  <c:v>1796</c:v>
                </c:pt>
                <c:pt idx="1">
                  <c:v>1505</c:v>
                </c:pt>
                <c:pt idx="2">
                  <c:v>1310</c:v>
                </c:pt>
                <c:pt idx="4">
                  <c:v>63</c:v>
                </c:pt>
                <c:pt idx="5">
                  <c:v>36</c:v>
                </c:pt>
                <c:pt idx="6">
                  <c:v>36</c:v>
                </c:pt>
              </c:numCache>
            </c:numRef>
          </c:val>
        </c:ser>
        <c:ser>
          <c:idx val="3"/>
          <c:order val="3"/>
          <c:tx>
            <c:strRef>
              <c:f>Sheet1!$A$5</c:f>
              <c:strCache>
                <c:ptCount val="1"/>
                <c:pt idx="0">
                  <c:v>70%</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invertIfNegative val="0"/>
          <c:cat>
            <c:strRef>
              <c:f>Sheet1!$B$1:$H$1</c:f>
              <c:strCache>
                <c:ptCount val="7"/>
                <c:pt idx="0">
                  <c:v>1 Year
(N=11,991)</c:v>
                </c:pt>
                <c:pt idx="1">
                  <c:v>2 Years
(N=9,860)</c:v>
                </c:pt>
                <c:pt idx="2">
                  <c:v>3 Years
(N=8,371)</c:v>
                </c:pt>
                <c:pt idx="3">
                  <c:v>Column2</c:v>
                </c:pt>
                <c:pt idx="4">
                  <c:v>1 Year
(N=400)</c:v>
                </c:pt>
                <c:pt idx="5">
                  <c:v>2 Years
(N=301)</c:v>
                </c:pt>
                <c:pt idx="6">
                  <c:v>3 Years
(N=234)</c:v>
                </c:pt>
              </c:strCache>
            </c:strRef>
          </c:cat>
          <c:val>
            <c:numRef>
              <c:f>Sheet1!$B$5:$H$5</c:f>
              <c:numCache>
                <c:formatCode>General</c:formatCode>
                <c:ptCount val="7"/>
                <c:pt idx="0">
                  <c:v>815</c:v>
                </c:pt>
                <c:pt idx="1">
                  <c:v>590</c:v>
                </c:pt>
                <c:pt idx="2">
                  <c:v>549</c:v>
                </c:pt>
                <c:pt idx="4">
                  <c:v>21</c:v>
                </c:pt>
                <c:pt idx="5">
                  <c:v>13</c:v>
                </c:pt>
                <c:pt idx="6">
                  <c:v>10</c:v>
                </c:pt>
              </c:numCache>
            </c:numRef>
          </c:val>
        </c:ser>
        <c:ser>
          <c:idx val="4"/>
          <c:order val="4"/>
          <c:tx>
            <c:strRef>
              <c:f>Sheet1!$A$6</c:f>
              <c:strCache>
                <c:ptCount val="1"/>
                <c:pt idx="0">
                  <c:v>60%</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rgbClr val="000000"/>
              </a:solidFill>
            </a:ln>
          </c:spPr>
          <c:invertIfNegative val="0"/>
          <c:cat>
            <c:strRef>
              <c:f>Sheet1!$B$1:$H$1</c:f>
              <c:strCache>
                <c:ptCount val="7"/>
                <c:pt idx="0">
                  <c:v>1 Year
(N=11,991)</c:v>
                </c:pt>
                <c:pt idx="1">
                  <c:v>2 Years
(N=9,860)</c:v>
                </c:pt>
                <c:pt idx="2">
                  <c:v>3 Years
(N=8,371)</c:v>
                </c:pt>
                <c:pt idx="3">
                  <c:v>Column2</c:v>
                </c:pt>
                <c:pt idx="4">
                  <c:v>1 Year
(N=400)</c:v>
                </c:pt>
                <c:pt idx="5">
                  <c:v>2 Years
(N=301)</c:v>
                </c:pt>
                <c:pt idx="6">
                  <c:v>3 Years
(N=234)</c:v>
                </c:pt>
              </c:strCache>
            </c:strRef>
          </c:cat>
          <c:val>
            <c:numRef>
              <c:f>Sheet1!$B$6:$H$6</c:f>
              <c:numCache>
                <c:formatCode>General</c:formatCode>
                <c:ptCount val="7"/>
                <c:pt idx="0">
                  <c:v>226</c:v>
                </c:pt>
                <c:pt idx="1">
                  <c:v>139</c:v>
                </c:pt>
                <c:pt idx="2">
                  <c:v>142</c:v>
                </c:pt>
                <c:pt idx="4">
                  <c:v>7</c:v>
                </c:pt>
                <c:pt idx="5">
                  <c:v>6</c:v>
                </c:pt>
                <c:pt idx="6">
                  <c:v>4</c:v>
                </c:pt>
              </c:numCache>
            </c:numRef>
          </c:val>
        </c:ser>
        <c:ser>
          <c:idx val="5"/>
          <c:order val="5"/>
          <c:tx>
            <c:strRef>
              <c:f>Sheet1!$A$7</c:f>
              <c:strCache>
                <c:ptCount val="1"/>
                <c:pt idx="0">
                  <c:v>50%</c:v>
                </c:pt>
              </c:strCache>
            </c:strRef>
          </c:tx>
          <c:spPr>
            <a:gradFill>
              <a:gsLst>
                <a:gs pos="0">
                  <a:srgbClr val="A7722D">
                    <a:lumMod val="50000"/>
                  </a:srgbClr>
                </a:gs>
                <a:gs pos="50000">
                  <a:srgbClr val="A7722D">
                    <a:lumMod val="60000"/>
                    <a:lumOff val="40000"/>
                  </a:srgbClr>
                </a:gs>
                <a:gs pos="100000">
                  <a:schemeClr val="accent6">
                    <a:lumMod val="50000"/>
                  </a:schemeClr>
                </a:gs>
              </a:gsLst>
              <a:lin ang="10800000" scaled="1"/>
            </a:gradFill>
            <a:ln>
              <a:solidFill>
                <a:srgbClr val="000000"/>
              </a:solidFill>
            </a:ln>
          </c:spPr>
          <c:invertIfNegative val="0"/>
          <c:cat>
            <c:strRef>
              <c:f>Sheet1!$B$1:$H$1</c:f>
              <c:strCache>
                <c:ptCount val="7"/>
                <c:pt idx="0">
                  <c:v>1 Year
(N=11,991)</c:v>
                </c:pt>
                <c:pt idx="1">
                  <c:v>2 Years
(N=9,860)</c:v>
                </c:pt>
                <c:pt idx="2">
                  <c:v>3 Years
(N=8,371)</c:v>
                </c:pt>
                <c:pt idx="3">
                  <c:v>Column2</c:v>
                </c:pt>
                <c:pt idx="4">
                  <c:v>1 Year
(N=400)</c:v>
                </c:pt>
                <c:pt idx="5">
                  <c:v>2 Years
(N=301)</c:v>
                </c:pt>
                <c:pt idx="6">
                  <c:v>3 Years
(N=234)</c:v>
                </c:pt>
              </c:strCache>
            </c:strRef>
          </c:cat>
          <c:val>
            <c:numRef>
              <c:f>Sheet1!$B$7:$H$7</c:f>
              <c:numCache>
                <c:formatCode>General</c:formatCode>
                <c:ptCount val="7"/>
                <c:pt idx="0">
                  <c:v>161</c:v>
                </c:pt>
                <c:pt idx="1">
                  <c:v>90</c:v>
                </c:pt>
                <c:pt idx="2">
                  <c:v>82</c:v>
                </c:pt>
                <c:pt idx="4">
                  <c:v>6</c:v>
                </c:pt>
                <c:pt idx="5">
                  <c:v>3</c:v>
                </c:pt>
                <c:pt idx="6">
                  <c:v>1</c:v>
                </c:pt>
              </c:numCache>
            </c:numRef>
          </c:val>
        </c:ser>
        <c:ser>
          <c:idx val="6"/>
          <c:order val="6"/>
          <c:tx>
            <c:strRef>
              <c:f>Sheet1!$A$8</c:f>
              <c:strCache>
                <c:ptCount val="1"/>
                <c:pt idx="0">
                  <c:v>40%</c:v>
                </c:pt>
              </c:strCache>
            </c:strRef>
          </c:tx>
          <c:spPr>
            <a:gradFill flip="none" rotWithShape="1">
              <a:gsLst>
                <a:gs pos="0">
                  <a:srgbClr val="0070C0"/>
                </a:gs>
                <a:gs pos="50000">
                  <a:srgbClr val="00B0F0"/>
                </a:gs>
                <a:gs pos="100000">
                  <a:srgbClr val="0070C0"/>
                </a:gs>
              </a:gsLst>
              <a:lin ang="10800000" scaled="1"/>
              <a:tileRect/>
            </a:gradFill>
            <a:ln>
              <a:solidFill>
                <a:srgbClr val="000000"/>
              </a:solidFill>
            </a:ln>
          </c:spPr>
          <c:invertIfNegative val="0"/>
          <c:cat>
            <c:strRef>
              <c:f>Sheet1!$B$1:$H$1</c:f>
              <c:strCache>
                <c:ptCount val="7"/>
                <c:pt idx="0">
                  <c:v>1 Year
(N=11,991)</c:v>
                </c:pt>
                <c:pt idx="1">
                  <c:v>2 Years
(N=9,860)</c:v>
                </c:pt>
                <c:pt idx="2">
                  <c:v>3 Years
(N=8,371)</c:v>
                </c:pt>
                <c:pt idx="3">
                  <c:v>Column2</c:v>
                </c:pt>
                <c:pt idx="4">
                  <c:v>1 Year
(N=400)</c:v>
                </c:pt>
                <c:pt idx="5">
                  <c:v>2 Years
(N=301)</c:v>
                </c:pt>
                <c:pt idx="6">
                  <c:v>3 Years
(N=234)</c:v>
                </c:pt>
              </c:strCache>
            </c:strRef>
          </c:cat>
          <c:val>
            <c:numRef>
              <c:f>Sheet1!$B$8:$H$8</c:f>
              <c:numCache>
                <c:formatCode>General</c:formatCode>
                <c:ptCount val="7"/>
                <c:pt idx="0">
                  <c:v>94</c:v>
                </c:pt>
                <c:pt idx="1">
                  <c:v>50</c:v>
                </c:pt>
                <c:pt idx="2">
                  <c:v>66</c:v>
                </c:pt>
                <c:pt idx="4">
                  <c:v>4</c:v>
                </c:pt>
                <c:pt idx="5">
                  <c:v>2</c:v>
                </c:pt>
                <c:pt idx="6">
                  <c:v>2</c:v>
                </c:pt>
              </c:numCache>
            </c:numRef>
          </c:val>
        </c:ser>
        <c:ser>
          <c:idx val="7"/>
          <c:order val="7"/>
          <c:tx>
            <c:strRef>
              <c:f>Sheet1!$A$9</c:f>
              <c:strCache>
                <c:ptCount val="1"/>
                <c:pt idx="0">
                  <c:v>30%</c:v>
                </c:pt>
              </c:strCache>
            </c:strRef>
          </c:tx>
          <c:spPr>
            <a:gradFill flip="none" rotWithShape="1">
              <a:gsLst>
                <a:gs pos="0">
                  <a:srgbClr val="9999FF"/>
                </a:gs>
                <a:gs pos="50000">
                  <a:srgbClr val="CCCCFF"/>
                </a:gs>
                <a:gs pos="100000">
                  <a:srgbClr val="9999FF"/>
                </a:gs>
              </a:gsLst>
              <a:lin ang="10800000" scaled="1"/>
              <a:tileRect/>
            </a:gradFill>
            <a:ln>
              <a:solidFill>
                <a:srgbClr val="000000"/>
              </a:solidFill>
            </a:ln>
          </c:spPr>
          <c:invertIfNegative val="0"/>
          <c:cat>
            <c:strRef>
              <c:f>Sheet1!$B$1:$H$1</c:f>
              <c:strCache>
                <c:ptCount val="7"/>
                <c:pt idx="0">
                  <c:v>1 Year
(N=11,991)</c:v>
                </c:pt>
                <c:pt idx="1">
                  <c:v>2 Years
(N=9,860)</c:v>
                </c:pt>
                <c:pt idx="2">
                  <c:v>3 Years
(N=8,371)</c:v>
                </c:pt>
                <c:pt idx="3">
                  <c:v>Column2</c:v>
                </c:pt>
                <c:pt idx="4">
                  <c:v>1 Year
(N=400)</c:v>
                </c:pt>
                <c:pt idx="5">
                  <c:v>2 Years
(N=301)</c:v>
                </c:pt>
                <c:pt idx="6">
                  <c:v>3 Years
(N=234)</c:v>
                </c:pt>
              </c:strCache>
            </c:strRef>
          </c:cat>
          <c:val>
            <c:numRef>
              <c:f>Sheet1!$B$9:$H$9</c:f>
              <c:numCache>
                <c:formatCode>General</c:formatCode>
                <c:ptCount val="7"/>
                <c:pt idx="0">
                  <c:v>41</c:v>
                </c:pt>
                <c:pt idx="1">
                  <c:v>20</c:v>
                </c:pt>
                <c:pt idx="2">
                  <c:v>11</c:v>
                </c:pt>
                <c:pt idx="4">
                  <c:v>1</c:v>
                </c:pt>
                <c:pt idx="5">
                  <c:v>1</c:v>
                </c:pt>
                <c:pt idx="6">
                  <c:v>1</c:v>
                </c:pt>
              </c:numCache>
            </c:numRef>
          </c:val>
        </c:ser>
        <c:ser>
          <c:idx val="8"/>
          <c:order val="8"/>
          <c:tx>
            <c:strRef>
              <c:f>Sheet1!$A$10</c:f>
              <c:strCache>
                <c:ptCount val="1"/>
                <c:pt idx="0">
                  <c:v>20%</c:v>
                </c:pt>
              </c:strCache>
            </c:strRef>
          </c:tx>
          <c:spPr>
            <a:gradFill>
              <a:gsLst>
                <a:gs pos="0">
                  <a:srgbClr val="CC6600"/>
                </a:gs>
                <a:gs pos="50000">
                  <a:srgbClr val="FF9933"/>
                </a:gs>
                <a:gs pos="100000">
                  <a:srgbClr val="CC6600"/>
                </a:gs>
              </a:gsLst>
              <a:lin ang="10800000" scaled="1"/>
            </a:gradFill>
            <a:ln>
              <a:solidFill>
                <a:srgbClr val="000000"/>
              </a:solidFill>
            </a:ln>
          </c:spPr>
          <c:invertIfNegative val="0"/>
          <c:cat>
            <c:strRef>
              <c:f>Sheet1!$B$1:$H$1</c:f>
              <c:strCache>
                <c:ptCount val="7"/>
                <c:pt idx="0">
                  <c:v>1 Year
(N=11,991)</c:v>
                </c:pt>
                <c:pt idx="1">
                  <c:v>2 Years
(N=9,860)</c:v>
                </c:pt>
                <c:pt idx="2">
                  <c:v>3 Years
(N=8,371)</c:v>
                </c:pt>
                <c:pt idx="3">
                  <c:v>Column2</c:v>
                </c:pt>
                <c:pt idx="4">
                  <c:v>1 Year
(N=400)</c:v>
                </c:pt>
                <c:pt idx="5">
                  <c:v>2 Years
(N=301)</c:v>
                </c:pt>
                <c:pt idx="6">
                  <c:v>3 Years
(N=234)</c:v>
                </c:pt>
              </c:strCache>
            </c:strRef>
          </c:cat>
          <c:val>
            <c:numRef>
              <c:f>Sheet1!$B$10:$H$10</c:f>
              <c:numCache>
                <c:formatCode>General</c:formatCode>
                <c:ptCount val="7"/>
                <c:pt idx="0">
                  <c:v>120</c:v>
                </c:pt>
                <c:pt idx="1">
                  <c:v>35</c:v>
                </c:pt>
                <c:pt idx="2">
                  <c:v>31</c:v>
                </c:pt>
                <c:pt idx="4">
                  <c:v>4</c:v>
                </c:pt>
                <c:pt idx="5">
                  <c:v>1</c:v>
                </c:pt>
                <c:pt idx="6">
                  <c:v>2</c:v>
                </c:pt>
              </c:numCache>
            </c:numRef>
          </c:val>
        </c:ser>
        <c:ser>
          <c:idx val="9"/>
          <c:order val="9"/>
          <c:tx>
            <c:strRef>
              <c:f>Sheet1!$A$11</c:f>
              <c:strCache>
                <c:ptCount val="1"/>
                <c:pt idx="0">
                  <c:v>10%</c:v>
                </c:pt>
              </c:strCache>
            </c:strRef>
          </c:tx>
          <c:spPr>
            <a:gradFill flip="none" rotWithShape="1">
              <a:gsLst>
                <a:gs pos="0">
                  <a:srgbClr val="33CCCC"/>
                </a:gs>
                <a:gs pos="50000">
                  <a:srgbClr val="00FFFF"/>
                </a:gs>
                <a:gs pos="100000">
                  <a:srgbClr val="33CCCC"/>
                </a:gs>
              </a:gsLst>
              <a:lin ang="10800000" scaled="1"/>
              <a:tileRect/>
            </a:gradFill>
            <a:ln>
              <a:solidFill>
                <a:srgbClr val="000000"/>
              </a:solidFill>
            </a:ln>
          </c:spPr>
          <c:invertIfNegative val="0"/>
          <c:cat>
            <c:strRef>
              <c:f>Sheet1!$B$1:$H$1</c:f>
              <c:strCache>
                <c:ptCount val="7"/>
                <c:pt idx="0">
                  <c:v>1 Year
(N=11,991)</c:v>
                </c:pt>
                <c:pt idx="1">
                  <c:v>2 Years
(N=9,860)</c:v>
                </c:pt>
                <c:pt idx="2">
                  <c:v>3 Years
(N=8,371)</c:v>
                </c:pt>
                <c:pt idx="3">
                  <c:v>Column2</c:v>
                </c:pt>
                <c:pt idx="4">
                  <c:v>1 Year
(N=400)</c:v>
                </c:pt>
                <c:pt idx="5">
                  <c:v>2 Years
(N=301)</c:v>
                </c:pt>
                <c:pt idx="6">
                  <c:v>3 Years
(N=234)</c:v>
                </c:pt>
              </c:strCache>
            </c:strRef>
          </c:cat>
          <c:val>
            <c:numRef>
              <c:f>Sheet1!$B$11:$H$11</c:f>
              <c:numCache>
                <c:formatCode>General</c:formatCode>
                <c:ptCount val="7"/>
                <c:pt idx="0">
                  <c:v>110</c:v>
                </c:pt>
                <c:pt idx="1">
                  <c:v>40</c:v>
                </c:pt>
                <c:pt idx="2">
                  <c:v>38</c:v>
                </c:pt>
                <c:pt idx="4">
                  <c:v>8</c:v>
                </c:pt>
                <c:pt idx="5">
                  <c:v>2</c:v>
                </c:pt>
                <c:pt idx="6">
                  <c:v>0</c:v>
                </c:pt>
              </c:numCache>
            </c:numRef>
          </c:val>
        </c:ser>
        <c:dLbls>
          <c:showLegendKey val="0"/>
          <c:showVal val="0"/>
          <c:showCatName val="0"/>
          <c:showSerName val="0"/>
          <c:showPercent val="0"/>
          <c:showBubbleSize val="0"/>
        </c:dLbls>
        <c:gapWidth val="100"/>
        <c:overlap val="100"/>
        <c:axId val="482939752"/>
        <c:axId val="482940144"/>
      </c:barChart>
      <c:catAx>
        <c:axId val="482939752"/>
        <c:scaling>
          <c:orientation val="minMax"/>
        </c:scaling>
        <c:delete val="1"/>
        <c:axPos val="b"/>
        <c:numFmt formatCode="General" sourceLinked="0"/>
        <c:majorTickMark val="out"/>
        <c:minorTickMark val="none"/>
        <c:tickLblPos val="none"/>
        <c:crossAx val="482940144"/>
        <c:crosses val="autoZero"/>
        <c:auto val="1"/>
        <c:lblAlgn val="ctr"/>
        <c:lblOffset val="100"/>
        <c:noMultiLvlLbl val="0"/>
      </c:catAx>
      <c:valAx>
        <c:axId val="482940144"/>
        <c:scaling>
          <c:orientation val="minMax"/>
          <c:min val="0"/>
        </c:scaling>
        <c:delete val="0"/>
        <c:axPos val="l"/>
        <c:majorGridlines>
          <c:spPr>
            <a:ln w="6350">
              <a:solidFill>
                <a:schemeClr val="tx1"/>
              </a:solidFill>
              <a:prstDash val="sysDash"/>
            </a:ln>
          </c:spPr>
        </c:majorGridlines>
        <c:numFmt formatCode="0%" sourceLinked="1"/>
        <c:majorTickMark val="out"/>
        <c:minorTickMark val="none"/>
        <c:tickLblPos val="nextTo"/>
        <c:txPr>
          <a:bodyPr/>
          <a:lstStyle/>
          <a:p>
            <a:pPr>
              <a:defRPr sz="1500" b="1"/>
            </a:pPr>
            <a:endParaRPr lang="en-US"/>
          </a:p>
        </c:txPr>
        <c:crossAx val="482939752"/>
        <c:crosses val="autoZero"/>
        <c:crossBetween val="between"/>
        <c:majorUnit val="0.2"/>
      </c:valAx>
      <c:spPr>
        <a:solidFill>
          <a:srgbClr val="000000"/>
        </a:solidFill>
        <a:ln>
          <a:solidFill>
            <a:srgbClr val="FFFFFF"/>
          </a:solidFill>
        </a:ln>
      </c:spPr>
    </c:plotArea>
    <c:legend>
      <c:legendPos val="r"/>
      <c:layout>
        <c:manualLayout>
          <c:xMode val="edge"/>
          <c:yMode val="edge"/>
          <c:x val="0.47843318498231202"/>
          <c:y val="3.3828578804698591E-2"/>
          <c:w val="0.12156681501768812"/>
          <c:h val="0.76224921037418891"/>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2.4364295564749342E-2"/>
          <c:w val="0.89292662330252193"/>
          <c:h val="0.8006082462161993"/>
        </c:manualLayout>
      </c:layout>
      <c:barChart>
        <c:barDir val="col"/>
        <c:grouping val="percentStacked"/>
        <c:varyColors val="0"/>
        <c:ser>
          <c:idx val="0"/>
          <c:order val="0"/>
          <c:tx>
            <c:strRef>
              <c:f>Sheet1!$A$2</c:f>
              <c:strCache>
                <c:ptCount val="1"/>
                <c:pt idx="0">
                  <c:v>Working (FT/PT status unknown)</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dLbl>
              <c:idx val="0"/>
              <c:layout>
                <c:manualLayout>
                  <c:x val="-1.3284870686629558E-17"/>
                  <c:y val="6.667133769295798E-2"/>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1.4491612461485792E-3"/>
                  <c:y val="6.6899773121580242E-2"/>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2.8985507246376812E-3"/>
                  <c:y val="6.4275101205569743E-2"/>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4"/>
              <c:layout>
                <c:manualLayout>
                  <c:x val="-1.0627896549303646E-16"/>
                  <c:y val="8.5835446416655442E-2"/>
                </c:manualLayout>
              </c:layout>
              <c:dLblPos val="ctr"/>
              <c:showLegendKey val="0"/>
              <c:showVal val="0"/>
              <c:showCatName val="1"/>
              <c:showSerName val="0"/>
              <c:showPercent val="0"/>
              <c:showBubbleSize val="0"/>
              <c:extLst>
                <c:ext xmlns:c15="http://schemas.microsoft.com/office/drawing/2012/chart" uri="{CE6537A1-D6FC-4f65-9D91-7224C49458BB}"/>
              </c:extLst>
            </c:dLbl>
            <c:dLbl>
              <c:idx val="5"/>
              <c:layout>
                <c:manualLayout>
                  <c:x val="0"/>
                  <c:y val="8.5835446416655442E-2"/>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6"/>
              <c:layout>
                <c:manualLayout>
                  <c:x val="0"/>
                  <c:y val="7.9539570265581103E-2"/>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7"/>
              <c:layout>
                <c:manualLayout>
                  <c:x val="1.4492753623188406E-3"/>
                  <c:y val="7.6186218248142604E-2"/>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b="1"/>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1 Year
(N=16,902)</c:v>
                </c:pt>
                <c:pt idx="1">
                  <c:v>3 Years
(N=14,694)</c:v>
                </c:pt>
                <c:pt idx="2">
                  <c:v>5 Years
(N=12,837)</c:v>
                </c:pt>
                <c:pt idx="3">
                  <c:v>Column4</c:v>
                </c:pt>
                <c:pt idx="4">
                  <c:v>Column2</c:v>
                </c:pt>
                <c:pt idx="5">
                  <c:v>1 Year
(N = 481)</c:v>
                </c:pt>
                <c:pt idx="6">
                  <c:v>3 Years
(N = 387)</c:v>
                </c:pt>
                <c:pt idx="7">
                  <c:v>5 Years
(N = 297)</c:v>
                </c:pt>
              </c:strCache>
            </c:strRef>
          </c:cat>
          <c:val>
            <c:numRef>
              <c:f>Sheet1!$B$2:$I$2</c:f>
              <c:numCache>
                <c:formatCode>General</c:formatCode>
                <c:ptCount val="8"/>
                <c:pt idx="0">
                  <c:v>583</c:v>
                </c:pt>
                <c:pt idx="1">
                  <c:v>515</c:v>
                </c:pt>
                <c:pt idx="2">
                  <c:v>368</c:v>
                </c:pt>
                <c:pt idx="5">
                  <c:v>32</c:v>
                </c:pt>
                <c:pt idx="6">
                  <c:v>20</c:v>
                </c:pt>
                <c:pt idx="7">
                  <c:v>13</c:v>
                </c:pt>
              </c:numCache>
            </c:numRef>
          </c:val>
        </c:ser>
        <c:ser>
          <c:idx val="1"/>
          <c:order val="1"/>
          <c:tx>
            <c:strRef>
              <c:f>Sheet1!$A$3</c:f>
              <c:strCache>
                <c:ptCount val="1"/>
                <c:pt idx="0">
                  <c:v>Working Full Time</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Sheet1!$B$1:$I$1</c:f>
              <c:strCache>
                <c:ptCount val="8"/>
                <c:pt idx="0">
                  <c:v>1 Year
(N=16,902)</c:v>
                </c:pt>
                <c:pt idx="1">
                  <c:v>3 Years
(N=14,694)</c:v>
                </c:pt>
                <c:pt idx="2">
                  <c:v>5 Years
(N=12,837)</c:v>
                </c:pt>
                <c:pt idx="3">
                  <c:v>Column4</c:v>
                </c:pt>
                <c:pt idx="4">
                  <c:v>Column2</c:v>
                </c:pt>
                <c:pt idx="5">
                  <c:v>1 Year
(N = 481)</c:v>
                </c:pt>
                <c:pt idx="6">
                  <c:v>3 Years
(N = 387)</c:v>
                </c:pt>
                <c:pt idx="7">
                  <c:v>5 Years
(N = 297)</c:v>
                </c:pt>
              </c:strCache>
            </c:strRef>
          </c:cat>
          <c:val>
            <c:numRef>
              <c:f>Sheet1!$B$3:$I$3</c:f>
              <c:numCache>
                <c:formatCode>General</c:formatCode>
                <c:ptCount val="8"/>
                <c:pt idx="0">
                  <c:v>3239</c:v>
                </c:pt>
                <c:pt idx="1">
                  <c:v>3374</c:v>
                </c:pt>
                <c:pt idx="2">
                  <c:v>2930</c:v>
                </c:pt>
                <c:pt idx="5">
                  <c:v>123</c:v>
                </c:pt>
                <c:pt idx="6">
                  <c:v>125</c:v>
                </c:pt>
                <c:pt idx="7">
                  <c:v>87</c:v>
                </c:pt>
              </c:numCache>
            </c:numRef>
          </c:val>
        </c:ser>
        <c:ser>
          <c:idx val="2"/>
          <c:order val="2"/>
          <c:tx>
            <c:strRef>
              <c:f>Sheet1!$A$4</c:f>
              <c:strCache>
                <c:ptCount val="1"/>
                <c:pt idx="0">
                  <c:v>Working Part Time</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Sheet1!$B$1:$I$1</c:f>
              <c:strCache>
                <c:ptCount val="8"/>
                <c:pt idx="0">
                  <c:v>1 Year
(N=16,902)</c:v>
                </c:pt>
                <c:pt idx="1">
                  <c:v>3 Years
(N=14,694)</c:v>
                </c:pt>
                <c:pt idx="2">
                  <c:v>5 Years
(N=12,837)</c:v>
                </c:pt>
                <c:pt idx="3">
                  <c:v>Column4</c:v>
                </c:pt>
                <c:pt idx="4">
                  <c:v>Column2</c:v>
                </c:pt>
                <c:pt idx="5">
                  <c:v>1 Year
(N = 481)</c:v>
                </c:pt>
                <c:pt idx="6">
                  <c:v>3 Years
(N = 387)</c:v>
                </c:pt>
                <c:pt idx="7">
                  <c:v>5 Years
(N = 297)</c:v>
                </c:pt>
              </c:strCache>
            </c:strRef>
          </c:cat>
          <c:val>
            <c:numRef>
              <c:f>Sheet1!$B$4:$I$4</c:f>
              <c:numCache>
                <c:formatCode>General</c:formatCode>
                <c:ptCount val="8"/>
                <c:pt idx="0">
                  <c:v>1226</c:v>
                </c:pt>
                <c:pt idx="1">
                  <c:v>1145</c:v>
                </c:pt>
                <c:pt idx="2">
                  <c:v>900</c:v>
                </c:pt>
                <c:pt idx="5">
                  <c:v>45</c:v>
                </c:pt>
                <c:pt idx="6">
                  <c:v>26</c:v>
                </c:pt>
                <c:pt idx="7">
                  <c:v>27</c:v>
                </c:pt>
              </c:numCache>
            </c:numRef>
          </c:val>
        </c:ser>
        <c:ser>
          <c:idx val="3"/>
          <c:order val="3"/>
          <c:tx>
            <c:strRef>
              <c:f>Sheet1!$A$5</c:f>
              <c:strCache>
                <c:ptCount val="1"/>
                <c:pt idx="0">
                  <c:v>Not Working</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invertIfNegative val="0"/>
          <c:cat>
            <c:strRef>
              <c:f>Sheet1!$B$1:$I$1</c:f>
              <c:strCache>
                <c:ptCount val="8"/>
                <c:pt idx="0">
                  <c:v>1 Year
(N=16,902)</c:v>
                </c:pt>
                <c:pt idx="1">
                  <c:v>3 Years
(N=14,694)</c:v>
                </c:pt>
                <c:pt idx="2">
                  <c:v>5 Years
(N=12,837)</c:v>
                </c:pt>
                <c:pt idx="3">
                  <c:v>Column4</c:v>
                </c:pt>
                <c:pt idx="4">
                  <c:v>Column2</c:v>
                </c:pt>
                <c:pt idx="5">
                  <c:v>1 Year
(N = 481)</c:v>
                </c:pt>
                <c:pt idx="6">
                  <c:v>3 Years
(N = 387)</c:v>
                </c:pt>
                <c:pt idx="7">
                  <c:v>5 Years
(N = 297)</c:v>
                </c:pt>
              </c:strCache>
            </c:strRef>
          </c:cat>
          <c:val>
            <c:numRef>
              <c:f>Sheet1!$B$5:$I$5</c:f>
              <c:numCache>
                <c:formatCode>General</c:formatCode>
                <c:ptCount val="8"/>
                <c:pt idx="0">
                  <c:v>8279</c:v>
                </c:pt>
                <c:pt idx="1">
                  <c:v>5798</c:v>
                </c:pt>
                <c:pt idx="2">
                  <c:v>4750</c:v>
                </c:pt>
                <c:pt idx="5">
                  <c:v>211</c:v>
                </c:pt>
                <c:pt idx="6">
                  <c:v>153</c:v>
                </c:pt>
                <c:pt idx="7">
                  <c:v>104</c:v>
                </c:pt>
              </c:numCache>
            </c:numRef>
          </c:val>
        </c:ser>
        <c:ser>
          <c:idx val="4"/>
          <c:order val="4"/>
          <c:tx>
            <c:strRef>
              <c:f>Sheet1!$A$6</c:f>
              <c:strCache>
                <c:ptCount val="1"/>
                <c:pt idx="0">
                  <c:v>Retired</c:v>
                </c:pt>
              </c:strCache>
            </c:strRef>
          </c:tx>
          <c:spPr>
            <a:gradFill flip="none" rotWithShape="1">
              <a:gsLst>
                <a:gs pos="0">
                  <a:srgbClr val="008080"/>
                </a:gs>
                <a:gs pos="50000">
                  <a:srgbClr val="00FFFF"/>
                </a:gs>
                <a:gs pos="100000">
                  <a:srgbClr val="008080"/>
                </a:gs>
              </a:gsLst>
              <a:lin ang="10800000" scaled="1"/>
              <a:tileRect/>
            </a:gradFill>
            <a:ln>
              <a:solidFill>
                <a:srgbClr val="000000"/>
              </a:solidFill>
            </a:ln>
          </c:spPr>
          <c:invertIfNegative val="0"/>
          <c:cat>
            <c:strRef>
              <c:f>Sheet1!$B$1:$I$1</c:f>
              <c:strCache>
                <c:ptCount val="8"/>
                <c:pt idx="0">
                  <c:v>1 Year
(N=16,902)</c:v>
                </c:pt>
                <c:pt idx="1">
                  <c:v>3 Years
(N=14,694)</c:v>
                </c:pt>
                <c:pt idx="2">
                  <c:v>5 Years
(N=12,837)</c:v>
                </c:pt>
                <c:pt idx="3">
                  <c:v>Column4</c:v>
                </c:pt>
                <c:pt idx="4">
                  <c:v>Column2</c:v>
                </c:pt>
                <c:pt idx="5">
                  <c:v>1 Year
(N = 481)</c:v>
                </c:pt>
                <c:pt idx="6">
                  <c:v>3 Years
(N = 387)</c:v>
                </c:pt>
                <c:pt idx="7">
                  <c:v>5 Years
(N = 297)</c:v>
                </c:pt>
              </c:strCache>
            </c:strRef>
          </c:cat>
          <c:val>
            <c:numRef>
              <c:f>Sheet1!$B$6:$I$6</c:f>
              <c:numCache>
                <c:formatCode>General</c:formatCode>
                <c:ptCount val="8"/>
                <c:pt idx="0">
                  <c:v>3575</c:v>
                </c:pt>
                <c:pt idx="1">
                  <c:v>3862</c:v>
                </c:pt>
                <c:pt idx="2">
                  <c:v>3889</c:v>
                </c:pt>
                <c:pt idx="5">
                  <c:v>70</c:v>
                </c:pt>
                <c:pt idx="6">
                  <c:v>63</c:v>
                </c:pt>
                <c:pt idx="7">
                  <c:v>66</c:v>
                </c:pt>
              </c:numCache>
            </c:numRef>
          </c:val>
        </c:ser>
        <c:dLbls>
          <c:showLegendKey val="0"/>
          <c:showVal val="0"/>
          <c:showCatName val="0"/>
          <c:showSerName val="0"/>
          <c:showPercent val="0"/>
          <c:showBubbleSize val="0"/>
        </c:dLbls>
        <c:gapWidth val="100"/>
        <c:overlap val="100"/>
        <c:axId val="482940928"/>
        <c:axId val="482941320"/>
      </c:barChart>
      <c:catAx>
        <c:axId val="482940928"/>
        <c:scaling>
          <c:orientation val="minMax"/>
        </c:scaling>
        <c:delete val="1"/>
        <c:axPos val="b"/>
        <c:numFmt formatCode="General" sourceLinked="0"/>
        <c:majorTickMark val="out"/>
        <c:minorTickMark val="none"/>
        <c:tickLblPos val="none"/>
        <c:crossAx val="482941320"/>
        <c:crosses val="autoZero"/>
        <c:auto val="1"/>
        <c:lblAlgn val="ctr"/>
        <c:lblOffset val="100"/>
        <c:noMultiLvlLbl val="0"/>
      </c:catAx>
      <c:valAx>
        <c:axId val="482941320"/>
        <c:scaling>
          <c:orientation val="minMax"/>
          <c:min val="0"/>
        </c:scaling>
        <c:delete val="0"/>
        <c:axPos val="l"/>
        <c:majorGridlines>
          <c:spPr>
            <a:ln w="6350">
              <a:solidFill>
                <a:schemeClr val="tx1"/>
              </a:solidFill>
              <a:prstDash val="sysDash"/>
            </a:ln>
          </c:spPr>
        </c:majorGridlines>
        <c:numFmt formatCode="0%" sourceLinked="1"/>
        <c:majorTickMark val="out"/>
        <c:minorTickMark val="none"/>
        <c:tickLblPos val="nextTo"/>
        <c:txPr>
          <a:bodyPr/>
          <a:lstStyle/>
          <a:p>
            <a:pPr>
              <a:defRPr sz="1500" b="1"/>
            </a:pPr>
            <a:endParaRPr lang="en-US"/>
          </a:p>
        </c:txPr>
        <c:crossAx val="482940928"/>
        <c:crosses val="autoZero"/>
        <c:crossBetween val="between"/>
        <c:majorUnit val="0.2"/>
      </c:valAx>
      <c:spPr>
        <a:solidFill>
          <a:srgbClr val="000000"/>
        </a:solidFill>
        <a:ln>
          <a:solidFill>
            <a:srgbClr val="FFFFFF"/>
          </a:solidFill>
        </a:ln>
      </c:spPr>
    </c:plotArea>
    <c:legend>
      <c:legendPos val="r"/>
      <c:layout>
        <c:manualLayout>
          <c:xMode val="edge"/>
          <c:yMode val="edge"/>
          <c:x val="0.42625927193883373"/>
          <c:y val="0.16831042306152408"/>
          <c:w val="0.24624797443798394"/>
          <c:h val="0.52213621602384463"/>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047159427652191"/>
          <c:y val="0.11615668680949758"/>
          <c:w val="0.40250529167725391"/>
          <c:h val="0.58035646706952326"/>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FFFF00"/>
              </a:solidFill>
              <a:ln>
                <a:solidFill>
                  <a:srgbClr val="000000"/>
                </a:solidFill>
              </a:ln>
            </c:spPr>
          </c:dPt>
          <c:dPt>
            <c:idx val="1"/>
            <c:bubble3D val="0"/>
            <c:spPr>
              <a:solidFill>
                <a:schemeClr val="bg1">
                  <a:lumMod val="50000"/>
                  <a:lumOff val="50000"/>
                </a:schemeClr>
              </a:solidFill>
              <a:ln>
                <a:solidFill>
                  <a:srgbClr val="000000"/>
                </a:solidFill>
              </a:ln>
            </c:spPr>
          </c:dPt>
          <c:dPt>
            <c:idx val="2"/>
            <c:bubble3D val="0"/>
            <c:spPr>
              <a:solidFill>
                <a:srgbClr val="00FF00"/>
              </a:solidFill>
              <a:ln>
                <a:solidFill>
                  <a:srgbClr val="000000"/>
                </a:solidFill>
              </a:ln>
            </c:spPr>
          </c:dPt>
          <c:dPt>
            <c:idx val="3"/>
            <c:bubble3D val="0"/>
            <c:spPr>
              <a:solidFill>
                <a:srgbClr val="FF0000"/>
              </a:solidFill>
              <a:ln>
                <a:solidFill>
                  <a:srgbClr val="000000"/>
                </a:solidFill>
              </a:ln>
            </c:spPr>
          </c:dPt>
          <c:dPt>
            <c:idx val="4"/>
            <c:bubble3D val="0"/>
            <c:spPr>
              <a:solidFill>
                <a:srgbClr val="00FFFF"/>
              </a:solidFill>
              <a:ln>
                <a:solidFill>
                  <a:srgbClr val="000000"/>
                </a:solidFill>
              </a:ln>
            </c:spPr>
          </c:dPt>
          <c:dPt>
            <c:idx val="5"/>
            <c:bubble3D val="0"/>
            <c:spPr>
              <a:solidFill>
                <a:srgbClr val="FF00FF"/>
              </a:solidFill>
              <a:ln>
                <a:solidFill>
                  <a:srgbClr val="000000"/>
                </a:solidFill>
              </a:ln>
            </c:spPr>
          </c:dPt>
          <c:dPt>
            <c:idx val="6"/>
            <c:bubble3D val="0"/>
            <c:spPr>
              <a:solidFill>
                <a:srgbClr val="00FFFF"/>
              </a:solidFill>
              <a:ln>
                <a:solidFill>
                  <a:srgbClr val="000000"/>
                </a:solidFill>
              </a:ln>
            </c:spPr>
          </c:dPt>
          <c:dLbls>
            <c:dLbl>
              <c:idx val="1"/>
              <c:layout>
                <c:manualLayout>
                  <c:x val="0"/>
                  <c:y val="3.5087719298245591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dLbl>
              <c:idx val="2"/>
              <c:layout>
                <c:manualLayout>
                  <c:x val="2.7777777777779488E-3"/>
                  <c:y val="-6.4327485380117039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dLbl>
              <c:idx val="4"/>
              <c:layout>
                <c:manualLayout>
                  <c:x val="7.3530183727034118E-3"/>
                  <c:y val="-9.3567251461988327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numFmt formatCode="0%" sourceLinked="0"/>
            <c:spPr>
              <a:noFill/>
              <a:ln>
                <a:noFill/>
              </a:ln>
              <a:effectLst/>
            </c:spPr>
            <c:txPr>
              <a:bodyPr/>
              <a:lstStyle/>
              <a:p>
                <a:pPr>
                  <a:defRPr sz="1300" b="1"/>
                </a:pPr>
                <a:endParaRPr lang="en-US"/>
              </a:p>
            </c:txPr>
            <c:dLblPos val="outEnd"/>
            <c:showLegendKey val="0"/>
            <c:showVal val="1"/>
            <c:showCatName val="0"/>
            <c:showSerName val="0"/>
            <c:showPercent val="0"/>
            <c:showBubbleSize val="0"/>
            <c:separator>
</c:separator>
            <c:showLeaderLines val="1"/>
            <c:extLst>
              <c:ext xmlns:c15="http://schemas.microsoft.com/office/drawing/2012/chart" uri="{CE6537A1-D6FC-4f65-9D91-7224C49458BB}">
                <c15:layout/>
              </c:ext>
            </c:extLst>
          </c:dLbls>
          <c:cat>
            <c:strRef>
              <c:f>Sheet1!$A$2:$A$7</c:f>
              <c:strCache>
                <c:ptCount val="6"/>
                <c:pt idx="0">
                  <c:v>Myopathy</c:v>
                </c:pt>
                <c:pt idx="1">
                  <c:v>Congenital</c:v>
                </c:pt>
                <c:pt idx="2">
                  <c:v>Retx</c:v>
                </c:pt>
                <c:pt idx="3">
                  <c:v>CAD</c:v>
                </c:pt>
                <c:pt idx="4">
                  <c:v>Other</c:v>
                </c:pt>
                <c:pt idx="5">
                  <c:v>Valvular</c:v>
                </c:pt>
              </c:strCache>
            </c:strRef>
          </c:cat>
          <c:val>
            <c:numRef>
              <c:f>Sheet1!$B$2:$B$7</c:f>
              <c:numCache>
                <c:formatCode>0.00%</c:formatCode>
                <c:ptCount val="6"/>
                <c:pt idx="0">
                  <c:v>0.55503000000000002</c:v>
                </c:pt>
                <c:pt idx="1">
                  <c:v>2.0323999999999998E-2</c:v>
                </c:pt>
                <c:pt idx="2">
                  <c:v>2.0017E-2</c:v>
                </c:pt>
                <c:pt idx="3">
                  <c:v>0.36836000000000002</c:v>
                </c:pt>
                <c:pt idx="4">
                  <c:v>5.829E-3</c:v>
                </c:pt>
                <c:pt idx="5">
                  <c:v>3.0446999999999998E-2</c:v>
                </c:pt>
              </c:numCache>
            </c:numRef>
          </c:val>
        </c:ser>
        <c:dLbls>
          <c:showLegendKey val="0"/>
          <c:showVal val="0"/>
          <c:showCatName val="0"/>
          <c:showSerName val="0"/>
          <c:showPercent val="0"/>
          <c:showBubbleSize val="0"/>
          <c:showLeaderLines val="1"/>
        </c:dLbls>
        <c:firstSliceAng val="70"/>
      </c:pieChart>
      <c:spPr>
        <a:noFill/>
        <a:ln w="25400">
          <a:noFill/>
        </a:ln>
      </c:spPr>
    </c:plotArea>
    <c:legend>
      <c:legendPos val="l"/>
      <c:layout>
        <c:manualLayout>
          <c:xMode val="edge"/>
          <c:yMode val="edge"/>
          <c:x val="0"/>
          <c:y val="7.0826771653544326E-2"/>
          <c:w val="0.28161967657268688"/>
          <c:h val="0.55107489470792859"/>
        </c:manualLayout>
      </c:layout>
      <c:overlay val="0"/>
      <c:spPr>
        <a:solidFill>
          <a:schemeClr val="bg2"/>
        </a:solidFill>
        <a:ln>
          <a:solidFill>
            <a:schemeClr val="tx1"/>
          </a:solidFill>
        </a:ln>
      </c:spPr>
      <c:txPr>
        <a:bodyPr/>
        <a:lstStyle/>
        <a:p>
          <a:pPr>
            <a:defRPr sz="16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3.6402642466304293E-2"/>
          <c:w val="0.89292662330252193"/>
          <c:h val="0.78784811081964579"/>
        </c:manualLayout>
      </c:layout>
      <c:barChart>
        <c:barDir val="col"/>
        <c:grouping val="percentStacked"/>
        <c:varyColors val="0"/>
        <c:ser>
          <c:idx val="0"/>
          <c:order val="0"/>
          <c:tx>
            <c:strRef>
              <c:f>Sheet1!$A$2</c:f>
              <c:strCache>
                <c:ptCount val="1"/>
                <c:pt idx="0">
                  <c:v>Working (FT/PT status unknown)</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dLbl>
              <c:idx val="0"/>
              <c:layout>
                <c:manualLayout>
                  <c:x val="2.8985507246376812E-3"/>
                  <c:y val="6.507425297040513E-2"/>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7.2462626954239683E-3"/>
                  <c:y val="6.8268380490847561E-2"/>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8.6956521739130436E-3"/>
                  <c:y val="6.7769735334330866E-2"/>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5"/>
              <c:layout>
                <c:manualLayout>
                  <c:x val="1.4492753623187343E-3"/>
                  <c:y val="6.5795295562800046E-2"/>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6"/>
              <c:layout>
                <c:manualLayout>
                  <c:x val="-4.3478260869565218E-3"/>
                  <c:y val="7.0435333514345194E-2"/>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7"/>
              <c:layout>
                <c:manualLayout>
                  <c:x val="4.3478260869565218E-3"/>
                  <c:y val="6.8097289231787525E-2"/>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b="1"/>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1 Year
(N=10,173)</c:v>
                </c:pt>
                <c:pt idx="1">
                  <c:v>3 Years
(N=7,953)</c:v>
                </c:pt>
                <c:pt idx="2">
                  <c:v>5 Years
(N=6,115)</c:v>
                </c:pt>
                <c:pt idx="3">
                  <c:v>Column2</c:v>
                </c:pt>
                <c:pt idx="4">
                  <c:v>Column1</c:v>
                </c:pt>
                <c:pt idx="5">
                  <c:v>1 Year
(N = 327)</c:v>
                </c:pt>
                <c:pt idx="6">
                  <c:v>3 Years
(N = 258)</c:v>
                </c:pt>
                <c:pt idx="7">
                  <c:v>5 Years
(N = 187)</c:v>
                </c:pt>
              </c:strCache>
            </c:strRef>
          </c:cat>
          <c:val>
            <c:numRef>
              <c:f>Sheet1!$B$2:$I$2</c:f>
              <c:numCache>
                <c:formatCode>General</c:formatCode>
                <c:ptCount val="8"/>
                <c:pt idx="0">
                  <c:v>323</c:v>
                </c:pt>
                <c:pt idx="1">
                  <c:v>317</c:v>
                </c:pt>
                <c:pt idx="2">
                  <c:v>236</c:v>
                </c:pt>
                <c:pt idx="5">
                  <c:v>11</c:v>
                </c:pt>
                <c:pt idx="6">
                  <c:v>13</c:v>
                </c:pt>
                <c:pt idx="7">
                  <c:v>9</c:v>
                </c:pt>
              </c:numCache>
            </c:numRef>
          </c:val>
        </c:ser>
        <c:ser>
          <c:idx val="1"/>
          <c:order val="1"/>
          <c:tx>
            <c:strRef>
              <c:f>Sheet1!$A$3</c:f>
              <c:strCache>
                <c:ptCount val="1"/>
                <c:pt idx="0">
                  <c:v>Working Full Time</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Sheet1!$B$1:$I$1</c:f>
              <c:strCache>
                <c:ptCount val="8"/>
                <c:pt idx="0">
                  <c:v>1 Year
(N=10,173)</c:v>
                </c:pt>
                <c:pt idx="1">
                  <c:v>3 Years
(N=7,953)</c:v>
                </c:pt>
                <c:pt idx="2">
                  <c:v>5 Years
(N=6,115)</c:v>
                </c:pt>
                <c:pt idx="3">
                  <c:v>Column2</c:v>
                </c:pt>
                <c:pt idx="4">
                  <c:v>Column1</c:v>
                </c:pt>
                <c:pt idx="5">
                  <c:v>1 Year
(N = 327)</c:v>
                </c:pt>
                <c:pt idx="6">
                  <c:v>3 Years
(N = 258)</c:v>
                </c:pt>
                <c:pt idx="7">
                  <c:v>5 Years
(N = 187)</c:v>
                </c:pt>
              </c:strCache>
            </c:strRef>
          </c:cat>
          <c:val>
            <c:numRef>
              <c:f>Sheet1!$B$3:$I$3</c:f>
              <c:numCache>
                <c:formatCode>General</c:formatCode>
                <c:ptCount val="8"/>
                <c:pt idx="0">
                  <c:v>2432</c:v>
                </c:pt>
                <c:pt idx="1">
                  <c:v>2466</c:v>
                </c:pt>
                <c:pt idx="2">
                  <c:v>2039</c:v>
                </c:pt>
                <c:pt idx="5">
                  <c:v>104</c:v>
                </c:pt>
                <c:pt idx="6">
                  <c:v>99</c:v>
                </c:pt>
                <c:pt idx="7">
                  <c:v>69</c:v>
                </c:pt>
              </c:numCache>
            </c:numRef>
          </c:val>
        </c:ser>
        <c:ser>
          <c:idx val="2"/>
          <c:order val="2"/>
          <c:tx>
            <c:strRef>
              <c:f>Sheet1!$A$4</c:f>
              <c:strCache>
                <c:ptCount val="1"/>
                <c:pt idx="0">
                  <c:v>Working Part Time</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Sheet1!$B$1:$I$1</c:f>
              <c:strCache>
                <c:ptCount val="8"/>
                <c:pt idx="0">
                  <c:v>1 Year
(N=10,173)</c:v>
                </c:pt>
                <c:pt idx="1">
                  <c:v>3 Years
(N=7,953)</c:v>
                </c:pt>
                <c:pt idx="2">
                  <c:v>5 Years
(N=6,115)</c:v>
                </c:pt>
                <c:pt idx="3">
                  <c:v>Column2</c:v>
                </c:pt>
                <c:pt idx="4">
                  <c:v>Column1</c:v>
                </c:pt>
                <c:pt idx="5">
                  <c:v>1 Year
(N = 327)</c:v>
                </c:pt>
                <c:pt idx="6">
                  <c:v>3 Years
(N = 258)</c:v>
                </c:pt>
                <c:pt idx="7">
                  <c:v>5 Years
(N = 187)</c:v>
                </c:pt>
              </c:strCache>
            </c:strRef>
          </c:cat>
          <c:val>
            <c:numRef>
              <c:f>Sheet1!$B$4:$I$4</c:f>
              <c:numCache>
                <c:formatCode>General</c:formatCode>
                <c:ptCount val="8"/>
                <c:pt idx="0">
                  <c:v>821</c:v>
                </c:pt>
                <c:pt idx="1">
                  <c:v>716</c:v>
                </c:pt>
                <c:pt idx="2">
                  <c:v>504</c:v>
                </c:pt>
                <c:pt idx="5">
                  <c:v>33</c:v>
                </c:pt>
                <c:pt idx="6">
                  <c:v>19</c:v>
                </c:pt>
                <c:pt idx="7">
                  <c:v>20</c:v>
                </c:pt>
              </c:numCache>
            </c:numRef>
          </c:val>
        </c:ser>
        <c:ser>
          <c:idx val="3"/>
          <c:order val="3"/>
          <c:tx>
            <c:strRef>
              <c:f>Sheet1!$A$5</c:f>
              <c:strCache>
                <c:ptCount val="1"/>
                <c:pt idx="0">
                  <c:v>Not Working</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invertIfNegative val="0"/>
          <c:cat>
            <c:strRef>
              <c:f>Sheet1!$B$1:$I$1</c:f>
              <c:strCache>
                <c:ptCount val="8"/>
                <c:pt idx="0">
                  <c:v>1 Year
(N=10,173)</c:v>
                </c:pt>
                <c:pt idx="1">
                  <c:v>3 Years
(N=7,953)</c:v>
                </c:pt>
                <c:pt idx="2">
                  <c:v>5 Years
(N=6,115)</c:v>
                </c:pt>
                <c:pt idx="3">
                  <c:v>Column2</c:v>
                </c:pt>
                <c:pt idx="4">
                  <c:v>Column1</c:v>
                </c:pt>
                <c:pt idx="5">
                  <c:v>1 Year
(N = 327)</c:v>
                </c:pt>
                <c:pt idx="6">
                  <c:v>3 Years
(N = 258)</c:v>
                </c:pt>
                <c:pt idx="7">
                  <c:v>5 Years
(N = 187)</c:v>
                </c:pt>
              </c:strCache>
            </c:strRef>
          </c:cat>
          <c:val>
            <c:numRef>
              <c:f>Sheet1!$B$5:$I$5</c:f>
              <c:numCache>
                <c:formatCode>General</c:formatCode>
                <c:ptCount val="8"/>
                <c:pt idx="0">
                  <c:v>5870</c:v>
                </c:pt>
                <c:pt idx="1">
                  <c:v>3785</c:v>
                </c:pt>
                <c:pt idx="2">
                  <c:v>2770</c:v>
                </c:pt>
                <c:pt idx="5">
                  <c:v>161</c:v>
                </c:pt>
                <c:pt idx="6">
                  <c:v>112</c:v>
                </c:pt>
                <c:pt idx="7">
                  <c:v>72</c:v>
                </c:pt>
              </c:numCache>
            </c:numRef>
          </c:val>
        </c:ser>
        <c:ser>
          <c:idx val="4"/>
          <c:order val="4"/>
          <c:tx>
            <c:strRef>
              <c:f>Sheet1!$A$6</c:f>
              <c:strCache>
                <c:ptCount val="1"/>
                <c:pt idx="0">
                  <c:v>Retired</c:v>
                </c:pt>
              </c:strCache>
            </c:strRef>
          </c:tx>
          <c:spPr>
            <a:gradFill flip="none" rotWithShape="1">
              <a:gsLst>
                <a:gs pos="0">
                  <a:srgbClr val="008080"/>
                </a:gs>
                <a:gs pos="50000">
                  <a:srgbClr val="00FFFF"/>
                </a:gs>
                <a:gs pos="100000">
                  <a:srgbClr val="008080"/>
                </a:gs>
              </a:gsLst>
              <a:lin ang="10800000" scaled="1"/>
              <a:tileRect/>
            </a:gradFill>
            <a:ln>
              <a:solidFill>
                <a:srgbClr val="000000"/>
              </a:solidFill>
            </a:ln>
          </c:spPr>
          <c:invertIfNegative val="0"/>
          <c:cat>
            <c:strRef>
              <c:f>Sheet1!$B$1:$I$1</c:f>
              <c:strCache>
                <c:ptCount val="8"/>
                <c:pt idx="0">
                  <c:v>1 Year
(N=10,173)</c:v>
                </c:pt>
                <c:pt idx="1">
                  <c:v>3 Years
(N=7,953)</c:v>
                </c:pt>
                <c:pt idx="2">
                  <c:v>5 Years
(N=6,115)</c:v>
                </c:pt>
                <c:pt idx="3">
                  <c:v>Column2</c:v>
                </c:pt>
                <c:pt idx="4">
                  <c:v>Column1</c:v>
                </c:pt>
                <c:pt idx="5">
                  <c:v>1 Year
(N = 327)</c:v>
                </c:pt>
                <c:pt idx="6">
                  <c:v>3 Years
(N = 258)</c:v>
                </c:pt>
                <c:pt idx="7">
                  <c:v>5 Years
(N = 187)</c:v>
                </c:pt>
              </c:strCache>
            </c:strRef>
          </c:cat>
          <c:val>
            <c:numRef>
              <c:f>Sheet1!$B$6:$I$6</c:f>
              <c:numCache>
                <c:formatCode>General</c:formatCode>
                <c:ptCount val="8"/>
                <c:pt idx="0">
                  <c:v>727</c:v>
                </c:pt>
                <c:pt idx="1">
                  <c:v>669</c:v>
                </c:pt>
                <c:pt idx="2">
                  <c:v>566</c:v>
                </c:pt>
                <c:pt idx="5">
                  <c:v>18</c:v>
                </c:pt>
                <c:pt idx="6">
                  <c:v>15</c:v>
                </c:pt>
                <c:pt idx="7">
                  <c:v>17</c:v>
                </c:pt>
              </c:numCache>
            </c:numRef>
          </c:val>
        </c:ser>
        <c:dLbls>
          <c:showLegendKey val="0"/>
          <c:showVal val="0"/>
          <c:showCatName val="0"/>
          <c:showSerName val="0"/>
          <c:showPercent val="0"/>
          <c:showBubbleSize val="0"/>
        </c:dLbls>
        <c:gapWidth val="100"/>
        <c:overlap val="100"/>
        <c:axId val="568408840"/>
        <c:axId val="568409232"/>
      </c:barChart>
      <c:catAx>
        <c:axId val="568408840"/>
        <c:scaling>
          <c:orientation val="minMax"/>
        </c:scaling>
        <c:delete val="1"/>
        <c:axPos val="b"/>
        <c:numFmt formatCode="General" sourceLinked="0"/>
        <c:majorTickMark val="out"/>
        <c:minorTickMark val="none"/>
        <c:tickLblPos val="none"/>
        <c:crossAx val="568409232"/>
        <c:crosses val="autoZero"/>
        <c:auto val="1"/>
        <c:lblAlgn val="ctr"/>
        <c:lblOffset val="100"/>
        <c:noMultiLvlLbl val="0"/>
      </c:catAx>
      <c:valAx>
        <c:axId val="568409232"/>
        <c:scaling>
          <c:orientation val="minMax"/>
          <c:min val="0"/>
        </c:scaling>
        <c:delete val="0"/>
        <c:axPos val="l"/>
        <c:majorGridlines>
          <c:spPr>
            <a:ln w="6350">
              <a:solidFill>
                <a:schemeClr val="tx1"/>
              </a:solidFill>
              <a:prstDash val="sysDash"/>
            </a:ln>
          </c:spPr>
        </c:majorGridlines>
        <c:numFmt formatCode="0%" sourceLinked="1"/>
        <c:majorTickMark val="out"/>
        <c:minorTickMark val="none"/>
        <c:tickLblPos val="nextTo"/>
        <c:txPr>
          <a:bodyPr/>
          <a:lstStyle/>
          <a:p>
            <a:pPr>
              <a:defRPr sz="1500" b="1"/>
            </a:pPr>
            <a:endParaRPr lang="en-US"/>
          </a:p>
        </c:txPr>
        <c:crossAx val="568408840"/>
        <c:crosses val="autoZero"/>
        <c:crossBetween val="between"/>
        <c:majorUnit val="0.2"/>
      </c:valAx>
      <c:spPr>
        <a:solidFill>
          <a:srgbClr val="000000"/>
        </a:solidFill>
        <a:ln>
          <a:solidFill>
            <a:srgbClr val="FFFFFF"/>
          </a:solidFill>
        </a:ln>
      </c:spPr>
    </c:plotArea>
    <c:legend>
      <c:legendPos val="r"/>
      <c:layout>
        <c:manualLayout>
          <c:xMode val="edge"/>
          <c:yMode val="edge"/>
          <c:x val="0.41756361976492073"/>
          <c:y val="0.17147615168793556"/>
          <c:w val="0.24624797443798399"/>
          <c:h val="0.52213621602384463"/>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3.6402642466304272E-2"/>
          <c:w val="0.89292662330252193"/>
          <c:h val="0.82823590907068823"/>
        </c:manualLayout>
      </c:layout>
      <c:barChart>
        <c:barDir val="col"/>
        <c:grouping val="percentStacked"/>
        <c:varyColors val="0"/>
        <c:ser>
          <c:idx val="0"/>
          <c:order val="0"/>
          <c:tx>
            <c:strRef>
              <c:f>Sheet1!$A$2</c:f>
              <c:strCache>
                <c:ptCount val="1"/>
                <c:pt idx="0">
                  <c:v>No Hospitalization</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dLbl>
              <c:idx val="0"/>
              <c:layout>
                <c:manualLayout>
                  <c:x val="2.8985507246376812E-3"/>
                  <c:y val="0.29646559010632145"/>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1.4490471299783813E-3"/>
                  <c:y val="0.37756261399529845"/>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1.1411617015505053E-7"/>
                  <c:y val="0.37984207482539928"/>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500" b="1"/>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Up to 1 Year
(N = 23,663)</c:v>
                </c:pt>
                <c:pt idx="1">
                  <c:v>Between 2 and 3 Years (N = 19,926)</c:v>
                </c:pt>
                <c:pt idx="2">
                  <c:v>Between 4 and 5 Years (N = 17,416)</c:v>
                </c:pt>
              </c:strCache>
            </c:strRef>
          </c:cat>
          <c:val>
            <c:numRef>
              <c:f>Sheet1!$B$2:$D$2</c:f>
              <c:numCache>
                <c:formatCode>General</c:formatCode>
                <c:ptCount val="3"/>
                <c:pt idx="0">
                  <c:v>13391</c:v>
                </c:pt>
                <c:pt idx="1">
                  <c:v>14878</c:v>
                </c:pt>
                <c:pt idx="2">
                  <c:v>13072</c:v>
                </c:pt>
              </c:numCache>
            </c:numRef>
          </c:val>
        </c:ser>
        <c:ser>
          <c:idx val="1"/>
          <c:order val="1"/>
          <c:tx>
            <c:strRef>
              <c:f>Sheet1!$A$3</c:f>
              <c:strCache>
                <c:ptCount val="1"/>
                <c:pt idx="0">
                  <c:v>Hospitalized, Not Rejection/Not Infection</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Sheet1!$B$1:$D$1</c:f>
              <c:strCache>
                <c:ptCount val="3"/>
                <c:pt idx="0">
                  <c:v>Up to 1 Year
(N = 23,663)</c:v>
                </c:pt>
                <c:pt idx="1">
                  <c:v>Between 2 and 3 Years (N = 19,926)</c:v>
                </c:pt>
                <c:pt idx="2">
                  <c:v>Between 4 and 5 Years (N = 17,416)</c:v>
                </c:pt>
              </c:strCache>
            </c:strRef>
          </c:cat>
          <c:val>
            <c:numRef>
              <c:f>Sheet1!$B$3:$D$3</c:f>
              <c:numCache>
                <c:formatCode>General</c:formatCode>
                <c:ptCount val="3"/>
                <c:pt idx="0">
                  <c:v>4430</c:v>
                </c:pt>
                <c:pt idx="1">
                  <c:v>2864</c:v>
                </c:pt>
                <c:pt idx="2">
                  <c:v>2603</c:v>
                </c:pt>
              </c:numCache>
            </c:numRef>
          </c:val>
        </c:ser>
        <c:ser>
          <c:idx val="2"/>
          <c:order val="2"/>
          <c:tx>
            <c:strRef>
              <c:f>Sheet1!$A$4</c:f>
              <c:strCache>
                <c:ptCount val="1"/>
                <c:pt idx="0">
                  <c:v>Hospitalized, Rejection Only</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Sheet1!$B$1:$D$1</c:f>
              <c:strCache>
                <c:ptCount val="3"/>
                <c:pt idx="0">
                  <c:v>Up to 1 Year
(N = 23,663)</c:v>
                </c:pt>
                <c:pt idx="1">
                  <c:v>Between 2 and 3 Years (N = 19,926)</c:v>
                </c:pt>
                <c:pt idx="2">
                  <c:v>Between 4 and 5 Years (N = 17,416)</c:v>
                </c:pt>
              </c:strCache>
            </c:strRef>
          </c:cat>
          <c:val>
            <c:numRef>
              <c:f>Sheet1!$B$4:$D$4</c:f>
              <c:numCache>
                <c:formatCode>General</c:formatCode>
                <c:ptCount val="3"/>
                <c:pt idx="0">
                  <c:v>1540</c:v>
                </c:pt>
                <c:pt idx="1">
                  <c:v>525</c:v>
                </c:pt>
                <c:pt idx="2">
                  <c:v>354</c:v>
                </c:pt>
              </c:numCache>
            </c:numRef>
          </c:val>
        </c:ser>
        <c:ser>
          <c:idx val="3"/>
          <c:order val="3"/>
          <c:tx>
            <c:strRef>
              <c:f>Sheet1!$A$5</c:f>
              <c:strCache>
                <c:ptCount val="1"/>
                <c:pt idx="0">
                  <c:v>Hospitalized, Infection Only</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invertIfNegative val="0"/>
          <c:cat>
            <c:strRef>
              <c:f>Sheet1!$B$1:$D$1</c:f>
              <c:strCache>
                <c:ptCount val="3"/>
                <c:pt idx="0">
                  <c:v>Up to 1 Year
(N = 23,663)</c:v>
                </c:pt>
                <c:pt idx="1">
                  <c:v>Between 2 and 3 Years (N = 19,926)</c:v>
                </c:pt>
                <c:pt idx="2">
                  <c:v>Between 4 and 5 Years (N = 17,416)</c:v>
                </c:pt>
              </c:strCache>
            </c:strRef>
          </c:cat>
          <c:val>
            <c:numRef>
              <c:f>Sheet1!$B$5:$D$5</c:f>
              <c:numCache>
                <c:formatCode>General</c:formatCode>
                <c:ptCount val="3"/>
                <c:pt idx="0">
                  <c:v>3388</c:v>
                </c:pt>
                <c:pt idx="1">
                  <c:v>1498</c:v>
                </c:pt>
                <c:pt idx="2">
                  <c:v>1273</c:v>
                </c:pt>
              </c:numCache>
            </c:numRef>
          </c:val>
        </c:ser>
        <c:ser>
          <c:idx val="4"/>
          <c:order val="4"/>
          <c:tx>
            <c:strRef>
              <c:f>Sheet1!$A$6</c:f>
              <c:strCache>
                <c:ptCount val="1"/>
                <c:pt idx="0">
                  <c:v>Hospitalized, Rejection + Infection</c:v>
                </c:pt>
              </c:strCache>
            </c:strRef>
          </c:tx>
          <c:spPr>
            <a:gradFill flip="none" rotWithShape="1">
              <a:gsLst>
                <a:gs pos="0">
                  <a:srgbClr val="008080"/>
                </a:gs>
                <a:gs pos="50000">
                  <a:srgbClr val="00FFFF"/>
                </a:gs>
                <a:gs pos="100000">
                  <a:srgbClr val="008080"/>
                </a:gs>
              </a:gsLst>
              <a:lin ang="10800000" scaled="1"/>
              <a:tileRect/>
            </a:gradFill>
            <a:ln>
              <a:solidFill>
                <a:srgbClr val="000000"/>
              </a:solidFill>
            </a:ln>
          </c:spPr>
          <c:invertIfNegative val="0"/>
          <c:cat>
            <c:strRef>
              <c:f>Sheet1!$B$1:$D$1</c:f>
              <c:strCache>
                <c:ptCount val="3"/>
                <c:pt idx="0">
                  <c:v>Up to 1 Year
(N = 23,663)</c:v>
                </c:pt>
                <c:pt idx="1">
                  <c:v>Between 2 and 3 Years (N = 19,926)</c:v>
                </c:pt>
                <c:pt idx="2">
                  <c:v>Between 4 and 5 Years (N = 17,416)</c:v>
                </c:pt>
              </c:strCache>
            </c:strRef>
          </c:cat>
          <c:val>
            <c:numRef>
              <c:f>Sheet1!$B$6:$D$6</c:f>
              <c:numCache>
                <c:formatCode>General</c:formatCode>
                <c:ptCount val="3"/>
                <c:pt idx="0">
                  <c:v>914</c:v>
                </c:pt>
                <c:pt idx="1">
                  <c:v>161</c:v>
                </c:pt>
                <c:pt idx="2">
                  <c:v>114</c:v>
                </c:pt>
              </c:numCache>
            </c:numRef>
          </c:val>
        </c:ser>
        <c:dLbls>
          <c:showLegendKey val="0"/>
          <c:showVal val="0"/>
          <c:showCatName val="0"/>
          <c:showSerName val="0"/>
          <c:showPercent val="0"/>
          <c:showBubbleSize val="0"/>
        </c:dLbls>
        <c:gapWidth val="100"/>
        <c:overlap val="100"/>
        <c:axId val="568410408"/>
        <c:axId val="568410800"/>
      </c:barChart>
      <c:catAx>
        <c:axId val="568410408"/>
        <c:scaling>
          <c:orientation val="minMax"/>
        </c:scaling>
        <c:delete val="1"/>
        <c:axPos val="b"/>
        <c:numFmt formatCode="General" sourceLinked="0"/>
        <c:majorTickMark val="out"/>
        <c:minorTickMark val="none"/>
        <c:tickLblPos val="none"/>
        <c:crossAx val="568410800"/>
        <c:crosses val="autoZero"/>
        <c:auto val="1"/>
        <c:lblAlgn val="ctr"/>
        <c:lblOffset val="100"/>
        <c:noMultiLvlLbl val="0"/>
      </c:catAx>
      <c:valAx>
        <c:axId val="568410800"/>
        <c:scaling>
          <c:orientation val="minMax"/>
          <c:min val="0"/>
        </c:scaling>
        <c:delete val="0"/>
        <c:axPos val="l"/>
        <c:majorGridlines>
          <c:spPr>
            <a:ln w="6350">
              <a:solidFill>
                <a:schemeClr val="tx1"/>
              </a:solidFill>
              <a:prstDash val="sysDash"/>
            </a:ln>
          </c:spPr>
        </c:majorGridlines>
        <c:numFmt formatCode="0%" sourceLinked="1"/>
        <c:majorTickMark val="out"/>
        <c:minorTickMark val="none"/>
        <c:tickLblPos val="nextTo"/>
        <c:txPr>
          <a:bodyPr/>
          <a:lstStyle/>
          <a:p>
            <a:pPr>
              <a:defRPr sz="1500" b="1"/>
            </a:pPr>
            <a:endParaRPr lang="en-US"/>
          </a:p>
        </c:txPr>
        <c:crossAx val="568410408"/>
        <c:crosses val="autoZero"/>
        <c:crossBetween val="between"/>
        <c:majorUnit val="0.2"/>
      </c:valAx>
      <c:spPr>
        <a:solidFill>
          <a:srgbClr val="000000"/>
        </a:solidFill>
        <a:ln>
          <a:solidFill>
            <a:srgbClr val="FFFFFF"/>
          </a:solidFill>
        </a:ln>
      </c:spPr>
    </c:plotArea>
    <c:legend>
      <c:legendPos val="b"/>
      <c:layout>
        <c:manualLayout>
          <c:xMode val="edge"/>
          <c:yMode val="edge"/>
          <c:x val="0.12907816957662901"/>
          <c:y val="0.6103082877352195"/>
          <c:w val="0.82735090722355353"/>
          <c:h val="0.17782730548511944"/>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64E-2"/>
          <c:y val="6.4840469160104983E-2"/>
          <c:w val="0.88622918263535633"/>
          <c:h val="0.80980520013123369"/>
        </c:manualLayout>
      </c:layout>
      <c:scatterChart>
        <c:scatterStyle val="lineMarker"/>
        <c:varyColors val="0"/>
        <c:ser>
          <c:idx val="0"/>
          <c:order val="0"/>
          <c:tx>
            <c:strRef>
              <c:f>Sheet1!$B$1</c:f>
              <c:strCache>
                <c:ptCount val="1"/>
                <c:pt idx="0">
                  <c:v>Primary 4/1994-2002 (N = 12,673)</c:v>
                </c:pt>
              </c:strCache>
            </c:strRef>
          </c:tx>
          <c:spPr>
            <a:ln w="41275">
              <a:solidFill>
                <a:srgbClr val="FFFF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Sheet1!$B$2:$B$122</c:f>
              <c:numCache>
                <c:formatCode>General</c:formatCode>
                <c:ptCount val="121"/>
                <c:pt idx="0">
                  <c:v>100</c:v>
                </c:pt>
                <c:pt idx="1">
                  <c:v>100</c:v>
                </c:pt>
                <c:pt idx="2">
                  <c:v>99.929000000000002</c:v>
                </c:pt>
                <c:pt idx="3">
                  <c:v>99.795000000000002</c:v>
                </c:pt>
                <c:pt idx="4">
                  <c:v>99.596999999999994</c:v>
                </c:pt>
                <c:pt idx="5">
                  <c:v>99.287000000000006</c:v>
                </c:pt>
                <c:pt idx="6">
                  <c:v>96.28</c:v>
                </c:pt>
                <c:pt idx="7">
                  <c:v>92.283000000000001</c:v>
                </c:pt>
                <c:pt idx="8">
                  <c:v>91.744</c:v>
                </c:pt>
                <c:pt idx="9">
                  <c:v>91.558000000000007</c:v>
                </c:pt>
                <c:pt idx="10">
                  <c:v>91.558000000000007</c:v>
                </c:pt>
                <c:pt idx="11">
                  <c:v>91.558000000000007</c:v>
                </c:pt>
                <c:pt idx="12">
                  <c:v>91.558000000000007</c:v>
                </c:pt>
                <c:pt idx="13">
                  <c:v>91.558000000000007</c:v>
                </c:pt>
                <c:pt idx="14">
                  <c:v>91.539000000000001</c:v>
                </c:pt>
                <c:pt idx="15">
                  <c:v>91.471999999999994</c:v>
                </c:pt>
                <c:pt idx="16">
                  <c:v>91.183999999999997</c:v>
                </c:pt>
                <c:pt idx="17">
                  <c:v>90.730999999999995</c:v>
                </c:pt>
                <c:pt idx="18">
                  <c:v>88.563999999999993</c:v>
                </c:pt>
                <c:pt idx="19">
                  <c:v>85.448999999999998</c:v>
                </c:pt>
                <c:pt idx="20">
                  <c:v>84.727999999999994</c:v>
                </c:pt>
                <c:pt idx="21">
                  <c:v>84.346000000000004</c:v>
                </c:pt>
                <c:pt idx="22">
                  <c:v>84.236999999999995</c:v>
                </c:pt>
                <c:pt idx="23">
                  <c:v>84.236999999999995</c:v>
                </c:pt>
                <c:pt idx="24">
                  <c:v>84.236999999999995</c:v>
                </c:pt>
                <c:pt idx="25">
                  <c:v>84.227000000000004</c:v>
                </c:pt>
                <c:pt idx="26">
                  <c:v>84.182000000000002</c:v>
                </c:pt>
                <c:pt idx="27">
                  <c:v>84.126999999999995</c:v>
                </c:pt>
                <c:pt idx="28">
                  <c:v>83.801000000000002</c:v>
                </c:pt>
                <c:pt idx="29">
                  <c:v>83.450999999999993</c:v>
                </c:pt>
                <c:pt idx="30">
                  <c:v>81.718000000000004</c:v>
                </c:pt>
                <c:pt idx="31">
                  <c:v>79.212000000000003</c:v>
                </c:pt>
                <c:pt idx="32">
                  <c:v>78.436999999999998</c:v>
                </c:pt>
                <c:pt idx="33">
                  <c:v>78.185000000000002</c:v>
                </c:pt>
                <c:pt idx="34">
                  <c:v>78.116</c:v>
                </c:pt>
                <c:pt idx="35">
                  <c:v>78.093000000000004</c:v>
                </c:pt>
                <c:pt idx="36">
                  <c:v>78.093000000000004</c:v>
                </c:pt>
                <c:pt idx="37">
                  <c:v>78.093000000000004</c:v>
                </c:pt>
                <c:pt idx="38">
                  <c:v>78.040999999999997</c:v>
                </c:pt>
                <c:pt idx="39">
                  <c:v>77.975999999999999</c:v>
                </c:pt>
                <c:pt idx="40">
                  <c:v>77.751999999999995</c:v>
                </c:pt>
                <c:pt idx="41">
                  <c:v>77.37</c:v>
                </c:pt>
                <c:pt idx="42">
                  <c:v>75.543000000000006</c:v>
                </c:pt>
                <c:pt idx="43">
                  <c:v>73.445999999999998</c:v>
                </c:pt>
                <c:pt idx="44">
                  <c:v>72.885999999999996</c:v>
                </c:pt>
                <c:pt idx="45">
                  <c:v>72.738</c:v>
                </c:pt>
                <c:pt idx="46">
                  <c:v>72.656999999999996</c:v>
                </c:pt>
                <c:pt idx="47">
                  <c:v>72.643000000000001</c:v>
                </c:pt>
                <c:pt idx="48">
                  <c:v>72.643000000000001</c:v>
                </c:pt>
                <c:pt idx="49">
                  <c:v>72.629000000000005</c:v>
                </c:pt>
                <c:pt idx="50">
                  <c:v>72.599000000000004</c:v>
                </c:pt>
                <c:pt idx="51">
                  <c:v>72.522999999999996</c:v>
                </c:pt>
                <c:pt idx="52">
                  <c:v>72.322999999999993</c:v>
                </c:pt>
                <c:pt idx="53">
                  <c:v>71.923000000000002</c:v>
                </c:pt>
                <c:pt idx="54">
                  <c:v>70.284999999999997</c:v>
                </c:pt>
                <c:pt idx="55">
                  <c:v>68.188999999999993</c:v>
                </c:pt>
                <c:pt idx="56">
                  <c:v>67.72</c:v>
                </c:pt>
                <c:pt idx="57">
                  <c:v>67.594999999999999</c:v>
                </c:pt>
                <c:pt idx="58">
                  <c:v>67.563000000000002</c:v>
                </c:pt>
                <c:pt idx="59">
                  <c:v>67.563000000000002</c:v>
                </c:pt>
                <c:pt idx="60">
                  <c:v>67.546000000000006</c:v>
                </c:pt>
                <c:pt idx="61">
                  <c:v>67.528999999999996</c:v>
                </c:pt>
                <c:pt idx="62">
                  <c:v>67.457999999999998</c:v>
                </c:pt>
                <c:pt idx="63">
                  <c:v>67.332999999999998</c:v>
                </c:pt>
                <c:pt idx="64">
                  <c:v>67.028000000000006</c:v>
                </c:pt>
                <c:pt idx="65">
                  <c:v>66.558999999999997</c:v>
                </c:pt>
                <c:pt idx="66">
                  <c:v>65.361999999999995</c:v>
                </c:pt>
                <c:pt idx="67">
                  <c:v>63.466000000000001</c:v>
                </c:pt>
                <c:pt idx="68">
                  <c:v>62.972000000000001</c:v>
                </c:pt>
                <c:pt idx="69">
                  <c:v>62.860999999999997</c:v>
                </c:pt>
                <c:pt idx="70">
                  <c:v>62.841999999999999</c:v>
                </c:pt>
                <c:pt idx="71">
                  <c:v>62.823</c:v>
                </c:pt>
                <c:pt idx="72">
                  <c:v>62.823</c:v>
                </c:pt>
                <c:pt idx="73">
                  <c:v>62.823</c:v>
                </c:pt>
                <c:pt idx="74">
                  <c:v>62.802999999999997</c:v>
                </c:pt>
                <c:pt idx="75">
                  <c:v>62.656999999999996</c:v>
                </c:pt>
                <c:pt idx="76">
                  <c:v>62.341999999999999</c:v>
                </c:pt>
                <c:pt idx="77">
                  <c:v>61.898000000000003</c:v>
                </c:pt>
                <c:pt idx="78">
                  <c:v>60.835999999999999</c:v>
                </c:pt>
                <c:pt idx="79">
                  <c:v>58.939</c:v>
                </c:pt>
                <c:pt idx="80">
                  <c:v>58.359000000000002</c:v>
                </c:pt>
                <c:pt idx="81">
                  <c:v>58.250999999999998</c:v>
                </c:pt>
                <c:pt idx="82">
                  <c:v>58.228999999999999</c:v>
                </c:pt>
                <c:pt idx="83">
                  <c:v>58.207000000000001</c:v>
                </c:pt>
                <c:pt idx="84">
                  <c:v>58.207000000000001</c:v>
                </c:pt>
                <c:pt idx="85">
                  <c:v>58.207000000000001</c:v>
                </c:pt>
                <c:pt idx="86">
                  <c:v>58.207000000000001</c:v>
                </c:pt>
                <c:pt idx="87">
                  <c:v>58.011000000000003</c:v>
                </c:pt>
                <c:pt idx="88">
                  <c:v>57.591999999999999</c:v>
                </c:pt>
                <c:pt idx="89">
                  <c:v>57.073999999999998</c:v>
                </c:pt>
                <c:pt idx="90">
                  <c:v>56.006999999999998</c:v>
                </c:pt>
                <c:pt idx="91">
                  <c:v>54.612000000000002</c:v>
                </c:pt>
                <c:pt idx="92">
                  <c:v>54.235999999999997</c:v>
                </c:pt>
                <c:pt idx="93">
                  <c:v>54.16</c:v>
                </c:pt>
                <c:pt idx="94">
                  <c:v>54.107999999999997</c:v>
                </c:pt>
                <c:pt idx="95">
                  <c:v>54.055999999999997</c:v>
                </c:pt>
                <c:pt idx="96">
                  <c:v>54.055999999999997</c:v>
                </c:pt>
                <c:pt idx="97">
                  <c:v>54.055999999999997</c:v>
                </c:pt>
                <c:pt idx="98">
                  <c:v>53.97</c:v>
                </c:pt>
                <c:pt idx="99">
                  <c:v>53.825000000000003</c:v>
                </c:pt>
                <c:pt idx="100">
                  <c:v>53.651000000000003</c:v>
                </c:pt>
                <c:pt idx="101">
                  <c:v>52.981000000000002</c:v>
                </c:pt>
                <c:pt idx="102">
                  <c:v>52.131999999999998</c:v>
                </c:pt>
                <c:pt idx="103">
                  <c:v>50.808</c:v>
                </c:pt>
                <c:pt idx="104">
                  <c:v>50.540999999999997</c:v>
                </c:pt>
                <c:pt idx="105">
                  <c:v>50.390999999999998</c:v>
                </c:pt>
                <c:pt idx="106">
                  <c:v>50.360999999999997</c:v>
                </c:pt>
                <c:pt idx="107">
                  <c:v>50.360999999999997</c:v>
                </c:pt>
                <c:pt idx="108">
                  <c:v>50.360999999999997</c:v>
                </c:pt>
                <c:pt idx="109">
                  <c:v>50.360999999999997</c:v>
                </c:pt>
                <c:pt idx="110">
                  <c:v>50.292999999999999</c:v>
                </c:pt>
                <c:pt idx="111">
                  <c:v>50.19</c:v>
                </c:pt>
                <c:pt idx="112">
                  <c:v>49.707000000000001</c:v>
                </c:pt>
                <c:pt idx="113">
                  <c:v>49.395000000000003</c:v>
                </c:pt>
                <c:pt idx="114">
                  <c:v>48.283000000000001</c:v>
                </c:pt>
                <c:pt idx="115">
                  <c:v>47.374000000000002</c:v>
                </c:pt>
                <c:pt idx="116">
                  <c:v>46.987000000000002</c:v>
                </c:pt>
                <c:pt idx="117">
                  <c:v>46.844999999999999</c:v>
                </c:pt>
                <c:pt idx="118">
                  <c:v>46.844999999999999</c:v>
                </c:pt>
                <c:pt idx="119">
                  <c:v>46.844999999999999</c:v>
                </c:pt>
                <c:pt idx="120">
                  <c:v>46.808</c:v>
                </c:pt>
              </c:numCache>
            </c:numRef>
          </c:yVal>
          <c:smooth val="0"/>
        </c:ser>
        <c:ser>
          <c:idx val="1"/>
          <c:order val="1"/>
          <c:tx>
            <c:strRef>
              <c:f>Sheet1!$C$1</c:f>
              <c:strCache>
                <c:ptCount val="1"/>
                <c:pt idx="0">
                  <c:v>Primary 2003-6/2012 (N = 14,486)</c:v>
                </c:pt>
              </c:strCache>
            </c:strRef>
          </c:tx>
          <c:spPr>
            <a:ln w="41275">
              <a:solidFill>
                <a:srgbClr val="FF00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Sheet1!$C$2:$C$122</c:f>
              <c:numCache>
                <c:formatCode>General</c:formatCode>
                <c:ptCount val="121"/>
                <c:pt idx="0">
                  <c:v>100</c:v>
                </c:pt>
                <c:pt idx="1">
                  <c:v>100</c:v>
                </c:pt>
                <c:pt idx="2">
                  <c:v>99.959000000000003</c:v>
                </c:pt>
                <c:pt idx="3">
                  <c:v>99.876000000000005</c:v>
                </c:pt>
                <c:pt idx="4">
                  <c:v>99.751000000000005</c:v>
                </c:pt>
                <c:pt idx="5">
                  <c:v>99.474000000000004</c:v>
                </c:pt>
                <c:pt idx="6">
                  <c:v>96.754999999999995</c:v>
                </c:pt>
                <c:pt idx="7">
                  <c:v>92.668999999999997</c:v>
                </c:pt>
                <c:pt idx="8">
                  <c:v>92.396000000000001</c:v>
                </c:pt>
                <c:pt idx="9">
                  <c:v>92.311000000000007</c:v>
                </c:pt>
                <c:pt idx="10">
                  <c:v>92.311000000000007</c:v>
                </c:pt>
                <c:pt idx="11">
                  <c:v>92.311000000000007</c:v>
                </c:pt>
                <c:pt idx="12">
                  <c:v>92.302999999999997</c:v>
                </c:pt>
                <c:pt idx="13">
                  <c:v>92.302999999999997</c:v>
                </c:pt>
                <c:pt idx="14">
                  <c:v>92.26</c:v>
                </c:pt>
                <c:pt idx="15">
                  <c:v>92.14</c:v>
                </c:pt>
                <c:pt idx="16">
                  <c:v>91.906000000000006</c:v>
                </c:pt>
                <c:pt idx="17">
                  <c:v>91.445999999999998</c:v>
                </c:pt>
                <c:pt idx="18">
                  <c:v>89.465000000000003</c:v>
                </c:pt>
                <c:pt idx="19">
                  <c:v>86.537999999999997</c:v>
                </c:pt>
                <c:pt idx="20">
                  <c:v>86.168000000000006</c:v>
                </c:pt>
                <c:pt idx="21">
                  <c:v>86.105999999999995</c:v>
                </c:pt>
                <c:pt idx="22">
                  <c:v>86.087999999999994</c:v>
                </c:pt>
                <c:pt idx="23">
                  <c:v>86.087999999999994</c:v>
                </c:pt>
                <c:pt idx="24">
                  <c:v>86.087999999999994</c:v>
                </c:pt>
                <c:pt idx="25">
                  <c:v>86.076999999999998</c:v>
                </c:pt>
                <c:pt idx="26">
                  <c:v>85.998999999999995</c:v>
                </c:pt>
                <c:pt idx="27">
                  <c:v>85.909000000000006</c:v>
                </c:pt>
                <c:pt idx="28">
                  <c:v>85.533000000000001</c:v>
                </c:pt>
                <c:pt idx="29">
                  <c:v>84.917000000000002</c:v>
                </c:pt>
                <c:pt idx="30">
                  <c:v>83.200999999999993</c:v>
                </c:pt>
                <c:pt idx="31">
                  <c:v>80.905000000000001</c:v>
                </c:pt>
                <c:pt idx="32">
                  <c:v>80.522999999999996</c:v>
                </c:pt>
                <c:pt idx="33">
                  <c:v>80.475999999999999</c:v>
                </c:pt>
                <c:pt idx="34">
                  <c:v>80.451999999999998</c:v>
                </c:pt>
                <c:pt idx="35">
                  <c:v>80.44</c:v>
                </c:pt>
                <c:pt idx="36">
                  <c:v>80.44</c:v>
                </c:pt>
                <c:pt idx="37">
                  <c:v>80.397999999999996</c:v>
                </c:pt>
                <c:pt idx="38">
                  <c:v>80.308000000000007</c:v>
                </c:pt>
                <c:pt idx="39">
                  <c:v>80.247</c:v>
                </c:pt>
                <c:pt idx="40">
                  <c:v>79.802000000000007</c:v>
                </c:pt>
                <c:pt idx="41">
                  <c:v>79.138999999999996</c:v>
                </c:pt>
                <c:pt idx="42">
                  <c:v>77.825000000000003</c:v>
                </c:pt>
                <c:pt idx="43">
                  <c:v>76.117000000000004</c:v>
                </c:pt>
                <c:pt idx="44">
                  <c:v>75.772000000000006</c:v>
                </c:pt>
                <c:pt idx="45">
                  <c:v>75.756</c:v>
                </c:pt>
                <c:pt idx="46">
                  <c:v>75.739999999999995</c:v>
                </c:pt>
                <c:pt idx="47">
                  <c:v>75.739999999999995</c:v>
                </c:pt>
                <c:pt idx="48">
                  <c:v>75.739999999999995</c:v>
                </c:pt>
                <c:pt idx="49">
                  <c:v>75.739999999999995</c:v>
                </c:pt>
                <c:pt idx="50">
                  <c:v>75.637</c:v>
                </c:pt>
                <c:pt idx="51">
                  <c:v>75.554000000000002</c:v>
                </c:pt>
                <c:pt idx="52">
                  <c:v>75.156000000000006</c:v>
                </c:pt>
                <c:pt idx="53">
                  <c:v>74.481999999999999</c:v>
                </c:pt>
                <c:pt idx="54">
                  <c:v>73.066999999999993</c:v>
                </c:pt>
                <c:pt idx="55">
                  <c:v>71.346999999999994</c:v>
                </c:pt>
                <c:pt idx="56">
                  <c:v>70.81</c:v>
                </c:pt>
                <c:pt idx="57">
                  <c:v>70.700999999999993</c:v>
                </c:pt>
                <c:pt idx="58">
                  <c:v>70.700999999999993</c:v>
                </c:pt>
                <c:pt idx="59">
                  <c:v>70.679000000000002</c:v>
                </c:pt>
                <c:pt idx="60">
                  <c:v>70.679000000000002</c:v>
                </c:pt>
                <c:pt idx="61">
                  <c:v>70.679000000000002</c:v>
                </c:pt>
                <c:pt idx="62">
                  <c:v>70.649000000000001</c:v>
                </c:pt>
                <c:pt idx="63">
                  <c:v>70.528000000000006</c:v>
                </c:pt>
                <c:pt idx="64">
                  <c:v>70.131</c:v>
                </c:pt>
                <c:pt idx="65">
                  <c:v>69.641000000000005</c:v>
                </c:pt>
                <c:pt idx="66">
                  <c:v>68.259</c:v>
                </c:pt>
                <c:pt idx="67">
                  <c:v>66.742000000000004</c:v>
                </c:pt>
                <c:pt idx="68">
                  <c:v>66.554000000000002</c:v>
                </c:pt>
                <c:pt idx="69">
                  <c:v>66.459000000000003</c:v>
                </c:pt>
                <c:pt idx="70">
                  <c:v>66.459000000000003</c:v>
                </c:pt>
                <c:pt idx="71">
                  <c:v>66.459000000000003</c:v>
                </c:pt>
                <c:pt idx="72">
                  <c:v>66.459000000000003</c:v>
                </c:pt>
                <c:pt idx="73">
                  <c:v>66.417000000000002</c:v>
                </c:pt>
                <c:pt idx="74">
                  <c:v>66.417000000000002</c:v>
                </c:pt>
                <c:pt idx="75">
                  <c:v>66.278000000000006</c:v>
                </c:pt>
                <c:pt idx="76">
                  <c:v>65.951999999999998</c:v>
                </c:pt>
                <c:pt idx="77">
                  <c:v>65.528999999999996</c:v>
                </c:pt>
                <c:pt idx="78">
                  <c:v>64.397999999999996</c:v>
                </c:pt>
                <c:pt idx="79">
                  <c:v>63.637999999999998</c:v>
                </c:pt>
                <c:pt idx="80">
                  <c:v>63.396999999999998</c:v>
                </c:pt>
                <c:pt idx="81">
                  <c:v>63.347999999999999</c:v>
                </c:pt>
                <c:pt idx="82">
                  <c:v>63.347999999999999</c:v>
                </c:pt>
                <c:pt idx="83">
                  <c:v>63.295999999999999</c:v>
                </c:pt>
                <c:pt idx="84">
                  <c:v>63.295999999999999</c:v>
                </c:pt>
                <c:pt idx="85">
                  <c:v>63.231999999999999</c:v>
                </c:pt>
                <c:pt idx="86">
                  <c:v>63.082999999999998</c:v>
                </c:pt>
                <c:pt idx="87">
                  <c:v>63.008000000000003</c:v>
                </c:pt>
                <c:pt idx="88">
                  <c:v>62.932000000000002</c:v>
                </c:pt>
                <c:pt idx="89">
                  <c:v>62.320999999999998</c:v>
                </c:pt>
                <c:pt idx="90">
                  <c:v>61.48</c:v>
                </c:pt>
                <c:pt idx="91">
                  <c:v>60.636000000000003</c:v>
                </c:pt>
                <c:pt idx="92">
                  <c:v>60.478000000000002</c:v>
                </c:pt>
                <c:pt idx="93">
                  <c:v>60.399000000000001</c:v>
                </c:pt>
                <c:pt idx="94">
                  <c:v>60.399000000000001</c:v>
                </c:pt>
                <c:pt idx="95">
                  <c:v>60.399000000000001</c:v>
                </c:pt>
                <c:pt idx="96">
                  <c:v>60.399000000000001</c:v>
                </c:pt>
                <c:pt idx="97">
                  <c:v>60.399000000000001</c:v>
                </c:pt>
                <c:pt idx="98">
                  <c:v>60.399000000000001</c:v>
                </c:pt>
                <c:pt idx="99">
                  <c:v>59.959000000000003</c:v>
                </c:pt>
                <c:pt idx="100">
                  <c:v>59.517000000000003</c:v>
                </c:pt>
                <c:pt idx="101">
                  <c:v>59.368000000000002</c:v>
                </c:pt>
                <c:pt idx="102">
                  <c:v>58.475000000000001</c:v>
                </c:pt>
                <c:pt idx="103">
                  <c:v>57.582000000000001</c:v>
                </c:pt>
                <c:pt idx="104">
                  <c:v>57.430999999999997</c:v>
                </c:pt>
                <c:pt idx="105">
                  <c:v>57.113999999999997</c:v>
                </c:pt>
                <c:pt idx="106">
                  <c:v>57.113999999999997</c:v>
                </c:pt>
                <c:pt idx="107">
                  <c:v>57.113999999999997</c:v>
                </c:pt>
                <c:pt idx="108">
                  <c:v>57.113999999999997</c:v>
                </c:pt>
                <c:pt idx="109">
                  <c:v>57.113999999999997</c:v>
                </c:pt>
                <c:pt idx="110">
                  <c:v>56.77</c:v>
                </c:pt>
                <c:pt idx="111">
                  <c:v>56.426000000000002</c:v>
                </c:pt>
                <c:pt idx="112">
                  <c:v>56.426000000000002</c:v>
                </c:pt>
                <c:pt idx="113">
                  <c:v>56.061999999999998</c:v>
                </c:pt>
                <c:pt idx="114">
                  <c:v>54.97</c:v>
                </c:pt>
                <c:pt idx="115">
                  <c:v>54.238999999999997</c:v>
                </c:pt>
                <c:pt idx="116">
                  <c:v>54.238999999999997</c:v>
                </c:pt>
                <c:pt idx="117">
                  <c:v>54.238999999999997</c:v>
                </c:pt>
                <c:pt idx="118">
                  <c:v>54.238999999999997</c:v>
                </c:pt>
                <c:pt idx="119">
                  <c:v>54.238999999999997</c:v>
                </c:pt>
                <c:pt idx="120">
                  <c:v>54.238999999999997</c:v>
                </c:pt>
              </c:numCache>
            </c:numRef>
          </c:yVal>
          <c:smooth val="0"/>
        </c:ser>
        <c:ser>
          <c:idx val="2"/>
          <c:order val="2"/>
          <c:tx>
            <c:strRef>
              <c:f>Sheet1!$D$1</c:f>
              <c:strCache>
                <c:ptCount val="1"/>
                <c:pt idx="0">
                  <c:v>Retx 4/1994-2002 (N = 289)</c:v>
                </c:pt>
              </c:strCache>
            </c:strRef>
          </c:tx>
          <c:spPr>
            <a:ln w="41275">
              <a:solidFill>
                <a:srgbClr val="FF99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Sheet1!$D$2:$D$122</c:f>
              <c:numCache>
                <c:formatCode>General</c:formatCode>
                <c:ptCount val="121"/>
                <c:pt idx="0">
                  <c:v>100</c:v>
                </c:pt>
                <c:pt idx="1">
                  <c:v>100</c:v>
                </c:pt>
                <c:pt idx="2">
                  <c:v>100</c:v>
                </c:pt>
                <c:pt idx="3">
                  <c:v>99.308000000000007</c:v>
                </c:pt>
                <c:pt idx="4">
                  <c:v>98.960999999999999</c:v>
                </c:pt>
                <c:pt idx="5">
                  <c:v>98.960999999999999</c:v>
                </c:pt>
                <c:pt idx="6">
                  <c:v>96.501999999999995</c:v>
                </c:pt>
                <c:pt idx="7">
                  <c:v>90.834999999999994</c:v>
                </c:pt>
                <c:pt idx="8">
                  <c:v>90.111000000000004</c:v>
                </c:pt>
                <c:pt idx="9">
                  <c:v>90.111000000000004</c:v>
                </c:pt>
                <c:pt idx="10">
                  <c:v>90.111000000000004</c:v>
                </c:pt>
                <c:pt idx="11">
                  <c:v>90.111000000000004</c:v>
                </c:pt>
                <c:pt idx="12">
                  <c:v>90.111000000000004</c:v>
                </c:pt>
                <c:pt idx="13">
                  <c:v>90.111000000000004</c:v>
                </c:pt>
                <c:pt idx="14">
                  <c:v>90.111000000000004</c:v>
                </c:pt>
                <c:pt idx="15">
                  <c:v>89.68</c:v>
                </c:pt>
                <c:pt idx="16">
                  <c:v>89.68</c:v>
                </c:pt>
                <c:pt idx="17">
                  <c:v>88.38</c:v>
                </c:pt>
                <c:pt idx="18">
                  <c:v>85.768000000000001</c:v>
                </c:pt>
                <c:pt idx="19">
                  <c:v>82.284999999999997</c:v>
                </c:pt>
                <c:pt idx="20">
                  <c:v>80.539000000000001</c:v>
                </c:pt>
                <c:pt idx="21">
                  <c:v>80.539000000000001</c:v>
                </c:pt>
                <c:pt idx="22">
                  <c:v>80.539000000000001</c:v>
                </c:pt>
                <c:pt idx="23">
                  <c:v>80.539000000000001</c:v>
                </c:pt>
                <c:pt idx="24">
                  <c:v>80.539000000000001</c:v>
                </c:pt>
                <c:pt idx="25">
                  <c:v>80.539000000000001</c:v>
                </c:pt>
                <c:pt idx="26">
                  <c:v>80.539000000000001</c:v>
                </c:pt>
                <c:pt idx="27">
                  <c:v>80.539000000000001</c:v>
                </c:pt>
                <c:pt idx="28">
                  <c:v>80.039000000000001</c:v>
                </c:pt>
                <c:pt idx="29">
                  <c:v>80.039000000000001</c:v>
                </c:pt>
                <c:pt idx="30">
                  <c:v>79.537999999999997</c:v>
                </c:pt>
                <c:pt idx="31">
                  <c:v>77.521000000000001</c:v>
                </c:pt>
                <c:pt idx="32">
                  <c:v>76.507999999999996</c:v>
                </c:pt>
                <c:pt idx="33">
                  <c:v>76.507999999999996</c:v>
                </c:pt>
                <c:pt idx="34">
                  <c:v>76.001000000000005</c:v>
                </c:pt>
                <c:pt idx="35">
                  <c:v>76.001000000000005</c:v>
                </c:pt>
                <c:pt idx="36">
                  <c:v>76.001000000000005</c:v>
                </c:pt>
                <c:pt idx="37">
                  <c:v>76.001000000000005</c:v>
                </c:pt>
                <c:pt idx="38">
                  <c:v>76.001000000000005</c:v>
                </c:pt>
                <c:pt idx="39">
                  <c:v>75.426000000000002</c:v>
                </c:pt>
                <c:pt idx="40">
                  <c:v>75.426000000000002</c:v>
                </c:pt>
                <c:pt idx="41">
                  <c:v>75.426000000000002</c:v>
                </c:pt>
                <c:pt idx="42">
                  <c:v>72.501999999999995</c:v>
                </c:pt>
                <c:pt idx="43">
                  <c:v>70.144000000000005</c:v>
                </c:pt>
                <c:pt idx="44">
                  <c:v>69.555000000000007</c:v>
                </c:pt>
                <c:pt idx="45">
                  <c:v>69.555000000000007</c:v>
                </c:pt>
                <c:pt idx="46">
                  <c:v>69.555000000000007</c:v>
                </c:pt>
                <c:pt idx="47">
                  <c:v>69.555000000000007</c:v>
                </c:pt>
                <c:pt idx="48">
                  <c:v>69.555000000000007</c:v>
                </c:pt>
                <c:pt idx="49">
                  <c:v>69.555000000000007</c:v>
                </c:pt>
                <c:pt idx="50">
                  <c:v>69.555000000000007</c:v>
                </c:pt>
                <c:pt idx="51">
                  <c:v>69.555000000000007</c:v>
                </c:pt>
                <c:pt idx="52">
                  <c:v>68.88</c:v>
                </c:pt>
                <c:pt idx="53">
                  <c:v>68.88</c:v>
                </c:pt>
                <c:pt idx="54">
                  <c:v>67.495000000000005</c:v>
                </c:pt>
                <c:pt idx="55">
                  <c:v>65.393000000000001</c:v>
                </c:pt>
                <c:pt idx="56">
                  <c:v>64.69</c:v>
                </c:pt>
                <c:pt idx="57">
                  <c:v>64.69</c:v>
                </c:pt>
                <c:pt idx="58">
                  <c:v>64.69</c:v>
                </c:pt>
                <c:pt idx="59">
                  <c:v>64.69</c:v>
                </c:pt>
                <c:pt idx="60">
                  <c:v>64.69</c:v>
                </c:pt>
                <c:pt idx="61">
                  <c:v>64.69</c:v>
                </c:pt>
                <c:pt idx="62">
                  <c:v>64.69</c:v>
                </c:pt>
                <c:pt idx="63">
                  <c:v>64.69</c:v>
                </c:pt>
                <c:pt idx="64">
                  <c:v>64.69</c:v>
                </c:pt>
                <c:pt idx="65">
                  <c:v>63.881</c:v>
                </c:pt>
                <c:pt idx="66">
                  <c:v>61.454999999999998</c:v>
                </c:pt>
                <c:pt idx="67">
                  <c:v>58.220999999999997</c:v>
                </c:pt>
                <c:pt idx="68">
                  <c:v>56.603999999999999</c:v>
                </c:pt>
                <c:pt idx="69">
                  <c:v>55.795000000000002</c:v>
                </c:pt>
                <c:pt idx="70">
                  <c:v>55.795000000000002</c:v>
                </c:pt>
                <c:pt idx="71">
                  <c:v>55.795000000000002</c:v>
                </c:pt>
                <c:pt idx="72">
                  <c:v>55.795000000000002</c:v>
                </c:pt>
                <c:pt idx="73">
                  <c:v>55.795000000000002</c:v>
                </c:pt>
                <c:pt idx="74">
                  <c:v>54.848999999999997</c:v>
                </c:pt>
                <c:pt idx="75">
                  <c:v>54.848999999999997</c:v>
                </c:pt>
                <c:pt idx="76">
                  <c:v>54.848999999999997</c:v>
                </c:pt>
                <c:pt idx="77">
                  <c:v>52.89</c:v>
                </c:pt>
                <c:pt idx="78">
                  <c:v>51.911000000000001</c:v>
                </c:pt>
                <c:pt idx="79">
                  <c:v>49.914000000000001</c:v>
                </c:pt>
                <c:pt idx="80">
                  <c:v>49.914000000000001</c:v>
                </c:pt>
                <c:pt idx="81">
                  <c:v>49.914000000000001</c:v>
                </c:pt>
                <c:pt idx="82">
                  <c:v>49.914000000000001</c:v>
                </c:pt>
                <c:pt idx="83">
                  <c:v>49.914000000000001</c:v>
                </c:pt>
                <c:pt idx="84">
                  <c:v>49.914000000000001</c:v>
                </c:pt>
                <c:pt idx="85">
                  <c:v>49.914000000000001</c:v>
                </c:pt>
                <c:pt idx="86">
                  <c:v>49.914000000000001</c:v>
                </c:pt>
                <c:pt idx="87">
                  <c:v>49.914000000000001</c:v>
                </c:pt>
                <c:pt idx="88">
                  <c:v>49.914000000000001</c:v>
                </c:pt>
                <c:pt idx="89">
                  <c:v>49.914000000000001</c:v>
                </c:pt>
                <c:pt idx="90">
                  <c:v>47.645000000000003</c:v>
                </c:pt>
                <c:pt idx="91">
                  <c:v>45.347999999999999</c:v>
                </c:pt>
                <c:pt idx="92">
                  <c:v>45.347999999999999</c:v>
                </c:pt>
                <c:pt idx="93">
                  <c:v>45.347999999999999</c:v>
                </c:pt>
                <c:pt idx="94">
                  <c:v>45.347999999999999</c:v>
                </c:pt>
                <c:pt idx="95">
                  <c:v>45.347999999999999</c:v>
                </c:pt>
                <c:pt idx="96">
                  <c:v>45.347999999999999</c:v>
                </c:pt>
                <c:pt idx="97">
                  <c:v>45.347999999999999</c:v>
                </c:pt>
                <c:pt idx="98">
                  <c:v>45.347999999999999</c:v>
                </c:pt>
                <c:pt idx="99">
                  <c:v>45.347999999999999</c:v>
                </c:pt>
                <c:pt idx="100">
                  <c:v>45.347999999999999</c:v>
                </c:pt>
                <c:pt idx="101">
                  <c:v>45.347999999999999</c:v>
                </c:pt>
                <c:pt idx="102">
                  <c:v>45.347999999999999</c:v>
                </c:pt>
                <c:pt idx="103">
                  <c:v>45.347999999999999</c:v>
                </c:pt>
                <c:pt idx="104">
                  <c:v>45.347999999999999</c:v>
                </c:pt>
                <c:pt idx="105">
                  <c:v>45.347999999999999</c:v>
                </c:pt>
                <c:pt idx="106">
                  <c:v>45.347999999999999</c:v>
                </c:pt>
                <c:pt idx="107">
                  <c:v>45.347999999999999</c:v>
                </c:pt>
                <c:pt idx="108">
                  <c:v>45.347999999999999</c:v>
                </c:pt>
              </c:numCache>
            </c:numRef>
          </c:yVal>
          <c:smooth val="0"/>
        </c:ser>
        <c:ser>
          <c:idx val="3"/>
          <c:order val="3"/>
          <c:tx>
            <c:strRef>
              <c:f>Sheet1!$E$1</c:f>
              <c:strCache>
                <c:ptCount val="1"/>
                <c:pt idx="0">
                  <c:v>Retx 2003-6/2012 (N =476)</c:v>
                </c:pt>
              </c:strCache>
            </c:strRef>
          </c:tx>
          <c:spPr>
            <a:ln w="41275">
              <a:solidFill>
                <a:srgbClr val="00FF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Sheet1!$E$2:$E$122</c:f>
              <c:numCache>
                <c:formatCode>General</c:formatCode>
                <c:ptCount val="121"/>
                <c:pt idx="0">
                  <c:v>100</c:v>
                </c:pt>
                <c:pt idx="1">
                  <c:v>100</c:v>
                </c:pt>
                <c:pt idx="2">
                  <c:v>99.79</c:v>
                </c:pt>
                <c:pt idx="3">
                  <c:v>99.58</c:v>
                </c:pt>
                <c:pt idx="4">
                  <c:v>99.16</c:v>
                </c:pt>
                <c:pt idx="5">
                  <c:v>98.734999999999999</c:v>
                </c:pt>
                <c:pt idx="6">
                  <c:v>94.668000000000006</c:v>
                </c:pt>
                <c:pt idx="7">
                  <c:v>90.813000000000002</c:v>
                </c:pt>
                <c:pt idx="8">
                  <c:v>90.813000000000002</c:v>
                </c:pt>
                <c:pt idx="9">
                  <c:v>90.596999999999994</c:v>
                </c:pt>
                <c:pt idx="10">
                  <c:v>90.596999999999994</c:v>
                </c:pt>
                <c:pt idx="11">
                  <c:v>90.596999999999994</c:v>
                </c:pt>
                <c:pt idx="12">
                  <c:v>90.596999999999994</c:v>
                </c:pt>
                <c:pt idx="13">
                  <c:v>90.596999999999994</c:v>
                </c:pt>
                <c:pt idx="14">
                  <c:v>90.596999999999994</c:v>
                </c:pt>
                <c:pt idx="15">
                  <c:v>90.326999999999998</c:v>
                </c:pt>
                <c:pt idx="16">
                  <c:v>89.783000000000001</c:v>
                </c:pt>
                <c:pt idx="17">
                  <c:v>89.51</c:v>
                </c:pt>
                <c:pt idx="18">
                  <c:v>87.867999999999995</c:v>
                </c:pt>
                <c:pt idx="19">
                  <c:v>83.739000000000004</c:v>
                </c:pt>
                <c:pt idx="20">
                  <c:v>82.631</c:v>
                </c:pt>
                <c:pt idx="21">
                  <c:v>82.631</c:v>
                </c:pt>
                <c:pt idx="22">
                  <c:v>82.347999999999999</c:v>
                </c:pt>
                <c:pt idx="23">
                  <c:v>82.347999999999999</c:v>
                </c:pt>
                <c:pt idx="24">
                  <c:v>82.347999999999999</c:v>
                </c:pt>
                <c:pt idx="25">
                  <c:v>82.001999999999995</c:v>
                </c:pt>
                <c:pt idx="26">
                  <c:v>82.001999999999995</c:v>
                </c:pt>
                <c:pt idx="27">
                  <c:v>81.286000000000001</c:v>
                </c:pt>
                <c:pt idx="28">
                  <c:v>81.286000000000001</c:v>
                </c:pt>
                <c:pt idx="29">
                  <c:v>80.924999999999997</c:v>
                </c:pt>
                <c:pt idx="30">
                  <c:v>77.981999999999999</c:v>
                </c:pt>
                <c:pt idx="31">
                  <c:v>77.245999999999995</c:v>
                </c:pt>
                <c:pt idx="32">
                  <c:v>77.245999999999995</c:v>
                </c:pt>
                <c:pt idx="33">
                  <c:v>76.870999999999995</c:v>
                </c:pt>
                <c:pt idx="34">
                  <c:v>76.870999999999995</c:v>
                </c:pt>
                <c:pt idx="35">
                  <c:v>76.870999999999995</c:v>
                </c:pt>
                <c:pt idx="36">
                  <c:v>76.870999999999995</c:v>
                </c:pt>
                <c:pt idx="37">
                  <c:v>76.870999999999995</c:v>
                </c:pt>
                <c:pt idx="38">
                  <c:v>76.870999999999995</c:v>
                </c:pt>
                <c:pt idx="39">
                  <c:v>76.870999999999995</c:v>
                </c:pt>
                <c:pt idx="40">
                  <c:v>75.933999999999997</c:v>
                </c:pt>
                <c:pt idx="41">
                  <c:v>75.465000000000003</c:v>
                </c:pt>
                <c:pt idx="42">
                  <c:v>72.638000000000005</c:v>
                </c:pt>
                <c:pt idx="43">
                  <c:v>69.802000000000007</c:v>
                </c:pt>
                <c:pt idx="44">
                  <c:v>69.319999999999993</c:v>
                </c:pt>
                <c:pt idx="45">
                  <c:v>69.319999999999993</c:v>
                </c:pt>
                <c:pt idx="46">
                  <c:v>69.319999999999993</c:v>
                </c:pt>
                <c:pt idx="47">
                  <c:v>69.319999999999993</c:v>
                </c:pt>
                <c:pt idx="48">
                  <c:v>69.319999999999993</c:v>
                </c:pt>
                <c:pt idx="49">
                  <c:v>69.319999999999993</c:v>
                </c:pt>
                <c:pt idx="50">
                  <c:v>69.319999999999993</c:v>
                </c:pt>
                <c:pt idx="51">
                  <c:v>69.319999999999993</c:v>
                </c:pt>
                <c:pt idx="52">
                  <c:v>68.677999999999997</c:v>
                </c:pt>
                <c:pt idx="53">
                  <c:v>68.677999999999997</c:v>
                </c:pt>
                <c:pt idx="54">
                  <c:v>67.382999999999996</c:v>
                </c:pt>
                <c:pt idx="55">
                  <c:v>63.494999999999997</c:v>
                </c:pt>
                <c:pt idx="56">
                  <c:v>62.847000000000001</c:v>
                </c:pt>
                <c:pt idx="57">
                  <c:v>62.847000000000001</c:v>
                </c:pt>
                <c:pt idx="58">
                  <c:v>62.847000000000001</c:v>
                </c:pt>
                <c:pt idx="59">
                  <c:v>62.847000000000001</c:v>
                </c:pt>
                <c:pt idx="60">
                  <c:v>62.847000000000001</c:v>
                </c:pt>
                <c:pt idx="61">
                  <c:v>62.847000000000001</c:v>
                </c:pt>
                <c:pt idx="62">
                  <c:v>61.962000000000003</c:v>
                </c:pt>
                <c:pt idx="63">
                  <c:v>61.962000000000003</c:v>
                </c:pt>
                <c:pt idx="64">
                  <c:v>61.962000000000003</c:v>
                </c:pt>
                <c:pt idx="65">
                  <c:v>61.064</c:v>
                </c:pt>
                <c:pt idx="66">
                  <c:v>61.064</c:v>
                </c:pt>
                <c:pt idx="67">
                  <c:v>58.33</c:v>
                </c:pt>
                <c:pt idx="68">
                  <c:v>58.33</c:v>
                </c:pt>
                <c:pt idx="69">
                  <c:v>57.389000000000003</c:v>
                </c:pt>
                <c:pt idx="70">
                  <c:v>57.389000000000003</c:v>
                </c:pt>
                <c:pt idx="71">
                  <c:v>57.389000000000003</c:v>
                </c:pt>
                <c:pt idx="72">
                  <c:v>57.389000000000003</c:v>
                </c:pt>
                <c:pt idx="73">
                  <c:v>57.389000000000003</c:v>
                </c:pt>
                <c:pt idx="74">
                  <c:v>57.389000000000003</c:v>
                </c:pt>
                <c:pt idx="75">
                  <c:v>57.389000000000003</c:v>
                </c:pt>
                <c:pt idx="76">
                  <c:v>57.389000000000003</c:v>
                </c:pt>
                <c:pt idx="77">
                  <c:v>57.389000000000003</c:v>
                </c:pt>
                <c:pt idx="78">
                  <c:v>56.023000000000003</c:v>
                </c:pt>
                <c:pt idx="79">
                  <c:v>56.023000000000003</c:v>
                </c:pt>
                <c:pt idx="80">
                  <c:v>56.023000000000003</c:v>
                </c:pt>
                <c:pt idx="81">
                  <c:v>56.023000000000003</c:v>
                </c:pt>
                <c:pt idx="82">
                  <c:v>56.023000000000003</c:v>
                </c:pt>
                <c:pt idx="83">
                  <c:v>56.023000000000003</c:v>
                </c:pt>
                <c:pt idx="84">
                  <c:v>56.023000000000003</c:v>
                </c:pt>
                <c:pt idx="85">
                  <c:v>56.023000000000003</c:v>
                </c:pt>
                <c:pt idx="86">
                  <c:v>56.023000000000003</c:v>
                </c:pt>
                <c:pt idx="87">
                  <c:v>56.023000000000003</c:v>
                </c:pt>
                <c:pt idx="88">
                  <c:v>56.023000000000003</c:v>
                </c:pt>
                <c:pt idx="89">
                  <c:v>53.948</c:v>
                </c:pt>
                <c:pt idx="90">
                  <c:v>53.948</c:v>
                </c:pt>
                <c:pt idx="91">
                  <c:v>51.872999999999998</c:v>
                </c:pt>
                <c:pt idx="92">
                  <c:v>51.872999999999998</c:v>
                </c:pt>
                <c:pt idx="93">
                  <c:v>51.872999999999998</c:v>
                </c:pt>
                <c:pt idx="94">
                  <c:v>51.872999999999998</c:v>
                </c:pt>
                <c:pt idx="95">
                  <c:v>51.872999999999998</c:v>
                </c:pt>
                <c:pt idx="96">
                  <c:v>51.872999999999998</c:v>
                </c:pt>
              </c:numCache>
            </c:numRef>
          </c:yVal>
          <c:smooth val="0"/>
        </c:ser>
        <c:dLbls>
          <c:showLegendKey val="0"/>
          <c:showVal val="0"/>
          <c:showCatName val="0"/>
          <c:showSerName val="0"/>
          <c:showPercent val="0"/>
          <c:showBubbleSize val="0"/>
        </c:dLbls>
        <c:axId val="568411584"/>
        <c:axId val="568411976"/>
      </c:scatterChart>
      <c:valAx>
        <c:axId val="568411584"/>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68411976"/>
        <c:crosses val="autoZero"/>
        <c:crossBetween val="midCat"/>
        <c:majorUnit val="1"/>
      </c:valAx>
      <c:valAx>
        <c:axId val="56841197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freedom from CAV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68411584"/>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0.10533180033911689"/>
          <c:y val="0.6731662155511825"/>
          <c:w val="0.78675516224188902"/>
          <c:h val="0.18455462598425187"/>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64E-2"/>
          <c:y val="7.7861302493438339E-2"/>
          <c:w val="0.89089610480105819"/>
          <c:h val="0.77334686679790021"/>
        </c:manualLayout>
      </c:layout>
      <c:scatterChart>
        <c:scatterStyle val="lineMarker"/>
        <c:varyColors val="0"/>
        <c:ser>
          <c:idx val="0"/>
          <c:order val="0"/>
          <c:tx>
            <c:strRef>
              <c:f>Sheet1!$B$1</c:f>
              <c:strCache>
                <c:ptCount val="1"/>
                <c:pt idx="0">
                  <c:v>Primary/&lt;2 hours (N = 3,606)</c:v>
                </c:pt>
              </c:strCache>
            </c:strRef>
          </c:tx>
          <c:spPr>
            <a:ln w="41275">
              <a:solidFill>
                <a:srgbClr val="00FF00"/>
              </a:solidFill>
            </a:ln>
          </c:spPr>
          <c:marker>
            <c:symbol val="none"/>
          </c:marker>
          <c:xVal>
            <c:numRef>
              <c:f>Sheet1!$A$2:$A$158</c:f>
              <c:numCache>
                <c:formatCode>General</c:formatCode>
                <c:ptCount val="15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numCache>
            </c:numRef>
          </c:xVal>
          <c:yVal>
            <c:numRef>
              <c:f>Sheet1!$B$2:$B$158</c:f>
              <c:numCache>
                <c:formatCode>General</c:formatCode>
                <c:ptCount val="157"/>
                <c:pt idx="0">
                  <c:v>100</c:v>
                </c:pt>
                <c:pt idx="1">
                  <c:v>100</c:v>
                </c:pt>
                <c:pt idx="2">
                  <c:v>99.971999999999994</c:v>
                </c:pt>
                <c:pt idx="3">
                  <c:v>99.861000000000004</c:v>
                </c:pt>
                <c:pt idx="4">
                  <c:v>99.667000000000002</c:v>
                </c:pt>
                <c:pt idx="5">
                  <c:v>99.471999999999994</c:v>
                </c:pt>
                <c:pt idx="6">
                  <c:v>96.251000000000005</c:v>
                </c:pt>
                <c:pt idx="7">
                  <c:v>91.822000000000003</c:v>
                </c:pt>
                <c:pt idx="8">
                  <c:v>91.456000000000003</c:v>
                </c:pt>
                <c:pt idx="9">
                  <c:v>91.257999999999996</c:v>
                </c:pt>
                <c:pt idx="10">
                  <c:v>91.257999999999996</c:v>
                </c:pt>
                <c:pt idx="11">
                  <c:v>91.257999999999996</c:v>
                </c:pt>
                <c:pt idx="12">
                  <c:v>91.257999999999996</c:v>
                </c:pt>
                <c:pt idx="13">
                  <c:v>91.257999999999996</c:v>
                </c:pt>
                <c:pt idx="14">
                  <c:v>91.257999999999996</c:v>
                </c:pt>
                <c:pt idx="15">
                  <c:v>91.122</c:v>
                </c:pt>
                <c:pt idx="16">
                  <c:v>90.846999999999994</c:v>
                </c:pt>
                <c:pt idx="17">
                  <c:v>90.537000000000006</c:v>
                </c:pt>
                <c:pt idx="18">
                  <c:v>88.29</c:v>
                </c:pt>
                <c:pt idx="19">
                  <c:v>85.206999999999994</c:v>
                </c:pt>
                <c:pt idx="20">
                  <c:v>84.510999999999996</c:v>
                </c:pt>
                <c:pt idx="21">
                  <c:v>84.441000000000003</c:v>
                </c:pt>
                <c:pt idx="22">
                  <c:v>84.370999999999995</c:v>
                </c:pt>
                <c:pt idx="23">
                  <c:v>84.370999999999995</c:v>
                </c:pt>
                <c:pt idx="24">
                  <c:v>84.370999999999995</c:v>
                </c:pt>
                <c:pt idx="25">
                  <c:v>84.370999999999995</c:v>
                </c:pt>
                <c:pt idx="26">
                  <c:v>84.328999999999994</c:v>
                </c:pt>
                <c:pt idx="27">
                  <c:v>84.287000000000006</c:v>
                </c:pt>
                <c:pt idx="28">
                  <c:v>83.738</c:v>
                </c:pt>
                <c:pt idx="29">
                  <c:v>83.397999999999996</c:v>
                </c:pt>
                <c:pt idx="30">
                  <c:v>81.953000000000003</c:v>
                </c:pt>
                <c:pt idx="31">
                  <c:v>79.567999999999998</c:v>
                </c:pt>
                <c:pt idx="32">
                  <c:v>78.585999999999999</c:v>
                </c:pt>
                <c:pt idx="33">
                  <c:v>78.370999999999995</c:v>
                </c:pt>
                <c:pt idx="34">
                  <c:v>78.328000000000003</c:v>
                </c:pt>
                <c:pt idx="35">
                  <c:v>78.328000000000003</c:v>
                </c:pt>
                <c:pt idx="36">
                  <c:v>78.328000000000003</c:v>
                </c:pt>
                <c:pt idx="37">
                  <c:v>78.28</c:v>
                </c:pt>
                <c:pt idx="38">
                  <c:v>78.28</c:v>
                </c:pt>
                <c:pt idx="39">
                  <c:v>78.227000000000004</c:v>
                </c:pt>
                <c:pt idx="40">
                  <c:v>77.912000000000006</c:v>
                </c:pt>
                <c:pt idx="41">
                  <c:v>77.387</c:v>
                </c:pt>
                <c:pt idx="42">
                  <c:v>75.489999999999995</c:v>
                </c:pt>
                <c:pt idx="43">
                  <c:v>73.376999999999995</c:v>
                </c:pt>
                <c:pt idx="44">
                  <c:v>72.844999999999999</c:v>
                </c:pt>
                <c:pt idx="45">
                  <c:v>72.736999999999995</c:v>
                </c:pt>
                <c:pt idx="46">
                  <c:v>72.736999999999995</c:v>
                </c:pt>
                <c:pt idx="47">
                  <c:v>72.736999999999995</c:v>
                </c:pt>
                <c:pt idx="48">
                  <c:v>72.736999999999995</c:v>
                </c:pt>
                <c:pt idx="49">
                  <c:v>72.679000000000002</c:v>
                </c:pt>
                <c:pt idx="50">
                  <c:v>72.617000000000004</c:v>
                </c:pt>
                <c:pt idx="51">
                  <c:v>72.554000000000002</c:v>
                </c:pt>
                <c:pt idx="52">
                  <c:v>72.046000000000006</c:v>
                </c:pt>
                <c:pt idx="53">
                  <c:v>71.855999999999995</c:v>
                </c:pt>
                <c:pt idx="54">
                  <c:v>70.899000000000001</c:v>
                </c:pt>
                <c:pt idx="55">
                  <c:v>68.391000000000005</c:v>
                </c:pt>
                <c:pt idx="56">
                  <c:v>67.870999999999995</c:v>
                </c:pt>
                <c:pt idx="57">
                  <c:v>67.739999999999995</c:v>
                </c:pt>
                <c:pt idx="58">
                  <c:v>67.673000000000002</c:v>
                </c:pt>
                <c:pt idx="59">
                  <c:v>67.673000000000002</c:v>
                </c:pt>
                <c:pt idx="60">
                  <c:v>67.673000000000002</c:v>
                </c:pt>
                <c:pt idx="61">
                  <c:v>67.673000000000002</c:v>
                </c:pt>
                <c:pt idx="62">
                  <c:v>67.673000000000002</c:v>
                </c:pt>
                <c:pt idx="63">
                  <c:v>67.513999999999996</c:v>
                </c:pt>
                <c:pt idx="64">
                  <c:v>67.275000000000006</c:v>
                </c:pt>
                <c:pt idx="65">
                  <c:v>66.872</c:v>
                </c:pt>
                <c:pt idx="66">
                  <c:v>65.421000000000006</c:v>
                </c:pt>
                <c:pt idx="67">
                  <c:v>63.805</c:v>
                </c:pt>
                <c:pt idx="68">
                  <c:v>63.398000000000003</c:v>
                </c:pt>
                <c:pt idx="69">
                  <c:v>63.314999999999998</c:v>
                </c:pt>
                <c:pt idx="70">
                  <c:v>63.314999999999998</c:v>
                </c:pt>
                <c:pt idx="71">
                  <c:v>63.314999999999998</c:v>
                </c:pt>
                <c:pt idx="72">
                  <c:v>63.314999999999998</c:v>
                </c:pt>
                <c:pt idx="73">
                  <c:v>63.314999999999998</c:v>
                </c:pt>
                <c:pt idx="74">
                  <c:v>63.314999999999998</c:v>
                </c:pt>
                <c:pt idx="75">
                  <c:v>63.213999999999999</c:v>
                </c:pt>
                <c:pt idx="76">
                  <c:v>62.906999999999996</c:v>
                </c:pt>
                <c:pt idx="77">
                  <c:v>62.289000000000001</c:v>
                </c:pt>
                <c:pt idx="78">
                  <c:v>61.459000000000003</c:v>
                </c:pt>
                <c:pt idx="79">
                  <c:v>59.487000000000002</c:v>
                </c:pt>
                <c:pt idx="80">
                  <c:v>58.965000000000003</c:v>
                </c:pt>
                <c:pt idx="81">
                  <c:v>58.965000000000003</c:v>
                </c:pt>
                <c:pt idx="82">
                  <c:v>58.965000000000003</c:v>
                </c:pt>
                <c:pt idx="83">
                  <c:v>58.965000000000003</c:v>
                </c:pt>
                <c:pt idx="84">
                  <c:v>58.965000000000003</c:v>
                </c:pt>
                <c:pt idx="85">
                  <c:v>58.965000000000003</c:v>
                </c:pt>
                <c:pt idx="86">
                  <c:v>58.841000000000001</c:v>
                </c:pt>
                <c:pt idx="87">
                  <c:v>58.713999999999999</c:v>
                </c:pt>
                <c:pt idx="88">
                  <c:v>58.459000000000003</c:v>
                </c:pt>
                <c:pt idx="89">
                  <c:v>57.948</c:v>
                </c:pt>
                <c:pt idx="90">
                  <c:v>56.92</c:v>
                </c:pt>
                <c:pt idx="91">
                  <c:v>55.76</c:v>
                </c:pt>
                <c:pt idx="92">
                  <c:v>55.238</c:v>
                </c:pt>
                <c:pt idx="93">
                  <c:v>55.238</c:v>
                </c:pt>
                <c:pt idx="94">
                  <c:v>55.238</c:v>
                </c:pt>
                <c:pt idx="95">
                  <c:v>54.957999999999998</c:v>
                </c:pt>
                <c:pt idx="96">
                  <c:v>54.957999999999998</c:v>
                </c:pt>
                <c:pt idx="97">
                  <c:v>54.957999999999998</c:v>
                </c:pt>
                <c:pt idx="98">
                  <c:v>54.793999999999997</c:v>
                </c:pt>
                <c:pt idx="99">
                  <c:v>54.628</c:v>
                </c:pt>
                <c:pt idx="100">
                  <c:v>54.628</c:v>
                </c:pt>
                <c:pt idx="101">
                  <c:v>53.795999999999999</c:v>
                </c:pt>
                <c:pt idx="102">
                  <c:v>53.293999999999997</c:v>
                </c:pt>
                <c:pt idx="103">
                  <c:v>51.619</c:v>
                </c:pt>
                <c:pt idx="104">
                  <c:v>51.448999999999998</c:v>
                </c:pt>
                <c:pt idx="105">
                  <c:v>51.448999999999998</c:v>
                </c:pt>
                <c:pt idx="106">
                  <c:v>51.448999999999998</c:v>
                </c:pt>
                <c:pt idx="107">
                  <c:v>51.448999999999998</c:v>
                </c:pt>
                <c:pt idx="108">
                  <c:v>51.448999999999998</c:v>
                </c:pt>
                <c:pt idx="109">
                  <c:v>51.448999999999998</c:v>
                </c:pt>
                <c:pt idx="110">
                  <c:v>51.448999999999998</c:v>
                </c:pt>
                <c:pt idx="111">
                  <c:v>51.241</c:v>
                </c:pt>
                <c:pt idx="112">
                  <c:v>50.616</c:v>
                </c:pt>
                <c:pt idx="113">
                  <c:v>50.198999999999998</c:v>
                </c:pt>
                <c:pt idx="114">
                  <c:v>48.524999999999999</c:v>
                </c:pt>
                <c:pt idx="115">
                  <c:v>47.478000000000002</c:v>
                </c:pt>
                <c:pt idx="116">
                  <c:v>47.478000000000002</c:v>
                </c:pt>
                <c:pt idx="117">
                  <c:v>47.045999999999999</c:v>
                </c:pt>
                <c:pt idx="118">
                  <c:v>47.045999999999999</c:v>
                </c:pt>
                <c:pt idx="119">
                  <c:v>47.045999999999999</c:v>
                </c:pt>
                <c:pt idx="120">
                  <c:v>46.82</c:v>
                </c:pt>
                <c:pt idx="121">
                  <c:v>46.82</c:v>
                </c:pt>
                <c:pt idx="122">
                  <c:v>46.82</c:v>
                </c:pt>
                <c:pt idx="123">
                  <c:v>46.82</c:v>
                </c:pt>
                <c:pt idx="124">
                  <c:v>46.82</c:v>
                </c:pt>
                <c:pt idx="125">
                  <c:v>46.302</c:v>
                </c:pt>
                <c:pt idx="126">
                  <c:v>45.784999999999997</c:v>
                </c:pt>
                <c:pt idx="127">
                  <c:v>44.749000000000002</c:v>
                </c:pt>
                <c:pt idx="128">
                  <c:v>44.228999999999999</c:v>
                </c:pt>
                <c:pt idx="129">
                  <c:v>44.228999999999999</c:v>
                </c:pt>
                <c:pt idx="130">
                  <c:v>44.228999999999999</c:v>
                </c:pt>
                <c:pt idx="131">
                  <c:v>44.228999999999999</c:v>
                </c:pt>
                <c:pt idx="132">
                  <c:v>44.228999999999999</c:v>
                </c:pt>
                <c:pt idx="133">
                  <c:v>44.228999999999999</c:v>
                </c:pt>
                <c:pt idx="134">
                  <c:v>44.228999999999999</c:v>
                </c:pt>
                <c:pt idx="135">
                  <c:v>43.902999999999999</c:v>
                </c:pt>
                <c:pt idx="136">
                  <c:v>43.253</c:v>
                </c:pt>
                <c:pt idx="137">
                  <c:v>42.603000000000002</c:v>
                </c:pt>
                <c:pt idx="138">
                  <c:v>40.651000000000003</c:v>
                </c:pt>
                <c:pt idx="139">
                  <c:v>38.692</c:v>
                </c:pt>
                <c:pt idx="140">
                  <c:v>38.692</c:v>
                </c:pt>
                <c:pt idx="141">
                  <c:v>38.692</c:v>
                </c:pt>
                <c:pt idx="142">
                  <c:v>38.692</c:v>
                </c:pt>
                <c:pt idx="143">
                  <c:v>38.692</c:v>
                </c:pt>
                <c:pt idx="144">
                  <c:v>38.692</c:v>
                </c:pt>
                <c:pt idx="145">
                  <c:v>38.692</c:v>
                </c:pt>
                <c:pt idx="146">
                  <c:v>38.692</c:v>
                </c:pt>
                <c:pt idx="147">
                  <c:v>38.692</c:v>
                </c:pt>
                <c:pt idx="148">
                  <c:v>38.692</c:v>
                </c:pt>
                <c:pt idx="149">
                  <c:v>38.276000000000003</c:v>
                </c:pt>
                <c:pt idx="150">
                  <c:v>37.439</c:v>
                </c:pt>
                <c:pt idx="151">
                  <c:v>35.326000000000001</c:v>
                </c:pt>
                <c:pt idx="152">
                  <c:v>35.326000000000001</c:v>
                </c:pt>
                <c:pt idx="153">
                  <c:v>34.89</c:v>
                </c:pt>
                <c:pt idx="154">
                  <c:v>34.89</c:v>
                </c:pt>
                <c:pt idx="155">
                  <c:v>34.89</c:v>
                </c:pt>
                <c:pt idx="156">
                  <c:v>34.89</c:v>
                </c:pt>
              </c:numCache>
            </c:numRef>
          </c:yVal>
          <c:smooth val="0"/>
        </c:ser>
        <c:ser>
          <c:idx val="1"/>
          <c:order val="1"/>
          <c:tx>
            <c:strRef>
              <c:f>Sheet1!$C$1</c:f>
              <c:strCache>
                <c:ptCount val="1"/>
                <c:pt idx="0">
                  <c:v>Primary/2-&lt;4 hours (N = 17,614)</c:v>
                </c:pt>
              </c:strCache>
            </c:strRef>
          </c:tx>
          <c:spPr>
            <a:ln w="41275">
              <a:solidFill>
                <a:srgbClr val="CC99FF"/>
              </a:solidFill>
            </a:ln>
          </c:spPr>
          <c:marker>
            <c:symbol val="none"/>
          </c:marker>
          <c:xVal>
            <c:numRef>
              <c:f>Sheet1!$A$2:$A$158</c:f>
              <c:numCache>
                <c:formatCode>General</c:formatCode>
                <c:ptCount val="15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numCache>
            </c:numRef>
          </c:xVal>
          <c:yVal>
            <c:numRef>
              <c:f>Sheet1!$C$2:$C$158</c:f>
              <c:numCache>
                <c:formatCode>General</c:formatCode>
                <c:ptCount val="157"/>
                <c:pt idx="0">
                  <c:v>100</c:v>
                </c:pt>
                <c:pt idx="1">
                  <c:v>100</c:v>
                </c:pt>
                <c:pt idx="2">
                  <c:v>99.948999999999998</c:v>
                </c:pt>
                <c:pt idx="3">
                  <c:v>99.858000000000004</c:v>
                </c:pt>
                <c:pt idx="4">
                  <c:v>99.756</c:v>
                </c:pt>
                <c:pt idx="5">
                  <c:v>99.463999999999999</c:v>
                </c:pt>
                <c:pt idx="6">
                  <c:v>96.644000000000005</c:v>
                </c:pt>
                <c:pt idx="7">
                  <c:v>92.686999999999998</c:v>
                </c:pt>
                <c:pt idx="8">
                  <c:v>92.352000000000004</c:v>
                </c:pt>
                <c:pt idx="9">
                  <c:v>92.236000000000004</c:v>
                </c:pt>
                <c:pt idx="10">
                  <c:v>92.236000000000004</c:v>
                </c:pt>
                <c:pt idx="11">
                  <c:v>92.236000000000004</c:v>
                </c:pt>
                <c:pt idx="12">
                  <c:v>92.236000000000004</c:v>
                </c:pt>
                <c:pt idx="13">
                  <c:v>92.236000000000004</c:v>
                </c:pt>
                <c:pt idx="14">
                  <c:v>92.194000000000003</c:v>
                </c:pt>
                <c:pt idx="15">
                  <c:v>92.117999999999995</c:v>
                </c:pt>
                <c:pt idx="16">
                  <c:v>91.858999999999995</c:v>
                </c:pt>
                <c:pt idx="17">
                  <c:v>91.396000000000001</c:v>
                </c:pt>
                <c:pt idx="18">
                  <c:v>89.323999999999998</c:v>
                </c:pt>
                <c:pt idx="19">
                  <c:v>86.328999999999994</c:v>
                </c:pt>
                <c:pt idx="20">
                  <c:v>85.853999999999999</c:v>
                </c:pt>
                <c:pt idx="21">
                  <c:v>85.625</c:v>
                </c:pt>
                <c:pt idx="22">
                  <c:v>85.566999999999993</c:v>
                </c:pt>
                <c:pt idx="23">
                  <c:v>85.566999999999993</c:v>
                </c:pt>
                <c:pt idx="24">
                  <c:v>85.566999999999993</c:v>
                </c:pt>
                <c:pt idx="25">
                  <c:v>85.551000000000002</c:v>
                </c:pt>
                <c:pt idx="26">
                  <c:v>85.491</c:v>
                </c:pt>
                <c:pt idx="27">
                  <c:v>85.421999999999997</c:v>
                </c:pt>
                <c:pt idx="28">
                  <c:v>85.091999999999999</c:v>
                </c:pt>
                <c:pt idx="29">
                  <c:v>84.638000000000005</c:v>
                </c:pt>
                <c:pt idx="30">
                  <c:v>82.88</c:v>
                </c:pt>
                <c:pt idx="31">
                  <c:v>80.37</c:v>
                </c:pt>
                <c:pt idx="32">
                  <c:v>79.858000000000004</c:v>
                </c:pt>
                <c:pt idx="33">
                  <c:v>79.715000000000003</c:v>
                </c:pt>
                <c:pt idx="34">
                  <c:v>79.67</c:v>
                </c:pt>
                <c:pt idx="35">
                  <c:v>79.652000000000001</c:v>
                </c:pt>
                <c:pt idx="36">
                  <c:v>79.652000000000001</c:v>
                </c:pt>
                <c:pt idx="37">
                  <c:v>79.632000000000005</c:v>
                </c:pt>
                <c:pt idx="38">
                  <c:v>79.578000000000003</c:v>
                </c:pt>
                <c:pt idx="39">
                  <c:v>79.513000000000005</c:v>
                </c:pt>
                <c:pt idx="40">
                  <c:v>79.239000000000004</c:v>
                </c:pt>
                <c:pt idx="41">
                  <c:v>78.733999999999995</c:v>
                </c:pt>
                <c:pt idx="42">
                  <c:v>77.212999999999994</c:v>
                </c:pt>
                <c:pt idx="43">
                  <c:v>75.266000000000005</c:v>
                </c:pt>
                <c:pt idx="44">
                  <c:v>74.775999999999996</c:v>
                </c:pt>
                <c:pt idx="45">
                  <c:v>74.674999999999997</c:v>
                </c:pt>
                <c:pt idx="46">
                  <c:v>74.617999999999995</c:v>
                </c:pt>
                <c:pt idx="47">
                  <c:v>74.605999999999995</c:v>
                </c:pt>
                <c:pt idx="48">
                  <c:v>74.605999999999995</c:v>
                </c:pt>
                <c:pt idx="49">
                  <c:v>74.605999999999995</c:v>
                </c:pt>
                <c:pt idx="50">
                  <c:v>74.525999999999996</c:v>
                </c:pt>
                <c:pt idx="51">
                  <c:v>74.444000000000003</c:v>
                </c:pt>
                <c:pt idx="52">
                  <c:v>74.197000000000003</c:v>
                </c:pt>
                <c:pt idx="53">
                  <c:v>73.632999999999996</c:v>
                </c:pt>
                <c:pt idx="54">
                  <c:v>72.126000000000005</c:v>
                </c:pt>
                <c:pt idx="55">
                  <c:v>70.322000000000003</c:v>
                </c:pt>
                <c:pt idx="56">
                  <c:v>69.831999999999994</c:v>
                </c:pt>
                <c:pt idx="57">
                  <c:v>69.69</c:v>
                </c:pt>
                <c:pt idx="58">
                  <c:v>69.69</c:v>
                </c:pt>
                <c:pt idx="59">
                  <c:v>69.676000000000002</c:v>
                </c:pt>
                <c:pt idx="60">
                  <c:v>69.661000000000001</c:v>
                </c:pt>
                <c:pt idx="61">
                  <c:v>69.644000000000005</c:v>
                </c:pt>
                <c:pt idx="62">
                  <c:v>69.593000000000004</c:v>
                </c:pt>
                <c:pt idx="63">
                  <c:v>69.453999999999994</c:v>
                </c:pt>
                <c:pt idx="64">
                  <c:v>69.123000000000005</c:v>
                </c:pt>
                <c:pt idx="65">
                  <c:v>68.596999999999994</c:v>
                </c:pt>
                <c:pt idx="66">
                  <c:v>67.311999999999998</c:v>
                </c:pt>
                <c:pt idx="67">
                  <c:v>65.415000000000006</c:v>
                </c:pt>
                <c:pt idx="68">
                  <c:v>65.093000000000004</c:v>
                </c:pt>
                <c:pt idx="69">
                  <c:v>65.021000000000001</c:v>
                </c:pt>
                <c:pt idx="70">
                  <c:v>65.003</c:v>
                </c:pt>
                <c:pt idx="71">
                  <c:v>64.983999999999995</c:v>
                </c:pt>
                <c:pt idx="72">
                  <c:v>64.983999999999995</c:v>
                </c:pt>
                <c:pt idx="73">
                  <c:v>64.962999999999994</c:v>
                </c:pt>
                <c:pt idx="74">
                  <c:v>64.941000000000003</c:v>
                </c:pt>
                <c:pt idx="75">
                  <c:v>64.808999999999997</c:v>
                </c:pt>
                <c:pt idx="76">
                  <c:v>64.519000000000005</c:v>
                </c:pt>
                <c:pt idx="77">
                  <c:v>64.162000000000006</c:v>
                </c:pt>
                <c:pt idx="78">
                  <c:v>63.082999999999998</c:v>
                </c:pt>
                <c:pt idx="79">
                  <c:v>61.726999999999997</c:v>
                </c:pt>
                <c:pt idx="80">
                  <c:v>61.247</c:v>
                </c:pt>
                <c:pt idx="81">
                  <c:v>61.155000000000001</c:v>
                </c:pt>
                <c:pt idx="82">
                  <c:v>61.131999999999998</c:v>
                </c:pt>
                <c:pt idx="83">
                  <c:v>61.084000000000003</c:v>
                </c:pt>
                <c:pt idx="84">
                  <c:v>61.084000000000003</c:v>
                </c:pt>
                <c:pt idx="85">
                  <c:v>61.058</c:v>
                </c:pt>
                <c:pt idx="86">
                  <c:v>61.029000000000003</c:v>
                </c:pt>
                <c:pt idx="87">
                  <c:v>60.857999999999997</c:v>
                </c:pt>
                <c:pt idx="88">
                  <c:v>60.570999999999998</c:v>
                </c:pt>
                <c:pt idx="89">
                  <c:v>60.024000000000001</c:v>
                </c:pt>
                <c:pt idx="90">
                  <c:v>58.898000000000003</c:v>
                </c:pt>
                <c:pt idx="91">
                  <c:v>57.591000000000001</c:v>
                </c:pt>
                <c:pt idx="92">
                  <c:v>57.298000000000002</c:v>
                </c:pt>
                <c:pt idx="93">
                  <c:v>57.179000000000002</c:v>
                </c:pt>
                <c:pt idx="94">
                  <c:v>57.119</c:v>
                </c:pt>
                <c:pt idx="95">
                  <c:v>57.119</c:v>
                </c:pt>
                <c:pt idx="96">
                  <c:v>57.119</c:v>
                </c:pt>
                <c:pt idx="97">
                  <c:v>57.119</c:v>
                </c:pt>
                <c:pt idx="98">
                  <c:v>57.045000000000002</c:v>
                </c:pt>
                <c:pt idx="99">
                  <c:v>56.932000000000002</c:v>
                </c:pt>
                <c:pt idx="100">
                  <c:v>56.667999999999999</c:v>
                </c:pt>
                <c:pt idx="101">
                  <c:v>56.064</c:v>
                </c:pt>
                <c:pt idx="102">
                  <c:v>55.154000000000003</c:v>
                </c:pt>
                <c:pt idx="103">
                  <c:v>53.935000000000002</c:v>
                </c:pt>
                <c:pt idx="104">
                  <c:v>53.665999999999997</c:v>
                </c:pt>
                <c:pt idx="105">
                  <c:v>53.433999999999997</c:v>
                </c:pt>
                <c:pt idx="106">
                  <c:v>53.395000000000003</c:v>
                </c:pt>
                <c:pt idx="107">
                  <c:v>53.395000000000003</c:v>
                </c:pt>
                <c:pt idx="108">
                  <c:v>53.395000000000003</c:v>
                </c:pt>
                <c:pt idx="109">
                  <c:v>53.395000000000003</c:v>
                </c:pt>
                <c:pt idx="110">
                  <c:v>53.296999999999997</c:v>
                </c:pt>
                <c:pt idx="111">
                  <c:v>53.151000000000003</c:v>
                </c:pt>
                <c:pt idx="112">
                  <c:v>52.66</c:v>
                </c:pt>
                <c:pt idx="113">
                  <c:v>52.365000000000002</c:v>
                </c:pt>
                <c:pt idx="114">
                  <c:v>51.176000000000002</c:v>
                </c:pt>
                <c:pt idx="115">
                  <c:v>50.279000000000003</c:v>
                </c:pt>
                <c:pt idx="116">
                  <c:v>49.826000000000001</c:v>
                </c:pt>
                <c:pt idx="117">
                  <c:v>49.723999999999997</c:v>
                </c:pt>
                <c:pt idx="118">
                  <c:v>49.723999999999997</c:v>
                </c:pt>
                <c:pt idx="119">
                  <c:v>49.723999999999997</c:v>
                </c:pt>
                <c:pt idx="120">
                  <c:v>49.723999999999997</c:v>
                </c:pt>
                <c:pt idx="121">
                  <c:v>49.723999999999997</c:v>
                </c:pt>
                <c:pt idx="122">
                  <c:v>49.6</c:v>
                </c:pt>
                <c:pt idx="123">
                  <c:v>49.536999999999999</c:v>
                </c:pt>
                <c:pt idx="124">
                  <c:v>49.219000000000001</c:v>
                </c:pt>
                <c:pt idx="125">
                  <c:v>48.709000000000003</c:v>
                </c:pt>
                <c:pt idx="126">
                  <c:v>48.005000000000003</c:v>
                </c:pt>
                <c:pt idx="127">
                  <c:v>46.656999999999996</c:v>
                </c:pt>
                <c:pt idx="128">
                  <c:v>46.396999999999998</c:v>
                </c:pt>
                <c:pt idx="129">
                  <c:v>46.331000000000003</c:v>
                </c:pt>
                <c:pt idx="130">
                  <c:v>46.331000000000003</c:v>
                </c:pt>
                <c:pt idx="131">
                  <c:v>46.331000000000003</c:v>
                </c:pt>
                <c:pt idx="132">
                  <c:v>46.331000000000003</c:v>
                </c:pt>
                <c:pt idx="133">
                  <c:v>46.331000000000003</c:v>
                </c:pt>
                <c:pt idx="134">
                  <c:v>46.246000000000002</c:v>
                </c:pt>
                <c:pt idx="135">
                  <c:v>46.246000000000002</c:v>
                </c:pt>
                <c:pt idx="136">
                  <c:v>45.725000000000001</c:v>
                </c:pt>
                <c:pt idx="137">
                  <c:v>45.463999999999999</c:v>
                </c:pt>
                <c:pt idx="138">
                  <c:v>45.2</c:v>
                </c:pt>
                <c:pt idx="139">
                  <c:v>44.401000000000003</c:v>
                </c:pt>
                <c:pt idx="140">
                  <c:v>44.128</c:v>
                </c:pt>
                <c:pt idx="141">
                  <c:v>44.128</c:v>
                </c:pt>
                <c:pt idx="142">
                  <c:v>44.128</c:v>
                </c:pt>
                <c:pt idx="143">
                  <c:v>44.128</c:v>
                </c:pt>
                <c:pt idx="144">
                  <c:v>44.128</c:v>
                </c:pt>
                <c:pt idx="145">
                  <c:v>44.128</c:v>
                </c:pt>
                <c:pt idx="146">
                  <c:v>44.006</c:v>
                </c:pt>
                <c:pt idx="147">
                  <c:v>43.881999999999998</c:v>
                </c:pt>
                <c:pt idx="148">
                  <c:v>43.51</c:v>
                </c:pt>
                <c:pt idx="149">
                  <c:v>43.26</c:v>
                </c:pt>
                <c:pt idx="150">
                  <c:v>42.384</c:v>
                </c:pt>
                <c:pt idx="151">
                  <c:v>41.628</c:v>
                </c:pt>
                <c:pt idx="152">
                  <c:v>41.247</c:v>
                </c:pt>
                <c:pt idx="153">
                  <c:v>41.247</c:v>
                </c:pt>
                <c:pt idx="154">
                  <c:v>41.247</c:v>
                </c:pt>
                <c:pt idx="155">
                  <c:v>41.247</c:v>
                </c:pt>
                <c:pt idx="156">
                  <c:v>41.247</c:v>
                </c:pt>
              </c:numCache>
            </c:numRef>
          </c:yVal>
          <c:smooth val="0"/>
        </c:ser>
        <c:ser>
          <c:idx val="2"/>
          <c:order val="2"/>
          <c:tx>
            <c:strRef>
              <c:f>Sheet1!$D$1</c:f>
              <c:strCache>
                <c:ptCount val="1"/>
                <c:pt idx="0">
                  <c:v>Primary/4+ hours (N = 4,642)</c:v>
                </c:pt>
              </c:strCache>
            </c:strRef>
          </c:tx>
          <c:spPr>
            <a:ln w="41275">
              <a:solidFill>
                <a:srgbClr val="FFFF00"/>
              </a:solidFill>
            </a:ln>
          </c:spPr>
          <c:marker>
            <c:symbol val="none"/>
          </c:marker>
          <c:xVal>
            <c:numRef>
              <c:f>Sheet1!$A$2:$A$158</c:f>
              <c:numCache>
                <c:formatCode>General</c:formatCode>
                <c:ptCount val="15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numCache>
            </c:numRef>
          </c:xVal>
          <c:yVal>
            <c:numRef>
              <c:f>Sheet1!$D$2:$D$158</c:f>
              <c:numCache>
                <c:formatCode>General</c:formatCode>
                <c:ptCount val="157"/>
                <c:pt idx="0">
                  <c:v>100</c:v>
                </c:pt>
                <c:pt idx="1">
                  <c:v>100</c:v>
                </c:pt>
                <c:pt idx="2">
                  <c:v>100</c:v>
                </c:pt>
                <c:pt idx="3">
                  <c:v>99.977999999999994</c:v>
                </c:pt>
                <c:pt idx="4">
                  <c:v>99.849000000000004</c:v>
                </c:pt>
                <c:pt idx="5">
                  <c:v>99.501000000000005</c:v>
                </c:pt>
                <c:pt idx="6">
                  <c:v>97.231999999999999</c:v>
                </c:pt>
                <c:pt idx="7">
                  <c:v>93.117999999999995</c:v>
                </c:pt>
                <c:pt idx="8">
                  <c:v>92.655000000000001</c:v>
                </c:pt>
                <c:pt idx="9">
                  <c:v>92.611000000000004</c:v>
                </c:pt>
                <c:pt idx="10">
                  <c:v>92.611000000000004</c:v>
                </c:pt>
                <c:pt idx="11">
                  <c:v>92.611000000000004</c:v>
                </c:pt>
                <c:pt idx="12">
                  <c:v>92.611000000000004</c:v>
                </c:pt>
                <c:pt idx="13">
                  <c:v>92.611000000000004</c:v>
                </c:pt>
                <c:pt idx="14">
                  <c:v>92.584999999999994</c:v>
                </c:pt>
                <c:pt idx="15">
                  <c:v>92.453000000000003</c:v>
                </c:pt>
                <c:pt idx="16">
                  <c:v>92.188999999999993</c:v>
                </c:pt>
                <c:pt idx="17">
                  <c:v>91.712999999999994</c:v>
                </c:pt>
                <c:pt idx="18">
                  <c:v>89.882999999999996</c:v>
                </c:pt>
                <c:pt idx="19">
                  <c:v>86.882000000000005</c:v>
                </c:pt>
                <c:pt idx="20">
                  <c:v>86.212000000000003</c:v>
                </c:pt>
                <c:pt idx="21">
                  <c:v>85.968999999999994</c:v>
                </c:pt>
                <c:pt idx="22">
                  <c:v>85.887</c:v>
                </c:pt>
                <c:pt idx="23">
                  <c:v>85.887</c:v>
                </c:pt>
                <c:pt idx="24">
                  <c:v>85.887</c:v>
                </c:pt>
                <c:pt idx="25">
                  <c:v>85.887</c:v>
                </c:pt>
                <c:pt idx="26">
                  <c:v>85.822000000000003</c:v>
                </c:pt>
                <c:pt idx="27">
                  <c:v>85.691000000000003</c:v>
                </c:pt>
                <c:pt idx="28">
                  <c:v>85.331000000000003</c:v>
                </c:pt>
                <c:pt idx="29">
                  <c:v>84.739000000000004</c:v>
                </c:pt>
                <c:pt idx="30">
                  <c:v>82.861000000000004</c:v>
                </c:pt>
                <c:pt idx="31">
                  <c:v>80.513999999999996</c:v>
                </c:pt>
                <c:pt idx="32">
                  <c:v>79.980999999999995</c:v>
                </c:pt>
                <c:pt idx="33">
                  <c:v>79.88</c:v>
                </c:pt>
                <c:pt idx="34">
                  <c:v>79.813000000000002</c:v>
                </c:pt>
                <c:pt idx="35">
                  <c:v>79.778000000000006</c:v>
                </c:pt>
                <c:pt idx="36">
                  <c:v>79.778000000000006</c:v>
                </c:pt>
                <c:pt idx="37">
                  <c:v>79.778000000000006</c:v>
                </c:pt>
                <c:pt idx="38">
                  <c:v>79.617000000000004</c:v>
                </c:pt>
                <c:pt idx="39">
                  <c:v>79.576999999999998</c:v>
                </c:pt>
                <c:pt idx="40">
                  <c:v>79.004999999999995</c:v>
                </c:pt>
                <c:pt idx="41">
                  <c:v>78.555000000000007</c:v>
                </c:pt>
                <c:pt idx="42">
                  <c:v>76.956000000000003</c:v>
                </c:pt>
                <c:pt idx="43">
                  <c:v>75.185000000000002</c:v>
                </c:pt>
                <c:pt idx="44">
                  <c:v>74.811000000000007</c:v>
                </c:pt>
                <c:pt idx="45">
                  <c:v>74.769000000000005</c:v>
                </c:pt>
                <c:pt idx="46">
                  <c:v>74.727000000000004</c:v>
                </c:pt>
                <c:pt idx="47">
                  <c:v>74.727000000000004</c:v>
                </c:pt>
                <c:pt idx="48">
                  <c:v>74.727000000000004</c:v>
                </c:pt>
                <c:pt idx="49">
                  <c:v>74.727000000000004</c:v>
                </c:pt>
                <c:pt idx="50">
                  <c:v>74.727000000000004</c:v>
                </c:pt>
                <c:pt idx="51">
                  <c:v>74.622</c:v>
                </c:pt>
                <c:pt idx="52">
                  <c:v>74.305000000000007</c:v>
                </c:pt>
                <c:pt idx="53">
                  <c:v>73.828999999999994</c:v>
                </c:pt>
                <c:pt idx="54">
                  <c:v>71.653999999999996</c:v>
                </c:pt>
                <c:pt idx="55">
                  <c:v>69.682000000000002</c:v>
                </c:pt>
                <c:pt idx="56">
                  <c:v>69.034999999999997</c:v>
                </c:pt>
                <c:pt idx="57">
                  <c:v>69.034999999999997</c:v>
                </c:pt>
                <c:pt idx="58">
                  <c:v>68.980999999999995</c:v>
                </c:pt>
                <c:pt idx="59">
                  <c:v>68.980999999999995</c:v>
                </c:pt>
                <c:pt idx="60">
                  <c:v>68.980999999999995</c:v>
                </c:pt>
                <c:pt idx="61">
                  <c:v>68.980999999999995</c:v>
                </c:pt>
                <c:pt idx="62">
                  <c:v>68.844999999999999</c:v>
                </c:pt>
                <c:pt idx="63">
                  <c:v>68.775999999999996</c:v>
                </c:pt>
                <c:pt idx="64">
                  <c:v>68.356999999999999</c:v>
                </c:pt>
                <c:pt idx="65">
                  <c:v>68.076999999999998</c:v>
                </c:pt>
                <c:pt idx="66">
                  <c:v>67.162000000000006</c:v>
                </c:pt>
                <c:pt idx="67">
                  <c:v>65.748999999999995</c:v>
                </c:pt>
                <c:pt idx="68">
                  <c:v>65.322000000000003</c:v>
                </c:pt>
                <c:pt idx="69">
                  <c:v>65.105999999999995</c:v>
                </c:pt>
                <c:pt idx="70">
                  <c:v>65.105999999999995</c:v>
                </c:pt>
                <c:pt idx="71">
                  <c:v>65.105999999999995</c:v>
                </c:pt>
                <c:pt idx="72">
                  <c:v>65.105999999999995</c:v>
                </c:pt>
                <c:pt idx="73">
                  <c:v>65.105999999999995</c:v>
                </c:pt>
                <c:pt idx="74">
                  <c:v>65.105999999999995</c:v>
                </c:pt>
                <c:pt idx="75">
                  <c:v>65.013000000000005</c:v>
                </c:pt>
                <c:pt idx="76">
                  <c:v>64.540999999999997</c:v>
                </c:pt>
                <c:pt idx="77">
                  <c:v>63.970999999999997</c:v>
                </c:pt>
                <c:pt idx="78">
                  <c:v>62.356000000000002</c:v>
                </c:pt>
                <c:pt idx="79">
                  <c:v>60.442</c:v>
                </c:pt>
                <c:pt idx="80">
                  <c:v>59.957999999999998</c:v>
                </c:pt>
                <c:pt idx="81">
                  <c:v>59.762999999999998</c:v>
                </c:pt>
                <c:pt idx="82">
                  <c:v>59.762999999999998</c:v>
                </c:pt>
                <c:pt idx="83">
                  <c:v>59.762999999999998</c:v>
                </c:pt>
                <c:pt idx="84">
                  <c:v>59.762999999999998</c:v>
                </c:pt>
                <c:pt idx="85">
                  <c:v>59.762999999999998</c:v>
                </c:pt>
                <c:pt idx="86">
                  <c:v>59.762999999999998</c:v>
                </c:pt>
                <c:pt idx="87">
                  <c:v>59.637999999999998</c:v>
                </c:pt>
                <c:pt idx="88">
                  <c:v>59.26</c:v>
                </c:pt>
                <c:pt idx="89">
                  <c:v>58.502000000000002</c:v>
                </c:pt>
                <c:pt idx="90">
                  <c:v>57.996000000000002</c:v>
                </c:pt>
                <c:pt idx="91">
                  <c:v>56.601999999999997</c:v>
                </c:pt>
                <c:pt idx="92">
                  <c:v>56.219000000000001</c:v>
                </c:pt>
                <c:pt idx="93">
                  <c:v>56.219000000000001</c:v>
                </c:pt>
                <c:pt idx="94">
                  <c:v>56.219000000000001</c:v>
                </c:pt>
                <c:pt idx="95">
                  <c:v>56.219000000000001</c:v>
                </c:pt>
                <c:pt idx="96">
                  <c:v>56.219000000000001</c:v>
                </c:pt>
                <c:pt idx="97">
                  <c:v>56.219000000000001</c:v>
                </c:pt>
                <c:pt idx="98">
                  <c:v>56.219000000000001</c:v>
                </c:pt>
                <c:pt idx="99">
                  <c:v>55.871000000000002</c:v>
                </c:pt>
                <c:pt idx="100">
                  <c:v>55.521000000000001</c:v>
                </c:pt>
                <c:pt idx="101">
                  <c:v>54.994</c:v>
                </c:pt>
                <c:pt idx="102">
                  <c:v>53.756</c:v>
                </c:pt>
                <c:pt idx="103">
                  <c:v>52.15</c:v>
                </c:pt>
                <c:pt idx="104">
                  <c:v>51.790999999999997</c:v>
                </c:pt>
                <c:pt idx="105">
                  <c:v>51.609000000000002</c:v>
                </c:pt>
                <c:pt idx="106">
                  <c:v>51.609000000000002</c:v>
                </c:pt>
                <c:pt idx="107">
                  <c:v>51.609000000000002</c:v>
                </c:pt>
                <c:pt idx="108">
                  <c:v>51.609000000000002</c:v>
                </c:pt>
                <c:pt idx="109">
                  <c:v>51.609000000000002</c:v>
                </c:pt>
                <c:pt idx="110">
                  <c:v>51.609000000000002</c:v>
                </c:pt>
                <c:pt idx="111">
                  <c:v>51.609000000000002</c:v>
                </c:pt>
                <c:pt idx="112">
                  <c:v>51.363999999999997</c:v>
                </c:pt>
                <c:pt idx="113">
                  <c:v>50.875</c:v>
                </c:pt>
                <c:pt idx="114">
                  <c:v>50.63</c:v>
                </c:pt>
                <c:pt idx="115">
                  <c:v>49.646999999999998</c:v>
                </c:pt>
                <c:pt idx="116">
                  <c:v>49.155999999999999</c:v>
                </c:pt>
                <c:pt idx="117">
                  <c:v>49.155999999999999</c:v>
                </c:pt>
                <c:pt idx="118">
                  <c:v>49.155999999999999</c:v>
                </c:pt>
                <c:pt idx="119">
                  <c:v>49.155999999999999</c:v>
                </c:pt>
                <c:pt idx="120">
                  <c:v>49.155999999999999</c:v>
                </c:pt>
                <c:pt idx="121">
                  <c:v>49.155999999999999</c:v>
                </c:pt>
                <c:pt idx="122">
                  <c:v>49.155999999999999</c:v>
                </c:pt>
                <c:pt idx="123">
                  <c:v>48.491999999999997</c:v>
                </c:pt>
                <c:pt idx="124">
                  <c:v>48.491999999999997</c:v>
                </c:pt>
                <c:pt idx="125">
                  <c:v>48.491999999999997</c:v>
                </c:pt>
                <c:pt idx="126">
                  <c:v>47.154000000000003</c:v>
                </c:pt>
                <c:pt idx="127">
                  <c:v>45.816000000000003</c:v>
                </c:pt>
                <c:pt idx="128">
                  <c:v>45.816000000000003</c:v>
                </c:pt>
                <c:pt idx="129">
                  <c:v>45.816000000000003</c:v>
                </c:pt>
                <c:pt idx="130">
                  <c:v>45.816000000000003</c:v>
                </c:pt>
                <c:pt idx="131">
                  <c:v>45.816000000000003</c:v>
                </c:pt>
                <c:pt idx="132">
                  <c:v>45.816000000000003</c:v>
                </c:pt>
                <c:pt idx="133">
                  <c:v>45.816000000000003</c:v>
                </c:pt>
                <c:pt idx="134">
                  <c:v>45.816000000000003</c:v>
                </c:pt>
                <c:pt idx="135">
                  <c:v>45.317999999999998</c:v>
                </c:pt>
                <c:pt idx="136">
                  <c:v>44.322000000000003</c:v>
                </c:pt>
                <c:pt idx="137">
                  <c:v>43.823999999999998</c:v>
                </c:pt>
                <c:pt idx="138">
                  <c:v>42.828000000000003</c:v>
                </c:pt>
                <c:pt idx="139">
                  <c:v>42.33</c:v>
                </c:pt>
                <c:pt idx="140">
                  <c:v>41.82</c:v>
                </c:pt>
                <c:pt idx="141">
                  <c:v>41.82</c:v>
                </c:pt>
                <c:pt idx="142">
                  <c:v>41.82</c:v>
                </c:pt>
                <c:pt idx="143">
                  <c:v>41.82</c:v>
                </c:pt>
                <c:pt idx="144">
                  <c:v>41.82</c:v>
                </c:pt>
                <c:pt idx="145">
                  <c:v>41.82</c:v>
                </c:pt>
                <c:pt idx="146">
                  <c:v>41.82</c:v>
                </c:pt>
                <c:pt idx="147">
                  <c:v>41.82</c:v>
                </c:pt>
                <c:pt idx="148">
                  <c:v>41.82</c:v>
                </c:pt>
                <c:pt idx="149">
                  <c:v>41.82</c:v>
                </c:pt>
                <c:pt idx="150">
                  <c:v>41.015999999999998</c:v>
                </c:pt>
                <c:pt idx="151">
                  <c:v>40.212000000000003</c:v>
                </c:pt>
                <c:pt idx="152">
                  <c:v>40.212000000000003</c:v>
                </c:pt>
                <c:pt idx="153">
                  <c:v>40.212000000000003</c:v>
                </c:pt>
                <c:pt idx="154">
                  <c:v>40.212000000000003</c:v>
                </c:pt>
                <c:pt idx="155">
                  <c:v>40.212000000000003</c:v>
                </c:pt>
                <c:pt idx="156">
                  <c:v>40.212000000000003</c:v>
                </c:pt>
              </c:numCache>
            </c:numRef>
          </c:yVal>
          <c:smooth val="0"/>
        </c:ser>
        <c:ser>
          <c:idx val="3"/>
          <c:order val="3"/>
          <c:tx>
            <c:strRef>
              <c:f>Sheet1!$E$1</c:f>
              <c:strCache>
                <c:ptCount val="1"/>
                <c:pt idx="0">
                  <c:v>Retx/&lt;2 hours (N = 82)</c:v>
                </c:pt>
              </c:strCache>
            </c:strRef>
          </c:tx>
          <c:spPr>
            <a:ln w="41275">
              <a:solidFill>
                <a:srgbClr val="00B050"/>
              </a:solidFill>
            </a:ln>
          </c:spPr>
          <c:marker>
            <c:symbol val="none"/>
          </c:marker>
          <c:xVal>
            <c:numRef>
              <c:f>Sheet1!$A$2:$A$158</c:f>
              <c:numCache>
                <c:formatCode>General</c:formatCode>
                <c:ptCount val="15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numCache>
            </c:numRef>
          </c:xVal>
          <c:yVal>
            <c:numRef>
              <c:f>Sheet1!$E$2:$E$158</c:f>
              <c:numCache>
                <c:formatCode>General</c:formatCode>
                <c:ptCount val="157"/>
                <c:pt idx="0">
                  <c:v>100</c:v>
                </c:pt>
                <c:pt idx="1">
                  <c:v>100</c:v>
                </c:pt>
                <c:pt idx="2">
                  <c:v>100</c:v>
                </c:pt>
                <c:pt idx="3">
                  <c:v>98.78</c:v>
                </c:pt>
                <c:pt idx="4">
                  <c:v>98.78</c:v>
                </c:pt>
                <c:pt idx="5">
                  <c:v>98.78</c:v>
                </c:pt>
                <c:pt idx="6">
                  <c:v>97.53</c:v>
                </c:pt>
                <c:pt idx="7">
                  <c:v>96.28</c:v>
                </c:pt>
                <c:pt idx="8">
                  <c:v>96.28</c:v>
                </c:pt>
                <c:pt idx="9">
                  <c:v>96.28</c:v>
                </c:pt>
                <c:pt idx="10">
                  <c:v>96.28</c:v>
                </c:pt>
                <c:pt idx="11">
                  <c:v>96.28</c:v>
                </c:pt>
                <c:pt idx="12">
                  <c:v>96.28</c:v>
                </c:pt>
                <c:pt idx="13">
                  <c:v>96.28</c:v>
                </c:pt>
                <c:pt idx="14">
                  <c:v>96.28</c:v>
                </c:pt>
                <c:pt idx="15">
                  <c:v>96.28</c:v>
                </c:pt>
                <c:pt idx="16">
                  <c:v>96.28</c:v>
                </c:pt>
                <c:pt idx="17">
                  <c:v>96.28</c:v>
                </c:pt>
                <c:pt idx="18">
                  <c:v>96.28</c:v>
                </c:pt>
                <c:pt idx="19">
                  <c:v>93.447999999999993</c:v>
                </c:pt>
                <c:pt idx="20">
                  <c:v>93.447999999999993</c:v>
                </c:pt>
                <c:pt idx="21">
                  <c:v>93.447999999999993</c:v>
                </c:pt>
                <c:pt idx="22">
                  <c:v>93.447999999999993</c:v>
                </c:pt>
                <c:pt idx="23">
                  <c:v>93.447999999999993</c:v>
                </c:pt>
                <c:pt idx="24">
                  <c:v>93.447999999999993</c:v>
                </c:pt>
                <c:pt idx="25">
                  <c:v>93.447999999999993</c:v>
                </c:pt>
                <c:pt idx="26">
                  <c:v>93.447999999999993</c:v>
                </c:pt>
                <c:pt idx="27">
                  <c:v>93.447999999999993</c:v>
                </c:pt>
                <c:pt idx="28">
                  <c:v>93.447999999999993</c:v>
                </c:pt>
                <c:pt idx="29">
                  <c:v>93.447999999999993</c:v>
                </c:pt>
                <c:pt idx="30">
                  <c:v>93.447999999999993</c:v>
                </c:pt>
                <c:pt idx="31">
                  <c:v>89.921999999999997</c:v>
                </c:pt>
                <c:pt idx="32">
                  <c:v>89.921999999999997</c:v>
                </c:pt>
                <c:pt idx="33">
                  <c:v>89.921999999999997</c:v>
                </c:pt>
                <c:pt idx="34">
                  <c:v>89.921999999999997</c:v>
                </c:pt>
                <c:pt idx="35">
                  <c:v>89.921999999999997</c:v>
                </c:pt>
                <c:pt idx="36">
                  <c:v>89.921999999999997</c:v>
                </c:pt>
                <c:pt idx="37">
                  <c:v>89.921999999999997</c:v>
                </c:pt>
                <c:pt idx="38">
                  <c:v>89.921999999999997</c:v>
                </c:pt>
                <c:pt idx="39">
                  <c:v>89.921999999999997</c:v>
                </c:pt>
                <c:pt idx="40">
                  <c:v>89.921999999999997</c:v>
                </c:pt>
                <c:pt idx="41">
                  <c:v>89.921999999999997</c:v>
                </c:pt>
                <c:pt idx="42">
                  <c:v>85.64</c:v>
                </c:pt>
                <c:pt idx="43">
                  <c:v>85.64</c:v>
                </c:pt>
                <c:pt idx="44">
                  <c:v>85.64</c:v>
                </c:pt>
                <c:pt idx="45">
                  <c:v>85.64</c:v>
                </c:pt>
                <c:pt idx="46">
                  <c:v>85.64</c:v>
                </c:pt>
                <c:pt idx="47">
                  <c:v>85.64</c:v>
                </c:pt>
                <c:pt idx="48">
                  <c:v>85.64</c:v>
                </c:pt>
                <c:pt idx="49">
                  <c:v>85.64</c:v>
                </c:pt>
                <c:pt idx="50">
                  <c:v>85.64</c:v>
                </c:pt>
                <c:pt idx="51">
                  <c:v>85.64</c:v>
                </c:pt>
                <c:pt idx="52">
                  <c:v>85.64</c:v>
                </c:pt>
                <c:pt idx="53">
                  <c:v>85.64</c:v>
                </c:pt>
                <c:pt idx="54">
                  <c:v>82.876999999999995</c:v>
                </c:pt>
                <c:pt idx="55">
                  <c:v>77.352000000000004</c:v>
                </c:pt>
                <c:pt idx="56">
                  <c:v>77.352000000000004</c:v>
                </c:pt>
                <c:pt idx="57">
                  <c:v>77.352000000000004</c:v>
                </c:pt>
                <c:pt idx="58">
                  <c:v>77.352000000000004</c:v>
                </c:pt>
                <c:pt idx="59">
                  <c:v>77.352000000000004</c:v>
                </c:pt>
                <c:pt idx="60">
                  <c:v>77.352000000000004</c:v>
                </c:pt>
                <c:pt idx="61">
                  <c:v>77.352000000000004</c:v>
                </c:pt>
                <c:pt idx="62">
                  <c:v>77.352000000000004</c:v>
                </c:pt>
                <c:pt idx="63">
                  <c:v>77.352000000000004</c:v>
                </c:pt>
                <c:pt idx="64">
                  <c:v>77.352000000000004</c:v>
                </c:pt>
                <c:pt idx="65">
                  <c:v>77.352000000000004</c:v>
                </c:pt>
                <c:pt idx="66">
                  <c:v>73.835999999999999</c:v>
                </c:pt>
                <c:pt idx="67">
                  <c:v>70.319999999999993</c:v>
                </c:pt>
                <c:pt idx="68">
                  <c:v>70.319999999999993</c:v>
                </c:pt>
                <c:pt idx="69">
                  <c:v>70.319999999999993</c:v>
                </c:pt>
                <c:pt idx="70">
                  <c:v>70.319999999999993</c:v>
                </c:pt>
                <c:pt idx="71">
                  <c:v>70.319999999999993</c:v>
                </c:pt>
                <c:pt idx="72">
                  <c:v>70.319999999999993</c:v>
                </c:pt>
                <c:pt idx="73">
                  <c:v>70.319999999999993</c:v>
                </c:pt>
                <c:pt idx="74">
                  <c:v>70.319999999999993</c:v>
                </c:pt>
                <c:pt idx="75">
                  <c:v>70.319999999999993</c:v>
                </c:pt>
                <c:pt idx="76">
                  <c:v>70.319999999999993</c:v>
                </c:pt>
                <c:pt idx="77">
                  <c:v>70.319999999999993</c:v>
                </c:pt>
                <c:pt idx="78">
                  <c:v>70.319999999999993</c:v>
                </c:pt>
                <c:pt idx="79">
                  <c:v>65.632000000000005</c:v>
                </c:pt>
                <c:pt idx="80">
                  <c:v>65.632000000000005</c:v>
                </c:pt>
                <c:pt idx="81">
                  <c:v>65.632000000000005</c:v>
                </c:pt>
                <c:pt idx="82">
                  <c:v>65.632000000000005</c:v>
                </c:pt>
                <c:pt idx="83">
                  <c:v>65.632000000000005</c:v>
                </c:pt>
                <c:pt idx="84">
                  <c:v>65.632000000000005</c:v>
                </c:pt>
              </c:numCache>
            </c:numRef>
          </c:yVal>
          <c:smooth val="0"/>
        </c:ser>
        <c:ser>
          <c:idx val="4"/>
          <c:order val="4"/>
          <c:tx>
            <c:strRef>
              <c:f>Sheet1!$F$1</c:f>
              <c:strCache>
                <c:ptCount val="1"/>
                <c:pt idx="0">
                  <c:v>Retx/2-&lt;4 hours (N = 486)</c:v>
                </c:pt>
              </c:strCache>
            </c:strRef>
          </c:tx>
          <c:spPr>
            <a:ln w="41275">
              <a:solidFill>
                <a:srgbClr val="7030A0"/>
              </a:solidFill>
            </a:ln>
          </c:spPr>
          <c:marker>
            <c:symbol val="none"/>
          </c:marker>
          <c:xVal>
            <c:numRef>
              <c:f>Sheet1!$A$2:$A$158</c:f>
              <c:numCache>
                <c:formatCode>General</c:formatCode>
                <c:ptCount val="15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numCache>
            </c:numRef>
          </c:xVal>
          <c:yVal>
            <c:numRef>
              <c:f>Sheet1!$F$2:$F$158</c:f>
              <c:numCache>
                <c:formatCode>General</c:formatCode>
                <c:ptCount val="157"/>
                <c:pt idx="0">
                  <c:v>100</c:v>
                </c:pt>
                <c:pt idx="1">
                  <c:v>100</c:v>
                </c:pt>
                <c:pt idx="2">
                  <c:v>99.793999999999997</c:v>
                </c:pt>
                <c:pt idx="3">
                  <c:v>99.382999999999996</c:v>
                </c:pt>
                <c:pt idx="4">
                  <c:v>98.971000000000004</c:v>
                </c:pt>
                <c:pt idx="5">
                  <c:v>98.971000000000004</c:v>
                </c:pt>
                <c:pt idx="6">
                  <c:v>95.409000000000006</c:v>
                </c:pt>
                <c:pt idx="7">
                  <c:v>88.897000000000006</c:v>
                </c:pt>
                <c:pt idx="8">
                  <c:v>88.47</c:v>
                </c:pt>
                <c:pt idx="9">
                  <c:v>88.257000000000005</c:v>
                </c:pt>
                <c:pt idx="10">
                  <c:v>88.257000000000005</c:v>
                </c:pt>
                <c:pt idx="11">
                  <c:v>88.257000000000005</c:v>
                </c:pt>
                <c:pt idx="12">
                  <c:v>88.257000000000005</c:v>
                </c:pt>
                <c:pt idx="13">
                  <c:v>88.257000000000005</c:v>
                </c:pt>
                <c:pt idx="14">
                  <c:v>88.257000000000005</c:v>
                </c:pt>
                <c:pt idx="15">
                  <c:v>87.738</c:v>
                </c:pt>
                <c:pt idx="16">
                  <c:v>87.475999999999999</c:v>
                </c:pt>
                <c:pt idx="17">
                  <c:v>86.948999999999998</c:v>
                </c:pt>
                <c:pt idx="18">
                  <c:v>84.570999999999998</c:v>
                </c:pt>
                <c:pt idx="19">
                  <c:v>80.86</c:v>
                </c:pt>
                <c:pt idx="20">
                  <c:v>79.531000000000006</c:v>
                </c:pt>
                <c:pt idx="21">
                  <c:v>79.531000000000006</c:v>
                </c:pt>
                <c:pt idx="22">
                  <c:v>79.260000000000005</c:v>
                </c:pt>
                <c:pt idx="23">
                  <c:v>79.260000000000005</c:v>
                </c:pt>
                <c:pt idx="24">
                  <c:v>79.260000000000005</c:v>
                </c:pt>
                <c:pt idx="25">
                  <c:v>78.938999999999993</c:v>
                </c:pt>
                <c:pt idx="26">
                  <c:v>78.938999999999993</c:v>
                </c:pt>
                <c:pt idx="27">
                  <c:v>78.611999999999995</c:v>
                </c:pt>
                <c:pt idx="28">
                  <c:v>78.611999999999995</c:v>
                </c:pt>
                <c:pt idx="29">
                  <c:v>78.284000000000006</c:v>
                </c:pt>
                <c:pt idx="30">
                  <c:v>75.959000000000003</c:v>
                </c:pt>
                <c:pt idx="31">
                  <c:v>74.959000000000003</c:v>
                </c:pt>
                <c:pt idx="32">
                  <c:v>74.625</c:v>
                </c:pt>
                <c:pt idx="33">
                  <c:v>74.289000000000001</c:v>
                </c:pt>
                <c:pt idx="34">
                  <c:v>74.289000000000001</c:v>
                </c:pt>
                <c:pt idx="35">
                  <c:v>74.289000000000001</c:v>
                </c:pt>
                <c:pt idx="36">
                  <c:v>74.289000000000001</c:v>
                </c:pt>
                <c:pt idx="37">
                  <c:v>74.289000000000001</c:v>
                </c:pt>
                <c:pt idx="38">
                  <c:v>74.289000000000001</c:v>
                </c:pt>
                <c:pt idx="39">
                  <c:v>73.891000000000005</c:v>
                </c:pt>
                <c:pt idx="40">
                  <c:v>73.096999999999994</c:v>
                </c:pt>
                <c:pt idx="41">
                  <c:v>72.694999999999993</c:v>
                </c:pt>
                <c:pt idx="42">
                  <c:v>70.274000000000001</c:v>
                </c:pt>
                <c:pt idx="43">
                  <c:v>66.638999999999996</c:v>
                </c:pt>
                <c:pt idx="44">
                  <c:v>66.233000000000004</c:v>
                </c:pt>
                <c:pt idx="45">
                  <c:v>66.233000000000004</c:v>
                </c:pt>
                <c:pt idx="46">
                  <c:v>66.233000000000004</c:v>
                </c:pt>
                <c:pt idx="47">
                  <c:v>66.233000000000004</c:v>
                </c:pt>
                <c:pt idx="48">
                  <c:v>66.233000000000004</c:v>
                </c:pt>
                <c:pt idx="49">
                  <c:v>66.233000000000004</c:v>
                </c:pt>
                <c:pt idx="50">
                  <c:v>66.233000000000004</c:v>
                </c:pt>
                <c:pt idx="51">
                  <c:v>66.233000000000004</c:v>
                </c:pt>
                <c:pt idx="52">
                  <c:v>65.206000000000003</c:v>
                </c:pt>
                <c:pt idx="53">
                  <c:v>65.206000000000003</c:v>
                </c:pt>
                <c:pt idx="54">
                  <c:v>63.652999999999999</c:v>
                </c:pt>
                <c:pt idx="55">
                  <c:v>61.579000000000001</c:v>
                </c:pt>
                <c:pt idx="56">
                  <c:v>60.534999999999997</c:v>
                </c:pt>
                <c:pt idx="57">
                  <c:v>60.534999999999997</c:v>
                </c:pt>
                <c:pt idx="58">
                  <c:v>60.534999999999997</c:v>
                </c:pt>
                <c:pt idx="59">
                  <c:v>60.534999999999997</c:v>
                </c:pt>
                <c:pt idx="60">
                  <c:v>60.534999999999997</c:v>
                </c:pt>
                <c:pt idx="61">
                  <c:v>60.534999999999997</c:v>
                </c:pt>
                <c:pt idx="62">
                  <c:v>60.534999999999997</c:v>
                </c:pt>
                <c:pt idx="63">
                  <c:v>60.534999999999997</c:v>
                </c:pt>
                <c:pt idx="64">
                  <c:v>60.534999999999997</c:v>
                </c:pt>
                <c:pt idx="65">
                  <c:v>59.247</c:v>
                </c:pt>
                <c:pt idx="66">
                  <c:v>57.959000000000003</c:v>
                </c:pt>
                <c:pt idx="67">
                  <c:v>55.383000000000003</c:v>
                </c:pt>
                <c:pt idx="68">
                  <c:v>54.738999999999997</c:v>
                </c:pt>
                <c:pt idx="69">
                  <c:v>54.094999999999999</c:v>
                </c:pt>
                <c:pt idx="70">
                  <c:v>54.094999999999999</c:v>
                </c:pt>
                <c:pt idx="71">
                  <c:v>54.094999999999999</c:v>
                </c:pt>
                <c:pt idx="72">
                  <c:v>54.094999999999999</c:v>
                </c:pt>
                <c:pt idx="73">
                  <c:v>54.094999999999999</c:v>
                </c:pt>
                <c:pt idx="74">
                  <c:v>53.3</c:v>
                </c:pt>
                <c:pt idx="75">
                  <c:v>53.3</c:v>
                </c:pt>
                <c:pt idx="76">
                  <c:v>53.3</c:v>
                </c:pt>
                <c:pt idx="77">
                  <c:v>51.685000000000002</c:v>
                </c:pt>
                <c:pt idx="78">
                  <c:v>50.057000000000002</c:v>
                </c:pt>
                <c:pt idx="79">
                  <c:v>49.235999999999997</c:v>
                </c:pt>
                <c:pt idx="80">
                  <c:v>49.235999999999997</c:v>
                </c:pt>
                <c:pt idx="81">
                  <c:v>49.235999999999997</c:v>
                </c:pt>
                <c:pt idx="82">
                  <c:v>49.235999999999997</c:v>
                </c:pt>
                <c:pt idx="83">
                  <c:v>49.235999999999997</c:v>
                </c:pt>
                <c:pt idx="84">
                  <c:v>49.235999999999997</c:v>
                </c:pt>
                <c:pt idx="85">
                  <c:v>49.235999999999997</c:v>
                </c:pt>
                <c:pt idx="86">
                  <c:v>49.235999999999997</c:v>
                </c:pt>
                <c:pt idx="87">
                  <c:v>49.235999999999997</c:v>
                </c:pt>
                <c:pt idx="88">
                  <c:v>49.235999999999997</c:v>
                </c:pt>
                <c:pt idx="89">
                  <c:v>48.250999999999998</c:v>
                </c:pt>
                <c:pt idx="90">
                  <c:v>46.281999999999996</c:v>
                </c:pt>
                <c:pt idx="91">
                  <c:v>44.290999999999997</c:v>
                </c:pt>
                <c:pt idx="92">
                  <c:v>44.290999999999997</c:v>
                </c:pt>
                <c:pt idx="93">
                  <c:v>44.290999999999997</c:v>
                </c:pt>
                <c:pt idx="94">
                  <c:v>44.290999999999997</c:v>
                </c:pt>
                <c:pt idx="95">
                  <c:v>44.290999999999997</c:v>
                </c:pt>
                <c:pt idx="96">
                  <c:v>44.290999999999997</c:v>
                </c:pt>
                <c:pt idx="97">
                  <c:v>44.290999999999997</c:v>
                </c:pt>
                <c:pt idx="98">
                  <c:v>44.290999999999997</c:v>
                </c:pt>
                <c:pt idx="99">
                  <c:v>44.290999999999997</c:v>
                </c:pt>
                <c:pt idx="100">
                  <c:v>44.290999999999997</c:v>
                </c:pt>
                <c:pt idx="101">
                  <c:v>44.290999999999997</c:v>
                </c:pt>
                <c:pt idx="102">
                  <c:v>44.290999999999997</c:v>
                </c:pt>
                <c:pt idx="103">
                  <c:v>44.290999999999997</c:v>
                </c:pt>
                <c:pt idx="104">
                  <c:v>44.290999999999997</c:v>
                </c:pt>
                <c:pt idx="105">
                  <c:v>44.290999999999997</c:v>
                </c:pt>
                <c:pt idx="106">
                  <c:v>44.290999999999997</c:v>
                </c:pt>
                <c:pt idx="107">
                  <c:v>44.290999999999997</c:v>
                </c:pt>
                <c:pt idx="108">
                  <c:v>44.290999999999997</c:v>
                </c:pt>
                <c:pt idx="109">
                  <c:v>44.290999999999997</c:v>
                </c:pt>
                <c:pt idx="110">
                  <c:v>44.290999999999997</c:v>
                </c:pt>
                <c:pt idx="111">
                  <c:v>44.290999999999997</c:v>
                </c:pt>
                <c:pt idx="112">
                  <c:v>44.290999999999997</c:v>
                </c:pt>
                <c:pt idx="113">
                  <c:v>44.290999999999997</c:v>
                </c:pt>
                <c:pt idx="114">
                  <c:v>42.365000000000002</c:v>
                </c:pt>
                <c:pt idx="115">
                  <c:v>42.365000000000002</c:v>
                </c:pt>
                <c:pt idx="116">
                  <c:v>42.365000000000002</c:v>
                </c:pt>
                <c:pt idx="117">
                  <c:v>42.365000000000002</c:v>
                </c:pt>
                <c:pt idx="118">
                  <c:v>42.365000000000002</c:v>
                </c:pt>
                <c:pt idx="119">
                  <c:v>42.365000000000002</c:v>
                </c:pt>
                <c:pt idx="120">
                  <c:v>42.365000000000002</c:v>
                </c:pt>
                <c:pt idx="121">
                  <c:v>42.365000000000002</c:v>
                </c:pt>
                <c:pt idx="122">
                  <c:v>42.365000000000002</c:v>
                </c:pt>
                <c:pt idx="123">
                  <c:v>42.365000000000002</c:v>
                </c:pt>
                <c:pt idx="124">
                  <c:v>42.365000000000002</c:v>
                </c:pt>
                <c:pt idx="125">
                  <c:v>42.365000000000002</c:v>
                </c:pt>
                <c:pt idx="126">
                  <c:v>42.365000000000002</c:v>
                </c:pt>
                <c:pt idx="127">
                  <c:v>42.365000000000002</c:v>
                </c:pt>
                <c:pt idx="128">
                  <c:v>42.365000000000002</c:v>
                </c:pt>
                <c:pt idx="129">
                  <c:v>42.365000000000002</c:v>
                </c:pt>
                <c:pt idx="130">
                  <c:v>42.365000000000002</c:v>
                </c:pt>
                <c:pt idx="131">
                  <c:v>42.365000000000002</c:v>
                </c:pt>
                <c:pt idx="132">
                  <c:v>42.365000000000002</c:v>
                </c:pt>
              </c:numCache>
            </c:numRef>
          </c:yVal>
          <c:smooth val="0"/>
        </c:ser>
        <c:ser>
          <c:idx val="5"/>
          <c:order val="5"/>
          <c:tx>
            <c:strRef>
              <c:f>Sheet1!$G$1</c:f>
              <c:strCache>
                <c:ptCount val="1"/>
                <c:pt idx="0">
                  <c:v>Retx/4+ hours (N =156)</c:v>
                </c:pt>
              </c:strCache>
            </c:strRef>
          </c:tx>
          <c:spPr>
            <a:ln w="41275">
              <a:solidFill>
                <a:srgbClr val="FF9900"/>
              </a:solidFill>
            </a:ln>
          </c:spPr>
          <c:marker>
            <c:symbol val="none"/>
          </c:marker>
          <c:xVal>
            <c:numRef>
              <c:f>Sheet1!$A$2:$A$158</c:f>
              <c:numCache>
                <c:formatCode>General</c:formatCode>
                <c:ptCount val="15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numCache>
            </c:numRef>
          </c:xVal>
          <c:yVal>
            <c:numRef>
              <c:f>Sheet1!$G$2:$G$158</c:f>
              <c:numCache>
                <c:formatCode>General</c:formatCode>
                <c:ptCount val="157"/>
                <c:pt idx="0">
                  <c:v>100</c:v>
                </c:pt>
                <c:pt idx="1">
                  <c:v>100</c:v>
                </c:pt>
                <c:pt idx="2">
                  <c:v>100</c:v>
                </c:pt>
                <c:pt idx="3">
                  <c:v>100</c:v>
                </c:pt>
                <c:pt idx="4">
                  <c:v>100</c:v>
                </c:pt>
                <c:pt idx="5">
                  <c:v>98.71</c:v>
                </c:pt>
                <c:pt idx="6">
                  <c:v>93.492000000000004</c:v>
                </c:pt>
                <c:pt idx="7">
                  <c:v>92.838999999999999</c:v>
                </c:pt>
                <c:pt idx="8">
                  <c:v>92.838999999999999</c:v>
                </c:pt>
                <c:pt idx="9">
                  <c:v>92.838999999999999</c:v>
                </c:pt>
                <c:pt idx="10">
                  <c:v>92.838999999999999</c:v>
                </c:pt>
                <c:pt idx="11">
                  <c:v>92.838999999999999</c:v>
                </c:pt>
                <c:pt idx="12">
                  <c:v>92.838999999999999</c:v>
                </c:pt>
                <c:pt idx="13">
                  <c:v>92.838999999999999</c:v>
                </c:pt>
                <c:pt idx="14">
                  <c:v>92.838999999999999</c:v>
                </c:pt>
                <c:pt idx="15">
                  <c:v>92.838999999999999</c:v>
                </c:pt>
                <c:pt idx="16">
                  <c:v>91.986999999999995</c:v>
                </c:pt>
                <c:pt idx="17">
                  <c:v>91.126999999999995</c:v>
                </c:pt>
                <c:pt idx="18">
                  <c:v>89.408000000000001</c:v>
                </c:pt>
                <c:pt idx="19">
                  <c:v>85.108999999999995</c:v>
                </c:pt>
                <c:pt idx="20">
                  <c:v>84.231999999999999</c:v>
                </c:pt>
                <c:pt idx="21">
                  <c:v>84.231999999999999</c:v>
                </c:pt>
                <c:pt idx="22">
                  <c:v>84.231999999999999</c:v>
                </c:pt>
                <c:pt idx="23">
                  <c:v>84.231999999999999</c:v>
                </c:pt>
                <c:pt idx="24">
                  <c:v>84.231999999999999</c:v>
                </c:pt>
                <c:pt idx="25">
                  <c:v>84.231999999999999</c:v>
                </c:pt>
                <c:pt idx="26">
                  <c:v>84.231999999999999</c:v>
                </c:pt>
                <c:pt idx="27">
                  <c:v>83.165999999999997</c:v>
                </c:pt>
                <c:pt idx="28">
                  <c:v>83.165999999999997</c:v>
                </c:pt>
                <c:pt idx="29">
                  <c:v>83.165999999999997</c:v>
                </c:pt>
                <c:pt idx="30">
                  <c:v>80.947999999999993</c:v>
                </c:pt>
                <c:pt idx="31">
                  <c:v>79.823999999999998</c:v>
                </c:pt>
                <c:pt idx="32">
                  <c:v>78.698999999999998</c:v>
                </c:pt>
                <c:pt idx="33">
                  <c:v>78.698999999999998</c:v>
                </c:pt>
                <c:pt idx="34">
                  <c:v>77.489000000000004</c:v>
                </c:pt>
                <c:pt idx="35">
                  <c:v>77.489000000000004</c:v>
                </c:pt>
                <c:pt idx="36">
                  <c:v>77.489000000000004</c:v>
                </c:pt>
                <c:pt idx="37">
                  <c:v>77.489000000000004</c:v>
                </c:pt>
                <c:pt idx="38">
                  <c:v>77.489000000000004</c:v>
                </c:pt>
                <c:pt idx="39">
                  <c:v>77.489000000000004</c:v>
                </c:pt>
                <c:pt idx="40">
                  <c:v>77.489000000000004</c:v>
                </c:pt>
                <c:pt idx="41">
                  <c:v>77.489000000000004</c:v>
                </c:pt>
                <c:pt idx="42">
                  <c:v>73.183999999999997</c:v>
                </c:pt>
                <c:pt idx="43">
                  <c:v>71.748999999999995</c:v>
                </c:pt>
                <c:pt idx="44">
                  <c:v>70.313999999999993</c:v>
                </c:pt>
                <c:pt idx="45">
                  <c:v>70.313999999999993</c:v>
                </c:pt>
                <c:pt idx="46">
                  <c:v>70.313999999999993</c:v>
                </c:pt>
                <c:pt idx="47">
                  <c:v>70.313999999999993</c:v>
                </c:pt>
                <c:pt idx="48">
                  <c:v>70.313999999999993</c:v>
                </c:pt>
                <c:pt idx="49">
                  <c:v>70.313999999999993</c:v>
                </c:pt>
                <c:pt idx="50">
                  <c:v>70.313999999999993</c:v>
                </c:pt>
                <c:pt idx="51">
                  <c:v>70.313999999999993</c:v>
                </c:pt>
                <c:pt idx="52">
                  <c:v>70.313999999999993</c:v>
                </c:pt>
                <c:pt idx="53">
                  <c:v>70.313999999999993</c:v>
                </c:pt>
                <c:pt idx="54">
                  <c:v>70.313999999999993</c:v>
                </c:pt>
                <c:pt idx="55">
                  <c:v>64.763000000000005</c:v>
                </c:pt>
                <c:pt idx="56">
                  <c:v>64.763000000000005</c:v>
                </c:pt>
                <c:pt idx="57">
                  <c:v>64.763000000000005</c:v>
                </c:pt>
                <c:pt idx="58">
                  <c:v>64.763000000000005</c:v>
                </c:pt>
                <c:pt idx="59">
                  <c:v>64.763000000000005</c:v>
                </c:pt>
                <c:pt idx="60">
                  <c:v>64.763000000000005</c:v>
                </c:pt>
                <c:pt idx="61">
                  <c:v>64.763000000000005</c:v>
                </c:pt>
                <c:pt idx="62">
                  <c:v>62.271999999999998</c:v>
                </c:pt>
                <c:pt idx="63">
                  <c:v>62.271999999999998</c:v>
                </c:pt>
                <c:pt idx="64">
                  <c:v>62.271999999999998</c:v>
                </c:pt>
                <c:pt idx="65">
                  <c:v>62.271999999999998</c:v>
                </c:pt>
                <c:pt idx="66">
                  <c:v>62.271999999999998</c:v>
                </c:pt>
                <c:pt idx="67">
                  <c:v>57.082999999999998</c:v>
                </c:pt>
                <c:pt idx="68">
                  <c:v>57.082999999999998</c:v>
                </c:pt>
                <c:pt idx="69">
                  <c:v>57.082999999999998</c:v>
                </c:pt>
                <c:pt idx="70">
                  <c:v>57.082999999999998</c:v>
                </c:pt>
                <c:pt idx="71">
                  <c:v>57.082999999999998</c:v>
                </c:pt>
                <c:pt idx="72">
                  <c:v>57.082999999999998</c:v>
                </c:pt>
              </c:numCache>
            </c:numRef>
          </c:yVal>
          <c:smooth val="0"/>
        </c:ser>
        <c:dLbls>
          <c:showLegendKey val="0"/>
          <c:showVal val="0"/>
          <c:showCatName val="0"/>
          <c:showSerName val="0"/>
          <c:showPercent val="0"/>
          <c:showBubbleSize val="0"/>
        </c:dLbls>
        <c:axId val="568412760"/>
        <c:axId val="568413152"/>
      </c:scatterChart>
      <c:valAx>
        <c:axId val="568412760"/>
        <c:scaling>
          <c:orientation val="minMax"/>
          <c:max val="13"/>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68413152"/>
        <c:crosses val="autoZero"/>
        <c:crossBetween val="midCat"/>
        <c:majorUnit val="1"/>
      </c:valAx>
      <c:valAx>
        <c:axId val="56841315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freedom from CAV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68412760"/>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9.5007316563305702E-2"/>
          <c:y val="0.64191621555118228"/>
          <c:w val="0.87474926253687535"/>
          <c:h val="0.18360461778215223"/>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64E-2"/>
          <c:y val="7.7861302493438339E-2"/>
          <c:w val="0.89089610480104986"/>
          <c:h val="0.77334686679790021"/>
        </c:manualLayout>
      </c:layout>
      <c:scatterChart>
        <c:scatterStyle val="lineMarker"/>
        <c:varyColors val="0"/>
        <c:ser>
          <c:idx val="0"/>
          <c:order val="0"/>
          <c:tx>
            <c:strRef>
              <c:f>Sheet1!$B$1</c:f>
              <c:strCache>
                <c:ptCount val="1"/>
                <c:pt idx="0">
                  <c:v>Primary/Male (N = 20,797)</c:v>
                </c:pt>
              </c:strCache>
            </c:strRef>
          </c:tx>
          <c:spPr>
            <a:ln w="41275">
              <a:solidFill>
                <a:srgbClr val="00FF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Sheet1!$B$2:$B$182</c:f>
              <c:numCache>
                <c:formatCode>General</c:formatCode>
                <c:ptCount val="181"/>
                <c:pt idx="0">
                  <c:v>100</c:v>
                </c:pt>
                <c:pt idx="1">
                  <c:v>100</c:v>
                </c:pt>
                <c:pt idx="2">
                  <c:v>99.947000000000003</c:v>
                </c:pt>
                <c:pt idx="3">
                  <c:v>99.831999999999994</c:v>
                </c:pt>
                <c:pt idx="4">
                  <c:v>99.653000000000006</c:v>
                </c:pt>
                <c:pt idx="5">
                  <c:v>99.319000000000003</c:v>
                </c:pt>
                <c:pt idx="6">
                  <c:v>96.376000000000005</c:v>
                </c:pt>
                <c:pt idx="7">
                  <c:v>92.162000000000006</c:v>
                </c:pt>
                <c:pt idx="8">
                  <c:v>91.710999999999999</c:v>
                </c:pt>
                <c:pt idx="9">
                  <c:v>91.578999999999994</c:v>
                </c:pt>
                <c:pt idx="10">
                  <c:v>91.578999999999994</c:v>
                </c:pt>
                <c:pt idx="11">
                  <c:v>91.578999999999994</c:v>
                </c:pt>
                <c:pt idx="12">
                  <c:v>91.572999999999993</c:v>
                </c:pt>
                <c:pt idx="13">
                  <c:v>91.572999999999993</c:v>
                </c:pt>
                <c:pt idx="14">
                  <c:v>91.537999999999997</c:v>
                </c:pt>
                <c:pt idx="15">
                  <c:v>91.444000000000003</c:v>
                </c:pt>
                <c:pt idx="16">
                  <c:v>91.2</c:v>
                </c:pt>
                <c:pt idx="17">
                  <c:v>90.747</c:v>
                </c:pt>
                <c:pt idx="18">
                  <c:v>88.572000000000003</c:v>
                </c:pt>
                <c:pt idx="19">
                  <c:v>85.488</c:v>
                </c:pt>
                <c:pt idx="20">
                  <c:v>84.933000000000007</c:v>
                </c:pt>
                <c:pt idx="21">
                  <c:v>84.707999999999998</c:v>
                </c:pt>
                <c:pt idx="22">
                  <c:v>84.647000000000006</c:v>
                </c:pt>
                <c:pt idx="23">
                  <c:v>84.647000000000006</c:v>
                </c:pt>
                <c:pt idx="24">
                  <c:v>84.647000000000006</c:v>
                </c:pt>
                <c:pt idx="25">
                  <c:v>84.64</c:v>
                </c:pt>
                <c:pt idx="26">
                  <c:v>84.567999999999998</c:v>
                </c:pt>
                <c:pt idx="27">
                  <c:v>84.509</c:v>
                </c:pt>
                <c:pt idx="28">
                  <c:v>84.126999999999995</c:v>
                </c:pt>
                <c:pt idx="29">
                  <c:v>83.655000000000001</c:v>
                </c:pt>
                <c:pt idx="30">
                  <c:v>81.887</c:v>
                </c:pt>
                <c:pt idx="31">
                  <c:v>79.468999999999994</c:v>
                </c:pt>
                <c:pt idx="32">
                  <c:v>78.88</c:v>
                </c:pt>
                <c:pt idx="33">
                  <c:v>78.713999999999999</c:v>
                </c:pt>
                <c:pt idx="34">
                  <c:v>78.653000000000006</c:v>
                </c:pt>
                <c:pt idx="35">
                  <c:v>78.646000000000001</c:v>
                </c:pt>
                <c:pt idx="36">
                  <c:v>78.646000000000001</c:v>
                </c:pt>
                <c:pt idx="37">
                  <c:v>78.637</c:v>
                </c:pt>
                <c:pt idx="38">
                  <c:v>78.564999999999998</c:v>
                </c:pt>
                <c:pt idx="39">
                  <c:v>78.501000000000005</c:v>
                </c:pt>
                <c:pt idx="40">
                  <c:v>78.150999999999996</c:v>
                </c:pt>
                <c:pt idx="41">
                  <c:v>77.569000000000003</c:v>
                </c:pt>
                <c:pt idx="42">
                  <c:v>75.927999999999997</c:v>
                </c:pt>
                <c:pt idx="43">
                  <c:v>73.881</c:v>
                </c:pt>
                <c:pt idx="44">
                  <c:v>73.412000000000006</c:v>
                </c:pt>
                <c:pt idx="45">
                  <c:v>73.316999999999993</c:v>
                </c:pt>
                <c:pt idx="46">
                  <c:v>73.25</c:v>
                </c:pt>
                <c:pt idx="47">
                  <c:v>73.25</c:v>
                </c:pt>
                <c:pt idx="48">
                  <c:v>73.25</c:v>
                </c:pt>
                <c:pt idx="49">
                  <c:v>73.239999999999995</c:v>
                </c:pt>
                <c:pt idx="50">
                  <c:v>73.171999999999997</c:v>
                </c:pt>
                <c:pt idx="51">
                  <c:v>73.08</c:v>
                </c:pt>
                <c:pt idx="52">
                  <c:v>72.768000000000001</c:v>
                </c:pt>
                <c:pt idx="53">
                  <c:v>72.281000000000006</c:v>
                </c:pt>
                <c:pt idx="54">
                  <c:v>70.665000000000006</c:v>
                </c:pt>
                <c:pt idx="55">
                  <c:v>68.793999999999997</c:v>
                </c:pt>
                <c:pt idx="56">
                  <c:v>68.286000000000001</c:v>
                </c:pt>
                <c:pt idx="57">
                  <c:v>68.167000000000002</c:v>
                </c:pt>
                <c:pt idx="58">
                  <c:v>68.143000000000001</c:v>
                </c:pt>
                <c:pt idx="59">
                  <c:v>68.131</c:v>
                </c:pt>
                <c:pt idx="60">
                  <c:v>68.117999999999995</c:v>
                </c:pt>
                <c:pt idx="61">
                  <c:v>68.117999999999995</c:v>
                </c:pt>
                <c:pt idx="62">
                  <c:v>68.06</c:v>
                </c:pt>
                <c:pt idx="63">
                  <c:v>67.927999999999997</c:v>
                </c:pt>
                <c:pt idx="64">
                  <c:v>67.617000000000004</c:v>
                </c:pt>
                <c:pt idx="65">
                  <c:v>67.111999999999995</c:v>
                </c:pt>
                <c:pt idx="66">
                  <c:v>65.786000000000001</c:v>
                </c:pt>
                <c:pt idx="67">
                  <c:v>63.987000000000002</c:v>
                </c:pt>
                <c:pt idx="68">
                  <c:v>63.548000000000002</c:v>
                </c:pt>
                <c:pt idx="69">
                  <c:v>63.456000000000003</c:v>
                </c:pt>
                <c:pt idx="70">
                  <c:v>63.441000000000003</c:v>
                </c:pt>
                <c:pt idx="71">
                  <c:v>63.424999999999997</c:v>
                </c:pt>
                <c:pt idx="72">
                  <c:v>63.424999999999997</c:v>
                </c:pt>
                <c:pt idx="73">
                  <c:v>63.406999999999996</c:v>
                </c:pt>
                <c:pt idx="74">
                  <c:v>63.387999999999998</c:v>
                </c:pt>
                <c:pt idx="75">
                  <c:v>63.274999999999999</c:v>
                </c:pt>
                <c:pt idx="76">
                  <c:v>62.874000000000002</c:v>
                </c:pt>
                <c:pt idx="77">
                  <c:v>62.412999999999997</c:v>
                </c:pt>
                <c:pt idx="78">
                  <c:v>61.427999999999997</c:v>
                </c:pt>
                <c:pt idx="79">
                  <c:v>59.893000000000001</c:v>
                </c:pt>
                <c:pt idx="80">
                  <c:v>59.442</c:v>
                </c:pt>
                <c:pt idx="81">
                  <c:v>59.343000000000004</c:v>
                </c:pt>
                <c:pt idx="82">
                  <c:v>59.323</c:v>
                </c:pt>
                <c:pt idx="83">
                  <c:v>59.281999999999996</c:v>
                </c:pt>
                <c:pt idx="84">
                  <c:v>59.281999999999996</c:v>
                </c:pt>
                <c:pt idx="85">
                  <c:v>59.26</c:v>
                </c:pt>
                <c:pt idx="86">
                  <c:v>59.234999999999999</c:v>
                </c:pt>
                <c:pt idx="87">
                  <c:v>59.039000000000001</c:v>
                </c:pt>
                <c:pt idx="88">
                  <c:v>58.716999999999999</c:v>
                </c:pt>
                <c:pt idx="89">
                  <c:v>58.146000000000001</c:v>
                </c:pt>
                <c:pt idx="90">
                  <c:v>57.15</c:v>
                </c:pt>
                <c:pt idx="91">
                  <c:v>55.972999999999999</c:v>
                </c:pt>
                <c:pt idx="92">
                  <c:v>55.694000000000003</c:v>
                </c:pt>
                <c:pt idx="93">
                  <c:v>55.618000000000002</c:v>
                </c:pt>
                <c:pt idx="94">
                  <c:v>55.564999999999998</c:v>
                </c:pt>
                <c:pt idx="95">
                  <c:v>55.512</c:v>
                </c:pt>
                <c:pt idx="96">
                  <c:v>55.512</c:v>
                </c:pt>
                <c:pt idx="97">
                  <c:v>55.512</c:v>
                </c:pt>
                <c:pt idx="98">
                  <c:v>55.448</c:v>
                </c:pt>
                <c:pt idx="99">
                  <c:v>55.186999999999998</c:v>
                </c:pt>
                <c:pt idx="100">
                  <c:v>54.957999999999998</c:v>
                </c:pt>
                <c:pt idx="101">
                  <c:v>54.268999999999998</c:v>
                </c:pt>
                <c:pt idx="102">
                  <c:v>53.314</c:v>
                </c:pt>
                <c:pt idx="103">
                  <c:v>52.058999999999997</c:v>
                </c:pt>
                <c:pt idx="104">
                  <c:v>51.792000000000002</c:v>
                </c:pt>
                <c:pt idx="105">
                  <c:v>51.588999999999999</c:v>
                </c:pt>
                <c:pt idx="106">
                  <c:v>51.555</c:v>
                </c:pt>
                <c:pt idx="107">
                  <c:v>51.555</c:v>
                </c:pt>
                <c:pt idx="108">
                  <c:v>51.555</c:v>
                </c:pt>
                <c:pt idx="109">
                  <c:v>51.555</c:v>
                </c:pt>
                <c:pt idx="110">
                  <c:v>51.429000000000002</c:v>
                </c:pt>
                <c:pt idx="111">
                  <c:v>51.302</c:v>
                </c:pt>
                <c:pt idx="112">
                  <c:v>50.835000000000001</c:v>
                </c:pt>
                <c:pt idx="113">
                  <c:v>50.451000000000001</c:v>
                </c:pt>
                <c:pt idx="114">
                  <c:v>49.207999999999998</c:v>
                </c:pt>
                <c:pt idx="115">
                  <c:v>48.13</c:v>
                </c:pt>
                <c:pt idx="116">
                  <c:v>47.738</c:v>
                </c:pt>
                <c:pt idx="117">
                  <c:v>47.563000000000002</c:v>
                </c:pt>
                <c:pt idx="118">
                  <c:v>47.563000000000002</c:v>
                </c:pt>
                <c:pt idx="119">
                  <c:v>47.563000000000002</c:v>
                </c:pt>
                <c:pt idx="120">
                  <c:v>47.515999999999998</c:v>
                </c:pt>
                <c:pt idx="121">
                  <c:v>47.515999999999998</c:v>
                </c:pt>
                <c:pt idx="122">
                  <c:v>47.408000000000001</c:v>
                </c:pt>
                <c:pt idx="123">
                  <c:v>47.241999999999997</c:v>
                </c:pt>
                <c:pt idx="124">
                  <c:v>47.075000000000003</c:v>
                </c:pt>
                <c:pt idx="125">
                  <c:v>46.518000000000001</c:v>
                </c:pt>
                <c:pt idx="126">
                  <c:v>45.677999999999997</c:v>
                </c:pt>
                <c:pt idx="127">
                  <c:v>44.329000000000001</c:v>
                </c:pt>
                <c:pt idx="128">
                  <c:v>44.046999999999997</c:v>
                </c:pt>
                <c:pt idx="129">
                  <c:v>43.99</c:v>
                </c:pt>
                <c:pt idx="130">
                  <c:v>43.99</c:v>
                </c:pt>
                <c:pt idx="131">
                  <c:v>43.99</c:v>
                </c:pt>
                <c:pt idx="132">
                  <c:v>43.99</c:v>
                </c:pt>
                <c:pt idx="133">
                  <c:v>43.99</c:v>
                </c:pt>
                <c:pt idx="134">
                  <c:v>43.915999999999997</c:v>
                </c:pt>
                <c:pt idx="135">
                  <c:v>43.767000000000003</c:v>
                </c:pt>
                <c:pt idx="136">
                  <c:v>43.170999999999999</c:v>
                </c:pt>
                <c:pt idx="137">
                  <c:v>42.720999999999997</c:v>
                </c:pt>
                <c:pt idx="138">
                  <c:v>42.119</c:v>
                </c:pt>
                <c:pt idx="139">
                  <c:v>41.207000000000001</c:v>
                </c:pt>
                <c:pt idx="140">
                  <c:v>40.973999999999997</c:v>
                </c:pt>
                <c:pt idx="141">
                  <c:v>40.973999999999997</c:v>
                </c:pt>
                <c:pt idx="142">
                  <c:v>40.973999999999997</c:v>
                </c:pt>
                <c:pt idx="143">
                  <c:v>40.973999999999997</c:v>
                </c:pt>
                <c:pt idx="144">
                  <c:v>40.973999999999997</c:v>
                </c:pt>
                <c:pt idx="145">
                  <c:v>40.973999999999997</c:v>
                </c:pt>
                <c:pt idx="146">
                  <c:v>40.869</c:v>
                </c:pt>
                <c:pt idx="147">
                  <c:v>40.762999999999998</c:v>
                </c:pt>
                <c:pt idx="148">
                  <c:v>40.445999999999998</c:v>
                </c:pt>
                <c:pt idx="149">
                  <c:v>40.232999999999997</c:v>
                </c:pt>
                <c:pt idx="150">
                  <c:v>39.167999999999999</c:v>
                </c:pt>
                <c:pt idx="151">
                  <c:v>38.417999999999999</c:v>
                </c:pt>
                <c:pt idx="152">
                  <c:v>38.091999999999999</c:v>
                </c:pt>
                <c:pt idx="153">
                  <c:v>37.981999999999999</c:v>
                </c:pt>
                <c:pt idx="154">
                  <c:v>37.981999999999999</c:v>
                </c:pt>
                <c:pt idx="155">
                  <c:v>37.981999999999999</c:v>
                </c:pt>
                <c:pt idx="156">
                  <c:v>37.981999999999999</c:v>
                </c:pt>
                <c:pt idx="157">
                  <c:v>37.981999999999999</c:v>
                </c:pt>
                <c:pt idx="158">
                  <c:v>37.981999999999999</c:v>
                </c:pt>
                <c:pt idx="159">
                  <c:v>37.831000000000003</c:v>
                </c:pt>
                <c:pt idx="160">
                  <c:v>37.676000000000002</c:v>
                </c:pt>
                <c:pt idx="161">
                  <c:v>37.520000000000003</c:v>
                </c:pt>
                <c:pt idx="162">
                  <c:v>36.103999999999999</c:v>
                </c:pt>
                <c:pt idx="163">
                  <c:v>35.627000000000002</c:v>
                </c:pt>
                <c:pt idx="164">
                  <c:v>35.305</c:v>
                </c:pt>
                <c:pt idx="165">
                  <c:v>35.305</c:v>
                </c:pt>
                <c:pt idx="166">
                  <c:v>35.305</c:v>
                </c:pt>
                <c:pt idx="167">
                  <c:v>35.305</c:v>
                </c:pt>
                <c:pt idx="168">
                  <c:v>35.305</c:v>
                </c:pt>
                <c:pt idx="169">
                  <c:v>35.305</c:v>
                </c:pt>
                <c:pt idx="170">
                  <c:v>35.305</c:v>
                </c:pt>
                <c:pt idx="171">
                  <c:v>35.305</c:v>
                </c:pt>
                <c:pt idx="172">
                  <c:v>35.305</c:v>
                </c:pt>
                <c:pt idx="173">
                  <c:v>34.863</c:v>
                </c:pt>
                <c:pt idx="174">
                  <c:v>34.197000000000003</c:v>
                </c:pt>
                <c:pt idx="175">
                  <c:v>33.97</c:v>
                </c:pt>
                <c:pt idx="176">
                  <c:v>33.97</c:v>
                </c:pt>
                <c:pt idx="177">
                  <c:v>33.726999999999997</c:v>
                </c:pt>
                <c:pt idx="178">
                  <c:v>33.726999999999997</c:v>
                </c:pt>
                <c:pt idx="179">
                  <c:v>33.726999999999997</c:v>
                </c:pt>
                <c:pt idx="180">
                  <c:v>33.726999999999997</c:v>
                </c:pt>
              </c:numCache>
            </c:numRef>
          </c:yVal>
          <c:smooth val="0"/>
        </c:ser>
        <c:ser>
          <c:idx val="1"/>
          <c:order val="1"/>
          <c:tx>
            <c:strRef>
              <c:f>Sheet1!$C$1</c:f>
              <c:strCache>
                <c:ptCount val="1"/>
                <c:pt idx="0">
                  <c:v>Primary/Female (N = 6,362)</c:v>
                </c:pt>
              </c:strCache>
            </c:strRef>
          </c:tx>
          <c:spPr>
            <a:ln w="41275">
              <a:solidFill>
                <a:srgbClr val="00FFFF"/>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Sheet1!$C$2:$C$182</c:f>
              <c:numCache>
                <c:formatCode>General</c:formatCode>
                <c:ptCount val="181"/>
                <c:pt idx="0">
                  <c:v>100</c:v>
                </c:pt>
                <c:pt idx="1">
                  <c:v>100</c:v>
                </c:pt>
                <c:pt idx="2">
                  <c:v>99.936999999999998</c:v>
                </c:pt>
                <c:pt idx="3">
                  <c:v>99.858999999999995</c:v>
                </c:pt>
                <c:pt idx="4">
                  <c:v>99.763999999999996</c:v>
                </c:pt>
                <c:pt idx="5">
                  <c:v>99.605999999999995</c:v>
                </c:pt>
                <c:pt idx="6">
                  <c:v>97.046999999999997</c:v>
                </c:pt>
                <c:pt idx="7">
                  <c:v>93.558999999999997</c:v>
                </c:pt>
                <c:pt idx="8">
                  <c:v>93.334999999999994</c:v>
                </c:pt>
                <c:pt idx="9">
                  <c:v>93.206000000000003</c:v>
                </c:pt>
                <c:pt idx="10">
                  <c:v>93.206000000000003</c:v>
                </c:pt>
                <c:pt idx="11">
                  <c:v>93.206000000000003</c:v>
                </c:pt>
                <c:pt idx="12">
                  <c:v>93.206000000000003</c:v>
                </c:pt>
                <c:pt idx="13">
                  <c:v>93.206000000000003</c:v>
                </c:pt>
                <c:pt idx="14">
                  <c:v>93.186999999999998</c:v>
                </c:pt>
                <c:pt idx="15">
                  <c:v>93.09</c:v>
                </c:pt>
                <c:pt idx="16">
                  <c:v>92.778999999999996</c:v>
                </c:pt>
                <c:pt idx="17">
                  <c:v>92.31</c:v>
                </c:pt>
                <c:pt idx="18">
                  <c:v>90.585999999999999</c:v>
                </c:pt>
                <c:pt idx="19">
                  <c:v>87.793999999999997</c:v>
                </c:pt>
                <c:pt idx="20">
                  <c:v>87.319000000000003</c:v>
                </c:pt>
                <c:pt idx="21">
                  <c:v>87.138999999999996</c:v>
                </c:pt>
                <c:pt idx="22">
                  <c:v>87.078999999999994</c:v>
                </c:pt>
                <c:pt idx="23">
                  <c:v>87.078999999999994</c:v>
                </c:pt>
                <c:pt idx="24">
                  <c:v>87.078999999999994</c:v>
                </c:pt>
                <c:pt idx="25">
                  <c:v>87.055000000000007</c:v>
                </c:pt>
                <c:pt idx="26">
                  <c:v>87.031000000000006</c:v>
                </c:pt>
                <c:pt idx="27">
                  <c:v>86.909000000000006</c:v>
                </c:pt>
                <c:pt idx="28">
                  <c:v>86.664000000000001</c:v>
                </c:pt>
                <c:pt idx="29">
                  <c:v>86.146000000000001</c:v>
                </c:pt>
                <c:pt idx="30">
                  <c:v>84.563999999999993</c:v>
                </c:pt>
                <c:pt idx="31">
                  <c:v>82.209000000000003</c:v>
                </c:pt>
                <c:pt idx="32">
                  <c:v>81.659000000000006</c:v>
                </c:pt>
                <c:pt idx="33">
                  <c:v>81.558000000000007</c:v>
                </c:pt>
                <c:pt idx="34">
                  <c:v>81.558000000000007</c:v>
                </c:pt>
                <c:pt idx="35">
                  <c:v>81.506</c:v>
                </c:pt>
                <c:pt idx="36">
                  <c:v>81.506</c:v>
                </c:pt>
                <c:pt idx="37">
                  <c:v>81.448999999999998</c:v>
                </c:pt>
                <c:pt idx="38">
                  <c:v>81.388000000000005</c:v>
                </c:pt>
                <c:pt idx="39">
                  <c:v>81.326999999999998</c:v>
                </c:pt>
                <c:pt idx="40">
                  <c:v>81.078999999999994</c:v>
                </c:pt>
                <c:pt idx="41">
                  <c:v>80.799000000000007</c:v>
                </c:pt>
                <c:pt idx="42">
                  <c:v>79.367999999999995</c:v>
                </c:pt>
                <c:pt idx="43">
                  <c:v>77.870999999999995</c:v>
                </c:pt>
                <c:pt idx="44">
                  <c:v>77.432000000000002</c:v>
                </c:pt>
                <c:pt idx="45">
                  <c:v>77.369</c:v>
                </c:pt>
                <c:pt idx="46">
                  <c:v>77.369</c:v>
                </c:pt>
                <c:pt idx="47">
                  <c:v>77.335999999999999</c:v>
                </c:pt>
                <c:pt idx="48">
                  <c:v>77.335999999999999</c:v>
                </c:pt>
                <c:pt idx="49">
                  <c:v>77.335999999999999</c:v>
                </c:pt>
                <c:pt idx="50">
                  <c:v>77.299000000000007</c:v>
                </c:pt>
                <c:pt idx="51">
                  <c:v>77.260999999999996</c:v>
                </c:pt>
                <c:pt idx="52">
                  <c:v>77.067999999999998</c:v>
                </c:pt>
                <c:pt idx="53">
                  <c:v>76.447000000000003</c:v>
                </c:pt>
                <c:pt idx="54">
                  <c:v>75.123999999999995</c:v>
                </c:pt>
                <c:pt idx="55">
                  <c:v>72.941000000000003</c:v>
                </c:pt>
                <c:pt idx="56">
                  <c:v>72.468999999999994</c:v>
                </c:pt>
                <c:pt idx="57">
                  <c:v>72.349999999999994</c:v>
                </c:pt>
                <c:pt idx="58">
                  <c:v>72.349999999999994</c:v>
                </c:pt>
                <c:pt idx="59">
                  <c:v>72.349999999999994</c:v>
                </c:pt>
                <c:pt idx="60">
                  <c:v>72.349999999999994</c:v>
                </c:pt>
                <c:pt idx="61">
                  <c:v>72.302999999999997</c:v>
                </c:pt>
                <c:pt idx="62">
                  <c:v>72.256</c:v>
                </c:pt>
                <c:pt idx="63">
                  <c:v>72.159000000000006</c:v>
                </c:pt>
                <c:pt idx="64">
                  <c:v>71.716999999999999</c:v>
                </c:pt>
                <c:pt idx="65">
                  <c:v>71.320999999999998</c:v>
                </c:pt>
                <c:pt idx="66">
                  <c:v>70.224999999999994</c:v>
                </c:pt>
                <c:pt idx="67">
                  <c:v>68.575000000000003</c:v>
                </c:pt>
                <c:pt idx="68">
                  <c:v>68.373999999999995</c:v>
                </c:pt>
                <c:pt idx="69">
                  <c:v>68.221999999999994</c:v>
                </c:pt>
                <c:pt idx="70">
                  <c:v>68.221999999999994</c:v>
                </c:pt>
                <c:pt idx="71">
                  <c:v>68.221999999999994</c:v>
                </c:pt>
                <c:pt idx="72">
                  <c:v>68.221999999999994</c:v>
                </c:pt>
                <c:pt idx="73">
                  <c:v>68.221999999999994</c:v>
                </c:pt>
                <c:pt idx="74">
                  <c:v>68.221999999999994</c:v>
                </c:pt>
                <c:pt idx="75">
                  <c:v>67.974000000000004</c:v>
                </c:pt>
                <c:pt idx="76">
                  <c:v>67.912000000000006</c:v>
                </c:pt>
                <c:pt idx="77">
                  <c:v>67.536000000000001</c:v>
                </c:pt>
                <c:pt idx="78">
                  <c:v>66.090999999999994</c:v>
                </c:pt>
                <c:pt idx="79">
                  <c:v>64.450999999999993</c:v>
                </c:pt>
                <c:pt idx="80">
                  <c:v>63.875999999999998</c:v>
                </c:pt>
                <c:pt idx="81">
                  <c:v>63.811999999999998</c:v>
                </c:pt>
                <c:pt idx="82">
                  <c:v>63.811999999999998</c:v>
                </c:pt>
                <c:pt idx="83">
                  <c:v>63.811999999999998</c:v>
                </c:pt>
                <c:pt idx="84">
                  <c:v>63.811999999999998</c:v>
                </c:pt>
                <c:pt idx="85">
                  <c:v>63.811999999999998</c:v>
                </c:pt>
                <c:pt idx="86">
                  <c:v>63.732999999999997</c:v>
                </c:pt>
                <c:pt idx="87">
                  <c:v>63.654000000000003</c:v>
                </c:pt>
                <c:pt idx="88">
                  <c:v>63.253999999999998</c:v>
                </c:pt>
                <c:pt idx="89">
                  <c:v>62.773000000000003</c:v>
                </c:pt>
                <c:pt idx="90">
                  <c:v>61.65</c:v>
                </c:pt>
                <c:pt idx="91">
                  <c:v>60.039000000000001</c:v>
                </c:pt>
                <c:pt idx="92">
                  <c:v>59.552</c:v>
                </c:pt>
                <c:pt idx="93">
                  <c:v>59.470999999999997</c:v>
                </c:pt>
                <c:pt idx="94">
                  <c:v>59.470999999999997</c:v>
                </c:pt>
                <c:pt idx="95">
                  <c:v>59.470999999999997</c:v>
                </c:pt>
                <c:pt idx="96">
                  <c:v>59.470999999999997</c:v>
                </c:pt>
                <c:pt idx="97">
                  <c:v>59.470999999999997</c:v>
                </c:pt>
                <c:pt idx="98">
                  <c:v>59.368000000000002</c:v>
                </c:pt>
                <c:pt idx="99">
                  <c:v>59.368000000000002</c:v>
                </c:pt>
                <c:pt idx="100">
                  <c:v>59.16</c:v>
                </c:pt>
                <c:pt idx="101">
                  <c:v>58.847000000000001</c:v>
                </c:pt>
                <c:pt idx="102">
                  <c:v>58.216000000000001</c:v>
                </c:pt>
                <c:pt idx="103">
                  <c:v>56.841000000000001</c:v>
                </c:pt>
                <c:pt idx="104">
                  <c:v>56.628</c:v>
                </c:pt>
                <c:pt idx="105">
                  <c:v>56.52</c:v>
                </c:pt>
                <c:pt idx="106">
                  <c:v>56.52</c:v>
                </c:pt>
                <c:pt idx="107">
                  <c:v>56.52</c:v>
                </c:pt>
                <c:pt idx="108">
                  <c:v>56.52</c:v>
                </c:pt>
                <c:pt idx="109">
                  <c:v>56.52</c:v>
                </c:pt>
                <c:pt idx="110">
                  <c:v>56.52</c:v>
                </c:pt>
                <c:pt idx="111">
                  <c:v>56.381999999999998</c:v>
                </c:pt>
                <c:pt idx="112">
                  <c:v>55.963000000000001</c:v>
                </c:pt>
                <c:pt idx="113">
                  <c:v>55.823</c:v>
                </c:pt>
                <c:pt idx="114">
                  <c:v>54.981000000000002</c:v>
                </c:pt>
                <c:pt idx="115">
                  <c:v>54.558999999999997</c:v>
                </c:pt>
                <c:pt idx="116">
                  <c:v>54.274999999999999</c:v>
                </c:pt>
                <c:pt idx="117">
                  <c:v>54.274999999999999</c:v>
                </c:pt>
                <c:pt idx="118">
                  <c:v>54.274999999999999</c:v>
                </c:pt>
                <c:pt idx="119">
                  <c:v>54.274999999999999</c:v>
                </c:pt>
                <c:pt idx="120">
                  <c:v>54.274999999999999</c:v>
                </c:pt>
                <c:pt idx="121">
                  <c:v>54.274999999999999</c:v>
                </c:pt>
                <c:pt idx="122">
                  <c:v>54.274999999999999</c:v>
                </c:pt>
                <c:pt idx="123">
                  <c:v>54.274999999999999</c:v>
                </c:pt>
                <c:pt idx="124">
                  <c:v>53.915999999999997</c:v>
                </c:pt>
                <c:pt idx="125">
                  <c:v>53.735999999999997</c:v>
                </c:pt>
                <c:pt idx="126">
                  <c:v>53.374000000000002</c:v>
                </c:pt>
                <c:pt idx="127">
                  <c:v>52.465000000000003</c:v>
                </c:pt>
                <c:pt idx="128">
                  <c:v>52.277999999999999</c:v>
                </c:pt>
                <c:pt idx="129">
                  <c:v>52.277999999999999</c:v>
                </c:pt>
                <c:pt idx="130">
                  <c:v>52.277999999999999</c:v>
                </c:pt>
                <c:pt idx="131">
                  <c:v>52.277999999999999</c:v>
                </c:pt>
                <c:pt idx="132">
                  <c:v>52.277999999999999</c:v>
                </c:pt>
                <c:pt idx="133">
                  <c:v>52.277999999999999</c:v>
                </c:pt>
                <c:pt idx="134">
                  <c:v>52.277999999999999</c:v>
                </c:pt>
                <c:pt idx="135">
                  <c:v>52.277999999999999</c:v>
                </c:pt>
                <c:pt idx="136">
                  <c:v>51.768000000000001</c:v>
                </c:pt>
                <c:pt idx="137">
                  <c:v>51.512999999999998</c:v>
                </c:pt>
                <c:pt idx="138">
                  <c:v>50.747999999999998</c:v>
                </c:pt>
                <c:pt idx="139">
                  <c:v>49.72</c:v>
                </c:pt>
                <c:pt idx="140">
                  <c:v>49.457000000000001</c:v>
                </c:pt>
                <c:pt idx="141">
                  <c:v>49.457000000000001</c:v>
                </c:pt>
                <c:pt idx="142">
                  <c:v>49.457000000000001</c:v>
                </c:pt>
                <c:pt idx="143">
                  <c:v>49.457000000000001</c:v>
                </c:pt>
                <c:pt idx="144">
                  <c:v>49.457000000000001</c:v>
                </c:pt>
                <c:pt idx="145">
                  <c:v>49.457000000000001</c:v>
                </c:pt>
                <c:pt idx="146">
                  <c:v>49.457000000000001</c:v>
                </c:pt>
                <c:pt idx="147">
                  <c:v>49.457000000000001</c:v>
                </c:pt>
                <c:pt idx="148">
                  <c:v>49.457000000000001</c:v>
                </c:pt>
                <c:pt idx="149">
                  <c:v>49.098999999999997</c:v>
                </c:pt>
                <c:pt idx="150">
                  <c:v>48.377000000000002</c:v>
                </c:pt>
                <c:pt idx="151">
                  <c:v>46.558</c:v>
                </c:pt>
                <c:pt idx="152">
                  <c:v>46.558</c:v>
                </c:pt>
                <c:pt idx="153">
                  <c:v>46.558</c:v>
                </c:pt>
                <c:pt idx="154">
                  <c:v>46.558</c:v>
                </c:pt>
                <c:pt idx="155">
                  <c:v>46.558</c:v>
                </c:pt>
                <c:pt idx="156">
                  <c:v>46.558</c:v>
                </c:pt>
                <c:pt idx="157">
                  <c:v>46.073</c:v>
                </c:pt>
                <c:pt idx="158">
                  <c:v>46.073</c:v>
                </c:pt>
                <c:pt idx="159">
                  <c:v>46.073</c:v>
                </c:pt>
                <c:pt idx="160">
                  <c:v>45.55</c:v>
                </c:pt>
                <c:pt idx="161">
                  <c:v>44.478000000000002</c:v>
                </c:pt>
                <c:pt idx="162">
                  <c:v>44.478000000000002</c:v>
                </c:pt>
                <c:pt idx="163">
                  <c:v>43.405999999999999</c:v>
                </c:pt>
                <c:pt idx="164">
                  <c:v>43.405999999999999</c:v>
                </c:pt>
                <c:pt idx="165">
                  <c:v>43.405999999999999</c:v>
                </c:pt>
                <c:pt idx="166">
                  <c:v>43.405999999999999</c:v>
                </c:pt>
                <c:pt idx="167">
                  <c:v>43.405999999999999</c:v>
                </c:pt>
                <c:pt idx="168">
                  <c:v>43.405999999999999</c:v>
                </c:pt>
                <c:pt idx="169">
                  <c:v>43.405999999999999</c:v>
                </c:pt>
                <c:pt idx="170">
                  <c:v>43.405999999999999</c:v>
                </c:pt>
                <c:pt idx="171">
                  <c:v>43.405999999999999</c:v>
                </c:pt>
                <c:pt idx="172">
                  <c:v>43.405999999999999</c:v>
                </c:pt>
                <c:pt idx="173">
                  <c:v>43.405999999999999</c:v>
                </c:pt>
                <c:pt idx="174">
                  <c:v>41.768000000000001</c:v>
                </c:pt>
                <c:pt idx="175">
                  <c:v>39.311</c:v>
                </c:pt>
                <c:pt idx="176">
                  <c:v>38.491999999999997</c:v>
                </c:pt>
                <c:pt idx="177">
                  <c:v>38.491999999999997</c:v>
                </c:pt>
                <c:pt idx="178">
                  <c:v>38.491999999999997</c:v>
                </c:pt>
                <c:pt idx="179">
                  <c:v>38.491999999999997</c:v>
                </c:pt>
                <c:pt idx="180">
                  <c:v>38.491999999999997</c:v>
                </c:pt>
              </c:numCache>
            </c:numRef>
          </c:yVal>
          <c:smooth val="0"/>
        </c:ser>
        <c:ser>
          <c:idx val="2"/>
          <c:order val="2"/>
          <c:tx>
            <c:strRef>
              <c:f>Sheet1!$D$1</c:f>
              <c:strCache>
                <c:ptCount val="1"/>
                <c:pt idx="0">
                  <c:v>Retx/Male (N = 561)</c:v>
                </c:pt>
              </c:strCache>
            </c:strRef>
          </c:tx>
          <c:spPr>
            <a:ln w="41275">
              <a:solidFill>
                <a:srgbClr val="FFFF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Sheet1!$D$2:$D$182</c:f>
              <c:numCache>
                <c:formatCode>General</c:formatCode>
                <c:ptCount val="181"/>
                <c:pt idx="0">
                  <c:v>100</c:v>
                </c:pt>
                <c:pt idx="1">
                  <c:v>100</c:v>
                </c:pt>
                <c:pt idx="2">
                  <c:v>99.822000000000003</c:v>
                </c:pt>
                <c:pt idx="3">
                  <c:v>99.643000000000001</c:v>
                </c:pt>
                <c:pt idx="4">
                  <c:v>99.287000000000006</c:v>
                </c:pt>
                <c:pt idx="5">
                  <c:v>99.105999999999995</c:v>
                </c:pt>
                <c:pt idx="6">
                  <c:v>95.114999999999995</c:v>
                </c:pt>
                <c:pt idx="7">
                  <c:v>90.38</c:v>
                </c:pt>
                <c:pt idx="8">
                  <c:v>90.195999999999998</c:v>
                </c:pt>
                <c:pt idx="9">
                  <c:v>90.012</c:v>
                </c:pt>
                <c:pt idx="10">
                  <c:v>90.012</c:v>
                </c:pt>
                <c:pt idx="11">
                  <c:v>90.012</c:v>
                </c:pt>
                <c:pt idx="12">
                  <c:v>90.012</c:v>
                </c:pt>
                <c:pt idx="13">
                  <c:v>90.012</c:v>
                </c:pt>
                <c:pt idx="14">
                  <c:v>90.012</c:v>
                </c:pt>
                <c:pt idx="15">
                  <c:v>89.561000000000007</c:v>
                </c:pt>
                <c:pt idx="16">
                  <c:v>89.332999999999998</c:v>
                </c:pt>
                <c:pt idx="17">
                  <c:v>89.103999999999999</c:v>
                </c:pt>
                <c:pt idx="18">
                  <c:v>87.266999999999996</c:v>
                </c:pt>
                <c:pt idx="19">
                  <c:v>83.585999999999999</c:v>
                </c:pt>
                <c:pt idx="20">
                  <c:v>82.429000000000002</c:v>
                </c:pt>
                <c:pt idx="21">
                  <c:v>82.429000000000002</c:v>
                </c:pt>
                <c:pt idx="22">
                  <c:v>82.194999999999993</c:v>
                </c:pt>
                <c:pt idx="23">
                  <c:v>82.194999999999993</c:v>
                </c:pt>
                <c:pt idx="24">
                  <c:v>82.194999999999993</c:v>
                </c:pt>
                <c:pt idx="25">
                  <c:v>81.911000000000001</c:v>
                </c:pt>
                <c:pt idx="26">
                  <c:v>81.911000000000001</c:v>
                </c:pt>
                <c:pt idx="27">
                  <c:v>81.62</c:v>
                </c:pt>
                <c:pt idx="28">
                  <c:v>81.62</c:v>
                </c:pt>
                <c:pt idx="29">
                  <c:v>81.328000000000003</c:v>
                </c:pt>
                <c:pt idx="30">
                  <c:v>79.265000000000001</c:v>
                </c:pt>
                <c:pt idx="31">
                  <c:v>78.38</c:v>
                </c:pt>
                <c:pt idx="32">
                  <c:v>77.786000000000001</c:v>
                </c:pt>
                <c:pt idx="33">
                  <c:v>77.486000000000004</c:v>
                </c:pt>
                <c:pt idx="34">
                  <c:v>77.180999999999997</c:v>
                </c:pt>
                <c:pt idx="35">
                  <c:v>77.180999999999997</c:v>
                </c:pt>
                <c:pt idx="36">
                  <c:v>77.180999999999997</c:v>
                </c:pt>
                <c:pt idx="37">
                  <c:v>77.180999999999997</c:v>
                </c:pt>
                <c:pt idx="38">
                  <c:v>77.180999999999997</c:v>
                </c:pt>
                <c:pt idx="39">
                  <c:v>76.816999999999993</c:v>
                </c:pt>
                <c:pt idx="40">
                  <c:v>76.453000000000003</c:v>
                </c:pt>
                <c:pt idx="41">
                  <c:v>76.087000000000003</c:v>
                </c:pt>
                <c:pt idx="42">
                  <c:v>72.781000000000006</c:v>
                </c:pt>
                <c:pt idx="43">
                  <c:v>70.563999999999993</c:v>
                </c:pt>
                <c:pt idx="44">
                  <c:v>69.820999999999998</c:v>
                </c:pt>
                <c:pt idx="45">
                  <c:v>69.820999999999998</c:v>
                </c:pt>
                <c:pt idx="46">
                  <c:v>69.820999999999998</c:v>
                </c:pt>
                <c:pt idx="47">
                  <c:v>69.820999999999998</c:v>
                </c:pt>
                <c:pt idx="48">
                  <c:v>69.820999999999998</c:v>
                </c:pt>
                <c:pt idx="49">
                  <c:v>69.820999999999998</c:v>
                </c:pt>
                <c:pt idx="50">
                  <c:v>69.820999999999998</c:v>
                </c:pt>
                <c:pt idx="51">
                  <c:v>69.820999999999998</c:v>
                </c:pt>
                <c:pt idx="52">
                  <c:v>69.355999999999995</c:v>
                </c:pt>
                <c:pt idx="53">
                  <c:v>69.355999999999995</c:v>
                </c:pt>
                <c:pt idx="54">
                  <c:v>68.418000000000006</c:v>
                </c:pt>
                <c:pt idx="55">
                  <c:v>64.659000000000006</c:v>
                </c:pt>
                <c:pt idx="56">
                  <c:v>63.715000000000003</c:v>
                </c:pt>
                <c:pt idx="57">
                  <c:v>63.715000000000003</c:v>
                </c:pt>
                <c:pt idx="58">
                  <c:v>63.715000000000003</c:v>
                </c:pt>
                <c:pt idx="59">
                  <c:v>63.715000000000003</c:v>
                </c:pt>
                <c:pt idx="60">
                  <c:v>63.715000000000003</c:v>
                </c:pt>
                <c:pt idx="61">
                  <c:v>63.715000000000003</c:v>
                </c:pt>
                <c:pt idx="62">
                  <c:v>63.715000000000003</c:v>
                </c:pt>
                <c:pt idx="63">
                  <c:v>63.715000000000003</c:v>
                </c:pt>
                <c:pt idx="64">
                  <c:v>63.715000000000003</c:v>
                </c:pt>
                <c:pt idx="65">
                  <c:v>62.512999999999998</c:v>
                </c:pt>
                <c:pt idx="66">
                  <c:v>61.305</c:v>
                </c:pt>
                <c:pt idx="67">
                  <c:v>58.27</c:v>
                </c:pt>
                <c:pt idx="68">
                  <c:v>57.055999999999997</c:v>
                </c:pt>
                <c:pt idx="69">
                  <c:v>56.442999999999998</c:v>
                </c:pt>
                <c:pt idx="70">
                  <c:v>56.442999999999998</c:v>
                </c:pt>
                <c:pt idx="71">
                  <c:v>56.442999999999998</c:v>
                </c:pt>
                <c:pt idx="72">
                  <c:v>56.442999999999998</c:v>
                </c:pt>
                <c:pt idx="73">
                  <c:v>56.442999999999998</c:v>
                </c:pt>
                <c:pt idx="74">
                  <c:v>55.648000000000003</c:v>
                </c:pt>
                <c:pt idx="75">
                  <c:v>55.648000000000003</c:v>
                </c:pt>
                <c:pt idx="76">
                  <c:v>55.648000000000003</c:v>
                </c:pt>
                <c:pt idx="77">
                  <c:v>54.829000000000001</c:v>
                </c:pt>
                <c:pt idx="78">
                  <c:v>54.829000000000001</c:v>
                </c:pt>
                <c:pt idx="79">
                  <c:v>53.999000000000002</c:v>
                </c:pt>
                <c:pt idx="80">
                  <c:v>53.999000000000002</c:v>
                </c:pt>
                <c:pt idx="81">
                  <c:v>53.999000000000002</c:v>
                </c:pt>
                <c:pt idx="82">
                  <c:v>53.999000000000002</c:v>
                </c:pt>
                <c:pt idx="83">
                  <c:v>53.999000000000002</c:v>
                </c:pt>
                <c:pt idx="84">
                  <c:v>53.999000000000002</c:v>
                </c:pt>
                <c:pt idx="85">
                  <c:v>53.999000000000002</c:v>
                </c:pt>
                <c:pt idx="86">
                  <c:v>53.999000000000002</c:v>
                </c:pt>
                <c:pt idx="87">
                  <c:v>53.999000000000002</c:v>
                </c:pt>
                <c:pt idx="88">
                  <c:v>53.999000000000002</c:v>
                </c:pt>
                <c:pt idx="89">
                  <c:v>52.874000000000002</c:v>
                </c:pt>
                <c:pt idx="90">
                  <c:v>51.749000000000002</c:v>
                </c:pt>
                <c:pt idx="91">
                  <c:v>49.499000000000002</c:v>
                </c:pt>
                <c:pt idx="92">
                  <c:v>49.499000000000002</c:v>
                </c:pt>
                <c:pt idx="93">
                  <c:v>49.499000000000002</c:v>
                </c:pt>
                <c:pt idx="94">
                  <c:v>49.499000000000002</c:v>
                </c:pt>
                <c:pt idx="95">
                  <c:v>49.499000000000002</c:v>
                </c:pt>
                <c:pt idx="96">
                  <c:v>49.499000000000002</c:v>
                </c:pt>
                <c:pt idx="97">
                  <c:v>49.499000000000002</c:v>
                </c:pt>
                <c:pt idx="98">
                  <c:v>49.499000000000002</c:v>
                </c:pt>
                <c:pt idx="99">
                  <c:v>49.499000000000002</c:v>
                </c:pt>
                <c:pt idx="100">
                  <c:v>49.499000000000002</c:v>
                </c:pt>
                <c:pt idx="101">
                  <c:v>49.499000000000002</c:v>
                </c:pt>
                <c:pt idx="102">
                  <c:v>49.499000000000002</c:v>
                </c:pt>
                <c:pt idx="103">
                  <c:v>49.499000000000002</c:v>
                </c:pt>
                <c:pt idx="104">
                  <c:v>49.499000000000002</c:v>
                </c:pt>
                <c:pt idx="105">
                  <c:v>49.499000000000002</c:v>
                </c:pt>
                <c:pt idx="106">
                  <c:v>49.499000000000002</c:v>
                </c:pt>
                <c:pt idx="107">
                  <c:v>49.499000000000002</c:v>
                </c:pt>
                <c:pt idx="108">
                  <c:v>49.499000000000002</c:v>
                </c:pt>
                <c:pt idx="109">
                  <c:v>49.499000000000002</c:v>
                </c:pt>
                <c:pt idx="110">
                  <c:v>49.499000000000002</c:v>
                </c:pt>
                <c:pt idx="111">
                  <c:v>49.499000000000002</c:v>
                </c:pt>
                <c:pt idx="112">
                  <c:v>49.499000000000002</c:v>
                </c:pt>
                <c:pt idx="113">
                  <c:v>49.499000000000002</c:v>
                </c:pt>
                <c:pt idx="114">
                  <c:v>47.594999999999999</c:v>
                </c:pt>
                <c:pt idx="115">
                  <c:v>47.594999999999999</c:v>
                </c:pt>
                <c:pt idx="116">
                  <c:v>47.594999999999999</c:v>
                </c:pt>
                <c:pt idx="117">
                  <c:v>47.594999999999999</c:v>
                </c:pt>
                <c:pt idx="118">
                  <c:v>47.594999999999999</c:v>
                </c:pt>
                <c:pt idx="119">
                  <c:v>47.594999999999999</c:v>
                </c:pt>
                <c:pt idx="120">
                  <c:v>47.594999999999999</c:v>
                </c:pt>
                <c:pt idx="121">
                  <c:v>47.594999999999999</c:v>
                </c:pt>
                <c:pt idx="122">
                  <c:v>47.594999999999999</c:v>
                </c:pt>
                <c:pt idx="123">
                  <c:v>47.594999999999999</c:v>
                </c:pt>
                <c:pt idx="124">
                  <c:v>47.594999999999999</c:v>
                </c:pt>
                <c:pt idx="125">
                  <c:v>47.594999999999999</c:v>
                </c:pt>
                <c:pt idx="126">
                  <c:v>47.594999999999999</c:v>
                </c:pt>
                <c:pt idx="127">
                  <c:v>47.594999999999999</c:v>
                </c:pt>
                <c:pt idx="128">
                  <c:v>47.594999999999999</c:v>
                </c:pt>
                <c:pt idx="129">
                  <c:v>47.594999999999999</c:v>
                </c:pt>
                <c:pt idx="130">
                  <c:v>47.594999999999999</c:v>
                </c:pt>
                <c:pt idx="131">
                  <c:v>47.594999999999999</c:v>
                </c:pt>
                <c:pt idx="132">
                  <c:v>47.594999999999999</c:v>
                </c:pt>
              </c:numCache>
            </c:numRef>
          </c:yVal>
          <c:smooth val="0"/>
        </c:ser>
        <c:ser>
          <c:idx val="3"/>
          <c:order val="3"/>
          <c:tx>
            <c:strRef>
              <c:f>Sheet1!$E$1</c:f>
              <c:strCache>
                <c:ptCount val="1"/>
                <c:pt idx="0">
                  <c:v>Retx/Female (N = 204)</c:v>
                </c:pt>
              </c:strCache>
            </c:strRef>
          </c:tx>
          <c:spPr>
            <a:ln w="41275">
              <a:solidFill>
                <a:srgbClr val="FF00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Sheet1!$E$2:$E$182</c:f>
              <c:numCache>
                <c:formatCode>General</c:formatCode>
                <c:ptCount val="181"/>
                <c:pt idx="0">
                  <c:v>100</c:v>
                </c:pt>
                <c:pt idx="1">
                  <c:v>100</c:v>
                </c:pt>
                <c:pt idx="2">
                  <c:v>100</c:v>
                </c:pt>
                <c:pt idx="3">
                  <c:v>99.02</c:v>
                </c:pt>
                <c:pt idx="4">
                  <c:v>98.527000000000001</c:v>
                </c:pt>
                <c:pt idx="5">
                  <c:v>98.034000000000006</c:v>
                </c:pt>
                <c:pt idx="6">
                  <c:v>96.036000000000001</c:v>
                </c:pt>
                <c:pt idx="7">
                  <c:v>92.034999999999997</c:v>
                </c:pt>
                <c:pt idx="8">
                  <c:v>91.525999999999996</c:v>
                </c:pt>
                <c:pt idx="9">
                  <c:v>91.525999999999996</c:v>
                </c:pt>
                <c:pt idx="10">
                  <c:v>91.525999999999996</c:v>
                </c:pt>
                <c:pt idx="11">
                  <c:v>91.525999999999996</c:v>
                </c:pt>
                <c:pt idx="12">
                  <c:v>91.525999999999996</c:v>
                </c:pt>
                <c:pt idx="13">
                  <c:v>91.525999999999996</c:v>
                </c:pt>
                <c:pt idx="14">
                  <c:v>91.525999999999996</c:v>
                </c:pt>
                <c:pt idx="15">
                  <c:v>91.525999999999996</c:v>
                </c:pt>
                <c:pt idx="16">
                  <c:v>90.899000000000001</c:v>
                </c:pt>
                <c:pt idx="17">
                  <c:v>89.019000000000005</c:v>
                </c:pt>
                <c:pt idx="18">
                  <c:v>86.510999999999996</c:v>
                </c:pt>
                <c:pt idx="19">
                  <c:v>82.090999999999994</c:v>
                </c:pt>
                <c:pt idx="20">
                  <c:v>80.186000000000007</c:v>
                </c:pt>
                <c:pt idx="21">
                  <c:v>80.186000000000007</c:v>
                </c:pt>
                <c:pt idx="22">
                  <c:v>80.186000000000007</c:v>
                </c:pt>
                <c:pt idx="23">
                  <c:v>80.186000000000007</c:v>
                </c:pt>
                <c:pt idx="24">
                  <c:v>80.186000000000007</c:v>
                </c:pt>
                <c:pt idx="25">
                  <c:v>80.186000000000007</c:v>
                </c:pt>
                <c:pt idx="26">
                  <c:v>80.186000000000007</c:v>
                </c:pt>
                <c:pt idx="27">
                  <c:v>79.450999999999993</c:v>
                </c:pt>
                <c:pt idx="28">
                  <c:v>78.715000000000003</c:v>
                </c:pt>
                <c:pt idx="29">
                  <c:v>78.715000000000003</c:v>
                </c:pt>
                <c:pt idx="30">
                  <c:v>77.200999999999993</c:v>
                </c:pt>
                <c:pt idx="31">
                  <c:v>74.908000000000001</c:v>
                </c:pt>
                <c:pt idx="32">
                  <c:v>74.908000000000001</c:v>
                </c:pt>
                <c:pt idx="33">
                  <c:v>74.908000000000001</c:v>
                </c:pt>
                <c:pt idx="34">
                  <c:v>74.908000000000001</c:v>
                </c:pt>
                <c:pt idx="35">
                  <c:v>74.908000000000001</c:v>
                </c:pt>
                <c:pt idx="36">
                  <c:v>74.908000000000001</c:v>
                </c:pt>
                <c:pt idx="37">
                  <c:v>74.908000000000001</c:v>
                </c:pt>
                <c:pt idx="38">
                  <c:v>74.908000000000001</c:v>
                </c:pt>
                <c:pt idx="39">
                  <c:v>74.908000000000001</c:v>
                </c:pt>
                <c:pt idx="40">
                  <c:v>74.016000000000005</c:v>
                </c:pt>
                <c:pt idx="41">
                  <c:v>74.016000000000005</c:v>
                </c:pt>
                <c:pt idx="42">
                  <c:v>72.210999999999999</c:v>
                </c:pt>
                <c:pt idx="43">
                  <c:v>68.576999999999998</c:v>
                </c:pt>
                <c:pt idx="44">
                  <c:v>68.576999999999998</c:v>
                </c:pt>
                <c:pt idx="45">
                  <c:v>68.576999999999998</c:v>
                </c:pt>
                <c:pt idx="46">
                  <c:v>68.576999999999998</c:v>
                </c:pt>
                <c:pt idx="47">
                  <c:v>68.576999999999998</c:v>
                </c:pt>
                <c:pt idx="48">
                  <c:v>68.576999999999998</c:v>
                </c:pt>
                <c:pt idx="49">
                  <c:v>68.576999999999998</c:v>
                </c:pt>
                <c:pt idx="50">
                  <c:v>68.576999999999998</c:v>
                </c:pt>
                <c:pt idx="51">
                  <c:v>68.576999999999998</c:v>
                </c:pt>
                <c:pt idx="52">
                  <c:v>67.433999999999997</c:v>
                </c:pt>
                <c:pt idx="53">
                  <c:v>67.433999999999997</c:v>
                </c:pt>
                <c:pt idx="54">
                  <c:v>65.087999999999994</c:v>
                </c:pt>
                <c:pt idx="55">
                  <c:v>63.905000000000001</c:v>
                </c:pt>
                <c:pt idx="56">
                  <c:v>63.905000000000001</c:v>
                </c:pt>
                <c:pt idx="57">
                  <c:v>63.905000000000001</c:v>
                </c:pt>
                <c:pt idx="58">
                  <c:v>63.905000000000001</c:v>
                </c:pt>
                <c:pt idx="59">
                  <c:v>63.905000000000001</c:v>
                </c:pt>
                <c:pt idx="60">
                  <c:v>63.905000000000001</c:v>
                </c:pt>
                <c:pt idx="61">
                  <c:v>63.905000000000001</c:v>
                </c:pt>
                <c:pt idx="62">
                  <c:v>62.484999999999999</c:v>
                </c:pt>
                <c:pt idx="63">
                  <c:v>62.484999999999999</c:v>
                </c:pt>
                <c:pt idx="64">
                  <c:v>62.484999999999999</c:v>
                </c:pt>
                <c:pt idx="65">
                  <c:v>62.484999999999999</c:v>
                </c:pt>
                <c:pt idx="66">
                  <c:v>61.030999999999999</c:v>
                </c:pt>
                <c:pt idx="67">
                  <c:v>58.125</c:v>
                </c:pt>
                <c:pt idx="68">
                  <c:v>58.125</c:v>
                </c:pt>
                <c:pt idx="69">
                  <c:v>56.634999999999998</c:v>
                </c:pt>
                <c:pt idx="70">
                  <c:v>56.634999999999998</c:v>
                </c:pt>
                <c:pt idx="71">
                  <c:v>56.634999999999998</c:v>
                </c:pt>
                <c:pt idx="72">
                  <c:v>56.634999999999998</c:v>
                </c:pt>
                <c:pt idx="73">
                  <c:v>56.634999999999998</c:v>
                </c:pt>
                <c:pt idx="74">
                  <c:v>56.634999999999998</c:v>
                </c:pt>
                <c:pt idx="75">
                  <c:v>56.634999999999998</c:v>
                </c:pt>
                <c:pt idx="76">
                  <c:v>56.634999999999998</c:v>
                </c:pt>
                <c:pt idx="77">
                  <c:v>54.747</c:v>
                </c:pt>
                <c:pt idx="78">
                  <c:v>50.970999999999997</c:v>
                </c:pt>
                <c:pt idx="79">
                  <c:v>49.082999999999998</c:v>
                </c:pt>
                <c:pt idx="80">
                  <c:v>49.082999999999998</c:v>
                </c:pt>
                <c:pt idx="81">
                  <c:v>49.082999999999998</c:v>
                </c:pt>
                <c:pt idx="82">
                  <c:v>49.082999999999998</c:v>
                </c:pt>
                <c:pt idx="83">
                  <c:v>49.082999999999998</c:v>
                </c:pt>
                <c:pt idx="84">
                  <c:v>49.082999999999998</c:v>
                </c:pt>
                <c:pt idx="85">
                  <c:v>49.082999999999998</c:v>
                </c:pt>
                <c:pt idx="86">
                  <c:v>49.082999999999998</c:v>
                </c:pt>
                <c:pt idx="87">
                  <c:v>49.082999999999998</c:v>
                </c:pt>
                <c:pt idx="88">
                  <c:v>49.082999999999998</c:v>
                </c:pt>
                <c:pt idx="89">
                  <c:v>49.082999999999998</c:v>
                </c:pt>
                <c:pt idx="90">
                  <c:v>46.948999999999998</c:v>
                </c:pt>
                <c:pt idx="91">
                  <c:v>44.814999999999998</c:v>
                </c:pt>
                <c:pt idx="92">
                  <c:v>44.814999999999998</c:v>
                </c:pt>
                <c:pt idx="93">
                  <c:v>44.814999999999998</c:v>
                </c:pt>
                <c:pt idx="94">
                  <c:v>44.814999999999998</c:v>
                </c:pt>
                <c:pt idx="95">
                  <c:v>44.814999999999998</c:v>
                </c:pt>
                <c:pt idx="96">
                  <c:v>44.814999999999998</c:v>
                </c:pt>
                <c:pt idx="97">
                  <c:v>44.814999999999998</c:v>
                </c:pt>
                <c:pt idx="98">
                  <c:v>44.814999999999998</c:v>
                </c:pt>
                <c:pt idx="99">
                  <c:v>44.814999999999998</c:v>
                </c:pt>
                <c:pt idx="100">
                  <c:v>44.814999999999998</c:v>
                </c:pt>
                <c:pt idx="101">
                  <c:v>44.814999999999998</c:v>
                </c:pt>
                <c:pt idx="102">
                  <c:v>44.814999999999998</c:v>
                </c:pt>
                <c:pt idx="103">
                  <c:v>44.814999999999998</c:v>
                </c:pt>
                <c:pt idx="104">
                  <c:v>44.814999999999998</c:v>
                </c:pt>
                <c:pt idx="105">
                  <c:v>44.814999999999998</c:v>
                </c:pt>
                <c:pt idx="106">
                  <c:v>44.814999999999998</c:v>
                </c:pt>
                <c:pt idx="107">
                  <c:v>44.814999999999998</c:v>
                </c:pt>
                <c:pt idx="108">
                  <c:v>44.814999999999998</c:v>
                </c:pt>
              </c:numCache>
            </c:numRef>
          </c:yVal>
          <c:smooth val="0"/>
        </c:ser>
        <c:dLbls>
          <c:showLegendKey val="0"/>
          <c:showVal val="0"/>
          <c:showCatName val="0"/>
          <c:showSerName val="0"/>
          <c:showPercent val="0"/>
          <c:showBubbleSize val="0"/>
        </c:dLbls>
        <c:axId val="568413936"/>
        <c:axId val="568414328"/>
      </c:scatterChart>
      <c:valAx>
        <c:axId val="568413936"/>
        <c:scaling>
          <c:orientation val="minMax"/>
          <c:max val="1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68414328"/>
        <c:crosses val="autoZero"/>
        <c:crossBetween val="midCat"/>
        <c:majorUnit val="1"/>
      </c:valAx>
      <c:valAx>
        <c:axId val="56841432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freedom from CAV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68413936"/>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0.11418135786124078"/>
          <c:y val="0.61066621555119083"/>
          <c:w val="0.30765486725663788"/>
          <c:h val="0.22378772965879265"/>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64E-2"/>
          <c:y val="4.8291423249513514E-2"/>
          <c:w val="0.89089610480105075"/>
          <c:h val="0.74562505291678904"/>
        </c:manualLayout>
      </c:layout>
      <c:scatterChart>
        <c:scatterStyle val="lineMarker"/>
        <c:varyColors val="0"/>
        <c:ser>
          <c:idx val="0"/>
          <c:order val="0"/>
          <c:tx>
            <c:strRef>
              <c:f>Sheet1!$B$1</c:f>
              <c:strCache>
                <c:ptCount val="1"/>
                <c:pt idx="0">
                  <c:v>Primary/No CAV (N = 20,076)</c:v>
                </c:pt>
              </c:strCache>
            </c:strRef>
          </c:tx>
          <c:spPr>
            <a:ln w="41275">
              <a:solidFill>
                <a:srgbClr val="FFFF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Sheet1!$B$2:$B$182</c:f>
              <c:numCache>
                <c:formatCode>General</c:formatCode>
                <c:ptCount val="181"/>
                <c:pt idx="0">
                  <c:v>100</c:v>
                </c:pt>
                <c:pt idx="1">
                  <c:v>99.661000000000001</c:v>
                </c:pt>
                <c:pt idx="2">
                  <c:v>99.272000000000006</c:v>
                </c:pt>
                <c:pt idx="3">
                  <c:v>98.981999999999999</c:v>
                </c:pt>
                <c:pt idx="4">
                  <c:v>98.631</c:v>
                </c:pt>
                <c:pt idx="5">
                  <c:v>98.39</c:v>
                </c:pt>
                <c:pt idx="6">
                  <c:v>98.138000000000005</c:v>
                </c:pt>
                <c:pt idx="7">
                  <c:v>97.882999999999996</c:v>
                </c:pt>
                <c:pt idx="8">
                  <c:v>97.588999999999999</c:v>
                </c:pt>
                <c:pt idx="9">
                  <c:v>97.293999999999997</c:v>
                </c:pt>
                <c:pt idx="10">
                  <c:v>96.991</c:v>
                </c:pt>
                <c:pt idx="11">
                  <c:v>96.635000000000005</c:v>
                </c:pt>
                <c:pt idx="12">
                  <c:v>96.314999999999998</c:v>
                </c:pt>
                <c:pt idx="13">
                  <c:v>96.022000000000006</c:v>
                </c:pt>
                <c:pt idx="14">
                  <c:v>95.772000000000006</c:v>
                </c:pt>
                <c:pt idx="15">
                  <c:v>95.554000000000002</c:v>
                </c:pt>
                <c:pt idx="16">
                  <c:v>95.296999999999997</c:v>
                </c:pt>
                <c:pt idx="17">
                  <c:v>94.978999999999999</c:v>
                </c:pt>
                <c:pt idx="18">
                  <c:v>94.825000000000003</c:v>
                </c:pt>
                <c:pt idx="19">
                  <c:v>94.614000000000004</c:v>
                </c:pt>
                <c:pt idx="20">
                  <c:v>94.326999999999998</c:v>
                </c:pt>
                <c:pt idx="21">
                  <c:v>94.075000000000003</c:v>
                </c:pt>
                <c:pt idx="22">
                  <c:v>93.81</c:v>
                </c:pt>
                <c:pt idx="23">
                  <c:v>93.58</c:v>
                </c:pt>
                <c:pt idx="24">
                  <c:v>93.35</c:v>
                </c:pt>
                <c:pt idx="25">
                  <c:v>93.054000000000002</c:v>
                </c:pt>
                <c:pt idx="26">
                  <c:v>92.697999999999993</c:v>
                </c:pt>
                <c:pt idx="27">
                  <c:v>92.46</c:v>
                </c:pt>
                <c:pt idx="28">
                  <c:v>92.174000000000007</c:v>
                </c:pt>
                <c:pt idx="29">
                  <c:v>91.891999999999996</c:v>
                </c:pt>
                <c:pt idx="30">
                  <c:v>91.584999999999994</c:v>
                </c:pt>
                <c:pt idx="31">
                  <c:v>91.293999999999997</c:v>
                </c:pt>
                <c:pt idx="32">
                  <c:v>90.995000000000005</c:v>
                </c:pt>
                <c:pt idx="33">
                  <c:v>90.74</c:v>
                </c:pt>
                <c:pt idx="34">
                  <c:v>90.471999999999994</c:v>
                </c:pt>
                <c:pt idx="35">
                  <c:v>90.138000000000005</c:v>
                </c:pt>
                <c:pt idx="36">
                  <c:v>89.83</c:v>
                </c:pt>
                <c:pt idx="37">
                  <c:v>89.566000000000003</c:v>
                </c:pt>
                <c:pt idx="38">
                  <c:v>89.185000000000002</c:v>
                </c:pt>
                <c:pt idx="39">
                  <c:v>88.912999999999997</c:v>
                </c:pt>
                <c:pt idx="40">
                  <c:v>88.665999999999997</c:v>
                </c:pt>
                <c:pt idx="41">
                  <c:v>88.301000000000002</c:v>
                </c:pt>
                <c:pt idx="42">
                  <c:v>87.992999999999995</c:v>
                </c:pt>
                <c:pt idx="43">
                  <c:v>87.668000000000006</c:v>
                </c:pt>
                <c:pt idx="44">
                  <c:v>87.355000000000004</c:v>
                </c:pt>
                <c:pt idx="45">
                  <c:v>87.034999999999997</c:v>
                </c:pt>
                <c:pt idx="46">
                  <c:v>86.691999999999993</c:v>
                </c:pt>
                <c:pt idx="47">
                  <c:v>86.361999999999995</c:v>
                </c:pt>
                <c:pt idx="48">
                  <c:v>86.031000000000006</c:v>
                </c:pt>
                <c:pt idx="49">
                  <c:v>85.756</c:v>
                </c:pt>
                <c:pt idx="50">
                  <c:v>85.48</c:v>
                </c:pt>
                <c:pt idx="51">
                  <c:v>85.16</c:v>
                </c:pt>
                <c:pt idx="52">
                  <c:v>84.739000000000004</c:v>
                </c:pt>
                <c:pt idx="53">
                  <c:v>84.41</c:v>
                </c:pt>
                <c:pt idx="54">
                  <c:v>84.114000000000004</c:v>
                </c:pt>
                <c:pt idx="55">
                  <c:v>83.765000000000001</c:v>
                </c:pt>
                <c:pt idx="56">
                  <c:v>83.456999999999994</c:v>
                </c:pt>
                <c:pt idx="57">
                  <c:v>83.126999999999995</c:v>
                </c:pt>
                <c:pt idx="58">
                  <c:v>82.778999999999996</c:v>
                </c:pt>
                <c:pt idx="59">
                  <c:v>82.546000000000006</c:v>
                </c:pt>
                <c:pt idx="60">
                  <c:v>82.188000000000002</c:v>
                </c:pt>
                <c:pt idx="61">
                  <c:v>81.83</c:v>
                </c:pt>
                <c:pt idx="62">
                  <c:v>81.540000000000006</c:v>
                </c:pt>
                <c:pt idx="63">
                  <c:v>81.194999999999993</c:v>
                </c:pt>
                <c:pt idx="64">
                  <c:v>80.769000000000005</c:v>
                </c:pt>
                <c:pt idx="65">
                  <c:v>80.42</c:v>
                </c:pt>
                <c:pt idx="66">
                  <c:v>80.14</c:v>
                </c:pt>
                <c:pt idx="67">
                  <c:v>79.784999999999997</c:v>
                </c:pt>
                <c:pt idx="68">
                  <c:v>79.435000000000002</c:v>
                </c:pt>
                <c:pt idx="69">
                  <c:v>79.093000000000004</c:v>
                </c:pt>
                <c:pt idx="70">
                  <c:v>78.713999999999999</c:v>
                </c:pt>
                <c:pt idx="71">
                  <c:v>78.378</c:v>
                </c:pt>
                <c:pt idx="72">
                  <c:v>78.075000000000003</c:v>
                </c:pt>
                <c:pt idx="73">
                  <c:v>77.781000000000006</c:v>
                </c:pt>
                <c:pt idx="74">
                  <c:v>77.441999999999993</c:v>
                </c:pt>
                <c:pt idx="75">
                  <c:v>77.031000000000006</c:v>
                </c:pt>
                <c:pt idx="76">
                  <c:v>76.626000000000005</c:v>
                </c:pt>
                <c:pt idx="77">
                  <c:v>76.22</c:v>
                </c:pt>
                <c:pt idx="78">
                  <c:v>75.897999999999996</c:v>
                </c:pt>
                <c:pt idx="79">
                  <c:v>75.581999999999994</c:v>
                </c:pt>
                <c:pt idx="80">
                  <c:v>75.111999999999995</c:v>
                </c:pt>
                <c:pt idx="81">
                  <c:v>74.697000000000003</c:v>
                </c:pt>
                <c:pt idx="82">
                  <c:v>74.25</c:v>
                </c:pt>
                <c:pt idx="83">
                  <c:v>73.879000000000005</c:v>
                </c:pt>
                <c:pt idx="84">
                  <c:v>73.575999999999993</c:v>
                </c:pt>
                <c:pt idx="85">
                  <c:v>73.251999999999995</c:v>
                </c:pt>
                <c:pt idx="86">
                  <c:v>72.838999999999999</c:v>
                </c:pt>
                <c:pt idx="87">
                  <c:v>72.483000000000004</c:v>
                </c:pt>
                <c:pt idx="88">
                  <c:v>72.174999999999997</c:v>
                </c:pt>
                <c:pt idx="89">
                  <c:v>71.834000000000003</c:v>
                </c:pt>
                <c:pt idx="90">
                  <c:v>71.540999999999997</c:v>
                </c:pt>
                <c:pt idx="91">
                  <c:v>71.192999999999998</c:v>
                </c:pt>
                <c:pt idx="92">
                  <c:v>70.843000000000004</c:v>
                </c:pt>
                <c:pt idx="93">
                  <c:v>70.495999999999995</c:v>
                </c:pt>
                <c:pt idx="94">
                  <c:v>70.168999999999997</c:v>
                </c:pt>
                <c:pt idx="95">
                  <c:v>69.653999999999996</c:v>
                </c:pt>
                <c:pt idx="96">
                  <c:v>69.224999999999994</c:v>
                </c:pt>
                <c:pt idx="97">
                  <c:v>68.917000000000002</c:v>
                </c:pt>
                <c:pt idx="98">
                  <c:v>68.486000000000004</c:v>
                </c:pt>
                <c:pt idx="99">
                  <c:v>68.02</c:v>
                </c:pt>
                <c:pt idx="100">
                  <c:v>67.73</c:v>
                </c:pt>
                <c:pt idx="101">
                  <c:v>67.302999999999997</c:v>
                </c:pt>
                <c:pt idx="102">
                  <c:v>67.055000000000007</c:v>
                </c:pt>
                <c:pt idx="103">
                  <c:v>66.721000000000004</c:v>
                </c:pt>
                <c:pt idx="104">
                  <c:v>66.385000000000005</c:v>
                </c:pt>
                <c:pt idx="105">
                  <c:v>66.052999999999997</c:v>
                </c:pt>
                <c:pt idx="106">
                  <c:v>65.644000000000005</c:v>
                </c:pt>
                <c:pt idx="107">
                  <c:v>65.244</c:v>
                </c:pt>
                <c:pt idx="108">
                  <c:v>64.881</c:v>
                </c:pt>
                <c:pt idx="109">
                  <c:v>64.403000000000006</c:v>
                </c:pt>
                <c:pt idx="110">
                  <c:v>64.113</c:v>
                </c:pt>
                <c:pt idx="111">
                  <c:v>63.783999999999999</c:v>
                </c:pt>
                <c:pt idx="112">
                  <c:v>63.311</c:v>
                </c:pt>
                <c:pt idx="113">
                  <c:v>62.924999999999997</c:v>
                </c:pt>
                <c:pt idx="114">
                  <c:v>62.652000000000001</c:v>
                </c:pt>
                <c:pt idx="115">
                  <c:v>62.253</c:v>
                </c:pt>
                <c:pt idx="116">
                  <c:v>61.975000000000001</c:v>
                </c:pt>
                <c:pt idx="117">
                  <c:v>61.573</c:v>
                </c:pt>
                <c:pt idx="118">
                  <c:v>61.414000000000001</c:v>
                </c:pt>
                <c:pt idx="119">
                  <c:v>61.195</c:v>
                </c:pt>
                <c:pt idx="120">
                  <c:v>60.755000000000003</c:v>
                </c:pt>
                <c:pt idx="121">
                  <c:v>60.415999999999997</c:v>
                </c:pt>
                <c:pt idx="122">
                  <c:v>60.104999999999997</c:v>
                </c:pt>
                <c:pt idx="123">
                  <c:v>59.82</c:v>
                </c:pt>
                <c:pt idx="124">
                  <c:v>59.381999999999998</c:v>
                </c:pt>
                <c:pt idx="125">
                  <c:v>59.091999999999999</c:v>
                </c:pt>
                <c:pt idx="126">
                  <c:v>58.72</c:v>
                </c:pt>
                <c:pt idx="127">
                  <c:v>58.356999999999999</c:v>
                </c:pt>
                <c:pt idx="128">
                  <c:v>57.942999999999998</c:v>
                </c:pt>
                <c:pt idx="129">
                  <c:v>57.597999999999999</c:v>
                </c:pt>
                <c:pt idx="130">
                  <c:v>57.249000000000002</c:v>
                </c:pt>
                <c:pt idx="131">
                  <c:v>56.863</c:v>
                </c:pt>
                <c:pt idx="132">
                  <c:v>56.529000000000003</c:v>
                </c:pt>
                <c:pt idx="133">
                  <c:v>56.228000000000002</c:v>
                </c:pt>
                <c:pt idx="134">
                  <c:v>55.924999999999997</c:v>
                </c:pt>
                <c:pt idx="135">
                  <c:v>55.585000000000001</c:v>
                </c:pt>
                <c:pt idx="136">
                  <c:v>55.241</c:v>
                </c:pt>
                <c:pt idx="137">
                  <c:v>54.875</c:v>
                </c:pt>
                <c:pt idx="138">
                  <c:v>54.468000000000004</c:v>
                </c:pt>
                <c:pt idx="139">
                  <c:v>54.069000000000003</c:v>
                </c:pt>
                <c:pt idx="140">
                  <c:v>53.511000000000003</c:v>
                </c:pt>
                <c:pt idx="141">
                  <c:v>53.036000000000001</c:v>
                </c:pt>
                <c:pt idx="142">
                  <c:v>52.66</c:v>
                </c:pt>
                <c:pt idx="143">
                  <c:v>52.218000000000004</c:v>
                </c:pt>
                <c:pt idx="144">
                  <c:v>51.942</c:v>
                </c:pt>
                <c:pt idx="145">
                  <c:v>51.496000000000002</c:v>
                </c:pt>
                <c:pt idx="146">
                  <c:v>51.152999999999999</c:v>
                </c:pt>
                <c:pt idx="147">
                  <c:v>50.874000000000002</c:v>
                </c:pt>
                <c:pt idx="148">
                  <c:v>50.436999999999998</c:v>
                </c:pt>
                <c:pt idx="149">
                  <c:v>50.037999999999997</c:v>
                </c:pt>
                <c:pt idx="150">
                  <c:v>49.7</c:v>
                </c:pt>
                <c:pt idx="151">
                  <c:v>49.398000000000003</c:v>
                </c:pt>
                <c:pt idx="152">
                  <c:v>49.055</c:v>
                </c:pt>
                <c:pt idx="153">
                  <c:v>48.750999999999998</c:v>
                </c:pt>
                <c:pt idx="154">
                  <c:v>48.258000000000003</c:v>
                </c:pt>
                <c:pt idx="155">
                  <c:v>47.92</c:v>
                </c:pt>
                <c:pt idx="156">
                  <c:v>47.631</c:v>
                </c:pt>
                <c:pt idx="157">
                  <c:v>47.393999999999998</c:v>
                </c:pt>
                <c:pt idx="158">
                  <c:v>46.969000000000001</c:v>
                </c:pt>
                <c:pt idx="159">
                  <c:v>46.540999999999997</c:v>
                </c:pt>
                <c:pt idx="160">
                  <c:v>46.029000000000003</c:v>
                </c:pt>
                <c:pt idx="161">
                  <c:v>45.618000000000002</c:v>
                </c:pt>
                <c:pt idx="162">
                  <c:v>45.283000000000001</c:v>
                </c:pt>
                <c:pt idx="163">
                  <c:v>44.820999999999998</c:v>
                </c:pt>
                <c:pt idx="164">
                  <c:v>44.436999999999998</c:v>
                </c:pt>
                <c:pt idx="165">
                  <c:v>43.970999999999997</c:v>
                </c:pt>
                <c:pt idx="166">
                  <c:v>43.698</c:v>
                </c:pt>
                <c:pt idx="167">
                  <c:v>43.146999999999998</c:v>
                </c:pt>
                <c:pt idx="168">
                  <c:v>42.871000000000002</c:v>
                </c:pt>
                <c:pt idx="169">
                  <c:v>42.591000000000001</c:v>
                </c:pt>
                <c:pt idx="170">
                  <c:v>42.061999999999998</c:v>
                </c:pt>
                <c:pt idx="171">
                  <c:v>41.634999999999998</c:v>
                </c:pt>
                <c:pt idx="172">
                  <c:v>41.238</c:v>
                </c:pt>
                <c:pt idx="173">
                  <c:v>40.835000000000001</c:v>
                </c:pt>
                <c:pt idx="174">
                  <c:v>40.531999999999996</c:v>
                </c:pt>
                <c:pt idx="175">
                  <c:v>40.259</c:v>
                </c:pt>
                <c:pt idx="176">
                  <c:v>39.747</c:v>
                </c:pt>
                <c:pt idx="177">
                  <c:v>39.518999999999998</c:v>
                </c:pt>
                <c:pt idx="178">
                  <c:v>39.378</c:v>
                </c:pt>
                <c:pt idx="179">
                  <c:v>38.902000000000001</c:v>
                </c:pt>
                <c:pt idx="180">
                  <c:v>38.615000000000002</c:v>
                </c:pt>
              </c:numCache>
            </c:numRef>
          </c:yVal>
          <c:smooth val="0"/>
        </c:ser>
        <c:ser>
          <c:idx val="1"/>
          <c:order val="1"/>
          <c:tx>
            <c:strRef>
              <c:f>Sheet1!$C$1</c:f>
              <c:strCache>
                <c:ptCount val="1"/>
                <c:pt idx="0">
                  <c:v>Primary/CAV (N = 4,698)</c:v>
                </c:pt>
              </c:strCache>
            </c:strRef>
          </c:tx>
          <c:spPr>
            <a:ln w="41275">
              <a:solidFill>
                <a:srgbClr val="FF00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Sheet1!$C$2:$C$182</c:f>
              <c:numCache>
                <c:formatCode>General</c:formatCode>
                <c:ptCount val="181"/>
                <c:pt idx="0">
                  <c:v>100</c:v>
                </c:pt>
                <c:pt idx="1">
                  <c:v>100</c:v>
                </c:pt>
                <c:pt idx="2">
                  <c:v>99.701999999999998</c:v>
                </c:pt>
                <c:pt idx="3">
                  <c:v>99.042000000000002</c:v>
                </c:pt>
                <c:pt idx="4">
                  <c:v>97.679000000000002</c:v>
                </c:pt>
                <c:pt idx="5">
                  <c:v>96.248000000000005</c:v>
                </c:pt>
                <c:pt idx="6">
                  <c:v>94.7</c:v>
                </c:pt>
                <c:pt idx="7">
                  <c:v>92.965999999999994</c:v>
                </c:pt>
                <c:pt idx="8">
                  <c:v>91.367999999999995</c:v>
                </c:pt>
                <c:pt idx="9">
                  <c:v>90.147000000000006</c:v>
                </c:pt>
                <c:pt idx="10">
                  <c:v>90.102000000000004</c:v>
                </c:pt>
                <c:pt idx="11">
                  <c:v>90.012</c:v>
                </c:pt>
                <c:pt idx="12">
                  <c:v>89.852999999999994</c:v>
                </c:pt>
                <c:pt idx="13">
                  <c:v>89.49</c:v>
                </c:pt>
                <c:pt idx="14">
                  <c:v>89.218000000000004</c:v>
                </c:pt>
                <c:pt idx="15">
                  <c:v>88.876000000000005</c:v>
                </c:pt>
                <c:pt idx="16">
                  <c:v>88.533000000000001</c:v>
                </c:pt>
                <c:pt idx="17">
                  <c:v>88.234999999999999</c:v>
                </c:pt>
                <c:pt idx="18">
                  <c:v>87.885999999999996</c:v>
                </c:pt>
                <c:pt idx="19">
                  <c:v>87.525000000000006</c:v>
                </c:pt>
                <c:pt idx="20">
                  <c:v>87.11</c:v>
                </c:pt>
                <c:pt idx="21">
                  <c:v>86.766000000000005</c:v>
                </c:pt>
                <c:pt idx="22">
                  <c:v>86.52</c:v>
                </c:pt>
                <c:pt idx="23">
                  <c:v>86.322000000000003</c:v>
                </c:pt>
                <c:pt idx="24">
                  <c:v>86.025999999999996</c:v>
                </c:pt>
                <c:pt idx="25">
                  <c:v>85.629000000000005</c:v>
                </c:pt>
                <c:pt idx="26">
                  <c:v>85.230999999999995</c:v>
                </c:pt>
                <c:pt idx="27">
                  <c:v>84.882000000000005</c:v>
                </c:pt>
                <c:pt idx="28">
                  <c:v>84.581000000000003</c:v>
                </c:pt>
                <c:pt idx="29">
                  <c:v>84.302999999999997</c:v>
                </c:pt>
                <c:pt idx="30">
                  <c:v>84.123999999999995</c:v>
                </c:pt>
                <c:pt idx="31">
                  <c:v>83.94</c:v>
                </c:pt>
                <c:pt idx="32">
                  <c:v>83.673000000000002</c:v>
                </c:pt>
                <c:pt idx="33">
                  <c:v>83.296999999999997</c:v>
                </c:pt>
                <c:pt idx="34">
                  <c:v>82.866</c:v>
                </c:pt>
                <c:pt idx="35">
                  <c:v>82.488</c:v>
                </c:pt>
                <c:pt idx="36">
                  <c:v>82.135999999999996</c:v>
                </c:pt>
                <c:pt idx="37">
                  <c:v>81.647999999999996</c:v>
                </c:pt>
                <c:pt idx="38">
                  <c:v>81.457999999999998</c:v>
                </c:pt>
                <c:pt idx="39">
                  <c:v>81.048000000000002</c:v>
                </c:pt>
                <c:pt idx="40">
                  <c:v>80.855999999999995</c:v>
                </c:pt>
                <c:pt idx="41">
                  <c:v>80.497</c:v>
                </c:pt>
                <c:pt idx="42">
                  <c:v>80.216999999999999</c:v>
                </c:pt>
                <c:pt idx="43">
                  <c:v>79.725999999999999</c:v>
                </c:pt>
                <c:pt idx="44">
                  <c:v>79.462000000000003</c:v>
                </c:pt>
                <c:pt idx="45">
                  <c:v>79.05</c:v>
                </c:pt>
                <c:pt idx="46">
                  <c:v>78.665000000000006</c:v>
                </c:pt>
                <c:pt idx="47">
                  <c:v>78.369</c:v>
                </c:pt>
                <c:pt idx="48">
                  <c:v>78.102000000000004</c:v>
                </c:pt>
                <c:pt idx="49">
                  <c:v>77.713999999999999</c:v>
                </c:pt>
                <c:pt idx="50">
                  <c:v>77.206000000000003</c:v>
                </c:pt>
                <c:pt idx="51">
                  <c:v>76.756</c:v>
                </c:pt>
                <c:pt idx="52">
                  <c:v>76.453999999999994</c:v>
                </c:pt>
                <c:pt idx="53">
                  <c:v>75.968999999999994</c:v>
                </c:pt>
                <c:pt idx="54">
                  <c:v>75.599000000000004</c:v>
                </c:pt>
                <c:pt idx="55">
                  <c:v>74.960999999999999</c:v>
                </c:pt>
                <c:pt idx="56">
                  <c:v>74.441000000000003</c:v>
                </c:pt>
                <c:pt idx="57">
                  <c:v>74.048000000000002</c:v>
                </c:pt>
                <c:pt idx="58">
                  <c:v>73.72</c:v>
                </c:pt>
                <c:pt idx="59">
                  <c:v>73.257999999999996</c:v>
                </c:pt>
                <c:pt idx="60">
                  <c:v>72.959999999999994</c:v>
                </c:pt>
                <c:pt idx="61">
                  <c:v>72.528000000000006</c:v>
                </c:pt>
                <c:pt idx="62">
                  <c:v>72.126999999999995</c:v>
                </c:pt>
                <c:pt idx="63">
                  <c:v>71.658000000000001</c:v>
                </c:pt>
                <c:pt idx="64">
                  <c:v>71.319999999999993</c:v>
                </c:pt>
                <c:pt idx="65">
                  <c:v>70.978999999999999</c:v>
                </c:pt>
                <c:pt idx="66">
                  <c:v>70.358000000000004</c:v>
                </c:pt>
                <c:pt idx="67">
                  <c:v>69.962999999999994</c:v>
                </c:pt>
                <c:pt idx="68">
                  <c:v>69.563000000000002</c:v>
                </c:pt>
                <c:pt idx="69">
                  <c:v>69.125</c:v>
                </c:pt>
                <c:pt idx="70">
                  <c:v>68.795000000000002</c:v>
                </c:pt>
                <c:pt idx="71">
                  <c:v>68.427000000000007</c:v>
                </c:pt>
                <c:pt idx="72">
                  <c:v>68.058999999999997</c:v>
                </c:pt>
                <c:pt idx="73">
                  <c:v>67.430999999999997</c:v>
                </c:pt>
                <c:pt idx="74">
                  <c:v>66.912000000000006</c:v>
                </c:pt>
                <c:pt idx="75">
                  <c:v>66.278999999999996</c:v>
                </c:pt>
                <c:pt idx="76">
                  <c:v>65.790000000000006</c:v>
                </c:pt>
                <c:pt idx="77">
                  <c:v>65.638999999999996</c:v>
                </c:pt>
                <c:pt idx="78">
                  <c:v>65.215999999999994</c:v>
                </c:pt>
                <c:pt idx="79">
                  <c:v>64.941999999999993</c:v>
                </c:pt>
                <c:pt idx="80">
                  <c:v>64.578999999999994</c:v>
                </c:pt>
                <c:pt idx="81">
                  <c:v>64.254000000000005</c:v>
                </c:pt>
                <c:pt idx="82">
                  <c:v>63.764000000000003</c:v>
                </c:pt>
                <c:pt idx="83">
                  <c:v>63.476999999999997</c:v>
                </c:pt>
                <c:pt idx="84">
                  <c:v>63.271999999999998</c:v>
                </c:pt>
                <c:pt idx="85">
                  <c:v>62.697000000000003</c:v>
                </c:pt>
                <c:pt idx="86">
                  <c:v>62.49</c:v>
                </c:pt>
                <c:pt idx="87">
                  <c:v>62.116999999999997</c:v>
                </c:pt>
                <c:pt idx="88">
                  <c:v>61.906999999999996</c:v>
                </c:pt>
                <c:pt idx="89">
                  <c:v>61.570999999999998</c:v>
                </c:pt>
                <c:pt idx="90">
                  <c:v>61.357999999999997</c:v>
                </c:pt>
                <c:pt idx="91">
                  <c:v>61.051000000000002</c:v>
                </c:pt>
                <c:pt idx="92">
                  <c:v>60.74</c:v>
                </c:pt>
                <c:pt idx="93">
                  <c:v>60.47</c:v>
                </c:pt>
                <c:pt idx="94">
                  <c:v>59.838999999999999</c:v>
                </c:pt>
                <c:pt idx="95">
                  <c:v>59.612000000000002</c:v>
                </c:pt>
                <c:pt idx="96">
                  <c:v>59.204000000000001</c:v>
                </c:pt>
                <c:pt idx="97">
                  <c:v>58.884</c:v>
                </c:pt>
                <c:pt idx="98">
                  <c:v>58.426000000000002</c:v>
                </c:pt>
                <c:pt idx="99">
                  <c:v>58.058999999999997</c:v>
                </c:pt>
                <c:pt idx="100">
                  <c:v>57.780999999999999</c:v>
                </c:pt>
                <c:pt idx="101">
                  <c:v>57.546999999999997</c:v>
                </c:pt>
                <c:pt idx="102">
                  <c:v>57.167000000000002</c:v>
                </c:pt>
                <c:pt idx="103">
                  <c:v>56.917999999999999</c:v>
                </c:pt>
                <c:pt idx="104">
                  <c:v>56.612000000000002</c:v>
                </c:pt>
                <c:pt idx="105">
                  <c:v>55.944000000000003</c:v>
                </c:pt>
                <c:pt idx="106">
                  <c:v>55.48</c:v>
                </c:pt>
                <c:pt idx="107">
                  <c:v>55.222000000000001</c:v>
                </c:pt>
                <c:pt idx="108">
                  <c:v>54.494</c:v>
                </c:pt>
                <c:pt idx="109">
                  <c:v>53.814999999999998</c:v>
                </c:pt>
                <c:pt idx="110">
                  <c:v>53.5</c:v>
                </c:pt>
                <c:pt idx="111">
                  <c:v>53.076000000000001</c:v>
                </c:pt>
                <c:pt idx="112">
                  <c:v>52.594999999999999</c:v>
                </c:pt>
                <c:pt idx="113">
                  <c:v>52.27</c:v>
                </c:pt>
                <c:pt idx="114">
                  <c:v>51.994999999999997</c:v>
                </c:pt>
                <c:pt idx="115">
                  <c:v>51.71</c:v>
                </c:pt>
                <c:pt idx="116">
                  <c:v>51.651000000000003</c:v>
                </c:pt>
                <c:pt idx="117">
                  <c:v>51.414000000000001</c:v>
                </c:pt>
                <c:pt idx="118">
                  <c:v>51.115000000000002</c:v>
                </c:pt>
                <c:pt idx="119">
                  <c:v>50.874000000000002</c:v>
                </c:pt>
                <c:pt idx="120">
                  <c:v>50.451999999999998</c:v>
                </c:pt>
                <c:pt idx="121">
                  <c:v>49.905000000000001</c:v>
                </c:pt>
                <c:pt idx="122">
                  <c:v>49.66</c:v>
                </c:pt>
                <c:pt idx="123">
                  <c:v>49.412999999999997</c:v>
                </c:pt>
                <c:pt idx="124">
                  <c:v>48.915999999999997</c:v>
                </c:pt>
                <c:pt idx="125">
                  <c:v>48.598999999999997</c:v>
                </c:pt>
                <c:pt idx="126">
                  <c:v>48.277000000000001</c:v>
                </c:pt>
                <c:pt idx="127">
                  <c:v>47.875999999999998</c:v>
                </c:pt>
                <c:pt idx="128">
                  <c:v>47.807000000000002</c:v>
                </c:pt>
                <c:pt idx="129">
                  <c:v>47.529000000000003</c:v>
                </c:pt>
                <c:pt idx="130">
                  <c:v>47.32</c:v>
                </c:pt>
                <c:pt idx="131">
                  <c:v>46.97</c:v>
                </c:pt>
                <c:pt idx="132">
                  <c:v>46.686999999999998</c:v>
                </c:pt>
                <c:pt idx="133">
                  <c:v>46.329000000000001</c:v>
                </c:pt>
                <c:pt idx="134">
                  <c:v>46.113</c:v>
                </c:pt>
                <c:pt idx="135">
                  <c:v>45.530999999999999</c:v>
                </c:pt>
                <c:pt idx="136">
                  <c:v>45.091999999999999</c:v>
                </c:pt>
                <c:pt idx="137">
                  <c:v>44.792999999999999</c:v>
                </c:pt>
                <c:pt idx="138">
                  <c:v>44.488999999999997</c:v>
                </c:pt>
                <c:pt idx="139">
                  <c:v>44.097000000000001</c:v>
                </c:pt>
                <c:pt idx="140">
                  <c:v>43.456000000000003</c:v>
                </c:pt>
                <c:pt idx="141">
                  <c:v>43.292999999999999</c:v>
                </c:pt>
                <c:pt idx="142">
                  <c:v>43.046999999999997</c:v>
                </c:pt>
                <c:pt idx="143">
                  <c:v>42.8</c:v>
                </c:pt>
                <c:pt idx="144">
                  <c:v>42.8</c:v>
                </c:pt>
                <c:pt idx="145">
                  <c:v>42.551000000000002</c:v>
                </c:pt>
                <c:pt idx="146">
                  <c:v>42.051000000000002</c:v>
                </c:pt>
                <c:pt idx="147">
                  <c:v>41.798000000000002</c:v>
                </c:pt>
                <c:pt idx="148">
                  <c:v>41.277999999999999</c:v>
                </c:pt>
                <c:pt idx="149">
                  <c:v>40.747</c:v>
                </c:pt>
                <c:pt idx="150">
                  <c:v>40.289000000000001</c:v>
                </c:pt>
                <c:pt idx="151">
                  <c:v>40.095999999999997</c:v>
                </c:pt>
                <c:pt idx="152">
                  <c:v>39.902000000000001</c:v>
                </c:pt>
                <c:pt idx="153">
                  <c:v>39.802999999999997</c:v>
                </c:pt>
                <c:pt idx="154">
                  <c:v>39.302</c:v>
                </c:pt>
                <c:pt idx="155">
                  <c:v>38.899000000000001</c:v>
                </c:pt>
                <c:pt idx="156">
                  <c:v>38.798000000000002</c:v>
                </c:pt>
                <c:pt idx="157">
                  <c:v>38.491</c:v>
                </c:pt>
                <c:pt idx="158">
                  <c:v>38.284999999999997</c:v>
                </c:pt>
                <c:pt idx="159">
                  <c:v>37.97</c:v>
                </c:pt>
                <c:pt idx="160">
                  <c:v>37.65</c:v>
                </c:pt>
                <c:pt idx="161">
                  <c:v>36.978000000000002</c:v>
                </c:pt>
                <c:pt idx="162">
                  <c:v>36.744</c:v>
                </c:pt>
                <c:pt idx="163">
                  <c:v>36.26</c:v>
                </c:pt>
                <c:pt idx="164">
                  <c:v>35.497</c:v>
                </c:pt>
                <c:pt idx="165">
                  <c:v>35.497</c:v>
                </c:pt>
                <c:pt idx="166">
                  <c:v>35.368000000000002</c:v>
                </c:pt>
                <c:pt idx="167">
                  <c:v>34.722000000000001</c:v>
                </c:pt>
                <c:pt idx="168">
                  <c:v>34.335000000000001</c:v>
                </c:pt>
                <c:pt idx="169">
                  <c:v>34.073999999999998</c:v>
                </c:pt>
                <c:pt idx="170">
                  <c:v>33.811</c:v>
                </c:pt>
                <c:pt idx="171">
                  <c:v>33.679000000000002</c:v>
                </c:pt>
                <c:pt idx="172">
                  <c:v>33.548000000000002</c:v>
                </c:pt>
                <c:pt idx="173">
                  <c:v>33.139000000000003</c:v>
                </c:pt>
                <c:pt idx="174">
                  <c:v>32.691000000000003</c:v>
                </c:pt>
                <c:pt idx="175">
                  <c:v>32.213000000000001</c:v>
                </c:pt>
                <c:pt idx="176">
                  <c:v>32.045999999999999</c:v>
                </c:pt>
                <c:pt idx="177">
                  <c:v>31.349</c:v>
                </c:pt>
                <c:pt idx="178">
                  <c:v>30.992999999999999</c:v>
                </c:pt>
                <c:pt idx="179">
                  <c:v>30.812000000000001</c:v>
                </c:pt>
                <c:pt idx="180">
                  <c:v>30.63</c:v>
                </c:pt>
              </c:numCache>
            </c:numRef>
          </c:yVal>
          <c:smooth val="0"/>
        </c:ser>
        <c:ser>
          <c:idx val="2"/>
          <c:order val="2"/>
          <c:tx>
            <c:strRef>
              <c:f>Sheet1!$D$1</c:f>
              <c:strCache>
                <c:ptCount val="1"/>
                <c:pt idx="0">
                  <c:v>Retx/No CAV (N = 530)</c:v>
                </c:pt>
              </c:strCache>
            </c:strRef>
          </c:tx>
          <c:spPr>
            <a:ln w="41275">
              <a:solidFill>
                <a:srgbClr val="FF99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Sheet1!$D$2:$D$182</c:f>
              <c:numCache>
                <c:formatCode>General</c:formatCode>
                <c:ptCount val="181"/>
                <c:pt idx="0">
                  <c:v>100</c:v>
                </c:pt>
                <c:pt idx="1">
                  <c:v>99.432000000000002</c:v>
                </c:pt>
                <c:pt idx="2">
                  <c:v>99.432000000000002</c:v>
                </c:pt>
                <c:pt idx="3">
                  <c:v>99.052000000000007</c:v>
                </c:pt>
                <c:pt idx="4">
                  <c:v>99.052000000000007</c:v>
                </c:pt>
                <c:pt idx="5">
                  <c:v>98.287000000000006</c:v>
                </c:pt>
                <c:pt idx="6">
                  <c:v>97.905000000000001</c:v>
                </c:pt>
                <c:pt idx="7">
                  <c:v>97.710999999999999</c:v>
                </c:pt>
                <c:pt idx="8">
                  <c:v>97.313999999999993</c:v>
                </c:pt>
                <c:pt idx="9">
                  <c:v>96.900999999999996</c:v>
                </c:pt>
                <c:pt idx="10">
                  <c:v>96.692999999999998</c:v>
                </c:pt>
                <c:pt idx="11">
                  <c:v>95.653000000000006</c:v>
                </c:pt>
                <c:pt idx="12">
                  <c:v>94.819000000000003</c:v>
                </c:pt>
                <c:pt idx="13">
                  <c:v>94.611000000000004</c:v>
                </c:pt>
                <c:pt idx="14">
                  <c:v>94.400999999999996</c:v>
                </c:pt>
                <c:pt idx="15">
                  <c:v>94.191000000000003</c:v>
                </c:pt>
                <c:pt idx="16">
                  <c:v>93.98</c:v>
                </c:pt>
                <c:pt idx="17">
                  <c:v>93.768000000000001</c:v>
                </c:pt>
                <c:pt idx="18">
                  <c:v>93.768000000000001</c:v>
                </c:pt>
                <c:pt idx="19">
                  <c:v>92.909000000000006</c:v>
                </c:pt>
                <c:pt idx="20">
                  <c:v>92.909000000000006</c:v>
                </c:pt>
                <c:pt idx="21">
                  <c:v>91.998999999999995</c:v>
                </c:pt>
                <c:pt idx="22">
                  <c:v>91.998999999999995</c:v>
                </c:pt>
                <c:pt idx="23">
                  <c:v>91.54</c:v>
                </c:pt>
                <c:pt idx="24">
                  <c:v>90.852000000000004</c:v>
                </c:pt>
                <c:pt idx="25">
                  <c:v>90.852000000000004</c:v>
                </c:pt>
                <c:pt idx="26">
                  <c:v>90.852000000000004</c:v>
                </c:pt>
                <c:pt idx="27">
                  <c:v>90.620999999999995</c:v>
                </c:pt>
                <c:pt idx="28">
                  <c:v>90.388000000000005</c:v>
                </c:pt>
                <c:pt idx="29">
                  <c:v>89.917000000000002</c:v>
                </c:pt>
                <c:pt idx="30">
                  <c:v>89.68</c:v>
                </c:pt>
                <c:pt idx="31">
                  <c:v>89.442999999999998</c:v>
                </c:pt>
                <c:pt idx="32">
                  <c:v>89.203999999999994</c:v>
                </c:pt>
                <c:pt idx="33">
                  <c:v>88.957999999999998</c:v>
                </c:pt>
                <c:pt idx="34">
                  <c:v>88.460999999999999</c:v>
                </c:pt>
                <c:pt idx="35">
                  <c:v>87.707999999999998</c:v>
                </c:pt>
                <c:pt idx="36">
                  <c:v>87.204999999999998</c:v>
                </c:pt>
                <c:pt idx="37">
                  <c:v>86.450999999999993</c:v>
                </c:pt>
                <c:pt idx="38">
                  <c:v>86.450999999999993</c:v>
                </c:pt>
                <c:pt idx="39">
                  <c:v>86.197999999999993</c:v>
                </c:pt>
                <c:pt idx="40">
                  <c:v>86.197999999999993</c:v>
                </c:pt>
                <c:pt idx="41">
                  <c:v>85.944000000000003</c:v>
                </c:pt>
                <c:pt idx="42">
                  <c:v>85.433999999999997</c:v>
                </c:pt>
                <c:pt idx="43">
                  <c:v>84.917000000000002</c:v>
                </c:pt>
                <c:pt idx="44">
                  <c:v>84.917000000000002</c:v>
                </c:pt>
                <c:pt idx="45">
                  <c:v>84.372</c:v>
                </c:pt>
                <c:pt idx="46">
                  <c:v>84.372</c:v>
                </c:pt>
                <c:pt idx="47">
                  <c:v>83.825999999999993</c:v>
                </c:pt>
                <c:pt idx="48">
                  <c:v>83.552999999999997</c:v>
                </c:pt>
                <c:pt idx="49">
                  <c:v>83.552999999999997</c:v>
                </c:pt>
                <c:pt idx="50">
                  <c:v>83.552999999999997</c:v>
                </c:pt>
                <c:pt idx="51">
                  <c:v>82.721000000000004</c:v>
                </c:pt>
                <c:pt idx="52">
                  <c:v>82.721000000000004</c:v>
                </c:pt>
                <c:pt idx="53">
                  <c:v>82.161000000000001</c:v>
                </c:pt>
                <c:pt idx="54">
                  <c:v>81.600999999999999</c:v>
                </c:pt>
                <c:pt idx="55">
                  <c:v>81.319000000000003</c:v>
                </c:pt>
                <c:pt idx="56">
                  <c:v>80.73</c:v>
                </c:pt>
                <c:pt idx="57">
                  <c:v>80.73</c:v>
                </c:pt>
                <c:pt idx="58">
                  <c:v>80.426000000000002</c:v>
                </c:pt>
                <c:pt idx="59">
                  <c:v>80.123000000000005</c:v>
                </c:pt>
                <c:pt idx="60">
                  <c:v>80.123000000000005</c:v>
                </c:pt>
                <c:pt idx="61">
                  <c:v>79.209000000000003</c:v>
                </c:pt>
                <c:pt idx="62">
                  <c:v>79.209000000000003</c:v>
                </c:pt>
                <c:pt idx="63">
                  <c:v>78.903000000000006</c:v>
                </c:pt>
                <c:pt idx="64">
                  <c:v>77.367999999999995</c:v>
                </c:pt>
                <c:pt idx="65">
                  <c:v>76.751999999999995</c:v>
                </c:pt>
                <c:pt idx="66">
                  <c:v>76.128</c:v>
                </c:pt>
                <c:pt idx="67">
                  <c:v>75.495999999999995</c:v>
                </c:pt>
                <c:pt idx="68">
                  <c:v>74.503</c:v>
                </c:pt>
                <c:pt idx="69">
                  <c:v>74.165000000000006</c:v>
                </c:pt>
                <c:pt idx="70">
                  <c:v>73.822999999999993</c:v>
                </c:pt>
                <c:pt idx="71">
                  <c:v>73.478999999999999</c:v>
                </c:pt>
                <c:pt idx="72">
                  <c:v>73.478999999999999</c:v>
                </c:pt>
                <c:pt idx="73">
                  <c:v>73.131</c:v>
                </c:pt>
                <c:pt idx="74">
                  <c:v>73.131</c:v>
                </c:pt>
                <c:pt idx="75">
                  <c:v>72.421000000000006</c:v>
                </c:pt>
                <c:pt idx="76">
                  <c:v>72.421000000000006</c:v>
                </c:pt>
                <c:pt idx="77">
                  <c:v>71.694999999999993</c:v>
                </c:pt>
                <c:pt idx="78">
                  <c:v>71.694999999999993</c:v>
                </c:pt>
                <c:pt idx="79">
                  <c:v>71.325999999999993</c:v>
                </c:pt>
                <c:pt idx="80">
                  <c:v>71.325999999999993</c:v>
                </c:pt>
                <c:pt idx="81">
                  <c:v>70.123000000000005</c:v>
                </c:pt>
                <c:pt idx="82">
                  <c:v>70.123000000000005</c:v>
                </c:pt>
                <c:pt idx="83">
                  <c:v>69.718000000000004</c:v>
                </c:pt>
                <c:pt idx="84">
                  <c:v>69.718000000000004</c:v>
                </c:pt>
                <c:pt idx="85">
                  <c:v>69.313000000000002</c:v>
                </c:pt>
                <c:pt idx="86">
                  <c:v>68.501999999999995</c:v>
                </c:pt>
                <c:pt idx="87">
                  <c:v>68.093999999999994</c:v>
                </c:pt>
                <c:pt idx="88">
                  <c:v>68.093999999999994</c:v>
                </c:pt>
                <c:pt idx="89">
                  <c:v>68.093999999999994</c:v>
                </c:pt>
                <c:pt idx="90">
                  <c:v>67.683999999999997</c:v>
                </c:pt>
                <c:pt idx="91">
                  <c:v>66.855999999999995</c:v>
                </c:pt>
                <c:pt idx="92">
                  <c:v>66.403999999999996</c:v>
                </c:pt>
                <c:pt idx="93">
                  <c:v>66.403999999999996</c:v>
                </c:pt>
                <c:pt idx="94">
                  <c:v>66.403999999999996</c:v>
                </c:pt>
                <c:pt idx="95">
                  <c:v>66.403999999999996</c:v>
                </c:pt>
                <c:pt idx="96">
                  <c:v>65.462999999999994</c:v>
                </c:pt>
                <c:pt idx="97">
                  <c:v>65.462999999999994</c:v>
                </c:pt>
                <c:pt idx="98">
                  <c:v>65.462999999999994</c:v>
                </c:pt>
                <c:pt idx="99">
                  <c:v>65.462999999999994</c:v>
                </c:pt>
                <c:pt idx="100">
                  <c:v>64.992000000000004</c:v>
                </c:pt>
                <c:pt idx="101">
                  <c:v>64.510000000000005</c:v>
                </c:pt>
                <c:pt idx="102">
                  <c:v>64.025000000000006</c:v>
                </c:pt>
                <c:pt idx="103">
                  <c:v>64.025000000000006</c:v>
                </c:pt>
                <c:pt idx="104">
                  <c:v>63.472999999999999</c:v>
                </c:pt>
                <c:pt idx="105">
                  <c:v>63.472999999999999</c:v>
                </c:pt>
                <c:pt idx="106">
                  <c:v>62.33</c:v>
                </c:pt>
                <c:pt idx="107">
                  <c:v>62.33</c:v>
                </c:pt>
                <c:pt idx="108">
                  <c:v>62.33</c:v>
                </c:pt>
                <c:pt idx="109">
                  <c:v>62.33</c:v>
                </c:pt>
                <c:pt idx="110">
                  <c:v>61.741999999999997</c:v>
                </c:pt>
                <c:pt idx="111">
                  <c:v>61.741999999999997</c:v>
                </c:pt>
                <c:pt idx="112">
                  <c:v>60.542999999999999</c:v>
                </c:pt>
                <c:pt idx="113">
                  <c:v>60.542999999999999</c:v>
                </c:pt>
                <c:pt idx="114">
                  <c:v>60.542999999999999</c:v>
                </c:pt>
                <c:pt idx="115">
                  <c:v>60.542999999999999</c:v>
                </c:pt>
                <c:pt idx="116">
                  <c:v>60.542999999999999</c:v>
                </c:pt>
                <c:pt idx="117">
                  <c:v>60.542999999999999</c:v>
                </c:pt>
                <c:pt idx="118">
                  <c:v>60.542999999999999</c:v>
                </c:pt>
                <c:pt idx="119">
                  <c:v>60.542999999999999</c:v>
                </c:pt>
                <c:pt idx="120">
                  <c:v>60.542999999999999</c:v>
                </c:pt>
                <c:pt idx="121">
                  <c:v>59.877000000000002</c:v>
                </c:pt>
                <c:pt idx="122">
                  <c:v>59.877000000000002</c:v>
                </c:pt>
                <c:pt idx="123">
                  <c:v>59.877000000000002</c:v>
                </c:pt>
                <c:pt idx="124">
                  <c:v>59.204999999999998</c:v>
                </c:pt>
                <c:pt idx="125">
                  <c:v>58.531999999999996</c:v>
                </c:pt>
                <c:pt idx="126">
                  <c:v>58.531999999999996</c:v>
                </c:pt>
                <c:pt idx="127">
                  <c:v>58.531999999999996</c:v>
                </c:pt>
                <c:pt idx="128">
                  <c:v>57.8</c:v>
                </c:pt>
                <c:pt idx="129">
                  <c:v>56.298999999999999</c:v>
                </c:pt>
                <c:pt idx="130">
                  <c:v>55.548000000000002</c:v>
                </c:pt>
                <c:pt idx="131">
                  <c:v>54.798000000000002</c:v>
                </c:pt>
                <c:pt idx="132">
                  <c:v>54.798000000000002</c:v>
                </c:pt>
                <c:pt idx="133">
                  <c:v>54.798000000000002</c:v>
                </c:pt>
                <c:pt idx="134">
                  <c:v>54.798000000000002</c:v>
                </c:pt>
                <c:pt idx="135">
                  <c:v>54.026000000000003</c:v>
                </c:pt>
                <c:pt idx="136">
                  <c:v>53.253999999999998</c:v>
                </c:pt>
                <c:pt idx="137">
                  <c:v>52.481999999999999</c:v>
                </c:pt>
                <c:pt idx="138">
                  <c:v>52.481999999999999</c:v>
                </c:pt>
                <c:pt idx="139">
                  <c:v>52.481999999999999</c:v>
                </c:pt>
                <c:pt idx="140">
                  <c:v>52.481999999999999</c:v>
                </c:pt>
                <c:pt idx="141">
                  <c:v>52.481999999999999</c:v>
                </c:pt>
                <c:pt idx="142">
                  <c:v>52.481999999999999</c:v>
                </c:pt>
                <c:pt idx="143">
                  <c:v>50.747</c:v>
                </c:pt>
                <c:pt idx="144">
                  <c:v>50.747</c:v>
                </c:pt>
                <c:pt idx="145">
                  <c:v>50.747</c:v>
                </c:pt>
                <c:pt idx="146">
                  <c:v>50.747</c:v>
                </c:pt>
                <c:pt idx="147">
                  <c:v>50.747</c:v>
                </c:pt>
                <c:pt idx="148">
                  <c:v>50.747</c:v>
                </c:pt>
                <c:pt idx="149">
                  <c:v>50.747</c:v>
                </c:pt>
                <c:pt idx="150">
                  <c:v>49.789000000000001</c:v>
                </c:pt>
                <c:pt idx="151">
                  <c:v>49.789000000000001</c:v>
                </c:pt>
                <c:pt idx="152">
                  <c:v>49.789000000000001</c:v>
                </c:pt>
                <c:pt idx="153">
                  <c:v>49.789000000000001</c:v>
                </c:pt>
                <c:pt idx="154">
                  <c:v>49.789000000000001</c:v>
                </c:pt>
                <c:pt idx="155">
                  <c:v>47.235999999999997</c:v>
                </c:pt>
                <c:pt idx="156">
                  <c:v>45.959000000000003</c:v>
                </c:pt>
                <c:pt idx="157">
                  <c:v>45.959000000000003</c:v>
                </c:pt>
                <c:pt idx="158">
                  <c:v>45.959000000000003</c:v>
                </c:pt>
                <c:pt idx="159">
                  <c:v>45.959000000000003</c:v>
                </c:pt>
                <c:pt idx="160">
                  <c:v>45.959000000000003</c:v>
                </c:pt>
                <c:pt idx="161">
                  <c:v>45.959000000000003</c:v>
                </c:pt>
                <c:pt idx="162">
                  <c:v>45.959000000000003</c:v>
                </c:pt>
                <c:pt idx="163">
                  <c:v>44.607999999999997</c:v>
                </c:pt>
                <c:pt idx="164">
                  <c:v>43.121000000000002</c:v>
                </c:pt>
                <c:pt idx="165">
                  <c:v>43.121000000000002</c:v>
                </c:pt>
                <c:pt idx="166">
                  <c:v>43.121000000000002</c:v>
                </c:pt>
                <c:pt idx="167">
                  <c:v>43.121000000000002</c:v>
                </c:pt>
                <c:pt idx="168">
                  <c:v>43.121000000000002</c:v>
                </c:pt>
                <c:pt idx="169">
                  <c:v>43.121000000000002</c:v>
                </c:pt>
                <c:pt idx="170">
                  <c:v>43.121000000000002</c:v>
                </c:pt>
                <c:pt idx="171">
                  <c:v>43.121000000000002</c:v>
                </c:pt>
                <c:pt idx="172">
                  <c:v>41.161000000000001</c:v>
                </c:pt>
                <c:pt idx="173">
                  <c:v>41.161000000000001</c:v>
                </c:pt>
                <c:pt idx="174">
                  <c:v>41.161000000000001</c:v>
                </c:pt>
                <c:pt idx="175">
                  <c:v>41.161000000000001</c:v>
                </c:pt>
                <c:pt idx="176">
                  <c:v>38.874000000000002</c:v>
                </c:pt>
                <c:pt idx="177">
                  <c:v>38.874000000000002</c:v>
                </c:pt>
                <c:pt idx="178">
                  <c:v>38.874000000000002</c:v>
                </c:pt>
                <c:pt idx="179">
                  <c:v>38.874000000000002</c:v>
                </c:pt>
                <c:pt idx="180">
                  <c:v>38.874000000000002</c:v>
                </c:pt>
              </c:numCache>
            </c:numRef>
          </c:yVal>
          <c:smooth val="0"/>
        </c:ser>
        <c:ser>
          <c:idx val="3"/>
          <c:order val="3"/>
          <c:tx>
            <c:strRef>
              <c:f>Sheet1!$E$1</c:f>
              <c:strCache>
                <c:ptCount val="1"/>
                <c:pt idx="0">
                  <c:v>Retx/CAV (N = 153)</c:v>
                </c:pt>
              </c:strCache>
            </c:strRef>
          </c:tx>
          <c:spPr>
            <a:ln w="41275">
              <a:solidFill>
                <a:srgbClr val="00FF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Sheet1!$E$2:$E$182</c:f>
              <c:numCache>
                <c:formatCode>General</c:formatCode>
                <c:ptCount val="181"/>
                <c:pt idx="0">
                  <c:v>100</c:v>
                </c:pt>
                <c:pt idx="1">
                  <c:v>100</c:v>
                </c:pt>
                <c:pt idx="2">
                  <c:v>99.346000000000004</c:v>
                </c:pt>
                <c:pt idx="3">
                  <c:v>97.385999999999996</c:v>
                </c:pt>
                <c:pt idx="4">
                  <c:v>95.397999999999996</c:v>
                </c:pt>
                <c:pt idx="5">
                  <c:v>93.411000000000001</c:v>
                </c:pt>
                <c:pt idx="6">
                  <c:v>91.399000000000001</c:v>
                </c:pt>
                <c:pt idx="7">
                  <c:v>89.295000000000002</c:v>
                </c:pt>
                <c:pt idx="8">
                  <c:v>87.853999999999999</c:v>
                </c:pt>
                <c:pt idx="9">
                  <c:v>87.853999999999999</c:v>
                </c:pt>
                <c:pt idx="10">
                  <c:v>87.122</c:v>
                </c:pt>
                <c:pt idx="11">
                  <c:v>87.122</c:v>
                </c:pt>
                <c:pt idx="12">
                  <c:v>87.122</c:v>
                </c:pt>
                <c:pt idx="13">
                  <c:v>87.122</c:v>
                </c:pt>
                <c:pt idx="14">
                  <c:v>85.658000000000001</c:v>
                </c:pt>
                <c:pt idx="15">
                  <c:v>85.658000000000001</c:v>
                </c:pt>
                <c:pt idx="16">
                  <c:v>85.658000000000001</c:v>
                </c:pt>
                <c:pt idx="17">
                  <c:v>85.658000000000001</c:v>
                </c:pt>
                <c:pt idx="18">
                  <c:v>85.658000000000001</c:v>
                </c:pt>
                <c:pt idx="19">
                  <c:v>85.658000000000001</c:v>
                </c:pt>
                <c:pt idx="20">
                  <c:v>85.658000000000001</c:v>
                </c:pt>
                <c:pt idx="21">
                  <c:v>85.658000000000001</c:v>
                </c:pt>
                <c:pt idx="22">
                  <c:v>85.658000000000001</c:v>
                </c:pt>
                <c:pt idx="23">
                  <c:v>85.658000000000001</c:v>
                </c:pt>
                <c:pt idx="24">
                  <c:v>84.784000000000006</c:v>
                </c:pt>
                <c:pt idx="25">
                  <c:v>83.91</c:v>
                </c:pt>
                <c:pt idx="26">
                  <c:v>83.036000000000001</c:v>
                </c:pt>
                <c:pt idx="27">
                  <c:v>83.036000000000001</c:v>
                </c:pt>
                <c:pt idx="28">
                  <c:v>82.153000000000006</c:v>
                </c:pt>
                <c:pt idx="29">
                  <c:v>80.385999999999996</c:v>
                </c:pt>
                <c:pt idx="30">
                  <c:v>78.569000000000003</c:v>
                </c:pt>
                <c:pt idx="31">
                  <c:v>78.569000000000003</c:v>
                </c:pt>
                <c:pt idx="32">
                  <c:v>77.611000000000004</c:v>
                </c:pt>
                <c:pt idx="33">
                  <c:v>77.611000000000004</c:v>
                </c:pt>
                <c:pt idx="34">
                  <c:v>77.611000000000004</c:v>
                </c:pt>
                <c:pt idx="35">
                  <c:v>74.638000000000005</c:v>
                </c:pt>
                <c:pt idx="36">
                  <c:v>74.638000000000005</c:v>
                </c:pt>
                <c:pt idx="37">
                  <c:v>74.638000000000005</c:v>
                </c:pt>
                <c:pt idx="38">
                  <c:v>74.638000000000005</c:v>
                </c:pt>
                <c:pt idx="39">
                  <c:v>74.638000000000005</c:v>
                </c:pt>
                <c:pt idx="40">
                  <c:v>74.638000000000005</c:v>
                </c:pt>
                <c:pt idx="41">
                  <c:v>74.638000000000005</c:v>
                </c:pt>
                <c:pt idx="42">
                  <c:v>73.602000000000004</c:v>
                </c:pt>
                <c:pt idx="43">
                  <c:v>73.602000000000004</c:v>
                </c:pt>
                <c:pt idx="44">
                  <c:v>73.602000000000004</c:v>
                </c:pt>
                <c:pt idx="45">
                  <c:v>73.602000000000004</c:v>
                </c:pt>
                <c:pt idx="46">
                  <c:v>72.519000000000005</c:v>
                </c:pt>
                <c:pt idx="47">
                  <c:v>72.519000000000005</c:v>
                </c:pt>
                <c:pt idx="48">
                  <c:v>72.519000000000005</c:v>
                </c:pt>
                <c:pt idx="49">
                  <c:v>71.42</c:v>
                </c:pt>
                <c:pt idx="50">
                  <c:v>71.42</c:v>
                </c:pt>
                <c:pt idx="51">
                  <c:v>70.304000000000002</c:v>
                </c:pt>
                <c:pt idx="52">
                  <c:v>70.304000000000002</c:v>
                </c:pt>
                <c:pt idx="53">
                  <c:v>70.304000000000002</c:v>
                </c:pt>
                <c:pt idx="54">
                  <c:v>69.152000000000001</c:v>
                </c:pt>
                <c:pt idx="55">
                  <c:v>69.152000000000001</c:v>
                </c:pt>
                <c:pt idx="56">
                  <c:v>67.998999999999995</c:v>
                </c:pt>
                <c:pt idx="57">
                  <c:v>66.826999999999998</c:v>
                </c:pt>
                <c:pt idx="58">
                  <c:v>65.655000000000001</c:v>
                </c:pt>
                <c:pt idx="59">
                  <c:v>65.655000000000001</c:v>
                </c:pt>
                <c:pt idx="60">
                  <c:v>65.655000000000001</c:v>
                </c:pt>
                <c:pt idx="61">
                  <c:v>65.655000000000001</c:v>
                </c:pt>
                <c:pt idx="62">
                  <c:v>65.655000000000001</c:v>
                </c:pt>
                <c:pt idx="63">
                  <c:v>65.655000000000001</c:v>
                </c:pt>
                <c:pt idx="64">
                  <c:v>65.655000000000001</c:v>
                </c:pt>
                <c:pt idx="65">
                  <c:v>63.103999999999999</c:v>
                </c:pt>
                <c:pt idx="66">
                  <c:v>63.103999999999999</c:v>
                </c:pt>
                <c:pt idx="67">
                  <c:v>61.761000000000003</c:v>
                </c:pt>
                <c:pt idx="68">
                  <c:v>61.761000000000003</c:v>
                </c:pt>
                <c:pt idx="69">
                  <c:v>61.761000000000003</c:v>
                </c:pt>
                <c:pt idx="70">
                  <c:v>60.389000000000003</c:v>
                </c:pt>
                <c:pt idx="71">
                  <c:v>60.389000000000003</c:v>
                </c:pt>
                <c:pt idx="72">
                  <c:v>60.389000000000003</c:v>
                </c:pt>
                <c:pt idx="73">
                  <c:v>60.389000000000003</c:v>
                </c:pt>
                <c:pt idx="74">
                  <c:v>60.389000000000003</c:v>
                </c:pt>
                <c:pt idx="75">
                  <c:v>60.389000000000003</c:v>
                </c:pt>
                <c:pt idx="76">
                  <c:v>60.389000000000003</c:v>
                </c:pt>
                <c:pt idx="77">
                  <c:v>60.389000000000003</c:v>
                </c:pt>
                <c:pt idx="78">
                  <c:v>60.389000000000003</c:v>
                </c:pt>
                <c:pt idx="79">
                  <c:v>60.389000000000003</c:v>
                </c:pt>
                <c:pt idx="80">
                  <c:v>60.389000000000003</c:v>
                </c:pt>
                <c:pt idx="81">
                  <c:v>60.389000000000003</c:v>
                </c:pt>
                <c:pt idx="82">
                  <c:v>60.389000000000003</c:v>
                </c:pt>
                <c:pt idx="83">
                  <c:v>60.389000000000003</c:v>
                </c:pt>
                <c:pt idx="84">
                  <c:v>60.389000000000003</c:v>
                </c:pt>
                <c:pt idx="85">
                  <c:v>60.389000000000003</c:v>
                </c:pt>
                <c:pt idx="86">
                  <c:v>58.664000000000001</c:v>
                </c:pt>
                <c:pt idx="87">
                  <c:v>58.664000000000001</c:v>
                </c:pt>
                <c:pt idx="88">
                  <c:v>58.664000000000001</c:v>
                </c:pt>
                <c:pt idx="89">
                  <c:v>58.664000000000001</c:v>
                </c:pt>
                <c:pt idx="90">
                  <c:v>58.664000000000001</c:v>
                </c:pt>
                <c:pt idx="91">
                  <c:v>58.664000000000001</c:v>
                </c:pt>
                <c:pt idx="92">
                  <c:v>58.664000000000001</c:v>
                </c:pt>
                <c:pt idx="93">
                  <c:v>58.664000000000001</c:v>
                </c:pt>
                <c:pt idx="94">
                  <c:v>58.664000000000001</c:v>
                </c:pt>
                <c:pt idx="95">
                  <c:v>58.664000000000001</c:v>
                </c:pt>
                <c:pt idx="96">
                  <c:v>58.664000000000001</c:v>
                </c:pt>
                <c:pt idx="97">
                  <c:v>58.664000000000001</c:v>
                </c:pt>
                <c:pt idx="98">
                  <c:v>58.664000000000001</c:v>
                </c:pt>
                <c:pt idx="99">
                  <c:v>58.664000000000001</c:v>
                </c:pt>
                <c:pt idx="100">
                  <c:v>58.664000000000001</c:v>
                </c:pt>
                <c:pt idx="101">
                  <c:v>58.664000000000001</c:v>
                </c:pt>
                <c:pt idx="102">
                  <c:v>58.664000000000001</c:v>
                </c:pt>
                <c:pt idx="103">
                  <c:v>58.664000000000001</c:v>
                </c:pt>
                <c:pt idx="104">
                  <c:v>58.664000000000001</c:v>
                </c:pt>
                <c:pt idx="105">
                  <c:v>58.664000000000001</c:v>
                </c:pt>
                <c:pt idx="106">
                  <c:v>58.664000000000001</c:v>
                </c:pt>
                <c:pt idx="107">
                  <c:v>58.664000000000001</c:v>
                </c:pt>
                <c:pt idx="108">
                  <c:v>58.664000000000001</c:v>
                </c:pt>
                <c:pt idx="109">
                  <c:v>58.664000000000001</c:v>
                </c:pt>
                <c:pt idx="110">
                  <c:v>58.664000000000001</c:v>
                </c:pt>
                <c:pt idx="111">
                  <c:v>58.664000000000001</c:v>
                </c:pt>
                <c:pt idx="112">
                  <c:v>58.664000000000001</c:v>
                </c:pt>
                <c:pt idx="113">
                  <c:v>58.664000000000001</c:v>
                </c:pt>
                <c:pt idx="114">
                  <c:v>58.664000000000001</c:v>
                </c:pt>
                <c:pt idx="115">
                  <c:v>58.664000000000001</c:v>
                </c:pt>
                <c:pt idx="116">
                  <c:v>58.664000000000001</c:v>
                </c:pt>
                <c:pt idx="117">
                  <c:v>58.664000000000001</c:v>
                </c:pt>
                <c:pt idx="118">
                  <c:v>56.219000000000001</c:v>
                </c:pt>
                <c:pt idx="119">
                  <c:v>56.219000000000001</c:v>
                </c:pt>
                <c:pt idx="120">
                  <c:v>56.219000000000001</c:v>
                </c:pt>
                <c:pt idx="121">
                  <c:v>53.774999999999999</c:v>
                </c:pt>
                <c:pt idx="122">
                  <c:v>53.774999999999999</c:v>
                </c:pt>
                <c:pt idx="123">
                  <c:v>53.774999999999999</c:v>
                </c:pt>
                <c:pt idx="124">
                  <c:v>51.213999999999999</c:v>
                </c:pt>
                <c:pt idx="125">
                  <c:v>51.213999999999999</c:v>
                </c:pt>
                <c:pt idx="126">
                  <c:v>51.213999999999999</c:v>
                </c:pt>
                <c:pt idx="127">
                  <c:v>51.213999999999999</c:v>
                </c:pt>
                <c:pt idx="128">
                  <c:v>51.213999999999999</c:v>
                </c:pt>
                <c:pt idx="129">
                  <c:v>48.654000000000003</c:v>
                </c:pt>
                <c:pt idx="130">
                  <c:v>46.093000000000004</c:v>
                </c:pt>
                <c:pt idx="131">
                  <c:v>46.093000000000004</c:v>
                </c:pt>
                <c:pt idx="132">
                  <c:v>46.093000000000004</c:v>
                </c:pt>
              </c:numCache>
            </c:numRef>
          </c:yVal>
          <c:smooth val="0"/>
        </c:ser>
        <c:dLbls>
          <c:showLegendKey val="0"/>
          <c:showVal val="0"/>
          <c:showCatName val="0"/>
          <c:showSerName val="0"/>
          <c:showPercent val="0"/>
          <c:showBubbleSize val="0"/>
        </c:dLbls>
        <c:axId val="568415112"/>
        <c:axId val="568415504"/>
      </c:scatterChart>
      <c:valAx>
        <c:axId val="568415112"/>
        <c:scaling>
          <c:orientation val="minMax"/>
          <c:max val="15"/>
          <c:min val="0"/>
        </c:scaling>
        <c:delete val="0"/>
        <c:axPos val="b"/>
        <c:title>
          <c:tx>
            <c:rich>
              <a:bodyPr/>
              <a:lstStyle/>
              <a:p>
                <a:pPr>
                  <a:defRPr sz="1700"/>
                </a:pPr>
                <a:r>
                  <a:rPr lang="en-US" sz="1700" dirty="0" smtClean="0"/>
                  <a:t>Time after Report of CAV* (Years)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68415504"/>
        <c:crosses val="autoZero"/>
        <c:crossBetween val="midCat"/>
        <c:majorUnit val="1"/>
      </c:valAx>
      <c:valAx>
        <c:axId val="56841550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68415112"/>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9.6482242816992983E-2"/>
          <c:y val="0.6444363305393277"/>
          <c:w val="0.72595870206489799"/>
          <c:h val="0.13423249513165694"/>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64E-2"/>
          <c:y val="3.3590508847684365E-2"/>
          <c:w val="0.88622918263535633"/>
          <c:h val="0.77855520013123369"/>
        </c:manualLayout>
      </c:layout>
      <c:scatterChart>
        <c:scatterStyle val="lineMarker"/>
        <c:varyColors val="0"/>
        <c:ser>
          <c:idx val="0"/>
          <c:order val="0"/>
          <c:tx>
            <c:strRef>
              <c:f>Sheet1!$B$1</c:f>
              <c:strCache>
                <c:ptCount val="1"/>
                <c:pt idx="0">
                  <c:v>No CAV 4/1994-2002 (N = 9,831)</c:v>
                </c:pt>
              </c:strCache>
            </c:strRef>
          </c:tx>
          <c:spPr>
            <a:ln w="41275">
              <a:solidFill>
                <a:srgbClr val="00FF00"/>
              </a:solidFill>
            </a:ln>
          </c:spPr>
          <c:marker>
            <c:symbol val="none"/>
          </c:marker>
          <c:xVal>
            <c:numRef>
              <c:f>Sheet1!$A$2:$A$182</c:f>
              <c:numCache>
                <c:formatCode>General</c:formatCode>
                <c:ptCount val="181"/>
                <c:pt idx="0">
                  <c:v>0</c:v>
                </c:pt>
                <c:pt idx="1">
                  <c:v>8.3300000000000041E-2</c:v>
                </c:pt>
                <c:pt idx="2">
                  <c:v>0.16669999999999999</c:v>
                </c:pt>
                <c:pt idx="3">
                  <c:v>0.25</c:v>
                </c:pt>
                <c:pt idx="4">
                  <c:v>0.33330000000000054</c:v>
                </c:pt>
                <c:pt idx="5">
                  <c:v>0.41670000000000001</c:v>
                </c:pt>
                <c:pt idx="6">
                  <c:v>0.5</c:v>
                </c:pt>
                <c:pt idx="7">
                  <c:v>0.58329999999999949</c:v>
                </c:pt>
                <c:pt idx="8">
                  <c:v>0.66670000000000096</c:v>
                </c:pt>
                <c:pt idx="9">
                  <c:v>0.75000000000000078</c:v>
                </c:pt>
                <c:pt idx="10">
                  <c:v>0.83330000000000004</c:v>
                </c:pt>
                <c:pt idx="11">
                  <c:v>0.91670000000000063</c:v>
                </c:pt>
                <c:pt idx="12">
                  <c:v>1</c:v>
                </c:pt>
                <c:pt idx="13">
                  <c:v>1.0832999999999986</c:v>
                </c:pt>
                <c:pt idx="14">
                  <c:v>1.1667000000000001</c:v>
                </c:pt>
                <c:pt idx="15">
                  <c:v>1.25</c:v>
                </c:pt>
                <c:pt idx="16">
                  <c:v>1.3332999999999986</c:v>
                </c:pt>
                <c:pt idx="17">
                  <c:v>1.4166999999999987</c:v>
                </c:pt>
                <c:pt idx="18">
                  <c:v>1.5</c:v>
                </c:pt>
                <c:pt idx="19">
                  <c:v>1.5832999999999986</c:v>
                </c:pt>
                <c:pt idx="20">
                  <c:v>1.6667000000000001</c:v>
                </c:pt>
                <c:pt idx="21">
                  <c:v>1.75</c:v>
                </c:pt>
                <c:pt idx="22">
                  <c:v>1.8332999999999986</c:v>
                </c:pt>
                <c:pt idx="23">
                  <c:v>1.9167000000000001</c:v>
                </c:pt>
                <c:pt idx="24">
                  <c:v>2</c:v>
                </c:pt>
                <c:pt idx="25">
                  <c:v>2.0832999999999999</c:v>
                </c:pt>
                <c:pt idx="26">
                  <c:v>2.1667000000000001</c:v>
                </c:pt>
                <c:pt idx="27">
                  <c:v>2.25</c:v>
                </c:pt>
                <c:pt idx="28">
                  <c:v>2.3332999999999977</c:v>
                </c:pt>
                <c:pt idx="29">
                  <c:v>2.416699999999997</c:v>
                </c:pt>
                <c:pt idx="30">
                  <c:v>2.5</c:v>
                </c:pt>
                <c:pt idx="31">
                  <c:v>2.5832999999999999</c:v>
                </c:pt>
                <c:pt idx="32">
                  <c:v>2.6667000000000001</c:v>
                </c:pt>
                <c:pt idx="33">
                  <c:v>2.75</c:v>
                </c:pt>
                <c:pt idx="34">
                  <c:v>2.8332999999999977</c:v>
                </c:pt>
                <c:pt idx="35">
                  <c:v>2.916699999999997</c:v>
                </c:pt>
                <c:pt idx="36">
                  <c:v>3</c:v>
                </c:pt>
                <c:pt idx="37">
                  <c:v>3.0832999999999999</c:v>
                </c:pt>
                <c:pt idx="38">
                  <c:v>3.1667000000000001</c:v>
                </c:pt>
                <c:pt idx="39">
                  <c:v>3.25</c:v>
                </c:pt>
                <c:pt idx="40">
                  <c:v>3.3332999999999977</c:v>
                </c:pt>
                <c:pt idx="41">
                  <c:v>3.416699999999997</c:v>
                </c:pt>
                <c:pt idx="42">
                  <c:v>3.5</c:v>
                </c:pt>
                <c:pt idx="43">
                  <c:v>3.5832999999999999</c:v>
                </c:pt>
                <c:pt idx="44">
                  <c:v>3.6667000000000001</c:v>
                </c:pt>
                <c:pt idx="45">
                  <c:v>3.75</c:v>
                </c:pt>
                <c:pt idx="46">
                  <c:v>3.8332999999999977</c:v>
                </c:pt>
                <c:pt idx="47">
                  <c:v>3.916699999999997</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numCache>
            </c:numRef>
          </c:xVal>
          <c:yVal>
            <c:numRef>
              <c:f>Sheet1!$B$2:$B$182</c:f>
              <c:numCache>
                <c:formatCode>General</c:formatCode>
                <c:ptCount val="181"/>
                <c:pt idx="0">
                  <c:v>100</c:v>
                </c:pt>
                <c:pt idx="1">
                  <c:v>99.644000000000005</c:v>
                </c:pt>
                <c:pt idx="2">
                  <c:v>99.206000000000003</c:v>
                </c:pt>
                <c:pt idx="3">
                  <c:v>98.952000000000012</c:v>
                </c:pt>
                <c:pt idx="4">
                  <c:v>98.596000000000004</c:v>
                </c:pt>
                <c:pt idx="5">
                  <c:v>98.371999999999986</c:v>
                </c:pt>
                <c:pt idx="6">
                  <c:v>98.085999999999999</c:v>
                </c:pt>
                <c:pt idx="7">
                  <c:v>97.831000000000003</c:v>
                </c:pt>
                <c:pt idx="8">
                  <c:v>97.524000000000001</c:v>
                </c:pt>
                <c:pt idx="9">
                  <c:v>97.215999999999994</c:v>
                </c:pt>
                <c:pt idx="10">
                  <c:v>96.918000000000006</c:v>
                </c:pt>
                <c:pt idx="11">
                  <c:v>96.63</c:v>
                </c:pt>
                <c:pt idx="12">
                  <c:v>96.363</c:v>
                </c:pt>
                <c:pt idx="13">
                  <c:v>96.135999999999981</c:v>
                </c:pt>
                <c:pt idx="14">
                  <c:v>95.85799999999999</c:v>
                </c:pt>
                <c:pt idx="15">
                  <c:v>95.631</c:v>
                </c:pt>
                <c:pt idx="16">
                  <c:v>95.361999999999995</c:v>
                </c:pt>
                <c:pt idx="17">
                  <c:v>95.103999999999999</c:v>
                </c:pt>
                <c:pt idx="18">
                  <c:v>94.908000000000001</c:v>
                </c:pt>
                <c:pt idx="19">
                  <c:v>94.669999999999987</c:v>
                </c:pt>
                <c:pt idx="20">
                  <c:v>94.410000000000025</c:v>
                </c:pt>
                <c:pt idx="21">
                  <c:v>94.14</c:v>
                </c:pt>
                <c:pt idx="22">
                  <c:v>93.942000000000007</c:v>
                </c:pt>
                <c:pt idx="23">
                  <c:v>93.649999999999991</c:v>
                </c:pt>
                <c:pt idx="24">
                  <c:v>93.43</c:v>
                </c:pt>
                <c:pt idx="25">
                  <c:v>93.168999999999983</c:v>
                </c:pt>
                <c:pt idx="26">
                  <c:v>92.792000000000002</c:v>
                </c:pt>
                <c:pt idx="27">
                  <c:v>92.562000000000012</c:v>
                </c:pt>
                <c:pt idx="28">
                  <c:v>92.31</c:v>
                </c:pt>
                <c:pt idx="29">
                  <c:v>91.974999999999994</c:v>
                </c:pt>
                <c:pt idx="30">
                  <c:v>91.679999999999978</c:v>
                </c:pt>
                <c:pt idx="31">
                  <c:v>91.332999999999998</c:v>
                </c:pt>
                <c:pt idx="32">
                  <c:v>91.058999999999983</c:v>
                </c:pt>
                <c:pt idx="33">
                  <c:v>90.772999999999982</c:v>
                </c:pt>
                <c:pt idx="34">
                  <c:v>90.561000000000007</c:v>
                </c:pt>
                <c:pt idx="35">
                  <c:v>90.2</c:v>
                </c:pt>
                <c:pt idx="36">
                  <c:v>89.86</c:v>
                </c:pt>
                <c:pt idx="37">
                  <c:v>89.551000000000002</c:v>
                </c:pt>
                <c:pt idx="38">
                  <c:v>89.081999999999994</c:v>
                </c:pt>
                <c:pt idx="39">
                  <c:v>88.751999999999995</c:v>
                </c:pt>
                <c:pt idx="40">
                  <c:v>88.474000000000004</c:v>
                </c:pt>
                <c:pt idx="41">
                  <c:v>88.068000000000012</c:v>
                </c:pt>
                <c:pt idx="42">
                  <c:v>87.801000000000002</c:v>
                </c:pt>
                <c:pt idx="43">
                  <c:v>87.501000000000005</c:v>
                </c:pt>
                <c:pt idx="44">
                  <c:v>87.167999999999992</c:v>
                </c:pt>
                <c:pt idx="45">
                  <c:v>86.866</c:v>
                </c:pt>
                <c:pt idx="46">
                  <c:v>86.584999999999994</c:v>
                </c:pt>
                <c:pt idx="47">
                  <c:v>86.227999999999994</c:v>
                </c:pt>
                <c:pt idx="48">
                  <c:v>85.849000000000004</c:v>
                </c:pt>
                <c:pt idx="49">
                  <c:v>85.566999999999993</c:v>
                </c:pt>
                <c:pt idx="50">
                  <c:v>85.253</c:v>
                </c:pt>
                <c:pt idx="51">
                  <c:v>84.960000000000022</c:v>
                </c:pt>
                <c:pt idx="52">
                  <c:v>84.59</c:v>
                </c:pt>
                <c:pt idx="53">
                  <c:v>84.242000000000004</c:v>
                </c:pt>
                <c:pt idx="54">
                  <c:v>83.893000000000001</c:v>
                </c:pt>
                <c:pt idx="55">
                  <c:v>83.566000000000003</c:v>
                </c:pt>
                <c:pt idx="56">
                  <c:v>83.281000000000006</c:v>
                </c:pt>
                <c:pt idx="57">
                  <c:v>82.962999999999994</c:v>
                </c:pt>
                <c:pt idx="58">
                  <c:v>82.566000000000003</c:v>
                </c:pt>
                <c:pt idx="59">
                  <c:v>82.290999999999997</c:v>
                </c:pt>
                <c:pt idx="60">
                  <c:v>81.905000000000001</c:v>
                </c:pt>
                <c:pt idx="61">
                  <c:v>81.551999999999992</c:v>
                </c:pt>
                <c:pt idx="62">
                  <c:v>81.263999999999996</c:v>
                </c:pt>
                <c:pt idx="63">
                  <c:v>80.921000000000006</c:v>
                </c:pt>
                <c:pt idx="64">
                  <c:v>80.423000000000002</c:v>
                </c:pt>
                <c:pt idx="65">
                  <c:v>80.055999999999983</c:v>
                </c:pt>
                <c:pt idx="66">
                  <c:v>79.778999999999982</c:v>
                </c:pt>
                <c:pt idx="67">
                  <c:v>79.388999999999982</c:v>
                </c:pt>
                <c:pt idx="68">
                  <c:v>78.953999999999994</c:v>
                </c:pt>
                <c:pt idx="69">
                  <c:v>78.628999999999948</c:v>
                </c:pt>
                <c:pt idx="70">
                  <c:v>78.27</c:v>
                </c:pt>
                <c:pt idx="71">
                  <c:v>77.933000000000007</c:v>
                </c:pt>
                <c:pt idx="72">
                  <c:v>77.60599999999998</c:v>
                </c:pt>
                <c:pt idx="73">
                  <c:v>77.268000000000001</c:v>
                </c:pt>
                <c:pt idx="74">
                  <c:v>76.941000000000116</c:v>
                </c:pt>
                <c:pt idx="75">
                  <c:v>76.522999999999982</c:v>
                </c:pt>
                <c:pt idx="76">
                  <c:v>76.116</c:v>
                </c:pt>
                <c:pt idx="77">
                  <c:v>75.685000000000002</c:v>
                </c:pt>
                <c:pt idx="78">
                  <c:v>75.412999999999997</c:v>
                </c:pt>
                <c:pt idx="79">
                  <c:v>75.10499999999999</c:v>
                </c:pt>
                <c:pt idx="80">
                  <c:v>74.647999999999996</c:v>
                </c:pt>
                <c:pt idx="81">
                  <c:v>74.268000000000001</c:v>
                </c:pt>
                <c:pt idx="82">
                  <c:v>73.864999999999995</c:v>
                </c:pt>
                <c:pt idx="83">
                  <c:v>73.495999999999995</c:v>
                </c:pt>
                <c:pt idx="84">
                  <c:v>73.23</c:v>
                </c:pt>
                <c:pt idx="85">
                  <c:v>72.871999999999986</c:v>
                </c:pt>
                <c:pt idx="86">
                  <c:v>72.444000000000116</c:v>
                </c:pt>
                <c:pt idx="87">
                  <c:v>72.10899999999998</c:v>
                </c:pt>
                <c:pt idx="88">
                  <c:v>71.864999999999995</c:v>
                </c:pt>
                <c:pt idx="89">
                  <c:v>71.504999999999995</c:v>
                </c:pt>
                <c:pt idx="90">
                  <c:v>71.214000000000027</c:v>
                </c:pt>
                <c:pt idx="91">
                  <c:v>70.840999999999994</c:v>
                </c:pt>
                <c:pt idx="92">
                  <c:v>70.478999999999999</c:v>
                </c:pt>
                <c:pt idx="93">
                  <c:v>70.161999999999992</c:v>
                </c:pt>
                <c:pt idx="94">
                  <c:v>69.845000000000013</c:v>
                </c:pt>
                <c:pt idx="95">
                  <c:v>69.361999999999995</c:v>
                </c:pt>
                <c:pt idx="96">
                  <c:v>68.902000000000001</c:v>
                </c:pt>
                <c:pt idx="97">
                  <c:v>68.641999999999996</c:v>
                </c:pt>
                <c:pt idx="98">
                  <c:v>68.215999999999994</c:v>
                </c:pt>
                <c:pt idx="99">
                  <c:v>67.813999999999993</c:v>
                </c:pt>
                <c:pt idx="100">
                  <c:v>67.552999999999983</c:v>
                </c:pt>
                <c:pt idx="101">
                  <c:v>67.114000000000004</c:v>
                </c:pt>
                <c:pt idx="102">
                  <c:v>66.874999999999986</c:v>
                </c:pt>
                <c:pt idx="103">
                  <c:v>66.552999999999983</c:v>
                </c:pt>
                <c:pt idx="104">
                  <c:v>66.239999999999995</c:v>
                </c:pt>
                <c:pt idx="105">
                  <c:v>65.912999999999997</c:v>
                </c:pt>
                <c:pt idx="106">
                  <c:v>65.522999999999982</c:v>
                </c:pt>
                <c:pt idx="107">
                  <c:v>65.131999999999991</c:v>
                </c:pt>
                <c:pt idx="108">
                  <c:v>64.789000000000001</c:v>
                </c:pt>
                <c:pt idx="109">
                  <c:v>64.334000000000003</c:v>
                </c:pt>
                <c:pt idx="110">
                  <c:v>64.037000000000006</c:v>
                </c:pt>
                <c:pt idx="111">
                  <c:v>63.715000000000003</c:v>
                </c:pt>
                <c:pt idx="112">
                  <c:v>63.227000000000011</c:v>
                </c:pt>
                <c:pt idx="113">
                  <c:v>62.85</c:v>
                </c:pt>
                <c:pt idx="114">
                  <c:v>62.582000000000001</c:v>
                </c:pt>
                <c:pt idx="115">
                  <c:v>62.192000000000043</c:v>
                </c:pt>
                <c:pt idx="116">
                  <c:v>61.92</c:v>
                </c:pt>
                <c:pt idx="117">
                  <c:v>61.527000000000001</c:v>
                </c:pt>
                <c:pt idx="118">
                  <c:v>61.371000000000002</c:v>
                </c:pt>
                <c:pt idx="119">
                  <c:v>61.156000000000006</c:v>
                </c:pt>
                <c:pt idx="120">
                  <c:v>60.726000000000013</c:v>
                </c:pt>
                <c:pt idx="121">
                  <c:v>60.38</c:v>
                </c:pt>
                <c:pt idx="122">
                  <c:v>60.076000000000001</c:v>
                </c:pt>
                <c:pt idx="123">
                  <c:v>59.798000000000044</c:v>
                </c:pt>
                <c:pt idx="124">
                  <c:v>59.354999999999997</c:v>
                </c:pt>
                <c:pt idx="125">
                  <c:v>59.056000000000004</c:v>
                </c:pt>
                <c:pt idx="126">
                  <c:v>58.693000000000012</c:v>
                </c:pt>
                <c:pt idx="127">
                  <c:v>58.339000000000006</c:v>
                </c:pt>
                <c:pt idx="128">
                  <c:v>57.917000000000002</c:v>
                </c:pt>
                <c:pt idx="129">
                  <c:v>57.546000000000006</c:v>
                </c:pt>
                <c:pt idx="130">
                  <c:v>57.189</c:v>
                </c:pt>
                <c:pt idx="131">
                  <c:v>56.795000000000044</c:v>
                </c:pt>
                <c:pt idx="132">
                  <c:v>56.468000000000011</c:v>
                </c:pt>
                <c:pt idx="133">
                  <c:v>56.174000000000007</c:v>
                </c:pt>
                <c:pt idx="134">
                  <c:v>55.879000000000005</c:v>
                </c:pt>
                <c:pt idx="135">
                  <c:v>55.528000000000013</c:v>
                </c:pt>
                <c:pt idx="136">
                  <c:v>55.175000000000011</c:v>
                </c:pt>
                <c:pt idx="137">
                  <c:v>54.8</c:v>
                </c:pt>
                <c:pt idx="138">
                  <c:v>54.402000000000001</c:v>
                </c:pt>
                <c:pt idx="139">
                  <c:v>54.012</c:v>
                </c:pt>
                <c:pt idx="140">
                  <c:v>53.468000000000011</c:v>
                </c:pt>
                <c:pt idx="141">
                  <c:v>53.004000000000005</c:v>
                </c:pt>
                <c:pt idx="142">
                  <c:v>52.638000000000012</c:v>
                </c:pt>
                <c:pt idx="143">
                  <c:v>52.165000000000013</c:v>
                </c:pt>
                <c:pt idx="144">
                  <c:v>51.896000000000001</c:v>
                </c:pt>
                <c:pt idx="145">
                  <c:v>51.46</c:v>
                </c:pt>
                <c:pt idx="146">
                  <c:v>51.126000000000012</c:v>
                </c:pt>
                <c:pt idx="147">
                  <c:v>50.853000000000002</c:v>
                </c:pt>
                <c:pt idx="148">
                  <c:v>50.426000000000002</c:v>
                </c:pt>
                <c:pt idx="149">
                  <c:v>50.037000000000006</c:v>
                </c:pt>
                <c:pt idx="150">
                  <c:v>49.685000000000002</c:v>
                </c:pt>
                <c:pt idx="151">
                  <c:v>49.39</c:v>
                </c:pt>
                <c:pt idx="152">
                  <c:v>49.055</c:v>
                </c:pt>
                <c:pt idx="153">
                  <c:v>48.756</c:v>
                </c:pt>
                <c:pt idx="154">
                  <c:v>48.274000000000001</c:v>
                </c:pt>
                <c:pt idx="155">
                  <c:v>47.891000000000005</c:v>
                </c:pt>
                <c:pt idx="156">
                  <c:v>47.583000000000006</c:v>
                </c:pt>
                <c:pt idx="157">
                  <c:v>47.35</c:v>
                </c:pt>
                <c:pt idx="158">
                  <c:v>46.934000000000005</c:v>
                </c:pt>
                <c:pt idx="159">
                  <c:v>46.515000000000001</c:v>
                </c:pt>
                <c:pt idx="160">
                  <c:v>46.014000000000003</c:v>
                </c:pt>
                <c:pt idx="161">
                  <c:v>45.611000000000004</c:v>
                </c:pt>
                <c:pt idx="162">
                  <c:v>45.283000000000001</c:v>
                </c:pt>
                <c:pt idx="163">
                  <c:v>44.802</c:v>
                </c:pt>
                <c:pt idx="164">
                  <c:v>44.396000000000001</c:v>
                </c:pt>
                <c:pt idx="165">
                  <c:v>43.938000000000002</c:v>
                </c:pt>
                <c:pt idx="166">
                  <c:v>43.671000000000006</c:v>
                </c:pt>
                <c:pt idx="167">
                  <c:v>43.131</c:v>
                </c:pt>
                <c:pt idx="168">
                  <c:v>42.86</c:v>
                </c:pt>
                <c:pt idx="169">
                  <c:v>42.586000000000006</c:v>
                </c:pt>
                <c:pt idx="170">
                  <c:v>42.067</c:v>
                </c:pt>
                <c:pt idx="171">
                  <c:v>41.647000000000006</c:v>
                </c:pt>
                <c:pt idx="172">
                  <c:v>41.223000000000013</c:v>
                </c:pt>
                <c:pt idx="173">
                  <c:v>40.827000000000005</c:v>
                </c:pt>
                <c:pt idx="174">
                  <c:v>40.53</c:v>
                </c:pt>
                <c:pt idx="175">
                  <c:v>40.261000000000003</c:v>
                </c:pt>
                <c:pt idx="176">
                  <c:v>39.719000000000001</c:v>
                </c:pt>
                <c:pt idx="177">
                  <c:v>39.496000000000002</c:v>
                </c:pt>
                <c:pt idx="178">
                  <c:v>39.356999999999999</c:v>
                </c:pt>
                <c:pt idx="179">
                  <c:v>38.891000000000005</c:v>
                </c:pt>
                <c:pt idx="180">
                  <c:v>38.61</c:v>
                </c:pt>
              </c:numCache>
            </c:numRef>
          </c:yVal>
          <c:smooth val="0"/>
        </c:ser>
        <c:ser>
          <c:idx val="1"/>
          <c:order val="1"/>
          <c:tx>
            <c:strRef>
              <c:f>Sheet1!$C$1</c:f>
              <c:strCache>
                <c:ptCount val="1"/>
                <c:pt idx="0">
                  <c:v>CAV 4/1994-2002 (N = 2,438)</c:v>
                </c:pt>
              </c:strCache>
            </c:strRef>
          </c:tx>
          <c:spPr>
            <a:ln w="41275">
              <a:solidFill>
                <a:srgbClr val="FF0000"/>
              </a:solidFill>
            </a:ln>
          </c:spPr>
          <c:marker>
            <c:symbol val="none"/>
          </c:marker>
          <c:xVal>
            <c:numRef>
              <c:f>Sheet1!$A$2:$A$182</c:f>
              <c:numCache>
                <c:formatCode>General</c:formatCode>
                <c:ptCount val="181"/>
                <c:pt idx="0">
                  <c:v>0</c:v>
                </c:pt>
                <c:pt idx="1">
                  <c:v>8.3300000000000041E-2</c:v>
                </c:pt>
                <c:pt idx="2">
                  <c:v>0.16669999999999999</c:v>
                </c:pt>
                <c:pt idx="3">
                  <c:v>0.25</c:v>
                </c:pt>
                <c:pt idx="4">
                  <c:v>0.33330000000000054</c:v>
                </c:pt>
                <c:pt idx="5">
                  <c:v>0.41670000000000001</c:v>
                </c:pt>
                <c:pt idx="6">
                  <c:v>0.5</c:v>
                </c:pt>
                <c:pt idx="7">
                  <c:v>0.58329999999999949</c:v>
                </c:pt>
                <c:pt idx="8">
                  <c:v>0.66670000000000096</c:v>
                </c:pt>
                <c:pt idx="9">
                  <c:v>0.75000000000000078</c:v>
                </c:pt>
                <c:pt idx="10">
                  <c:v>0.83330000000000004</c:v>
                </c:pt>
                <c:pt idx="11">
                  <c:v>0.91670000000000063</c:v>
                </c:pt>
                <c:pt idx="12">
                  <c:v>1</c:v>
                </c:pt>
                <c:pt idx="13">
                  <c:v>1.0832999999999986</c:v>
                </c:pt>
                <c:pt idx="14">
                  <c:v>1.1667000000000001</c:v>
                </c:pt>
                <c:pt idx="15">
                  <c:v>1.25</c:v>
                </c:pt>
                <c:pt idx="16">
                  <c:v>1.3332999999999986</c:v>
                </c:pt>
                <c:pt idx="17">
                  <c:v>1.4166999999999987</c:v>
                </c:pt>
                <c:pt idx="18">
                  <c:v>1.5</c:v>
                </c:pt>
                <c:pt idx="19">
                  <c:v>1.5832999999999986</c:v>
                </c:pt>
                <c:pt idx="20">
                  <c:v>1.6667000000000001</c:v>
                </c:pt>
                <c:pt idx="21">
                  <c:v>1.75</c:v>
                </c:pt>
                <c:pt idx="22">
                  <c:v>1.8332999999999986</c:v>
                </c:pt>
                <c:pt idx="23">
                  <c:v>1.9167000000000001</c:v>
                </c:pt>
                <c:pt idx="24">
                  <c:v>2</c:v>
                </c:pt>
                <c:pt idx="25">
                  <c:v>2.0832999999999999</c:v>
                </c:pt>
                <c:pt idx="26">
                  <c:v>2.1667000000000001</c:v>
                </c:pt>
                <c:pt idx="27">
                  <c:v>2.25</c:v>
                </c:pt>
                <c:pt idx="28">
                  <c:v>2.3332999999999977</c:v>
                </c:pt>
                <c:pt idx="29">
                  <c:v>2.416699999999997</c:v>
                </c:pt>
                <c:pt idx="30">
                  <c:v>2.5</c:v>
                </c:pt>
                <c:pt idx="31">
                  <c:v>2.5832999999999999</c:v>
                </c:pt>
                <c:pt idx="32">
                  <c:v>2.6667000000000001</c:v>
                </c:pt>
                <c:pt idx="33">
                  <c:v>2.75</c:v>
                </c:pt>
                <c:pt idx="34">
                  <c:v>2.8332999999999977</c:v>
                </c:pt>
                <c:pt idx="35">
                  <c:v>2.916699999999997</c:v>
                </c:pt>
                <c:pt idx="36">
                  <c:v>3</c:v>
                </c:pt>
                <c:pt idx="37">
                  <c:v>3.0832999999999999</c:v>
                </c:pt>
                <c:pt idx="38">
                  <c:v>3.1667000000000001</c:v>
                </c:pt>
                <c:pt idx="39">
                  <c:v>3.25</c:v>
                </c:pt>
                <c:pt idx="40">
                  <c:v>3.3332999999999977</c:v>
                </c:pt>
                <c:pt idx="41">
                  <c:v>3.416699999999997</c:v>
                </c:pt>
                <c:pt idx="42">
                  <c:v>3.5</c:v>
                </c:pt>
                <c:pt idx="43">
                  <c:v>3.5832999999999999</c:v>
                </c:pt>
                <c:pt idx="44">
                  <c:v>3.6667000000000001</c:v>
                </c:pt>
                <c:pt idx="45">
                  <c:v>3.75</c:v>
                </c:pt>
                <c:pt idx="46">
                  <c:v>3.8332999999999977</c:v>
                </c:pt>
                <c:pt idx="47">
                  <c:v>3.916699999999997</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numCache>
            </c:numRef>
          </c:xVal>
          <c:yVal>
            <c:numRef>
              <c:f>Sheet1!$C$2:$C$182</c:f>
              <c:numCache>
                <c:formatCode>General</c:formatCode>
                <c:ptCount val="181"/>
                <c:pt idx="0">
                  <c:v>100</c:v>
                </c:pt>
                <c:pt idx="1">
                  <c:v>100</c:v>
                </c:pt>
                <c:pt idx="2">
                  <c:v>99.671999999999983</c:v>
                </c:pt>
                <c:pt idx="3">
                  <c:v>98.85199999999999</c:v>
                </c:pt>
                <c:pt idx="4">
                  <c:v>97.374999999999986</c:v>
                </c:pt>
                <c:pt idx="5">
                  <c:v>95.816000000000003</c:v>
                </c:pt>
                <c:pt idx="6">
                  <c:v>94.173999999999978</c:v>
                </c:pt>
                <c:pt idx="7">
                  <c:v>92.28</c:v>
                </c:pt>
                <c:pt idx="8">
                  <c:v>90.421000000000006</c:v>
                </c:pt>
                <c:pt idx="9">
                  <c:v>89.054999999999993</c:v>
                </c:pt>
                <c:pt idx="10">
                  <c:v>89.013999999999996</c:v>
                </c:pt>
                <c:pt idx="11">
                  <c:v>88.930999999999997</c:v>
                </c:pt>
                <c:pt idx="12">
                  <c:v>88.807000000000002</c:v>
                </c:pt>
                <c:pt idx="13">
                  <c:v>88.474999999999994</c:v>
                </c:pt>
                <c:pt idx="14">
                  <c:v>88.06</c:v>
                </c:pt>
                <c:pt idx="15">
                  <c:v>87.727999999999994</c:v>
                </c:pt>
                <c:pt idx="16">
                  <c:v>87.396000000000001</c:v>
                </c:pt>
                <c:pt idx="17">
                  <c:v>87.062000000000012</c:v>
                </c:pt>
                <c:pt idx="18">
                  <c:v>86.812000000000012</c:v>
                </c:pt>
                <c:pt idx="19">
                  <c:v>86.35</c:v>
                </c:pt>
                <c:pt idx="20">
                  <c:v>85.93</c:v>
                </c:pt>
                <c:pt idx="21">
                  <c:v>85.509</c:v>
                </c:pt>
                <c:pt idx="22">
                  <c:v>85.256</c:v>
                </c:pt>
                <c:pt idx="23">
                  <c:v>85.087999999999994</c:v>
                </c:pt>
                <c:pt idx="24">
                  <c:v>84.581000000000003</c:v>
                </c:pt>
                <c:pt idx="25">
                  <c:v>83.947000000000088</c:v>
                </c:pt>
                <c:pt idx="26">
                  <c:v>83.565000000000012</c:v>
                </c:pt>
                <c:pt idx="27">
                  <c:v>83.225999999999999</c:v>
                </c:pt>
                <c:pt idx="28">
                  <c:v>82.885999999999981</c:v>
                </c:pt>
                <c:pt idx="29">
                  <c:v>82.587999999999994</c:v>
                </c:pt>
                <c:pt idx="30">
                  <c:v>82.289000000000001</c:v>
                </c:pt>
                <c:pt idx="31">
                  <c:v>82.031999999999996</c:v>
                </c:pt>
                <c:pt idx="32">
                  <c:v>81.774000000000001</c:v>
                </c:pt>
                <c:pt idx="33">
                  <c:v>81.471999999999994</c:v>
                </c:pt>
                <c:pt idx="34">
                  <c:v>80.997000000000085</c:v>
                </c:pt>
                <c:pt idx="35">
                  <c:v>80.478999999999999</c:v>
                </c:pt>
                <c:pt idx="36">
                  <c:v>80.046999999999997</c:v>
                </c:pt>
                <c:pt idx="37">
                  <c:v>79.569999999999993</c:v>
                </c:pt>
                <c:pt idx="38">
                  <c:v>79.397000000000006</c:v>
                </c:pt>
                <c:pt idx="39">
                  <c:v>78.92</c:v>
                </c:pt>
                <c:pt idx="40">
                  <c:v>78.789000000000001</c:v>
                </c:pt>
                <c:pt idx="41">
                  <c:v>78.266999999999996</c:v>
                </c:pt>
                <c:pt idx="42">
                  <c:v>78.135999999999981</c:v>
                </c:pt>
                <c:pt idx="43">
                  <c:v>77.61</c:v>
                </c:pt>
                <c:pt idx="44">
                  <c:v>77.435000000000002</c:v>
                </c:pt>
                <c:pt idx="45">
                  <c:v>76.995000000000005</c:v>
                </c:pt>
                <c:pt idx="46">
                  <c:v>76.686999999999998</c:v>
                </c:pt>
                <c:pt idx="47">
                  <c:v>76.465999999999994</c:v>
                </c:pt>
                <c:pt idx="48">
                  <c:v>76.202000000000012</c:v>
                </c:pt>
                <c:pt idx="49">
                  <c:v>75.670999999999978</c:v>
                </c:pt>
                <c:pt idx="50">
                  <c:v>75.185000000000002</c:v>
                </c:pt>
                <c:pt idx="51">
                  <c:v>74.697999999999993</c:v>
                </c:pt>
                <c:pt idx="52">
                  <c:v>74.343000000000004</c:v>
                </c:pt>
                <c:pt idx="53">
                  <c:v>73.676999999999978</c:v>
                </c:pt>
                <c:pt idx="54">
                  <c:v>73.233000000000004</c:v>
                </c:pt>
                <c:pt idx="55">
                  <c:v>72.563000000000002</c:v>
                </c:pt>
                <c:pt idx="56">
                  <c:v>72.024999999999991</c:v>
                </c:pt>
                <c:pt idx="57">
                  <c:v>71.621999999999986</c:v>
                </c:pt>
                <c:pt idx="58">
                  <c:v>71.218000000000004</c:v>
                </c:pt>
                <c:pt idx="59">
                  <c:v>70.813999999999993</c:v>
                </c:pt>
                <c:pt idx="60">
                  <c:v>70.543999999999997</c:v>
                </c:pt>
                <c:pt idx="61">
                  <c:v>70.093000000000004</c:v>
                </c:pt>
                <c:pt idx="62">
                  <c:v>69.595000000000013</c:v>
                </c:pt>
                <c:pt idx="63">
                  <c:v>69.141999999999996</c:v>
                </c:pt>
                <c:pt idx="64">
                  <c:v>68.778999999999982</c:v>
                </c:pt>
                <c:pt idx="65">
                  <c:v>68.415000000000006</c:v>
                </c:pt>
                <c:pt idx="66">
                  <c:v>67.959999999999994</c:v>
                </c:pt>
                <c:pt idx="67">
                  <c:v>67.5</c:v>
                </c:pt>
                <c:pt idx="68">
                  <c:v>67.176999999999978</c:v>
                </c:pt>
                <c:pt idx="69">
                  <c:v>66.763000000000005</c:v>
                </c:pt>
                <c:pt idx="70">
                  <c:v>66.301000000000002</c:v>
                </c:pt>
                <c:pt idx="71">
                  <c:v>65.838999999999999</c:v>
                </c:pt>
                <c:pt idx="72">
                  <c:v>65.468999999999994</c:v>
                </c:pt>
                <c:pt idx="73">
                  <c:v>64.867000000000004</c:v>
                </c:pt>
                <c:pt idx="74">
                  <c:v>64.35599999999998</c:v>
                </c:pt>
                <c:pt idx="75">
                  <c:v>63.844000000000001</c:v>
                </c:pt>
                <c:pt idx="76">
                  <c:v>63.565000000000012</c:v>
                </c:pt>
                <c:pt idx="77">
                  <c:v>63.471000000000004</c:v>
                </c:pt>
                <c:pt idx="78">
                  <c:v>63.05</c:v>
                </c:pt>
                <c:pt idx="79">
                  <c:v>62.816000000000003</c:v>
                </c:pt>
                <c:pt idx="80">
                  <c:v>62.393000000000001</c:v>
                </c:pt>
                <c:pt idx="81">
                  <c:v>62.11</c:v>
                </c:pt>
                <c:pt idx="82">
                  <c:v>61.543000000000006</c:v>
                </c:pt>
                <c:pt idx="83">
                  <c:v>61.213000000000001</c:v>
                </c:pt>
                <c:pt idx="84">
                  <c:v>60.976000000000006</c:v>
                </c:pt>
                <c:pt idx="85">
                  <c:v>60.36</c:v>
                </c:pt>
                <c:pt idx="86">
                  <c:v>60.076000000000001</c:v>
                </c:pt>
                <c:pt idx="87">
                  <c:v>59.695000000000043</c:v>
                </c:pt>
                <c:pt idx="88">
                  <c:v>59.504000000000005</c:v>
                </c:pt>
                <c:pt idx="89">
                  <c:v>59.123000000000012</c:v>
                </c:pt>
                <c:pt idx="90">
                  <c:v>59.027000000000001</c:v>
                </c:pt>
                <c:pt idx="91">
                  <c:v>58.738000000000042</c:v>
                </c:pt>
                <c:pt idx="92">
                  <c:v>58.447000000000003</c:v>
                </c:pt>
                <c:pt idx="93">
                  <c:v>58.253</c:v>
                </c:pt>
                <c:pt idx="94">
                  <c:v>57.767000000000003</c:v>
                </c:pt>
                <c:pt idx="95">
                  <c:v>57.621000000000002</c:v>
                </c:pt>
                <c:pt idx="96">
                  <c:v>57.183</c:v>
                </c:pt>
                <c:pt idx="97">
                  <c:v>56.841000000000001</c:v>
                </c:pt>
                <c:pt idx="98">
                  <c:v>56.449000000000005</c:v>
                </c:pt>
                <c:pt idx="99">
                  <c:v>56.155000000000001</c:v>
                </c:pt>
                <c:pt idx="100">
                  <c:v>55.859000000000002</c:v>
                </c:pt>
                <c:pt idx="101">
                  <c:v>55.613</c:v>
                </c:pt>
                <c:pt idx="102">
                  <c:v>55.314999999999998</c:v>
                </c:pt>
                <c:pt idx="103">
                  <c:v>55.063000000000002</c:v>
                </c:pt>
                <c:pt idx="104">
                  <c:v>54.757000000000005</c:v>
                </c:pt>
                <c:pt idx="105">
                  <c:v>54.093000000000011</c:v>
                </c:pt>
                <c:pt idx="106">
                  <c:v>53.734000000000002</c:v>
                </c:pt>
                <c:pt idx="107">
                  <c:v>53.529000000000003</c:v>
                </c:pt>
                <c:pt idx="108">
                  <c:v>52.807000000000002</c:v>
                </c:pt>
                <c:pt idx="109">
                  <c:v>52.185000000000002</c:v>
                </c:pt>
                <c:pt idx="110">
                  <c:v>51.926000000000002</c:v>
                </c:pt>
                <c:pt idx="111">
                  <c:v>51.506</c:v>
                </c:pt>
                <c:pt idx="112">
                  <c:v>51.031000000000006</c:v>
                </c:pt>
                <c:pt idx="113">
                  <c:v>50.765000000000043</c:v>
                </c:pt>
                <c:pt idx="114">
                  <c:v>50.549000000000007</c:v>
                </c:pt>
                <c:pt idx="115">
                  <c:v>50.274000000000001</c:v>
                </c:pt>
                <c:pt idx="116">
                  <c:v>50.218000000000011</c:v>
                </c:pt>
                <c:pt idx="117">
                  <c:v>49.993000000000002</c:v>
                </c:pt>
                <c:pt idx="118">
                  <c:v>49.653000000000006</c:v>
                </c:pt>
                <c:pt idx="119">
                  <c:v>49.425000000000011</c:v>
                </c:pt>
                <c:pt idx="120">
                  <c:v>49.082000000000001</c:v>
                </c:pt>
                <c:pt idx="121">
                  <c:v>48.507000000000005</c:v>
                </c:pt>
                <c:pt idx="122">
                  <c:v>48.275000000000013</c:v>
                </c:pt>
                <c:pt idx="123">
                  <c:v>48.041000000000004</c:v>
                </c:pt>
                <c:pt idx="124">
                  <c:v>47.51</c:v>
                </c:pt>
                <c:pt idx="125">
                  <c:v>47.211000000000006</c:v>
                </c:pt>
                <c:pt idx="126">
                  <c:v>46.906000000000006</c:v>
                </c:pt>
                <c:pt idx="127">
                  <c:v>46.526000000000003</c:v>
                </c:pt>
                <c:pt idx="128">
                  <c:v>46.461000000000006</c:v>
                </c:pt>
                <c:pt idx="129">
                  <c:v>46.134</c:v>
                </c:pt>
                <c:pt idx="130">
                  <c:v>45.871000000000002</c:v>
                </c:pt>
                <c:pt idx="131">
                  <c:v>45.54</c:v>
                </c:pt>
                <c:pt idx="132">
                  <c:v>45.273000000000003</c:v>
                </c:pt>
                <c:pt idx="133">
                  <c:v>44.935000000000002</c:v>
                </c:pt>
                <c:pt idx="134">
                  <c:v>44.730000000000011</c:v>
                </c:pt>
                <c:pt idx="135">
                  <c:v>44.181000000000004</c:v>
                </c:pt>
                <c:pt idx="136">
                  <c:v>43.766000000000012</c:v>
                </c:pt>
                <c:pt idx="137">
                  <c:v>43.484000000000002</c:v>
                </c:pt>
                <c:pt idx="138">
                  <c:v>43.196000000000012</c:v>
                </c:pt>
                <c:pt idx="139">
                  <c:v>42.823</c:v>
                </c:pt>
                <c:pt idx="140">
                  <c:v>42.215000000000003</c:v>
                </c:pt>
                <c:pt idx="141">
                  <c:v>42.061</c:v>
                </c:pt>
                <c:pt idx="142">
                  <c:v>41.827000000000005</c:v>
                </c:pt>
                <c:pt idx="143">
                  <c:v>41.593000000000011</c:v>
                </c:pt>
                <c:pt idx="144">
                  <c:v>41.593000000000011</c:v>
                </c:pt>
                <c:pt idx="145">
                  <c:v>41.356999999999999</c:v>
                </c:pt>
                <c:pt idx="146">
                  <c:v>40.883000000000003</c:v>
                </c:pt>
                <c:pt idx="147">
                  <c:v>40.644000000000005</c:v>
                </c:pt>
                <c:pt idx="148">
                  <c:v>40.15</c:v>
                </c:pt>
                <c:pt idx="149">
                  <c:v>39.646000000000001</c:v>
                </c:pt>
                <c:pt idx="150">
                  <c:v>39.213000000000001</c:v>
                </c:pt>
                <c:pt idx="151">
                  <c:v>39.029000000000003</c:v>
                </c:pt>
                <c:pt idx="152">
                  <c:v>38.844999999999999</c:v>
                </c:pt>
                <c:pt idx="153">
                  <c:v>38.751000000000005</c:v>
                </c:pt>
                <c:pt idx="154">
                  <c:v>38.274000000000001</c:v>
                </c:pt>
                <c:pt idx="155">
                  <c:v>37.89</c:v>
                </c:pt>
                <c:pt idx="156">
                  <c:v>37.698000000000043</c:v>
                </c:pt>
                <c:pt idx="157">
                  <c:v>37.406000000000006</c:v>
                </c:pt>
                <c:pt idx="158">
                  <c:v>37.209000000000003</c:v>
                </c:pt>
                <c:pt idx="159">
                  <c:v>36.908000000000001</c:v>
                </c:pt>
                <c:pt idx="160">
                  <c:v>36.603000000000002</c:v>
                </c:pt>
                <c:pt idx="161">
                  <c:v>35.96</c:v>
                </c:pt>
                <c:pt idx="162">
                  <c:v>35.736000000000011</c:v>
                </c:pt>
                <c:pt idx="163">
                  <c:v>35.270000000000003</c:v>
                </c:pt>
                <c:pt idx="164">
                  <c:v>34.536000000000001</c:v>
                </c:pt>
                <c:pt idx="165">
                  <c:v>34.536000000000001</c:v>
                </c:pt>
                <c:pt idx="166">
                  <c:v>34.411000000000001</c:v>
                </c:pt>
                <c:pt idx="167">
                  <c:v>33.790000000000013</c:v>
                </c:pt>
                <c:pt idx="168">
                  <c:v>33.417000000000002</c:v>
                </c:pt>
                <c:pt idx="169">
                  <c:v>33.166000000000011</c:v>
                </c:pt>
                <c:pt idx="170">
                  <c:v>32.913000000000004</c:v>
                </c:pt>
                <c:pt idx="171">
                  <c:v>32.787000000000006</c:v>
                </c:pt>
                <c:pt idx="172">
                  <c:v>32.660000000000011</c:v>
                </c:pt>
                <c:pt idx="173">
                  <c:v>32.265000000000043</c:v>
                </c:pt>
                <c:pt idx="174">
                  <c:v>31.832999999999988</c:v>
                </c:pt>
                <c:pt idx="175">
                  <c:v>31.372</c:v>
                </c:pt>
                <c:pt idx="176">
                  <c:v>31.21</c:v>
                </c:pt>
                <c:pt idx="177">
                  <c:v>30.539000000000001</c:v>
                </c:pt>
                <c:pt idx="178">
                  <c:v>30.196000000000005</c:v>
                </c:pt>
                <c:pt idx="179">
                  <c:v>30.023</c:v>
                </c:pt>
                <c:pt idx="180">
                  <c:v>29.847000000000001</c:v>
                </c:pt>
              </c:numCache>
            </c:numRef>
          </c:yVal>
          <c:smooth val="0"/>
        </c:ser>
        <c:ser>
          <c:idx val="2"/>
          <c:order val="2"/>
          <c:tx>
            <c:strRef>
              <c:f>Sheet1!$D$1</c:f>
              <c:strCache>
                <c:ptCount val="1"/>
                <c:pt idx="0">
                  <c:v>No CAV 2003-6/2012 (N = 10,775)</c:v>
                </c:pt>
              </c:strCache>
            </c:strRef>
          </c:tx>
          <c:spPr>
            <a:ln w="41275">
              <a:solidFill>
                <a:srgbClr val="FFFF00"/>
              </a:solidFill>
            </a:ln>
          </c:spPr>
          <c:marker>
            <c:symbol val="none"/>
          </c:marker>
          <c:xVal>
            <c:numRef>
              <c:f>Sheet1!$A$2:$A$182</c:f>
              <c:numCache>
                <c:formatCode>General</c:formatCode>
                <c:ptCount val="181"/>
                <c:pt idx="0">
                  <c:v>0</c:v>
                </c:pt>
                <c:pt idx="1">
                  <c:v>8.3300000000000041E-2</c:v>
                </c:pt>
                <c:pt idx="2">
                  <c:v>0.16669999999999999</c:v>
                </c:pt>
                <c:pt idx="3">
                  <c:v>0.25</c:v>
                </c:pt>
                <c:pt idx="4">
                  <c:v>0.33330000000000054</c:v>
                </c:pt>
                <c:pt idx="5">
                  <c:v>0.41670000000000001</c:v>
                </c:pt>
                <c:pt idx="6">
                  <c:v>0.5</c:v>
                </c:pt>
                <c:pt idx="7">
                  <c:v>0.58329999999999949</c:v>
                </c:pt>
                <c:pt idx="8">
                  <c:v>0.66670000000000096</c:v>
                </c:pt>
                <c:pt idx="9">
                  <c:v>0.75000000000000078</c:v>
                </c:pt>
                <c:pt idx="10">
                  <c:v>0.83330000000000004</c:v>
                </c:pt>
                <c:pt idx="11">
                  <c:v>0.91670000000000063</c:v>
                </c:pt>
                <c:pt idx="12">
                  <c:v>1</c:v>
                </c:pt>
                <c:pt idx="13">
                  <c:v>1.0832999999999986</c:v>
                </c:pt>
                <c:pt idx="14">
                  <c:v>1.1667000000000001</c:v>
                </c:pt>
                <c:pt idx="15">
                  <c:v>1.25</c:v>
                </c:pt>
                <c:pt idx="16">
                  <c:v>1.3332999999999986</c:v>
                </c:pt>
                <c:pt idx="17">
                  <c:v>1.4166999999999987</c:v>
                </c:pt>
                <c:pt idx="18">
                  <c:v>1.5</c:v>
                </c:pt>
                <c:pt idx="19">
                  <c:v>1.5832999999999986</c:v>
                </c:pt>
                <c:pt idx="20">
                  <c:v>1.6667000000000001</c:v>
                </c:pt>
                <c:pt idx="21">
                  <c:v>1.75</c:v>
                </c:pt>
                <c:pt idx="22">
                  <c:v>1.8332999999999986</c:v>
                </c:pt>
                <c:pt idx="23">
                  <c:v>1.9167000000000001</c:v>
                </c:pt>
                <c:pt idx="24">
                  <c:v>2</c:v>
                </c:pt>
                <c:pt idx="25">
                  <c:v>2.0832999999999999</c:v>
                </c:pt>
                <c:pt idx="26">
                  <c:v>2.1667000000000001</c:v>
                </c:pt>
                <c:pt idx="27">
                  <c:v>2.25</c:v>
                </c:pt>
                <c:pt idx="28">
                  <c:v>2.3332999999999977</c:v>
                </c:pt>
                <c:pt idx="29">
                  <c:v>2.416699999999997</c:v>
                </c:pt>
                <c:pt idx="30">
                  <c:v>2.5</c:v>
                </c:pt>
                <c:pt idx="31">
                  <c:v>2.5832999999999999</c:v>
                </c:pt>
                <c:pt idx="32">
                  <c:v>2.6667000000000001</c:v>
                </c:pt>
                <c:pt idx="33">
                  <c:v>2.75</c:v>
                </c:pt>
                <c:pt idx="34">
                  <c:v>2.8332999999999977</c:v>
                </c:pt>
                <c:pt idx="35">
                  <c:v>2.916699999999997</c:v>
                </c:pt>
                <c:pt idx="36">
                  <c:v>3</c:v>
                </c:pt>
                <c:pt idx="37">
                  <c:v>3.0832999999999999</c:v>
                </c:pt>
                <c:pt idx="38">
                  <c:v>3.1667000000000001</c:v>
                </c:pt>
                <c:pt idx="39">
                  <c:v>3.25</c:v>
                </c:pt>
                <c:pt idx="40">
                  <c:v>3.3332999999999977</c:v>
                </c:pt>
                <c:pt idx="41">
                  <c:v>3.416699999999997</c:v>
                </c:pt>
                <c:pt idx="42">
                  <c:v>3.5</c:v>
                </c:pt>
                <c:pt idx="43">
                  <c:v>3.5832999999999999</c:v>
                </c:pt>
                <c:pt idx="44">
                  <c:v>3.6667000000000001</c:v>
                </c:pt>
                <c:pt idx="45">
                  <c:v>3.75</c:v>
                </c:pt>
                <c:pt idx="46">
                  <c:v>3.8332999999999977</c:v>
                </c:pt>
                <c:pt idx="47">
                  <c:v>3.916699999999997</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numCache>
            </c:numRef>
          </c:xVal>
          <c:yVal>
            <c:numRef>
              <c:f>Sheet1!$D$2:$D$182</c:f>
              <c:numCache>
                <c:formatCode>General</c:formatCode>
                <c:ptCount val="181"/>
                <c:pt idx="0">
                  <c:v>100</c:v>
                </c:pt>
                <c:pt idx="1">
                  <c:v>99.665999999999983</c:v>
                </c:pt>
                <c:pt idx="2">
                  <c:v>99.34</c:v>
                </c:pt>
                <c:pt idx="3">
                  <c:v>99.013000000000005</c:v>
                </c:pt>
                <c:pt idx="4">
                  <c:v>98.685000000000002</c:v>
                </c:pt>
                <c:pt idx="5">
                  <c:v>98.402000000000001</c:v>
                </c:pt>
                <c:pt idx="6">
                  <c:v>98.173999999999978</c:v>
                </c:pt>
                <c:pt idx="7">
                  <c:v>97.923000000000002</c:v>
                </c:pt>
                <c:pt idx="8">
                  <c:v>97.634999999999991</c:v>
                </c:pt>
                <c:pt idx="9">
                  <c:v>97.346999999999994</c:v>
                </c:pt>
                <c:pt idx="10">
                  <c:v>97.045000000000002</c:v>
                </c:pt>
                <c:pt idx="11">
                  <c:v>96.58</c:v>
                </c:pt>
                <c:pt idx="12">
                  <c:v>96.178999999999988</c:v>
                </c:pt>
                <c:pt idx="13">
                  <c:v>95.82</c:v>
                </c:pt>
                <c:pt idx="14">
                  <c:v>95.60199999999999</c:v>
                </c:pt>
                <c:pt idx="15">
                  <c:v>95.394000000000005</c:v>
                </c:pt>
                <c:pt idx="16">
                  <c:v>95.151999999999987</c:v>
                </c:pt>
                <c:pt idx="17">
                  <c:v>94.775999999999982</c:v>
                </c:pt>
                <c:pt idx="18">
                  <c:v>94.674999999999983</c:v>
                </c:pt>
                <c:pt idx="19">
                  <c:v>94.459000000000003</c:v>
                </c:pt>
                <c:pt idx="20">
                  <c:v>94.156999999999982</c:v>
                </c:pt>
                <c:pt idx="21">
                  <c:v>93.891999999999996</c:v>
                </c:pt>
                <c:pt idx="22">
                  <c:v>93.56</c:v>
                </c:pt>
                <c:pt idx="23">
                  <c:v>93.393000000000001</c:v>
                </c:pt>
                <c:pt idx="24">
                  <c:v>93.122999999999948</c:v>
                </c:pt>
                <c:pt idx="25">
                  <c:v>92.801000000000002</c:v>
                </c:pt>
                <c:pt idx="26">
                  <c:v>92.490000000000023</c:v>
                </c:pt>
                <c:pt idx="27">
                  <c:v>92.242999999999995</c:v>
                </c:pt>
                <c:pt idx="28">
                  <c:v>91.917000000000101</c:v>
                </c:pt>
                <c:pt idx="29">
                  <c:v>91.692999999999998</c:v>
                </c:pt>
                <c:pt idx="30">
                  <c:v>91.373999999999981</c:v>
                </c:pt>
                <c:pt idx="31">
                  <c:v>91.157999999999987</c:v>
                </c:pt>
                <c:pt idx="32">
                  <c:v>90.828000000000003</c:v>
                </c:pt>
                <c:pt idx="33">
                  <c:v>90.617999999999995</c:v>
                </c:pt>
                <c:pt idx="34">
                  <c:v>90.254999999999995</c:v>
                </c:pt>
                <c:pt idx="35">
                  <c:v>89.935000000000002</c:v>
                </c:pt>
                <c:pt idx="36">
                  <c:v>89.661000000000001</c:v>
                </c:pt>
                <c:pt idx="37">
                  <c:v>89.430999999999997</c:v>
                </c:pt>
                <c:pt idx="38">
                  <c:v>89.2</c:v>
                </c:pt>
                <c:pt idx="39">
                  <c:v>89.013999999999996</c:v>
                </c:pt>
                <c:pt idx="40">
                  <c:v>88.826999999999998</c:v>
                </c:pt>
                <c:pt idx="41">
                  <c:v>88.527999999999992</c:v>
                </c:pt>
                <c:pt idx="42">
                  <c:v>88.147000000000006</c:v>
                </c:pt>
                <c:pt idx="43">
                  <c:v>87.772999999999982</c:v>
                </c:pt>
                <c:pt idx="44">
                  <c:v>87.510999999999996</c:v>
                </c:pt>
                <c:pt idx="45">
                  <c:v>87.146000000000001</c:v>
                </c:pt>
                <c:pt idx="46">
                  <c:v>86.72</c:v>
                </c:pt>
                <c:pt idx="47">
                  <c:v>86.421000000000006</c:v>
                </c:pt>
                <c:pt idx="48">
                  <c:v>86.175999999999988</c:v>
                </c:pt>
                <c:pt idx="49">
                  <c:v>85.930999999999997</c:v>
                </c:pt>
                <c:pt idx="50">
                  <c:v>85.742000000000004</c:v>
                </c:pt>
                <c:pt idx="51">
                  <c:v>85.34</c:v>
                </c:pt>
                <c:pt idx="52">
                  <c:v>84.85899999999998</c:v>
                </c:pt>
                <c:pt idx="53">
                  <c:v>84.546000000000006</c:v>
                </c:pt>
                <c:pt idx="54">
                  <c:v>84.328999999999979</c:v>
                </c:pt>
                <c:pt idx="55">
                  <c:v>83.943000000000026</c:v>
                </c:pt>
                <c:pt idx="56">
                  <c:v>83.566999999999993</c:v>
                </c:pt>
                <c:pt idx="57">
                  <c:v>83.236999999999995</c:v>
                </c:pt>
                <c:pt idx="58">
                  <c:v>82.997000000000085</c:v>
                </c:pt>
                <c:pt idx="59">
                  <c:v>82.85199999999999</c:v>
                </c:pt>
                <c:pt idx="60">
                  <c:v>82.584999999999994</c:v>
                </c:pt>
                <c:pt idx="61">
                  <c:v>82.169999999999987</c:v>
                </c:pt>
                <c:pt idx="62">
                  <c:v>81.900000000000006</c:v>
                </c:pt>
                <c:pt idx="63">
                  <c:v>81.552999999999983</c:v>
                </c:pt>
                <c:pt idx="64">
                  <c:v>81.202000000000012</c:v>
                </c:pt>
                <c:pt idx="65">
                  <c:v>80.86999999999999</c:v>
                </c:pt>
                <c:pt idx="66">
                  <c:v>80.557000000000002</c:v>
                </c:pt>
                <c:pt idx="67">
                  <c:v>80.262</c:v>
                </c:pt>
                <c:pt idx="68">
                  <c:v>80.081999999999994</c:v>
                </c:pt>
                <c:pt idx="69">
                  <c:v>79.695999999999998</c:v>
                </c:pt>
                <c:pt idx="70">
                  <c:v>79.265000000000001</c:v>
                </c:pt>
                <c:pt idx="71">
                  <c:v>78.930000000000007</c:v>
                </c:pt>
                <c:pt idx="72">
                  <c:v>78.728999999999999</c:v>
                </c:pt>
                <c:pt idx="73">
                  <c:v>78.56</c:v>
                </c:pt>
                <c:pt idx="74">
                  <c:v>78.218999999999994</c:v>
                </c:pt>
                <c:pt idx="75">
                  <c:v>77.802999999999983</c:v>
                </c:pt>
                <c:pt idx="76">
                  <c:v>77.45</c:v>
                </c:pt>
                <c:pt idx="77">
                  <c:v>77.09</c:v>
                </c:pt>
                <c:pt idx="78">
                  <c:v>76.641999999999996</c:v>
                </c:pt>
                <c:pt idx="79">
                  <c:v>76.283000000000001</c:v>
                </c:pt>
                <c:pt idx="80">
                  <c:v>75.825000000000003</c:v>
                </c:pt>
                <c:pt idx="81">
                  <c:v>75.155999999999949</c:v>
                </c:pt>
                <c:pt idx="82">
                  <c:v>74.568000000000012</c:v>
                </c:pt>
                <c:pt idx="83">
                  <c:v>74.188000000000002</c:v>
                </c:pt>
                <c:pt idx="84">
                  <c:v>73.751000000000005</c:v>
                </c:pt>
                <c:pt idx="85">
                  <c:v>73.585999999999999</c:v>
                </c:pt>
                <c:pt idx="86">
                  <c:v>73.194000000000003</c:v>
                </c:pt>
                <c:pt idx="87">
                  <c:v>72.736999999999995</c:v>
                </c:pt>
                <c:pt idx="88">
                  <c:v>72.147000000000006</c:v>
                </c:pt>
                <c:pt idx="89">
                  <c:v>71.964000000000027</c:v>
                </c:pt>
                <c:pt idx="90">
                  <c:v>71.644000000000005</c:v>
                </c:pt>
                <c:pt idx="91">
                  <c:v>71.36999999999999</c:v>
                </c:pt>
                <c:pt idx="92">
                  <c:v>71.08</c:v>
                </c:pt>
                <c:pt idx="93">
                  <c:v>70.557999999999993</c:v>
                </c:pt>
                <c:pt idx="94">
                  <c:v>70.222999999999999</c:v>
                </c:pt>
                <c:pt idx="95">
                  <c:v>69.542000000000002</c:v>
                </c:pt>
                <c:pt idx="96">
                  <c:v>69.311000000000007</c:v>
                </c:pt>
              </c:numCache>
            </c:numRef>
          </c:yVal>
          <c:smooth val="0"/>
        </c:ser>
        <c:ser>
          <c:idx val="3"/>
          <c:order val="3"/>
          <c:tx>
            <c:strRef>
              <c:f>Sheet1!$E$1</c:f>
              <c:strCache>
                <c:ptCount val="1"/>
                <c:pt idx="0">
                  <c:v>CAV 2003-6/2012 (N = 2,413)</c:v>
                </c:pt>
              </c:strCache>
            </c:strRef>
          </c:tx>
          <c:spPr>
            <a:ln w="41275">
              <a:solidFill>
                <a:srgbClr val="00FFFF"/>
              </a:solidFill>
            </a:ln>
          </c:spPr>
          <c:marker>
            <c:symbol val="none"/>
          </c:marker>
          <c:xVal>
            <c:numRef>
              <c:f>Sheet1!$A$2:$A$182</c:f>
              <c:numCache>
                <c:formatCode>General</c:formatCode>
                <c:ptCount val="181"/>
                <c:pt idx="0">
                  <c:v>0</c:v>
                </c:pt>
                <c:pt idx="1">
                  <c:v>8.3300000000000041E-2</c:v>
                </c:pt>
                <c:pt idx="2">
                  <c:v>0.16669999999999999</c:v>
                </c:pt>
                <c:pt idx="3">
                  <c:v>0.25</c:v>
                </c:pt>
                <c:pt idx="4">
                  <c:v>0.33330000000000054</c:v>
                </c:pt>
                <c:pt idx="5">
                  <c:v>0.41670000000000001</c:v>
                </c:pt>
                <c:pt idx="6">
                  <c:v>0.5</c:v>
                </c:pt>
                <c:pt idx="7">
                  <c:v>0.58329999999999949</c:v>
                </c:pt>
                <c:pt idx="8">
                  <c:v>0.66670000000000096</c:v>
                </c:pt>
                <c:pt idx="9">
                  <c:v>0.75000000000000078</c:v>
                </c:pt>
                <c:pt idx="10">
                  <c:v>0.83330000000000004</c:v>
                </c:pt>
                <c:pt idx="11">
                  <c:v>0.91670000000000063</c:v>
                </c:pt>
                <c:pt idx="12">
                  <c:v>1</c:v>
                </c:pt>
                <c:pt idx="13">
                  <c:v>1.0832999999999986</c:v>
                </c:pt>
                <c:pt idx="14">
                  <c:v>1.1667000000000001</c:v>
                </c:pt>
                <c:pt idx="15">
                  <c:v>1.25</c:v>
                </c:pt>
                <c:pt idx="16">
                  <c:v>1.3332999999999986</c:v>
                </c:pt>
                <c:pt idx="17">
                  <c:v>1.4166999999999987</c:v>
                </c:pt>
                <c:pt idx="18">
                  <c:v>1.5</c:v>
                </c:pt>
                <c:pt idx="19">
                  <c:v>1.5832999999999986</c:v>
                </c:pt>
                <c:pt idx="20">
                  <c:v>1.6667000000000001</c:v>
                </c:pt>
                <c:pt idx="21">
                  <c:v>1.75</c:v>
                </c:pt>
                <c:pt idx="22">
                  <c:v>1.8332999999999986</c:v>
                </c:pt>
                <c:pt idx="23">
                  <c:v>1.9167000000000001</c:v>
                </c:pt>
                <c:pt idx="24">
                  <c:v>2</c:v>
                </c:pt>
                <c:pt idx="25">
                  <c:v>2.0832999999999999</c:v>
                </c:pt>
                <c:pt idx="26">
                  <c:v>2.1667000000000001</c:v>
                </c:pt>
                <c:pt idx="27">
                  <c:v>2.25</c:v>
                </c:pt>
                <c:pt idx="28">
                  <c:v>2.3332999999999977</c:v>
                </c:pt>
                <c:pt idx="29">
                  <c:v>2.416699999999997</c:v>
                </c:pt>
                <c:pt idx="30">
                  <c:v>2.5</c:v>
                </c:pt>
                <c:pt idx="31">
                  <c:v>2.5832999999999999</c:v>
                </c:pt>
                <c:pt idx="32">
                  <c:v>2.6667000000000001</c:v>
                </c:pt>
                <c:pt idx="33">
                  <c:v>2.75</c:v>
                </c:pt>
                <c:pt idx="34">
                  <c:v>2.8332999999999977</c:v>
                </c:pt>
                <c:pt idx="35">
                  <c:v>2.916699999999997</c:v>
                </c:pt>
                <c:pt idx="36">
                  <c:v>3</c:v>
                </c:pt>
                <c:pt idx="37">
                  <c:v>3.0832999999999999</c:v>
                </c:pt>
                <c:pt idx="38">
                  <c:v>3.1667000000000001</c:v>
                </c:pt>
                <c:pt idx="39">
                  <c:v>3.25</c:v>
                </c:pt>
                <c:pt idx="40">
                  <c:v>3.3332999999999977</c:v>
                </c:pt>
                <c:pt idx="41">
                  <c:v>3.416699999999997</c:v>
                </c:pt>
                <c:pt idx="42">
                  <c:v>3.5</c:v>
                </c:pt>
                <c:pt idx="43">
                  <c:v>3.5832999999999999</c:v>
                </c:pt>
                <c:pt idx="44">
                  <c:v>3.6667000000000001</c:v>
                </c:pt>
                <c:pt idx="45">
                  <c:v>3.75</c:v>
                </c:pt>
                <c:pt idx="46">
                  <c:v>3.8332999999999977</c:v>
                </c:pt>
                <c:pt idx="47">
                  <c:v>3.916699999999997</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numCache>
            </c:numRef>
          </c:xVal>
          <c:yVal>
            <c:numRef>
              <c:f>Sheet1!$E$2:$E$182</c:f>
              <c:numCache>
                <c:formatCode>General</c:formatCode>
                <c:ptCount val="181"/>
                <c:pt idx="0">
                  <c:v>100</c:v>
                </c:pt>
                <c:pt idx="1">
                  <c:v>100</c:v>
                </c:pt>
                <c:pt idx="2">
                  <c:v>99.710000000000022</c:v>
                </c:pt>
                <c:pt idx="3">
                  <c:v>99.13</c:v>
                </c:pt>
                <c:pt idx="4">
                  <c:v>97.842000000000013</c:v>
                </c:pt>
                <c:pt idx="5">
                  <c:v>96.507999999999996</c:v>
                </c:pt>
                <c:pt idx="6">
                  <c:v>95.025999999999982</c:v>
                </c:pt>
                <c:pt idx="7">
                  <c:v>93.440000000000026</c:v>
                </c:pt>
                <c:pt idx="8">
                  <c:v>92.144999999999996</c:v>
                </c:pt>
                <c:pt idx="9">
                  <c:v>91.167000000000002</c:v>
                </c:pt>
                <c:pt idx="10">
                  <c:v>91.073999999999998</c:v>
                </c:pt>
                <c:pt idx="11">
                  <c:v>90.98</c:v>
                </c:pt>
                <c:pt idx="12">
                  <c:v>90.793000000000006</c:v>
                </c:pt>
                <c:pt idx="13">
                  <c:v>90.418999999999997</c:v>
                </c:pt>
                <c:pt idx="14">
                  <c:v>90.230999999999995</c:v>
                </c:pt>
                <c:pt idx="15">
                  <c:v>89.900999999999996</c:v>
                </c:pt>
                <c:pt idx="16">
                  <c:v>89.569000000000003</c:v>
                </c:pt>
                <c:pt idx="17">
                  <c:v>89.328999999999979</c:v>
                </c:pt>
                <c:pt idx="18">
                  <c:v>88.885999999999981</c:v>
                </c:pt>
                <c:pt idx="19">
                  <c:v>88.677999999999983</c:v>
                </c:pt>
                <c:pt idx="20">
                  <c:v>88.298000000000002</c:v>
                </c:pt>
                <c:pt idx="21">
                  <c:v>88.078999999999979</c:v>
                </c:pt>
                <c:pt idx="22">
                  <c:v>87.856999999999999</c:v>
                </c:pt>
                <c:pt idx="23">
                  <c:v>87.634999999999991</c:v>
                </c:pt>
                <c:pt idx="24">
                  <c:v>87.578999999999979</c:v>
                </c:pt>
                <c:pt idx="25">
                  <c:v>87.468000000000004</c:v>
                </c:pt>
                <c:pt idx="26">
                  <c:v>87.019000000000005</c:v>
                </c:pt>
                <c:pt idx="27">
                  <c:v>86.678999999999988</c:v>
                </c:pt>
                <c:pt idx="28">
                  <c:v>86.394000000000005</c:v>
                </c:pt>
                <c:pt idx="29">
                  <c:v>86.048000000000002</c:v>
                </c:pt>
                <c:pt idx="30">
                  <c:v>85.929000000000002</c:v>
                </c:pt>
                <c:pt idx="31">
                  <c:v>85.867000000000004</c:v>
                </c:pt>
                <c:pt idx="32">
                  <c:v>85.539000000000001</c:v>
                </c:pt>
                <c:pt idx="33">
                  <c:v>85.078999999999979</c:v>
                </c:pt>
                <c:pt idx="34">
                  <c:v>84.747000000000085</c:v>
                </c:pt>
                <c:pt idx="35">
                  <c:v>84.414000000000101</c:v>
                </c:pt>
                <c:pt idx="36">
                  <c:v>84.212999999999994</c:v>
                </c:pt>
                <c:pt idx="37">
                  <c:v>83.742999999999995</c:v>
                </c:pt>
                <c:pt idx="38">
                  <c:v>83.540999999999997</c:v>
                </c:pt>
                <c:pt idx="39">
                  <c:v>83.268000000000001</c:v>
                </c:pt>
                <c:pt idx="40">
                  <c:v>82.992999999999995</c:v>
                </c:pt>
                <c:pt idx="41">
                  <c:v>82.923000000000002</c:v>
                </c:pt>
                <c:pt idx="42">
                  <c:v>82.35</c:v>
                </c:pt>
                <c:pt idx="43">
                  <c:v>81.961000000000027</c:v>
                </c:pt>
                <c:pt idx="44">
                  <c:v>81.558999999999983</c:v>
                </c:pt>
                <c:pt idx="45">
                  <c:v>81.233999999999995</c:v>
                </c:pt>
                <c:pt idx="46">
                  <c:v>80.661000000000001</c:v>
                </c:pt>
                <c:pt idx="47">
                  <c:v>80.25</c:v>
                </c:pt>
                <c:pt idx="48">
                  <c:v>80.003</c:v>
                </c:pt>
                <c:pt idx="49">
                  <c:v>79.837000000000003</c:v>
                </c:pt>
                <c:pt idx="50">
                  <c:v>79.337000000000003</c:v>
                </c:pt>
                <c:pt idx="51">
                  <c:v>78.912999999999997</c:v>
                </c:pt>
                <c:pt idx="52">
                  <c:v>78.741000000000085</c:v>
                </c:pt>
                <c:pt idx="53">
                  <c:v>78.653999999999982</c:v>
                </c:pt>
                <c:pt idx="54">
                  <c:v>78.38</c:v>
                </c:pt>
                <c:pt idx="55">
                  <c:v>77.89</c:v>
                </c:pt>
                <c:pt idx="56">
                  <c:v>77.364000000000004</c:v>
                </c:pt>
                <c:pt idx="57">
                  <c:v>76.938999999999993</c:v>
                </c:pt>
                <c:pt idx="58">
                  <c:v>76.722999999999999</c:v>
                </c:pt>
                <c:pt idx="59">
                  <c:v>76.178999999999988</c:v>
                </c:pt>
                <c:pt idx="60">
                  <c:v>75.849999999999994</c:v>
                </c:pt>
                <c:pt idx="61">
                  <c:v>75.518000000000001</c:v>
                </c:pt>
                <c:pt idx="62">
                  <c:v>75.406999999999996</c:v>
                </c:pt>
                <c:pt idx="63">
                  <c:v>74.956999999999994</c:v>
                </c:pt>
                <c:pt idx="64">
                  <c:v>74.725999999999999</c:v>
                </c:pt>
                <c:pt idx="65">
                  <c:v>74.254999999999995</c:v>
                </c:pt>
                <c:pt idx="66">
                  <c:v>73.27</c:v>
                </c:pt>
                <c:pt idx="67">
                  <c:v>72.998000000000005</c:v>
                </c:pt>
                <c:pt idx="68">
                  <c:v>72.418999999999997</c:v>
                </c:pt>
                <c:pt idx="69">
                  <c:v>71.977000000000004</c:v>
                </c:pt>
                <c:pt idx="70">
                  <c:v>71.977000000000004</c:v>
                </c:pt>
                <c:pt idx="71">
                  <c:v>71.977000000000004</c:v>
                </c:pt>
                <c:pt idx="72">
                  <c:v>71.675999999999988</c:v>
                </c:pt>
                <c:pt idx="73">
                  <c:v>71.069000000000003</c:v>
                </c:pt>
                <c:pt idx="74">
                  <c:v>70.60899999999998</c:v>
                </c:pt>
                <c:pt idx="75">
                  <c:v>69.675999999999988</c:v>
                </c:pt>
                <c:pt idx="76">
                  <c:v>68.554000000000002</c:v>
                </c:pt>
                <c:pt idx="77">
                  <c:v>68.227000000000004</c:v>
                </c:pt>
                <c:pt idx="78">
                  <c:v>67.878999999999948</c:v>
                </c:pt>
                <c:pt idx="79">
                  <c:v>67.495000000000005</c:v>
                </c:pt>
                <c:pt idx="80">
                  <c:v>67.495000000000005</c:v>
                </c:pt>
                <c:pt idx="81">
                  <c:v>67.045000000000002</c:v>
                </c:pt>
                <c:pt idx="82">
                  <c:v>67.045000000000002</c:v>
                </c:pt>
                <c:pt idx="83">
                  <c:v>67.045000000000002</c:v>
                </c:pt>
                <c:pt idx="84">
                  <c:v>67.045000000000002</c:v>
                </c:pt>
                <c:pt idx="85">
                  <c:v>66.81</c:v>
                </c:pt>
                <c:pt idx="86">
                  <c:v>66.81</c:v>
                </c:pt>
                <c:pt idx="87">
                  <c:v>66.568000000000012</c:v>
                </c:pt>
                <c:pt idx="88">
                  <c:v>66.323999999999998</c:v>
                </c:pt>
                <c:pt idx="89">
                  <c:v>66.323999999999998</c:v>
                </c:pt>
                <c:pt idx="90">
                  <c:v>65.509</c:v>
                </c:pt>
                <c:pt idx="91">
                  <c:v>65.188000000000002</c:v>
                </c:pt>
                <c:pt idx="92">
                  <c:v>64.849999999999994</c:v>
                </c:pt>
                <c:pt idx="93">
                  <c:v>64.122999999999948</c:v>
                </c:pt>
                <c:pt idx="94">
                  <c:v>62.634</c:v>
                </c:pt>
                <c:pt idx="95">
                  <c:v>61.87</c:v>
                </c:pt>
                <c:pt idx="96">
                  <c:v>61.87</c:v>
                </c:pt>
              </c:numCache>
            </c:numRef>
          </c:yVal>
          <c:smooth val="0"/>
        </c:ser>
        <c:dLbls>
          <c:showLegendKey val="0"/>
          <c:showVal val="0"/>
          <c:showCatName val="0"/>
          <c:showSerName val="0"/>
          <c:showPercent val="0"/>
          <c:showBubbleSize val="0"/>
        </c:dLbls>
        <c:axId val="568416288"/>
        <c:axId val="568416680"/>
      </c:scatterChart>
      <c:valAx>
        <c:axId val="568416288"/>
        <c:scaling>
          <c:orientation val="minMax"/>
          <c:max val="15"/>
          <c:min val="0"/>
        </c:scaling>
        <c:delete val="0"/>
        <c:axPos val="b"/>
        <c:title>
          <c:tx>
            <c:rich>
              <a:bodyPr/>
              <a:lstStyle/>
              <a:p>
                <a:pPr>
                  <a:defRPr sz="1700"/>
                </a:pPr>
                <a:r>
                  <a:rPr lang="en-US" sz="1700" dirty="0" smtClean="0"/>
                  <a:t>Time after Report of CAV* (Years)</a:t>
                </a:r>
                <a:endParaRPr lang="en-US" sz="1700" dirty="0"/>
              </a:p>
            </c:rich>
          </c:tx>
          <c:layout>
            <c:manualLayout>
              <c:xMode val="edge"/>
              <c:yMode val="edge"/>
              <c:x val="0.32854957842659049"/>
              <c:y val="0.88631402929472458"/>
            </c:manualLayout>
          </c:layout>
          <c:overlay val="0"/>
        </c:title>
        <c:numFmt formatCode="#,##0" sourceLinked="0"/>
        <c:majorTickMark val="out"/>
        <c:minorTickMark val="none"/>
        <c:tickLblPos val="nextTo"/>
        <c:txPr>
          <a:bodyPr rot="0"/>
          <a:lstStyle/>
          <a:p>
            <a:pPr>
              <a:defRPr sz="1500" b="1"/>
            </a:pPr>
            <a:endParaRPr lang="en-US"/>
          </a:p>
        </c:txPr>
        <c:crossAx val="568416680"/>
        <c:crosses val="autoZero"/>
        <c:crossBetween val="midCat"/>
        <c:majorUnit val="1"/>
      </c:valAx>
      <c:valAx>
        <c:axId val="56841668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68416288"/>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0.10533180033911689"/>
          <c:y val="0.58914977840884664"/>
          <c:w val="0.72505168048684265"/>
          <c:h val="0.1949712926509187"/>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4885141569696"/>
          <c:y val="3.359046916010499E-2"/>
          <c:w val="0.86853006759110862"/>
          <c:h val="0.82543020013123347"/>
        </c:manualLayout>
      </c:layout>
      <c:scatterChart>
        <c:scatterStyle val="lineMarker"/>
        <c:varyColors val="0"/>
        <c:ser>
          <c:idx val="0"/>
          <c:order val="0"/>
          <c:tx>
            <c:strRef>
              <c:f>Sheet1!$B$1</c:f>
              <c:strCache>
                <c:ptCount val="1"/>
                <c:pt idx="0">
                  <c:v>Primary 4/1994-2002 (N = 14,124)</c:v>
                </c:pt>
              </c:strCache>
            </c:strRef>
          </c:tx>
          <c:spPr>
            <a:ln w="41275">
              <a:solidFill>
                <a:srgbClr val="FF00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Sheet1!$B$2:$B$122</c:f>
              <c:numCache>
                <c:formatCode>General</c:formatCode>
                <c:ptCount val="121"/>
                <c:pt idx="0">
                  <c:v>100</c:v>
                </c:pt>
                <c:pt idx="1">
                  <c:v>100</c:v>
                </c:pt>
                <c:pt idx="2">
                  <c:v>99.816000000000003</c:v>
                </c:pt>
                <c:pt idx="3">
                  <c:v>99.475999999999999</c:v>
                </c:pt>
                <c:pt idx="4">
                  <c:v>99.128</c:v>
                </c:pt>
                <c:pt idx="5">
                  <c:v>98.558000000000007</c:v>
                </c:pt>
                <c:pt idx="6">
                  <c:v>95.311000000000007</c:v>
                </c:pt>
                <c:pt idx="7">
                  <c:v>90.475999999999999</c:v>
                </c:pt>
                <c:pt idx="8">
                  <c:v>89.832999999999998</c:v>
                </c:pt>
                <c:pt idx="9">
                  <c:v>89.665999999999997</c:v>
                </c:pt>
                <c:pt idx="10">
                  <c:v>89.665999999999997</c:v>
                </c:pt>
                <c:pt idx="11">
                  <c:v>89.665999999999997</c:v>
                </c:pt>
                <c:pt idx="12">
                  <c:v>89.665999999999997</c:v>
                </c:pt>
                <c:pt idx="13">
                  <c:v>89.665999999999997</c:v>
                </c:pt>
                <c:pt idx="14">
                  <c:v>89.658000000000001</c:v>
                </c:pt>
                <c:pt idx="15">
                  <c:v>89.57</c:v>
                </c:pt>
                <c:pt idx="16">
                  <c:v>89.376000000000005</c:v>
                </c:pt>
                <c:pt idx="17">
                  <c:v>89.069000000000003</c:v>
                </c:pt>
                <c:pt idx="18">
                  <c:v>87.69</c:v>
                </c:pt>
                <c:pt idx="19">
                  <c:v>85.802000000000007</c:v>
                </c:pt>
                <c:pt idx="20">
                  <c:v>85.23</c:v>
                </c:pt>
                <c:pt idx="21">
                  <c:v>85.033000000000001</c:v>
                </c:pt>
                <c:pt idx="22">
                  <c:v>84.933999999999997</c:v>
                </c:pt>
                <c:pt idx="23">
                  <c:v>84.918000000000006</c:v>
                </c:pt>
                <c:pt idx="24">
                  <c:v>84.918000000000006</c:v>
                </c:pt>
                <c:pt idx="25">
                  <c:v>84.918000000000006</c:v>
                </c:pt>
                <c:pt idx="26">
                  <c:v>84.909000000000006</c:v>
                </c:pt>
                <c:pt idx="27">
                  <c:v>84.846000000000004</c:v>
                </c:pt>
                <c:pt idx="28">
                  <c:v>84.703000000000003</c:v>
                </c:pt>
                <c:pt idx="29">
                  <c:v>84.361999999999995</c:v>
                </c:pt>
                <c:pt idx="30">
                  <c:v>83.319000000000003</c:v>
                </c:pt>
                <c:pt idx="31">
                  <c:v>82.049000000000007</c:v>
                </c:pt>
                <c:pt idx="32">
                  <c:v>81.460999999999999</c:v>
                </c:pt>
                <c:pt idx="33">
                  <c:v>81.305999999999997</c:v>
                </c:pt>
                <c:pt idx="34">
                  <c:v>81.269000000000005</c:v>
                </c:pt>
                <c:pt idx="35">
                  <c:v>81.260000000000005</c:v>
                </c:pt>
                <c:pt idx="36">
                  <c:v>81.260000000000005</c:v>
                </c:pt>
                <c:pt idx="37">
                  <c:v>81.260000000000005</c:v>
                </c:pt>
                <c:pt idx="38">
                  <c:v>81.25</c:v>
                </c:pt>
                <c:pt idx="39">
                  <c:v>81.180999999999997</c:v>
                </c:pt>
                <c:pt idx="40">
                  <c:v>81.022000000000006</c:v>
                </c:pt>
                <c:pt idx="41">
                  <c:v>80.662000000000006</c:v>
                </c:pt>
                <c:pt idx="42">
                  <c:v>79.792000000000002</c:v>
                </c:pt>
                <c:pt idx="43">
                  <c:v>78.697999999999993</c:v>
                </c:pt>
                <c:pt idx="44">
                  <c:v>78.212999999999994</c:v>
                </c:pt>
                <c:pt idx="45">
                  <c:v>78.061000000000007</c:v>
                </c:pt>
                <c:pt idx="46">
                  <c:v>78.02</c:v>
                </c:pt>
                <c:pt idx="47">
                  <c:v>78</c:v>
                </c:pt>
                <c:pt idx="48">
                  <c:v>78</c:v>
                </c:pt>
                <c:pt idx="49">
                  <c:v>78</c:v>
                </c:pt>
                <c:pt idx="50">
                  <c:v>77.989000000000004</c:v>
                </c:pt>
                <c:pt idx="51">
                  <c:v>77.879000000000005</c:v>
                </c:pt>
                <c:pt idx="52">
                  <c:v>77.712999999999994</c:v>
                </c:pt>
                <c:pt idx="53">
                  <c:v>77.269000000000005</c:v>
                </c:pt>
                <c:pt idx="54">
                  <c:v>76.557000000000002</c:v>
                </c:pt>
                <c:pt idx="55">
                  <c:v>75.507999999999996</c:v>
                </c:pt>
                <c:pt idx="56">
                  <c:v>75.194000000000003</c:v>
                </c:pt>
                <c:pt idx="57">
                  <c:v>75.036000000000001</c:v>
                </c:pt>
                <c:pt idx="58">
                  <c:v>75.025000000000006</c:v>
                </c:pt>
                <c:pt idx="59">
                  <c:v>75.001999999999995</c:v>
                </c:pt>
                <c:pt idx="60">
                  <c:v>74.989999999999995</c:v>
                </c:pt>
                <c:pt idx="61">
                  <c:v>74.965999999999994</c:v>
                </c:pt>
                <c:pt idx="62">
                  <c:v>74.965999999999994</c:v>
                </c:pt>
                <c:pt idx="63">
                  <c:v>74.867999999999995</c:v>
                </c:pt>
                <c:pt idx="64">
                  <c:v>74.646000000000001</c:v>
                </c:pt>
                <c:pt idx="65">
                  <c:v>74.323999999999998</c:v>
                </c:pt>
                <c:pt idx="66">
                  <c:v>73.478999999999999</c:v>
                </c:pt>
                <c:pt idx="67">
                  <c:v>72.456000000000003</c:v>
                </c:pt>
                <c:pt idx="68">
                  <c:v>72.043000000000006</c:v>
                </c:pt>
                <c:pt idx="69">
                  <c:v>71.966999999999999</c:v>
                </c:pt>
                <c:pt idx="70">
                  <c:v>71.929000000000002</c:v>
                </c:pt>
                <c:pt idx="71">
                  <c:v>71.903000000000006</c:v>
                </c:pt>
                <c:pt idx="72">
                  <c:v>71.903000000000006</c:v>
                </c:pt>
                <c:pt idx="73">
                  <c:v>71.903000000000006</c:v>
                </c:pt>
                <c:pt idx="74">
                  <c:v>71.876999999999995</c:v>
                </c:pt>
                <c:pt idx="75">
                  <c:v>71.781999999999996</c:v>
                </c:pt>
                <c:pt idx="76">
                  <c:v>71.55</c:v>
                </c:pt>
                <c:pt idx="77">
                  <c:v>71.221999999999994</c:v>
                </c:pt>
                <c:pt idx="78">
                  <c:v>70.480999999999995</c:v>
                </c:pt>
                <c:pt idx="79">
                  <c:v>69.683000000000007</c:v>
                </c:pt>
                <c:pt idx="80">
                  <c:v>69.405000000000001</c:v>
                </c:pt>
                <c:pt idx="81">
                  <c:v>69.363</c:v>
                </c:pt>
                <c:pt idx="82">
                  <c:v>69.349000000000004</c:v>
                </c:pt>
                <c:pt idx="83">
                  <c:v>69.334999999999994</c:v>
                </c:pt>
                <c:pt idx="84">
                  <c:v>69.334999999999994</c:v>
                </c:pt>
                <c:pt idx="85">
                  <c:v>69.334999999999994</c:v>
                </c:pt>
                <c:pt idx="86">
                  <c:v>69.290000000000006</c:v>
                </c:pt>
                <c:pt idx="87">
                  <c:v>69.168000000000006</c:v>
                </c:pt>
                <c:pt idx="88">
                  <c:v>69.001000000000005</c:v>
                </c:pt>
                <c:pt idx="89">
                  <c:v>68.587000000000003</c:v>
                </c:pt>
                <c:pt idx="90">
                  <c:v>67.789000000000001</c:v>
                </c:pt>
                <c:pt idx="91">
                  <c:v>66.971999999999994</c:v>
                </c:pt>
                <c:pt idx="92">
                  <c:v>66.831999999999994</c:v>
                </c:pt>
                <c:pt idx="93">
                  <c:v>66.722999999999999</c:v>
                </c:pt>
                <c:pt idx="94">
                  <c:v>66.722999999999999</c:v>
                </c:pt>
                <c:pt idx="95">
                  <c:v>66.691000000000003</c:v>
                </c:pt>
                <c:pt idx="96">
                  <c:v>66.691000000000003</c:v>
                </c:pt>
                <c:pt idx="97">
                  <c:v>66.674000000000007</c:v>
                </c:pt>
                <c:pt idx="98">
                  <c:v>66.674000000000007</c:v>
                </c:pt>
                <c:pt idx="99">
                  <c:v>66.59</c:v>
                </c:pt>
                <c:pt idx="100">
                  <c:v>66.337000000000003</c:v>
                </c:pt>
                <c:pt idx="101">
                  <c:v>65.912999999999997</c:v>
                </c:pt>
                <c:pt idx="102">
                  <c:v>65.266000000000005</c:v>
                </c:pt>
                <c:pt idx="103">
                  <c:v>64.394999999999996</c:v>
                </c:pt>
                <c:pt idx="104">
                  <c:v>64.137</c:v>
                </c:pt>
                <c:pt idx="105">
                  <c:v>64.102000000000004</c:v>
                </c:pt>
                <c:pt idx="106">
                  <c:v>64.05</c:v>
                </c:pt>
                <c:pt idx="107">
                  <c:v>64.031999999999996</c:v>
                </c:pt>
                <c:pt idx="108">
                  <c:v>64.031999999999996</c:v>
                </c:pt>
                <c:pt idx="109">
                  <c:v>64.031999999999996</c:v>
                </c:pt>
                <c:pt idx="110">
                  <c:v>63.976999999999997</c:v>
                </c:pt>
                <c:pt idx="111">
                  <c:v>63.902000000000001</c:v>
                </c:pt>
                <c:pt idx="112">
                  <c:v>63.695999999999998</c:v>
                </c:pt>
                <c:pt idx="113">
                  <c:v>63.244999999999997</c:v>
                </c:pt>
                <c:pt idx="114">
                  <c:v>62.564</c:v>
                </c:pt>
                <c:pt idx="115">
                  <c:v>61.634</c:v>
                </c:pt>
                <c:pt idx="116">
                  <c:v>61.347999999999999</c:v>
                </c:pt>
                <c:pt idx="117">
                  <c:v>61.271000000000001</c:v>
                </c:pt>
                <c:pt idx="118">
                  <c:v>61.271000000000001</c:v>
                </c:pt>
                <c:pt idx="119">
                  <c:v>61.271000000000001</c:v>
                </c:pt>
                <c:pt idx="120">
                  <c:v>61.271000000000001</c:v>
                </c:pt>
              </c:numCache>
            </c:numRef>
          </c:yVal>
          <c:smooth val="0"/>
        </c:ser>
        <c:ser>
          <c:idx val="1"/>
          <c:order val="1"/>
          <c:tx>
            <c:strRef>
              <c:f>Sheet1!$C$1</c:f>
              <c:strCache>
                <c:ptCount val="1"/>
                <c:pt idx="0">
                  <c:v>Primary 2003-6/2012 (N = 15,809)</c:v>
                </c:pt>
              </c:strCache>
            </c:strRef>
          </c:tx>
          <c:spPr>
            <a:ln w="41275">
              <a:solidFill>
                <a:srgbClr val="FFFF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Sheet1!$C$2:$C$122</c:f>
              <c:numCache>
                <c:formatCode>General</c:formatCode>
                <c:ptCount val="121"/>
                <c:pt idx="0">
                  <c:v>100</c:v>
                </c:pt>
                <c:pt idx="1">
                  <c:v>100</c:v>
                </c:pt>
                <c:pt idx="2">
                  <c:v>99.853999999999999</c:v>
                </c:pt>
                <c:pt idx="3">
                  <c:v>99.588999999999999</c:v>
                </c:pt>
                <c:pt idx="4">
                  <c:v>99.304000000000002</c:v>
                </c:pt>
                <c:pt idx="5">
                  <c:v>98.878</c:v>
                </c:pt>
                <c:pt idx="6">
                  <c:v>96.858000000000004</c:v>
                </c:pt>
                <c:pt idx="7">
                  <c:v>94.17</c:v>
                </c:pt>
                <c:pt idx="8">
                  <c:v>93.99</c:v>
                </c:pt>
                <c:pt idx="9">
                  <c:v>93.938999999999993</c:v>
                </c:pt>
                <c:pt idx="10">
                  <c:v>93.938999999999993</c:v>
                </c:pt>
                <c:pt idx="11">
                  <c:v>93.938999999999993</c:v>
                </c:pt>
                <c:pt idx="12">
                  <c:v>93.938999999999993</c:v>
                </c:pt>
                <c:pt idx="13">
                  <c:v>93.938999999999993</c:v>
                </c:pt>
                <c:pt idx="14">
                  <c:v>93.924000000000007</c:v>
                </c:pt>
                <c:pt idx="15">
                  <c:v>93.879000000000005</c:v>
                </c:pt>
                <c:pt idx="16">
                  <c:v>93.709000000000003</c:v>
                </c:pt>
                <c:pt idx="17">
                  <c:v>93.396000000000001</c:v>
                </c:pt>
                <c:pt idx="18">
                  <c:v>92.489000000000004</c:v>
                </c:pt>
                <c:pt idx="19">
                  <c:v>91.444000000000003</c:v>
                </c:pt>
                <c:pt idx="20">
                  <c:v>91.218999999999994</c:v>
                </c:pt>
                <c:pt idx="21">
                  <c:v>91.158000000000001</c:v>
                </c:pt>
                <c:pt idx="22">
                  <c:v>91.158000000000001</c:v>
                </c:pt>
                <c:pt idx="23">
                  <c:v>91.158000000000001</c:v>
                </c:pt>
                <c:pt idx="24">
                  <c:v>91.158000000000001</c:v>
                </c:pt>
                <c:pt idx="25">
                  <c:v>91.158000000000001</c:v>
                </c:pt>
                <c:pt idx="26">
                  <c:v>91.122</c:v>
                </c:pt>
                <c:pt idx="27">
                  <c:v>91.012</c:v>
                </c:pt>
                <c:pt idx="28">
                  <c:v>90.792000000000002</c:v>
                </c:pt>
                <c:pt idx="29">
                  <c:v>90.58</c:v>
                </c:pt>
                <c:pt idx="30">
                  <c:v>89.89</c:v>
                </c:pt>
                <c:pt idx="31">
                  <c:v>89.103999999999999</c:v>
                </c:pt>
                <c:pt idx="32">
                  <c:v>88.89</c:v>
                </c:pt>
                <c:pt idx="33">
                  <c:v>88.861000000000004</c:v>
                </c:pt>
                <c:pt idx="34">
                  <c:v>88.852000000000004</c:v>
                </c:pt>
                <c:pt idx="35">
                  <c:v>88.852000000000004</c:v>
                </c:pt>
                <c:pt idx="36">
                  <c:v>88.852000000000004</c:v>
                </c:pt>
                <c:pt idx="37">
                  <c:v>88.83</c:v>
                </c:pt>
                <c:pt idx="38">
                  <c:v>88.772999999999996</c:v>
                </c:pt>
                <c:pt idx="39">
                  <c:v>88.691000000000003</c:v>
                </c:pt>
                <c:pt idx="40">
                  <c:v>88.433999999999997</c:v>
                </c:pt>
                <c:pt idx="41">
                  <c:v>88.162999999999997</c:v>
                </c:pt>
                <c:pt idx="42">
                  <c:v>87.457999999999998</c:v>
                </c:pt>
                <c:pt idx="43">
                  <c:v>86.701999999999998</c:v>
                </c:pt>
                <c:pt idx="44">
                  <c:v>86.510999999999996</c:v>
                </c:pt>
                <c:pt idx="45">
                  <c:v>86.438999999999993</c:v>
                </c:pt>
                <c:pt idx="46">
                  <c:v>86.438999999999993</c:v>
                </c:pt>
                <c:pt idx="47">
                  <c:v>86.438999999999993</c:v>
                </c:pt>
                <c:pt idx="48">
                  <c:v>86.438999999999993</c:v>
                </c:pt>
                <c:pt idx="49">
                  <c:v>86.438999999999993</c:v>
                </c:pt>
                <c:pt idx="50">
                  <c:v>86.424000000000007</c:v>
                </c:pt>
                <c:pt idx="51">
                  <c:v>86.394000000000005</c:v>
                </c:pt>
                <c:pt idx="52">
                  <c:v>86.075999999999993</c:v>
                </c:pt>
                <c:pt idx="53">
                  <c:v>85.680999999999997</c:v>
                </c:pt>
                <c:pt idx="54">
                  <c:v>85.132999999999996</c:v>
                </c:pt>
                <c:pt idx="55">
                  <c:v>84.320999999999998</c:v>
                </c:pt>
                <c:pt idx="56">
                  <c:v>84.165999999999997</c:v>
                </c:pt>
                <c:pt idx="57">
                  <c:v>84.072000000000003</c:v>
                </c:pt>
                <c:pt idx="58">
                  <c:v>84.055999999999997</c:v>
                </c:pt>
                <c:pt idx="59">
                  <c:v>84.055999999999997</c:v>
                </c:pt>
                <c:pt idx="60">
                  <c:v>84.055999999999997</c:v>
                </c:pt>
                <c:pt idx="61">
                  <c:v>84.037000000000006</c:v>
                </c:pt>
                <c:pt idx="62">
                  <c:v>83.977000000000004</c:v>
                </c:pt>
                <c:pt idx="63">
                  <c:v>83.856999999999999</c:v>
                </c:pt>
                <c:pt idx="64">
                  <c:v>83.635000000000005</c:v>
                </c:pt>
                <c:pt idx="65">
                  <c:v>83.311000000000007</c:v>
                </c:pt>
                <c:pt idx="66">
                  <c:v>82.763000000000005</c:v>
                </c:pt>
                <c:pt idx="67">
                  <c:v>82.087999999999994</c:v>
                </c:pt>
                <c:pt idx="68">
                  <c:v>81.881</c:v>
                </c:pt>
                <c:pt idx="69">
                  <c:v>81.734999999999999</c:v>
                </c:pt>
                <c:pt idx="70">
                  <c:v>81.691999999999993</c:v>
                </c:pt>
                <c:pt idx="71">
                  <c:v>81.691999999999993</c:v>
                </c:pt>
                <c:pt idx="72">
                  <c:v>81.691999999999993</c:v>
                </c:pt>
                <c:pt idx="73">
                  <c:v>81.665999999999997</c:v>
                </c:pt>
                <c:pt idx="74">
                  <c:v>81.637</c:v>
                </c:pt>
                <c:pt idx="75">
                  <c:v>81.522000000000006</c:v>
                </c:pt>
                <c:pt idx="76">
                  <c:v>81.289000000000001</c:v>
                </c:pt>
                <c:pt idx="77">
                  <c:v>80.911000000000001</c:v>
                </c:pt>
                <c:pt idx="78">
                  <c:v>80.296000000000006</c:v>
                </c:pt>
                <c:pt idx="79">
                  <c:v>79.177000000000007</c:v>
                </c:pt>
                <c:pt idx="80">
                  <c:v>79.057000000000002</c:v>
                </c:pt>
                <c:pt idx="81">
                  <c:v>79.057000000000002</c:v>
                </c:pt>
                <c:pt idx="82">
                  <c:v>79.025000000000006</c:v>
                </c:pt>
                <c:pt idx="83">
                  <c:v>79.025000000000006</c:v>
                </c:pt>
                <c:pt idx="84">
                  <c:v>79.025000000000006</c:v>
                </c:pt>
                <c:pt idx="85">
                  <c:v>79.025000000000006</c:v>
                </c:pt>
                <c:pt idx="86">
                  <c:v>78.980999999999995</c:v>
                </c:pt>
                <c:pt idx="87">
                  <c:v>78.936000000000007</c:v>
                </c:pt>
                <c:pt idx="88">
                  <c:v>78.707999999999998</c:v>
                </c:pt>
                <c:pt idx="89">
                  <c:v>78.48</c:v>
                </c:pt>
                <c:pt idx="90">
                  <c:v>78.022000000000006</c:v>
                </c:pt>
                <c:pt idx="91">
                  <c:v>77.424000000000007</c:v>
                </c:pt>
                <c:pt idx="92">
                  <c:v>77.093999999999994</c:v>
                </c:pt>
                <c:pt idx="93">
                  <c:v>77.093999999999994</c:v>
                </c:pt>
                <c:pt idx="94">
                  <c:v>77.093999999999994</c:v>
                </c:pt>
                <c:pt idx="95">
                  <c:v>77.093999999999994</c:v>
                </c:pt>
                <c:pt idx="96">
                  <c:v>77.093999999999994</c:v>
                </c:pt>
                <c:pt idx="97">
                  <c:v>77.093999999999994</c:v>
                </c:pt>
                <c:pt idx="98">
                  <c:v>77.015000000000001</c:v>
                </c:pt>
                <c:pt idx="99">
                  <c:v>76.933999999999997</c:v>
                </c:pt>
                <c:pt idx="100">
                  <c:v>76.688999999999993</c:v>
                </c:pt>
                <c:pt idx="101">
                  <c:v>76.525000000000006</c:v>
                </c:pt>
                <c:pt idx="102">
                  <c:v>75.536000000000001</c:v>
                </c:pt>
                <c:pt idx="103">
                  <c:v>74.540999999999997</c:v>
                </c:pt>
                <c:pt idx="104">
                  <c:v>74.540999999999997</c:v>
                </c:pt>
                <c:pt idx="105">
                  <c:v>74.453999999999994</c:v>
                </c:pt>
                <c:pt idx="106">
                  <c:v>74.453999999999994</c:v>
                </c:pt>
                <c:pt idx="107">
                  <c:v>74.453999999999994</c:v>
                </c:pt>
                <c:pt idx="108">
                  <c:v>74.453999999999994</c:v>
                </c:pt>
                <c:pt idx="109">
                  <c:v>74.453999999999994</c:v>
                </c:pt>
                <c:pt idx="110">
                  <c:v>74.453999999999994</c:v>
                </c:pt>
                <c:pt idx="111">
                  <c:v>74.263000000000005</c:v>
                </c:pt>
                <c:pt idx="112">
                  <c:v>73.879000000000005</c:v>
                </c:pt>
                <c:pt idx="113">
                  <c:v>73.685000000000002</c:v>
                </c:pt>
                <c:pt idx="114">
                  <c:v>72.328999999999994</c:v>
                </c:pt>
                <c:pt idx="115">
                  <c:v>71.545000000000002</c:v>
                </c:pt>
                <c:pt idx="116">
                  <c:v>70.73</c:v>
                </c:pt>
                <c:pt idx="117">
                  <c:v>70.515000000000001</c:v>
                </c:pt>
                <c:pt idx="118">
                  <c:v>70.515000000000001</c:v>
                </c:pt>
                <c:pt idx="119">
                  <c:v>70.515000000000001</c:v>
                </c:pt>
                <c:pt idx="120">
                  <c:v>70.515000000000001</c:v>
                </c:pt>
              </c:numCache>
            </c:numRef>
          </c:yVal>
          <c:smooth val="0"/>
        </c:ser>
        <c:ser>
          <c:idx val="2"/>
          <c:order val="2"/>
          <c:tx>
            <c:strRef>
              <c:f>Sheet1!$D$1</c:f>
              <c:strCache>
                <c:ptCount val="1"/>
                <c:pt idx="0">
                  <c:v>Retx 4/1994-2002 (N = 320)</c:v>
                </c:pt>
              </c:strCache>
            </c:strRef>
          </c:tx>
          <c:spPr>
            <a:ln w="41275">
              <a:solidFill>
                <a:srgbClr val="FF99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Sheet1!$D$2:$D$122</c:f>
              <c:numCache>
                <c:formatCode>General</c:formatCode>
                <c:ptCount val="121"/>
                <c:pt idx="0">
                  <c:v>100</c:v>
                </c:pt>
                <c:pt idx="1">
                  <c:v>100</c:v>
                </c:pt>
                <c:pt idx="2">
                  <c:v>100</c:v>
                </c:pt>
                <c:pt idx="3">
                  <c:v>99.375</c:v>
                </c:pt>
                <c:pt idx="4">
                  <c:v>97.811999999999998</c:v>
                </c:pt>
                <c:pt idx="5">
                  <c:v>96.557000000000002</c:v>
                </c:pt>
                <c:pt idx="6">
                  <c:v>89.301000000000002</c:v>
                </c:pt>
                <c:pt idx="7">
                  <c:v>84.554000000000002</c:v>
                </c:pt>
                <c:pt idx="8">
                  <c:v>83.915000000000006</c:v>
                </c:pt>
                <c:pt idx="9">
                  <c:v>83.915000000000006</c:v>
                </c:pt>
                <c:pt idx="10">
                  <c:v>83.915000000000006</c:v>
                </c:pt>
                <c:pt idx="11">
                  <c:v>83.915000000000006</c:v>
                </c:pt>
                <c:pt idx="12">
                  <c:v>83.915000000000006</c:v>
                </c:pt>
                <c:pt idx="13">
                  <c:v>83.915000000000006</c:v>
                </c:pt>
                <c:pt idx="14">
                  <c:v>83.915000000000006</c:v>
                </c:pt>
                <c:pt idx="15">
                  <c:v>83.915000000000006</c:v>
                </c:pt>
                <c:pt idx="16">
                  <c:v>83.915000000000006</c:v>
                </c:pt>
                <c:pt idx="17">
                  <c:v>83.549000000000007</c:v>
                </c:pt>
                <c:pt idx="18">
                  <c:v>81.709000000000003</c:v>
                </c:pt>
                <c:pt idx="19">
                  <c:v>79.489000000000004</c:v>
                </c:pt>
                <c:pt idx="20">
                  <c:v>77.628</c:v>
                </c:pt>
                <c:pt idx="21">
                  <c:v>77.628</c:v>
                </c:pt>
                <c:pt idx="22">
                  <c:v>77.628</c:v>
                </c:pt>
                <c:pt idx="23">
                  <c:v>77.253</c:v>
                </c:pt>
                <c:pt idx="24">
                  <c:v>77.253</c:v>
                </c:pt>
                <c:pt idx="25">
                  <c:v>77.253</c:v>
                </c:pt>
                <c:pt idx="26">
                  <c:v>77.253</c:v>
                </c:pt>
                <c:pt idx="27">
                  <c:v>77.253</c:v>
                </c:pt>
                <c:pt idx="28">
                  <c:v>77.253</c:v>
                </c:pt>
                <c:pt idx="29">
                  <c:v>77.253</c:v>
                </c:pt>
                <c:pt idx="30">
                  <c:v>76.412999999999997</c:v>
                </c:pt>
                <c:pt idx="31">
                  <c:v>75.153999999999996</c:v>
                </c:pt>
                <c:pt idx="32">
                  <c:v>74.733999999999995</c:v>
                </c:pt>
                <c:pt idx="33">
                  <c:v>73.891999999999996</c:v>
                </c:pt>
                <c:pt idx="34">
                  <c:v>72.622</c:v>
                </c:pt>
                <c:pt idx="35">
                  <c:v>72.622</c:v>
                </c:pt>
                <c:pt idx="36">
                  <c:v>72.622</c:v>
                </c:pt>
                <c:pt idx="37">
                  <c:v>72.622</c:v>
                </c:pt>
                <c:pt idx="38">
                  <c:v>72.622</c:v>
                </c:pt>
                <c:pt idx="39">
                  <c:v>72.622</c:v>
                </c:pt>
                <c:pt idx="40">
                  <c:v>72.622</c:v>
                </c:pt>
                <c:pt idx="41">
                  <c:v>72.622</c:v>
                </c:pt>
                <c:pt idx="42">
                  <c:v>72.622</c:v>
                </c:pt>
                <c:pt idx="43">
                  <c:v>69.343000000000004</c:v>
                </c:pt>
                <c:pt idx="44">
                  <c:v>68.873999999999995</c:v>
                </c:pt>
                <c:pt idx="45">
                  <c:v>68.402000000000001</c:v>
                </c:pt>
                <c:pt idx="46">
                  <c:v>67.930999999999997</c:v>
                </c:pt>
                <c:pt idx="47">
                  <c:v>67.930999999999997</c:v>
                </c:pt>
                <c:pt idx="48">
                  <c:v>67.930999999999997</c:v>
                </c:pt>
                <c:pt idx="49">
                  <c:v>67.930999999999997</c:v>
                </c:pt>
                <c:pt idx="50">
                  <c:v>67.930999999999997</c:v>
                </c:pt>
                <c:pt idx="51">
                  <c:v>67.930999999999997</c:v>
                </c:pt>
                <c:pt idx="52">
                  <c:v>67.930999999999997</c:v>
                </c:pt>
                <c:pt idx="53">
                  <c:v>67.930999999999997</c:v>
                </c:pt>
                <c:pt idx="54">
                  <c:v>67.400000000000006</c:v>
                </c:pt>
                <c:pt idx="55">
                  <c:v>67.400000000000006</c:v>
                </c:pt>
                <c:pt idx="56">
                  <c:v>66.861000000000004</c:v>
                </c:pt>
                <c:pt idx="57">
                  <c:v>66.316999999999993</c:v>
                </c:pt>
                <c:pt idx="58">
                  <c:v>66.316999999999993</c:v>
                </c:pt>
                <c:pt idx="59">
                  <c:v>66.316999999999993</c:v>
                </c:pt>
                <c:pt idx="60">
                  <c:v>66.316999999999993</c:v>
                </c:pt>
                <c:pt idx="61">
                  <c:v>66.316999999999993</c:v>
                </c:pt>
                <c:pt idx="62">
                  <c:v>66.316999999999993</c:v>
                </c:pt>
                <c:pt idx="63">
                  <c:v>66.316999999999993</c:v>
                </c:pt>
                <c:pt idx="64">
                  <c:v>65.734999999999999</c:v>
                </c:pt>
                <c:pt idx="65">
                  <c:v>65.734999999999999</c:v>
                </c:pt>
                <c:pt idx="66">
                  <c:v>64.572000000000003</c:v>
                </c:pt>
                <c:pt idx="67">
                  <c:v>62.826999999999998</c:v>
                </c:pt>
                <c:pt idx="68">
                  <c:v>62.826999999999998</c:v>
                </c:pt>
                <c:pt idx="69">
                  <c:v>62.826999999999998</c:v>
                </c:pt>
                <c:pt idx="70">
                  <c:v>62.826999999999998</c:v>
                </c:pt>
                <c:pt idx="71">
                  <c:v>62.826999999999998</c:v>
                </c:pt>
                <c:pt idx="72">
                  <c:v>62.826999999999998</c:v>
                </c:pt>
                <c:pt idx="73">
                  <c:v>62.826999999999998</c:v>
                </c:pt>
                <c:pt idx="74">
                  <c:v>62.198999999999998</c:v>
                </c:pt>
                <c:pt idx="75">
                  <c:v>61.564</c:v>
                </c:pt>
                <c:pt idx="76">
                  <c:v>60.280999999999999</c:v>
                </c:pt>
                <c:pt idx="77">
                  <c:v>60.280999999999999</c:v>
                </c:pt>
                <c:pt idx="78">
                  <c:v>57.689</c:v>
                </c:pt>
                <c:pt idx="79">
                  <c:v>57.04</c:v>
                </c:pt>
                <c:pt idx="80">
                  <c:v>57.04</c:v>
                </c:pt>
                <c:pt idx="81">
                  <c:v>57.04</c:v>
                </c:pt>
                <c:pt idx="82">
                  <c:v>57.04</c:v>
                </c:pt>
                <c:pt idx="83">
                  <c:v>57.04</c:v>
                </c:pt>
                <c:pt idx="84">
                  <c:v>57.04</c:v>
                </c:pt>
                <c:pt idx="85">
                  <c:v>57.04</c:v>
                </c:pt>
                <c:pt idx="86">
                  <c:v>57.04</c:v>
                </c:pt>
                <c:pt idx="87">
                  <c:v>57.04</c:v>
                </c:pt>
                <c:pt idx="88">
                  <c:v>57.04</c:v>
                </c:pt>
                <c:pt idx="89">
                  <c:v>57.04</c:v>
                </c:pt>
                <c:pt idx="90">
                  <c:v>56.308999999999997</c:v>
                </c:pt>
                <c:pt idx="91">
                  <c:v>56.308999999999997</c:v>
                </c:pt>
                <c:pt idx="92">
                  <c:v>56.308999999999997</c:v>
                </c:pt>
                <c:pt idx="93">
                  <c:v>56.308999999999997</c:v>
                </c:pt>
                <c:pt idx="94">
                  <c:v>56.308999999999997</c:v>
                </c:pt>
                <c:pt idx="95">
                  <c:v>56.308999999999997</c:v>
                </c:pt>
                <c:pt idx="96">
                  <c:v>56.308999999999997</c:v>
                </c:pt>
                <c:pt idx="97">
                  <c:v>56.308999999999997</c:v>
                </c:pt>
                <c:pt idx="98">
                  <c:v>56.308999999999997</c:v>
                </c:pt>
                <c:pt idx="99">
                  <c:v>56.308999999999997</c:v>
                </c:pt>
                <c:pt idx="100">
                  <c:v>56.308999999999997</c:v>
                </c:pt>
                <c:pt idx="101">
                  <c:v>55.401000000000003</c:v>
                </c:pt>
                <c:pt idx="102">
                  <c:v>55.401000000000003</c:v>
                </c:pt>
                <c:pt idx="103">
                  <c:v>53.554000000000002</c:v>
                </c:pt>
                <c:pt idx="104">
                  <c:v>53.554000000000002</c:v>
                </c:pt>
                <c:pt idx="105">
                  <c:v>53.554000000000002</c:v>
                </c:pt>
                <c:pt idx="106">
                  <c:v>53.554000000000002</c:v>
                </c:pt>
                <c:pt idx="107">
                  <c:v>53.554000000000002</c:v>
                </c:pt>
                <c:pt idx="108">
                  <c:v>53.554000000000002</c:v>
                </c:pt>
                <c:pt idx="109">
                  <c:v>53.554000000000002</c:v>
                </c:pt>
                <c:pt idx="110">
                  <c:v>53.554000000000002</c:v>
                </c:pt>
                <c:pt idx="111">
                  <c:v>53.554000000000002</c:v>
                </c:pt>
                <c:pt idx="112">
                  <c:v>53.554000000000002</c:v>
                </c:pt>
                <c:pt idx="113">
                  <c:v>53.554000000000002</c:v>
                </c:pt>
                <c:pt idx="114">
                  <c:v>52.597999999999999</c:v>
                </c:pt>
                <c:pt idx="115">
                  <c:v>51.642000000000003</c:v>
                </c:pt>
                <c:pt idx="116">
                  <c:v>51.642000000000003</c:v>
                </c:pt>
                <c:pt idx="117">
                  <c:v>50.667000000000002</c:v>
                </c:pt>
                <c:pt idx="118">
                  <c:v>50.667000000000002</c:v>
                </c:pt>
                <c:pt idx="119">
                  <c:v>50.667000000000002</c:v>
                </c:pt>
                <c:pt idx="120">
                  <c:v>50.667000000000002</c:v>
                </c:pt>
              </c:numCache>
            </c:numRef>
          </c:yVal>
          <c:smooth val="0"/>
        </c:ser>
        <c:ser>
          <c:idx val="3"/>
          <c:order val="3"/>
          <c:tx>
            <c:strRef>
              <c:f>Sheet1!$E$1</c:f>
              <c:strCache>
                <c:ptCount val="1"/>
                <c:pt idx="0">
                  <c:v>Retx 2003-6/2012 (N = 518)</c:v>
                </c:pt>
              </c:strCache>
            </c:strRef>
          </c:tx>
          <c:spPr>
            <a:ln w="41275">
              <a:solidFill>
                <a:srgbClr val="00FF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Sheet1!$E$2:$E$122</c:f>
              <c:numCache>
                <c:formatCode>General</c:formatCode>
                <c:ptCount val="121"/>
                <c:pt idx="0">
                  <c:v>100</c:v>
                </c:pt>
                <c:pt idx="1">
                  <c:v>100</c:v>
                </c:pt>
                <c:pt idx="2">
                  <c:v>99.807000000000002</c:v>
                </c:pt>
                <c:pt idx="3">
                  <c:v>98.841999999999999</c:v>
                </c:pt>
                <c:pt idx="4">
                  <c:v>97.295000000000002</c:v>
                </c:pt>
                <c:pt idx="5">
                  <c:v>96.516000000000005</c:v>
                </c:pt>
                <c:pt idx="6">
                  <c:v>93.590999999999994</c:v>
                </c:pt>
                <c:pt idx="7">
                  <c:v>90.081000000000003</c:v>
                </c:pt>
                <c:pt idx="8">
                  <c:v>89.495000000000005</c:v>
                </c:pt>
                <c:pt idx="9">
                  <c:v>89.495000000000005</c:v>
                </c:pt>
                <c:pt idx="10">
                  <c:v>89.495000000000005</c:v>
                </c:pt>
                <c:pt idx="11">
                  <c:v>89.495000000000005</c:v>
                </c:pt>
                <c:pt idx="12">
                  <c:v>89.495000000000005</c:v>
                </c:pt>
                <c:pt idx="13">
                  <c:v>89.495000000000005</c:v>
                </c:pt>
                <c:pt idx="14">
                  <c:v>89.495000000000005</c:v>
                </c:pt>
                <c:pt idx="15">
                  <c:v>89.495000000000005</c:v>
                </c:pt>
                <c:pt idx="16">
                  <c:v>89.036000000000001</c:v>
                </c:pt>
                <c:pt idx="17">
                  <c:v>88.804000000000002</c:v>
                </c:pt>
                <c:pt idx="18">
                  <c:v>88.341999999999999</c:v>
                </c:pt>
                <c:pt idx="19">
                  <c:v>87.177999999999997</c:v>
                </c:pt>
                <c:pt idx="20">
                  <c:v>87.177999999999997</c:v>
                </c:pt>
                <c:pt idx="21">
                  <c:v>87.177999999999997</c:v>
                </c:pt>
                <c:pt idx="22">
                  <c:v>87.177999999999997</c:v>
                </c:pt>
                <c:pt idx="23">
                  <c:v>87.177999999999997</c:v>
                </c:pt>
                <c:pt idx="24">
                  <c:v>87.177999999999997</c:v>
                </c:pt>
                <c:pt idx="25">
                  <c:v>87.177999999999997</c:v>
                </c:pt>
                <c:pt idx="26">
                  <c:v>87.177999999999997</c:v>
                </c:pt>
                <c:pt idx="27">
                  <c:v>86.588999999999999</c:v>
                </c:pt>
                <c:pt idx="28">
                  <c:v>86.290999999999997</c:v>
                </c:pt>
                <c:pt idx="29">
                  <c:v>85.992000000000004</c:v>
                </c:pt>
                <c:pt idx="30">
                  <c:v>84.786000000000001</c:v>
                </c:pt>
                <c:pt idx="31">
                  <c:v>83.878</c:v>
                </c:pt>
                <c:pt idx="32">
                  <c:v>83.573999999999998</c:v>
                </c:pt>
                <c:pt idx="33">
                  <c:v>83.573999999999998</c:v>
                </c:pt>
                <c:pt idx="34">
                  <c:v>83.265000000000001</c:v>
                </c:pt>
                <c:pt idx="35">
                  <c:v>83.265000000000001</c:v>
                </c:pt>
                <c:pt idx="36">
                  <c:v>83.265000000000001</c:v>
                </c:pt>
                <c:pt idx="37">
                  <c:v>83.265000000000001</c:v>
                </c:pt>
                <c:pt idx="38">
                  <c:v>83.265000000000001</c:v>
                </c:pt>
                <c:pt idx="39">
                  <c:v>83.265000000000001</c:v>
                </c:pt>
                <c:pt idx="40">
                  <c:v>82.881</c:v>
                </c:pt>
                <c:pt idx="41">
                  <c:v>82.881</c:v>
                </c:pt>
                <c:pt idx="42">
                  <c:v>81.713999999999999</c:v>
                </c:pt>
                <c:pt idx="43">
                  <c:v>80.543000000000006</c:v>
                </c:pt>
                <c:pt idx="44">
                  <c:v>80.543000000000006</c:v>
                </c:pt>
                <c:pt idx="45">
                  <c:v>80.543000000000006</c:v>
                </c:pt>
                <c:pt idx="46">
                  <c:v>80.543000000000006</c:v>
                </c:pt>
                <c:pt idx="47">
                  <c:v>80.543000000000006</c:v>
                </c:pt>
                <c:pt idx="48">
                  <c:v>80.543000000000006</c:v>
                </c:pt>
                <c:pt idx="49">
                  <c:v>80.543000000000006</c:v>
                </c:pt>
                <c:pt idx="50">
                  <c:v>80.543000000000006</c:v>
                </c:pt>
                <c:pt idx="51">
                  <c:v>80.543000000000006</c:v>
                </c:pt>
                <c:pt idx="52">
                  <c:v>80.543000000000006</c:v>
                </c:pt>
                <c:pt idx="53">
                  <c:v>80.543000000000006</c:v>
                </c:pt>
                <c:pt idx="54">
                  <c:v>80.03</c:v>
                </c:pt>
                <c:pt idx="55">
                  <c:v>78.486999999999995</c:v>
                </c:pt>
                <c:pt idx="56">
                  <c:v>78.486999999999995</c:v>
                </c:pt>
                <c:pt idx="57">
                  <c:v>78.486999999999995</c:v>
                </c:pt>
                <c:pt idx="58">
                  <c:v>78.486999999999995</c:v>
                </c:pt>
                <c:pt idx="59">
                  <c:v>78.486999999999995</c:v>
                </c:pt>
                <c:pt idx="60">
                  <c:v>78.486999999999995</c:v>
                </c:pt>
                <c:pt idx="61">
                  <c:v>78.486999999999995</c:v>
                </c:pt>
                <c:pt idx="62">
                  <c:v>78.486999999999995</c:v>
                </c:pt>
                <c:pt idx="63">
                  <c:v>78.486999999999995</c:v>
                </c:pt>
                <c:pt idx="64">
                  <c:v>77.78</c:v>
                </c:pt>
                <c:pt idx="65">
                  <c:v>77.78</c:v>
                </c:pt>
                <c:pt idx="66">
                  <c:v>76.366</c:v>
                </c:pt>
                <c:pt idx="67">
                  <c:v>75.652000000000001</c:v>
                </c:pt>
                <c:pt idx="68">
                  <c:v>75.652000000000001</c:v>
                </c:pt>
                <c:pt idx="69">
                  <c:v>75.652000000000001</c:v>
                </c:pt>
                <c:pt idx="70">
                  <c:v>75.652000000000001</c:v>
                </c:pt>
                <c:pt idx="71">
                  <c:v>75.652000000000001</c:v>
                </c:pt>
                <c:pt idx="72">
                  <c:v>75.652000000000001</c:v>
                </c:pt>
                <c:pt idx="73">
                  <c:v>75.652000000000001</c:v>
                </c:pt>
                <c:pt idx="74">
                  <c:v>75.652000000000001</c:v>
                </c:pt>
                <c:pt idx="75">
                  <c:v>75.652000000000001</c:v>
                </c:pt>
                <c:pt idx="76">
                  <c:v>75.652000000000001</c:v>
                </c:pt>
                <c:pt idx="77">
                  <c:v>75.652000000000001</c:v>
                </c:pt>
                <c:pt idx="78">
                  <c:v>72.584999999999994</c:v>
                </c:pt>
                <c:pt idx="79">
                  <c:v>72.584999999999994</c:v>
                </c:pt>
                <c:pt idx="80">
                  <c:v>72.584999999999994</c:v>
                </c:pt>
                <c:pt idx="81">
                  <c:v>72.584999999999994</c:v>
                </c:pt>
                <c:pt idx="82">
                  <c:v>72.584999999999994</c:v>
                </c:pt>
                <c:pt idx="83">
                  <c:v>72.584999999999994</c:v>
                </c:pt>
                <c:pt idx="84">
                  <c:v>72.584999999999994</c:v>
                </c:pt>
                <c:pt idx="85">
                  <c:v>72.584999999999994</c:v>
                </c:pt>
                <c:pt idx="86">
                  <c:v>72.584999999999994</c:v>
                </c:pt>
                <c:pt idx="87">
                  <c:v>72.584999999999994</c:v>
                </c:pt>
                <c:pt idx="88">
                  <c:v>72.584999999999994</c:v>
                </c:pt>
                <c:pt idx="89">
                  <c:v>72.584999999999994</c:v>
                </c:pt>
                <c:pt idx="90">
                  <c:v>71.007000000000005</c:v>
                </c:pt>
                <c:pt idx="91">
                  <c:v>71.007000000000005</c:v>
                </c:pt>
                <c:pt idx="92">
                  <c:v>71.007000000000005</c:v>
                </c:pt>
                <c:pt idx="93">
                  <c:v>71.007000000000005</c:v>
                </c:pt>
                <c:pt idx="94">
                  <c:v>71.007000000000005</c:v>
                </c:pt>
                <c:pt idx="95">
                  <c:v>71.007000000000005</c:v>
                </c:pt>
                <c:pt idx="96">
                  <c:v>71.007000000000005</c:v>
                </c:pt>
              </c:numCache>
            </c:numRef>
          </c:yVal>
          <c:smooth val="0"/>
        </c:ser>
        <c:dLbls>
          <c:showLegendKey val="0"/>
          <c:showVal val="0"/>
          <c:showCatName val="0"/>
          <c:showSerName val="0"/>
          <c:showPercent val="0"/>
          <c:showBubbleSize val="0"/>
        </c:dLbls>
        <c:axId val="568417464"/>
        <c:axId val="568417856"/>
      </c:scatterChart>
      <c:valAx>
        <c:axId val="568417464"/>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68417856"/>
        <c:crosses val="autoZero"/>
        <c:crossBetween val="midCat"/>
        <c:majorUnit val="1"/>
      </c:valAx>
      <c:valAx>
        <c:axId val="56841785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Freedom from Severe Renal Dysfunction</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68417464"/>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0.13040554665180126"/>
          <c:y val="0.67316621555118206"/>
          <c:w val="0.77138643067846691"/>
          <c:h val="0.15495878444881891"/>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4885141569696"/>
          <c:y val="3.359046916010499E-2"/>
          <c:w val="0.86853006759110862"/>
          <c:h val="0.83006472707860668"/>
        </c:manualLayout>
      </c:layout>
      <c:scatterChart>
        <c:scatterStyle val="lineMarker"/>
        <c:varyColors val="0"/>
        <c:ser>
          <c:idx val="0"/>
          <c:order val="0"/>
          <c:tx>
            <c:strRef>
              <c:f>Sheet1!$B$1</c:f>
              <c:strCache>
                <c:ptCount val="1"/>
                <c:pt idx="0">
                  <c:v>Primary/&lt;2 hours (N = 4,019)</c:v>
                </c:pt>
              </c:strCache>
            </c:strRef>
          </c:tx>
          <c:spPr>
            <a:ln w="41275">
              <a:solidFill>
                <a:srgbClr val="00FF00"/>
              </a:solidFill>
            </a:ln>
          </c:spPr>
          <c:marker>
            <c:symbol val="none"/>
          </c:marker>
          <c:xVal>
            <c:numRef>
              <c:f>Sheet1!$A$2:$A$170</c:f>
              <c:numCache>
                <c:formatCode>General</c:formatCode>
                <c:ptCount val="16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numCache>
            </c:numRef>
          </c:xVal>
          <c:yVal>
            <c:numRef>
              <c:f>Sheet1!$B$2:$B$170</c:f>
              <c:numCache>
                <c:formatCode>General</c:formatCode>
                <c:ptCount val="169"/>
                <c:pt idx="0">
                  <c:v>100</c:v>
                </c:pt>
                <c:pt idx="1">
                  <c:v>100</c:v>
                </c:pt>
                <c:pt idx="2">
                  <c:v>99.9</c:v>
                </c:pt>
                <c:pt idx="3">
                  <c:v>99.378</c:v>
                </c:pt>
                <c:pt idx="4">
                  <c:v>99.153999999999996</c:v>
                </c:pt>
                <c:pt idx="5">
                  <c:v>98.754000000000005</c:v>
                </c:pt>
                <c:pt idx="6">
                  <c:v>96.524000000000001</c:v>
                </c:pt>
                <c:pt idx="7">
                  <c:v>92.536000000000001</c:v>
                </c:pt>
                <c:pt idx="8">
                  <c:v>92.233000000000004</c:v>
                </c:pt>
                <c:pt idx="9">
                  <c:v>92.081000000000003</c:v>
                </c:pt>
                <c:pt idx="10">
                  <c:v>92.081000000000003</c:v>
                </c:pt>
                <c:pt idx="11">
                  <c:v>92.081000000000003</c:v>
                </c:pt>
                <c:pt idx="12">
                  <c:v>92.081000000000003</c:v>
                </c:pt>
                <c:pt idx="13">
                  <c:v>92.081000000000003</c:v>
                </c:pt>
                <c:pt idx="14">
                  <c:v>92.052999999999997</c:v>
                </c:pt>
                <c:pt idx="15">
                  <c:v>91.966999999999999</c:v>
                </c:pt>
                <c:pt idx="16">
                  <c:v>91.822999999999993</c:v>
                </c:pt>
                <c:pt idx="17">
                  <c:v>91.534000000000006</c:v>
                </c:pt>
                <c:pt idx="18">
                  <c:v>90.29</c:v>
                </c:pt>
                <c:pt idx="19">
                  <c:v>88.753</c:v>
                </c:pt>
                <c:pt idx="20">
                  <c:v>88.492000000000004</c:v>
                </c:pt>
                <c:pt idx="21">
                  <c:v>88.344999999999999</c:v>
                </c:pt>
                <c:pt idx="22">
                  <c:v>88.344999999999999</c:v>
                </c:pt>
                <c:pt idx="23">
                  <c:v>88.344999999999999</c:v>
                </c:pt>
                <c:pt idx="24">
                  <c:v>88.344999999999999</c:v>
                </c:pt>
                <c:pt idx="25">
                  <c:v>88.344999999999999</c:v>
                </c:pt>
                <c:pt idx="26">
                  <c:v>88.344999999999999</c:v>
                </c:pt>
                <c:pt idx="27">
                  <c:v>88.212000000000003</c:v>
                </c:pt>
                <c:pt idx="28">
                  <c:v>87.942999999999998</c:v>
                </c:pt>
                <c:pt idx="29">
                  <c:v>87.808999999999997</c:v>
                </c:pt>
                <c:pt idx="30">
                  <c:v>86.798000000000002</c:v>
                </c:pt>
                <c:pt idx="31">
                  <c:v>85.581000000000003</c:v>
                </c:pt>
                <c:pt idx="32">
                  <c:v>85.275999999999996</c:v>
                </c:pt>
                <c:pt idx="33">
                  <c:v>85.207999999999998</c:v>
                </c:pt>
                <c:pt idx="34">
                  <c:v>85.207999999999998</c:v>
                </c:pt>
                <c:pt idx="35">
                  <c:v>85.207999999999998</c:v>
                </c:pt>
                <c:pt idx="36">
                  <c:v>85.207999999999998</c:v>
                </c:pt>
                <c:pt idx="37">
                  <c:v>85.207999999999998</c:v>
                </c:pt>
                <c:pt idx="38">
                  <c:v>85.13</c:v>
                </c:pt>
                <c:pt idx="39">
                  <c:v>84.972999999999999</c:v>
                </c:pt>
                <c:pt idx="40">
                  <c:v>84.619</c:v>
                </c:pt>
                <c:pt idx="41">
                  <c:v>84.382000000000005</c:v>
                </c:pt>
                <c:pt idx="42">
                  <c:v>83.591999999999999</c:v>
                </c:pt>
                <c:pt idx="43">
                  <c:v>82.643000000000001</c:v>
                </c:pt>
                <c:pt idx="44">
                  <c:v>82.203000000000003</c:v>
                </c:pt>
                <c:pt idx="45">
                  <c:v>82.042000000000002</c:v>
                </c:pt>
                <c:pt idx="46">
                  <c:v>82.042000000000002</c:v>
                </c:pt>
                <c:pt idx="47">
                  <c:v>82.042000000000002</c:v>
                </c:pt>
                <c:pt idx="48">
                  <c:v>82.042000000000002</c:v>
                </c:pt>
                <c:pt idx="49">
                  <c:v>82.042000000000002</c:v>
                </c:pt>
                <c:pt idx="50">
                  <c:v>82.042000000000002</c:v>
                </c:pt>
                <c:pt idx="51">
                  <c:v>81.814999999999998</c:v>
                </c:pt>
                <c:pt idx="52">
                  <c:v>81.540000000000006</c:v>
                </c:pt>
                <c:pt idx="53">
                  <c:v>81.173000000000002</c:v>
                </c:pt>
                <c:pt idx="54">
                  <c:v>80.114999999999995</c:v>
                </c:pt>
                <c:pt idx="55">
                  <c:v>79.606999999999999</c:v>
                </c:pt>
                <c:pt idx="56">
                  <c:v>79.233000000000004</c:v>
                </c:pt>
                <c:pt idx="57">
                  <c:v>78.998000000000005</c:v>
                </c:pt>
                <c:pt idx="58">
                  <c:v>78.998000000000005</c:v>
                </c:pt>
                <c:pt idx="59">
                  <c:v>78.998000000000005</c:v>
                </c:pt>
                <c:pt idx="60">
                  <c:v>78.948999999999998</c:v>
                </c:pt>
                <c:pt idx="61">
                  <c:v>78.948999999999998</c:v>
                </c:pt>
                <c:pt idx="62">
                  <c:v>78.948999999999998</c:v>
                </c:pt>
                <c:pt idx="63">
                  <c:v>78.840999999999994</c:v>
                </c:pt>
                <c:pt idx="64">
                  <c:v>78.625</c:v>
                </c:pt>
                <c:pt idx="65">
                  <c:v>78.516000000000005</c:v>
                </c:pt>
                <c:pt idx="66">
                  <c:v>78.025999999999996</c:v>
                </c:pt>
                <c:pt idx="67">
                  <c:v>76.879000000000005</c:v>
                </c:pt>
                <c:pt idx="68">
                  <c:v>76.495000000000005</c:v>
                </c:pt>
                <c:pt idx="69">
                  <c:v>76.495000000000005</c:v>
                </c:pt>
                <c:pt idx="70">
                  <c:v>76.438000000000002</c:v>
                </c:pt>
                <c:pt idx="71">
                  <c:v>76.323999999999998</c:v>
                </c:pt>
                <c:pt idx="72">
                  <c:v>76.323999999999998</c:v>
                </c:pt>
                <c:pt idx="73">
                  <c:v>76.323999999999998</c:v>
                </c:pt>
                <c:pt idx="74">
                  <c:v>76.260999999999996</c:v>
                </c:pt>
                <c:pt idx="75">
                  <c:v>76.197000000000003</c:v>
                </c:pt>
                <c:pt idx="76">
                  <c:v>75.938999999999993</c:v>
                </c:pt>
                <c:pt idx="77">
                  <c:v>75.745000000000005</c:v>
                </c:pt>
                <c:pt idx="78">
                  <c:v>75.093999999999994</c:v>
                </c:pt>
                <c:pt idx="79">
                  <c:v>74.177999999999997</c:v>
                </c:pt>
                <c:pt idx="80">
                  <c:v>73.98</c:v>
                </c:pt>
                <c:pt idx="81">
                  <c:v>73.912999999999997</c:v>
                </c:pt>
                <c:pt idx="82">
                  <c:v>73.912999999999997</c:v>
                </c:pt>
                <c:pt idx="83">
                  <c:v>73.912999999999997</c:v>
                </c:pt>
                <c:pt idx="84">
                  <c:v>73.912999999999997</c:v>
                </c:pt>
                <c:pt idx="85">
                  <c:v>73.912999999999997</c:v>
                </c:pt>
                <c:pt idx="86">
                  <c:v>73.837999999999994</c:v>
                </c:pt>
                <c:pt idx="87">
                  <c:v>73.760999999999996</c:v>
                </c:pt>
                <c:pt idx="88">
                  <c:v>73.683999999999997</c:v>
                </c:pt>
                <c:pt idx="89">
                  <c:v>73.22</c:v>
                </c:pt>
                <c:pt idx="90">
                  <c:v>72.521000000000001</c:v>
                </c:pt>
                <c:pt idx="91">
                  <c:v>71.665000000000006</c:v>
                </c:pt>
                <c:pt idx="92">
                  <c:v>71.350999999999999</c:v>
                </c:pt>
                <c:pt idx="93">
                  <c:v>71.192999999999998</c:v>
                </c:pt>
                <c:pt idx="94">
                  <c:v>71.192999999999998</c:v>
                </c:pt>
                <c:pt idx="95">
                  <c:v>71.192999999999998</c:v>
                </c:pt>
                <c:pt idx="96">
                  <c:v>71.192999999999998</c:v>
                </c:pt>
                <c:pt idx="97">
                  <c:v>71.192999999999998</c:v>
                </c:pt>
                <c:pt idx="98">
                  <c:v>71.192999999999998</c:v>
                </c:pt>
                <c:pt idx="99">
                  <c:v>70.915000000000006</c:v>
                </c:pt>
                <c:pt idx="100">
                  <c:v>70.448999999999998</c:v>
                </c:pt>
                <c:pt idx="101">
                  <c:v>70.355999999999995</c:v>
                </c:pt>
                <c:pt idx="102">
                  <c:v>69.137</c:v>
                </c:pt>
                <c:pt idx="103">
                  <c:v>67.91</c:v>
                </c:pt>
                <c:pt idx="104">
                  <c:v>67.813999999999993</c:v>
                </c:pt>
                <c:pt idx="105">
                  <c:v>67.718000000000004</c:v>
                </c:pt>
                <c:pt idx="106">
                  <c:v>67.718000000000004</c:v>
                </c:pt>
                <c:pt idx="107">
                  <c:v>67.718000000000004</c:v>
                </c:pt>
                <c:pt idx="108">
                  <c:v>67.718000000000004</c:v>
                </c:pt>
                <c:pt idx="109">
                  <c:v>67.718000000000004</c:v>
                </c:pt>
                <c:pt idx="110">
                  <c:v>67.718000000000004</c:v>
                </c:pt>
                <c:pt idx="111">
                  <c:v>67.606999999999999</c:v>
                </c:pt>
                <c:pt idx="112">
                  <c:v>67.385000000000005</c:v>
                </c:pt>
                <c:pt idx="113">
                  <c:v>66.718000000000004</c:v>
                </c:pt>
                <c:pt idx="114">
                  <c:v>65.709999999999994</c:v>
                </c:pt>
                <c:pt idx="115">
                  <c:v>64.248999999999995</c:v>
                </c:pt>
                <c:pt idx="116">
                  <c:v>63.91</c:v>
                </c:pt>
                <c:pt idx="117">
                  <c:v>63.91</c:v>
                </c:pt>
                <c:pt idx="118">
                  <c:v>63.91</c:v>
                </c:pt>
                <c:pt idx="119">
                  <c:v>63.91</c:v>
                </c:pt>
                <c:pt idx="120">
                  <c:v>63.91</c:v>
                </c:pt>
                <c:pt idx="121">
                  <c:v>63.787999999999997</c:v>
                </c:pt>
                <c:pt idx="122">
                  <c:v>63.787999999999997</c:v>
                </c:pt>
                <c:pt idx="123">
                  <c:v>63.787999999999997</c:v>
                </c:pt>
                <c:pt idx="124">
                  <c:v>63.787999999999997</c:v>
                </c:pt>
                <c:pt idx="125">
                  <c:v>63.392000000000003</c:v>
                </c:pt>
                <c:pt idx="126">
                  <c:v>62.863</c:v>
                </c:pt>
                <c:pt idx="127">
                  <c:v>61.933</c:v>
                </c:pt>
                <c:pt idx="128">
                  <c:v>61.665999999999997</c:v>
                </c:pt>
                <c:pt idx="129">
                  <c:v>61.665999999999997</c:v>
                </c:pt>
                <c:pt idx="130">
                  <c:v>61.665999999999997</c:v>
                </c:pt>
                <c:pt idx="131">
                  <c:v>61.665999999999997</c:v>
                </c:pt>
                <c:pt idx="132">
                  <c:v>61.665999999999997</c:v>
                </c:pt>
                <c:pt idx="133">
                  <c:v>61.665999999999997</c:v>
                </c:pt>
                <c:pt idx="134">
                  <c:v>61.665999999999997</c:v>
                </c:pt>
                <c:pt idx="135">
                  <c:v>61.665999999999997</c:v>
                </c:pt>
                <c:pt idx="136">
                  <c:v>61.191000000000003</c:v>
                </c:pt>
                <c:pt idx="137">
                  <c:v>60.874000000000002</c:v>
                </c:pt>
                <c:pt idx="138">
                  <c:v>60.076999999999998</c:v>
                </c:pt>
                <c:pt idx="139">
                  <c:v>59.273000000000003</c:v>
                </c:pt>
                <c:pt idx="140">
                  <c:v>59.11</c:v>
                </c:pt>
                <c:pt idx="141">
                  <c:v>59.11</c:v>
                </c:pt>
                <c:pt idx="142">
                  <c:v>59.11</c:v>
                </c:pt>
                <c:pt idx="143">
                  <c:v>59.11</c:v>
                </c:pt>
                <c:pt idx="144">
                  <c:v>59.11</c:v>
                </c:pt>
                <c:pt idx="145">
                  <c:v>59.11</c:v>
                </c:pt>
                <c:pt idx="146">
                  <c:v>59.11</c:v>
                </c:pt>
                <c:pt idx="147">
                  <c:v>59.11</c:v>
                </c:pt>
                <c:pt idx="148">
                  <c:v>58.713000000000001</c:v>
                </c:pt>
                <c:pt idx="149">
                  <c:v>57.92</c:v>
                </c:pt>
                <c:pt idx="150">
                  <c:v>56.924999999999997</c:v>
                </c:pt>
                <c:pt idx="151">
                  <c:v>55.929000000000002</c:v>
                </c:pt>
                <c:pt idx="152">
                  <c:v>55.725999999999999</c:v>
                </c:pt>
                <c:pt idx="153">
                  <c:v>55.725999999999999</c:v>
                </c:pt>
                <c:pt idx="154">
                  <c:v>55.725999999999999</c:v>
                </c:pt>
                <c:pt idx="155">
                  <c:v>55.725999999999999</c:v>
                </c:pt>
                <c:pt idx="156">
                  <c:v>55.725999999999999</c:v>
                </c:pt>
                <c:pt idx="157">
                  <c:v>55.725999999999999</c:v>
                </c:pt>
                <c:pt idx="158">
                  <c:v>55.725999999999999</c:v>
                </c:pt>
                <c:pt idx="159">
                  <c:v>55.725999999999999</c:v>
                </c:pt>
                <c:pt idx="160">
                  <c:v>55.725999999999999</c:v>
                </c:pt>
                <c:pt idx="161">
                  <c:v>55.725999999999999</c:v>
                </c:pt>
                <c:pt idx="162">
                  <c:v>55.472000000000001</c:v>
                </c:pt>
                <c:pt idx="163">
                  <c:v>54.963000000000001</c:v>
                </c:pt>
                <c:pt idx="164">
                  <c:v>54.963000000000001</c:v>
                </c:pt>
                <c:pt idx="165">
                  <c:v>54.963000000000001</c:v>
                </c:pt>
                <c:pt idx="166">
                  <c:v>54.963000000000001</c:v>
                </c:pt>
                <c:pt idx="167">
                  <c:v>54.963000000000001</c:v>
                </c:pt>
                <c:pt idx="168">
                  <c:v>54.963000000000001</c:v>
                </c:pt>
              </c:numCache>
            </c:numRef>
          </c:yVal>
          <c:smooth val="0"/>
        </c:ser>
        <c:ser>
          <c:idx val="1"/>
          <c:order val="1"/>
          <c:tx>
            <c:strRef>
              <c:f>Sheet1!$C$1</c:f>
              <c:strCache>
                <c:ptCount val="1"/>
                <c:pt idx="0">
                  <c:v>Primary/2-&lt;4 hours (N = 19,329)</c:v>
                </c:pt>
              </c:strCache>
            </c:strRef>
          </c:tx>
          <c:spPr>
            <a:ln w="41275">
              <a:solidFill>
                <a:srgbClr val="CC99FF"/>
              </a:solidFill>
            </a:ln>
          </c:spPr>
          <c:marker>
            <c:symbol val="none"/>
          </c:marker>
          <c:xVal>
            <c:numRef>
              <c:f>Sheet1!$A$2:$A$170</c:f>
              <c:numCache>
                <c:formatCode>General</c:formatCode>
                <c:ptCount val="16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numCache>
            </c:numRef>
          </c:xVal>
          <c:yVal>
            <c:numRef>
              <c:f>Sheet1!$C$2:$C$170</c:f>
              <c:numCache>
                <c:formatCode>General</c:formatCode>
                <c:ptCount val="169"/>
                <c:pt idx="0">
                  <c:v>100</c:v>
                </c:pt>
                <c:pt idx="1">
                  <c:v>100</c:v>
                </c:pt>
                <c:pt idx="2">
                  <c:v>99.828999999999994</c:v>
                </c:pt>
                <c:pt idx="3">
                  <c:v>99.55</c:v>
                </c:pt>
                <c:pt idx="4">
                  <c:v>99.222999999999999</c:v>
                </c:pt>
                <c:pt idx="5">
                  <c:v>98.703000000000003</c:v>
                </c:pt>
                <c:pt idx="6">
                  <c:v>96.031999999999996</c:v>
                </c:pt>
                <c:pt idx="7">
                  <c:v>92.454999999999998</c:v>
                </c:pt>
                <c:pt idx="8">
                  <c:v>92.028999999999996</c:v>
                </c:pt>
                <c:pt idx="9">
                  <c:v>91.924000000000007</c:v>
                </c:pt>
                <c:pt idx="10">
                  <c:v>91.924000000000007</c:v>
                </c:pt>
                <c:pt idx="11">
                  <c:v>91.924000000000007</c:v>
                </c:pt>
                <c:pt idx="12">
                  <c:v>91.924000000000007</c:v>
                </c:pt>
                <c:pt idx="13">
                  <c:v>91.924000000000007</c:v>
                </c:pt>
                <c:pt idx="14">
                  <c:v>91.912000000000006</c:v>
                </c:pt>
                <c:pt idx="15">
                  <c:v>91.852000000000004</c:v>
                </c:pt>
                <c:pt idx="16">
                  <c:v>91.668000000000006</c:v>
                </c:pt>
                <c:pt idx="17">
                  <c:v>91.369</c:v>
                </c:pt>
                <c:pt idx="18">
                  <c:v>90.233999999999995</c:v>
                </c:pt>
                <c:pt idx="19">
                  <c:v>88.783000000000001</c:v>
                </c:pt>
                <c:pt idx="20">
                  <c:v>88.335999999999999</c:v>
                </c:pt>
                <c:pt idx="21">
                  <c:v>88.203000000000003</c:v>
                </c:pt>
                <c:pt idx="22">
                  <c:v>88.141000000000005</c:v>
                </c:pt>
                <c:pt idx="23">
                  <c:v>88.129000000000005</c:v>
                </c:pt>
                <c:pt idx="24">
                  <c:v>88.129000000000005</c:v>
                </c:pt>
                <c:pt idx="25">
                  <c:v>88.129000000000005</c:v>
                </c:pt>
                <c:pt idx="26">
                  <c:v>88.122</c:v>
                </c:pt>
                <c:pt idx="27">
                  <c:v>88.046000000000006</c:v>
                </c:pt>
                <c:pt idx="28">
                  <c:v>87.85</c:v>
                </c:pt>
                <c:pt idx="29">
                  <c:v>87.549000000000007</c:v>
                </c:pt>
                <c:pt idx="30">
                  <c:v>86.61</c:v>
                </c:pt>
                <c:pt idx="31">
                  <c:v>85.66</c:v>
                </c:pt>
                <c:pt idx="32">
                  <c:v>85.242999999999995</c:v>
                </c:pt>
                <c:pt idx="33">
                  <c:v>85.122</c:v>
                </c:pt>
                <c:pt idx="34">
                  <c:v>85.093000000000004</c:v>
                </c:pt>
                <c:pt idx="35">
                  <c:v>85.085999999999999</c:v>
                </c:pt>
                <c:pt idx="36">
                  <c:v>85.085999999999999</c:v>
                </c:pt>
                <c:pt idx="37">
                  <c:v>85.085999999999999</c:v>
                </c:pt>
                <c:pt idx="38">
                  <c:v>85.052999999999997</c:v>
                </c:pt>
                <c:pt idx="39">
                  <c:v>84.995000000000005</c:v>
                </c:pt>
                <c:pt idx="40">
                  <c:v>84.819000000000003</c:v>
                </c:pt>
                <c:pt idx="41">
                  <c:v>84.45</c:v>
                </c:pt>
                <c:pt idx="42">
                  <c:v>83.710999999999999</c:v>
                </c:pt>
                <c:pt idx="43">
                  <c:v>82.816999999999993</c:v>
                </c:pt>
                <c:pt idx="44">
                  <c:v>82.477999999999994</c:v>
                </c:pt>
                <c:pt idx="45">
                  <c:v>82.331999999999994</c:v>
                </c:pt>
                <c:pt idx="46">
                  <c:v>82.296999999999997</c:v>
                </c:pt>
                <c:pt idx="47">
                  <c:v>82.28</c:v>
                </c:pt>
                <c:pt idx="48">
                  <c:v>82.28</c:v>
                </c:pt>
                <c:pt idx="49">
                  <c:v>82.28</c:v>
                </c:pt>
                <c:pt idx="50">
                  <c:v>82.26</c:v>
                </c:pt>
                <c:pt idx="51">
                  <c:v>82.21</c:v>
                </c:pt>
                <c:pt idx="52">
                  <c:v>81.98</c:v>
                </c:pt>
                <c:pt idx="53">
                  <c:v>81.528000000000006</c:v>
                </c:pt>
                <c:pt idx="54">
                  <c:v>80.852999999999994</c:v>
                </c:pt>
                <c:pt idx="55">
                  <c:v>79.81</c:v>
                </c:pt>
                <c:pt idx="56">
                  <c:v>79.566000000000003</c:v>
                </c:pt>
                <c:pt idx="57">
                  <c:v>79.432000000000002</c:v>
                </c:pt>
                <c:pt idx="58">
                  <c:v>79.411000000000001</c:v>
                </c:pt>
                <c:pt idx="59">
                  <c:v>79.39</c:v>
                </c:pt>
                <c:pt idx="60">
                  <c:v>79.39</c:v>
                </c:pt>
                <c:pt idx="61">
                  <c:v>79.367000000000004</c:v>
                </c:pt>
                <c:pt idx="62">
                  <c:v>79.331999999999994</c:v>
                </c:pt>
                <c:pt idx="63">
                  <c:v>79.236000000000004</c:v>
                </c:pt>
                <c:pt idx="64">
                  <c:v>79.031000000000006</c:v>
                </c:pt>
                <c:pt idx="65">
                  <c:v>78.680999999999997</c:v>
                </c:pt>
                <c:pt idx="66">
                  <c:v>77.915999999999997</c:v>
                </c:pt>
                <c:pt idx="67">
                  <c:v>77.087000000000003</c:v>
                </c:pt>
                <c:pt idx="68">
                  <c:v>76.828999999999994</c:v>
                </c:pt>
                <c:pt idx="69">
                  <c:v>76.691999999999993</c:v>
                </c:pt>
                <c:pt idx="70">
                  <c:v>76.667000000000002</c:v>
                </c:pt>
                <c:pt idx="71">
                  <c:v>76.667000000000002</c:v>
                </c:pt>
                <c:pt idx="72">
                  <c:v>76.667000000000002</c:v>
                </c:pt>
                <c:pt idx="73">
                  <c:v>76.667000000000002</c:v>
                </c:pt>
                <c:pt idx="74">
                  <c:v>76.638000000000005</c:v>
                </c:pt>
                <c:pt idx="75">
                  <c:v>76.492000000000004</c:v>
                </c:pt>
                <c:pt idx="76">
                  <c:v>76.242999999999995</c:v>
                </c:pt>
                <c:pt idx="77">
                  <c:v>75.875</c:v>
                </c:pt>
                <c:pt idx="78">
                  <c:v>75.269000000000005</c:v>
                </c:pt>
                <c:pt idx="79">
                  <c:v>74.376999999999995</c:v>
                </c:pt>
                <c:pt idx="80">
                  <c:v>74.122</c:v>
                </c:pt>
                <c:pt idx="81">
                  <c:v>74.091999999999999</c:v>
                </c:pt>
                <c:pt idx="82">
                  <c:v>74.075999999999993</c:v>
                </c:pt>
                <c:pt idx="83">
                  <c:v>74.061000000000007</c:v>
                </c:pt>
                <c:pt idx="84">
                  <c:v>74.061000000000007</c:v>
                </c:pt>
                <c:pt idx="85">
                  <c:v>74.061000000000007</c:v>
                </c:pt>
                <c:pt idx="86">
                  <c:v>74.007000000000005</c:v>
                </c:pt>
                <c:pt idx="87">
                  <c:v>73.861000000000004</c:v>
                </c:pt>
                <c:pt idx="88">
                  <c:v>73.659000000000006</c:v>
                </c:pt>
                <c:pt idx="89">
                  <c:v>73.290999999999997</c:v>
                </c:pt>
                <c:pt idx="90">
                  <c:v>72.477999999999994</c:v>
                </c:pt>
                <c:pt idx="91">
                  <c:v>71.680000000000007</c:v>
                </c:pt>
                <c:pt idx="92">
                  <c:v>71.53</c:v>
                </c:pt>
                <c:pt idx="93">
                  <c:v>71.453999999999994</c:v>
                </c:pt>
                <c:pt idx="94">
                  <c:v>71.453999999999994</c:v>
                </c:pt>
                <c:pt idx="95">
                  <c:v>71.435000000000002</c:v>
                </c:pt>
                <c:pt idx="96">
                  <c:v>71.435000000000002</c:v>
                </c:pt>
                <c:pt idx="97">
                  <c:v>71.435000000000002</c:v>
                </c:pt>
                <c:pt idx="98">
                  <c:v>71.412000000000006</c:v>
                </c:pt>
                <c:pt idx="99">
                  <c:v>71.367000000000004</c:v>
                </c:pt>
                <c:pt idx="100">
                  <c:v>71.161000000000001</c:v>
                </c:pt>
                <c:pt idx="101">
                  <c:v>70.677999999999997</c:v>
                </c:pt>
                <c:pt idx="102">
                  <c:v>70.055999999999997</c:v>
                </c:pt>
                <c:pt idx="103">
                  <c:v>69.105999999999995</c:v>
                </c:pt>
                <c:pt idx="104">
                  <c:v>68.894999999999996</c:v>
                </c:pt>
                <c:pt idx="105">
                  <c:v>68.872</c:v>
                </c:pt>
                <c:pt idx="106">
                  <c:v>68.8</c:v>
                </c:pt>
                <c:pt idx="107">
                  <c:v>68.775999999999996</c:v>
                </c:pt>
                <c:pt idx="108">
                  <c:v>68.775999999999996</c:v>
                </c:pt>
                <c:pt idx="109">
                  <c:v>68.775999999999996</c:v>
                </c:pt>
                <c:pt idx="110">
                  <c:v>68.721000000000004</c:v>
                </c:pt>
                <c:pt idx="111">
                  <c:v>68.664000000000001</c:v>
                </c:pt>
                <c:pt idx="112">
                  <c:v>68.353999999999999</c:v>
                </c:pt>
                <c:pt idx="113">
                  <c:v>68.013999999999996</c:v>
                </c:pt>
                <c:pt idx="114">
                  <c:v>67.302000000000007</c:v>
                </c:pt>
                <c:pt idx="115">
                  <c:v>66.385999999999996</c:v>
                </c:pt>
                <c:pt idx="116">
                  <c:v>66.067999999999998</c:v>
                </c:pt>
                <c:pt idx="117">
                  <c:v>66.010000000000005</c:v>
                </c:pt>
                <c:pt idx="118">
                  <c:v>66.010000000000005</c:v>
                </c:pt>
                <c:pt idx="119">
                  <c:v>66.010000000000005</c:v>
                </c:pt>
                <c:pt idx="120">
                  <c:v>66.010000000000005</c:v>
                </c:pt>
                <c:pt idx="121">
                  <c:v>66.010000000000005</c:v>
                </c:pt>
                <c:pt idx="122">
                  <c:v>66.010000000000005</c:v>
                </c:pt>
                <c:pt idx="123">
                  <c:v>65.831999999999994</c:v>
                </c:pt>
                <c:pt idx="124">
                  <c:v>65.617999999999995</c:v>
                </c:pt>
                <c:pt idx="125">
                  <c:v>65.078999999999994</c:v>
                </c:pt>
                <c:pt idx="126">
                  <c:v>64.501999999999995</c:v>
                </c:pt>
                <c:pt idx="127">
                  <c:v>63.558999999999997</c:v>
                </c:pt>
                <c:pt idx="128">
                  <c:v>63.265999999999998</c:v>
                </c:pt>
                <c:pt idx="129">
                  <c:v>63.265999999999998</c:v>
                </c:pt>
                <c:pt idx="130">
                  <c:v>63.265999999999998</c:v>
                </c:pt>
                <c:pt idx="131">
                  <c:v>63.265999999999998</c:v>
                </c:pt>
                <c:pt idx="132">
                  <c:v>63.265999999999998</c:v>
                </c:pt>
                <c:pt idx="133">
                  <c:v>63.265999999999998</c:v>
                </c:pt>
                <c:pt idx="134">
                  <c:v>63.220999999999997</c:v>
                </c:pt>
                <c:pt idx="135">
                  <c:v>63.128999999999998</c:v>
                </c:pt>
                <c:pt idx="136">
                  <c:v>62.898000000000003</c:v>
                </c:pt>
                <c:pt idx="137">
                  <c:v>62.759</c:v>
                </c:pt>
                <c:pt idx="138">
                  <c:v>61.966000000000001</c:v>
                </c:pt>
                <c:pt idx="139">
                  <c:v>61.307000000000002</c:v>
                </c:pt>
                <c:pt idx="140">
                  <c:v>61.021000000000001</c:v>
                </c:pt>
                <c:pt idx="141">
                  <c:v>60.923999999999999</c:v>
                </c:pt>
                <c:pt idx="142">
                  <c:v>60.875</c:v>
                </c:pt>
                <c:pt idx="143">
                  <c:v>60.875</c:v>
                </c:pt>
                <c:pt idx="144">
                  <c:v>60.875</c:v>
                </c:pt>
                <c:pt idx="145">
                  <c:v>60.875</c:v>
                </c:pt>
                <c:pt idx="146">
                  <c:v>60.875</c:v>
                </c:pt>
                <c:pt idx="147">
                  <c:v>60.692999999999998</c:v>
                </c:pt>
                <c:pt idx="148">
                  <c:v>60.448999999999998</c:v>
                </c:pt>
                <c:pt idx="149">
                  <c:v>59.837000000000003</c:v>
                </c:pt>
                <c:pt idx="150">
                  <c:v>59.406999999999996</c:v>
                </c:pt>
                <c:pt idx="151">
                  <c:v>58.723999999999997</c:v>
                </c:pt>
                <c:pt idx="152">
                  <c:v>58.536000000000001</c:v>
                </c:pt>
                <c:pt idx="153">
                  <c:v>58.472000000000001</c:v>
                </c:pt>
                <c:pt idx="154">
                  <c:v>58.472000000000001</c:v>
                </c:pt>
                <c:pt idx="155">
                  <c:v>58.472000000000001</c:v>
                </c:pt>
                <c:pt idx="156">
                  <c:v>58.472000000000001</c:v>
                </c:pt>
                <c:pt idx="157">
                  <c:v>58.472000000000001</c:v>
                </c:pt>
                <c:pt idx="158">
                  <c:v>58.472000000000001</c:v>
                </c:pt>
                <c:pt idx="159">
                  <c:v>58.472000000000001</c:v>
                </c:pt>
                <c:pt idx="160">
                  <c:v>57.973999999999997</c:v>
                </c:pt>
                <c:pt idx="161">
                  <c:v>57.807000000000002</c:v>
                </c:pt>
                <c:pt idx="162">
                  <c:v>57.470999999999997</c:v>
                </c:pt>
                <c:pt idx="163">
                  <c:v>56.627000000000002</c:v>
                </c:pt>
                <c:pt idx="164">
                  <c:v>56.201000000000001</c:v>
                </c:pt>
                <c:pt idx="165">
                  <c:v>55.938000000000002</c:v>
                </c:pt>
                <c:pt idx="166">
                  <c:v>55.938000000000002</c:v>
                </c:pt>
                <c:pt idx="167">
                  <c:v>55.938000000000002</c:v>
                </c:pt>
                <c:pt idx="168">
                  <c:v>55.938000000000002</c:v>
                </c:pt>
              </c:numCache>
            </c:numRef>
          </c:yVal>
          <c:smooth val="0"/>
        </c:ser>
        <c:ser>
          <c:idx val="2"/>
          <c:order val="2"/>
          <c:tx>
            <c:strRef>
              <c:f>Sheet1!$D$1</c:f>
              <c:strCache>
                <c:ptCount val="1"/>
                <c:pt idx="0">
                  <c:v>Primary/4+ hours (N = 5,078)</c:v>
                </c:pt>
              </c:strCache>
            </c:strRef>
          </c:tx>
          <c:spPr>
            <a:ln w="41275">
              <a:solidFill>
                <a:srgbClr val="FFFF00"/>
              </a:solidFill>
            </a:ln>
          </c:spPr>
          <c:marker>
            <c:symbol val="none"/>
          </c:marker>
          <c:xVal>
            <c:numRef>
              <c:f>Sheet1!$A$2:$A$170</c:f>
              <c:numCache>
                <c:formatCode>General</c:formatCode>
                <c:ptCount val="16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numCache>
            </c:numRef>
          </c:xVal>
          <c:yVal>
            <c:numRef>
              <c:f>Sheet1!$D$2:$D$170</c:f>
              <c:numCache>
                <c:formatCode>General</c:formatCode>
                <c:ptCount val="169"/>
                <c:pt idx="0">
                  <c:v>100</c:v>
                </c:pt>
                <c:pt idx="1">
                  <c:v>100</c:v>
                </c:pt>
                <c:pt idx="2">
                  <c:v>99.841999999999999</c:v>
                </c:pt>
                <c:pt idx="3">
                  <c:v>99.605999999999995</c:v>
                </c:pt>
                <c:pt idx="4">
                  <c:v>99.29</c:v>
                </c:pt>
                <c:pt idx="5">
                  <c:v>98.853999999999999</c:v>
                </c:pt>
                <c:pt idx="6">
                  <c:v>96.206000000000003</c:v>
                </c:pt>
                <c:pt idx="7">
                  <c:v>92.531999999999996</c:v>
                </c:pt>
                <c:pt idx="8">
                  <c:v>92.191000000000003</c:v>
                </c:pt>
                <c:pt idx="9">
                  <c:v>92.13</c:v>
                </c:pt>
                <c:pt idx="10">
                  <c:v>92.13</c:v>
                </c:pt>
                <c:pt idx="11">
                  <c:v>92.13</c:v>
                </c:pt>
                <c:pt idx="12">
                  <c:v>92.13</c:v>
                </c:pt>
                <c:pt idx="13">
                  <c:v>92.13</c:v>
                </c:pt>
                <c:pt idx="14">
                  <c:v>92.13</c:v>
                </c:pt>
                <c:pt idx="15">
                  <c:v>92.039000000000001</c:v>
                </c:pt>
                <c:pt idx="16">
                  <c:v>91.879000000000005</c:v>
                </c:pt>
                <c:pt idx="17">
                  <c:v>91.512</c:v>
                </c:pt>
                <c:pt idx="18">
                  <c:v>90.433000000000007</c:v>
                </c:pt>
                <c:pt idx="19">
                  <c:v>89.054000000000002</c:v>
                </c:pt>
                <c:pt idx="20">
                  <c:v>88.751999999999995</c:v>
                </c:pt>
                <c:pt idx="21">
                  <c:v>88.658000000000001</c:v>
                </c:pt>
                <c:pt idx="22">
                  <c:v>88.658000000000001</c:v>
                </c:pt>
                <c:pt idx="23">
                  <c:v>88.658000000000001</c:v>
                </c:pt>
                <c:pt idx="24">
                  <c:v>88.658000000000001</c:v>
                </c:pt>
                <c:pt idx="25">
                  <c:v>88.658000000000001</c:v>
                </c:pt>
                <c:pt idx="26">
                  <c:v>88.551000000000002</c:v>
                </c:pt>
                <c:pt idx="27">
                  <c:v>88.495999999999995</c:v>
                </c:pt>
                <c:pt idx="28">
                  <c:v>88.415000000000006</c:v>
                </c:pt>
                <c:pt idx="29">
                  <c:v>88.197000000000003</c:v>
                </c:pt>
                <c:pt idx="30">
                  <c:v>87.516000000000005</c:v>
                </c:pt>
                <c:pt idx="31">
                  <c:v>86.340999999999994</c:v>
                </c:pt>
                <c:pt idx="32">
                  <c:v>85.927999999999997</c:v>
                </c:pt>
                <c:pt idx="33">
                  <c:v>85.9</c:v>
                </c:pt>
                <c:pt idx="34">
                  <c:v>85.872</c:v>
                </c:pt>
                <c:pt idx="35">
                  <c:v>85.872</c:v>
                </c:pt>
                <c:pt idx="36">
                  <c:v>85.872</c:v>
                </c:pt>
                <c:pt idx="37">
                  <c:v>85.811000000000007</c:v>
                </c:pt>
                <c:pt idx="38">
                  <c:v>85.811000000000007</c:v>
                </c:pt>
                <c:pt idx="39">
                  <c:v>85.745999999999995</c:v>
                </c:pt>
                <c:pt idx="40">
                  <c:v>85.521000000000001</c:v>
                </c:pt>
                <c:pt idx="41">
                  <c:v>85.262</c:v>
                </c:pt>
                <c:pt idx="42">
                  <c:v>84.227000000000004</c:v>
                </c:pt>
                <c:pt idx="43">
                  <c:v>83.284000000000006</c:v>
                </c:pt>
                <c:pt idx="44">
                  <c:v>82.956000000000003</c:v>
                </c:pt>
                <c:pt idx="45">
                  <c:v>82.956000000000003</c:v>
                </c:pt>
                <c:pt idx="46">
                  <c:v>82.956000000000003</c:v>
                </c:pt>
                <c:pt idx="47">
                  <c:v>82.956000000000003</c:v>
                </c:pt>
                <c:pt idx="48">
                  <c:v>82.956000000000003</c:v>
                </c:pt>
                <c:pt idx="49">
                  <c:v>82.956000000000003</c:v>
                </c:pt>
                <c:pt idx="50">
                  <c:v>82.956000000000003</c:v>
                </c:pt>
                <c:pt idx="51">
                  <c:v>82.878</c:v>
                </c:pt>
                <c:pt idx="52">
                  <c:v>82.644000000000005</c:v>
                </c:pt>
                <c:pt idx="53">
                  <c:v>82.292000000000002</c:v>
                </c:pt>
                <c:pt idx="54">
                  <c:v>82.096000000000004</c:v>
                </c:pt>
                <c:pt idx="55">
                  <c:v>80.912999999999997</c:v>
                </c:pt>
                <c:pt idx="56">
                  <c:v>80.713999999999999</c:v>
                </c:pt>
                <c:pt idx="57">
                  <c:v>80.632999999999996</c:v>
                </c:pt>
                <c:pt idx="58">
                  <c:v>80.632999999999996</c:v>
                </c:pt>
                <c:pt idx="59">
                  <c:v>80.632999999999996</c:v>
                </c:pt>
                <c:pt idx="60">
                  <c:v>80.632999999999996</c:v>
                </c:pt>
                <c:pt idx="61">
                  <c:v>80.632999999999996</c:v>
                </c:pt>
                <c:pt idx="62">
                  <c:v>80.632999999999996</c:v>
                </c:pt>
                <c:pt idx="63">
                  <c:v>80.488</c:v>
                </c:pt>
                <c:pt idx="64">
                  <c:v>80.197999999999993</c:v>
                </c:pt>
                <c:pt idx="65">
                  <c:v>79.760999999999996</c:v>
                </c:pt>
                <c:pt idx="66">
                  <c:v>78.884</c:v>
                </c:pt>
                <c:pt idx="67">
                  <c:v>78.052999999999997</c:v>
                </c:pt>
                <c:pt idx="68">
                  <c:v>77.412999999999997</c:v>
                </c:pt>
                <c:pt idx="69">
                  <c:v>77.412999999999997</c:v>
                </c:pt>
                <c:pt idx="70">
                  <c:v>77.311000000000007</c:v>
                </c:pt>
                <c:pt idx="71">
                  <c:v>77.311000000000007</c:v>
                </c:pt>
                <c:pt idx="72">
                  <c:v>77.311000000000007</c:v>
                </c:pt>
                <c:pt idx="73">
                  <c:v>77.253</c:v>
                </c:pt>
                <c:pt idx="74">
                  <c:v>77.253</c:v>
                </c:pt>
                <c:pt idx="75">
                  <c:v>77.253</c:v>
                </c:pt>
                <c:pt idx="76">
                  <c:v>77.007999999999996</c:v>
                </c:pt>
                <c:pt idx="77">
                  <c:v>76.638000000000005</c:v>
                </c:pt>
                <c:pt idx="78">
                  <c:v>75.465000000000003</c:v>
                </c:pt>
                <c:pt idx="79">
                  <c:v>74.347999999999999</c:v>
                </c:pt>
                <c:pt idx="80">
                  <c:v>74.221999999999994</c:v>
                </c:pt>
                <c:pt idx="81">
                  <c:v>74.221999999999994</c:v>
                </c:pt>
                <c:pt idx="82">
                  <c:v>74.158000000000001</c:v>
                </c:pt>
                <c:pt idx="83">
                  <c:v>74.158000000000001</c:v>
                </c:pt>
                <c:pt idx="84">
                  <c:v>74.158000000000001</c:v>
                </c:pt>
                <c:pt idx="85">
                  <c:v>74.158000000000001</c:v>
                </c:pt>
                <c:pt idx="86">
                  <c:v>74.158000000000001</c:v>
                </c:pt>
                <c:pt idx="87">
                  <c:v>74.158000000000001</c:v>
                </c:pt>
                <c:pt idx="88">
                  <c:v>74.08</c:v>
                </c:pt>
                <c:pt idx="89">
                  <c:v>73.766000000000005</c:v>
                </c:pt>
                <c:pt idx="90">
                  <c:v>73.216999999999999</c:v>
                </c:pt>
                <c:pt idx="91">
                  <c:v>72.352000000000004</c:v>
                </c:pt>
                <c:pt idx="92">
                  <c:v>72.114000000000004</c:v>
                </c:pt>
                <c:pt idx="93">
                  <c:v>72.114000000000004</c:v>
                </c:pt>
                <c:pt idx="94">
                  <c:v>72.114000000000004</c:v>
                </c:pt>
                <c:pt idx="95">
                  <c:v>72.03</c:v>
                </c:pt>
                <c:pt idx="96">
                  <c:v>72.03</c:v>
                </c:pt>
                <c:pt idx="97">
                  <c:v>71.932000000000002</c:v>
                </c:pt>
                <c:pt idx="98">
                  <c:v>71.932000000000002</c:v>
                </c:pt>
                <c:pt idx="99">
                  <c:v>71.831999999999994</c:v>
                </c:pt>
                <c:pt idx="100">
                  <c:v>71.531000000000006</c:v>
                </c:pt>
                <c:pt idx="101">
                  <c:v>71.128</c:v>
                </c:pt>
                <c:pt idx="102">
                  <c:v>70.522999999999996</c:v>
                </c:pt>
                <c:pt idx="103">
                  <c:v>70.019000000000005</c:v>
                </c:pt>
                <c:pt idx="104">
                  <c:v>69.611000000000004</c:v>
                </c:pt>
                <c:pt idx="105">
                  <c:v>69.507999999999996</c:v>
                </c:pt>
                <c:pt idx="106">
                  <c:v>69.507999999999996</c:v>
                </c:pt>
                <c:pt idx="107">
                  <c:v>69.507999999999996</c:v>
                </c:pt>
                <c:pt idx="108">
                  <c:v>69.507999999999996</c:v>
                </c:pt>
                <c:pt idx="109">
                  <c:v>69.507999999999996</c:v>
                </c:pt>
                <c:pt idx="110">
                  <c:v>69.381</c:v>
                </c:pt>
                <c:pt idx="111">
                  <c:v>69.123000000000005</c:v>
                </c:pt>
                <c:pt idx="112">
                  <c:v>69.123000000000005</c:v>
                </c:pt>
                <c:pt idx="113">
                  <c:v>68.475999999999999</c:v>
                </c:pt>
                <c:pt idx="114">
                  <c:v>67.564999999999998</c:v>
                </c:pt>
                <c:pt idx="115">
                  <c:v>67.040999999999997</c:v>
                </c:pt>
                <c:pt idx="116">
                  <c:v>66.510999999999996</c:v>
                </c:pt>
                <c:pt idx="117">
                  <c:v>66.376999999999995</c:v>
                </c:pt>
                <c:pt idx="118">
                  <c:v>66.376999999999995</c:v>
                </c:pt>
                <c:pt idx="119">
                  <c:v>66.376999999999995</c:v>
                </c:pt>
                <c:pt idx="120">
                  <c:v>66.376999999999995</c:v>
                </c:pt>
                <c:pt idx="121">
                  <c:v>66.376999999999995</c:v>
                </c:pt>
                <c:pt idx="122">
                  <c:v>66.376999999999995</c:v>
                </c:pt>
                <c:pt idx="123">
                  <c:v>66.376999999999995</c:v>
                </c:pt>
                <c:pt idx="124">
                  <c:v>66.376999999999995</c:v>
                </c:pt>
                <c:pt idx="125">
                  <c:v>66.028999999999996</c:v>
                </c:pt>
                <c:pt idx="126">
                  <c:v>64.808999999999997</c:v>
                </c:pt>
                <c:pt idx="127">
                  <c:v>63.938000000000002</c:v>
                </c:pt>
                <c:pt idx="128">
                  <c:v>63.762999999999998</c:v>
                </c:pt>
                <c:pt idx="129">
                  <c:v>63.406999999999996</c:v>
                </c:pt>
                <c:pt idx="130">
                  <c:v>63.406999999999996</c:v>
                </c:pt>
                <c:pt idx="131">
                  <c:v>63.406999999999996</c:v>
                </c:pt>
                <c:pt idx="132">
                  <c:v>63.406999999999996</c:v>
                </c:pt>
                <c:pt idx="133">
                  <c:v>63.406999999999996</c:v>
                </c:pt>
                <c:pt idx="134">
                  <c:v>63.183999999999997</c:v>
                </c:pt>
                <c:pt idx="135">
                  <c:v>63.183999999999997</c:v>
                </c:pt>
                <c:pt idx="136">
                  <c:v>62.728999999999999</c:v>
                </c:pt>
                <c:pt idx="137">
                  <c:v>62.728999999999999</c:v>
                </c:pt>
                <c:pt idx="138">
                  <c:v>62.045000000000002</c:v>
                </c:pt>
                <c:pt idx="139">
                  <c:v>61.357999999999997</c:v>
                </c:pt>
                <c:pt idx="140">
                  <c:v>60.89</c:v>
                </c:pt>
                <c:pt idx="141">
                  <c:v>60.89</c:v>
                </c:pt>
                <c:pt idx="142">
                  <c:v>60.89</c:v>
                </c:pt>
                <c:pt idx="143">
                  <c:v>60.89</c:v>
                </c:pt>
                <c:pt idx="144">
                  <c:v>60.89</c:v>
                </c:pt>
                <c:pt idx="145">
                  <c:v>60.89</c:v>
                </c:pt>
                <c:pt idx="146">
                  <c:v>60.89</c:v>
                </c:pt>
                <c:pt idx="147">
                  <c:v>60.89</c:v>
                </c:pt>
                <c:pt idx="148">
                  <c:v>60.89</c:v>
                </c:pt>
                <c:pt idx="149">
                  <c:v>60.573</c:v>
                </c:pt>
                <c:pt idx="150">
                  <c:v>59.622</c:v>
                </c:pt>
                <c:pt idx="151">
                  <c:v>58.345999999999997</c:v>
                </c:pt>
                <c:pt idx="152">
                  <c:v>58.345999999999997</c:v>
                </c:pt>
                <c:pt idx="153">
                  <c:v>58.345999999999997</c:v>
                </c:pt>
                <c:pt idx="154">
                  <c:v>58.345999999999997</c:v>
                </c:pt>
                <c:pt idx="155">
                  <c:v>58.345999999999997</c:v>
                </c:pt>
                <c:pt idx="156">
                  <c:v>58.345999999999997</c:v>
                </c:pt>
                <c:pt idx="157">
                  <c:v>58.345999999999997</c:v>
                </c:pt>
                <c:pt idx="158">
                  <c:v>58.345999999999997</c:v>
                </c:pt>
                <c:pt idx="159">
                  <c:v>58.345999999999997</c:v>
                </c:pt>
                <c:pt idx="160">
                  <c:v>57.481999999999999</c:v>
                </c:pt>
                <c:pt idx="161">
                  <c:v>57.481999999999999</c:v>
                </c:pt>
                <c:pt idx="162">
                  <c:v>57.481999999999999</c:v>
                </c:pt>
                <c:pt idx="163">
                  <c:v>57.481999999999999</c:v>
                </c:pt>
                <c:pt idx="164">
                  <c:v>57.481999999999999</c:v>
                </c:pt>
                <c:pt idx="165">
                  <c:v>57.481999999999999</c:v>
                </c:pt>
                <c:pt idx="166">
                  <c:v>57.481999999999999</c:v>
                </c:pt>
                <c:pt idx="167">
                  <c:v>57.481999999999999</c:v>
                </c:pt>
                <c:pt idx="168">
                  <c:v>57.481999999999999</c:v>
                </c:pt>
              </c:numCache>
            </c:numRef>
          </c:yVal>
          <c:smooth val="0"/>
        </c:ser>
        <c:ser>
          <c:idx val="3"/>
          <c:order val="3"/>
          <c:tx>
            <c:strRef>
              <c:f>Sheet1!$E$1</c:f>
              <c:strCache>
                <c:ptCount val="1"/>
                <c:pt idx="0">
                  <c:v>Retx/&lt;2 hours (N = 87)</c:v>
                </c:pt>
              </c:strCache>
            </c:strRef>
          </c:tx>
          <c:spPr>
            <a:ln w="41275">
              <a:solidFill>
                <a:srgbClr val="009900"/>
              </a:solidFill>
            </a:ln>
          </c:spPr>
          <c:marker>
            <c:symbol val="none"/>
          </c:marker>
          <c:xVal>
            <c:numRef>
              <c:f>Sheet1!$A$2:$A$170</c:f>
              <c:numCache>
                <c:formatCode>General</c:formatCode>
                <c:ptCount val="16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numCache>
            </c:numRef>
          </c:xVal>
          <c:yVal>
            <c:numRef>
              <c:f>Sheet1!$E$2:$E$170</c:f>
              <c:numCache>
                <c:formatCode>General</c:formatCode>
                <c:ptCount val="169"/>
                <c:pt idx="0">
                  <c:v>100</c:v>
                </c:pt>
                <c:pt idx="1">
                  <c:v>100</c:v>
                </c:pt>
                <c:pt idx="2">
                  <c:v>100</c:v>
                </c:pt>
                <c:pt idx="3">
                  <c:v>98.850999999999999</c:v>
                </c:pt>
                <c:pt idx="4">
                  <c:v>98.850999999999999</c:v>
                </c:pt>
                <c:pt idx="5">
                  <c:v>98.850999999999999</c:v>
                </c:pt>
                <c:pt idx="6">
                  <c:v>94.143000000000001</c:v>
                </c:pt>
                <c:pt idx="7">
                  <c:v>91.79</c:v>
                </c:pt>
                <c:pt idx="8">
                  <c:v>91.79</c:v>
                </c:pt>
                <c:pt idx="9">
                  <c:v>91.79</c:v>
                </c:pt>
                <c:pt idx="10">
                  <c:v>91.79</c:v>
                </c:pt>
                <c:pt idx="11">
                  <c:v>91.79</c:v>
                </c:pt>
                <c:pt idx="12">
                  <c:v>91.79</c:v>
                </c:pt>
                <c:pt idx="13">
                  <c:v>91.79</c:v>
                </c:pt>
                <c:pt idx="14">
                  <c:v>91.79</c:v>
                </c:pt>
                <c:pt idx="15">
                  <c:v>91.79</c:v>
                </c:pt>
                <c:pt idx="16">
                  <c:v>91.79</c:v>
                </c:pt>
                <c:pt idx="17">
                  <c:v>91.79</c:v>
                </c:pt>
                <c:pt idx="18">
                  <c:v>90.459000000000003</c:v>
                </c:pt>
                <c:pt idx="19">
                  <c:v>89.129000000000005</c:v>
                </c:pt>
                <c:pt idx="20">
                  <c:v>89.129000000000005</c:v>
                </c:pt>
                <c:pt idx="21">
                  <c:v>89.129000000000005</c:v>
                </c:pt>
                <c:pt idx="22">
                  <c:v>89.129000000000005</c:v>
                </c:pt>
                <c:pt idx="23">
                  <c:v>89.129000000000005</c:v>
                </c:pt>
                <c:pt idx="24">
                  <c:v>89.129000000000005</c:v>
                </c:pt>
                <c:pt idx="25">
                  <c:v>89.129000000000005</c:v>
                </c:pt>
                <c:pt idx="26">
                  <c:v>89.129000000000005</c:v>
                </c:pt>
                <c:pt idx="27">
                  <c:v>89.129000000000005</c:v>
                </c:pt>
                <c:pt idx="28">
                  <c:v>87.566000000000003</c:v>
                </c:pt>
                <c:pt idx="29">
                  <c:v>87.566000000000003</c:v>
                </c:pt>
                <c:pt idx="30">
                  <c:v>87.566000000000003</c:v>
                </c:pt>
                <c:pt idx="31">
                  <c:v>87.566000000000003</c:v>
                </c:pt>
                <c:pt idx="32">
                  <c:v>87.566000000000003</c:v>
                </c:pt>
                <c:pt idx="33">
                  <c:v>87.566000000000003</c:v>
                </c:pt>
                <c:pt idx="34">
                  <c:v>86.001999999999995</c:v>
                </c:pt>
                <c:pt idx="35">
                  <c:v>86.001999999999995</c:v>
                </c:pt>
                <c:pt idx="36">
                  <c:v>86.001999999999995</c:v>
                </c:pt>
                <c:pt idx="37">
                  <c:v>86.001999999999995</c:v>
                </c:pt>
                <c:pt idx="38">
                  <c:v>86.001999999999995</c:v>
                </c:pt>
                <c:pt idx="39">
                  <c:v>86.001999999999995</c:v>
                </c:pt>
                <c:pt idx="40">
                  <c:v>86.001999999999995</c:v>
                </c:pt>
                <c:pt idx="41">
                  <c:v>86.001999999999995</c:v>
                </c:pt>
                <c:pt idx="42">
                  <c:v>86.001999999999995</c:v>
                </c:pt>
                <c:pt idx="43">
                  <c:v>84.132000000000005</c:v>
                </c:pt>
                <c:pt idx="44">
                  <c:v>84.132000000000005</c:v>
                </c:pt>
                <c:pt idx="45">
                  <c:v>84.132000000000005</c:v>
                </c:pt>
                <c:pt idx="46">
                  <c:v>84.132000000000005</c:v>
                </c:pt>
                <c:pt idx="47">
                  <c:v>84.132000000000005</c:v>
                </c:pt>
                <c:pt idx="48">
                  <c:v>84.132000000000005</c:v>
                </c:pt>
                <c:pt idx="49">
                  <c:v>84.132000000000005</c:v>
                </c:pt>
                <c:pt idx="50">
                  <c:v>84.132000000000005</c:v>
                </c:pt>
                <c:pt idx="51">
                  <c:v>84.132000000000005</c:v>
                </c:pt>
                <c:pt idx="52">
                  <c:v>84.132000000000005</c:v>
                </c:pt>
                <c:pt idx="53">
                  <c:v>84.132000000000005</c:v>
                </c:pt>
                <c:pt idx="54">
                  <c:v>84.132000000000005</c:v>
                </c:pt>
                <c:pt idx="55">
                  <c:v>84.132000000000005</c:v>
                </c:pt>
                <c:pt idx="56">
                  <c:v>84.132000000000005</c:v>
                </c:pt>
                <c:pt idx="57">
                  <c:v>81.974999999999994</c:v>
                </c:pt>
                <c:pt idx="58">
                  <c:v>81.974999999999994</c:v>
                </c:pt>
                <c:pt idx="59">
                  <c:v>81.974999999999994</c:v>
                </c:pt>
                <c:pt idx="60">
                  <c:v>81.974999999999994</c:v>
                </c:pt>
                <c:pt idx="61">
                  <c:v>81.974999999999994</c:v>
                </c:pt>
                <c:pt idx="62">
                  <c:v>81.974999999999994</c:v>
                </c:pt>
                <c:pt idx="63">
                  <c:v>81.974999999999994</c:v>
                </c:pt>
                <c:pt idx="64">
                  <c:v>81.974999999999994</c:v>
                </c:pt>
                <c:pt idx="65">
                  <c:v>81.974999999999994</c:v>
                </c:pt>
                <c:pt idx="66">
                  <c:v>81.974999999999994</c:v>
                </c:pt>
                <c:pt idx="67">
                  <c:v>79.491</c:v>
                </c:pt>
                <c:pt idx="68">
                  <c:v>79.491</c:v>
                </c:pt>
                <c:pt idx="69">
                  <c:v>79.491</c:v>
                </c:pt>
                <c:pt idx="70">
                  <c:v>79.491</c:v>
                </c:pt>
                <c:pt idx="71">
                  <c:v>79.491</c:v>
                </c:pt>
                <c:pt idx="72">
                  <c:v>79.491</c:v>
                </c:pt>
                <c:pt idx="73">
                  <c:v>79.491</c:v>
                </c:pt>
                <c:pt idx="74">
                  <c:v>79.491</c:v>
                </c:pt>
                <c:pt idx="75">
                  <c:v>79.491</c:v>
                </c:pt>
                <c:pt idx="76">
                  <c:v>76.75</c:v>
                </c:pt>
                <c:pt idx="77">
                  <c:v>76.75</c:v>
                </c:pt>
                <c:pt idx="78">
                  <c:v>73.906999999999996</c:v>
                </c:pt>
                <c:pt idx="79">
                  <c:v>71.064999999999998</c:v>
                </c:pt>
                <c:pt idx="80">
                  <c:v>71.064999999999998</c:v>
                </c:pt>
                <c:pt idx="81">
                  <c:v>71.064999999999998</c:v>
                </c:pt>
                <c:pt idx="82">
                  <c:v>71.064999999999998</c:v>
                </c:pt>
                <c:pt idx="83">
                  <c:v>71.064999999999998</c:v>
                </c:pt>
                <c:pt idx="84">
                  <c:v>71.064999999999998</c:v>
                </c:pt>
                <c:pt idx="85">
                  <c:v>71.064999999999998</c:v>
                </c:pt>
                <c:pt idx="86">
                  <c:v>71.064999999999998</c:v>
                </c:pt>
                <c:pt idx="87">
                  <c:v>71.064999999999998</c:v>
                </c:pt>
                <c:pt idx="88">
                  <c:v>71.064999999999998</c:v>
                </c:pt>
                <c:pt idx="89">
                  <c:v>71.064999999999998</c:v>
                </c:pt>
                <c:pt idx="90">
                  <c:v>67.834000000000003</c:v>
                </c:pt>
                <c:pt idx="91">
                  <c:v>67.834000000000003</c:v>
                </c:pt>
                <c:pt idx="92">
                  <c:v>67.834000000000003</c:v>
                </c:pt>
                <c:pt idx="93">
                  <c:v>67.834000000000003</c:v>
                </c:pt>
                <c:pt idx="94">
                  <c:v>67.834000000000003</c:v>
                </c:pt>
                <c:pt idx="95">
                  <c:v>67.834000000000003</c:v>
                </c:pt>
                <c:pt idx="96">
                  <c:v>67.834000000000003</c:v>
                </c:pt>
              </c:numCache>
            </c:numRef>
          </c:yVal>
          <c:smooth val="0"/>
        </c:ser>
        <c:ser>
          <c:idx val="4"/>
          <c:order val="4"/>
          <c:tx>
            <c:strRef>
              <c:f>Sheet1!$F$1</c:f>
              <c:strCache>
                <c:ptCount val="1"/>
                <c:pt idx="0">
                  <c:v>Retx/2-&lt;4 hours (N = 527)</c:v>
                </c:pt>
              </c:strCache>
            </c:strRef>
          </c:tx>
          <c:spPr>
            <a:ln w="41275">
              <a:solidFill>
                <a:srgbClr val="7030A0"/>
              </a:solidFill>
            </a:ln>
          </c:spPr>
          <c:marker>
            <c:symbol val="none"/>
          </c:marker>
          <c:xVal>
            <c:numRef>
              <c:f>Sheet1!$A$2:$A$170</c:f>
              <c:numCache>
                <c:formatCode>General</c:formatCode>
                <c:ptCount val="16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numCache>
            </c:numRef>
          </c:xVal>
          <c:yVal>
            <c:numRef>
              <c:f>Sheet1!$F$2:$F$170</c:f>
              <c:numCache>
                <c:formatCode>General</c:formatCode>
                <c:ptCount val="169"/>
                <c:pt idx="0">
                  <c:v>100</c:v>
                </c:pt>
                <c:pt idx="1">
                  <c:v>100</c:v>
                </c:pt>
                <c:pt idx="2">
                  <c:v>99.81</c:v>
                </c:pt>
                <c:pt idx="3">
                  <c:v>99.241</c:v>
                </c:pt>
                <c:pt idx="4">
                  <c:v>97.531000000000006</c:v>
                </c:pt>
                <c:pt idx="5">
                  <c:v>96.766000000000005</c:v>
                </c:pt>
                <c:pt idx="6">
                  <c:v>92.734999999999999</c:v>
                </c:pt>
                <c:pt idx="7">
                  <c:v>88.703000000000003</c:v>
                </c:pt>
                <c:pt idx="8">
                  <c:v>88.126000000000005</c:v>
                </c:pt>
                <c:pt idx="9">
                  <c:v>88.126000000000005</c:v>
                </c:pt>
                <c:pt idx="10">
                  <c:v>88.126000000000005</c:v>
                </c:pt>
                <c:pt idx="11">
                  <c:v>88.126000000000005</c:v>
                </c:pt>
                <c:pt idx="12">
                  <c:v>88.126000000000005</c:v>
                </c:pt>
                <c:pt idx="13">
                  <c:v>88.126000000000005</c:v>
                </c:pt>
                <c:pt idx="14">
                  <c:v>88.126000000000005</c:v>
                </c:pt>
                <c:pt idx="15">
                  <c:v>88.126000000000005</c:v>
                </c:pt>
                <c:pt idx="16">
                  <c:v>87.903000000000006</c:v>
                </c:pt>
                <c:pt idx="17">
                  <c:v>87.68</c:v>
                </c:pt>
                <c:pt idx="18">
                  <c:v>86.337999999999994</c:v>
                </c:pt>
                <c:pt idx="19">
                  <c:v>84.762</c:v>
                </c:pt>
                <c:pt idx="20">
                  <c:v>83.858000000000004</c:v>
                </c:pt>
                <c:pt idx="21">
                  <c:v>83.858000000000004</c:v>
                </c:pt>
                <c:pt idx="22">
                  <c:v>83.858000000000004</c:v>
                </c:pt>
                <c:pt idx="23">
                  <c:v>83.625</c:v>
                </c:pt>
                <c:pt idx="24">
                  <c:v>83.625</c:v>
                </c:pt>
                <c:pt idx="25">
                  <c:v>83.625</c:v>
                </c:pt>
                <c:pt idx="26">
                  <c:v>83.625</c:v>
                </c:pt>
                <c:pt idx="27">
                  <c:v>83.084999999999994</c:v>
                </c:pt>
                <c:pt idx="28">
                  <c:v>83.084999999999994</c:v>
                </c:pt>
                <c:pt idx="29">
                  <c:v>82.811000000000007</c:v>
                </c:pt>
                <c:pt idx="30">
                  <c:v>81.156999999999996</c:v>
                </c:pt>
                <c:pt idx="31">
                  <c:v>79.775000000000006</c:v>
                </c:pt>
                <c:pt idx="32">
                  <c:v>79.497</c:v>
                </c:pt>
                <c:pt idx="33">
                  <c:v>79.218999999999994</c:v>
                </c:pt>
                <c:pt idx="34">
                  <c:v>78.938999999999993</c:v>
                </c:pt>
                <c:pt idx="35">
                  <c:v>78.938999999999993</c:v>
                </c:pt>
                <c:pt idx="36">
                  <c:v>78.938999999999993</c:v>
                </c:pt>
                <c:pt idx="37">
                  <c:v>78.938999999999993</c:v>
                </c:pt>
                <c:pt idx="38">
                  <c:v>78.938999999999993</c:v>
                </c:pt>
                <c:pt idx="39">
                  <c:v>78.938999999999993</c:v>
                </c:pt>
                <c:pt idx="40">
                  <c:v>78.938999999999993</c:v>
                </c:pt>
                <c:pt idx="41">
                  <c:v>78.938999999999993</c:v>
                </c:pt>
                <c:pt idx="42">
                  <c:v>78.284000000000006</c:v>
                </c:pt>
                <c:pt idx="43">
                  <c:v>75.335999999999999</c:v>
                </c:pt>
                <c:pt idx="44">
                  <c:v>75.335999999999999</c:v>
                </c:pt>
                <c:pt idx="45">
                  <c:v>75.335999999999999</c:v>
                </c:pt>
                <c:pt idx="46">
                  <c:v>75</c:v>
                </c:pt>
                <c:pt idx="47">
                  <c:v>75</c:v>
                </c:pt>
                <c:pt idx="48">
                  <c:v>75</c:v>
                </c:pt>
                <c:pt idx="49">
                  <c:v>75</c:v>
                </c:pt>
                <c:pt idx="50">
                  <c:v>75</c:v>
                </c:pt>
                <c:pt idx="51">
                  <c:v>75</c:v>
                </c:pt>
                <c:pt idx="52">
                  <c:v>75</c:v>
                </c:pt>
                <c:pt idx="53">
                  <c:v>75</c:v>
                </c:pt>
                <c:pt idx="54">
                  <c:v>75</c:v>
                </c:pt>
                <c:pt idx="55">
                  <c:v>73.802999999999997</c:v>
                </c:pt>
                <c:pt idx="56">
                  <c:v>73.397000000000006</c:v>
                </c:pt>
                <c:pt idx="57">
                  <c:v>73.397000000000006</c:v>
                </c:pt>
                <c:pt idx="58">
                  <c:v>73.397000000000006</c:v>
                </c:pt>
                <c:pt idx="59">
                  <c:v>73.397000000000006</c:v>
                </c:pt>
                <c:pt idx="60">
                  <c:v>73.397000000000006</c:v>
                </c:pt>
                <c:pt idx="61">
                  <c:v>73.397000000000006</c:v>
                </c:pt>
                <c:pt idx="62">
                  <c:v>73.397000000000006</c:v>
                </c:pt>
                <c:pt idx="63">
                  <c:v>73.397000000000006</c:v>
                </c:pt>
                <c:pt idx="64">
                  <c:v>73.397000000000006</c:v>
                </c:pt>
                <c:pt idx="65">
                  <c:v>73.397000000000006</c:v>
                </c:pt>
                <c:pt idx="66">
                  <c:v>72.418999999999997</c:v>
                </c:pt>
                <c:pt idx="67">
                  <c:v>70.950999999999993</c:v>
                </c:pt>
                <c:pt idx="68">
                  <c:v>70.950999999999993</c:v>
                </c:pt>
                <c:pt idx="69">
                  <c:v>70.950999999999993</c:v>
                </c:pt>
                <c:pt idx="70">
                  <c:v>70.950999999999993</c:v>
                </c:pt>
                <c:pt idx="71">
                  <c:v>70.950999999999993</c:v>
                </c:pt>
                <c:pt idx="72">
                  <c:v>70.950999999999993</c:v>
                </c:pt>
                <c:pt idx="73">
                  <c:v>70.950999999999993</c:v>
                </c:pt>
                <c:pt idx="74">
                  <c:v>70.355000000000004</c:v>
                </c:pt>
                <c:pt idx="75">
                  <c:v>70.355000000000004</c:v>
                </c:pt>
                <c:pt idx="76">
                  <c:v>69.753</c:v>
                </c:pt>
                <c:pt idx="77">
                  <c:v>69.753</c:v>
                </c:pt>
                <c:pt idx="78">
                  <c:v>67.347999999999999</c:v>
                </c:pt>
                <c:pt idx="79">
                  <c:v>67.347999999999999</c:v>
                </c:pt>
                <c:pt idx="80">
                  <c:v>67.347999999999999</c:v>
                </c:pt>
                <c:pt idx="81">
                  <c:v>67.347999999999999</c:v>
                </c:pt>
                <c:pt idx="82">
                  <c:v>67.347999999999999</c:v>
                </c:pt>
                <c:pt idx="83">
                  <c:v>67.347999999999999</c:v>
                </c:pt>
                <c:pt idx="84">
                  <c:v>67.347999999999999</c:v>
                </c:pt>
                <c:pt idx="85">
                  <c:v>67.347999999999999</c:v>
                </c:pt>
                <c:pt idx="86">
                  <c:v>67.347999999999999</c:v>
                </c:pt>
                <c:pt idx="87">
                  <c:v>67.347999999999999</c:v>
                </c:pt>
                <c:pt idx="88">
                  <c:v>67.347999999999999</c:v>
                </c:pt>
                <c:pt idx="89">
                  <c:v>67.347999999999999</c:v>
                </c:pt>
                <c:pt idx="90">
                  <c:v>66.608000000000004</c:v>
                </c:pt>
                <c:pt idx="91">
                  <c:v>66.608000000000004</c:v>
                </c:pt>
                <c:pt idx="92">
                  <c:v>66.608000000000004</c:v>
                </c:pt>
                <c:pt idx="93">
                  <c:v>66.608000000000004</c:v>
                </c:pt>
                <c:pt idx="94">
                  <c:v>66.608000000000004</c:v>
                </c:pt>
                <c:pt idx="95">
                  <c:v>66.608000000000004</c:v>
                </c:pt>
                <c:pt idx="96">
                  <c:v>66.608000000000004</c:v>
                </c:pt>
                <c:pt idx="97">
                  <c:v>66.608000000000004</c:v>
                </c:pt>
                <c:pt idx="98">
                  <c:v>66.608000000000004</c:v>
                </c:pt>
                <c:pt idx="99">
                  <c:v>66.608000000000004</c:v>
                </c:pt>
                <c:pt idx="100">
                  <c:v>66.608000000000004</c:v>
                </c:pt>
                <c:pt idx="101">
                  <c:v>65.516000000000005</c:v>
                </c:pt>
                <c:pt idx="102">
                  <c:v>65.516000000000005</c:v>
                </c:pt>
                <c:pt idx="103">
                  <c:v>64.367000000000004</c:v>
                </c:pt>
                <c:pt idx="104">
                  <c:v>64.367000000000004</c:v>
                </c:pt>
                <c:pt idx="105">
                  <c:v>64.367000000000004</c:v>
                </c:pt>
                <c:pt idx="106">
                  <c:v>64.367000000000004</c:v>
                </c:pt>
                <c:pt idx="107">
                  <c:v>64.367000000000004</c:v>
                </c:pt>
                <c:pt idx="108">
                  <c:v>64.367000000000004</c:v>
                </c:pt>
                <c:pt idx="109">
                  <c:v>64.367000000000004</c:v>
                </c:pt>
                <c:pt idx="110">
                  <c:v>64.367000000000004</c:v>
                </c:pt>
                <c:pt idx="111">
                  <c:v>64.367000000000004</c:v>
                </c:pt>
                <c:pt idx="112">
                  <c:v>64.367000000000004</c:v>
                </c:pt>
                <c:pt idx="113">
                  <c:v>62.997</c:v>
                </c:pt>
                <c:pt idx="114">
                  <c:v>61.628</c:v>
                </c:pt>
                <c:pt idx="115">
                  <c:v>60.258000000000003</c:v>
                </c:pt>
                <c:pt idx="116">
                  <c:v>60.258000000000003</c:v>
                </c:pt>
                <c:pt idx="117">
                  <c:v>58.856999999999999</c:v>
                </c:pt>
                <c:pt idx="118">
                  <c:v>58.856999999999999</c:v>
                </c:pt>
                <c:pt idx="119">
                  <c:v>58.856999999999999</c:v>
                </c:pt>
                <c:pt idx="120">
                  <c:v>58.856999999999999</c:v>
                </c:pt>
                <c:pt idx="121">
                  <c:v>58.856999999999999</c:v>
                </c:pt>
                <c:pt idx="122">
                  <c:v>58.856999999999999</c:v>
                </c:pt>
                <c:pt idx="123">
                  <c:v>58.856999999999999</c:v>
                </c:pt>
                <c:pt idx="124">
                  <c:v>58.856999999999999</c:v>
                </c:pt>
                <c:pt idx="125">
                  <c:v>58.856999999999999</c:v>
                </c:pt>
                <c:pt idx="126">
                  <c:v>58.856999999999999</c:v>
                </c:pt>
                <c:pt idx="127">
                  <c:v>58.856999999999999</c:v>
                </c:pt>
                <c:pt idx="128">
                  <c:v>58.856999999999999</c:v>
                </c:pt>
                <c:pt idx="129">
                  <c:v>58.856999999999999</c:v>
                </c:pt>
                <c:pt idx="130">
                  <c:v>58.856999999999999</c:v>
                </c:pt>
                <c:pt idx="131">
                  <c:v>58.856999999999999</c:v>
                </c:pt>
                <c:pt idx="132">
                  <c:v>58.856999999999999</c:v>
                </c:pt>
                <c:pt idx="133">
                  <c:v>58.856999999999999</c:v>
                </c:pt>
                <c:pt idx="134">
                  <c:v>58.856999999999999</c:v>
                </c:pt>
                <c:pt idx="135">
                  <c:v>58.856999999999999</c:v>
                </c:pt>
                <c:pt idx="136">
                  <c:v>56.895000000000003</c:v>
                </c:pt>
                <c:pt idx="137">
                  <c:v>56.895000000000003</c:v>
                </c:pt>
                <c:pt idx="138">
                  <c:v>54.933</c:v>
                </c:pt>
                <c:pt idx="139">
                  <c:v>51.009</c:v>
                </c:pt>
                <c:pt idx="140">
                  <c:v>49.046999999999997</c:v>
                </c:pt>
                <c:pt idx="141">
                  <c:v>49.046999999999997</c:v>
                </c:pt>
                <c:pt idx="142">
                  <c:v>49.046999999999997</c:v>
                </c:pt>
                <c:pt idx="143">
                  <c:v>49.046999999999997</c:v>
                </c:pt>
                <c:pt idx="144">
                  <c:v>49.046999999999997</c:v>
                </c:pt>
                <c:pt idx="145">
                  <c:v>49.046999999999997</c:v>
                </c:pt>
                <c:pt idx="146">
                  <c:v>49.046999999999997</c:v>
                </c:pt>
                <c:pt idx="147">
                  <c:v>49.046999999999997</c:v>
                </c:pt>
                <c:pt idx="148">
                  <c:v>49.046999999999997</c:v>
                </c:pt>
                <c:pt idx="149">
                  <c:v>49.046999999999997</c:v>
                </c:pt>
                <c:pt idx="150">
                  <c:v>46.466000000000001</c:v>
                </c:pt>
                <c:pt idx="151">
                  <c:v>46.466000000000001</c:v>
                </c:pt>
                <c:pt idx="152">
                  <c:v>46.466000000000001</c:v>
                </c:pt>
                <c:pt idx="153">
                  <c:v>46.466000000000001</c:v>
                </c:pt>
                <c:pt idx="154">
                  <c:v>46.466000000000001</c:v>
                </c:pt>
                <c:pt idx="155">
                  <c:v>46.466000000000001</c:v>
                </c:pt>
                <c:pt idx="156">
                  <c:v>46.466000000000001</c:v>
                </c:pt>
              </c:numCache>
            </c:numRef>
          </c:yVal>
          <c:smooth val="0"/>
        </c:ser>
        <c:ser>
          <c:idx val="5"/>
          <c:order val="5"/>
          <c:tx>
            <c:strRef>
              <c:f>Sheet1!$G$1</c:f>
              <c:strCache>
                <c:ptCount val="1"/>
                <c:pt idx="0">
                  <c:v>Retx/4+ hours (N =175)</c:v>
                </c:pt>
              </c:strCache>
            </c:strRef>
          </c:tx>
          <c:spPr>
            <a:ln w="41275">
              <a:solidFill>
                <a:srgbClr val="FF9900"/>
              </a:solidFill>
            </a:ln>
          </c:spPr>
          <c:marker>
            <c:symbol val="none"/>
          </c:marker>
          <c:xVal>
            <c:numRef>
              <c:f>Sheet1!$A$2:$A$170</c:f>
              <c:numCache>
                <c:formatCode>General</c:formatCode>
                <c:ptCount val="16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numCache>
            </c:numRef>
          </c:xVal>
          <c:yVal>
            <c:numRef>
              <c:f>Sheet1!$G$2:$G$170</c:f>
              <c:numCache>
                <c:formatCode>General</c:formatCode>
                <c:ptCount val="169"/>
                <c:pt idx="0">
                  <c:v>100</c:v>
                </c:pt>
                <c:pt idx="1">
                  <c:v>100</c:v>
                </c:pt>
                <c:pt idx="2">
                  <c:v>100</c:v>
                </c:pt>
                <c:pt idx="3">
                  <c:v>98.856999999999999</c:v>
                </c:pt>
                <c:pt idx="4">
                  <c:v>98.286000000000001</c:v>
                </c:pt>
                <c:pt idx="5">
                  <c:v>96.570999999999998</c:v>
                </c:pt>
                <c:pt idx="6">
                  <c:v>90.286000000000001</c:v>
                </c:pt>
                <c:pt idx="7">
                  <c:v>86.837999999999994</c:v>
                </c:pt>
                <c:pt idx="8">
                  <c:v>85.673000000000002</c:v>
                </c:pt>
                <c:pt idx="9">
                  <c:v>85.673000000000002</c:v>
                </c:pt>
                <c:pt idx="10">
                  <c:v>85.673000000000002</c:v>
                </c:pt>
                <c:pt idx="11">
                  <c:v>85.673000000000002</c:v>
                </c:pt>
                <c:pt idx="12">
                  <c:v>85.673000000000002</c:v>
                </c:pt>
                <c:pt idx="13">
                  <c:v>85.673000000000002</c:v>
                </c:pt>
                <c:pt idx="14">
                  <c:v>85.673000000000002</c:v>
                </c:pt>
                <c:pt idx="15">
                  <c:v>85.673000000000002</c:v>
                </c:pt>
                <c:pt idx="16">
                  <c:v>84.986999999999995</c:v>
                </c:pt>
                <c:pt idx="17">
                  <c:v>84.296000000000006</c:v>
                </c:pt>
                <c:pt idx="18">
                  <c:v>84.296000000000006</c:v>
                </c:pt>
                <c:pt idx="19">
                  <c:v>82.206000000000003</c:v>
                </c:pt>
                <c:pt idx="20">
                  <c:v>81.504000000000005</c:v>
                </c:pt>
                <c:pt idx="21">
                  <c:v>81.504000000000005</c:v>
                </c:pt>
                <c:pt idx="22">
                  <c:v>81.504000000000005</c:v>
                </c:pt>
                <c:pt idx="23">
                  <c:v>81.504000000000005</c:v>
                </c:pt>
                <c:pt idx="24">
                  <c:v>81.504000000000005</c:v>
                </c:pt>
                <c:pt idx="25">
                  <c:v>81.504000000000005</c:v>
                </c:pt>
                <c:pt idx="26">
                  <c:v>81.504000000000005</c:v>
                </c:pt>
                <c:pt idx="27">
                  <c:v>81.504000000000005</c:v>
                </c:pt>
                <c:pt idx="28">
                  <c:v>81.504000000000005</c:v>
                </c:pt>
                <c:pt idx="29">
                  <c:v>81.504000000000005</c:v>
                </c:pt>
                <c:pt idx="30">
                  <c:v>81.504000000000005</c:v>
                </c:pt>
                <c:pt idx="31">
                  <c:v>81.504000000000005</c:v>
                </c:pt>
                <c:pt idx="32">
                  <c:v>80.637</c:v>
                </c:pt>
                <c:pt idx="33">
                  <c:v>80.637</c:v>
                </c:pt>
                <c:pt idx="34">
                  <c:v>78.802999999999997</c:v>
                </c:pt>
                <c:pt idx="35">
                  <c:v>78.802999999999997</c:v>
                </c:pt>
                <c:pt idx="36">
                  <c:v>78.802999999999997</c:v>
                </c:pt>
                <c:pt idx="37">
                  <c:v>78.802999999999997</c:v>
                </c:pt>
                <c:pt idx="38">
                  <c:v>78.802999999999997</c:v>
                </c:pt>
                <c:pt idx="39">
                  <c:v>78.802999999999997</c:v>
                </c:pt>
                <c:pt idx="40">
                  <c:v>78.802999999999997</c:v>
                </c:pt>
                <c:pt idx="41">
                  <c:v>78.802999999999997</c:v>
                </c:pt>
                <c:pt idx="42">
                  <c:v>77.644000000000005</c:v>
                </c:pt>
                <c:pt idx="43">
                  <c:v>77.644000000000005</c:v>
                </c:pt>
                <c:pt idx="44">
                  <c:v>77.644000000000005</c:v>
                </c:pt>
                <c:pt idx="45">
                  <c:v>76.448999999999998</c:v>
                </c:pt>
                <c:pt idx="46">
                  <c:v>76.448999999999998</c:v>
                </c:pt>
                <c:pt idx="47">
                  <c:v>76.448999999999998</c:v>
                </c:pt>
                <c:pt idx="48">
                  <c:v>76.448999999999998</c:v>
                </c:pt>
                <c:pt idx="49">
                  <c:v>76.448999999999998</c:v>
                </c:pt>
                <c:pt idx="50">
                  <c:v>76.448999999999998</c:v>
                </c:pt>
                <c:pt idx="51">
                  <c:v>76.448999999999998</c:v>
                </c:pt>
                <c:pt idx="52">
                  <c:v>76.448999999999998</c:v>
                </c:pt>
                <c:pt idx="53">
                  <c:v>76.448999999999998</c:v>
                </c:pt>
                <c:pt idx="54">
                  <c:v>73.263999999999996</c:v>
                </c:pt>
                <c:pt idx="55">
                  <c:v>73.263999999999996</c:v>
                </c:pt>
                <c:pt idx="56">
                  <c:v>73.263999999999996</c:v>
                </c:pt>
                <c:pt idx="57">
                  <c:v>73.263999999999996</c:v>
                </c:pt>
                <c:pt idx="58">
                  <c:v>73.263999999999996</c:v>
                </c:pt>
                <c:pt idx="59">
                  <c:v>73.263999999999996</c:v>
                </c:pt>
                <c:pt idx="60">
                  <c:v>73.263999999999996</c:v>
                </c:pt>
                <c:pt idx="61">
                  <c:v>73.263999999999996</c:v>
                </c:pt>
                <c:pt idx="62">
                  <c:v>73.263999999999996</c:v>
                </c:pt>
                <c:pt idx="63">
                  <c:v>73.263999999999996</c:v>
                </c:pt>
                <c:pt idx="64">
                  <c:v>69.076999999999998</c:v>
                </c:pt>
                <c:pt idx="65">
                  <c:v>69.076999999999998</c:v>
                </c:pt>
                <c:pt idx="66">
                  <c:v>66.918999999999997</c:v>
                </c:pt>
                <c:pt idx="67">
                  <c:v>66.918999999999997</c:v>
                </c:pt>
                <c:pt idx="68">
                  <c:v>66.918999999999997</c:v>
                </c:pt>
                <c:pt idx="69">
                  <c:v>66.918999999999997</c:v>
                </c:pt>
                <c:pt idx="70">
                  <c:v>66.918999999999997</c:v>
                </c:pt>
                <c:pt idx="71">
                  <c:v>66.918999999999997</c:v>
                </c:pt>
                <c:pt idx="72">
                  <c:v>66.918999999999997</c:v>
                </c:pt>
                <c:pt idx="73">
                  <c:v>66.918999999999997</c:v>
                </c:pt>
                <c:pt idx="74">
                  <c:v>66.918999999999997</c:v>
                </c:pt>
                <c:pt idx="75">
                  <c:v>63.731999999999999</c:v>
                </c:pt>
                <c:pt idx="76">
                  <c:v>63.731999999999999</c:v>
                </c:pt>
                <c:pt idx="77">
                  <c:v>63.731999999999999</c:v>
                </c:pt>
                <c:pt idx="78">
                  <c:v>57.023000000000003</c:v>
                </c:pt>
                <c:pt idx="79">
                  <c:v>57.023000000000003</c:v>
                </c:pt>
                <c:pt idx="80">
                  <c:v>57.023000000000003</c:v>
                </c:pt>
                <c:pt idx="81">
                  <c:v>57.023000000000003</c:v>
                </c:pt>
                <c:pt idx="82">
                  <c:v>57.023000000000003</c:v>
                </c:pt>
                <c:pt idx="83">
                  <c:v>57.023000000000003</c:v>
                </c:pt>
              </c:numCache>
            </c:numRef>
          </c:yVal>
          <c:smooth val="0"/>
        </c:ser>
        <c:dLbls>
          <c:showLegendKey val="0"/>
          <c:showVal val="0"/>
          <c:showCatName val="0"/>
          <c:showSerName val="0"/>
          <c:showPercent val="0"/>
          <c:showBubbleSize val="0"/>
        </c:dLbls>
        <c:axId val="568418640"/>
        <c:axId val="568419032"/>
      </c:scatterChart>
      <c:valAx>
        <c:axId val="568418640"/>
        <c:scaling>
          <c:orientation val="minMax"/>
          <c:max val="14"/>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68419032"/>
        <c:crosses val="autoZero"/>
        <c:crossBetween val="midCat"/>
        <c:majorUnit val="1"/>
      </c:valAx>
      <c:valAx>
        <c:axId val="56841903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Freedom from Severe Renal Dysfunction</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68418640"/>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0.12303091538336468"/>
          <c:y val="0.66142811785623568"/>
          <c:w val="0.81427728613569361"/>
          <c:h val="0.17728155956311914"/>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4494E-2"/>
          <c:y val="3.3590551181102365E-2"/>
          <c:w val="0.8982707360695048"/>
          <c:h val="0.84852034120734821"/>
        </c:manualLayout>
      </c:layout>
      <c:scatterChart>
        <c:scatterStyle val="lineMarker"/>
        <c:varyColors val="0"/>
        <c:ser>
          <c:idx val="0"/>
          <c:order val="0"/>
          <c:tx>
            <c:strRef>
              <c:f>Sheet1!$B$1</c:f>
              <c:strCache>
                <c:ptCount val="1"/>
                <c:pt idx="0">
                  <c:v>Primary/No Renal Dysfunction (N=20,534)</c:v>
                </c:pt>
              </c:strCache>
            </c:strRef>
          </c:tx>
          <c:spPr>
            <a:ln w="41275">
              <a:solidFill>
                <a:srgbClr val="00FFFF"/>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Sheet1!$B$2:$B$182</c:f>
              <c:numCache>
                <c:formatCode>General</c:formatCode>
                <c:ptCount val="18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99.728999999999999</c:v>
                </c:pt>
                <c:pt idx="14">
                  <c:v>99.48</c:v>
                </c:pt>
                <c:pt idx="15">
                  <c:v>99.203999999999994</c:v>
                </c:pt>
                <c:pt idx="16">
                  <c:v>99.013999999999996</c:v>
                </c:pt>
                <c:pt idx="17">
                  <c:v>98.733000000000004</c:v>
                </c:pt>
                <c:pt idx="18">
                  <c:v>98.512</c:v>
                </c:pt>
                <c:pt idx="19">
                  <c:v>98.200999999999993</c:v>
                </c:pt>
                <c:pt idx="20">
                  <c:v>97.909000000000006</c:v>
                </c:pt>
                <c:pt idx="21">
                  <c:v>97.587000000000003</c:v>
                </c:pt>
                <c:pt idx="22">
                  <c:v>97.343999999999994</c:v>
                </c:pt>
                <c:pt idx="23">
                  <c:v>97.14</c:v>
                </c:pt>
                <c:pt idx="24">
                  <c:v>96.882999999999996</c:v>
                </c:pt>
                <c:pt idx="25">
                  <c:v>96.57</c:v>
                </c:pt>
                <c:pt idx="26">
                  <c:v>96.311000000000007</c:v>
                </c:pt>
                <c:pt idx="27">
                  <c:v>96.018000000000001</c:v>
                </c:pt>
                <c:pt idx="28">
                  <c:v>95.67</c:v>
                </c:pt>
                <c:pt idx="29">
                  <c:v>95.397999999999996</c:v>
                </c:pt>
                <c:pt idx="30">
                  <c:v>95.108999999999995</c:v>
                </c:pt>
                <c:pt idx="31">
                  <c:v>94.831000000000003</c:v>
                </c:pt>
                <c:pt idx="32">
                  <c:v>94.634</c:v>
                </c:pt>
                <c:pt idx="33">
                  <c:v>94.403999999999996</c:v>
                </c:pt>
                <c:pt idx="34">
                  <c:v>94.111999999999995</c:v>
                </c:pt>
                <c:pt idx="35">
                  <c:v>93.906999999999996</c:v>
                </c:pt>
                <c:pt idx="36">
                  <c:v>93.739000000000004</c:v>
                </c:pt>
                <c:pt idx="37">
                  <c:v>93.462000000000003</c:v>
                </c:pt>
                <c:pt idx="38">
                  <c:v>93.22</c:v>
                </c:pt>
                <c:pt idx="39">
                  <c:v>92.912000000000006</c:v>
                </c:pt>
                <c:pt idx="40">
                  <c:v>92.686000000000007</c:v>
                </c:pt>
                <c:pt idx="41">
                  <c:v>92.412999999999997</c:v>
                </c:pt>
                <c:pt idx="42">
                  <c:v>92.049000000000007</c:v>
                </c:pt>
                <c:pt idx="43">
                  <c:v>91.715000000000003</c:v>
                </c:pt>
                <c:pt idx="44">
                  <c:v>91.462999999999994</c:v>
                </c:pt>
                <c:pt idx="45">
                  <c:v>91.180999999999997</c:v>
                </c:pt>
                <c:pt idx="46">
                  <c:v>90.885000000000005</c:v>
                </c:pt>
                <c:pt idx="47">
                  <c:v>90.569000000000003</c:v>
                </c:pt>
                <c:pt idx="48">
                  <c:v>90.335999999999999</c:v>
                </c:pt>
                <c:pt idx="49">
                  <c:v>90.087999999999994</c:v>
                </c:pt>
                <c:pt idx="50">
                  <c:v>89.771000000000001</c:v>
                </c:pt>
                <c:pt idx="51">
                  <c:v>89.451999999999998</c:v>
                </c:pt>
                <c:pt idx="52">
                  <c:v>89.177999999999997</c:v>
                </c:pt>
                <c:pt idx="53">
                  <c:v>88.891000000000005</c:v>
                </c:pt>
                <c:pt idx="54">
                  <c:v>88.602999999999994</c:v>
                </c:pt>
                <c:pt idx="55">
                  <c:v>88.307000000000002</c:v>
                </c:pt>
                <c:pt idx="56">
                  <c:v>88.024000000000001</c:v>
                </c:pt>
                <c:pt idx="57">
                  <c:v>87.725999999999999</c:v>
                </c:pt>
                <c:pt idx="58">
                  <c:v>87.320999999999998</c:v>
                </c:pt>
                <c:pt idx="59">
                  <c:v>87.087000000000003</c:v>
                </c:pt>
                <c:pt idx="60">
                  <c:v>86.73</c:v>
                </c:pt>
                <c:pt idx="61">
                  <c:v>86.381</c:v>
                </c:pt>
                <c:pt idx="62">
                  <c:v>86.061000000000007</c:v>
                </c:pt>
                <c:pt idx="63">
                  <c:v>85.747</c:v>
                </c:pt>
                <c:pt idx="64">
                  <c:v>85.46</c:v>
                </c:pt>
                <c:pt idx="65">
                  <c:v>85.156999999999996</c:v>
                </c:pt>
                <c:pt idx="66">
                  <c:v>84.825000000000003</c:v>
                </c:pt>
                <c:pt idx="67">
                  <c:v>84.521000000000001</c:v>
                </c:pt>
                <c:pt idx="68">
                  <c:v>84.215999999999994</c:v>
                </c:pt>
                <c:pt idx="69">
                  <c:v>83.881</c:v>
                </c:pt>
                <c:pt idx="70">
                  <c:v>83.593999999999994</c:v>
                </c:pt>
                <c:pt idx="71">
                  <c:v>83.320999999999998</c:v>
                </c:pt>
                <c:pt idx="72">
                  <c:v>82.992000000000004</c:v>
                </c:pt>
                <c:pt idx="73">
                  <c:v>82.602999999999994</c:v>
                </c:pt>
                <c:pt idx="74">
                  <c:v>82.278000000000006</c:v>
                </c:pt>
                <c:pt idx="75">
                  <c:v>81.974000000000004</c:v>
                </c:pt>
                <c:pt idx="76">
                  <c:v>81.701999999999998</c:v>
                </c:pt>
                <c:pt idx="77">
                  <c:v>81.388000000000005</c:v>
                </c:pt>
                <c:pt idx="78">
                  <c:v>81.075000000000003</c:v>
                </c:pt>
                <c:pt idx="79">
                  <c:v>80.831999999999994</c:v>
                </c:pt>
                <c:pt idx="80">
                  <c:v>80.507999999999996</c:v>
                </c:pt>
                <c:pt idx="81">
                  <c:v>80.067999999999998</c:v>
                </c:pt>
                <c:pt idx="82">
                  <c:v>79.715000000000003</c:v>
                </c:pt>
                <c:pt idx="83">
                  <c:v>79.367999999999995</c:v>
                </c:pt>
                <c:pt idx="84">
                  <c:v>79.082999999999998</c:v>
                </c:pt>
                <c:pt idx="85">
                  <c:v>78.692999999999998</c:v>
                </c:pt>
                <c:pt idx="86">
                  <c:v>78.375</c:v>
                </c:pt>
                <c:pt idx="87">
                  <c:v>77.930000000000007</c:v>
                </c:pt>
                <c:pt idx="88">
                  <c:v>77.501999999999995</c:v>
                </c:pt>
                <c:pt idx="89">
                  <c:v>77.180000000000007</c:v>
                </c:pt>
                <c:pt idx="90">
                  <c:v>76.867000000000004</c:v>
                </c:pt>
                <c:pt idx="91">
                  <c:v>76.444999999999993</c:v>
                </c:pt>
                <c:pt idx="92">
                  <c:v>76.02</c:v>
                </c:pt>
                <c:pt idx="93">
                  <c:v>75.647999999999996</c:v>
                </c:pt>
                <c:pt idx="94">
                  <c:v>75.245999999999995</c:v>
                </c:pt>
                <c:pt idx="95">
                  <c:v>74.876999999999995</c:v>
                </c:pt>
                <c:pt idx="96">
                  <c:v>74.510999999999996</c:v>
                </c:pt>
                <c:pt idx="97">
                  <c:v>74.180999999999997</c:v>
                </c:pt>
                <c:pt idx="98">
                  <c:v>73.823999999999998</c:v>
                </c:pt>
                <c:pt idx="99">
                  <c:v>73.463999999999999</c:v>
                </c:pt>
                <c:pt idx="100">
                  <c:v>73.203000000000003</c:v>
                </c:pt>
                <c:pt idx="101">
                  <c:v>72.941999999999993</c:v>
                </c:pt>
                <c:pt idx="102">
                  <c:v>72.63</c:v>
                </c:pt>
                <c:pt idx="103">
                  <c:v>72.256</c:v>
                </c:pt>
                <c:pt idx="104">
                  <c:v>71.962000000000003</c:v>
                </c:pt>
                <c:pt idx="105">
                  <c:v>71.614999999999995</c:v>
                </c:pt>
                <c:pt idx="106">
                  <c:v>71.275999999999996</c:v>
                </c:pt>
                <c:pt idx="107">
                  <c:v>70.965999999999994</c:v>
                </c:pt>
                <c:pt idx="108">
                  <c:v>70.599000000000004</c:v>
                </c:pt>
                <c:pt idx="109">
                  <c:v>70.293000000000006</c:v>
                </c:pt>
                <c:pt idx="110">
                  <c:v>69.924999999999997</c:v>
                </c:pt>
                <c:pt idx="111">
                  <c:v>69.644999999999996</c:v>
                </c:pt>
                <c:pt idx="112">
                  <c:v>69.228999999999999</c:v>
                </c:pt>
                <c:pt idx="113">
                  <c:v>68.902000000000001</c:v>
                </c:pt>
                <c:pt idx="114">
                  <c:v>68.608999999999995</c:v>
                </c:pt>
                <c:pt idx="115">
                  <c:v>68.200999999999993</c:v>
                </c:pt>
                <c:pt idx="116">
                  <c:v>67.847999999999999</c:v>
                </c:pt>
                <c:pt idx="117">
                  <c:v>67.527000000000001</c:v>
                </c:pt>
                <c:pt idx="118">
                  <c:v>67.192999999999998</c:v>
                </c:pt>
                <c:pt idx="119">
                  <c:v>66.798000000000002</c:v>
                </c:pt>
                <c:pt idx="120">
                  <c:v>66.444999999999993</c:v>
                </c:pt>
                <c:pt idx="121">
                  <c:v>66.040000000000006</c:v>
                </c:pt>
                <c:pt idx="122">
                  <c:v>65.688000000000002</c:v>
                </c:pt>
                <c:pt idx="123">
                  <c:v>65.370999999999995</c:v>
                </c:pt>
                <c:pt idx="124">
                  <c:v>64.924999999999997</c:v>
                </c:pt>
                <c:pt idx="125">
                  <c:v>64.591999999999999</c:v>
                </c:pt>
                <c:pt idx="126">
                  <c:v>64.131</c:v>
                </c:pt>
                <c:pt idx="127">
                  <c:v>63.783000000000001</c:v>
                </c:pt>
                <c:pt idx="128">
                  <c:v>63.499000000000002</c:v>
                </c:pt>
                <c:pt idx="129">
                  <c:v>63.043999999999997</c:v>
                </c:pt>
                <c:pt idx="130">
                  <c:v>62.677</c:v>
                </c:pt>
                <c:pt idx="131">
                  <c:v>62.332000000000001</c:v>
                </c:pt>
                <c:pt idx="132">
                  <c:v>61.981000000000002</c:v>
                </c:pt>
                <c:pt idx="133">
                  <c:v>61.682000000000002</c:v>
                </c:pt>
                <c:pt idx="134">
                  <c:v>61.360999999999997</c:v>
                </c:pt>
                <c:pt idx="135">
                  <c:v>61.125</c:v>
                </c:pt>
                <c:pt idx="136">
                  <c:v>60.857999999999997</c:v>
                </c:pt>
                <c:pt idx="137">
                  <c:v>60.47</c:v>
                </c:pt>
                <c:pt idx="138">
                  <c:v>60.125999999999998</c:v>
                </c:pt>
                <c:pt idx="139">
                  <c:v>59.78</c:v>
                </c:pt>
                <c:pt idx="140">
                  <c:v>59.475999999999999</c:v>
                </c:pt>
                <c:pt idx="141">
                  <c:v>59.046999999999997</c:v>
                </c:pt>
                <c:pt idx="142">
                  <c:v>58.738</c:v>
                </c:pt>
                <c:pt idx="143">
                  <c:v>58.329000000000001</c:v>
                </c:pt>
                <c:pt idx="144">
                  <c:v>57.96</c:v>
                </c:pt>
                <c:pt idx="145">
                  <c:v>57.607999999999997</c:v>
                </c:pt>
                <c:pt idx="146">
                  <c:v>57.262</c:v>
                </c:pt>
                <c:pt idx="147">
                  <c:v>56.895000000000003</c:v>
                </c:pt>
                <c:pt idx="148">
                  <c:v>56.542999999999999</c:v>
                </c:pt>
                <c:pt idx="149">
                  <c:v>56.225999999999999</c:v>
                </c:pt>
                <c:pt idx="150">
                  <c:v>55.996000000000002</c:v>
                </c:pt>
                <c:pt idx="151">
                  <c:v>55.692999999999998</c:v>
                </c:pt>
                <c:pt idx="152">
                  <c:v>55.296999999999997</c:v>
                </c:pt>
                <c:pt idx="153">
                  <c:v>54.953000000000003</c:v>
                </c:pt>
                <c:pt idx="154">
                  <c:v>54.494999999999997</c:v>
                </c:pt>
                <c:pt idx="155">
                  <c:v>54.143000000000001</c:v>
                </c:pt>
                <c:pt idx="156">
                  <c:v>53.649000000000001</c:v>
                </c:pt>
                <c:pt idx="157">
                  <c:v>53.192999999999998</c:v>
                </c:pt>
                <c:pt idx="158">
                  <c:v>52.701000000000001</c:v>
                </c:pt>
                <c:pt idx="159">
                  <c:v>52.411000000000001</c:v>
                </c:pt>
                <c:pt idx="160">
                  <c:v>52.014000000000003</c:v>
                </c:pt>
                <c:pt idx="161">
                  <c:v>51.656999999999996</c:v>
                </c:pt>
                <c:pt idx="162">
                  <c:v>51.256</c:v>
                </c:pt>
                <c:pt idx="163">
                  <c:v>50.811</c:v>
                </c:pt>
                <c:pt idx="164">
                  <c:v>50.511000000000003</c:v>
                </c:pt>
                <c:pt idx="165">
                  <c:v>50.273000000000003</c:v>
                </c:pt>
                <c:pt idx="166">
                  <c:v>49.878999999999998</c:v>
                </c:pt>
                <c:pt idx="167">
                  <c:v>49.545000000000002</c:v>
                </c:pt>
                <c:pt idx="168">
                  <c:v>49.179000000000002</c:v>
                </c:pt>
                <c:pt idx="169">
                  <c:v>48.893999999999998</c:v>
                </c:pt>
                <c:pt idx="170">
                  <c:v>48.548999999999999</c:v>
                </c:pt>
                <c:pt idx="171">
                  <c:v>48.023000000000003</c:v>
                </c:pt>
                <c:pt idx="172">
                  <c:v>47.62</c:v>
                </c:pt>
                <c:pt idx="173">
                  <c:v>47.366999999999997</c:v>
                </c:pt>
                <c:pt idx="174">
                  <c:v>47.061999999999998</c:v>
                </c:pt>
                <c:pt idx="175">
                  <c:v>46.625999999999998</c:v>
                </c:pt>
                <c:pt idx="176">
                  <c:v>46.341999999999999</c:v>
                </c:pt>
                <c:pt idx="177">
                  <c:v>45.872999999999998</c:v>
                </c:pt>
                <c:pt idx="178">
                  <c:v>45.527999999999999</c:v>
                </c:pt>
                <c:pt idx="179">
                  <c:v>45.176000000000002</c:v>
                </c:pt>
                <c:pt idx="180">
                  <c:v>44.811</c:v>
                </c:pt>
              </c:numCache>
            </c:numRef>
          </c:yVal>
          <c:smooth val="0"/>
        </c:ser>
        <c:ser>
          <c:idx val="1"/>
          <c:order val="1"/>
          <c:tx>
            <c:strRef>
              <c:f>Sheet1!$C$1</c:f>
              <c:strCache>
                <c:ptCount val="1"/>
                <c:pt idx="0">
                  <c:v>Primary/Severe Renal Dysfunction* (N=2,001)</c:v>
                </c:pt>
              </c:strCache>
            </c:strRef>
          </c:tx>
          <c:spPr>
            <a:ln w="41275">
              <a:solidFill>
                <a:srgbClr val="FFFF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Sheet1!$C$2:$C$182</c:f>
              <c:numCache>
                <c:formatCode>General</c:formatCode>
                <c:ptCount val="18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98.037999999999997</c:v>
                </c:pt>
                <c:pt idx="14">
                  <c:v>96.162000000000006</c:v>
                </c:pt>
                <c:pt idx="15">
                  <c:v>95.144999999999996</c:v>
                </c:pt>
                <c:pt idx="16">
                  <c:v>93.972999999999999</c:v>
                </c:pt>
                <c:pt idx="17">
                  <c:v>93.26</c:v>
                </c:pt>
                <c:pt idx="18">
                  <c:v>92.546000000000006</c:v>
                </c:pt>
                <c:pt idx="19">
                  <c:v>91.882000000000005</c:v>
                </c:pt>
                <c:pt idx="20">
                  <c:v>91.165999999999997</c:v>
                </c:pt>
                <c:pt idx="21">
                  <c:v>90.448999999999998</c:v>
                </c:pt>
                <c:pt idx="22">
                  <c:v>89.936999999999998</c:v>
                </c:pt>
                <c:pt idx="23">
                  <c:v>89.424000000000007</c:v>
                </c:pt>
                <c:pt idx="24">
                  <c:v>88.855000000000004</c:v>
                </c:pt>
                <c:pt idx="25">
                  <c:v>88.432000000000002</c:v>
                </c:pt>
                <c:pt idx="26">
                  <c:v>87.838999999999999</c:v>
                </c:pt>
                <c:pt idx="27">
                  <c:v>87.191999999999993</c:v>
                </c:pt>
                <c:pt idx="28">
                  <c:v>86.867000000000004</c:v>
                </c:pt>
                <c:pt idx="29">
                  <c:v>86.38</c:v>
                </c:pt>
                <c:pt idx="30">
                  <c:v>85.673000000000002</c:v>
                </c:pt>
                <c:pt idx="31">
                  <c:v>85.292000000000002</c:v>
                </c:pt>
                <c:pt idx="32">
                  <c:v>84.856999999999999</c:v>
                </c:pt>
                <c:pt idx="33">
                  <c:v>84.364999999999995</c:v>
                </c:pt>
                <c:pt idx="34">
                  <c:v>83.763999999999996</c:v>
                </c:pt>
                <c:pt idx="35">
                  <c:v>83.379000000000005</c:v>
                </c:pt>
                <c:pt idx="36">
                  <c:v>82.992999999999995</c:v>
                </c:pt>
                <c:pt idx="37">
                  <c:v>82.653000000000006</c:v>
                </c:pt>
                <c:pt idx="38">
                  <c:v>82.539000000000001</c:v>
                </c:pt>
                <c:pt idx="39">
                  <c:v>82.138000000000005</c:v>
                </c:pt>
                <c:pt idx="40">
                  <c:v>81.849999999999994</c:v>
                </c:pt>
                <c:pt idx="41">
                  <c:v>81.677000000000007</c:v>
                </c:pt>
                <c:pt idx="42">
                  <c:v>81.215999999999994</c:v>
                </c:pt>
                <c:pt idx="43">
                  <c:v>80.638999999999996</c:v>
                </c:pt>
                <c:pt idx="44">
                  <c:v>80.234999999999999</c:v>
                </c:pt>
                <c:pt idx="45">
                  <c:v>79.656000000000006</c:v>
                </c:pt>
                <c:pt idx="46">
                  <c:v>79.191999999999993</c:v>
                </c:pt>
                <c:pt idx="47">
                  <c:v>78.959000000000003</c:v>
                </c:pt>
                <c:pt idx="48">
                  <c:v>78.492000000000004</c:v>
                </c:pt>
                <c:pt idx="49">
                  <c:v>78.015000000000001</c:v>
                </c:pt>
                <c:pt idx="50">
                  <c:v>77.233000000000004</c:v>
                </c:pt>
                <c:pt idx="51">
                  <c:v>77.052000000000007</c:v>
                </c:pt>
                <c:pt idx="52">
                  <c:v>76.447999999999993</c:v>
                </c:pt>
                <c:pt idx="53">
                  <c:v>75.963999999999999</c:v>
                </c:pt>
                <c:pt idx="54">
                  <c:v>75.600999999999999</c:v>
                </c:pt>
                <c:pt idx="55">
                  <c:v>74.995000000000005</c:v>
                </c:pt>
                <c:pt idx="56">
                  <c:v>74.266999999999996</c:v>
                </c:pt>
                <c:pt idx="57">
                  <c:v>73.962999999999994</c:v>
                </c:pt>
                <c:pt idx="58">
                  <c:v>73.292000000000002</c:v>
                </c:pt>
                <c:pt idx="59">
                  <c:v>72.739999999999995</c:v>
                </c:pt>
                <c:pt idx="60">
                  <c:v>72.429000000000002</c:v>
                </c:pt>
                <c:pt idx="61">
                  <c:v>71.926000000000002</c:v>
                </c:pt>
                <c:pt idx="62">
                  <c:v>71.543000000000006</c:v>
                </c:pt>
                <c:pt idx="63">
                  <c:v>70.903000000000006</c:v>
                </c:pt>
                <c:pt idx="64">
                  <c:v>70.453999999999994</c:v>
                </c:pt>
                <c:pt idx="65">
                  <c:v>69.94</c:v>
                </c:pt>
                <c:pt idx="66">
                  <c:v>69.617999999999995</c:v>
                </c:pt>
                <c:pt idx="67">
                  <c:v>69.102000000000004</c:v>
                </c:pt>
                <c:pt idx="68">
                  <c:v>68.715000000000003</c:v>
                </c:pt>
                <c:pt idx="69">
                  <c:v>67.808000000000007</c:v>
                </c:pt>
                <c:pt idx="70">
                  <c:v>66.963999999999999</c:v>
                </c:pt>
                <c:pt idx="71">
                  <c:v>66.31</c:v>
                </c:pt>
                <c:pt idx="72">
                  <c:v>65.980999999999995</c:v>
                </c:pt>
                <c:pt idx="73">
                  <c:v>65.712999999999994</c:v>
                </c:pt>
                <c:pt idx="74">
                  <c:v>65.372</c:v>
                </c:pt>
                <c:pt idx="75">
                  <c:v>65.234999999999999</c:v>
                </c:pt>
                <c:pt idx="76">
                  <c:v>64.616</c:v>
                </c:pt>
                <c:pt idx="77">
                  <c:v>63.996000000000002</c:v>
                </c:pt>
                <c:pt idx="78">
                  <c:v>63.444000000000003</c:v>
                </c:pt>
                <c:pt idx="79">
                  <c:v>63.029000000000003</c:v>
                </c:pt>
                <c:pt idx="80">
                  <c:v>62.613</c:v>
                </c:pt>
                <c:pt idx="81">
                  <c:v>61.850999999999999</c:v>
                </c:pt>
                <c:pt idx="82">
                  <c:v>61.433</c:v>
                </c:pt>
                <c:pt idx="83">
                  <c:v>61.082000000000001</c:v>
                </c:pt>
                <c:pt idx="84">
                  <c:v>60.515999999999998</c:v>
                </c:pt>
                <c:pt idx="85">
                  <c:v>60.015999999999998</c:v>
                </c:pt>
                <c:pt idx="86">
                  <c:v>59.655000000000001</c:v>
                </c:pt>
                <c:pt idx="87">
                  <c:v>59.511000000000003</c:v>
                </c:pt>
                <c:pt idx="88">
                  <c:v>59.366</c:v>
                </c:pt>
                <c:pt idx="89">
                  <c:v>59.003</c:v>
                </c:pt>
                <c:pt idx="90">
                  <c:v>58.857999999999997</c:v>
                </c:pt>
                <c:pt idx="91">
                  <c:v>58.639000000000003</c:v>
                </c:pt>
                <c:pt idx="92">
                  <c:v>58.054000000000002</c:v>
                </c:pt>
                <c:pt idx="93">
                  <c:v>57.759</c:v>
                </c:pt>
                <c:pt idx="94">
                  <c:v>57.389000000000003</c:v>
                </c:pt>
                <c:pt idx="95">
                  <c:v>56.718000000000004</c:v>
                </c:pt>
                <c:pt idx="96">
                  <c:v>56.265000000000001</c:v>
                </c:pt>
                <c:pt idx="97">
                  <c:v>55.804000000000002</c:v>
                </c:pt>
                <c:pt idx="98">
                  <c:v>55.414999999999999</c:v>
                </c:pt>
                <c:pt idx="99">
                  <c:v>55.024999999999999</c:v>
                </c:pt>
                <c:pt idx="100">
                  <c:v>54.478000000000002</c:v>
                </c:pt>
                <c:pt idx="101">
                  <c:v>54.087000000000003</c:v>
                </c:pt>
                <c:pt idx="102">
                  <c:v>53.695999999999998</c:v>
                </c:pt>
                <c:pt idx="103">
                  <c:v>52.988999999999997</c:v>
                </c:pt>
                <c:pt idx="104">
                  <c:v>52.436999999999998</c:v>
                </c:pt>
                <c:pt idx="105">
                  <c:v>51.8</c:v>
                </c:pt>
                <c:pt idx="106">
                  <c:v>51.558999999999997</c:v>
                </c:pt>
                <c:pt idx="107">
                  <c:v>51.317</c:v>
                </c:pt>
                <c:pt idx="108">
                  <c:v>51.154000000000003</c:v>
                </c:pt>
                <c:pt idx="109">
                  <c:v>50.478999999999999</c:v>
                </c:pt>
                <c:pt idx="110">
                  <c:v>50.137</c:v>
                </c:pt>
                <c:pt idx="111">
                  <c:v>49.878999999999998</c:v>
                </c:pt>
                <c:pt idx="112">
                  <c:v>49.188000000000002</c:v>
                </c:pt>
                <c:pt idx="113">
                  <c:v>48.755000000000003</c:v>
                </c:pt>
                <c:pt idx="114">
                  <c:v>48.581000000000003</c:v>
                </c:pt>
                <c:pt idx="115">
                  <c:v>48.232999999999997</c:v>
                </c:pt>
                <c:pt idx="116">
                  <c:v>48.145000000000003</c:v>
                </c:pt>
                <c:pt idx="117">
                  <c:v>47.881</c:v>
                </c:pt>
                <c:pt idx="118">
                  <c:v>47.35</c:v>
                </c:pt>
                <c:pt idx="119">
                  <c:v>47.26</c:v>
                </c:pt>
                <c:pt idx="120">
                  <c:v>46.9</c:v>
                </c:pt>
                <c:pt idx="121">
                  <c:v>46.808</c:v>
                </c:pt>
                <c:pt idx="122">
                  <c:v>46.433</c:v>
                </c:pt>
                <c:pt idx="123">
                  <c:v>45.963000000000001</c:v>
                </c:pt>
                <c:pt idx="124">
                  <c:v>45.585999999999999</c:v>
                </c:pt>
                <c:pt idx="125">
                  <c:v>45.302999999999997</c:v>
                </c:pt>
                <c:pt idx="126">
                  <c:v>45.02</c:v>
                </c:pt>
                <c:pt idx="127">
                  <c:v>44.735999999999997</c:v>
                </c:pt>
                <c:pt idx="128">
                  <c:v>44.070999999999998</c:v>
                </c:pt>
                <c:pt idx="129">
                  <c:v>43.59</c:v>
                </c:pt>
                <c:pt idx="130">
                  <c:v>43.298999999999999</c:v>
                </c:pt>
                <c:pt idx="131">
                  <c:v>43.101999999999997</c:v>
                </c:pt>
                <c:pt idx="132">
                  <c:v>42.9</c:v>
                </c:pt>
                <c:pt idx="133">
                  <c:v>42.692999999999998</c:v>
                </c:pt>
                <c:pt idx="134">
                  <c:v>42.585999999999999</c:v>
                </c:pt>
                <c:pt idx="135">
                  <c:v>42.155000000000001</c:v>
                </c:pt>
                <c:pt idx="136">
                  <c:v>42.155000000000001</c:v>
                </c:pt>
                <c:pt idx="137">
                  <c:v>41.939</c:v>
                </c:pt>
                <c:pt idx="138">
                  <c:v>41.722999999999999</c:v>
                </c:pt>
                <c:pt idx="139">
                  <c:v>41.289000000000001</c:v>
                </c:pt>
                <c:pt idx="140">
                  <c:v>41.07</c:v>
                </c:pt>
                <c:pt idx="141">
                  <c:v>40.628</c:v>
                </c:pt>
                <c:pt idx="142">
                  <c:v>40.628</c:v>
                </c:pt>
                <c:pt idx="143">
                  <c:v>40.058</c:v>
                </c:pt>
                <c:pt idx="144">
                  <c:v>39.942999999999998</c:v>
                </c:pt>
                <c:pt idx="145">
                  <c:v>39.575000000000003</c:v>
                </c:pt>
                <c:pt idx="146">
                  <c:v>38.578000000000003</c:v>
                </c:pt>
                <c:pt idx="147">
                  <c:v>38.578000000000003</c:v>
                </c:pt>
                <c:pt idx="148">
                  <c:v>38.323999999999998</c:v>
                </c:pt>
                <c:pt idx="149">
                  <c:v>37.942999999999998</c:v>
                </c:pt>
                <c:pt idx="150">
                  <c:v>37.558</c:v>
                </c:pt>
                <c:pt idx="151">
                  <c:v>37.170999999999999</c:v>
                </c:pt>
                <c:pt idx="152">
                  <c:v>36.911000000000001</c:v>
                </c:pt>
                <c:pt idx="153">
                  <c:v>36.648000000000003</c:v>
                </c:pt>
                <c:pt idx="154">
                  <c:v>36.113</c:v>
                </c:pt>
                <c:pt idx="155">
                  <c:v>36.113</c:v>
                </c:pt>
                <c:pt idx="156">
                  <c:v>35.694000000000003</c:v>
                </c:pt>
                <c:pt idx="157">
                  <c:v>35.231999999999999</c:v>
                </c:pt>
                <c:pt idx="158">
                  <c:v>34.597000000000001</c:v>
                </c:pt>
                <c:pt idx="159">
                  <c:v>34.279000000000003</c:v>
                </c:pt>
                <c:pt idx="160">
                  <c:v>33.801000000000002</c:v>
                </c:pt>
                <c:pt idx="161">
                  <c:v>33.640999999999998</c:v>
                </c:pt>
                <c:pt idx="162">
                  <c:v>33.640999999999998</c:v>
                </c:pt>
                <c:pt idx="163">
                  <c:v>33.478000000000002</c:v>
                </c:pt>
                <c:pt idx="164">
                  <c:v>33.478000000000002</c:v>
                </c:pt>
                <c:pt idx="165">
                  <c:v>32.637999999999998</c:v>
                </c:pt>
                <c:pt idx="166">
                  <c:v>32.468000000000004</c:v>
                </c:pt>
                <c:pt idx="167">
                  <c:v>32.468000000000004</c:v>
                </c:pt>
                <c:pt idx="168">
                  <c:v>32.29</c:v>
                </c:pt>
                <c:pt idx="169">
                  <c:v>31.881</c:v>
                </c:pt>
                <c:pt idx="170">
                  <c:v>31.47</c:v>
                </c:pt>
                <c:pt idx="171">
                  <c:v>31.262</c:v>
                </c:pt>
                <c:pt idx="172">
                  <c:v>31.262</c:v>
                </c:pt>
                <c:pt idx="173">
                  <c:v>30.838999999999999</c:v>
                </c:pt>
                <c:pt idx="174">
                  <c:v>30.417000000000002</c:v>
                </c:pt>
                <c:pt idx="175">
                  <c:v>29.994</c:v>
                </c:pt>
                <c:pt idx="176">
                  <c:v>29.783000000000001</c:v>
                </c:pt>
                <c:pt idx="177">
                  <c:v>29.36</c:v>
                </c:pt>
                <c:pt idx="178">
                  <c:v>29.148</c:v>
                </c:pt>
                <c:pt idx="179">
                  <c:v>29.148</c:v>
                </c:pt>
                <c:pt idx="180">
                  <c:v>28.706</c:v>
                </c:pt>
              </c:numCache>
            </c:numRef>
          </c:yVal>
          <c:smooth val="0"/>
        </c:ser>
        <c:ser>
          <c:idx val="2"/>
          <c:order val="2"/>
          <c:tx>
            <c:strRef>
              <c:f>Sheet1!$D$1</c:f>
              <c:strCache>
                <c:ptCount val="1"/>
                <c:pt idx="0">
                  <c:v>Retx/No Renal Dysfunction (N=545)</c:v>
                </c:pt>
              </c:strCache>
            </c:strRef>
          </c:tx>
          <c:spPr>
            <a:ln w="41275">
              <a:solidFill>
                <a:srgbClr val="FF99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Sheet1!$D$2:$D$182</c:f>
              <c:numCache>
                <c:formatCode>General</c:formatCode>
                <c:ptCount val="18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99.813000000000002</c:v>
                </c:pt>
                <c:pt idx="14">
                  <c:v>99.813000000000002</c:v>
                </c:pt>
                <c:pt idx="15">
                  <c:v>99.436000000000007</c:v>
                </c:pt>
                <c:pt idx="16">
                  <c:v>98.866</c:v>
                </c:pt>
                <c:pt idx="17">
                  <c:v>97.914000000000001</c:v>
                </c:pt>
                <c:pt idx="18">
                  <c:v>97.531000000000006</c:v>
                </c:pt>
                <c:pt idx="19">
                  <c:v>96.956000000000003</c:v>
                </c:pt>
                <c:pt idx="20">
                  <c:v>96.763000000000005</c:v>
                </c:pt>
                <c:pt idx="21">
                  <c:v>96.763000000000005</c:v>
                </c:pt>
                <c:pt idx="22">
                  <c:v>96.57</c:v>
                </c:pt>
                <c:pt idx="23">
                  <c:v>96.183000000000007</c:v>
                </c:pt>
                <c:pt idx="24">
                  <c:v>95.981999999999999</c:v>
                </c:pt>
                <c:pt idx="25">
                  <c:v>95.981999999999999</c:v>
                </c:pt>
                <c:pt idx="26">
                  <c:v>95.352000000000004</c:v>
                </c:pt>
                <c:pt idx="27">
                  <c:v>94.927999999999997</c:v>
                </c:pt>
                <c:pt idx="28">
                  <c:v>94.078999999999994</c:v>
                </c:pt>
                <c:pt idx="29">
                  <c:v>93.228999999999999</c:v>
                </c:pt>
                <c:pt idx="30">
                  <c:v>93.228999999999999</c:v>
                </c:pt>
                <c:pt idx="31">
                  <c:v>93.228999999999999</c:v>
                </c:pt>
                <c:pt idx="32">
                  <c:v>93.015000000000001</c:v>
                </c:pt>
                <c:pt idx="33">
                  <c:v>92.584000000000003</c:v>
                </c:pt>
                <c:pt idx="34">
                  <c:v>91.933999999999997</c:v>
                </c:pt>
                <c:pt idx="35">
                  <c:v>91.278000000000006</c:v>
                </c:pt>
                <c:pt idx="36">
                  <c:v>90.834000000000003</c:v>
                </c:pt>
                <c:pt idx="37">
                  <c:v>90.602000000000004</c:v>
                </c:pt>
                <c:pt idx="38">
                  <c:v>89.9</c:v>
                </c:pt>
                <c:pt idx="39">
                  <c:v>89.9</c:v>
                </c:pt>
                <c:pt idx="40">
                  <c:v>89.429000000000002</c:v>
                </c:pt>
                <c:pt idx="41">
                  <c:v>88.956999999999994</c:v>
                </c:pt>
                <c:pt idx="42">
                  <c:v>88.956999999999994</c:v>
                </c:pt>
                <c:pt idx="43">
                  <c:v>88.956999999999994</c:v>
                </c:pt>
                <c:pt idx="44">
                  <c:v>88.956999999999994</c:v>
                </c:pt>
                <c:pt idx="45">
                  <c:v>88.474999999999994</c:v>
                </c:pt>
                <c:pt idx="46">
                  <c:v>87.988</c:v>
                </c:pt>
                <c:pt idx="47">
                  <c:v>87.741</c:v>
                </c:pt>
                <c:pt idx="48">
                  <c:v>87.492000000000004</c:v>
                </c:pt>
                <c:pt idx="49">
                  <c:v>87.233000000000004</c:v>
                </c:pt>
                <c:pt idx="50">
                  <c:v>86.971000000000004</c:v>
                </c:pt>
                <c:pt idx="51">
                  <c:v>86.447999999999993</c:v>
                </c:pt>
                <c:pt idx="52">
                  <c:v>85.655000000000001</c:v>
                </c:pt>
                <c:pt idx="53">
                  <c:v>85.391000000000005</c:v>
                </c:pt>
                <c:pt idx="54">
                  <c:v>84.861999999999995</c:v>
                </c:pt>
                <c:pt idx="55">
                  <c:v>84.861999999999995</c:v>
                </c:pt>
                <c:pt idx="56">
                  <c:v>84.061999999999998</c:v>
                </c:pt>
                <c:pt idx="57">
                  <c:v>83.528999999999996</c:v>
                </c:pt>
                <c:pt idx="58">
                  <c:v>83.528999999999996</c:v>
                </c:pt>
                <c:pt idx="59">
                  <c:v>83.259</c:v>
                </c:pt>
                <c:pt idx="60">
                  <c:v>82.983000000000004</c:v>
                </c:pt>
                <c:pt idx="61">
                  <c:v>82.692999999999998</c:v>
                </c:pt>
                <c:pt idx="62">
                  <c:v>82.111999999999995</c:v>
                </c:pt>
                <c:pt idx="63">
                  <c:v>81.53</c:v>
                </c:pt>
                <c:pt idx="64">
                  <c:v>81.53</c:v>
                </c:pt>
                <c:pt idx="65">
                  <c:v>81.239000000000004</c:v>
                </c:pt>
                <c:pt idx="66">
                  <c:v>81.239000000000004</c:v>
                </c:pt>
                <c:pt idx="67">
                  <c:v>81.239000000000004</c:v>
                </c:pt>
                <c:pt idx="68">
                  <c:v>80.643000000000001</c:v>
                </c:pt>
                <c:pt idx="69">
                  <c:v>80.643000000000001</c:v>
                </c:pt>
                <c:pt idx="70">
                  <c:v>80.037000000000006</c:v>
                </c:pt>
                <c:pt idx="71">
                  <c:v>79.731999999999999</c:v>
                </c:pt>
                <c:pt idx="72">
                  <c:v>79.731999999999999</c:v>
                </c:pt>
                <c:pt idx="73">
                  <c:v>79.090999999999994</c:v>
                </c:pt>
                <c:pt idx="74">
                  <c:v>79.090999999999994</c:v>
                </c:pt>
                <c:pt idx="75">
                  <c:v>78.760000000000005</c:v>
                </c:pt>
                <c:pt idx="76">
                  <c:v>78.429000000000002</c:v>
                </c:pt>
                <c:pt idx="77">
                  <c:v>78.429000000000002</c:v>
                </c:pt>
                <c:pt idx="78">
                  <c:v>77.765000000000001</c:v>
                </c:pt>
                <c:pt idx="79">
                  <c:v>77.765000000000001</c:v>
                </c:pt>
                <c:pt idx="80">
                  <c:v>76.759</c:v>
                </c:pt>
                <c:pt idx="81">
                  <c:v>76.088999999999999</c:v>
                </c:pt>
                <c:pt idx="82">
                  <c:v>75.751999999999995</c:v>
                </c:pt>
                <c:pt idx="83">
                  <c:v>75.411000000000001</c:v>
                </c:pt>
                <c:pt idx="84">
                  <c:v>74.713999999999999</c:v>
                </c:pt>
                <c:pt idx="85">
                  <c:v>73.225999999999999</c:v>
                </c:pt>
                <c:pt idx="86">
                  <c:v>73.225999999999999</c:v>
                </c:pt>
                <c:pt idx="87">
                  <c:v>72.84</c:v>
                </c:pt>
                <c:pt idx="88">
                  <c:v>72.84</c:v>
                </c:pt>
                <c:pt idx="89">
                  <c:v>72.84</c:v>
                </c:pt>
                <c:pt idx="90">
                  <c:v>72.448999999999998</c:v>
                </c:pt>
                <c:pt idx="91">
                  <c:v>72.448999999999998</c:v>
                </c:pt>
                <c:pt idx="92">
                  <c:v>72.048000000000002</c:v>
                </c:pt>
                <c:pt idx="93">
                  <c:v>72.048000000000002</c:v>
                </c:pt>
                <c:pt idx="94">
                  <c:v>71.227000000000004</c:v>
                </c:pt>
                <c:pt idx="95">
                  <c:v>71.227000000000004</c:v>
                </c:pt>
                <c:pt idx="96">
                  <c:v>70.808000000000007</c:v>
                </c:pt>
                <c:pt idx="97">
                  <c:v>70.808000000000007</c:v>
                </c:pt>
                <c:pt idx="98">
                  <c:v>70.341999999999999</c:v>
                </c:pt>
                <c:pt idx="99">
                  <c:v>70.341999999999999</c:v>
                </c:pt>
                <c:pt idx="100">
                  <c:v>69.87</c:v>
                </c:pt>
                <c:pt idx="101">
                  <c:v>69.87</c:v>
                </c:pt>
                <c:pt idx="102">
                  <c:v>68.926000000000002</c:v>
                </c:pt>
                <c:pt idx="103">
                  <c:v>67.981999999999999</c:v>
                </c:pt>
                <c:pt idx="104">
                  <c:v>67.981999999999999</c:v>
                </c:pt>
                <c:pt idx="105">
                  <c:v>67.981999999999999</c:v>
                </c:pt>
                <c:pt idx="106">
                  <c:v>67.981999999999999</c:v>
                </c:pt>
                <c:pt idx="107">
                  <c:v>67.503</c:v>
                </c:pt>
                <c:pt idx="108">
                  <c:v>67.021000000000001</c:v>
                </c:pt>
                <c:pt idx="109">
                  <c:v>66.497</c:v>
                </c:pt>
                <c:pt idx="110">
                  <c:v>66.497</c:v>
                </c:pt>
                <c:pt idx="111">
                  <c:v>66.497</c:v>
                </c:pt>
                <c:pt idx="112">
                  <c:v>66.497</c:v>
                </c:pt>
                <c:pt idx="113">
                  <c:v>65.956999999999994</c:v>
                </c:pt>
                <c:pt idx="114">
                  <c:v>65.956999999999994</c:v>
                </c:pt>
                <c:pt idx="115">
                  <c:v>65.956999999999994</c:v>
                </c:pt>
                <c:pt idx="116">
                  <c:v>65.956999999999994</c:v>
                </c:pt>
                <c:pt idx="117">
                  <c:v>65.415999999999997</c:v>
                </c:pt>
                <c:pt idx="118">
                  <c:v>65.415999999999997</c:v>
                </c:pt>
                <c:pt idx="119">
                  <c:v>64.856999999999999</c:v>
                </c:pt>
                <c:pt idx="120">
                  <c:v>64.298000000000002</c:v>
                </c:pt>
                <c:pt idx="121">
                  <c:v>63.667999999999999</c:v>
                </c:pt>
                <c:pt idx="122">
                  <c:v>63.667999999999999</c:v>
                </c:pt>
                <c:pt idx="123">
                  <c:v>63.024999999999999</c:v>
                </c:pt>
                <c:pt idx="124">
                  <c:v>63.024999999999999</c:v>
                </c:pt>
                <c:pt idx="125">
                  <c:v>63.024999999999999</c:v>
                </c:pt>
                <c:pt idx="126">
                  <c:v>63.024999999999999</c:v>
                </c:pt>
                <c:pt idx="127">
                  <c:v>61.698</c:v>
                </c:pt>
                <c:pt idx="128">
                  <c:v>61.698</c:v>
                </c:pt>
                <c:pt idx="129">
                  <c:v>60.356000000000002</c:v>
                </c:pt>
                <c:pt idx="130">
                  <c:v>59.686</c:v>
                </c:pt>
                <c:pt idx="131">
                  <c:v>59.686</c:v>
                </c:pt>
                <c:pt idx="132">
                  <c:v>59.686</c:v>
                </c:pt>
                <c:pt idx="133">
                  <c:v>59.686</c:v>
                </c:pt>
                <c:pt idx="134">
                  <c:v>59.686</c:v>
                </c:pt>
                <c:pt idx="135">
                  <c:v>58.984000000000002</c:v>
                </c:pt>
                <c:pt idx="136">
                  <c:v>58.984000000000002</c:v>
                </c:pt>
                <c:pt idx="137">
                  <c:v>58.984000000000002</c:v>
                </c:pt>
                <c:pt idx="138">
                  <c:v>58.984000000000002</c:v>
                </c:pt>
                <c:pt idx="139">
                  <c:v>58.984000000000002</c:v>
                </c:pt>
                <c:pt idx="140">
                  <c:v>58.984000000000002</c:v>
                </c:pt>
                <c:pt idx="141">
                  <c:v>58.273000000000003</c:v>
                </c:pt>
                <c:pt idx="142">
                  <c:v>57.561999999999998</c:v>
                </c:pt>
                <c:pt idx="143">
                  <c:v>57.561999999999998</c:v>
                </c:pt>
                <c:pt idx="144">
                  <c:v>57.561999999999998</c:v>
                </c:pt>
                <c:pt idx="145">
                  <c:v>57.561999999999998</c:v>
                </c:pt>
                <c:pt idx="146">
                  <c:v>56.783999999999999</c:v>
                </c:pt>
                <c:pt idx="147">
                  <c:v>56.006999999999998</c:v>
                </c:pt>
                <c:pt idx="148">
                  <c:v>55.228999999999999</c:v>
                </c:pt>
                <c:pt idx="149">
                  <c:v>55.228999999999999</c:v>
                </c:pt>
                <c:pt idx="150">
                  <c:v>55.228999999999999</c:v>
                </c:pt>
                <c:pt idx="151">
                  <c:v>55.228999999999999</c:v>
                </c:pt>
                <c:pt idx="152">
                  <c:v>54.417000000000002</c:v>
                </c:pt>
                <c:pt idx="153">
                  <c:v>53.603999999999999</c:v>
                </c:pt>
                <c:pt idx="154">
                  <c:v>51.98</c:v>
                </c:pt>
                <c:pt idx="155">
                  <c:v>51.98</c:v>
                </c:pt>
                <c:pt idx="156">
                  <c:v>51.98</c:v>
                </c:pt>
                <c:pt idx="157">
                  <c:v>51.98</c:v>
                </c:pt>
                <c:pt idx="158">
                  <c:v>51.98</c:v>
                </c:pt>
                <c:pt idx="159">
                  <c:v>51.98</c:v>
                </c:pt>
                <c:pt idx="160">
                  <c:v>50.09</c:v>
                </c:pt>
                <c:pt idx="161">
                  <c:v>50.09</c:v>
                </c:pt>
                <c:pt idx="162">
                  <c:v>49.145000000000003</c:v>
                </c:pt>
                <c:pt idx="163">
                  <c:v>49.145000000000003</c:v>
                </c:pt>
                <c:pt idx="164">
                  <c:v>49.145000000000003</c:v>
                </c:pt>
                <c:pt idx="165">
                  <c:v>49.145000000000003</c:v>
                </c:pt>
                <c:pt idx="166">
                  <c:v>49.145000000000003</c:v>
                </c:pt>
                <c:pt idx="167">
                  <c:v>49.145000000000003</c:v>
                </c:pt>
                <c:pt idx="168">
                  <c:v>49.145000000000003</c:v>
                </c:pt>
                <c:pt idx="169">
                  <c:v>49.145000000000003</c:v>
                </c:pt>
                <c:pt idx="170">
                  <c:v>49.145000000000003</c:v>
                </c:pt>
                <c:pt idx="171">
                  <c:v>49.145000000000003</c:v>
                </c:pt>
                <c:pt idx="172">
                  <c:v>47.78</c:v>
                </c:pt>
                <c:pt idx="173">
                  <c:v>46.414000000000001</c:v>
                </c:pt>
                <c:pt idx="174">
                  <c:v>46.414000000000001</c:v>
                </c:pt>
                <c:pt idx="175">
                  <c:v>46.414000000000001</c:v>
                </c:pt>
                <c:pt idx="176">
                  <c:v>46.414000000000001</c:v>
                </c:pt>
                <c:pt idx="177">
                  <c:v>46.414000000000001</c:v>
                </c:pt>
                <c:pt idx="178">
                  <c:v>46.414000000000001</c:v>
                </c:pt>
                <c:pt idx="179">
                  <c:v>46.414000000000001</c:v>
                </c:pt>
                <c:pt idx="180">
                  <c:v>44.866999999999997</c:v>
                </c:pt>
              </c:numCache>
            </c:numRef>
          </c:yVal>
          <c:smooth val="0"/>
        </c:ser>
        <c:ser>
          <c:idx val="3"/>
          <c:order val="3"/>
          <c:tx>
            <c:strRef>
              <c:f>Sheet1!$E$1</c:f>
              <c:strCache>
                <c:ptCount val="1"/>
                <c:pt idx="0">
                  <c:v>Retx/Severe Renal Dysfunction* (N=74)</c:v>
                </c:pt>
              </c:strCache>
            </c:strRef>
          </c:tx>
          <c:spPr>
            <a:ln w="41275">
              <a:solidFill>
                <a:srgbClr val="FF00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Sheet1!$E$2:$E$182</c:f>
              <c:numCache>
                <c:formatCode>General</c:formatCode>
                <c:ptCount val="18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97.221999999999994</c:v>
                </c:pt>
                <c:pt idx="15">
                  <c:v>97.221999999999994</c:v>
                </c:pt>
                <c:pt idx="16">
                  <c:v>95.813000000000002</c:v>
                </c:pt>
                <c:pt idx="17">
                  <c:v>94.403999999999996</c:v>
                </c:pt>
                <c:pt idx="18">
                  <c:v>92.995000000000005</c:v>
                </c:pt>
                <c:pt idx="19">
                  <c:v>91.585999999999999</c:v>
                </c:pt>
                <c:pt idx="20">
                  <c:v>91.585999999999999</c:v>
                </c:pt>
                <c:pt idx="21">
                  <c:v>91.585999999999999</c:v>
                </c:pt>
                <c:pt idx="22">
                  <c:v>90.177000000000007</c:v>
                </c:pt>
                <c:pt idx="23">
                  <c:v>90.177000000000007</c:v>
                </c:pt>
                <c:pt idx="24">
                  <c:v>88.768000000000001</c:v>
                </c:pt>
                <c:pt idx="25">
                  <c:v>87.335999999999999</c:v>
                </c:pt>
                <c:pt idx="26">
                  <c:v>87.335999999999999</c:v>
                </c:pt>
                <c:pt idx="27">
                  <c:v>87.335999999999999</c:v>
                </c:pt>
                <c:pt idx="28">
                  <c:v>87.335999999999999</c:v>
                </c:pt>
                <c:pt idx="29">
                  <c:v>87.335999999999999</c:v>
                </c:pt>
                <c:pt idx="30">
                  <c:v>87.335999999999999</c:v>
                </c:pt>
                <c:pt idx="31">
                  <c:v>82.896000000000001</c:v>
                </c:pt>
                <c:pt idx="32">
                  <c:v>82.896000000000001</c:v>
                </c:pt>
                <c:pt idx="33">
                  <c:v>82.896000000000001</c:v>
                </c:pt>
                <c:pt idx="34">
                  <c:v>82.896000000000001</c:v>
                </c:pt>
                <c:pt idx="35">
                  <c:v>82.896000000000001</c:v>
                </c:pt>
                <c:pt idx="36">
                  <c:v>82.896000000000001</c:v>
                </c:pt>
                <c:pt idx="37">
                  <c:v>81.388000000000005</c:v>
                </c:pt>
                <c:pt idx="38">
                  <c:v>79.822999999999993</c:v>
                </c:pt>
                <c:pt idx="39">
                  <c:v>79.822999999999993</c:v>
                </c:pt>
                <c:pt idx="40">
                  <c:v>79.822999999999993</c:v>
                </c:pt>
                <c:pt idx="41">
                  <c:v>79.822999999999993</c:v>
                </c:pt>
                <c:pt idx="42">
                  <c:v>79.822999999999993</c:v>
                </c:pt>
                <c:pt idx="43">
                  <c:v>78.257999999999996</c:v>
                </c:pt>
                <c:pt idx="44">
                  <c:v>78.257999999999996</c:v>
                </c:pt>
                <c:pt idx="45">
                  <c:v>78.257999999999996</c:v>
                </c:pt>
                <c:pt idx="46">
                  <c:v>78.257999999999996</c:v>
                </c:pt>
                <c:pt idx="47">
                  <c:v>78.257999999999996</c:v>
                </c:pt>
                <c:pt idx="48">
                  <c:v>75.128</c:v>
                </c:pt>
                <c:pt idx="49">
                  <c:v>75.128</c:v>
                </c:pt>
                <c:pt idx="50">
                  <c:v>75.128</c:v>
                </c:pt>
                <c:pt idx="51">
                  <c:v>75.128</c:v>
                </c:pt>
                <c:pt idx="52">
                  <c:v>75.128</c:v>
                </c:pt>
                <c:pt idx="53">
                  <c:v>73.457999999999998</c:v>
                </c:pt>
                <c:pt idx="54">
                  <c:v>73.457999999999998</c:v>
                </c:pt>
                <c:pt idx="55">
                  <c:v>73.457999999999998</c:v>
                </c:pt>
                <c:pt idx="56">
                  <c:v>73.457999999999998</c:v>
                </c:pt>
                <c:pt idx="57">
                  <c:v>73.457999999999998</c:v>
                </c:pt>
                <c:pt idx="58">
                  <c:v>73.457999999999998</c:v>
                </c:pt>
                <c:pt idx="59">
                  <c:v>71.789000000000001</c:v>
                </c:pt>
                <c:pt idx="60">
                  <c:v>71.789000000000001</c:v>
                </c:pt>
                <c:pt idx="61">
                  <c:v>71.789000000000001</c:v>
                </c:pt>
                <c:pt idx="62">
                  <c:v>71.789000000000001</c:v>
                </c:pt>
                <c:pt idx="63">
                  <c:v>71.789000000000001</c:v>
                </c:pt>
                <c:pt idx="64">
                  <c:v>69.947999999999993</c:v>
                </c:pt>
                <c:pt idx="65">
                  <c:v>69.947999999999993</c:v>
                </c:pt>
                <c:pt idx="66">
                  <c:v>69.947999999999993</c:v>
                </c:pt>
                <c:pt idx="67">
                  <c:v>69.947999999999993</c:v>
                </c:pt>
                <c:pt idx="68">
                  <c:v>69.947999999999993</c:v>
                </c:pt>
                <c:pt idx="69">
                  <c:v>69.947999999999993</c:v>
                </c:pt>
                <c:pt idx="70">
                  <c:v>68.106999999999999</c:v>
                </c:pt>
                <c:pt idx="71">
                  <c:v>68.106999999999999</c:v>
                </c:pt>
                <c:pt idx="72">
                  <c:v>66.266000000000005</c:v>
                </c:pt>
                <c:pt idx="73">
                  <c:v>66.266000000000005</c:v>
                </c:pt>
                <c:pt idx="74">
                  <c:v>66.266000000000005</c:v>
                </c:pt>
                <c:pt idx="75">
                  <c:v>64.373000000000005</c:v>
                </c:pt>
                <c:pt idx="76">
                  <c:v>64.373000000000005</c:v>
                </c:pt>
                <c:pt idx="77">
                  <c:v>64.373000000000005</c:v>
                </c:pt>
                <c:pt idx="78">
                  <c:v>64.373000000000005</c:v>
                </c:pt>
                <c:pt idx="79">
                  <c:v>64.373000000000005</c:v>
                </c:pt>
                <c:pt idx="80">
                  <c:v>64.373000000000005</c:v>
                </c:pt>
                <c:pt idx="81">
                  <c:v>64.373000000000005</c:v>
                </c:pt>
                <c:pt idx="82">
                  <c:v>64.373000000000005</c:v>
                </c:pt>
                <c:pt idx="83">
                  <c:v>64.373000000000005</c:v>
                </c:pt>
                <c:pt idx="84">
                  <c:v>64.373000000000005</c:v>
                </c:pt>
                <c:pt idx="85">
                  <c:v>64.373000000000005</c:v>
                </c:pt>
                <c:pt idx="86">
                  <c:v>64.373000000000005</c:v>
                </c:pt>
                <c:pt idx="87">
                  <c:v>64.373000000000005</c:v>
                </c:pt>
                <c:pt idx="88">
                  <c:v>62.226999999999997</c:v>
                </c:pt>
                <c:pt idx="89">
                  <c:v>62.226999999999997</c:v>
                </c:pt>
                <c:pt idx="90">
                  <c:v>62.226999999999997</c:v>
                </c:pt>
                <c:pt idx="91">
                  <c:v>62.226999999999997</c:v>
                </c:pt>
                <c:pt idx="92">
                  <c:v>62.226999999999997</c:v>
                </c:pt>
                <c:pt idx="93">
                  <c:v>62.226999999999997</c:v>
                </c:pt>
                <c:pt idx="94">
                  <c:v>62.226999999999997</c:v>
                </c:pt>
                <c:pt idx="95">
                  <c:v>62.226999999999997</c:v>
                </c:pt>
                <c:pt idx="96">
                  <c:v>62.226999999999997</c:v>
                </c:pt>
              </c:numCache>
            </c:numRef>
          </c:yVal>
          <c:smooth val="0"/>
        </c:ser>
        <c:dLbls>
          <c:showLegendKey val="0"/>
          <c:showVal val="0"/>
          <c:showCatName val="0"/>
          <c:showSerName val="0"/>
          <c:showPercent val="0"/>
          <c:showBubbleSize val="0"/>
        </c:dLbls>
        <c:axId val="568419816"/>
        <c:axId val="568420208"/>
      </c:scatterChart>
      <c:valAx>
        <c:axId val="568419816"/>
        <c:scaling>
          <c:orientation val="minMax"/>
          <c:max val="1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68420208"/>
        <c:crosses val="autoZero"/>
        <c:crossBetween val="midCat"/>
        <c:majorUnit val="1"/>
      </c:valAx>
      <c:valAx>
        <c:axId val="56842020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manualLayout>
              <c:xMode val="edge"/>
              <c:yMode val="edge"/>
              <c:x val="5.8997050147492824E-3"/>
              <c:y val="0.26066865633731268"/>
            </c:manualLayout>
          </c:layout>
          <c:overlay val="0"/>
        </c:title>
        <c:numFmt formatCode="General" sourceLinked="1"/>
        <c:majorTickMark val="out"/>
        <c:minorTickMark val="none"/>
        <c:tickLblPos val="nextTo"/>
        <c:txPr>
          <a:bodyPr/>
          <a:lstStyle/>
          <a:p>
            <a:pPr>
              <a:defRPr sz="1500" b="1"/>
            </a:pPr>
            <a:endParaRPr lang="en-US"/>
          </a:p>
        </c:txPr>
        <c:crossAx val="568419816"/>
        <c:crosses val="autoZero"/>
        <c:crossBetween val="midCat"/>
        <c:majorUnit val="20"/>
      </c:valAx>
      <c:spPr>
        <a:solidFill>
          <a:schemeClr val="bg2"/>
        </a:solidFill>
        <a:ln>
          <a:solidFill>
            <a:schemeClr val="tx1"/>
          </a:solidFill>
        </a:ln>
      </c:spPr>
    </c:plotArea>
    <c:legend>
      <c:legendPos val="r"/>
      <c:legendEntry>
        <c:idx val="0"/>
        <c:txPr>
          <a:bodyPr/>
          <a:lstStyle/>
          <a:p>
            <a:pPr>
              <a:defRPr sz="1250" b="1"/>
            </a:pPr>
            <a:endParaRPr lang="en-US"/>
          </a:p>
        </c:txPr>
      </c:legendEntry>
      <c:legendEntry>
        <c:idx val="1"/>
        <c:txPr>
          <a:bodyPr/>
          <a:lstStyle/>
          <a:p>
            <a:pPr>
              <a:defRPr sz="1250" b="1"/>
            </a:pPr>
            <a:endParaRPr lang="en-US"/>
          </a:p>
        </c:txPr>
      </c:legendEntry>
      <c:layout>
        <c:manualLayout>
          <c:xMode val="edge"/>
          <c:yMode val="edge"/>
          <c:x val="7.8783127772745307E-2"/>
          <c:y val="0.66828849518810263"/>
          <c:w val="0.8939012380089657"/>
          <c:h val="0.1844892825896767"/>
        </c:manualLayout>
      </c:layout>
      <c:overlay val="0"/>
      <c:spPr>
        <a:solidFill>
          <a:srgbClr val="000000"/>
        </a:solidFill>
        <a:ln>
          <a:solidFill>
            <a:srgbClr val="FFFFFF"/>
          </a:solidFill>
        </a:ln>
      </c:spPr>
      <c:txPr>
        <a:bodyPr/>
        <a:lstStyle/>
        <a:p>
          <a:pPr>
            <a:defRPr sz="125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96062992125984"/>
          <c:y val="0.15663896179644457"/>
          <c:w val="0.65781230048946593"/>
          <c:h val="0.67608486439195115"/>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FFFF00"/>
              </a:solidFill>
              <a:ln>
                <a:solidFill>
                  <a:srgbClr val="000000"/>
                </a:solidFill>
              </a:ln>
            </c:spPr>
          </c:dPt>
          <c:dPt>
            <c:idx val="1"/>
            <c:bubble3D val="0"/>
            <c:spPr>
              <a:solidFill>
                <a:schemeClr val="bg1">
                  <a:lumMod val="50000"/>
                  <a:lumOff val="50000"/>
                </a:schemeClr>
              </a:solidFill>
              <a:ln>
                <a:solidFill>
                  <a:srgbClr val="000000"/>
                </a:solidFill>
              </a:ln>
            </c:spPr>
          </c:dPt>
          <c:dPt>
            <c:idx val="2"/>
            <c:bubble3D val="0"/>
            <c:spPr>
              <a:solidFill>
                <a:srgbClr val="00FF00"/>
              </a:solidFill>
              <a:ln>
                <a:solidFill>
                  <a:srgbClr val="000000"/>
                </a:solidFill>
              </a:ln>
            </c:spPr>
          </c:dPt>
          <c:dPt>
            <c:idx val="3"/>
            <c:bubble3D val="0"/>
            <c:spPr>
              <a:solidFill>
                <a:srgbClr val="FF0000"/>
              </a:solidFill>
              <a:ln>
                <a:solidFill>
                  <a:srgbClr val="000000"/>
                </a:solidFill>
              </a:ln>
            </c:spPr>
          </c:dPt>
          <c:dPt>
            <c:idx val="4"/>
            <c:bubble3D val="0"/>
            <c:spPr>
              <a:solidFill>
                <a:srgbClr val="00FFFF"/>
              </a:solidFill>
              <a:ln>
                <a:solidFill>
                  <a:srgbClr val="000000"/>
                </a:solidFill>
              </a:ln>
            </c:spPr>
          </c:dPt>
          <c:dPt>
            <c:idx val="5"/>
            <c:bubble3D val="0"/>
            <c:spPr>
              <a:solidFill>
                <a:srgbClr val="FF00FF"/>
              </a:solidFill>
              <a:ln>
                <a:solidFill>
                  <a:srgbClr val="000000"/>
                </a:solidFill>
              </a:ln>
            </c:spPr>
          </c:dPt>
          <c:dPt>
            <c:idx val="6"/>
            <c:bubble3D val="0"/>
            <c:spPr>
              <a:solidFill>
                <a:srgbClr val="00FFFF"/>
              </a:solidFill>
              <a:ln>
                <a:solidFill>
                  <a:srgbClr val="000000"/>
                </a:solidFill>
              </a:ln>
            </c:spPr>
          </c:dPt>
          <c:dLbls>
            <c:dLbl>
              <c:idx val="1"/>
              <c:layout>
                <c:manualLayout>
                  <c:x val="6.7567567567567571E-2"/>
                  <c:y val="5.3606372120151673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dLbl>
              <c:idx val="2"/>
              <c:layout>
                <c:manualLayout>
                  <c:x val="7.2824005107469704E-3"/>
                  <c:y val="-1.3401501895596564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dLbl>
              <c:idx val="3"/>
              <c:layout>
                <c:manualLayout>
                  <c:x val="9.0090090090091841E-3"/>
                  <c:y val="5.0925925925925923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dLbl>
              <c:idx val="4"/>
              <c:layout>
                <c:manualLayout>
                  <c:x val="7.3530183727034118E-3"/>
                  <c:y val="-9.3567251461988327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numFmt formatCode="0%" sourceLinked="0"/>
            <c:spPr>
              <a:noFill/>
              <a:ln>
                <a:noFill/>
              </a:ln>
              <a:effectLst/>
            </c:spPr>
            <c:txPr>
              <a:bodyPr/>
              <a:lstStyle/>
              <a:p>
                <a:pPr>
                  <a:defRPr sz="1300" b="1"/>
                </a:pPr>
                <a:endParaRPr lang="en-US"/>
              </a:p>
            </c:txPr>
            <c:dLblPos val="outEnd"/>
            <c:showLegendKey val="0"/>
            <c:showVal val="1"/>
            <c:showCatName val="0"/>
            <c:showSerName val="0"/>
            <c:showPercent val="0"/>
            <c:showBubbleSize val="0"/>
            <c:separator>
</c:separator>
            <c:showLeaderLines val="1"/>
            <c:extLst>
              <c:ext xmlns:c15="http://schemas.microsoft.com/office/drawing/2012/chart" uri="{CE6537A1-D6FC-4f65-9D91-7224C49458BB}">
                <c15:layout/>
              </c:ext>
            </c:extLst>
          </c:dLbls>
          <c:cat>
            <c:strRef>
              <c:f>Sheet1!$A$2:$A$7</c:f>
              <c:strCache>
                <c:ptCount val="6"/>
                <c:pt idx="0">
                  <c:v>Myopathy</c:v>
                </c:pt>
                <c:pt idx="1">
                  <c:v>Congenital</c:v>
                </c:pt>
                <c:pt idx="2">
                  <c:v>ReTX</c:v>
                </c:pt>
                <c:pt idx="3">
                  <c:v>CAD</c:v>
                </c:pt>
                <c:pt idx="4">
                  <c:v>Other</c:v>
                </c:pt>
                <c:pt idx="5">
                  <c:v>Valvular</c:v>
                </c:pt>
              </c:strCache>
            </c:strRef>
          </c:cat>
          <c:val>
            <c:numRef>
              <c:f>Sheet1!$B$2:$B$7</c:f>
              <c:numCache>
                <c:formatCode>0.00%</c:formatCode>
                <c:ptCount val="6"/>
                <c:pt idx="0">
                  <c:v>0.41378000000000031</c:v>
                </c:pt>
                <c:pt idx="1">
                  <c:v>5.2050000000000108E-3</c:v>
                </c:pt>
                <c:pt idx="2">
                  <c:v>1.5887999999999999E-2</c:v>
                </c:pt>
                <c:pt idx="3">
                  <c:v>0.52897000000000005</c:v>
                </c:pt>
                <c:pt idx="4">
                  <c:v>3.9719999999999998E-3</c:v>
                </c:pt>
                <c:pt idx="5">
                  <c:v>3.2187000000000042E-2</c:v>
                </c:pt>
              </c:numCache>
            </c:numRef>
          </c:val>
        </c:ser>
        <c:dLbls>
          <c:showLegendKey val="0"/>
          <c:showVal val="0"/>
          <c:showCatName val="0"/>
          <c:showSerName val="0"/>
          <c:showPercent val="0"/>
          <c:showBubbleSize val="0"/>
          <c:showLeaderLines val="1"/>
        </c:dLbls>
        <c:firstSliceAng val="70"/>
      </c:pieChart>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1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6434743223470334"/>
          <c:h val="0.83794682922699193"/>
        </c:manualLayout>
      </c:layout>
      <c:scatterChart>
        <c:scatterStyle val="lineMarker"/>
        <c:varyColors val="0"/>
        <c:ser>
          <c:idx val="0"/>
          <c:order val="0"/>
          <c:tx>
            <c:strRef>
              <c:f>Sheet1!$B$1</c:f>
              <c:strCache>
                <c:ptCount val="1"/>
                <c:pt idx="0">
                  <c:v>Primary/Any malignancy</c:v>
                </c:pt>
              </c:strCache>
            </c:strRef>
          </c:tx>
          <c:spPr>
            <a:ln w="41275">
              <a:solidFill>
                <a:srgbClr val="FFFF00"/>
              </a:solidFill>
            </a:ln>
          </c:spPr>
          <c:marker>
            <c:symbol val="none"/>
          </c:marker>
          <c:xVal>
            <c:numRef>
              <c:f>Sheet1!$A$2:$A$170</c:f>
              <c:numCache>
                <c:formatCode>General</c:formatCode>
                <c:ptCount val="16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numCache>
            </c:numRef>
          </c:xVal>
          <c:yVal>
            <c:numRef>
              <c:f>Sheet1!$B$2:$B$170</c:f>
              <c:numCache>
                <c:formatCode>General</c:formatCode>
                <c:ptCount val="169"/>
                <c:pt idx="0">
                  <c:v>100</c:v>
                </c:pt>
                <c:pt idx="1">
                  <c:v>100</c:v>
                </c:pt>
                <c:pt idx="2">
                  <c:v>99.965999999999994</c:v>
                </c:pt>
                <c:pt idx="3">
                  <c:v>99.86</c:v>
                </c:pt>
                <c:pt idx="4">
                  <c:v>99.662999999999997</c:v>
                </c:pt>
                <c:pt idx="5">
                  <c:v>99.491</c:v>
                </c:pt>
                <c:pt idx="6">
                  <c:v>98.343000000000004</c:v>
                </c:pt>
                <c:pt idx="7">
                  <c:v>96.988</c:v>
                </c:pt>
                <c:pt idx="8">
                  <c:v>96.817999999999998</c:v>
                </c:pt>
                <c:pt idx="9">
                  <c:v>96.724000000000004</c:v>
                </c:pt>
                <c:pt idx="10">
                  <c:v>96.721000000000004</c:v>
                </c:pt>
                <c:pt idx="11">
                  <c:v>96.716999999999999</c:v>
                </c:pt>
                <c:pt idx="12">
                  <c:v>96.683999999999997</c:v>
                </c:pt>
                <c:pt idx="13">
                  <c:v>96.653999999999996</c:v>
                </c:pt>
                <c:pt idx="14">
                  <c:v>96.641000000000005</c:v>
                </c:pt>
                <c:pt idx="15">
                  <c:v>96.587000000000003</c:v>
                </c:pt>
                <c:pt idx="16">
                  <c:v>96.478999999999999</c:v>
                </c:pt>
                <c:pt idx="17">
                  <c:v>96.272999999999996</c:v>
                </c:pt>
                <c:pt idx="18">
                  <c:v>95.167000000000002</c:v>
                </c:pt>
                <c:pt idx="19">
                  <c:v>93.676000000000002</c:v>
                </c:pt>
                <c:pt idx="20">
                  <c:v>93.358999999999995</c:v>
                </c:pt>
                <c:pt idx="21">
                  <c:v>93.286000000000001</c:v>
                </c:pt>
                <c:pt idx="22">
                  <c:v>93.24</c:v>
                </c:pt>
                <c:pt idx="23">
                  <c:v>93.230999999999995</c:v>
                </c:pt>
                <c:pt idx="24">
                  <c:v>93.201999999999998</c:v>
                </c:pt>
                <c:pt idx="25">
                  <c:v>93.186999999999998</c:v>
                </c:pt>
                <c:pt idx="26">
                  <c:v>93.177000000000007</c:v>
                </c:pt>
                <c:pt idx="27">
                  <c:v>93.13</c:v>
                </c:pt>
                <c:pt idx="28">
                  <c:v>92.986000000000004</c:v>
                </c:pt>
                <c:pt idx="29">
                  <c:v>92.659000000000006</c:v>
                </c:pt>
                <c:pt idx="30">
                  <c:v>91.600999999999999</c:v>
                </c:pt>
                <c:pt idx="31">
                  <c:v>90.11</c:v>
                </c:pt>
                <c:pt idx="32">
                  <c:v>89.826999999999998</c:v>
                </c:pt>
                <c:pt idx="33">
                  <c:v>89.759</c:v>
                </c:pt>
                <c:pt idx="34">
                  <c:v>89.731999999999999</c:v>
                </c:pt>
                <c:pt idx="35">
                  <c:v>89.715999999999994</c:v>
                </c:pt>
                <c:pt idx="36">
                  <c:v>89.694000000000003</c:v>
                </c:pt>
                <c:pt idx="37">
                  <c:v>89.653999999999996</c:v>
                </c:pt>
                <c:pt idx="38">
                  <c:v>89.625</c:v>
                </c:pt>
                <c:pt idx="39">
                  <c:v>89.570999999999998</c:v>
                </c:pt>
                <c:pt idx="40">
                  <c:v>89.361000000000004</c:v>
                </c:pt>
                <c:pt idx="41">
                  <c:v>88.989000000000004</c:v>
                </c:pt>
                <c:pt idx="42">
                  <c:v>88.105999999999995</c:v>
                </c:pt>
                <c:pt idx="43">
                  <c:v>86.611999999999995</c:v>
                </c:pt>
                <c:pt idx="44">
                  <c:v>86.338999999999999</c:v>
                </c:pt>
                <c:pt idx="45">
                  <c:v>86.266000000000005</c:v>
                </c:pt>
                <c:pt idx="46">
                  <c:v>86.228999999999999</c:v>
                </c:pt>
                <c:pt idx="47">
                  <c:v>86.222999999999999</c:v>
                </c:pt>
                <c:pt idx="48">
                  <c:v>86.21</c:v>
                </c:pt>
                <c:pt idx="49">
                  <c:v>86.171000000000006</c:v>
                </c:pt>
                <c:pt idx="50">
                  <c:v>86.129000000000005</c:v>
                </c:pt>
                <c:pt idx="51">
                  <c:v>86.018000000000001</c:v>
                </c:pt>
                <c:pt idx="52">
                  <c:v>85.774000000000001</c:v>
                </c:pt>
                <c:pt idx="53">
                  <c:v>85.451999999999998</c:v>
                </c:pt>
                <c:pt idx="54">
                  <c:v>84.5</c:v>
                </c:pt>
                <c:pt idx="55">
                  <c:v>83.292000000000002</c:v>
                </c:pt>
                <c:pt idx="56">
                  <c:v>82.938999999999993</c:v>
                </c:pt>
                <c:pt idx="57">
                  <c:v>82.831999999999994</c:v>
                </c:pt>
                <c:pt idx="58">
                  <c:v>82.787999999999997</c:v>
                </c:pt>
                <c:pt idx="59">
                  <c:v>82.759</c:v>
                </c:pt>
                <c:pt idx="60">
                  <c:v>82.759</c:v>
                </c:pt>
                <c:pt idx="61">
                  <c:v>82.712000000000003</c:v>
                </c:pt>
                <c:pt idx="62">
                  <c:v>82.695999999999998</c:v>
                </c:pt>
                <c:pt idx="63">
                  <c:v>82.597999999999999</c:v>
                </c:pt>
                <c:pt idx="64">
                  <c:v>82.286000000000001</c:v>
                </c:pt>
                <c:pt idx="65">
                  <c:v>81.841999999999999</c:v>
                </c:pt>
                <c:pt idx="66">
                  <c:v>80.953000000000003</c:v>
                </c:pt>
                <c:pt idx="67">
                  <c:v>79.905000000000001</c:v>
                </c:pt>
                <c:pt idx="68">
                  <c:v>79.631</c:v>
                </c:pt>
                <c:pt idx="69">
                  <c:v>79.531000000000006</c:v>
                </c:pt>
                <c:pt idx="70">
                  <c:v>79.48</c:v>
                </c:pt>
                <c:pt idx="71">
                  <c:v>79.462999999999994</c:v>
                </c:pt>
                <c:pt idx="72">
                  <c:v>79.453999999999994</c:v>
                </c:pt>
                <c:pt idx="73">
                  <c:v>79.406999999999996</c:v>
                </c:pt>
                <c:pt idx="74">
                  <c:v>79.388000000000005</c:v>
                </c:pt>
                <c:pt idx="75">
                  <c:v>79.319999999999993</c:v>
                </c:pt>
                <c:pt idx="76">
                  <c:v>79.049000000000007</c:v>
                </c:pt>
                <c:pt idx="77">
                  <c:v>78.66</c:v>
                </c:pt>
                <c:pt idx="78">
                  <c:v>77.823999999999998</c:v>
                </c:pt>
                <c:pt idx="79">
                  <c:v>76.945999999999998</c:v>
                </c:pt>
                <c:pt idx="80">
                  <c:v>76.641999999999996</c:v>
                </c:pt>
                <c:pt idx="81">
                  <c:v>76.561999999999998</c:v>
                </c:pt>
                <c:pt idx="82">
                  <c:v>76.542000000000002</c:v>
                </c:pt>
                <c:pt idx="83">
                  <c:v>76.521000000000001</c:v>
                </c:pt>
                <c:pt idx="84">
                  <c:v>76.510999999999996</c:v>
                </c:pt>
                <c:pt idx="85">
                  <c:v>76.5</c:v>
                </c:pt>
                <c:pt idx="86">
                  <c:v>76.477000000000004</c:v>
                </c:pt>
                <c:pt idx="87">
                  <c:v>76.314999999999998</c:v>
                </c:pt>
                <c:pt idx="88">
                  <c:v>76.094999999999999</c:v>
                </c:pt>
                <c:pt idx="89">
                  <c:v>75.653000000000006</c:v>
                </c:pt>
                <c:pt idx="90">
                  <c:v>74.697000000000003</c:v>
                </c:pt>
                <c:pt idx="91">
                  <c:v>73.701999999999998</c:v>
                </c:pt>
                <c:pt idx="92">
                  <c:v>73.442999999999998</c:v>
                </c:pt>
                <c:pt idx="93">
                  <c:v>73.370999999999995</c:v>
                </c:pt>
                <c:pt idx="94">
                  <c:v>73.346999999999994</c:v>
                </c:pt>
                <c:pt idx="95">
                  <c:v>73.322999999999993</c:v>
                </c:pt>
                <c:pt idx="96">
                  <c:v>73.296999999999997</c:v>
                </c:pt>
                <c:pt idx="97">
                  <c:v>73.230999999999995</c:v>
                </c:pt>
                <c:pt idx="98">
                  <c:v>73.106999999999999</c:v>
                </c:pt>
                <c:pt idx="99">
                  <c:v>72.995999999999995</c:v>
                </c:pt>
                <c:pt idx="100">
                  <c:v>72.632999999999996</c:v>
                </c:pt>
                <c:pt idx="101">
                  <c:v>72.269000000000005</c:v>
                </c:pt>
                <c:pt idx="102">
                  <c:v>71.402000000000001</c:v>
                </c:pt>
                <c:pt idx="103">
                  <c:v>70.111000000000004</c:v>
                </c:pt>
                <c:pt idx="104">
                  <c:v>69.828000000000003</c:v>
                </c:pt>
                <c:pt idx="105">
                  <c:v>69.713999999999999</c:v>
                </c:pt>
                <c:pt idx="106">
                  <c:v>69.685000000000002</c:v>
                </c:pt>
                <c:pt idx="107">
                  <c:v>69.671000000000006</c:v>
                </c:pt>
                <c:pt idx="108">
                  <c:v>69.625</c:v>
                </c:pt>
                <c:pt idx="109">
                  <c:v>69.608999999999995</c:v>
                </c:pt>
                <c:pt idx="110">
                  <c:v>69.543000000000006</c:v>
                </c:pt>
                <c:pt idx="111">
                  <c:v>69.411000000000001</c:v>
                </c:pt>
                <c:pt idx="112">
                  <c:v>68.995999999999995</c:v>
                </c:pt>
                <c:pt idx="113">
                  <c:v>68.662000000000006</c:v>
                </c:pt>
                <c:pt idx="114">
                  <c:v>67.896000000000001</c:v>
                </c:pt>
                <c:pt idx="115">
                  <c:v>66.858000000000004</c:v>
                </c:pt>
                <c:pt idx="116">
                  <c:v>66.554000000000002</c:v>
                </c:pt>
                <c:pt idx="117">
                  <c:v>66.484999999999999</c:v>
                </c:pt>
                <c:pt idx="118">
                  <c:v>66.399000000000001</c:v>
                </c:pt>
                <c:pt idx="119">
                  <c:v>66.399000000000001</c:v>
                </c:pt>
                <c:pt idx="120">
                  <c:v>66.363</c:v>
                </c:pt>
                <c:pt idx="121">
                  <c:v>66.322999999999993</c:v>
                </c:pt>
                <c:pt idx="122">
                  <c:v>66.263000000000005</c:v>
                </c:pt>
                <c:pt idx="123">
                  <c:v>66.100999999999999</c:v>
                </c:pt>
                <c:pt idx="124">
                  <c:v>65.774000000000001</c:v>
                </c:pt>
                <c:pt idx="125">
                  <c:v>65.343000000000004</c:v>
                </c:pt>
                <c:pt idx="126">
                  <c:v>64.438999999999993</c:v>
                </c:pt>
                <c:pt idx="127">
                  <c:v>63.655000000000001</c:v>
                </c:pt>
                <c:pt idx="128">
                  <c:v>63.488999999999997</c:v>
                </c:pt>
                <c:pt idx="129">
                  <c:v>63.447000000000003</c:v>
                </c:pt>
                <c:pt idx="130">
                  <c:v>63.424999999999997</c:v>
                </c:pt>
                <c:pt idx="131">
                  <c:v>63.381</c:v>
                </c:pt>
                <c:pt idx="132">
                  <c:v>63.381</c:v>
                </c:pt>
                <c:pt idx="133">
                  <c:v>63.332000000000001</c:v>
                </c:pt>
                <c:pt idx="134">
                  <c:v>63.228999999999999</c:v>
                </c:pt>
                <c:pt idx="135">
                  <c:v>63.073999999999998</c:v>
                </c:pt>
                <c:pt idx="136">
                  <c:v>62.734999999999999</c:v>
                </c:pt>
                <c:pt idx="137">
                  <c:v>62.475000000000001</c:v>
                </c:pt>
                <c:pt idx="138">
                  <c:v>61.664999999999999</c:v>
                </c:pt>
                <c:pt idx="139">
                  <c:v>60.956000000000003</c:v>
                </c:pt>
                <c:pt idx="140">
                  <c:v>60.61</c:v>
                </c:pt>
                <c:pt idx="141">
                  <c:v>60.555999999999997</c:v>
                </c:pt>
                <c:pt idx="142">
                  <c:v>60.529000000000003</c:v>
                </c:pt>
                <c:pt idx="143">
                  <c:v>60.5</c:v>
                </c:pt>
                <c:pt idx="144">
                  <c:v>60.470999999999997</c:v>
                </c:pt>
                <c:pt idx="145">
                  <c:v>60.470999999999997</c:v>
                </c:pt>
                <c:pt idx="146">
                  <c:v>60.438000000000002</c:v>
                </c:pt>
                <c:pt idx="147">
                  <c:v>60.274000000000001</c:v>
                </c:pt>
                <c:pt idx="148">
                  <c:v>59.776000000000003</c:v>
                </c:pt>
                <c:pt idx="149">
                  <c:v>59.31</c:v>
                </c:pt>
                <c:pt idx="150">
                  <c:v>58.444000000000003</c:v>
                </c:pt>
                <c:pt idx="151">
                  <c:v>57.539000000000001</c:v>
                </c:pt>
                <c:pt idx="152">
                  <c:v>57.267000000000003</c:v>
                </c:pt>
                <c:pt idx="153">
                  <c:v>57.13</c:v>
                </c:pt>
                <c:pt idx="154">
                  <c:v>57.094999999999999</c:v>
                </c:pt>
                <c:pt idx="155">
                  <c:v>57.094999999999999</c:v>
                </c:pt>
                <c:pt idx="156">
                  <c:v>57.021000000000001</c:v>
                </c:pt>
                <c:pt idx="157">
                  <c:v>56.94</c:v>
                </c:pt>
                <c:pt idx="158">
                  <c:v>56.898000000000003</c:v>
                </c:pt>
                <c:pt idx="159">
                  <c:v>56.771000000000001</c:v>
                </c:pt>
                <c:pt idx="160">
                  <c:v>56.384999999999998</c:v>
                </c:pt>
                <c:pt idx="161">
                  <c:v>56.04</c:v>
                </c:pt>
                <c:pt idx="162">
                  <c:v>55.22</c:v>
                </c:pt>
                <c:pt idx="163">
                  <c:v>54.527000000000001</c:v>
                </c:pt>
                <c:pt idx="164">
                  <c:v>54.176000000000002</c:v>
                </c:pt>
                <c:pt idx="165">
                  <c:v>54.040999999999997</c:v>
                </c:pt>
                <c:pt idx="166">
                  <c:v>53.994999999999997</c:v>
                </c:pt>
                <c:pt idx="167">
                  <c:v>53.947000000000003</c:v>
                </c:pt>
                <c:pt idx="168">
                  <c:v>53.947000000000003</c:v>
                </c:pt>
              </c:numCache>
            </c:numRef>
          </c:yVal>
          <c:smooth val="0"/>
        </c:ser>
        <c:ser>
          <c:idx val="1"/>
          <c:order val="1"/>
          <c:tx>
            <c:strRef>
              <c:f>Sheet1!$C$1</c:f>
              <c:strCache>
                <c:ptCount val="1"/>
                <c:pt idx="0">
                  <c:v>Primary/Lymphoma</c:v>
                </c:pt>
              </c:strCache>
            </c:strRef>
          </c:tx>
          <c:spPr>
            <a:ln w="41275">
              <a:solidFill>
                <a:srgbClr val="FFCCFF"/>
              </a:solidFill>
              <a:prstDash val="solid"/>
            </a:ln>
          </c:spPr>
          <c:marker>
            <c:symbol val="none"/>
          </c:marker>
          <c:xVal>
            <c:numRef>
              <c:f>Sheet1!$A$2:$A$170</c:f>
              <c:numCache>
                <c:formatCode>General</c:formatCode>
                <c:ptCount val="16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numCache>
            </c:numRef>
          </c:xVal>
          <c:yVal>
            <c:numRef>
              <c:f>Sheet1!$C$2:$C$170</c:f>
              <c:numCache>
                <c:formatCode>General</c:formatCode>
                <c:ptCount val="169"/>
                <c:pt idx="0">
                  <c:v>100</c:v>
                </c:pt>
                <c:pt idx="1">
                  <c:v>100</c:v>
                </c:pt>
                <c:pt idx="2">
                  <c:v>99.983999999999995</c:v>
                </c:pt>
                <c:pt idx="3">
                  <c:v>99.933999999999997</c:v>
                </c:pt>
                <c:pt idx="4">
                  <c:v>99.86</c:v>
                </c:pt>
                <c:pt idx="5">
                  <c:v>99.813000000000002</c:v>
                </c:pt>
                <c:pt idx="6">
                  <c:v>99.650999999999996</c:v>
                </c:pt>
                <c:pt idx="7">
                  <c:v>99.378</c:v>
                </c:pt>
                <c:pt idx="8">
                  <c:v>99.325999999999993</c:v>
                </c:pt>
                <c:pt idx="9">
                  <c:v>99.31</c:v>
                </c:pt>
                <c:pt idx="10">
                  <c:v>99.31</c:v>
                </c:pt>
                <c:pt idx="11">
                  <c:v>99.31</c:v>
                </c:pt>
                <c:pt idx="12">
                  <c:v>99.31</c:v>
                </c:pt>
                <c:pt idx="13">
                  <c:v>99.31</c:v>
                </c:pt>
                <c:pt idx="14">
                  <c:v>99.31</c:v>
                </c:pt>
                <c:pt idx="15">
                  <c:v>99.301000000000002</c:v>
                </c:pt>
                <c:pt idx="16">
                  <c:v>99.272000000000006</c:v>
                </c:pt>
                <c:pt idx="17">
                  <c:v>99.253</c:v>
                </c:pt>
                <c:pt idx="18">
                  <c:v>99.197000000000003</c:v>
                </c:pt>
                <c:pt idx="19">
                  <c:v>99.072999999999993</c:v>
                </c:pt>
                <c:pt idx="20">
                  <c:v>99.04</c:v>
                </c:pt>
                <c:pt idx="21">
                  <c:v>99.03</c:v>
                </c:pt>
                <c:pt idx="22">
                  <c:v>99.015000000000001</c:v>
                </c:pt>
                <c:pt idx="23">
                  <c:v>99.015000000000001</c:v>
                </c:pt>
                <c:pt idx="24">
                  <c:v>99.015000000000001</c:v>
                </c:pt>
                <c:pt idx="25">
                  <c:v>99.01</c:v>
                </c:pt>
                <c:pt idx="26">
                  <c:v>99.004999999999995</c:v>
                </c:pt>
                <c:pt idx="27">
                  <c:v>98.998999999999995</c:v>
                </c:pt>
                <c:pt idx="28">
                  <c:v>98.981999999999999</c:v>
                </c:pt>
                <c:pt idx="29">
                  <c:v>98.948999999999998</c:v>
                </c:pt>
                <c:pt idx="30">
                  <c:v>98.847999999999999</c:v>
                </c:pt>
                <c:pt idx="31">
                  <c:v>98.763999999999996</c:v>
                </c:pt>
                <c:pt idx="32">
                  <c:v>98.73</c:v>
                </c:pt>
                <c:pt idx="33">
                  <c:v>98.724000000000004</c:v>
                </c:pt>
                <c:pt idx="34">
                  <c:v>98.724000000000004</c:v>
                </c:pt>
                <c:pt idx="35">
                  <c:v>98.724000000000004</c:v>
                </c:pt>
                <c:pt idx="36">
                  <c:v>98.724000000000004</c:v>
                </c:pt>
                <c:pt idx="37">
                  <c:v>98.718000000000004</c:v>
                </c:pt>
                <c:pt idx="38">
                  <c:v>98.718000000000004</c:v>
                </c:pt>
                <c:pt idx="39">
                  <c:v>98.718000000000004</c:v>
                </c:pt>
                <c:pt idx="40">
                  <c:v>98.697999999999993</c:v>
                </c:pt>
                <c:pt idx="41">
                  <c:v>98.644000000000005</c:v>
                </c:pt>
                <c:pt idx="42">
                  <c:v>98.590999999999994</c:v>
                </c:pt>
                <c:pt idx="43">
                  <c:v>98.531000000000006</c:v>
                </c:pt>
                <c:pt idx="44">
                  <c:v>98.516999999999996</c:v>
                </c:pt>
                <c:pt idx="45">
                  <c:v>98.497</c:v>
                </c:pt>
                <c:pt idx="46">
                  <c:v>98.497</c:v>
                </c:pt>
                <c:pt idx="47">
                  <c:v>98.497</c:v>
                </c:pt>
                <c:pt idx="48">
                  <c:v>98.497</c:v>
                </c:pt>
                <c:pt idx="49">
                  <c:v>98.497</c:v>
                </c:pt>
                <c:pt idx="50">
                  <c:v>98.489000000000004</c:v>
                </c:pt>
                <c:pt idx="51">
                  <c:v>98.480999999999995</c:v>
                </c:pt>
                <c:pt idx="52">
                  <c:v>98.465000000000003</c:v>
                </c:pt>
                <c:pt idx="53">
                  <c:v>98.402000000000001</c:v>
                </c:pt>
                <c:pt idx="54">
                  <c:v>98.305999999999997</c:v>
                </c:pt>
                <c:pt idx="55">
                  <c:v>98.177999999999997</c:v>
                </c:pt>
                <c:pt idx="56">
                  <c:v>98.122</c:v>
                </c:pt>
                <c:pt idx="57">
                  <c:v>98.122</c:v>
                </c:pt>
                <c:pt idx="58">
                  <c:v>98.122</c:v>
                </c:pt>
                <c:pt idx="59">
                  <c:v>98.113</c:v>
                </c:pt>
                <c:pt idx="60">
                  <c:v>98.113</c:v>
                </c:pt>
                <c:pt idx="61">
                  <c:v>98.113</c:v>
                </c:pt>
                <c:pt idx="62">
                  <c:v>98.113</c:v>
                </c:pt>
                <c:pt idx="63">
                  <c:v>98.103999999999999</c:v>
                </c:pt>
                <c:pt idx="64">
                  <c:v>98.066000000000003</c:v>
                </c:pt>
                <c:pt idx="65">
                  <c:v>98.037000000000006</c:v>
                </c:pt>
                <c:pt idx="66">
                  <c:v>97.95</c:v>
                </c:pt>
                <c:pt idx="67">
                  <c:v>97.853999999999999</c:v>
                </c:pt>
                <c:pt idx="68">
                  <c:v>97.814999999999998</c:v>
                </c:pt>
                <c:pt idx="69">
                  <c:v>97.796000000000006</c:v>
                </c:pt>
                <c:pt idx="70">
                  <c:v>97.796000000000006</c:v>
                </c:pt>
                <c:pt idx="71">
                  <c:v>97.796000000000006</c:v>
                </c:pt>
                <c:pt idx="72">
                  <c:v>97.796000000000006</c:v>
                </c:pt>
                <c:pt idx="73">
                  <c:v>97.784000000000006</c:v>
                </c:pt>
                <c:pt idx="74">
                  <c:v>97.784000000000006</c:v>
                </c:pt>
                <c:pt idx="75">
                  <c:v>97.784000000000006</c:v>
                </c:pt>
                <c:pt idx="76">
                  <c:v>97.784000000000006</c:v>
                </c:pt>
                <c:pt idx="77">
                  <c:v>97.760999999999996</c:v>
                </c:pt>
                <c:pt idx="78">
                  <c:v>97.703000000000003</c:v>
                </c:pt>
                <c:pt idx="79">
                  <c:v>97.608999999999995</c:v>
                </c:pt>
                <c:pt idx="80">
                  <c:v>97.55</c:v>
                </c:pt>
                <c:pt idx="81">
                  <c:v>97.55</c:v>
                </c:pt>
                <c:pt idx="82">
                  <c:v>97.55</c:v>
                </c:pt>
                <c:pt idx="83">
                  <c:v>97.55</c:v>
                </c:pt>
                <c:pt idx="84">
                  <c:v>97.55</c:v>
                </c:pt>
                <c:pt idx="85">
                  <c:v>97.55</c:v>
                </c:pt>
                <c:pt idx="86">
                  <c:v>97.55</c:v>
                </c:pt>
                <c:pt idx="87">
                  <c:v>97.536000000000001</c:v>
                </c:pt>
                <c:pt idx="88">
                  <c:v>97.521000000000001</c:v>
                </c:pt>
                <c:pt idx="89">
                  <c:v>97.492999999999995</c:v>
                </c:pt>
                <c:pt idx="90">
                  <c:v>97.32</c:v>
                </c:pt>
                <c:pt idx="91">
                  <c:v>97.233000000000004</c:v>
                </c:pt>
                <c:pt idx="92">
                  <c:v>97.203999999999994</c:v>
                </c:pt>
                <c:pt idx="93">
                  <c:v>97.203999999999994</c:v>
                </c:pt>
                <c:pt idx="94">
                  <c:v>97.203999999999994</c:v>
                </c:pt>
                <c:pt idx="95">
                  <c:v>97.203999999999994</c:v>
                </c:pt>
                <c:pt idx="96">
                  <c:v>97.203999999999994</c:v>
                </c:pt>
                <c:pt idx="97">
                  <c:v>97.203999999999994</c:v>
                </c:pt>
                <c:pt idx="98">
                  <c:v>97.168999999999997</c:v>
                </c:pt>
                <c:pt idx="99">
                  <c:v>97.168999999999997</c:v>
                </c:pt>
                <c:pt idx="100">
                  <c:v>97.078999999999994</c:v>
                </c:pt>
                <c:pt idx="101">
                  <c:v>97.025999999999996</c:v>
                </c:pt>
                <c:pt idx="102">
                  <c:v>96.918000000000006</c:v>
                </c:pt>
                <c:pt idx="103">
                  <c:v>96.864000000000004</c:v>
                </c:pt>
                <c:pt idx="104">
                  <c:v>96.864000000000004</c:v>
                </c:pt>
                <c:pt idx="105">
                  <c:v>96.826999999999998</c:v>
                </c:pt>
                <c:pt idx="106">
                  <c:v>96.826999999999998</c:v>
                </c:pt>
                <c:pt idx="107">
                  <c:v>96.826999999999998</c:v>
                </c:pt>
                <c:pt idx="108">
                  <c:v>96.826999999999998</c:v>
                </c:pt>
                <c:pt idx="109">
                  <c:v>96.826999999999998</c:v>
                </c:pt>
                <c:pt idx="110">
                  <c:v>96.826999999999998</c:v>
                </c:pt>
                <c:pt idx="111">
                  <c:v>96.826999999999998</c:v>
                </c:pt>
                <c:pt idx="112">
                  <c:v>96.783000000000001</c:v>
                </c:pt>
                <c:pt idx="113">
                  <c:v>96.760999999999996</c:v>
                </c:pt>
                <c:pt idx="114">
                  <c:v>96.673000000000002</c:v>
                </c:pt>
                <c:pt idx="115">
                  <c:v>96.628</c:v>
                </c:pt>
                <c:pt idx="116">
                  <c:v>96.605000000000004</c:v>
                </c:pt>
                <c:pt idx="117">
                  <c:v>96.605000000000004</c:v>
                </c:pt>
                <c:pt idx="118">
                  <c:v>96.605000000000004</c:v>
                </c:pt>
                <c:pt idx="119">
                  <c:v>96.605000000000004</c:v>
                </c:pt>
                <c:pt idx="120">
                  <c:v>96.605000000000004</c:v>
                </c:pt>
                <c:pt idx="121">
                  <c:v>96.605000000000004</c:v>
                </c:pt>
                <c:pt idx="122">
                  <c:v>96.578000000000003</c:v>
                </c:pt>
                <c:pt idx="123">
                  <c:v>96.578000000000003</c:v>
                </c:pt>
                <c:pt idx="124">
                  <c:v>96.522000000000006</c:v>
                </c:pt>
                <c:pt idx="125">
                  <c:v>96.465999999999994</c:v>
                </c:pt>
                <c:pt idx="126">
                  <c:v>96.352999999999994</c:v>
                </c:pt>
                <c:pt idx="127">
                  <c:v>96.239000000000004</c:v>
                </c:pt>
                <c:pt idx="128">
                  <c:v>96.239000000000004</c:v>
                </c:pt>
                <c:pt idx="129">
                  <c:v>96.239000000000004</c:v>
                </c:pt>
                <c:pt idx="130">
                  <c:v>96.21</c:v>
                </c:pt>
                <c:pt idx="131">
                  <c:v>96.21</c:v>
                </c:pt>
                <c:pt idx="132">
                  <c:v>96.21</c:v>
                </c:pt>
                <c:pt idx="133">
                  <c:v>96.21</c:v>
                </c:pt>
                <c:pt idx="134">
                  <c:v>96.174000000000007</c:v>
                </c:pt>
                <c:pt idx="135">
                  <c:v>96.100999999999999</c:v>
                </c:pt>
                <c:pt idx="136">
                  <c:v>96.100999999999999</c:v>
                </c:pt>
                <c:pt idx="137">
                  <c:v>96.064999999999998</c:v>
                </c:pt>
                <c:pt idx="138">
                  <c:v>96.028999999999996</c:v>
                </c:pt>
                <c:pt idx="139">
                  <c:v>95.881</c:v>
                </c:pt>
                <c:pt idx="140">
                  <c:v>95.843999999999994</c:v>
                </c:pt>
                <c:pt idx="141">
                  <c:v>95.843999999999994</c:v>
                </c:pt>
                <c:pt idx="142">
                  <c:v>95.843999999999994</c:v>
                </c:pt>
                <c:pt idx="143">
                  <c:v>95.843999999999994</c:v>
                </c:pt>
                <c:pt idx="144">
                  <c:v>95.843999999999994</c:v>
                </c:pt>
                <c:pt idx="145">
                  <c:v>95.843999999999994</c:v>
                </c:pt>
                <c:pt idx="146">
                  <c:v>95.843999999999994</c:v>
                </c:pt>
                <c:pt idx="147">
                  <c:v>95.796999999999997</c:v>
                </c:pt>
                <c:pt idx="148">
                  <c:v>95.796999999999997</c:v>
                </c:pt>
                <c:pt idx="149">
                  <c:v>95.796999999999997</c:v>
                </c:pt>
                <c:pt idx="150">
                  <c:v>95.796999999999997</c:v>
                </c:pt>
                <c:pt idx="151">
                  <c:v>95.652000000000001</c:v>
                </c:pt>
                <c:pt idx="152">
                  <c:v>95.602999999999994</c:v>
                </c:pt>
                <c:pt idx="153">
                  <c:v>95.602999999999994</c:v>
                </c:pt>
                <c:pt idx="154">
                  <c:v>95.602999999999994</c:v>
                </c:pt>
                <c:pt idx="155">
                  <c:v>95.551000000000002</c:v>
                </c:pt>
                <c:pt idx="156">
                  <c:v>95.551000000000002</c:v>
                </c:pt>
                <c:pt idx="157">
                  <c:v>95.551000000000002</c:v>
                </c:pt>
                <c:pt idx="158">
                  <c:v>95.551000000000002</c:v>
                </c:pt>
                <c:pt idx="159">
                  <c:v>95.551000000000002</c:v>
                </c:pt>
                <c:pt idx="160">
                  <c:v>95.551000000000002</c:v>
                </c:pt>
                <c:pt idx="161">
                  <c:v>95.486000000000004</c:v>
                </c:pt>
                <c:pt idx="162">
                  <c:v>95.421000000000006</c:v>
                </c:pt>
                <c:pt idx="163">
                  <c:v>95.421000000000006</c:v>
                </c:pt>
                <c:pt idx="164">
                  <c:v>95.421000000000006</c:v>
                </c:pt>
                <c:pt idx="165">
                  <c:v>95.421000000000006</c:v>
                </c:pt>
                <c:pt idx="166">
                  <c:v>95.421000000000006</c:v>
                </c:pt>
                <c:pt idx="167">
                  <c:v>95.421000000000006</c:v>
                </c:pt>
                <c:pt idx="168">
                  <c:v>95.421000000000006</c:v>
                </c:pt>
              </c:numCache>
            </c:numRef>
          </c:yVal>
          <c:smooth val="0"/>
        </c:ser>
        <c:ser>
          <c:idx val="2"/>
          <c:order val="2"/>
          <c:tx>
            <c:strRef>
              <c:f>Sheet1!$D$1</c:f>
              <c:strCache>
                <c:ptCount val="1"/>
                <c:pt idx="0">
                  <c:v>Primary/Skin</c:v>
                </c:pt>
              </c:strCache>
            </c:strRef>
          </c:tx>
          <c:spPr>
            <a:ln w="41275">
              <a:solidFill>
                <a:srgbClr val="00FF00"/>
              </a:solidFill>
            </a:ln>
          </c:spPr>
          <c:marker>
            <c:symbol val="none"/>
          </c:marker>
          <c:xVal>
            <c:numRef>
              <c:f>Sheet1!$A$2:$A$170</c:f>
              <c:numCache>
                <c:formatCode>General</c:formatCode>
                <c:ptCount val="16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numCache>
            </c:numRef>
          </c:xVal>
          <c:yVal>
            <c:numRef>
              <c:f>Sheet1!$D$2:$D$170</c:f>
              <c:numCache>
                <c:formatCode>General</c:formatCode>
                <c:ptCount val="169"/>
                <c:pt idx="0">
                  <c:v>100</c:v>
                </c:pt>
                <c:pt idx="1">
                  <c:v>100</c:v>
                </c:pt>
                <c:pt idx="2">
                  <c:v>100</c:v>
                </c:pt>
                <c:pt idx="3">
                  <c:v>99.988</c:v>
                </c:pt>
                <c:pt idx="4">
                  <c:v>99.988</c:v>
                </c:pt>
                <c:pt idx="5">
                  <c:v>99.953000000000003</c:v>
                </c:pt>
                <c:pt idx="6">
                  <c:v>99.364000000000004</c:v>
                </c:pt>
                <c:pt idx="7">
                  <c:v>98.667000000000002</c:v>
                </c:pt>
                <c:pt idx="8">
                  <c:v>98.611000000000004</c:v>
                </c:pt>
                <c:pt idx="9">
                  <c:v>98.587000000000003</c:v>
                </c:pt>
                <c:pt idx="10">
                  <c:v>98.587000000000003</c:v>
                </c:pt>
                <c:pt idx="11">
                  <c:v>98.587000000000003</c:v>
                </c:pt>
                <c:pt idx="12">
                  <c:v>98.587000000000003</c:v>
                </c:pt>
                <c:pt idx="13">
                  <c:v>98.587000000000003</c:v>
                </c:pt>
                <c:pt idx="14">
                  <c:v>98.581999999999994</c:v>
                </c:pt>
                <c:pt idx="15">
                  <c:v>98.576999999999998</c:v>
                </c:pt>
                <c:pt idx="16">
                  <c:v>98.539000000000001</c:v>
                </c:pt>
                <c:pt idx="17">
                  <c:v>98.415999999999997</c:v>
                </c:pt>
                <c:pt idx="18">
                  <c:v>97.655000000000001</c:v>
                </c:pt>
                <c:pt idx="19">
                  <c:v>96.662000000000006</c:v>
                </c:pt>
                <c:pt idx="20">
                  <c:v>96.47</c:v>
                </c:pt>
                <c:pt idx="21">
                  <c:v>96.441000000000003</c:v>
                </c:pt>
                <c:pt idx="22">
                  <c:v>96.426000000000002</c:v>
                </c:pt>
                <c:pt idx="23">
                  <c:v>96.426000000000002</c:v>
                </c:pt>
                <c:pt idx="24">
                  <c:v>96.426000000000002</c:v>
                </c:pt>
                <c:pt idx="25">
                  <c:v>96.421000000000006</c:v>
                </c:pt>
                <c:pt idx="26">
                  <c:v>96.415000000000006</c:v>
                </c:pt>
                <c:pt idx="27">
                  <c:v>96.397999999999996</c:v>
                </c:pt>
                <c:pt idx="28">
                  <c:v>96.341999999999999</c:v>
                </c:pt>
                <c:pt idx="29">
                  <c:v>96.156000000000006</c:v>
                </c:pt>
                <c:pt idx="30">
                  <c:v>95.429000000000002</c:v>
                </c:pt>
                <c:pt idx="31">
                  <c:v>94.370999999999995</c:v>
                </c:pt>
                <c:pt idx="32">
                  <c:v>94.149000000000001</c:v>
                </c:pt>
                <c:pt idx="33">
                  <c:v>94.108999999999995</c:v>
                </c:pt>
                <c:pt idx="34">
                  <c:v>94.097999999999999</c:v>
                </c:pt>
                <c:pt idx="35">
                  <c:v>94.097999999999999</c:v>
                </c:pt>
                <c:pt idx="36">
                  <c:v>94.097999999999999</c:v>
                </c:pt>
                <c:pt idx="37">
                  <c:v>94.090999999999994</c:v>
                </c:pt>
                <c:pt idx="38">
                  <c:v>94.078000000000003</c:v>
                </c:pt>
                <c:pt idx="39">
                  <c:v>94.045000000000002</c:v>
                </c:pt>
                <c:pt idx="40">
                  <c:v>93.930999999999997</c:v>
                </c:pt>
                <c:pt idx="41">
                  <c:v>93.715999999999994</c:v>
                </c:pt>
                <c:pt idx="42">
                  <c:v>93.090999999999994</c:v>
                </c:pt>
                <c:pt idx="43">
                  <c:v>91.966999999999999</c:v>
                </c:pt>
                <c:pt idx="44">
                  <c:v>91.850999999999999</c:v>
                </c:pt>
                <c:pt idx="45">
                  <c:v>91.81</c:v>
                </c:pt>
                <c:pt idx="46">
                  <c:v>91.802999999999997</c:v>
                </c:pt>
                <c:pt idx="47">
                  <c:v>91.802999999999997</c:v>
                </c:pt>
                <c:pt idx="48">
                  <c:v>91.802999999999997</c:v>
                </c:pt>
                <c:pt idx="49">
                  <c:v>91.802999999999997</c:v>
                </c:pt>
                <c:pt idx="50">
                  <c:v>91.795000000000002</c:v>
                </c:pt>
                <c:pt idx="51">
                  <c:v>91.747</c:v>
                </c:pt>
                <c:pt idx="52">
                  <c:v>91.611000000000004</c:v>
                </c:pt>
                <c:pt idx="53">
                  <c:v>91.459000000000003</c:v>
                </c:pt>
                <c:pt idx="54">
                  <c:v>90.847999999999999</c:v>
                </c:pt>
                <c:pt idx="55">
                  <c:v>90.034000000000006</c:v>
                </c:pt>
                <c:pt idx="56">
                  <c:v>89.846999999999994</c:v>
                </c:pt>
                <c:pt idx="57">
                  <c:v>89.748000000000005</c:v>
                </c:pt>
                <c:pt idx="58">
                  <c:v>89.74</c:v>
                </c:pt>
                <c:pt idx="59">
                  <c:v>89.74</c:v>
                </c:pt>
                <c:pt idx="60">
                  <c:v>89.74</c:v>
                </c:pt>
                <c:pt idx="61">
                  <c:v>89.73</c:v>
                </c:pt>
                <c:pt idx="62">
                  <c:v>89.710999999999999</c:v>
                </c:pt>
                <c:pt idx="63">
                  <c:v>89.662999999999997</c:v>
                </c:pt>
                <c:pt idx="64">
                  <c:v>89.489000000000004</c:v>
                </c:pt>
                <c:pt idx="65">
                  <c:v>89.227000000000004</c:v>
                </c:pt>
                <c:pt idx="66">
                  <c:v>88.566999999999993</c:v>
                </c:pt>
                <c:pt idx="67">
                  <c:v>87.855999999999995</c:v>
                </c:pt>
                <c:pt idx="68">
                  <c:v>87.698999999999998</c:v>
                </c:pt>
                <c:pt idx="69">
                  <c:v>87.638999999999996</c:v>
                </c:pt>
                <c:pt idx="70">
                  <c:v>87.619</c:v>
                </c:pt>
                <c:pt idx="71">
                  <c:v>87.608999999999995</c:v>
                </c:pt>
                <c:pt idx="72">
                  <c:v>87.608999999999995</c:v>
                </c:pt>
                <c:pt idx="73">
                  <c:v>87.596999999999994</c:v>
                </c:pt>
                <c:pt idx="74">
                  <c:v>87.573999999999998</c:v>
                </c:pt>
                <c:pt idx="75">
                  <c:v>87.551000000000002</c:v>
                </c:pt>
                <c:pt idx="76">
                  <c:v>87.361999999999995</c:v>
                </c:pt>
                <c:pt idx="77">
                  <c:v>87.15</c:v>
                </c:pt>
                <c:pt idx="78">
                  <c:v>86.546000000000006</c:v>
                </c:pt>
                <c:pt idx="79">
                  <c:v>85.775000000000006</c:v>
                </c:pt>
                <c:pt idx="80">
                  <c:v>85.582999999999998</c:v>
                </c:pt>
                <c:pt idx="81">
                  <c:v>85.582999999999998</c:v>
                </c:pt>
                <c:pt idx="82">
                  <c:v>85.57</c:v>
                </c:pt>
                <c:pt idx="83">
                  <c:v>85.57</c:v>
                </c:pt>
                <c:pt idx="84">
                  <c:v>85.57</c:v>
                </c:pt>
                <c:pt idx="85">
                  <c:v>85.57</c:v>
                </c:pt>
                <c:pt idx="86">
                  <c:v>85.542000000000002</c:v>
                </c:pt>
                <c:pt idx="87">
                  <c:v>85.426000000000002</c:v>
                </c:pt>
                <c:pt idx="88">
                  <c:v>85.31</c:v>
                </c:pt>
                <c:pt idx="89">
                  <c:v>85.105000000000004</c:v>
                </c:pt>
                <c:pt idx="90">
                  <c:v>84.475999999999999</c:v>
                </c:pt>
                <c:pt idx="91">
                  <c:v>83.814999999999998</c:v>
                </c:pt>
                <c:pt idx="92">
                  <c:v>83.637</c:v>
                </c:pt>
                <c:pt idx="93">
                  <c:v>83.576999999999998</c:v>
                </c:pt>
                <c:pt idx="94">
                  <c:v>83.546000000000006</c:v>
                </c:pt>
                <c:pt idx="95">
                  <c:v>83.546000000000006</c:v>
                </c:pt>
                <c:pt idx="96">
                  <c:v>83.546000000000006</c:v>
                </c:pt>
                <c:pt idx="97">
                  <c:v>83.528999999999996</c:v>
                </c:pt>
                <c:pt idx="98">
                  <c:v>83.510999999999996</c:v>
                </c:pt>
                <c:pt idx="99">
                  <c:v>83.456999999999994</c:v>
                </c:pt>
                <c:pt idx="100">
                  <c:v>83.274000000000001</c:v>
                </c:pt>
                <c:pt idx="101">
                  <c:v>83.11</c:v>
                </c:pt>
                <c:pt idx="102">
                  <c:v>82.653000000000006</c:v>
                </c:pt>
                <c:pt idx="103">
                  <c:v>81.697999999999993</c:v>
                </c:pt>
                <c:pt idx="104">
                  <c:v>81.531000000000006</c:v>
                </c:pt>
                <c:pt idx="105">
                  <c:v>81.494</c:v>
                </c:pt>
                <c:pt idx="106">
                  <c:v>81.494</c:v>
                </c:pt>
                <c:pt idx="107">
                  <c:v>81.494</c:v>
                </c:pt>
                <c:pt idx="108">
                  <c:v>81.494</c:v>
                </c:pt>
                <c:pt idx="109">
                  <c:v>81.471999999999994</c:v>
                </c:pt>
                <c:pt idx="110">
                  <c:v>81.406000000000006</c:v>
                </c:pt>
                <c:pt idx="111">
                  <c:v>81.316000000000003</c:v>
                </c:pt>
                <c:pt idx="112">
                  <c:v>81.135999999999996</c:v>
                </c:pt>
                <c:pt idx="113">
                  <c:v>80.977999999999994</c:v>
                </c:pt>
                <c:pt idx="114">
                  <c:v>80.388999999999996</c:v>
                </c:pt>
                <c:pt idx="115">
                  <c:v>79.706000000000003</c:v>
                </c:pt>
                <c:pt idx="116">
                  <c:v>79.545000000000002</c:v>
                </c:pt>
                <c:pt idx="117">
                  <c:v>79.521000000000001</c:v>
                </c:pt>
                <c:pt idx="118">
                  <c:v>79.521000000000001</c:v>
                </c:pt>
                <c:pt idx="119">
                  <c:v>79.521000000000001</c:v>
                </c:pt>
                <c:pt idx="120">
                  <c:v>79.521000000000001</c:v>
                </c:pt>
                <c:pt idx="121">
                  <c:v>79.521000000000001</c:v>
                </c:pt>
                <c:pt idx="122">
                  <c:v>79.492999999999995</c:v>
                </c:pt>
                <c:pt idx="123">
                  <c:v>79.406999999999996</c:v>
                </c:pt>
                <c:pt idx="124">
                  <c:v>79.233999999999995</c:v>
                </c:pt>
                <c:pt idx="125">
                  <c:v>79.001999999999995</c:v>
                </c:pt>
                <c:pt idx="126">
                  <c:v>78.247</c:v>
                </c:pt>
                <c:pt idx="127">
                  <c:v>77.781000000000006</c:v>
                </c:pt>
                <c:pt idx="128">
                  <c:v>77.632999999999996</c:v>
                </c:pt>
                <c:pt idx="129">
                  <c:v>77.602999999999994</c:v>
                </c:pt>
                <c:pt idx="130">
                  <c:v>77.572999999999993</c:v>
                </c:pt>
                <c:pt idx="131">
                  <c:v>77.542000000000002</c:v>
                </c:pt>
                <c:pt idx="132">
                  <c:v>77.542000000000002</c:v>
                </c:pt>
                <c:pt idx="133">
                  <c:v>77.542000000000002</c:v>
                </c:pt>
                <c:pt idx="134">
                  <c:v>77.466999999999999</c:v>
                </c:pt>
                <c:pt idx="135">
                  <c:v>77.316000000000003</c:v>
                </c:pt>
                <c:pt idx="136">
                  <c:v>77.05</c:v>
                </c:pt>
                <c:pt idx="137">
                  <c:v>76.897999999999996</c:v>
                </c:pt>
                <c:pt idx="138">
                  <c:v>76.174000000000007</c:v>
                </c:pt>
                <c:pt idx="139">
                  <c:v>75.599000000000004</c:v>
                </c:pt>
                <c:pt idx="140">
                  <c:v>75.403999999999996</c:v>
                </c:pt>
                <c:pt idx="141">
                  <c:v>75.323999999999998</c:v>
                </c:pt>
                <c:pt idx="142">
                  <c:v>75.284000000000006</c:v>
                </c:pt>
                <c:pt idx="143">
                  <c:v>75.284000000000006</c:v>
                </c:pt>
                <c:pt idx="144">
                  <c:v>75.284000000000006</c:v>
                </c:pt>
                <c:pt idx="145">
                  <c:v>75.284000000000006</c:v>
                </c:pt>
                <c:pt idx="146">
                  <c:v>75.284000000000006</c:v>
                </c:pt>
                <c:pt idx="147">
                  <c:v>75.233999999999995</c:v>
                </c:pt>
                <c:pt idx="148">
                  <c:v>75.034999999999997</c:v>
                </c:pt>
                <c:pt idx="149">
                  <c:v>74.585999999999999</c:v>
                </c:pt>
                <c:pt idx="150">
                  <c:v>74.087000000000003</c:v>
                </c:pt>
                <c:pt idx="151">
                  <c:v>73.433000000000007</c:v>
                </c:pt>
                <c:pt idx="152">
                  <c:v>73.382000000000005</c:v>
                </c:pt>
                <c:pt idx="153">
                  <c:v>73.331000000000003</c:v>
                </c:pt>
                <c:pt idx="154">
                  <c:v>73.331000000000003</c:v>
                </c:pt>
                <c:pt idx="155">
                  <c:v>73.331000000000003</c:v>
                </c:pt>
                <c:pt idx="156">
                  <c:v>73.331000000000003</c:v>
                </c:pt>
                <c:pt idx="157">
                  <c:v>73.27</c:v>
                </c:pt>
                <c:pt idx="158">
                  <c:v>73.206000000000003</c:v>
                </c:pt>
                <c:pt idx="159">
                  <c:v>73.073999999999998</c:v>
                </c:pt>
                <c:pt idx="160">
                  <c:v>72.94</c:v>
                </c:pt>
                <c:pt idx="161">
                  <c:v>72.873000000000005</c:v>
                </c:pt>
                <c:pt idx="162">
                  <c:v>71.933999999999997</c:v>
                </c:pt>
                <c:pt idx="163">
                  <c:v>71.257999999999996</c:v>
                </c:pt>
                <c:pt idx="164">
                  <c:v>71.19</c:v>
                </c:pt>
                <c:pt idx="165">
                  <c:v>71.05</c:v>
                </c:pt>
                <c:pt idx="166">
                  <c:v>71.05</c:v>
                </c:pt>
                <c:pt idx="167">
                  <c:v>71.05</c:v>
                </c:pt>
                <c:pt idx="168">
                  <c:v>71.05</c:v>
                </c:pt>
              </c:numCache>
            </c:numRef>
          </c:yVal>
          <c:smooth val="0"/>
        </c:ser>
        <c:ser>
          <c:idx val="3"/>
          <c:order val="3"/>
          <c:tx>
            <c:strRef>
              <c:f>Sheet1!$E$1</c:f>
              <c:strCache>
                <c:ptCount val="1"/>
                <c:pt idx="0">
                  <c:v>Primary/Other</c:v>
                </c:pt>
              </c:strCache>
            </c:strRef>
          </c:tx>
          <c:spPr>
            <a:ln w="41275">
              <a:solidFill>
                <a:srgbClr val="66FFFF"/>
              </a:solidFill>
            </a:ln>
          </c:spPr>
          <c:marker>
            <c:symbol val="none"/>
          </c:marker>
          <c:xVal>
            <c:numRef>
              <c:f>Sheet1!$A$2:$A$170</c:f>
              <c:numCache>
                <c:formatCode>General</c:formatCode>
                <c:ptCount val="16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numCache>
            </c:numRef>
          </c:xVal>
          <c:yVal>
            <c:numRef>
              <c:f>Sheet1!$E$2:$E$170</c:f>
              <c:numCache>
                <c:formatCode>General</c:formatCode>
                <c:ptCount val="169"/>
                <c:pt idx="0">
                  <c:v>100</c:v>
                </c:pt>
                <c:pt idx="1">
                  <c:v>100</c:v>
                </c:pt>
                <c:pt idx="2">
                  <c:v>99.995999999999995</c:v>
                </c:pt>
                <c:pt idx="3">
                  <c:v>99.98</c:v>
                </c:pt>
                <c:pt idx="4">
                  <c:v>99.933000000000007</c:v>
                </c:pt>
                <c:pt idx="5">
                  <c:v>99.881</c:v>
                </c:pt>
                <c:pt idx="6">
                  <c:v>99.62</c:v>
                </c:pt>
                <c:pt idx="7">
                  <c:v>99.31</c:v>
                </c:pt>
                <c:pt idx="8">
                  <c:v>99.262</c:v>
                </c:pt>
                <c:pt idx="9">
                  <c:v>99.248999999999995</c:v>
                </c:pt>
                <c:pt idx="10">
                  <c:v>99.248999999999995</c:v>
                </c:pt>
                <c:pt idx="11">
                  <c:v>99.248999999999995</c:v>
                </c:pt>
                <c:pt idx="12">
                  <c:v>99.248999999999995</c:v>
                </c:pt>
                <c:pt idx="13">
                  <c:v>99.248999999999995</c:v>
                </c:pt>
                <c:pt idx="14">
                  <c:v>99.245000000000005</c:v>
                </c:pt>
                <c:pt idx="15">
                  <c:v>99.224999999999994</c:v>
                </c:pt>
                <c:pt idx="16">
                  <c:v>99.165999999999997</c:v>
                </c:pt>
                <c:pt idx="17">
                  <c:v>99.126999999999995</c:v>
                </c:pt>
                <c:pt idx="18">
                  <c:v>98.866</c:v>
                </c:pt>
                <c:pt idx="19">
                  <c:v>98.51</c:v>
                </c:pt>
                <c:pt idx="20">
                  <c:v>98.441000000000003</c:v>
                </c:pt>
                <c:pt idx="21">
                  <c:v>98.406000000000006</c:v>
                </c:pt>
                <c:pt idx="22">
                  <c:v>98.385999999999996</c:v>
                </c:pt>
                <c:pt idx="23">
                  <c:v>98.385999999999996</c:v>
                </c:pt>
                <c:pt idx="24">
                  <c:v>98.385999999999996</c:v>
                </c:pt>
                <c:pt idx="25">
                  <c:v>98.385999999999996</c:v>
                </c:pt>
                <c:pt idx="26">
                  <c:v>98.385999999999996</c:v>
                </c:pt>
                <c:pt idx="27">
                  <c:v>98.367999999999995</c:v>
                </c:pt>
                <c:pt idx="28">
                  <c:v>98.314999999999998</c:v>
                </c:pt>
                <c:pt idx="29">
                  <c:v>98.195999999999998</c:v>
                </c:pt>
                <c:pt idx="30">
                  <c:v>97.992999999999995</c:v>
                </c:pt>
                <c:pt idx="31">
                  <c:v>97.653000000000006</c:v>
                </c:pt>
                <c:pt idx="32">
                  <c:v>97.569000000000003</c:v>
                </c:pt>
                <c:pt idx="33">
                  <c:v>97.551000000000002</c:v>
                </c:pt>
                <c:pt idx="34">
                  <c:v>97.531999999999996</c:v>
                </c:pt>
                <c:pt idx="35">
                  <c:v>97.525999999999996</c:v>
                </c:pt>
                <c:pt idx="36">
                  <c:v>97.525999999999996</c:v>
                </c:pt>
                <c:pt idx="37">
                  <c:v>97.525999999999996</c:v>
                </c:pt>
                <c:pt idx="38">
                  <c:v>97.519000000000005</c:v>
                </c:pt>
                <c:pt idx="39">
                  <c:v>97.497</c:v>
                </c:pt>
                <c:pt idx="40">
                  <c:v>97.447000000000003</c:v>
                </c:pt>
                <c:pt idx="41">
                  <c:v>97.302000000000007</c:v>
                </c:pt>
                <c:pt idx="42">
                  <c:v>97.049000000000007</c:v>
                </c:pt>
                <c:pt idx="43">
                  <c:v>96.65</c:v>
                </c:pt>
                <c:pt idx="44">
                  <c:v>96.481999999999999</c:v>
                </c:pt>
                <c:pt idx="45">
                  <c:v>96.46</c:v>
                </c:pt>
                <c:pt idx="46">
                  <c:v>96.423000000000002</c:v>
                </c:pt>
                <c:pt idx="47">
                  <c:v>96.423000000000002</c:v>
                </c:pt>
                <c:pt idx="48">
                  <c:v>96.423000000000002</c:v>
                </c:pt>
                <c:pt idx="49">
                  <c:v>96.423000000000002</c:v>
                </c:pt>
                <c:pt idx="50">
                  <c:v>96.406000000000006</c:v>
                </c:pt>
                <c:pt idx="51">
                  <c:v>96.379000000000005</c:v>
                </c:pt>
                <c:pt idx="52">
                  <c:v>96.281999999999996</c:v>
                </c:pt>
                <c:pt idx="53">
                  <c:v>96.167000000000002</c:v>
                </c:pt>
                <c:pt idx="54">
                  <c:v>95.963999999999999</c:v>
                </c:pt>
                <c:pt idx="55">
                  <c:v>95.599000000000004</c:v>
                </c:pt>
                <c:pt idx="56">
                  <c:v>95.483000000000004</c:v>
                </c:pt>
                <c:pt idx="57">
                  <c:v>95.445999999999998</c:v>
                </c:pt>
                <c:pt idx="58">
                  <c:v>95.427999999999997</c:v>
                </c:pt>
                <c:pt idx="59">
                  <c:v>95.409000000000006</c:v>
                </c:pt>
                <c:pt idx="60">
                  <c:v>95.409000000000006</c:v>
                </c:pt>
                <c:pt idx="61">
                  <c:v>95.409000000000006</c:v>
                </c:pt>
                <c:pt idx="62">
                  <c:v>95.409000000000006</c:v>
                </c:pt>
                <c:pt idx="63">
                  <c:v>95.343999999999994</c:v>
                </c:pt>
                <c:pt idx="64">
                  <c:v>95.213999999999999</c:v>
                </c:pt>
                <c:pt idx="65">
                  <c:v>95.028000000000006</c:v>
                </c:pt>
                <c:pt idx="66">
                  <c:v>94.831000000000003</c:v>
                </c:pt>
                <c:pt idx="67">
                  <c:v>94.501000000000005</c:v>
                </c:pt>
                <c:pt idx="68">
                  <c:v>94.424000000000007</c:v>
                </c:pt>
                <c:pt idx="69">
                  <c:v>94.39</c:v>
                </c:pt>
                <c:pt idx="70">
                  <c:v>94.367000000000004</c:v>
                </c:pt>
                <c:pt idx="71">
                  <c:v>94.355999999999995</c:v>
                </c:pt>
                <c:pt idx="72">
                  <c:v>94.355999999999995</c:v>
                </c:pt>
                <c:pt idx="73">
                  <c:v>94.355999999999995</c:v>
                </c:pt>
                <c:pt idx="74">
                  <c:v>94.355999999999995</c:v>
                </c:pt>
                <c:pt idx="75">
                  <c:v>94.328999999999994</c:v>
                </c:pt>
                <c:pt idx="76">
                  <c:v>94.262</c:v>
                </c:pt>
                <c:pt idx="77">
                  <c:v>94.14</c:v>
                </c:pt>
                <c:pt idx="78">
                  <c:v>93.747</c:v>
                </c:pt>
                <c:pt idx="79">
                  <c:v>93.543000000000006</c:v>
                </c:pt>
                <c:pt idx="80">
                  <c:v>93.447000000000003</c:v>
                </c:pt>
                <c:pt idx="81">
                  <c:v>93.363</c:v>
                </c:pt>
                <c:pt idx="82">
                  <c:v>93.349000000000004</c:v>
                </c:pt>
                <c:pt idx="83">
                  <c:v>93.334999999999994</c:v>
                </c:pt>
                <c:pt idx="84">
                  <c:v>93.334999999999994</c:v>
                </c:pt>
                <c:pt idx="85">
                  <c:v>93.334999999999994</c:v>
                </c:pt>
                <c:pt idx="86">
                  <c:v>93.334999999999994</c:v>
                </c:pt>
                <c:pt idx="87">
                  <c:v>93.25</c:v>
                </c:pt>
                <c:pt idx="88">
                  <c:v>93.147999999999996</c:v>
                </c:pt>
                <c:pt idx="89">
                  <c:v>92.927000000000007</c:v>
                </c:pt>
                <c:pt idx="90">
                  <c:v>92.635999999999996</c:v>
                </c:pt>
                <c:pt idx="91">
                  <c:v>92.379000000000005</c:v>
                </c:pt>
                <c:pt idx="92">
                  <c:v>92.326999999999998</c:v>
                </c:pt>
                <c:pt idx="93">
                  <c:v>92.292000000000002</c:v>
                </c:pt>
                <c:pt idx="94">
                  <c:v>92.292000000000002</c:v>
                </c:pt>
                <c:pt idx="95">
                  <c:v>92.292000000000002</c:v>
                </c:pt>
                <c:pt idx="96">
                  <c:v>92.292000000000002</c:v>
                </c:pt>
                <c:pt idx="97">
                  <c:v>92.292000000000002</c:v>
                </c:pt>
                <c:pt idx="98">
                  <c:v>92.227999999999994</c:v>
                </c:pt>
                <c:pt idx="99">
                  <c:v>92.141000000000005</c:v>
                </c:pt>
                <c:pt idx="100">
                  <c:v>92.096999999999994</c:v>
                </c:pt>
                <c:pt idx="101">
                  <c:v>91.942999999999998</c:v>
                </c:pt>
                <c:pt idx="102">
                  <c:v>91.701999999999998</c:v>
                </c:pt>
                <c:pt idx="103">
                  <c:v>91.283000000000001</c:v>
                </c:pt>
                <c:pt idx="104">
                  <c:v>91.192999999999998</c:v>
                </c:pt>
                <c:pt idx="105">
                  <c:v>91.126000000000005</c:v>
                </c:pt>
                <c:pt idx="106">
                  <c:v>91.102999999999994</c:v>
                </c:pt>
                <c:pt idx="107">
                  <c:v>91.08</c:v>
                </c:pt>
                <c:pt idx="108">
                  <c:v>91.08</c:v>
                </c:pt>
                <c:pt idx="109">
                  <c:v>91.08</c:v>
                </c:pt>
                <c:pt idx="110">
                  <c:v>91.08</c:v>
                </c:pt>
                <c:pt idx="111">
                  <c:v>91.052000000000007</c:v>
                </c:pt>
                <c:pt idx="112">
                  <c:v>90.83</c:v>
                </c:pt>
                <c:pt idx="113">
                  <c:v>90.691000000000003</c:v>
                </c:pt>
                <c:pt idx="114">
                  <c:v>90.608000000000004</c:v>
                </c:pt>
                <c:pt idx="115">
                  <c:v>90.3</c:v>
                </c:pt>
                <c:pt idx="116">
                  <c:v>90.186000000000007</c:v>
                </c:pt>
                <c:pt idx="117">
                  <c:v>90.129000000000005</c:v>
                </c:pt>
                <c:pt idx="118">
                  <c:v>90.129000000000005</c:v>
                </c:pt>
                <c:pt idx="119">
                  <c:v>90.129000000000005</c:v>
                </c:pt>
                <c:pt idx="120">
                  <c:v>90.129000000000005</c:v>
                </c:pt>
                <c:pt idx="121">
                  <c:v>90.129000000000005</c:v>
                </c:pt>
                <c:pt idx="122">
                  <c:v>90.093999999999994</c:v>
                </c:pt>
                <c:pt idx="123">
                  <c:v>90.058000000000007</c:v>
                </c:pt>
                <c:pt idx="124">
                  <c:v>89.876999999999995</c:v>
                </c:pt>
                <c:pt idx="125">
                  <c:v>89.731999999999999</c:v>
                </c:pt>
                <c:pt idx="126">
                  <c:v>89.585999999999999</c:v>
                </c:pt>
                <c:pt idx="127">
                  <c:v>89.257999999999996</c:v>
                </c:pt>
                <c:pt idx="128">
                  <c:v>89.183999999999997</c:v>
                </c:pt>
                <c:pt idx="129">
                  <c:v>89.183999999999997</c:v>
                </c:pt>
                <c:pt idx="130">
                  <c:v>89.183999999999997</c:v>
                </c:pt>
                <c:pt idx="131">
                  <c:v>89.183999999999997</c:v>
                </c:pt>
                <c:pt idx="132">
                  <c:v>89.183999999999997</c:v>
                </c:pt>
                <c:pt idx="133">
                  <c:v>89.183999999999997</c:v>
                </c:pt>
                <c:pt idx="134">
                  <c:v>89.183999999999997</c:v>
                </c:pt>
                <c:pt idx="135">
                  <c:v>89.135000000000005</c:v>
                </c:pt>
                <c:pt idx="136">
                  <c:v>88.938999999999993</c:v>
                </c:pt>
                <c:pt idx="137">
                  <c:v>88.840999999999994</c:v>
                </c:pt>
                <c:pt idx="138">
                  <c:v>88.596000000000004</c:v>
                </c:pt>
                <c:pt idx="139">
                  <c:v>88.596000000000004</c:v>
                </c:pt>
                <c:pt idx="140">
                  <c:v>88.495000000000005</c:v>
                </c:pt>
                <c:pt idx="141">
                  <c:v>88.495000000000005</c:v>
                </c:pt>
                <c:pt idx="142">
                  <c:v>88.495000000000005</c:v>
                </c:pt>
                <c:pt idx="143">
                  <c:v>88.495000000000005</c:v>
                </c:pt>
                <c:pt idx="144">
                  <c:v>88.495000000000005</c:v>
                </c:pt>
                <c:pt idx="145">
                  <c:v>88.495000000000005</c:v>
                </c:pt>
                <c:pt idx="146">
                  <c:v>88.495000000000005</c:v>
                </c:pt>
                <c:pt idx="147">
                  <c:v>88.429000000000002</c:v>
                </c:pt>
                <c:pt idx="148">
                  <c:v>88.230999999999995</c:v>
                </c:pt>
                <c:pt idx="149">
                  <c:v>88.031999999999996</c:v>
                </c:pt>
                <c:pt idx="150">
                  <c:v>87.7</c:v>
                </c:pt>
                <c:pt idx="151">
                  <c:v>87.433000000000007</c:v>
                </c:pt>
                <c:pt idx="152">
                  <c:v>87.298000000000002</c:v>
                </c:pt>
                <c:pt idx="153">
                  <c:v>87.228999999999999</c:v>
                </c:pt>
                <c:pt idx="154">
                  <c:v>87.228999999999999</c:v>
                </c:pt>
                <c:pt idx="155">
                  <c:v>87.228999999999999</c:v>
                </c:pt>
                <c:pt idx="156">
                  <c:v>87.155000000000001</c:v>
                </c:pt>
                <c:pt idx="157">
                  <c:v>87.155000000000001</c:v>
                </c:pt>
                <c:pt idx="158">
                  <c:v>87.155000000000001</c:v>
                </c:pt>
                <c:pt idx="159">
                  <c:v>87.155000000000001</c:v>
                </c:pt>
                <c:pt idx="160">
                  <c:v>87.063999999999993</c:v>
                </c:pt>
                <c:pt idx="161">
                  <c:v>87.063999999999993</c:v>
                </c:pt>
                <c:pt idx="162">
                  <c:v>86.787999999999997</c:v>
                </c:pt>
                <c:pt idx="163">
                  <c:v>86.787999999999997</c:v>
                </c:pt>
                <c:pt idx="164">
                  <c:v>86.787999999999997</c:v>
                </c:pt>
                <c:pt idx="165">
                  <c:v>86.787999999999997</c:v>
                </c:pt>
                <c:pt idx="166">
                  <c:v>86.787999999999997</c:v>
                </c:pt>
                <c:pt idx="167">
                  <c:v>86.787999999999997</c:v>
                </c:pt>
                <c:pt idx="168">
                  <c:v>86.787999999999997</c:v>
                </c:pt>
              </c:numCache>
            </c:numRef>
          </c:yVal>
          <c:smooth val="0"/>
        </c:ser>
        <c:ser>
          <c:idx val="4"/>
          <c:order val="4"/>
          <c:tx>
            <c:strRef>
              <c:f>Sheet1!$F$1</c:f>
              <c:strCache>
                <c:ptCount val="1"/>
                <c:pt idx="0">
                  <c:v>Retx/Any malignancy</c:v>
                </c:pt>
              </c:strCache>
            </c:strRef>
          </c:tx>
          <c:spPr>
            <a:ln w="41275">
              <a:solidFill>
                <a:srgbClr val="FF9900"/>
              </a:solidFill>
            </a:ln>
          </c:spPr>
          <c:marker>
            <c:symbol val="none"/>
          </c:marker>
          <c:xVal>
            <c:numRef>
              <c:f>Sheet1!$A$2:$A$170</c:f>
              <c:numCache>
                <c:formatCode>General</c:formatCode>
                <c:ptCount val="16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numCache>
            </c:numRef>
          </c:xVal>
          <c:yVal>
            <c:numRef>
              <c:f>Sheet1!$F$2:$F$170</c:f>
              <c:numCache>
                <c:formatCode>General</c:formatCode>
                <c:ptCount val="169"/>
                <c:pt idx="0">
                  <c:v>100</c:v>
                </c:pt>
                <c:pt idx="1">
                  <c:v>100</c:v>
                </c:pt>
                <c:pt idx="2">
                  <c:v>100</c:v>
                </c:pt>
                <c:pt idx="3">
                  <c:v>99.727000000000004</c:v>
                </c:pt>
                <c:pt idx="4">
                  <c:v>99.453000000000003</c:v>
                </c:pt>
                <c:pt idx="5">
                  <c:v>99.314999999999998</c:v>
                </c:pt>
                <c:pt idx="6">
                  <c:v>98.622</c:v>
                </c:pt>
                <c:pt idx="7">
                  <c:v>97.228999999999999</c:v>
                </c:pt>
                <c:pt idx="8">
                  <c:v>96.665000000000006</c:v>
                </c:pt>
                <c:pt idx="9">
                  <c:v>96.665000000000006</c:v>
                </c:pt>
                <c:pt idx="10">
                  <c:v>96.665000000000006</c:v>
                </c:pt>
                <c:pt idx="11">
                  <c:v>96.665000000000006</c:v>
                </c:pt>
                <c:pt idx="12">
                  <c:v>96.665000000000006</c:v>
                </c:pt>
                <c:pt idx="13">
                  <c:v>96.665000000000006</c:v>
                </c:pt>
                <c:pt idx="14">
                  <c:v>96.665000000000006</c:v>
                </c:pt>
                <c:pt idx="15">
                  <c:v>96.665000000000006</c:v>
                </c:pt>
                <c:pt idx="16">
                  <c:v>96.495000000000005</c:v>
                </c:pt>
                <c:pt idx="17">
                  <c:v>96.155000000000001</c:v>
                </c:pt>
                <c:pt idx="18">
                  <c:v>94.790999999999997</c:v>
                </c:pt>
                <c:pt idx="19">
                  <c:v>93.245000000000005</c:v>
                </c:pt>
                <c:pt idx="20">
                  <c:v>92.722999999999999</c:v>
                </c:pt>
                <c:pt idx="21">
                  <c:v>92.548000000000002</c:v>
                </c:pt>
                <c:pt idx="22">
                  <c:v>92.548000000000002</c:v>
                </c:pt>
                <c:pt idx="23">
                  <c:v>92.548000000000002</c:v>
                </c:pt>
                <c:pt idx="24">
                  <c:v>92.548000000000002</c:v>
                </c:pt>
                <c:pt idx="25">
                  <c:v>92.548000000000002</c:v>
                </c:pt>
                <c:pt idx="26">
                  <c:v>92.548000000000002</c:v>
                </c:pt>
                <c:pt idx="27">
                  <c:v>92.341999999999999</c:v>
                </c:pt>
                <c:pt idx="28">
                  <c:v>92.135999999999996</c:v>
                </c:pt>
                <c:pt idx="29">
                  <c:v>91.927999999999997</c:v>
                </c:pt>
                <c:pt idx="30">
                  <c:v>90.471999999999994</c:v>
                </c:pt>
                <c:pt idx="31">
                  <c:v>89.218000000000004</c:v>
                </c:pt>
                <c:pt idx="32">
                  <c:v>89.007000000000005</c:v>
                </c:pt>
                <c:pt idx="33">
                  <c:v>89.007000000000005</c:v>
                </c:pt>
                <c:pt idx="34">
                  <c:v>88.790999999999997</c:v>
                </c:pt>
                <c:pt idx="35">
                  <c:v>88.790999999999997</c:v>
                </c:pt>
                <c:pt idx="36">
                  <c:v>88.790999999999997</c:v>
                </c:pt>
                <c:pt idx="37">
                  <c:v>88.790999999999997</c:v>
                </c:pt>
                <c:pt idx="38">
                  <c:v>88.790999999999997</c:v>
                </c:pt>
                <c:pt idx="39">
                  <c:v>88.790999999999997</c:v>
                </c:pt>
                <c:pt idx="40">
                  <c:v>88.542000000000002</c:v>
                </c:pt>
                <c:pt idx="41">
                  <c:v>88.542000000000002</c:v>
                </c:pt>
                <c:pt idx="42">
                  <c:v>88.293000000000006</c:v>
                </c:pt>
                <c:pt idx="43">
                  <c:v>86.539000000000001</c:v>
                </c:pt>
                <c:pt idx="44">
                  <c:v>86.286000000000001</c:v>
                </c:pt>
                <c:pt idx="45">
                  <c:v>86.031000000000006</c:v>
                </c:pt>
                <c:pt idx="46">
                  <c:v>86.031000000000006</c:v>
                </c:pt>
                <c:pt idx="47">
                  <c:v>86.031000000000006</c:v>
                </c:pt>
                <c:pt idx="48">
                  <c:v>86.031000000000006</c:v>
                </c:pt>
                <c:pt idx="49">
                  <c:v>86.031000000000006</c:v>
                </c:pt>
                <c:pt idx="50">
                  <c:v>86.031000000000006</c:v>
                </c:pt>
                <c:pt idx="51">
                  <c:v>86.031000000000006</c:v>
                </c:pt>
                <c:pt idx="52">
                  <c:v>86.031000000000006</c:v>
                </c:pt>
                <c:pt idx="53">
                  <c:v>85.433999999999997</c:v>
                </c:pt>
                <c:pt idx="54">
                  <c:v>84.239000000000004</c:v>
                </c:pt>
                <c:pt idx="55">
                  <c:v>83.042000000000002</c:v>
                </c:pt>
                <c:pt idx="56">
                  <c:v>82.74</c:v>
                </c:pt>
                <c:pt idx="57">
                  <c:v>82.74</c:v>
                </c:pt>
                <c:pt idx="58">
                  <c:v>82.74</c:v>
                </c:pt>
                <c:pt idx="59">
                  <c:v>82.74</c:v>
                </c:pt>
                <c:pt idx="60">
                  <c:v>82.74</c:v>
                </c:pt>
                <c:pt idx="61">
                  <c:v>82.74</c:v>
                </c:pt>
                <c:pt idx="62">
                  <c:v>82.74</c:v>
                </c:pt>
                <c:pt idx="63">
                  <c:v>82.74</c:v>
                </c:pt>
                <c:pt idx="64">
                  <c:v>82.74</c:v>
                </c:pt>
                <c:pt idx="65">
                  <c:v>82.393000000000001</c:v>
                </c:pt>
                <c:pt idx="66">
                  <c:v>81.003</c:v>
                </c:pt>
                <c:pt idx="67">
                  <c:v>79.263000000000005</c:v>
                </c:pt>
                <c:pt idx="68">
                  <c:v>79.263000000000005</c:v>
                </c:pt>
                <c:pt idx="69">
                  <c:v>78.551000000000002</c:v>
                </c:pt>
                <c:pt idx="70">
                  <c:v>78.551000000000002</c:v>
                </c:pt>
                <c:pt idx="71">
                  <c:v>78.551000000000002</c:v>
                </c:pt>
                <c:pt idx="72">
                  <c:v>78.551000000000002</c:v>
                </c:pt>
                <c:pt idx="73">
                  <c:v>78.551000000000002</c:v>
                </c:pt>
                <c:pt idx="74">
                  <c:v>78.551000000000002</c:v>
                </c:pt>
                <c:pt idx="75">
                  <c:v>78.551000000000002</c:v>
                </c:pt>
                <c:pt idx="76">
                  <c:v>77.715000000000003</c:v>
                </c:pt>
                <c:pt idx="77">
                  <c:v>77.296999999999997</c:v>
                </c:pt>
                <c:pt idx="78">
                  <c:v>76.043999999999997</c:v>
                </c:pt>
                <c:pt idx="79">
                  <c:v>75.207999999999998</c:v>
                </c:pt>
                <c:pt idx="80">
                  <c:v>74.784999999999997</c:v>
                </c:pt>
                <c:pt idx="81">
                  <c:v>74.784999999999997</c:v>
                </c:pt>
                <c:pt idx="82">
                  <c:v>74.784999999999997</c:v>
                </c:pt>
                <c:pt idx="83">
                  <c:v>74.784999999999997</c:v>
                </c:pt>
                <c:pt idx="84">
                  <c:v>74.784999999999997</c:v>
                </c:pt>
                <c:pt idx="85">
                  <c:v>74.784999999999997</c:v>
                </c:pt>
                <c:pt idx="86">
                  <c:v>74.784999999999997</c:v>
                </c:pt>
                <c:pt idx="87">
                  <c:v>74.259</c:v>
                </c:pt>
                <c:pt idx="88">
                  <c:v>73.731999999999999</c:v>
                </c:pt>
                <c:pt idx="89">
                  <c:v>73.204999999999998</c:v>
                </c:pt>
                <c:pt idx="90">
                  <c:v>72.152000000000001</c:v>
                </c:pt>
                <c:pt idx="91">
                  <c:v>71.625</c:v>
                </c:pt>
                <c:pt idx="92">
                  <c:v>71.625</c:v>
                </c:pt>
                <c:pt idx="93">
                  <c:v>71.625</c:v>
                </c:pt>
                <c:pt idx="94">
                  <c:v>71.625</c:v>
                </c:pt>
                <c:pt idx="95">
                  <c:v>71.625</c:v>
                </c:pt>
                <c:pt idx="96">
                  <c:v>71.625</c:v>
                </c:pt>
                <c:pt idx="97">
                  <c:v>71.625</c:v>
                </c:pt>
                <c:pt idx="98">
                  <c:v>71.625</c:v>
                </c:pt>
                <c:pt idx="99">
                  <c:v>70.992000000000004</c:v>
                </c:pt>
                <c:pt idx="100">
                  <c:v>70.992000000000004</c:v>
                </c:pt>
                <c:pt idx="101">
                  <c:v>70.992000000000004</c:v>
                </c:pt>
                <c:pt idx="102">
                  <c:v>70.358000000000004</c:v>
                </c:pt>
                <c:pt idx="103">
                  <c:v>69.09</c:v>
                </c:pt>
                <c:pt idx="104">
                  <c:v>67.171000000000006</c:v>
                </c:pt>
                <c:pt idx="105">
                  <c:v>67.171000000000006</c:v>
                </c:pt>
                <c:pt idx="106">
                  <c:v>67.171000000000006</c:v>
                </c:pt>
                <c:pt idx="107">
                  <c:v>67.171000000000006</c:v>
                </c:pt>
                <c:pt idx="108">
                  <c:v>67.171000000000006</c:v>
                </c:pt>
                <c:pt idx="109">
                  <c:v>67.171000000000006</c:v>
                </c:pt>
                <c:pt idx="110">
                  <c:v>67.171000000000006</c:v>
                </c:pt>
                <c:pt idx="111">
                  <c:v>66.331000000000003</c:v>
                </c:pt>
                <c:pt idx="112">
                  <c:v>66.331000000000003</c:v>
                </c:pt>
                <c:pt idx="113">
                  <c:v>66.331000000000003</c:v>
                </c:pt>
                <c:pt idx="114">
                  <c:v>65.492000000000004</c:v>
                </c:pt>
                <c:pt idx="115">
                  <c:v>65.492000000000004</c:v>
                </c:pt>
                <c:pt idx="116">
                  <c:v>64.652000000000001</c:v>
                </c:pt>
                <c:pt idx="117">
                  <c:v>64.652000000000001</c:v>
                </c:pt>
                <c:pt idx="118">
                  <c:v>64.652000000000001</c:v>
                </c:pt>
                <c:pt idx="119">
                  <c:v>64.652000000000001</c:v>
                </c:pt>
                <c:pt idx="120">
                  <c:v>64.652000000000001</c:v>
                </c:pt>
                <c:pt idx="121">
                  <c:v>64.652000000000001</c:v>
                </c:pt>
                <c:pt idx="122">
                  <c:v>64.652000000000001</c:v>
                </c:pt>
                <c:pt idx="123">
                  <c:v>64.652000000000001</c:v>
                </c:pt>
                <c:pt idx="124">
                  <c:v>64.652000000000001</c:v>
                </c:pt>
                <c:pt idx="125">
                  <c:v>64.652000000000001</c:v>
                </c:pt>
                <c:pt idx="126">
                  <c:v>64.652000000000001</c:v>
                </c:pt>
                <c:pt idx="127">
                  <c:v>64.652000000000001</c:v>
                </c:pt>
                <c:pt idx="128">
                  <c:v>64.652000000000001</c:v>
                </c:pt>
                <c:pt idx="129">
                  <c:v>64.652000000000001</c:v>
                </c:pt>
                <c:pt idx="130">
                  <c:v>64.652000000000001</c:v>
                </c:pt>
                <c:pt idx="131">
                  <c:v>64.652000000000001</c:v>
                </c:pt>
                <c:pt idx="132">
                  <c:v>64.652000000000001</c:v>
                </c:pt>
                <c:pt idx="133">
                  <c:v>64.652000000000001</c:v>
                </c:pt>
                <c:pt idx="134">
                  <c:v>64.652000000000001</c:v>
                </c:pt>
                <c:pt idx="135">
                  <c:v>64.652000000000001</c:v>
                </c:pt>
                <c:pt idx="136">
                  <c:v>64.652000000000001</c:v>
                </c:pt>
                <c:pt idx="137">
                  <c:v>64.652000000000001</c:v>
                </c:pt>
                <c:pt idx="138">
                  <c:v>60.921999999999997</c:v>
                </c:pt>
                <c:pt idx="139">
                  <c:v>59.679000000000002</c:v>
                </c:pt>
                <c:pt idx="140">
                  <c:v>59.679000000000002</c:v>
                </c:pt>
                <c:pt idx="141">
                  <c:v>58.408999999999999</c:v>
                </c:pt>
                <c:pt idx="142">
                  <c:v>58.408999999999999</c:v>
                </c:pt>
                <c:pt idx="143">
                  <c:v>58.408999999999999</c:v>
                </c:pt>
                <c:pt idx="144">
                  <c:v>58.408999999999999</c:v>
                </c:pt>
                <c:pt idx="145">
                  <c:v>58.408999999999999</c:v>
                </c:pt>
                <c:pt idx="146">
                  <c:v>58.408999999999999</c:v>
                </c:pt>
                <c:pt idx="147">
                  <c:v>58.408999999999999</c:v>
                </c:pt>
                <c:pt idx="148">
                  <c:v>58.408999999999999</c:v>
                </c:pt>
                <c:pt idx="149">
                  <c:v>58.408999999999999</c:v>
                </c:pt>
                <c:pt idx="150">
                  <c:v>55.335000000000001</c:v>
                </c:pt>
                <c:pt idx="151">
                  <c:v>55.335000000000001</c:v>
                </c:pt>
                <c:pt idx="152">
                  <c:v>55.335000000000001</c:v>
                </c:pt>
                <c:pt idx="153">
                  <c:v>55.335000000000001</c:v>
                </c:pt>
                <c:pt idx="154">
                  <c:v>55.335000000000001</c:v>
                </c:pt>
                <c:pt idx="155">
                  <c:v>55.335000000000001</c:v>
                </c:pt>
                <c:pt idx="156">
                  <c:v>55.335000000000001</c:v>
                </c:pt>
                <c:pt idx="157">
                  <c:v>55.335000000000001</c:v>
                </c:pt>
                <c:pt idx="158">
                  <c:v>55.335000000000001</c:v>
                </c:pt>
                <c:pt idx="159">
                  <c:v>55.335000000000001</c:v>
                </c:pt>
                <c:pt idx="160">
                  <c:v>55.335000000000001</c:v>
                </c:pt>
                <c:pt idx="161">
                  <c:v>55.335000000000001</c:v>
                </c:pt>
                <c:pt idx="162">
                  <c:v>55.335000000000001</c:v>
                </c:pt>
                <c:pt idx="163">
                  <c:v>55.335000000000001</c:v>
                </c:pt>
                <c:pt idx="164">
                  <c:v>55.335000000000001</c:v>
                </c:pt>
                <c:pt idx="165">
                  <c:v>55.335000000000001</c:v>
                </c:pt>
                <c:pt idx="166">
                  <c:v>55.335000000000001</c:v>
                </c:pt>
                <c:pt idx="167">
                  <c:v>55.335000000000001</c:v>
                </c:pt>
                <c:pt idx="168">
                  <c:v>55.335000000000001</c:v>
                </c:pt>
              </c:numCache>
            </c:numRef>
          </c:yVal>
          <c:smooth val="0"/>
        </c:ser>
        <c:ser>
          <c:idx val="5"/>
          <c:order val="5"/>
          <c:tx>
            <c:strRef>
              <c:f>Sheet1!$G$1</c:f>
              <c:strCache>
                <c:ptCount val="1"/>
                <c:pt idx="0">
                  <c:v>Retx/Lymphoma</c:v>
                </c:pt>
              </c:strCache>
            </c:strRef>
          </c:tx>
          <c:spPr>
            <a:ln w="41275">
              <a:solidFill>
                <a:srgbClr val="FF00FF"/>
              </a:solidFill>
            </a:ln>
          </c:spPr>
          <c:marker>
            <c:symbol val="none"/>
          </c:marker>
          <c:xVal>
            <c:numRef>
              <c:f>Sheet1!$A$2:$A$170</c:f>
              <c:numCache>
                <c:formatCode>General</c:formatCode>
                <c:ptCount val="16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numCache>
            </c:numRef>
          </c:xVal>
          <c:yVal>
            <c:numRef>
              <c:f>Sheet1!$G$2:$G$170</c:f>
              <c:numCache>
                <c:formatCode>General</c:formatCode>
                <c:ptCount val="169"/>
                <c:pt idx="0">
                  <c:v>100</c:v>
                </c:pt>
                <c:pt idx="1">
                  <c:v>100</c:v>
                </c:pt>
                <c:pt idx="2">
                  <c:v>100</c:v>
                </c:pt>
                <c:pt idx="3">
                  <c:v>99.716999999999999</c:v>
                </c:pt>
                <c:pt idx="4">
                  <c:v>99.575999999999993</c:v>
                </c:pt>
                <c:pt idx="5">
                  <c:v>99.575999999999993</c:v>
                </c:pt>
                <c:pt idx="6">
                  <c:v>99.432000000000002</c:v>
                </c:pt>
                <c:pt idx="7">
                  <c:v>99.287000000000006</c:v>
                </c:pt>
                <c:pt idx="8">
                  <c:v>99.141000000000005</c:v>
                </c:pt>
                <c:pt idx="9">
                  <c:v>99.141000000000005</c:v>
                </c:pt>
                <c:pt idx="10">
                  <c:v>99.141000000000005</c:v>
                </c:pt>
                <c:pt idx="11">
                  <c:v>99.141000000000005</c:v>
                </c:pt>
                <c:pt idx="12">
                  <c:v>99.141000000000005</c:v>
                </c:pt>
                <c:pt idx="13">
                  <c:v>99.141000000000005</c:v>
                </c:pt>
                <c:pt idx="14">
                  <c:v>99.141000000000005</c:v>
                </c:pt>
                <c:pt idx="15">
                  <c:v>99.141000000000005</c:v>
                </c:pt>
                <c:pt idx="16">
                  <c:v>98.957999999999998</c:v>
                </c:pt>
                <c:pt idx="17">
                  <c:v>98.957999999999998</c:v>
                </c:pt>
                <c:pt idx="18">
                  <c:v>98.774000000000001</c:v>
                </c:pt>
                <c:pt idx="19">
                  <c:v>98.403999999999996</c:v>
                </c:pt>
                <c:pt idx="20">
                  <c:v>98.216999999999999</c:v>
                </c:pt>
                <c:pt idx="21">
                  <c:v>98.216999999999999</c:v>
                </c:pt>
                <c:pt idx="22">
                  <c:v>98.216999999999999</c:v>
                </c:pt>
                <c:pt idx="23">
                  <c:v>98.216999999999999</c:v>
                </c:pt>
                <c:pt idx="24">
                  <c:v>98.216999999999999</c:v>
                </c:pt>
                <c:pt idx="25">
                  <c:v>98.216999999999999</c:v>
                </c:pt>
                <c:pt idx="26">
                  <c:v>98.216999999999999</c:v>
                </c:pt>
                <c:pt idx="27">
                  <c:v>98.216999999999999</c:v>
                </c:pt>
                <c:pt idx="28">
                  <c:v>98.216999999999999</c:v>
                </c:pt>
                <c:pt idx="29">
                  <c:v>97.986000000000004</c:v>
                </c:pt>
                <c:pt idx="30">
                  <c:v>97.986000000000004</c:v>
                </c:pt>
                <c:pt idx="31">
                  <c:v>97.751000000000005</c:v>
                </c:pt>
                <c:pt idx="32">
                  <c:v>97.515000000000001</c:v>
                </c:pt>
                <c:pt idx="33">
                  <c:v>97.515000000000001</c:v>
                </c:pt>
                <c:pt idx="34">
                  <c:v>97.515000000000001</c:v>
                </c:pt>
                <c:pt idx="35">
                  <c:v>97.515000000000001</c:v>
                </c:pt>
                <c:pt idx="36">
                  <c:v>97.515000000000001</c:v>
                </c:pt>
                <c:pt idx="37">
                  <c:v>97.515000000000001</c:v>
                </c:pt>
                <c:pt idx="38">
                  <c:v>97.515000000000001</c:v>
                </c:pt>
                <c:pt idx="39">
                  <c:v>97.515000000000001</c:v>
                </c:pt>
                <c:pt idx="40">
                  <c:v>97.236999999999995</c:v>
                </c:pt>
                <c:pt idx="41">
                  <c:v>97.236999999999995</c:v>
                </c:pt>
                <c:pt idx="42">
                  <c:v>97.236999999999995</c:v>
                </c:pt>
                <c:pt idx="43">
                  <c:v>97.236999999999995</c:v>
                </c:pt>
                <c:pt idx="44">
                  <c:v>97.236999999999995</c:v>
                </c:pt>
                <c:pt idx="45">
                  <c:v>97.236999999999995</c:v>
                </c:pt>
                <c:pt idx="46">
                  <c:v>97.236999999999995</c:v>
                </c:pt>
                <c:pt idx="47">
                  <c:v>97.236999999999995</c:v>
                </c:pt>
                <c:pt idx="48">
                  <c:v>97.236999999999995</c:v>
                </c:pt>
                <c:pt idx="49">
                  <c:v>97.236999999999995</c:v>
                </c:pt>
                <c:pt idx="50">
                  <c:v>97.236999999999995</c:v>
                </c:pt>
                <c:pt idx="51">
                  <c:v>97.236999999999995</c:v>
                </c:pt>
                <c:pt idx="52">
                  <c:v>97.236999999999995</c:v>
                </c:pt>
                <c:pt idx="53">
                  <c:v>97.236999999999995</c:v>
                </c:pt>
                <c:pt idx="54">
                  <c:v>97.236999999999995</c:v>
                </c:pt>
                <c:pt idx="55">
                  <c:v>97.236999999999995</c:v>
                </c:pt>
                <c:pt idx="56">
                  <c:v>97.236999999999995</c:v>
                </c:pt>
                <c:pt idx="57">
                  <c:v>97.236999999999995</c:v>
                </c:pt>
                <c:pt idx="58">
                  <c:v>97.236999999999995</c:v>
                </c:pt>
                <c:pt idx="59">
                  <c:v>97.236999999999995</c:v>
                </c:pt>
                <c:pt idx="60">
                  <c:v>97.236999999999995</c:v>
                </c:pt>
                <c:pt idx="61">
                  <c:v>97.236999999999995</c:v>
                </c:pt>
                <c:pt idx="62">
                  <c:v>97.236999999999995</c:v>
                </c:pt>
                <c:pt idx="63">
                  <c:v>97.236999999999995</c:v>
                </c:pt>
                <c:pt idx="64">
                  <c:v>97.236999999999995</c:v>
                </c:pt>
                <c:pt idx="65">
                  <c:v>97.236999999999995</c:v>
                </c:pt>
                <c:pt idx="66">
                  <c:v>96.813999999999993</c:v>
                </c:pt>
                <c:pt idx="67">
                  <c:v>96.391000000000005</c:v>
                </c:pt>
                <c:pt idx="68">
                  <c:v>96.391000000000005</c:v>
                </c:pt>
                <c:pt idx="69">
                  <c:v>96.391000000000005</c:v>
                </c:pt>
                <c:pt idx="70">
                  <c:v>96.391000000000005</c:v>
                </c:pt>
                <c:pt idx="71">
                  <c:v>96.391000000000005</c:v>
                </c:pt>
                <c:pt idx="72">
                  <c:v>96.391000000000005</c:v>
                </c:pt>
                <c:pt idx="73">
                  <c:v>96.391000000000005</c:v>
                </c:pt>
                <c:pt idx="74">
                  <c:v>96.391000000000005</c:v>
                </c:pt>
                <c:pt idx="75">
                  <c:v>96.391000000000005</c:v>
                </c:pt>
                <c:pt idx="76">
                  <c:v>96.391000000000005</c:v>
                </c:pt>
                <c:pt idx="77">
                  <c:v>96.391000000000005</c:v>
                </c:pt>
                <c:pt idx="78">
                  <c:v>96.391000000000005</c:v>
                </c:pt>
                <c:pt idx="79">
                  <c:v>96.391000000000005</c:v>
                </c:pt>
                <c:pt idx="80">
                  <c:v>96.391000000000005</c:v>
                </c:pt>
                <c:pt idx="81">
                  <c:v>96.391000000000005</c:v>
                </c:pt>
                <c:pt idx="82">
                  <c:v>96.391000000000005</c:v>
                </c:pt>
                <c:pt idx="83">
                  <c:v>96.391000000000005</c:v>
                </c:pt>
                <c:pt idx="84">
                  <c:v>96.391000000000005</c:v>
                </c:pt>
                <c:pt idx="85">
                  <c:v>96.391000000000005</c:v>
                </c:pt>
                <c:pt idx="86">
                  <c:v>96.391000000000005</c:v>
                </c:pt>
                <c:pt idx="87">
                  <c:v>96.391000000000005</c:v>
                </c:pt>
                <c:pt idx="88">
                  <c:v>96.391000000000005</c:v>
                </c:pt>
                <c:pt idx="89">
                  <c:v>96.391000000000005</c:v>
                </c:pt>
                <c:pt idx="90">
                  <c:v>95.744</c:v>
                </c:pt>
                <c:pt idx="91">
                  <c:v>95.096999999999994</c:v>
                </c:pt>
                <c:pt idx="92">
                  <c:v>95.096999999999994</c:v>
                </c:pt>
                <c:pt idx="93">
                  <c:v>95.096999999999994</c:v>
                </c:pt>
                <c:pt idx="94">
                  <c:v>95.096999999999994</c:v>
                </c:pt>
                <c:pt idx="95">
                  <c:v>95.096999999999994</c:v>
                </c:pt>
                <c:pt idx="96">
                  <c:v>95.096999999999994</c:v>
                </c:pt>
                <c:pt idx="97">
                  <c:v>95.096999999999994</c:v>
                </c:pt>
                <c:pt idx="98">
                  <c:v>95.096999999999994</c:v>
                </c:pt>
                <c:pt idx="99">
                  <c:v>95.096999999999994</c:v>
                </c:pt>
                <c:pt idx="100">
                  <c:v>95.096999999999994</c:v>
                </c:pt>
                <c:pt idx="101">
                  <c:v>95.096999999999994</c:v>
                </c:pt>
                <c:pt idx="102">
                  <c:v>95.096999999999994</c:v>
                </c:pt>
                <c:pt idx="103">
                  <c:v>95.096999999999994</c:v>
                </c:pt>
                <c:pt idx="104">
                  <c:v>95.096999999999994</c:v>
                </c:pt>
                <c:pt idx="105">
                  <c:v>95.096999999999994</c:v>
                </c:pt>
                <c:pt idx="106">
                  <c:v>95.096999999999994</c:v>
                </c:pt>
                <c:pt idx="107">
                  <c:v>95.096999999999994</c:v>
                </c:pt>
                <c:pt idx="108">
                  <c:v>95.096999999999994</c:v>
                </c:pt>
                <c:pt idx="109">
                  <c:v>95.096999999999994</c:v>
                </c:pt>
                <c:pt idx="110">
                  <c:v>95.096999999999994</c:v>
                </c:pt>
                <c:pt idx="111">
                  <c:v>95.096999999999994</c:v>
                </c:pt>
                <c:pt idx="112">
                  <c:v>95.096999999999994</c:v>
                </c:pt>
                <c:pt idx="113">
                  <c:v>95.096999999999994</c:v>
                </c:pt>
                <c:pt idx="114">
                  <c:v>95.096999999999994</c:v>
                </c:pt>
                <c:pt idx="115">
                  <c:v>95.096999999999994</c:v>
                </c:pt>
                <c:pt idx="116">
                  <c:v>95.096999999999994</c:v>
                </c:pt>
                <c:pt idx="117">
                  <c:v>95.096999999999994</c:v>
                </c:pt>
                <c:pt idx="118">
                  <c:v>95.096999999999994</c:v>
                </c:pt>
                <c:pt idx="119">
                  <c:v>95.096999999999994</c:v>
                </c:pt>
                <c:pt idx="120">
                  <c:v>95.096999999999994</c:v>
                </c:pt>
                <c:pt idx="121">
                  <c:v>95.096999999999994</c:v>
                </c:pt>
                <c:pt idx="122">
                  <c:v>95.096999999999994</c:v>
                </c:pt>
                <c:pt idx="123">
                  <c:v>95.096999999999994</c:v>
                </c:pt>
                <c:pt idx="124">
                  <c:v>95.096999999999994</c:v>
                </c:pt>
                <c:pt idx="125">
                  <c:v>95.096999999999994</c:v>
                </c:pt>
                <c:pt idx="126">
                  <c:v>95.096999999999994</c:v>
                </c:pt>
                <c:pt idx="127">
                  <c:v>95.096999999999994</c:v>
                </c:pt>
                <c:pt idx="128">
                  <c:v>95.096999999999994</c:v>
                </c:pt>
                <c:pt idx="129">
                  <c:v>95.096999999999994</c:v>
                </c:pt>
                <c:pt idx="130">
                  <c:v>95.096999999999994</c:v>
                </c:pt>
                <c:pt idx="131">
                  <c:v>95.096999999999994</c:v>
                </c:pt>
                <c:pt idx="132">
                  <c:v>95.096999999999994</c:v>
                </c:pt>
                <c:pt idx="133">
                  <c:v>95.096999999999994</c:v>
                </c:pt>
                <c:pt idx="134">
                  <c:v>95.096999999999994</c:v>
                </c:pt>
                <c:pt idx="135">
                  <c:v>95.096999999999994</c:v>
                </c:pt>
                <c:pt idx="136">
                  <c:v>95.096999999999994</c:v>
                </c:pt>
                <c:pt idx="137">
                  <c:v>95.096999999999994</c:v>
                </c:pt>
                <c:pt idx="138">
                  <c:v>95.096999999999994</c:v>
                </c:pt>
                <c:pt idx="139">
                  <c:v>93.367999999999995</c:v>
                </c:pt>
                <c:pt idx="140">
                  <c:v>93.367999999999995</c:v>
                </c:pt>
                <c:pt idx="141">
                  <c:v>93.367999999999995</c:v>
                </c:pt>
                <c:pt idx="142">
                  <c:v>93.367999999999995</c:v>
                </c:pt>
                <c:pt idx="143">
                  <c:v>93.367999999999995</c:v>
                </c:pt>
                <c:pt idx="144">
                  <c:v>93.367999999999995</c:v>
                </c:pt>
                <c:pt idx="145">
                  <c:v>93.367999999999995</c:v>
                </c:pt>
                <c:pt idx="146">
                  <c:v>93.367999999999995</c:v>
                </c:pt>
                <c:pt idx="147">
                  <c:v>93.367999999999995</c:v>
                </c:pt>
                <c:pt idx="148">
                  <c:v>93.367999999999995</c:v>
                </c:pt>
                <c:pt idx="149">
                  <c:v>93.367999999999995</c:v>
                </c:pt>
                <c:pt idx="150">
                  <c:v>93.367999999999995</c:v>
                </c:pt>
                <c:pt idx="151">
                  <c:v>93.367999999999995</c:v>
                </c:pt>
                <c:pt idx="152">
                  <c:v>93.367999999999995</c:v>
                </c:pt>
                <c:pt idx="153">
                  <c:v>93.367999999999995</c:v>
                </c:pt>
                <c:pt idx="154">
                  <c:v>93.367999999999995</c:v>
                </c:pt>
                <c:pt idx="155">
                  <c:v>93.367999999999995</c:v>
                </c:pt>
                <c:pt idx="156">
                  <c:v>93.367999999999995</c:v>
                </c:pt>
                <c:pt idx="157">
                  <c:v>93.367999999999995</c:v>
                </c:pt>
                <c:pt idx="158">
                  <c:v>93.367999999999995</c:v>
                </c:pt>
                <c:pt idx="159">
                  <c:v>93.367999999999995</c:v>
                </c:pt>
                <c:pt idx="160">
                  <c:v>93.367999999999995</c:v>
                </c:pt>
                <c:pt idx="161">
                  <c:v>93.367999999999995</c:v>
                </c:pt>
                <c:pt idx="162">
                  <c:v>93.367999999999995</c:v>
                </c:pt>
                <c:pt idx="163">
                  <c:v>93.367999999999995</c:v>
                </c:pt>
                <c:pt idx="164">
                  <c:v>93.367999999999995</c:v>
                </c:pt>
                <c:pt idx="165">
                  <c:v>93.367999999999995</c:v>
                </c:pt>
                <c:pt idx="166">
                  <c:v>93.367999999999995</c:v>
                </c:pt>
                <c:pt idx="167">
                  <c:v>93.367999999999995</c:v>
                </c:pt>
                <c:pt idx="168">
                  <c:v>93.367999999999995</c:v>
                </c:pt>
              </c:numCache>
            </c:numRef>
          </c:yVal>
          <c:smooth val="0"/>
        </c:ser>
        <c:ser>
          <c:idx val="6"/>
          <c:order val="6"/>
          <c:tx>
            <c:strRef>
              <c:f>Sheet1!$H$1</c:f>
              <c:strCache>
                <c:ptCount val="1"/>
                <c:pt idx="0">
                  <c:v>Retx/Skin</c:v>
                </c:pt>
              </c:strCache>
            </c:strRef>
          </c:tx>
          <c:spPr>
            <a:ln w="41275">
              <a:solidFill>
                <a:srgbClr val="009900"/>
              </a:solidFill>
            </a:ln>
          </c:spPr>
          <c:marker>
            <c:symbol val="none"/>
          </c:marker>
          <c:xVal>
            <c:numRef>
              <c:f>Sheet1!$A$2:$A$170</c:f>
              <c:numCache>
                <c:formatCode>General</c:formatCode>
                <c:ptCount val="16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numCache>
            </c:numRef>
          </c:xVal>
          <c:yVal>
            <c:numRef>
              <c:f>Sheet1!$H$2:$H$170</c:f>
              <c:numCache>
                <c:formatCode>General</c:formatCode>
                <c:ptCount val="169"/>
                <c:pt idx="0">
                  <c:v>100</c:v>
                </c:pt>
                <c:pt idx="1">
                  <c:v>100</c:v>
                </c:pt>
                <c:pt idx="2">
                  <c:v>100</c:v>
                </c:pt>
                <c:pt idx="3">
                  <c:v>100</c:v>
                </c:pt>
                <c:pt idx="4">
                  <c:v>100</c:v>
                </c:pt>
                <c:pt idx="5">
                  <c:v>100</c:v>
                </c:pt>
                <c:pt idx="6">
                  <c:v>99.424000000000007</c:v>
                </c:pt>
                <c:pt idx="7">
                  <c:v>98.266000000000005</c:v>
                </c:pt>
                <c:pt idx="8">
                  <c:v>98.119</c:v>
                </c:pt>
                <c:pt idx="9">
                  <c:v>98.119</c:v>
                </c:pt>
                <c:pt idx="10">
                  <c:v>98.119</c:v>
                </c:pt>
                <c:pt idx="11">
                  <c:v>98.119</c:v>
                </c:pt>
                <c:pt idx="12">
                  <c:v>98.119</c:v>
                </c:pt>
                <c:pt idx="13">
                  <c:v>98.119</c:v>
                </c:pt>
                <c:pt idx="14">
                  <c:v>98.119</c:v>
                </c:pt>
                <c:pt idx="15">
                  <c:v>98.119</c:v>
                </c:pt>
                <c:pt idx="16">
                  <c:v>98.119</c:v>
                </c:pt>
                <c:pt idx="17">
                  <c:v>97.935000000000002</c:v>
                </c:pt>
                <c:pt idx="18">
                  <c:v>96.83</c:v>
                </c:pt>
                <c:pt idx="19">
                  <c:v>95.900999999999996</c:v>
                </c:pt>
                <c:pt idx="20">
                  <c:v>95.900999999999996</c:v>
                </c:pt>
                <c:pt idx="21">
                  <c:v>95.712000000000003</c:v>
                </c:pt>
                <c:pt idx="22">
                  <c:v>95.712000000000003</c:v>
                </c:pt>
                <c:pt idx="23">
                  <c:v>95.712000000000003</c:v>
                </c:pt>
                <c:pt idx="24">
                  <c:v>95.712000000000003</c:v>
                </c:pt>
                <c:pt idx="25">
                  <c:v>95.712000000000003</c:v>
                </c:pt>
                <c:pt idx="26">
                  <c:v>95.712000000000003</c:v>
                </c:pt>
                <c:pt idx="27">
                  <c:v>95.480999999999995</c:v>
                </c:pt>
                <c:pt idx="28">
                  <c:v>95.480999999999995</c:v>
                </c:pt>
                <c:pt idx="29">
                  <c:v>95.480999999999995</c:v>
                </c:pt>
                <c:pt idx="30">
                  <c:v>94.777000000000001</c:v>
                </c:pt>
                <c:pt idx="31">
                  <c:v>94.067999999999998</c:v>
                </c:pt>
                <c:pt idx="32">
                  <c:v>93.83</c:v>
                </c:pt>
                <c:pt idx="33">
                  <c:v>93.83</c:v>
                </c:pt>
                <c:pt idx="34">
                  <c:v>93.83</c:v>
                </c:pt>
                <c:pt idx="35">
                  <c:v>93.83</c:v>
                </c:pt>
                <c:pt idx="36">
                  <c:v>93.83</c:v>
                </c:pt>
                <c:pt idx="37">
                  <c:v>93.83</c:v>
                </c:pt>
                <c:pt idx="38">
                  <c:v>93.83</c:v>
                </c:pt>
                <c:pt idx="39">
                  <c:v>93.83</c:v>
                </c:pt>
                <c:pt idx="40">
                  <c:v>93.83</c:v>
                </c:pt>
                <c:pt idx="41">
                  <c:v>93.83</c:v>
                </c:pt>
                <c:pt idx="42">
                  <c:v>93.548000000000002</c:v>
                </c:pt>
                <c:pt idx="43">
                  <c:v>92.128</c:v>
                </c:pt>
                <c:pt idx="44">
                  <c:v>92.128</c:v>
                </c:pt>
                <c:pt idx="45">
                  <c:v>91.837999999999994</c:v>
                </c:pt>
                <c:pt idx="46">
                  <c:v>91.837999999999994</c:v>
                </c:pt>
                <c:pt idx="47">
                  <c:v>91.837999999999994</c:v>
                </c:pt>
                <c:pt idx="48">
                  <c:v>91.837999999999994</c:v>
                </c:pt>
                <c:pt idx="49">
                  <c:v>91.837999999999994</c:v>
                </c:pt>
                <c:pt idx="50">
                  <c:v>91.837999999999994</c:v>
                </c:pt>
                <c:pt idx="51">
                  <c:v>91.837999999999994</c:v>
                </c:pt>
                <c:pt idx="52">
                  <c:v>91.837999999999994</c:v>
                </c:pt>
                <c:pt idx="53">
                  <c:v>91.486999999999995</c:v>
                </c:pt>
                <c:pt idx="54">
                  <c:v>90.783000000000001</c:v>
                </c:pt>
                <c:pt idx="55">
                  <c:v>90.783000000000001</c:v>
                </c:pt>
                <c:pt idx="56">
                  <c:v>90.427000000000007</c:v>
                </c:pt>
                <c:pt idx="57">
                  <c:v>90.427000000000007</c:v>
                </c:pt>
                <c:pt idx="58">
                  <c:v>90.427000000000007</c:v>
                </c:pt>
                <c:pt idx="59">
                  <c:v>90.427000000000007</c:v>
                </c:pt>
                <c:pt idx="60">
                  <c:v>90.427000000000007</c:v>
                </c:pt>
                <c:pt idx="61">
                  <c:v>90.427000000000007</c:v>
                </c:pt>
                <c:pt idx="62">
                  <c:v>90.427000000000007</c:v>
                </c:pt>
                <c:pt idx="63">
                  <c:v>90.427000000000007</c:v>
                </c:pt>
                <c:pt idx="64">
                  <c:v>90.427000000000007</c:v>
                </c:pt>
                <c:pt idx="65">
                  <c:v>90.427000000000007</c:v>
                </c:pt>
                <c:pt idx="66">
                  <c:v>89.578000000000003</c:v>
                </c:pt>
                <c:pt idx="67">
                  <c:v>88.305000000000007</c:v>
                </c:pt>
                <c:pt idx="68">
                  <c:v>88.305000000000007</c:v>
                </c:pt>
                <c:pt idx="69">
                  <c:v>87.863</c:v>
                </c:pt>
                <c:pt idx="70">
                  <c:v>87.863</c:v>
                </c:pt>
                <c:pt idx="71">
                  <c:v>87.863</c:v>
                </c:pt>
                <c:pt idx="72">
                  <c:v>87.863</c:v>
                </c:pt>
                <c:pt idx="73">
                  <c:v>87.863</c:v>
                </c:pt>
                <c:pt idx="74">
                  <c:v>87.863</c:v>
                </c:pt>
                <c:pt idx="75">
                  <c:v>87.863</c:v>
                </c:pt>
                <c:pt idx="76">
                  <c:v>87.863</c:v>
                </c:pt>
                <c:pt idx="77">
                  <c:v>87.343000000000004</c:v>
                </c:pt>
                <c:pt idx="78">
                  <c:v>86.302999999999997</c:v>
                </c:pt>
                <c:pt idx="79">
                  <c:v>86.302999999999997</c:v>
                </c:pt>
                <c:pt idx="80">
                  <c:v>85.777000000000001</c:v>
                </c:pt>
                <c:pt idx="81">
                  <c:v>85.777000000000001</c:v>
                </c:pt>
                <c:pt idx="82">
                  <c:v>85.777000000000001</c:v>
                </c:pt>
                <c:pt idx="83">
                  <c:v>85.777000000000001</c:v>
                </c:pt>
                <c:pt idx="84">
                  <c:v>85.777000000000001</c:v>
                </c:pt>
                <c:pt idx="85">
                  <c:v>85.777000000000001</c:v>
                </c:pt>
                <c:pt idx="86">
                  <c:v>85.777000000000001</c:v>
                </c:pt>
                <c:pt idx="87">
                  <c:v>85.777000000000001</c:v>
                </c:pt>
                <c:pt idx="88">
                  <c:v>85.777000000000001</c:v>
                </c:pt>
                <c:pt idx="89">
                  <c:v>85.111999999999995</c:v>
                </c:pt>
                <c:pt idx="90">
                  <c:v>84.447000000000003</c:v>
                </c:pt>
                <c:pt idx="91">
                  <c:v>84.447000000000003</c:v>
                </c:pt>
                <c:pt idx="92">
                  <c:v>84.447000000000003</c:v>
                </c:pt>
                <c:pt idx="93">
                  <c:v>84.447000000000003</c:v>
                </c:pt>
                <c:pt idx="94">
                  <c:v>84.447000000000003</c:v>
                </c:pt>
                <c:pt idx="95">
                  <c:v>84.447000000000003</c:v>
                </c:pt>
                <c:pt idx="96">
                  <c:v>84.447000000000003</c:v>
                </c:pt>
                <c:pt idx="97">
                  <c:v>84.447000000000003</c:v>
                </c:pt>
                <c:pt idx="98">
                  <c:v>84.447000000000003</c:v>
                </c:pt>
                <c:pt idx="99">
                  <c:v>84.447000000000003</c:v>
                </c:pt>
                <c:pt idx="100">
                  <c:v>84.447000000000003</c:v>
                </c:pt>
                <c:pt idx="101">
                  <c:v>84.447000000000003</c:v>
                </c:pt>
                <c:pt idx="102">
                  <c:v>84.447000000000003</c:v>
                </c:pt>
                <c:pt idx="103">
                  <c:v>84.447000000000003</c:v>
                </c:pt>
                <c:pt idx="104">
                  <c:v>82.792000000000002</c:v>
                </c:pt>
                <c:pt idx="105">
                  <c:v>82.792000000000002</c:v>
                </c:pt>
                <c:pt idx="106">
                  <c:v>82.792000000000002</c:v>
                </c:pt>
                <c:pt idx="107">
                  <c:v>82.792000000000002</c:v>
                </c:pt>
                <c:pt idx="108">
                  <c:v>82.792000000000002</c:v>
                </c:pt>
                <c:pt idx="109">
                  <c:v>82.792000000000002</c:v>
                </c:pt>
                <c:pt idx="110">
                  <c:v>82.792000000000002</c:v>
                </c:pt>
                <c:pt idx="111">
                  <c:v>81.688000000000002</c:v>
                </c:pt>
                <c:pt idx="112">
                  <c:v>81.688000000000002</c:v>
                </c:pt>
                <c:pt idx="113">
                  <c:v>81.688000000000002</c:v>
                </c:pt>
                <c:pt idx="114">
                  <c:v>80.584000000000003</c:v>
                </c:pt>
                <c:pt idx="115">
                  <c:v>80.584000000000003</c:v>
                </c:pt>
                <c:pt idx="116">
                  <c:v>79.465000000000003</c:v>
                </c:pt>
                <c:pt idx="117">
                  <c:v>79.465000000000003</c:v>
                </c:pt>
                <c:pt idx="118">
                  <c:v>79.465000000000003</c:v>
                </c:pt>
                <c:pt idx="119">
                  <c:v>79.465000000000003</c:v>
                </c:pt>
                <c:pt idx="120">
                  <c:v>79.465000000000003</c:v>
                </c:pt>
                <c:pt idx="121">
                  <c:v>79.465000000000003</c:v>
                </c:pt>
                <c:pt idx="122">
                  <c:v>79.465000000000003</c:v>
                </c:pt>
                <c:pt idx="123">
                  <c:v>79.465000000000003</c:v>
                </c:pt>
                <c:pt idx="124">
                  <c:v>79.465000000000003</c:v>
                </c:pt>
                <c:pt idx="125">
                  <c:v>79.465000000000003</c:v>
                </c:pt>
                <c:pt idx="126">
                  <c:v>79.465000000000003</c:v>
                </c:pt>
                <c:pt idx="127">
                  <c:v>79.465000000000003</c:v>
                </c:pt>
                <c:pt idx="128">
                  <c:v>79.465000000000003</c:v>
                </c:pt>
                <c:pt idx="129">
                  <c:v>79.465000000000003</c:v>
                </c:pt>
                <c:pt idx="130">
                  <c:v>79.465000000000003</c:v>
                </c:pt>
                <c:pt idx="131">
                  <c:v>79.465000000000003</c:v>
                </c:pt>
                <c:pt idx="132">
                  <c:v>79.465000000000003</c:v>
                </c:pt>
                <c:pt idx="133">
                  <c:v>79.465000000000003</c:v>
                </c:pt>
                <c:pt idx="134">
                  <c:v>79.465000000000003</c:v>
                </c:pt>
                <c:pt idx="135">
                  <c:v>79.465000000000003</c:v>
                </c:pt>
                <c:pt idx="136">
                  <c:v>79.465000000000003</c:v>
                </c:pt>
                <c:pt idx="137">
                  <c:v>79.465000000000003</c:v>
                </c:pt>
                <c:pt idx="138">
                  <c:v>79.465000000000003</c:v>
                </c:pt>
                <c:pt idx="139">
                  <c:v>79.465000000000003</c:v>
                </c:pt>
                <c:pt idx="140">
                  <c:v>79.465000000000003</c:v>
                </c:pt>
                <c:pt idx="141">
                  <c:v>79.465000000000003</c:v>
                </c:pt>
                <c:pt idx="142">
                  <c:v>79.465000000000003</c:v>
                </c:pt>
                <c:pt idx="143">
                  <c:v>79.465000000000003</c:v>
                </c:pt>
                <c:pt idx="144">
                  <c:v>79.465000000000003</c:v>
                </c:pt>
                <c:pt idx="145">
                  <c:v>79.465000000000003</c:v>
                </c:pt>
                <c:pt idx="146">
                  <c:v>79.465000000000003</c:v>
                </c:pt>
                <c:pt idx="147">
                  <c:v>79.465000000000003</c:v>
                </c:pt>
                <c:pt idx="148">
                  <c:v>79.465000000000003</c:v>
                </c:pt>
                <c:pt idx="149">
                  <c:v>79.465000000000003</c:v>
                </c:pt>
                <c:pt idx="150">
                  <c:v>77.316999999999993</c:v>
                </c:pt>
                <c:pt idx="151">
                  <c:v>77.316999999999993</c:v>
                </c:pt>
                <c:pt idx="152">
                  <c:v>77.316999999999993</c:v>
                </c:pt>
                <c:pt idx="153">
                  <c:v>77.316999999999993</c:v>
                </c:pt>
                <c:pt idx="154">
                  <c:v>77.316999999999993</c:v>
                </c:pt>
                <c:pt idx="155">
                  <c:v>77.316999999999993</c:v>
                </c:pt>
                <c:pt idx="156">
                  <c:v>77.316999999999993</c:v>
                </c:pt>
                <c:pt idx="157">
                  <c:v>77.316999999999993</c:v>
                </c:pt>
                <c:pt idx="158">
                  <c:v>77.316999999999993</c:v>
                </c:pt>
                <c:pt idx="159">
                  <c:v>77.316999999999993</c:v>
                </c:pt>
                <c:pt idx="160">
                  <c:v>77.316999999999993</c:v>
                </c:pt>
                <c:pt idx="161">
                  <c:v>77.316999999999993</c:v>
                </c:pt>
                <c:pt idx="162">
                  <c:v>77.316999999999993</c:v>
                </c:pt>
                <c:pt idx="163">
                  <c:v>77.316999999999993</c:v>
                </c:pt>
                <c:pt idx="164">
                  <c:v>77.316999999999993</c:v>
                </c:pt>
                <c:pt idx="165">
                  <c:v>77.316999999999993</c:v>
                </c:pt>
                <c:pt idx="166">
                  <c:v>77.316999999999993</c:v>
                </c:pt>
                <c:pt idx="167">
                  <c:v>77.316999999999993</c:v>
                </c:pt>
                <c:pt idx="168">
                  <c:v>77.316999999999993</c:v>
                </c:pt>
              </c:numCache>
            </c:numRef>
          </c:yVal>
          <c:smooth val="0"/>
        </c:ser>
        <c:ser>
          <c:idx val="7"/>
          <c:order val="7"/>
          <c:tx>
            <c:strRef>
              <c:f>Sheet1!$I$1</c:f>
              <c:strCache>
                <c:ptCount val="1"/>
                <c:pt idx="0">
                  <c:v>Retx/Other</c:v>
                </c:pt>
              </c:strCache>
            </c:strRef>
          </c:tx>
          <c:spPr>
            <a:ln w="41275">
              <a:solidFill>
                <a:schemeClr val="bg1">
                  <a:lumMod val="50000"/>
                  <a:lumOff val="50000"/>
                </a:schemeClr>
              </a:solidFill>
            </a:ln>
          </c:spPr>
          <c:marker>
            <c:symbol val="none"/>
          </c:marker>
          <c:xVal>
            <c:numRef>
              <c:f>Sheet1!$A$2:$A$170</c:f>
              <c:numCache>
                <c:formatCode>General</c:formatCode>
                <c:ptCount val="16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numCache>
            </c:numRef>
          </c:xVal>
          <c:yVal>
            <c:numRef>
              <c:f>Sheet1!$I$2:$I$170</c:f>
              <c:numCache>
                <c:formatCode>General</c:formatCode>
                <c:ptCount val="169"/>
                <c:pt idx="0">
                  <c:v>100</c:v>
                </c:pt>
                <c:pt idx="1">
                  <c:v>100</c:v>
                </c:pt>
                <c:pt idx="2">
                  <c:v>100</c:v>
                </c:pt>
                <c:pt idx="3">
                  <c:v>100</c:v>
                </c:pt>
                <c:pt idx="4">
                  <c:v>100</c:v>
                </c:pt>
                <c:pt idx="5">
                  <c:v>100</c:v>
                </c:pt>
                <c:pt idx="6">
                  <c:v>100</c:v>
                </c:pt>
                <c:pt idx="7">
                  <c:v>100</c:v>
                </c:pt>
                <c:pt idx="8">
                  <c:v>99.85</c:v>
                </c:pt>
                <c:pt idx="9">
                  <c:v>99.85</c:v>
                </c:pt>
                <c:pt idx="10">
                  <c:v>99.85</c:v>
                </c:pt>
                <c:pt idx="11">
                  <c:v>99.85</c:v>
                </c:pt>
                <c:pt idx="12">
                  <c:v>99.85</c:v>
                </c:pt>
                <c:pt idx="13">
                  <c:v>99.85</c:v>
                </c:pt>
                <c:pt idx="14">
                  <c:v>99.85</c:v>
                </c:pt>
                <c:pt idx="15">
                  <c:v>99.85</c:v>
                </c:pt>
                <c:pt idx="16">
                  <c:v>99.85</c:v>
                </c:pt>
                <c:pt idx="17">
                  <c:v>99.656999999999996</c:v>
                </c:pt>
                <c:pt idx="18">
                  <c:v>99.462999999999994</c:v>
                </c:pt>
                <c:pt idx="19">
                  <c:v>99.072000000000003</c:v>
                </c:pt>
                <c:pt idx="20">
                  <c:v>98.873000000000005</c:v>
                </c:pt>
                <c:pt idx="21">
                  <c:v>98.873000000000005</c:v>
                </c:pt>
                <c:pt idx="22">
                  <c:v>98.873000000000005</c:v>
                </c:pt>
                <c:pt idx="23">
                  <c:v>98.873000000000005</c:v>
                </c:pt>
                <c:pt idx="24">
                  <c:v>98.873000000000005</c:v>
                </c:pt>
                <c:pt idx="25">
                  <c:v>98.873000000000005</c:v>
                </c:pt>
                <c:pt idx="26">
                  <c:v>98.873000000000005</c:v>
                </c:pt>
                <c:pt idx="27">
                  <c:v>98.873000000000005</c:v>
                </c:pt>
                <c:pt idx="28">
                  <c:v>98.623999999999995</c:v>
                </c:pt>
                <c:pt idx="29">
                  <c:v>98.623999999999995</c:v>
                </c:pt>
                <c:pt idx="30">
                  <c:v>98.372</c:v>
                </c:pt>
                <c:pt idx="31">
                  <c:v>98.372</c:v>
                </c:pt>
                <c:pt idx="32">
                  <c:v>98.114999999999995</c:v>
                </c:pt>
                <c:pt idx="33">
                  <c:v>98.114999999999995</c:v>
                </c:pt>
                <c:pt idx="34">
                  <c:v>97.852999999999994</c:v>
                </c:pt>
                <c:pt idx="35">
                  <c:v>97.852999999999994</c:v>
                </c:pt>
                <c:pt idx="36">
                  <c:v>97.852999999999994</c:v>
                </c:pt>
                <c:pt idx="37">
                  <c:v>97.852999999999994</c:v>
                </c:pt>
                <c:pt idx="38">
                  <c:v>97.852999999999994</c:v>
                </c:pt>
                <c:pt idx="39">
                  <c:v>97.852999999999994</c:v>
                </c:pt>
                <c:pt idx="40">
                  <c:v>97.852999999999994</c:v>
                </c:pt>
                <c:pt idx="41">
                  <c:v>97.852999999999994</c:v>
                </c:pt>
                <c:pt idx="42">
                  <c:v>97.852999999999994</c:v>
                </c:pt>
                <c:pt idx="43">
                  <c:v>97.542000000000002</c:v>
                </c:pt>
                <c:pt idx="44">
                  <c:v>97.227999999999994</c:v>
                </c:pt>
                <c:pt idx="45">
                  <c:v>97.227999999999994</c:v>
                </c:pt>
                <c:pt idx="46">
                  <c:v>97.227999999999994</c:v>
                </c:pt>
                <c:pt idx="47">
                  <c:v>97.227999999999994</c:v>
                </c:pt>
                <c:pt idx="48">
                  <c:v>97.227999999999994</c:v>
                </c:pt>
                <c:pt idx="49">
                  <c:v>97.227999999999994</c:v>
                </c:pt>
                <c:pt idx="50">
                  <c:v>97.227999999999994</c:v>
                </c:pt>
                <c:pt idx="51">
                  <c:v>97.227999999999994</c:v>
                </c:pt>
                <c:pt idx="52">
                  <c:v>97.227999999999994</c:v>
                </c:pt>
                <c:pt idx="53">
                  <c:v>96.84</c:v>
                </c:pt>
                <c:pt idx="54">
                  <c:v>96.066000000000003</c:v>
                </c:pt>
                <c:pt idx="55">
                  <c:v>95.289000000000001</c:v>
                </c:pt>
                <c:pt idx="56">
                  <c:v>95.289000000000001</c:v>
                </c:pt>
                <c:pt idx="57">
                  <c:v>95.289000000000001</c:v>
                </c:pt>
                <c:pt idx="58">
                  <c:v>95.289000000000001</c:v>
                </c:pt>
                <c:pt idx="59">
                  <c:v>95.289000000000001</c:v>
                </c:pt>
                <c:pt idx="60">
                  <c:v>95.289000000000001</c:v>
                </c:pt>
                <c:pt idx="61">
                  <c:v>95.289000000000001</c:v>
                </c:pt>
                <c:pt idx="62">
                  <c:v>95.289000000000001</c:v>
                </c:pt>
                <c:pt idx="63">
                  <c:v>95.289000000000001</c:v>
                </c:pt>
                <c:pt idx="64">
                  <c:v>95.289000000000001</c:v>
                </c:pt>
                <c:pt idx="65">
                  <c:v>95.289000000000001</c:v>
                </c:pt>
                <c:pt idx="66">
                  <c:v>94.326999999999998</c:v>
                </c:pt>
                <c:pt idx="67">
                  <c:v>93.364000000000004</c:v>
                </c:pt>
                <c:pt idx="68">
                  <c:v>93.364000000000004</c:v>
                </c:pt>
                <c:pt idx="69">
                  <c:v>92.878</c:v>
                </c:pt>
                <c:pt idx="70">
                  <c:v>92.878</c:v>
                </c:pt>
                <c:pt idx="71">
                  <c:v>92.878</c:v>
                </c:pt>
                <c:pt idx="72">
                  <c:v>92.878</c:v>
                </c:pt>
                <c:pt idx="73">
                  <c:v>92.878</c:v>
                </c:pt>
                <c:pt idx="74">
                  <c:v>92.878</c:v>
                </c:pt>
                <c:pt idx="75">
                  <c:v>92.878</c:v>
                </c:pt>
                <c:pt idx="76">
                  <c:v>92.283000000000001</c:v>
                </c:pt>
                <c:pt idx="77">
                  <c:v>92.283000000000001</c:v>
                </c:pt>
                <c:pt idx="78">
                  <c:v>92.283000000000001</c:v>
                </c:pt>
                <c:pt idx="79">
                  <c:v>91.091999999999999</c:v>
                </c:pt>
                <c:pt idx="80">
                  <c:v>91.091999999999999</c:v>
                </c:pt>
                <c:pt idx="81">
                  <c:v>91.091999999999999</c:v>
                </c:pt>
                <c:pt idx="82">
                  <c:v>91.091999999999999</c:v>
                </c:pt>
                <c:pt idx="83">
                  <c:v>91.091999999999999</c:v>
                </c:pt>
                <c:pt idx="84">
                  <c:v>91.091999999999999</c:v>
                </c:pt>
                <c:pt idx="85">
                  <c:v>91.091999999999999</c:v>
                </c:pt>
                <c:pt idx="86">
                  <c:v>91.091999999999999</c:v>
                </c:pt>
                <c:pt idx="87">
                  <c:v>91.091999999999999</c:v>
                </c:pt>
                <c:pt idx="88">
                  <c:v>91.091999999999999</c:v>
                </c:pt>
                <c:pt idx="89">
                  <c:v>90.3</c:v>
                </c:pt>
                <c:pt idx="90">
                  <c:v>90.3</c:v>
                </c:pt>
                <c:pt idx="91">
                  <c:v>90.3</c:v>
                </c:pt>
                <c:pt idx="92">
                  <c:v>90.3</c:v>
                </c:pt>
                <c:pt idx="93">
                  <c:v>90.3</c:v>
                </c:pt>
                <c:pt idx="94">
                  <c:v>90.3</c:v>
                </c:pt>
                <c:pt idx="95">
                  <c:v>90.3</c:v>
                </c:pt>
                <c:pt idx="96">
                  <c:v>90.3</c:v>
                </c:pt>
                <c:pt idx="97">
                  <c:v>90.3</c:v>
                </c:pt>
                <c:pt idx="98">
                  <c:v>90.3</c:v>
                </c:pt>
                <c:pt idx="99">
                  <c:v>89.317999999999998</c:v>
                </c:pt>
                <c:pt idx="100">
                  <c:v>89.317999999999998</c:v>
                </c:pt>
                <c:pt idx="101">
                  <c:v>89.317999999999998</c:v>
                </c:pt>
                <c:pt idx="102">
                  <c:v>89.317999999999998</c:v>
                </c:pt>
                <c:pt idx="103">
                  <c:v>89.317999999999998</c:v>
                </c:pt>
                <c:pt idx="104">
                  <c:v>89.317999999999998</c:v>
                </c:pt>
                <c:pt idx="105">
                  <c:v>89.317999999999998</c:v>
                </c:pt>
                <c:pt idx="106">
                  <c:v>89.317999999999998</c:v>
                </c:pt>
                <c:pt idx="107">
                  <c:v>89.317999999999998</c:v>
                </c:pt>
                <c:pt idx="108">
                  <c:v>89.317999999999998</c:v>
                </c:pt>
                <c:pt idx="109">
                  <c:v>89.317999999999998</c:v>
                </c:pt>
                <c:pt idx="110">
                  <c:v>89.317999999999998</c:v>
                </c:pt>
                <c:pt idx="111">
                  <c:v>89.317999999999998</c:v>
                </c:pt>
                <c:pt idx="112">
                  <c:v>89.317999999999998</c:v>
                </c:pt>
                <c:pt idx="113">
                  <c:v>89.317999999999998</c:v>
                </c:pt>
                <c:pt idx="114">
                  <c:v>89.317999999999998</c:v>
                </c:pt>
                <c:pt idx="115">
                  <c:v>89.317999999999998</c:v>
                </c:pt>
                <c:pt idx="116">
                  <c:v>89.317999999999998</c:v>
                </c:pt>
                <c:pt idx="117">
                  <c:v>89.317999999999998</c:v>
                </c:pt>
                <c:pt idx="118">
                  <c:v>89.317999999999998</c:v>
                </c:pt>
                <c:pt idx="119">
                  <c:v>89.317999999999998</c:v>
                </c:pt>
                <c:pt idx="120">
                  <c:v>89.317999999999998</c:v>
                </c:pt>
                <c:pt idx="121">
                  <c:v>89.317999999999998</c:v>
                </c:pt>
                <c:pt idx="122">
                  <c:v>89.317999999999998</c:v>
                </c:pt>
                <c:pt idx="123">
                  <c:v>89.317999999999998</c:v>
                </c:pt>
                <c:pt idx="124">
                  <c:v>89.317999999999998</c:v>
                </c:pt>
                <c:pt idx="125">
                  <c:v>89.317999999999998</c:v>
                </c:pt>
                <c:pt idx="126">
                  <c:v>89.317999999999998</c:v>
                </c:pt>
                <c:pt idx="127">
                  <c:v>89.317999999999998</c:v>
                </c:pt>
                <c:pt idx="128">
                  <c:v>89.317999999999998</c:v>
                </c:pt>
                <c:pt idx="129">
                  <c:v>89.317999999999998</c:v>
                </c:pt>
                <c:pt idx="130">
                  <c:v>89.317999999999998</c:v>
                </c:pt>
                <c:pt idx="131">
                  <c:v>89.317999999999998</c:v>
                </c:pt>
                <c:pt idx="132">
                  <c:v>89.317999999999998</c:v>
                </c:pt>
                <c:pt idx="133">
                  <c:v>89.317999999999998</c:v>
                </c:pt>
                <c:pt idx="134">
                  <c:v>89.317999999999998</c:v>
                </c:pt>
                <c:pt idx="135">
                  <c:v>89.317999999999998</c:v>
                </c:pt>
                <c:pt idx="136">
                  <c:v>89.317999999999998</c:v>
                </c:pt>
                <c:pt idx="137">
                  <c:v>89.317999999999998</c:v>
                </c:pt>
                <c:pt idx="138">
                  <c:v>87.084999999999994</c:v>
                </c:pt>
                <c:pt idx="139">
                  <c:v>87.084999999999994</c:v>
                </c:pt>
                <c:pt idx="140">
                  <c:v>87.084999999999994</c:v>
                </c:pt>
                <c:pt idx="141">
                  <c:v>87.084999999999994</c:v>
                </c:pt>
                <c:pt idx="142">
                  <c:v>87.084999999999994</c:v>
                </c:pt>
                <c:pt idx="143">
                  <c:v>87.084999999999994</c:v>
                </c:pt>
                <c:pt idx="144">
                  <c:v>87.084999999999994</c:v>
                </c:pt>
                <c:pt idx="145">
                  <c:v>87.084999999999994</c:v>
                </c:pt>
                <c:pt idx="146">
                  <c:v>87.084999999999994</c:v>
                </c:pt>
                <c:pt idx="147">
                  <c:v>87.084999999999994</c:v>
                </c:pt>
                <c:pt idx="148">
                  <c:v>87.084999999999994</c:v>
                </c:pt>
                <c:pt idx="149">
                  <c:v>84.364000000000004</c:v>
                </c:pt>
                <c:pt idx="150">
                  <c:v>84.364000000000004</c:v>
                </c:pt>
                <c:pt idx="151">
                  <c:v>84.364000000000004</c:v>
                </c:pt>
                <c:pt idx="152">
                  <c:v>84.364000000000004</c:v>
                </c:pt>
                <c:pt idx="153">
                  <c:v>84.364000000000004</c:v>
                </c:pt>
                <c:pt idx="154">
                  <c:v>84.364000000000004</c:v>
                </c:pt>
                <c:pt idx="155">
                  <c:v>84.364000000000004</c:v>
                </c:pt>
                <c:pt idx="156">
                  <c:v>84.364000000000004</c:v>
                </c:pt>
                <c:pt idx="157">
                  <c:v>84.364000000000004</c:v>
                </c:pt>
                <c:pt idx="158">
                  <c:v>84.364000000000004</c:v>
                </c:pt>
                <c:pt idx="159">
                  <c:v>84.364000000000004</c:v>
                </c:pt>
                <c:pt idx="160">
                  <c:v>84.364000000000004</c:v>
                </c:pt>
                <c:pt idx="161">
                  <c:v>84.364000000000004</c:v>
                </c:pt>
                <c:pt idx="162">
                  <c:v>84.364000000000004</c:v>
                </c:pt>
                <c:pt idx="163">
                  <c:v>84.364000000000004</c:v>
                </c:pt>
                <c:pt idx="164">
                  <c:v>84.364000000000004</c:v>
                </c:pt>
                <c:pt idx="165">
                  <c:v>84.364000000000004</c:v>
                </c:pt>
                <c:pt idx="166">
                  <c:v>84.364000000000004</c:v>
                </c:pt>
                <c:pt idx="167">
                  <c:v>84.364000000000004</c:v>
                </c:pt>
                <c:pt idx="168">
                  <c:v>84.364000000000004</c:v>
                </c:pt>
              </c:numCache>
            </c:numRef>
          </c:yVal>
          <c:smooth val="0"/>
        </c:ser>
        <c:dLbls>
          <c:showLegendKey val="0"/>
          <c:showVal val="0"/>
          <c:showCatName val="0"/>
          <c:showSerName val="0"/>
          <c:showPercent val="0"/>
          <c:showBubbleSize val="0"/>
        </c:dLbls>
        <c:axId val="568420992"/>
        <c:axId val="568421384"/>
      </c:scatterChart>
      <c:valAx>
        <c:axId val="568420992"/>
        <c:scaling>
          <c:orientation val="minMax"/>
          <c:max val="14"/>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68421384"/>
        <c:crosses val="autoZero"/>
        <c:crossBetween val="midCat"/>
        <c:majorUnit val="1"/>
      </c:valAx>
      <c:valAx>
        <c:axId val="56842138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malignancy</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68420992"/>
        <c:crosses val="autoZero"/>
        <c:crossBetween val="midCat"/>
        <c:majorUnit val="20"/>
      </c:valAx>
      <c:spPr>
        <a:solidFill>
          <a:schemeClr val="bg2"/>
        </a:solidFill>
        <a:ln>
          <a:solidFill>
            <a:schemeClr val="tx1"/>
          </a:solidFill>
        </a:ln>
      </c:spPr>
    </c:plotArea>
    <c:legend>
      <c:legendPos val="r"/>
      <c:layout>
        <c:manualLayout>
          <c:xMode val="edge"/>
          <c:yMode val="edge"/>
          <c:x val="0.13994831951315842"/>
          <c:y val="0.56666984167301782"/>
          <c:w val="0.60087763918890769"/>
          <c:h val="0.27472800778934953"/>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092"/>
          <c:h val="0.80568876471086259"/>
        </c:manualLayout>
      </c:layout>
      <c:scatterChart>
        <c:scatterStyle val="lineMarker"/>
        <c:varyColors val="0"/>
        <c:ser>
          <c:idx val="0"/>
          <c:order val="0"/>
          <c:tx>
            <c:strRef>
              <c:f>Sheet1!$B$1</c:f>
              <c:strCache>
                <c:ptCount val="1"/>
                <c:pt idx="0">
                  <c:v>Primary/Tacrolimus+MMF/MPA</c:v>
                </c:pt>
              </c:strCache>
            </c:strRef>
          </c:tx>
          <c:spPr>
            <a:ln w="41275">
              <a:solidFill>
                <a:srgbClr val="FFFF00"/>
              </a:solidFill>
            </a:ln>
          </c:spPr>
          <c:marker>
            <c:symbol val="none"/>
          </c:marker>
          <c:xVal>
            <c:numRef>
              <c:f>Sheet1!$A$2:$A$110</c:f>
              <c:numCache>
                <c:formatCode>General</c:formatCode>
                <c:ptCount val="10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numCache>
            </c:numRef>
          </c:xVal>
          <c:yVal>
            <c:numRef>
              <c:f>Sheet1!$B$2:$B$110</c:f>
              <c:numCache>
                <c:formatCode>General</c:formatCode>
                <c:ptCount val="109"/>
                <c:pt idx="0">
                  <c:v>100</c:v>
                </c:pt>
                <c:pt idx="1">
                  <c:v>100</c:v>
                </c:pt>
                <c:pt idx="2">
                  <c:v>100</c:v>
                </c:pt>
                <c:pt idx="3">
                  <c:v>99.968000000000004</c:v>
                </c:pt>
                <c:pt idx="4">
                  <c:v>99.926000000000002</c:v>
                </c:pt>
                <c:pt idx="5">
                  <c:v>99.840999999999994</c:v>
                </c:pt>
                <c:pt idx="6">
                  <c:v>99.081999999999994</c:v>
                </c:pt>
                <c:pt idx="7">
                  <c:v>98.224999999999994</c:v>
                </c:pt>
                <c:pt idx="8">
                  <c:v>98.128</c:v>
                </c:pt>
                <c:pt idx="9">
                  <c:v>98.128</c:v>
                </c:pt>
                <c:pt idx="10">
                  <c:v>98.117000000000004</c:v>
                </c:pt>
                <c:pt idx="11">
                  <c:v>98.117000000000004</c:v>
                </c:pt>
                <c:pt idx="12">
                  <c:v>98.117000000000004</c:v>
                </c:pt>
                <c:pt idx="13">
                  <c:v>98.091999999999999</c:v>
                </c:pt>
                <c:pt idx="14">
                  <c:v>98.091999999999999</c:v>
                </c:pt>
                <c:pt idx="15">
                  <c:v>97.997</c:v>
                </c:pt>
                <c:pt idx="16">
                  <c:v>97.915000000000006</c:v>
                </c:pt>
                <c:pt idx="17">
                  <c:v>97.683999999999997</c:v>
                </c:pt>
                <c:pt idx="18">
                  <c:v>96.606999999999999</c:v>
                </c:pt>
                <c:pt idx="19">
                  <c:v>95.212000000000003</c:v>
                </c:pt>
                <c:pt idx="20">
                  <c:v>94.962999999999994</c:v>
                </c:pt>
                <c:pt idx="21">
                  <c:v>94.948999999999998</c:v>
                </c:pt>
                <c:pt idx="22">
                  <c:v>94.948999999999998</c:v>
                </c:pt>
                <c:pt idx="23">
                  <c:v>94.948999999999998</c:v>
                </c:pt>
                <c:pt idx="24">
                  <c:v>94.873000000000005</c:v>
                </c:pt>
                <c:pt idx="25">
                  <c:v>94.873000000000005</c:v>
                </c:pt>
                <c:pt idx="26">
                  <c:v>94.873000000000005</c:v>
                </c:pt>
                <c:pt idx="27">
                  <c:v>94.82</c:v>
                </c:pt>
                <c:pt idx="28">
                  <c:v>94.623000000000005</c:v>
                </c:pt>
                <c:pt idx="29">
                  <c:v>94.283000000000001</c:v>
                </c:pt>
                <c:pt idx="30">
                  <c:v>93.15</c:v>
                </c:pt>
                <c:pt idx="31">
                  <c:v>91.96</c:v>
                </c:pt>
                <c:pt idx="32">
                  <c:v>91.85</c:v>
                </c:pt>
                <c:pt idx="33">
                  <c:v>91.795000000000002</c:v>
                </c:pt>
                <c:pt idx="34">
                  <c:v>91.795000000000002</c:v>
                </c:pt>
                <c:pt idx="35">
                  <c:v>91.775999999999996</c:v>
                </c:pt>
                <c:pt idx="36">
                  <c:v>91.775999999999996</c:v>
                </c:pt>
                <c:pt idx="37">
                  <c:v>91.688000000000002</c:v>
                </c:pt>
                <c:pt idx="38">
                  <c:v>91.64</c:v>
                </c:pt>
                <c:pt idx="39">
                  <c:v>91.616</c:v>
                </c:pt>
                <c:pt idx="40">
                  <c:v>91.350999999999999</c:v>
                </c:pt>
                <c:pt idx="41">
                  <c:v>90.772000000000006</c:v>
                </c:pt>
                <c:pt idx="42">
                  <c:v>89.853999999999999</c:v>
                </c:pt>
                <c:pt idx="43">
                  <c:v>88.956999999999994</c:v>
                </c:pt>
                <c:pt idx="44">
                  <c:v>88.834000000000003</c:v>
                </c:pt>
                <c:pt idx="45">
                  <c:v>88.834000000000003</c:v>
                </c:pt>
                <c:pt idx="46">
                  <c:v>88.808999999999997</c:v>
                </c:pt>
                <c:pt idx="47">
                  <c:v>88.808999999999997</c:v>
                </c:pt>
                <c:pt idx="48">
                  <c:v>88.781999999999996</c:v>
                </c:pt>
                <c:pt idx="49">
                  <c:v>88.781999999999996</c:v>
                </c:pt>
                <c:pt idx="50">
                  <c:v>88.718999999999994</c:v>
                </c:pt>
                <c:pt idx="51">
                  <c:v>88.653999999999996</c:v>
                </c:pt>
                <c:pt idx="52">
                  <c:v>88.459000000000003</c:v>
                </c:pt>
                <c:pt idx="53">
                  <c:v>88.001999999999995</c:v>
                </c:pt>
                <c:pt idx="54">
                  <c:v>87.085999999999999</c:v>
                </c:pt>
                <c:pt idx="55">
                  <c:v>86.064999999999998</c:v>
                </c:pt>
                <c:pt idx="56">
                  <c:v>85.831000000000003</c:v>
                </c:pt>
                <c:pt idx="57">
                  <c:v>85.798000000000002</c:v>
                </c:pt>
                <c:pt idx="58">
                  <c:v>85.763000000000005</c:v>
                </c:pt>
                <c:pt idx="59">
                  <c:v>85.763000000000005</c:v>
                </c:pt>
                <c:pt idx="60">
                  <c:v>85.763000000000005</c:v>
                </c:pt>
                <c:pt idx="61">
                  <c:v>85.721999999999994</c:v>
                </c:pt>
                <c:pt idx="62">
                  <c:v>85.677000000000007</c:v>
                </c:pt>
                <c:pt idx="63">
                  <c:v>85.495999999999995</c:v>
                </c:pt>
                <c:pt idx="64">
                  <c:v>85.221999999999994</c:v>
                </c:pt>
                <c:pt idx="65">
                  <c:v>84.576999999999998</c:v>
                </c:pt>
                <c:pt idx="66">
                  <c:v>83.426000000000002</c:v>
                </c:pt>
                <c:pt idx="67">
                  <c:v>82.41</c:v>
                </c:pt>
                <c:pt idx="68">
                  <c:v>82.316999999999993</c:v>
                </c:pt>
                <c:pt idx="69">
                  <c:v>82.269000000000005</c:v>
                </c:pt>
                <c:pt idx="70">
                  <c:v>82.269000000000005</c:v>
                </c:pt>
                <c:pt idx="71">
                  <c:v>82.269000000000005</c:v>
                </c:pt>
                <c:pt idx="72">
                  <c:v>82.269000000000005</c:v>
                </c:pt>
                <c:pt idx="73">
                  <c:v>82.269000000000005</c:v>
                </c:pt>
                <c:pt idx="74">
                  <c:v>82.203000000000003</c:v>
                </c:pt>
                <c:pt idx="75">
                  <c:v>82.138000000000005</c:v>
                </c:pt>
                <c:pt idx="76">
                  <c:v>81.805000000000007</c:v>
                </c:pt>
                <c:pt idx="77">
                  <c:v>81.27</c:v>
                </c:pt>
                <c:pt idx="78">
                  <c:v>80.531999999999996</c:v>
                </c:pt>
                <c:pt idx="79">
                  <c:v>79.722999999999999</c:v>
                </c:pt>
                <c:pt idx="80">
                  <c:v>79.519000000000005</c:v>
                </c:pt>
                <c:pt idx="81">
                  <c:v>79.519000000000005</c:v>
                </c:pt>
                <c:pt idx="82">
                  <c:v>79.519000000000005</c:v>
                </c:pt>
                <c:pt idx="83">
                  <c:v>79.519000000000005</c:v>
                </c:pt>
                <c:pt idx="84">
                  <c:v>79.519000000000005</c:v>
                </c:pt>
                <c:pt idx="85">
                  <c:v>79.519000000000005</c:v>
                </c:pt>
                <c:pt idx="86">
                  <c:v>79.519000000000005</c:v>
                </c:pt>
                <c:pt idx="87">
                  <c:v>79.412000000000006</c:v>
                </c:pt>
                <c:pt idx="88">
                  <c:v>79.304000000000002</c:v>
                </c:pt>
                <c:pt idx="89">
                  <c:v>78.441999999999993</c:v>
                </c:pt>
                <c:pt idx="90">
                  <c:v>77.143000000000001</c:v>
                </c:pt>
                <c:pt idx="91">
                  <c:v>76.164000000000001</c:v>
                </c:pt>
                <c:pt idx="92">
                  <c:v>75.941999999999993</c:v>
                </c:pt>
                <c:pt idx="93">
                  <c:v>75.941999999999993</c:v>
                </c:pt>
                <c:pt idx="94">
                  <c:v>75.941999999999993</c:v>
                </c:pt>
                <c:pt idx="95">
                  <c:v>75.941999999999993</c:v>
                </c:pt>
                <c:pt idx="96">
                  <c:v>75.808000000000007</c:v>
                </c:pt>
                <c:pt idx="97">
                  <c:v>75.808000000000007</c:v>
                </c:pt>
                <c:pt idx="98">
                  <c:v>75.808000000000007</c:v>
                </c:pt>
                <c:pt idx="99">
                  <c:v>75.625</c:v>
                </c:pt>
                <c:pt idx="100">
                  <c:v>75.438999999999993</c:v>
                </c:pt>
                <c:pt idx="101">
                  <c:v>74.882000000000005</c:v>
                </c:pt>
                <c:pt idx="102">
                  <c:v>74.323999999999998</c:v>
                </c:pt>
                <c:pt idx="103">
                  <c:v>73.02</c:v>
                </c:pt>
                <c:pt idx="104">
                  <c:v>73.02</c:v>
                </c:pt>
                <c:pt idx="105">
                  <c:v>73.02</c:v>
                </c:pt>
                <c:pt idx="106">
                  <c:v>72.814999999999998</c:v>
                </c:pt>
                <c:pt idx="107">
                  <c:v>72.814999999999998</c:v>
                </c:pt>
                <c:pt idx="108">
                  <c:v>72.814999999999998</c:v>
                </c:pt>
              </c:numCache>
            </c:numRef>
          </c:yVal>
          <c:smooth val="0"/>
        </c:ser>
        <c:ser>
          <c:idx val="1"/>
          <c:order val="1"/>
          <c:tx>
            <c:strRef>
              <c:f>Sheet1!$C$1</c:f>
              <c:strCache>
                <c:ptCount val="1"/>
                <c:pt idx="0">
                  <c:v>Primary/Cyclosporine+MMF/MPA</c:v>
                </c:pt>
              </c:strCache>
            </c:strRef>
          </c:tx>
          <c:spPr>
            <a:ln w="41275">
              <a:solidFill>
                <a:srgbClr val="FFCCFF"/>
              </a:solidFill>
              <a:prstDash val="solid"/>
            </a:ln>
          </c:spPr>
          <c:marker>
            <c:symbol val="none"/>
          </c:marker>
          <c:xVal>
            <c:numRef>
              <c:f>Sheet1!$A$2:$A$110</c:f>
              <c:numCache>
                <c:formatCode>General</c:formatCode>
                <c:ptCount val="10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numCache>
            </c:numRef>
          </c:xVal>
          <c:yVal>
            <c:numRef>
              <c:f>Sheet1!$C$2:$C$110</c:f>
              <c:numCache>
                <c:formatCode>General</c:formatCode>
                <c:ptCount val="109"/>
                <c:pt idx="0">
                  <c:v>100</c:v>
                </c:pt>
                <c:pt idx="1">
                  <c:v>100</c:v>
                </c:pt>
                <c:pt idx="2">
                  <c:v>100</c:v>
                </c:pt>
                <c:pt idx="3">
                  <c:v>99.959000000000003</c:v>
                </c:pt>
                <c:pt idx="4">
                  <c:v>99.856999999999999</c:v>
                </c:pt>
                <c:pt idx="5">
                  <c:v>99.712000000000003</c:v>
                </c:pt>
                <c:pt idx="6">
                  <c:v>98.385000000000005</c:v>
                </c:pt>
                <c:pt idx="7">
                  <c:v>97.138000000000005</c:v>
                </c:pt>
                <c:pt idx="8">
                  <c:v>97.012</c:v>
                </c:pt>
                <c:pt idx="9">
                  <c:v>96.991</c:v>
                </c:pt>
                <c:pt idx="10">
                  <c:v>96.991</c:v>
                </c:pt>
                <c:pt idx="11">
                  <c:v>96.991</c:v>
                </c:pt>
                <c:pt idx="12">
                  <c:v>96.947999999999993</c:v>
                </c:pt>
                <c:pt idx="13">
                  <c:v>96.926000000000002</c:v>
                </c:pt>
                <c:pt idx="14">
                  <c:v>96.926000000000002</c:v>
                </c:pt>
                <c:pt idx="15">
                  <c:v>96.903000000000006</c:v>
                </c:pt>
                <c:pt idx="16">
                  <c:v>96.811000000000007</c:v>
                </c:pt>
                <c:pt idx="17">
                  <c:v>96.695999999999998</c:v>
                </c:pt>
                <c:pt idx="18">
                  <c:v>95.656999999999996</c:v>
                </c:pt>
                <c:pt idx="19">
                  <c:v>94.085999999999999</c:v>
                </c:pt>
                <c:pt idx="20">
                  <c:v>93.852999999999994</c:v>
                </c:pt>
                <c:pt idx="21">
                  <c:v>93.76</c:v>
                </c:pt>
                <c:pt idx="22">
                  <c:v>93.736999999999995</c:v>
                </c:pt>
                <c:pt idx="23">
                  <c:v>93.736999999999995</c:v>
                </c:pt>
                <c:pt idx="24">
                  <c:v>93.736999999999995</c:v>
                </c:pt>
                <c:pt idx="25">
                  <c:v>93.688000000000002</c:v>
                </c:pt>
                <c:pt idx="26">
                  <c:v>93.662999999999997</c:v>
                </c:pt>
                <c:pt idx="27">
                  <c:v>93.613</c:v>
                </c:pt>
                <c:pt idx="28">
                  <c:v>93.436999999999998</c:v>
                </c:pt>
                <c:pt idx="29">
                  <c:v>93.16</c:v>
                </c:pt>
                <c:pt idx="30">
                  <c:v>92.228999999999999</c:v>
                </c:pt>
                <c:pt idx="31">
                  <c:v>90.539000000000001</c:v>
                </c:pt>
                <c:pt idx="32">
                  <c:v>90.361999999999995</c:v>
                </c:pt>
                <c:pt idx="33">
                  <c:v>90.311000000000007</c:v>
                </c:pt>
                <c:pt idx="34">
                  <c:v>90.311000000000007</c:v>
                </c:pt>
                <c:pt idx="35">
                  <c:v>90.284999999999997</c:v>
                </c:pt>
                <c:pt idx="36">
                  <c:v>90.233000000000004</c:v>
                </c:pt>
                <c:pt idx="37">
                  <c:v>90.179000000000002</c:v>
                </c:pt>
                <c:pt idx="38">
                  <c:v>90.179000000000002</c:v>
                </c:pt>
                <c:pt idx="39">
                  <c:v>90.066999999999993</c:v>
                </c:pt>
                <c:pt idx="40">
                  <c:v>89.674999999999997</c:v>
                </c:pt>
                <c:pt idx="41">
                  <c:v>89.366</c:v>
                </c:pt>
                <c:pt idx="42">
                  <c:v>88.58</c:v>
                </c:pt>
                <c:pt idx="43">
                  <c:v>87.088999999999999</c:v>
                </c:pt>
                <c:pt idx="44">
                  <c:v>86.92</c:v>
                </c:pt>
                <c:pt idx="45">
                  <c:v>86.863</c:v>
                </c:pt>
                <c:pt idx="46">
                  <c:v>86.834000000000003</c:v>
                </c:pt>
                <c:pt idx="47">
                  <c:v>86.834000000000003</c:v>
                </c:pt>
                <c:pt idx="48">
                  <c:v>86.834000000000003</c:v>
                </c:pt>
                <c:pt idx="49">
                  <c:v>86.742999999999995</c:v>
                </c:pt>
                <c:pt idx="50">
                  <c:v>86.679000000000002</c:v>
                </c:pt>
                <c:pt idx="51">
                  <c:v>86.453999999999994</c:v>
                </c:pt>
                <c:pt idx="52">
                  <c:v>86.034000000000006</c:v>
                </c:pt>
                <c:pt idx="53">
                  <c:v>85.614999999999995</c:v>
                </c:pt>
                <c:pt idx="54">
                  <c:v>84.742000000000004</c:v>
                </c:pt>
                <c:pt idx="55">
                  <c:v>83.381</c:v>
                </c:pt>
                <c:pt idx="56">
                  <c:v>83.152000000000001</c:v>
                </c:pt>
                <c:pt idx="57">
                  <c:v>83.087000000000003</c:v>
                </c:pt>
                <c:pt idx="58">
                  <c:v>83.052999999999997</c:v>
                </c:pt>
                <c:pt idx="59">
                  <c:v>83.052999999999997</c:v>
                </c:pt>
                <c:pt idx="60">
                  <c:v>83.052999999999997</c:v>
                </c:pt>
                <c:pt idx="61">
                  <c:v>82.978999999999999</c:v>
                </c:pt>
                <c:pt idx="62">
                  <c:v>82.941999999999993</c:v>
                </c:pt>
                <c:pt idx="63">
                  <c:v>82.866</c:v>
                </c:pt>
                <c:pt idx="64">
                  <c:v>82.561999999999998</c:v>
                </c:pt>
                <c:pt idx="65">
                  <c:v>82.144000000000005</c:v>
                </c:pt>
                <c:pt idx="66">
                  <c:v>81.269000000000005</c:v>
                </c:pt>
                <c:pt idx="67">
                  <c:v>80.656999999999996</c:v>
                </c:pt>
                <c:pt idx="68">
                  <c:v>80.349999999999994</c:v>
                </c:pt>
                <c:pt idx="69">
                  <c:v>80.272999999999996</c:v>
                </c:pt>
                <c:pt idx="70">
                  <c:v>80.194000000000003</c:v>
                </c:pt>
                <c:pt idx="71">
                  <c:v>80.114999999999995</c:v>
                </c:pt>
                <c:pt idx="72">
                  <c:v>80.114999999999995</c:v>
                </c:pt>
                <c:pt idx="73">
                  <c:v>80.069999999999993</c:v>
                </c:pt>
                <c:pt idx="74">
                  <c:v>80.024000000000001</c:v>
                </c:pt>
                <c:pt idx="75">
                  <c:v>79.838999999999999</c:v>
                </c:pt>
                <c:pt idx="76">
                  <c:v>79.375</c:v>
                </c:pt>
                <c:pt idx="77">
                  <c:v>78.864999999999995</c:v>
                </c:pt>
                <c:pt idx="78">
                  <c:v>78.168000000000006</c:v>
                </c:pt>
                <c:pt idx="79">
                  <c:v>77.284000000000006</c:v>
                </c:pt>
                <c:pt idx="80">
                  <c:v>76.906000000000006</c:v>
                </c:pt>
                <c:pt idx="81">
                  <c:v>76.811999999999998</c:v>
                </c:pt>
                <c:pt idx="82">
                  <c:v>76.763000000000005</c:v>
                </c:pt>
                <c:pt idx="83">
                  <c:v>76.763000000000005</c:v>
                </c:pt>
                <c:pt idx="84">
                  <c:v>76.763000000000005</c:v>
                </c:pt>
                <c:pt idx="85">
                  <c:v>76.763000000000005</c:v>
                </c:pt>
                <c:pt idx="86">
                  <c:v>76.706000000000003</c:v>
                </c:pt>
                <c:pt idx="87">
                  <c:v>76.417000000000002</c:v>
                </c:pt>
                <c:pt idx="88">
                  <c:v>76.126999999999995</c:v>
                </c:pt>
                <c:pt idx="89">
                  <c:v>75.543000000000006</c:v>
                </c:pt>
                <c:pt idx="90">
                  <c:v>74.608999999999995</c:v>
                </c:pt>
                <c:pt idx="91">
                  <c:v>73.260000000000005</c:v>
                </c:pt>
                <c:pt idx="92">
                  <c:v>73.141999999999996</c:v>
                </c:pt>
                <c:pt idx="93">
                  <c:v>73.081999999999994</c:v>
                </c:pt>
                <c:pt idx="94">
                  <c:v>73.081999999999994</c:v>
                </c:pt>
                <c:pt idx="95">
                  <c:v>73.081999999999994</c:v>
                </c:pt>
                <c:pt idx="96">
                  <c:v>73.081999999999994</c:v>
                </c:pt>
                <c:pt idx="97">
                  <c:v>73.013000000000005</c:v>
                </c:pt>
                <c:pt idx="98">
                  <c:v>72.861999999999995</c:v>
                </c:pt>
                <c:pt idx="99">
                  <c:v>72.861999999999995</c:v>
                </c:pt>
                <c:pt idx="100">
                  <c:v>72.317999999999998</c:v>
                </c:pt>
                <c:pt idx="101">
                  <c:v>71.772999999999996</c:v>
                </c:pt>
                <c:pt idx="102">
                  <c:v>70.757999999999996</c:v>
                </c:pt>
                <c:pt idx="103">
                  <c:v>69.582999999999998</c:v>
                </c:pt>
                <c:pt idx="104">
                  <c:v>69.266999999999996</c:v>
                </c:pt>
                <c:pt idx="105">
                  <c:v>69.266999999999996</c:v>
                </c:pt>
                <c:pt idx="106">
                  <c:v>69.266999999999996</c:v>
                </c:pt>
                <c:pt idx="107">
                  <c:v>69.266999999999996</c:v>
                </c:pt>
                <c:pt idx="108">
                  <c:v>69.266999999999996</c:v>
                </c:pt>
              </c:numCache>
            </c:numRef>
          </c:yVal>
          <c:smooth val="0"/>
        </c:ser>
        <c:ser>
          <c:idx val="2"/>
          <c:order val="2"/>
          <c:tx>
            <c:strRef>
              <c:f>Sheet1!$D$1</c:f>
              <c:strCache>
                <c:ptCount val="1"/>
                <c:pt idx="0">
                  <c:v>Primary/Cyclosporine+AZA</c:v>
                </c:pt>
              </c:strCache>
            </c:strRef>
          </c:tx>
          <c:spPr>
            <a:ln w="41275">
              <a:solidFill>
                <a:srgbClr val="00FF00"/>
              </a:solidFill>
            </a:ln>
          </c:spPr>
          <c:marker>
            <c:symbol val="none"/>
          </c:marker>
          <c:xVal>
            <c:numRef>
              <c:f>Sheet1!$A$2:$A$110</c:f>
              <c:numCache>
                <c:formatCode>General</c:formatCode>
                <c:ptCount val="10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numCache>
            </c:numRef>
          </c:xVal>
          <c:yVal>
            <c:numRef>
              <c:f>Sheet1!$D$2:$D$110</c:f>
              <c:numCache>
                <c:formatCode>General</c:formatCode>
                <c:ptCount val="109"/>
                <c:pt idx="0">
                  <c:v>100</c:v>
                </c:pt>
                <c:pt idx="1">
                  <c:v>100</c:v>
                </c:pt>
                <c:pt idx="2">
                  <c:v>100</c:v>
                </c:pt>
                <c:pt idx="3">
                  <c:v>100</c:v>
                </c:pt>
                <c:pt idx="4">
                  <c:v>99.784000000000006</c:v>
                </c:pt>
                <c:pt idx="5">
                  <c:v>99.784000000000006</c:v>
                </c:pt>
                <c:pt idx="6">
                  <c:v>98.68</c:v>
                </c:pt>
                <c:pt idx="7">
                  <c:v>95.570999999999998</c:v>
                </c:pt>
                <c:pt idx="8">
                  <c:v>95.570999999999998</c:v>
                </c:pt>
                <c:pt idx="9">
                  <c:v>95.570999999999998</c:v>
                </c:pt>
                <c:pt idx="10">
                  <c:v>95.570999999999998</c:v>
                </c:pt>
                <c:pt idx="11">
                  <c:v>95.570999999999998</c:v>
                </c:pt>
                <c:pt idx="12">
                  <c:v>95.570999999999998</c:v>
                </c:pt>
                <c:pt idx="13">
                  <c:v>95.570999999999998</c:v>
                </c:pt>
                <c:pt idx="14">
                  <c:v>95.570999999999998</c:v>
                </c:pt>
                <c:pt idx="15">
                  <c:v>95.570999999999998</c:v>
                </c:pt>
                <c:pt idx="16">
                  <c:v>95.570999999999998</c:v>
                </c:pt>
                <c:pt idx="17">
                  <c:v>95.319000000000003</c:v>
                </c:pt>
                <c:pt idx="18">
                  <c:v>93.549000000000007</c:v>
                </c:pt>
                <c:pt idx="19">
                  <c:v>91.268000000000001</c:v>
                </c:pt>
                <c:pt idx="20">
                  <c:v>90.245000000000005</c:v>
                </c:pt>
                <c:pt idx="21">
                  <c:v>90.245000000000005</c:v>
                </c:pt>
                <c:pt idx="22">
                  <c:v>90.245000000000005</c:v>
                </c:pt>
                <c:pt idx="23">
                  <c:v>90.245000000000005</c:v>
                </c:pt>
                <c:pt idx="24">
                  <c:v>90.245000000000005</c:v>
                </c:pt>
                <c:pt idx="25">
                  <c:v>90.245000000000005</c:v>
                </c:pt>
                <c:pt idx="26">
                  <c:v>90.245000000000005</c:v>
                </c:pt>
                <c:pt idx="27">
                  <c:v>90.245000000000005</c:v>
                </c:pt>
                <c:pt idx="28">
                  <c:v>90.245000000000005</c:v>
                </c:pt>
                <c:pt idx="29">
                  <c:v>90.245000000000005</c:v>
                </c:pt>
                <c:pt idx="30">
                  <c:v>88.531999999999996</c:v>
                </c:pt>
                <c:pt idx="31">
                  <c:v>87.097999999999999</c:v>
                </c:pt>
                <c:pt idx="32">
                  <c:v>86.811000000000007</c:v>
                </c:pt>
                <c:pt idx="33">
                  <c:v>86.522999999999996</c:v>
                </c:pt>
                <c:pt idx="34">
                  <c:v>86.522999999999996</c:v>
                </c:pt>
                <c:pt idx="35">
                  <c:v>86.522999999999996</c:v>
                </c:pt>
                <c:pt idx="36">
                  <c:v>86.522999999999996</c:v>
                </c:pt>
                <c:pt idx="37">
                  <c:v>86.522999999999996</c:v>
                </c:pt>
                <c:pt idx="38">
                  <c:v>86.522999999999996</c:v>
                </c:pt>
                <c:pt idx="39">
                  <c:v>86.522999999999996</c:v>
                </c:pt>
                <c:pt idx="40">
                  <c:v>86.522999999999996</c:v>
                </c:pt>
                <c:pt idx="41">
                  <c:v>86.197000000000003</c:v>
                </c:pt>
                <c:pt idx="42">
                  <c:v>85.216999999999999</c:v>
                </c:pt>
                <c:pt idx="43">
                  <c:v>82.923000000000002</c:v>
                </c:pt>
                <c:pt idx="44">
                  <c:v>82.923000000000002</c:v>
                </c:pt>
                <c:pt idx="45">
                  <c:v>82.923000000000002</c:v>
                </c:pt>
                <c:pt idx="46">
                  <c:v>82.923000000000002</c:v>
                </c:pt>
                <c:pt idx="47">
                  <c:v>82.923000000000002</c:v>
                </c:pt>
                <c:pt idx="48">
                  <c:v>82.58</c:v>
                </c:pt>
                <c:pt idx="49">
                  <c:v>82.58</c:v>
                </c:pt>
                <c:pt idx="50">
                  <c:v>82.58</c:v>
                </c:pt>
                <c:pt idx="51">
                  <c:v>82.58</c:v>
                </c:pt>
                <c:pt idx="52">
                  <c:v>82.58</c:v>
                </c:pt>
                <c:pt idx="53">
                  <c:v>82.200999999999993</c:v>
                </c:pt>
                <c:pt idx="54">
                  <c:v>81.444000000000003</c:v>
                </c:pt>
                <c:pt idx="55">
                  <c:v>80.307000000000002</c:v>
                </c:pt>
                <c:pt idx="56">
                  <c:v>79.55</c:v>
                </c:pt>
                <c:pt idx="57">
                  <c:v>79.55</c:v>
                </c:pt>
                <c:pt idx="58">
                  <c:v>79.55</c:v>
                </c:pt>
                <c:pt idx="59">
                  <c:v>79.55</c:v>
                </c:pt>
                <c:pt idx="60">
                  <c:v>79.55</c:v>
                </c:pt>
                <c:pt idx="61">
                  <c:v>79.141999999999996</c:v>
                </c:pt>
                <c:pt idx="62">
                  <c:v>79.141999999999996</c:v>
                </c:pt>
                <c:pt idx="63">
                  <c:v>79.141999999999996</c:v>
                </c:pt>
                <c:pt idx="64">
                  <c:v>79.141999999999996</c:v>
                </c:pt>
                <c:pt idx="65">
                  <c:v>79.141999999999996</c:v>
                </c:pt>
                <c:pt idx="66">
                  <c:v>78.718000000000004</c:v>
                </c:pt>
                <c:pt idx="67">
                  <c:v>78.718000000000004</c:v>
                </c:pt>
                <c:pt idx="68">
                  <c:v>78.718000000000004</c:v>
                </c:pt>
                <c:pt idx="69">
                  <c:v>78.718000000000004</c:v>
                </c:pt>
                <c:pt idx="70">
                  <c:v>78.718000000000004</c:v>
                </c:pt>
                <c:pt idx="71">
                  <c:v>78.718000000000004</c:v>
                </c:pt>
                <c:pt idx="72">
                  <c:v>78.257999999999996</c:v>
                </c:pt>
                <c:pt idx="73">
                  <c:v>78.257999999999996</c:v>
                </c:pt>
                <c:pt idx="74">
                  <c:v>78.257999999999996</c:v>
                </c:pt>
                <c:pt idx="75">
                  <c:v>77.775000000000006</c:v>
                </c:pt>
                <c:pt idx="76">
                  <c:v>77.775000000000006</c:v>
                </c:pt>
                <c:pt idx="77">
                  <c:v>77.775000000000006</c:v>
                </c:pt>
                <c:pt idx="78">
                  <c:v>75.356999999999999</c:v>
                </c:pt>
                <c:pt idx="79">
                  <c:v>74.87</c:v>
                </c:pt>
                <c:pt idx="80">
                  <c:v>74.381</c:v>
                </c:pt>
                <c:pt idx="81">
                  <c:v>73.885000000000005</c:v>
                </c:pt>
                <c:pt idx="82">
                  <c:v>73.885000000000005</c:v>
                </c:pt>
                <c:pt idx="83">
                  <c:v>73.379000000000005</c:v>
                </c:pt>
                <c:pt idx="84">
                  <c:v>73.379000000000005</c:v>
                </c:pt>
                <c:pt idx="85">
                  <c:v>73.379000000000005</c:v>
                </c:pt>
                <c:pt idx="86">
                  <c:v>73.379000000000005</c:v>
                </c:pt>
                <c:pt idx="87">
                  <c:v>73.379000000000005</c:v>
                </c:pt>
                <c:pt idx="88">
                  <c:v>72.819000000000003</c:v>
                </c:pt>
                <c:pt idx="89">
                  <c:v>72.259</c:v>
                </c:pt>
                <c:pt idx="90">
                  <c:v>72.259</c:v>
                </c:pt>
                <c:pt idx="91">
                  <c:v>72.259</c:v>
                </c:pt>
                <c:pt idx="92">
                  <c:v>71.138000000000005</c:v>
                </c:pt>
                <c:pt idx="93">
                  <c:v>71.138000000000005</c:v>
                </c:pt>
                <c:pt idx="94">
                  <c:v>71.138000000000005</c:v>
                </c:pt>
                <c:pt idx="95">
                  <c:v>71.138000000000005</c:v>
                </c:pt>
                <c:pt idx="96">
                  <c:v>71.138000000000005</c:v>
                </c:pt>
                <c:pt idx="97">
                  <c:v>70.498000000000005</c:v>
                </c:pt>
                <c:pt idx="98">
                  <c:v>70.498000000000005</c:v>
                </c:pt>
                <c:pt idx="99">
                  <c:v>70.498000000000005</c:v>
                </c:pt>
                <c:pt idx="100">
                  <c:v>68.501999999999995</c:v>
                </c:pt>
                <c:pt idx="101">
                  <c:v>67.837000000000003</c:v>
                </c:pt>
                <c:pt idx="102">
                  <c:v>67.837000000000003</c:v>
                </c:pt>
                <c:pt idx="103">
                  <c:v>67.171999999999997</c:v>
                </c:pt>
                <c:pt idx="104">
                  <c:v>67.171999999999997</c:v>
                </c:pt>
                <c:pt idx="105">
                  <c:v>67.171999999999997</c:v>
                </c:pt>
                <c:pt idx="106">
                  <c:v>67.171999999999997</c:v>
                </c:pt>
                <c:pt idx="107">
                  <c:v>67.171999999999997</c:v>
                </c:pt>
                <c:pt idx="108">
                  <c:v>67.171999999999997</c:v>
                </c:pt>
              </c:numCache>
            </c:numRef>
          </c:yVal>
          <c:smooth val="0"/>
        </c:ser>
        <c:ser>
          <c:idx val="3"/>
          <c:order val="3"/>
          <c:tx>
            <c:strRef>
              <c:f>Sheet1!$E$1</c:f>
              <c:strCache>
                <c:ptCount val="1"/>
                <c:pt idx="0">
                  <c:v>Retx/Tacrolimus+MMF/MPA</c:v>
                </c:pt>
              </c:strCache>
            </c:strRef>
          </c:tx>
          <c:spPr>
            <a:ln w="41275">
              <a:solidFill>
                <a:srgbClr val="FF9900"/>
              </a:solidFill>
            </a:ln>
          </c:spPr>
          <c:marker>
            <c:symbol val="none"/>
          </c:marker>
          <c:xVal>
            <c:numRef>
              <c:f>Sheet1!$A$2:$A$110</c:f>
              <c:numCache>
                <c:formatCode>General</c:formatCode>
                <c:ptCount val="10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numCache>
            </c:numRef>
          </c:xVal>
          <c:yVal>
            <c:numRef>
              <c:f>Sheet1!$E$2:$E$110</c:f>
              <c:numCache>
                <c:formatCode>General</c:formatCode>
                <c:ptCount val="109"/>
                <c:pt idx="0">
                  <c:v>100</c:v>
                </c:pt>
                <c:pt idx="1">
                  <c:v>100</c:v>
                </c:pt>
                <c:pt idx="2">
                  <c:v>100</c:v>
                </c:pt>
                <c:pt idx="3">
                  <c:v>99.707999999999998</c:v>
                </c:pt>
                <c:pt idx="4">
                  <c:v>99.123999999999995</c:v>
                </c:pt>
                <c:pt idx="5">
                  <c:v>99.123999999999995</c:v>
                </c:pt>
                <c:pt idx="6">
                  <c:v>98.531999999999996</c:v>
                </c:pt>
                <c:pt idx="7">
                  <c:v>97.638999999999996</c:v>
                </c:pt>
                <c:pt idx="8">
                  <c:v>97.338999999999999</c:v>
                </c:pt>
                <c:pt idx="9">
                  <c:v>97.338999999999999</c:v>
                </c:pt>
                <c:pt idx="10">
                  <c:v>97.338999999999999</c:v>
                </c:pt>
                <c:pt idx="11">
                  <c:v>97.338999999999999</c:v>
                </c:pt>
                <c:pt idx="12">
                  <c:v>97.338999999999999</c:v>
                </c:pt>
                <c:pt idx="13">
                  <c:v>97.338999999999999</c:v>
                </c:pt>
                <c:pt idx="14">
                  <c:v>97.338999999999999</c:v>
                </c:pt>
                <c:pt idx="15">
                  <c:v>97.338999999999999</c:v>
                </c:pt>
                <c:pt idx="16">
                  <c:v>96.960999999999999</c:v>
                </c:pt>
                <c:pt idx="17">
                  <c:v>96.960999999999999</c:v>
                </c:pt>
                <c:pt idx="18">
                  <c:v>95.066999999999993</c:v>
                </c:pt>
                <c:pt idx="19">
                  <c:v>93.921000000000006</c:v>
                </c:pt>
                <c:pt idx="20">
                  <c:v>93.536000000000001</c:v>
                </c:pt>
                <c:pt idx="21">
                  <c:v>93.15</c:v>
                </c:pt>
                <c:pt idx="22">
                  <c:v>93.15</c:v>
                </c:pt>
                <c:pt idx="23">
                  <c:v>93.15</c:v>
                </c:pt>
                <c:pt idx="24">
                  <c:v>93.15</c:v>
                </c:pt>
                <c:pt idx="25">
                  <c:v>93.15</c:v>
                </c:pt>
                <c:pt idx="26">
                  <c:v>93.15</c:v>
                </c:pt>
                <c:pt idx="27">
                  <c:v>92.652000000000001</c:v>
                </c:pt>
                <c:pt idx="28">
                  <c:v>92.652000000000001</c:v>
                </c:pt>
                <c:pt idx="29">
                  <c:v>92.147999999999996</c:v>
                </c:pt>
                <c:pt idx="30">
                  <c:v>91.644999999999996</c:v>
                </c:pt>
                <c:pt idx="31">
                  <c:v>91.644999999999996</c:v>
                </c:pt>
                <c:pt idx="32">
                  <c:v>91.644999999999996</c:v>
                </c:pt>
                <c:pt idx="33">
                  <c:v>91.644999999999996</c:v>
                </c:pt>
                <c:pt idx="34">
                  <c:v>91.644999999999996</c:v>
                </c:pt>
                <c:pt idx="35">
                  <c:v>91.644999999999996</c:v>
                </c:pt>
                <c:pt idx="36">
                  <c:v>91.644999999999996</c:v>
                </c:pt>
                <c:pt idx="37">
                  <c:v>91.644999999999996</c:v>
                </c:pt>
                <c:pt idx="38">
                  <c:v>91.644999999999996</c:v>
                </c:pt>
                <c:pt idx="39">
                  <c:v>91.644999999999996</c:v>
                </c:pt>
                <c:pt idx="40">
                  <c:v>91.016999999999996</c:v>
                </c:pt>
                <c:pt idx="41">
                  <c:v>91.016999999999996</c:v>
                </c:pt>
                <c:pt idx="42">
                  <c:v>91.016999999999996</c:v>
                </c:pt>
                <c:pt idx="43">
                  <c:v>87.856999999999999</c:v>
                </c:pt>
                <c:pt idx="44">
                  <c:v>87.856999999999999</c:v>
                </c:pt>
                <c:pt idx="45">
                  <c:v>87.856999999999999</c:v>
                </c:pt>
                <c:pt idx="46">
                  <c:v>87.856999999999999</c:v>
                </c:pt>
                <c:pt idx="47">
                  <c:v>87.856999999999999</c:v>
                </c:pt>
                <c:pt idx="48">
                  <c:v>87.856999999999999</c:v>
                </c:pt>
                <c:pt idx="49">
                  <c:v>87.856999999999999</c:v>
                </c:pt>
                <c:pt idx="50">
                  <c:v>87.856999999999999</c:v>
                </c:pt>
                <c:pt idx="51">
                  <c:v>87.856999999999999</c:v>
                </c:pt>
                <c:pt idx="52">
                  <c:v>87.856999999999999</c:v>
                </c:pt>
                <c:pt idx="53">
                  <c:v>87.02</c:v>
                </c:pt>
                <c:pt idx="54">
                  <c:v>85.346999999999994</c:v>
                </c:pt>
                <c:pt idx="55">
                  <c:v>84.501999999999995</c:v>
                </c:pt>
                <c:pt idx="56">
                  <c:v>84.501999999999995</c:v>
                </c:pt>
                <c:pt idx="57">
                  <c:v>84.501999999999995</c:v>
                </c:pt>
                <c:pt idx="58">
                  <c:v>84.501999999999995</c:v>
                </c:pt>
                <c:pt idx="59">
                  <c:v>84.501999999999995</c:v>
                </c:pt>
                <c:pt idx="60">
                  <c:v>84.501999999999995</c:v>
                </c:pt>
                <c:pt idx="61">
                  <c:v>84.501999999999995</c:v>
                </c:pt>
                <c:pt idx="62">
                  <c:v>84.501999999999995</c:v>
                </c:pt>
                <c:pt idx="63">
                  <c:v>84.501999999999995</c:v>
                </c:pt>
                <c:pt idx="64">
                  <c:v>84.501999999999995</c:v>
                </c:pt>
                <c:pt idx="65">
                  <c:v>84.501999999999995</c:v>
                </c:pt>
                <c:pt idx="66">
                  <c:v>84.501999999999995</c:v>
                </c:pt>
                <c:pt idx="67">
                  <c:v>82.278000000000006</c:v>
                </c:pt>
                <c:pt idx="68">
                  <c:v>82.278000000000006</c:v>
                </c:pt>
                <c:pt idx="69">
                  <c:v>82.278000000000006</c:v>
                </c:pt>
                <c:pt idx="70">
                  <c:v>82.278000000000006</c:v>
                </c:pt>
                <c:pt idx="71">
                  <c:v>82.278000000000006</c:v>
                </c:pt>
                <c:pt idx="72">
                  <c:v>82.278000000000006</c:v>
                </c:pt>
                <c:pt idx="73">
                  <c:v>82.278000000000006</c:v>
                </c:pt>
                <c:pt idx="74">
                  <c:v>82.278000000000006</c:v>
                </c:pt>
                <c:pt idx="75">
                  <c:v>82.278000000000006</c:v>
                </c:pt>
                <c:pt idx="76">
                  <c:v>80.781999999999996</c:v>
                </c:pt>
                <c:pt idx="77">
                  <c:v>79.286000000000001</c:v>
                </c:pt>
                <c:pt idx="78">
                  <c:v>76.293999999999997</c:v>
                </c:pt>
                <c:pt idx="79">
                  <c:v>76.293999999999997</c:v>
                </c:pt>
                <c:pt idx="80">
                  <c:v>76.293999999999997</c:v>
                </c:pt>
                <c:pt idx="81">
                  <c:v>76.293999999999997</c:v>
                </c:pt>
                <c:pt idx="82">
                  <c:v>76.293999999999997</c:v>
                </c:pt>
                <c:pt idx="83">
                  <c:v>76.293999999999997</c:v>
                </c:pt>
                <c:pt idx="84">
                  <c:v>76.293999999999997</c:v>
                </c:pt>
                <c:pt idx="85">
                  <c:v>76.293999999999997</c:v>
                </c:pt>
                <c:pt idx="86">
                  <c:v>76.293999999999997</c:v>
                </c:pt>
                <c:pt idx="87">
                  <c:v>74.114000000000004</c:v>
                </c:pt>
                <c:pt idx="88">
                  <c:v>71.933999999999997</c:v>
                </c:pt>
                <c:pt idx="89">
                  <c:v>69.754000000000005</c:v>
                </c:pt>
                <c:pt idx="90">
                  <c:v>67.575000000000003</c:v>
                </c:pt>
                <c:pt idx="91">
                  <c:v>67.575000000000003</c:v>
                </c:pt>
                <c:pt idx="92">
                  <c:v>67.575000000000003</c:v>
                </c:pt>
                <c:pt idx="93">
                  <c:v>67.575000000000003</c:v>
                </c:pt>
                <c:pt idx="94">
                  <c:v>67.575000000000003</c:v>
                </c:pt>
                <c:pt idx="95">
                  <c:v>67.575000000000003</c:v>
                </c:pt>
                <c:pt idx="96">
                  <c:v>67.575000000000003</c:v>
                </c:pt>
                <c:pt idx="97">
                  <c:v>67.575000000000003</c:v>
                </c:pt>
                <c:pt idx="98">
                  <c:v>67.575000000000003</c:v>
                </c:pt>
                <c:pt idx="99">
                  <c:v>67.575000000000003</c:v>
                </c:pt>
                <c:pt idx="100">
                  <c:v>67.575000000000003</c:v>
                </c:pt>
                <c:pt idx="101">
                  <c:v>67.575000000000003</c:v>
                </c:pt>
                <c:pt idx="102">
                  <c:v>67.575000000000003</c:v>
                </c:pt>
                <c:pt idx="103">
                  <c:v>67.575000000000003</c:v>
                </c:pt>
                <c:pt idx="104">
                  <c:v>64.356999999999999</c:v>
                </c:pt>
                <c:pt idx="105">
                  <c:v>64.356999999999999</c:v>
                </c:pt>
                <c:pt idx="106">
                  <c:v>64.356999999999999</c:v>
                </c:pt>
                <c:pt idx="107">
                  <c:v>64.356999999999999</c:v>
                </c:pt>
                <c:pt idx="108">
                  <c:v>64.356999999999999</c:v>
                </c:pt>
              </c:numCache>
            </c:numRef>
          </c:yVal>
          <c:smooth val="0"/>
        </c:ser>
        <c:ser>
          <c:idx val="4"/>
          <c:order val="4"/>
          <c:tx>
            <c:strRef>
              <c:f>Sheet1!$F$1</c:f>
              <c:strCache>
                <c:ptCount val="1"/>
                <c:pt idx="0">
                  <c:v>Retx/Cyclosporine+MMF/MPA</c:v>
                </c:pt>
              </c:strCache>
            </c:strRef>
          </c:tx>
          <c:spPr>
            <a:ln w="41275">
              <a:solidFill>
                <a:srgbClr val="FF00FF"/>
              </a:solidFill>
            </a:ln>
          </c:spPr>
          <c:marker>
            <c:symbol val="none"/>
          </c:marker>
          <c:xVal>
            <c:numRef>
              <c:f>Sheet1!$A$2:$A$110</c:f>
              <c:numCache>
                <c:formatCode>General</c:formatCode>
                <c:ptCount val="10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numCache>
            </c:numRef>
          </c:xVal>
          <c:yVal>
            <c:numRef>
              <c:f>Sheet1!$F$2:$F$110</c:f>
              <c:numCache>
                <c:formatCode>General</c:formatCode>
                <c:ptCount val="109"/>
                <c:pt idx="0">
                  <c:v>100</c:v>
                </c:pt>
                <c:pt idx="1">
                  <c:v>100</c:v>
                </c:pt>
                <c:pt idx="2">
                  <c:v>100</c:v>
                </c:pt>
                <c:pt idx="3">
                  <c:v>100</c:v>
                </c:pt>
                <c:pt idx="4">
                  <c:v>100</c:v>
                </c:pt>
                <c:pt idx="5">
                  <c:v>99.037999999999997</c:v>
                </c:pt>
                <c:pt idx="6">
                  <c:v>99.037999999999997</c:v>
                </c:pt>
                <c:pt idx="7">
                  <c:v>96.126000000000005</c:v>
                </c:pt>
                <c:pt idx="8">
                  <c:v>96.126000000000005</c:v>
                </c:pt>
                <c:pt idx="9">
                  <c:v>96.126000000000005</c:v>
                </c:pt>
                <c:pt idx="10">
                  <c:v>96.126000000000005</c:v>
                </c:pt>
                <c:pt idx="11">
                  <c:v>96.126000000000005</c:v>
                </c:pt>
                <c:pt idx="12">
                  <c:v>96.126000000000005</c:v>
                </c:pt>
                <c:pt idx="13">
                  <c:v>96.126000000000005</c:v>
                </c:pt>
                <c:pt idx="14">
                  <c:v>96.126000000000005</c:v>
                </c:pt>
                <c:pt idx="15">
                  <c:v>96.126000000000005</c:v>
                </c:pt>
                <c:pt idx="16">
                  <c:v>96.126000000000005</c:v>
                </c:pt>
                <c:pt idx="17">
                  <c:v>94.953000000000003</c:v>
                </c:pt>
                <c:pt idx="18">
                  <c:v>94.953000000000003</c:v>
                </c:pt>
                <c:pt idx="19">
                  <c:v>94.953000000000003</c:v>
                </c:pt>
                <c:pt idx="20">
                  <c:v>94.953000000000003</c:v>
                </c:pt>
                <c:pt idx="21">
                  <c:v>94.953000000000003</c:v>
                </c:pt>
                <c:pt idx="22">
                  <c:v>94.953000000000003</c:v>
                </c:pt>
                <c:pt idx="23">
                  <c:v>94.953000000000003</c:v>
                </c:pt>
                <c:pt idx="24">
                  <c:v>94.953000000000003</c:v>
                </c:pt>
                <c:pt idx="25">
                  <c:v>94.953000000000003</c:v>
                </c:pt>
                <c:pt idx="26">
                  <c:v>94.953000000000003</c:v>
                </c:pt>
                <c:pt idx="27">
                  <c:v>94.953000000000003</c:v>
                </c:pt>
                <c:pt idx="28">
                  <c:v>94.953000000000003</c:v>
                </c:pt>
                <c:pt idx="29">
                  <c:v>94.953000000000003</c:v>
                </c:pt>
                <c:pt idx="30">
                  <c:v>92.24</c:v>
                </c:pt>
                <c:pt idx="31">
                  <c:v>90.884</c:v>
                </c:pt>
                <c:pt idx="32">
                  <c:v>90.884</c:v>
                </c:pt>
                <c:pt idx="33">
                  <c:v>90.884</c:v>
                </c:pt>
                <c:pt idx="34">
                  <c:v>90.884</c:v>
                </c:pt>
                <c:pt idx="35">
                  <c:v>90.884</c:v>
                </c:pt>
                <c:pt idx="36">
                  <c:v>90.884</c:v>
                </c:pt>
                <c:pt idx="37">
                  <c:v>90.884</c:v>
                </c:pt>
                <c:pt idx="38">
                  <c:v>90.884</c:v>
                </c:pt>
                <c:pt idx="39">
                  <c:v>90.884</c:v>
                </c:pt>
                <c:pt idx="40">
                  <c:v>90.884</c:v>
                </c:pt>
                <c:pt idx="41">
                  <c:v>90.884</c:v>
                </c:pt>
                <c:pt idx="42">
                  <c:v>90.884</c:v>
                </c:pt>
                <c:pt idx="43">
                  <c:v>89.200999999999993</c:v>
                </c:pt>
                <c:pt idx="44">
                  <c:v>89.200999999999993</c:v>
                </c:pt>
                <c:pt idx="45">
                  <c:v>87.518000000000001</c:v>
                </c:pt>
                <c:pt idx="46">
                  <c:v>87.518000000000001</c:v>
                </c:pt>
                <c:pt idx="47">
                  <c:v>87.518000000000001</c:v>
                </c:pt>
                <c:pt idx="48">
                  <c:v>87.518000000000001</c:v>
                </c:pt>
                <c:pt idx="49">
                  <c:v>87.518000000000001</c:v>
                </c:pt>
                <c:pt idx="50">
                  <c:v>87.518000000000001</c:v>
                </c:pt>
                <c:pt idx="51">
                  <c:v>87.518000000000001</c:v>
                </c:pt>
                <c:pt idx="52">
                  <c:v>87.518000000000001</c:v>
                </c:pt>
                <c:pt idx="53">
                  <c:v>87.518000000000001</c:v>
                </c:pt>
                <c:pt idx="54">
                  <c:v>85.731999999999999</c:v>
                </c:pt>
                <c:pt idx="55">
                  <c:v>82.16</c:v>
                </c:pt>
                <c:pt idx="56">
                  <c:v>82.16</c:v>
                </c:pt>
                <c:pt idx="57">
                  <c:v>82.16</c:v>
                </c:pt>
                <c:pt idx="58">
                  <c:v>82.16</c:v>
                </c:pt>
                <c:pt idx="59">
                  <c:v>82.16</c:v>
                </c:pt>
                <c:pt idx="60">
                  <c:v>82.16</c:v>
                </c:pt>
                <c:pt idx="61">
                  <c:v>82.16</c:v>
                </c:pt>
                <c:pt idx="62">
                  <c:v>82.16</c:v>
                </c:pt>
                <c:pt idx="63">
                  <c:v>82.16</c:v>
                </c:pt>
                <c:pt idx="64">
                  <c:v>82.16</c:v>
                </c:pt>
                <c:pt idx="65">
                  <c:v>80.052999999999997</c:v>
                </c:pt>
                <c:pt idx="66">
                  <c:v>75.84</c:v>
                </c:pt>
                <c:pt idx="67">
                  <c:v>75.84</c:v>
                </c:pt>
                <c:pt idx="68">
                  <c:v>75.84</c:v>
                </c:pt>
                <c:pt idx="69">
                  <c:v>75.84</c:v>
                </c:pt>
                <c:pt idx="70">
                  <c:v>75.84</c:v>
                </c:pt>
                <c:pt idx="71">
                  <c:v>75.84</c:v>
                </c:pt>
                <c:pt idx="72">
                  <c:v>75.84</c:v>
                </c:pt>
                <c:pt idx="73">
                  <c:v>75.84</c:v>
                </c:pt>
                <c:pt idx="74">
                  <c:v>75.84</c:v>
                </c:pt>
                <c:pt idx="75">
                  <c:v>75.84</c:v>
                </c:pt>
                <c:pt idx="76">
                  <c:v>75.84</c:v>
                </c:pt>
                <c:pt idx="77">
                  <c:v>75.84</c:v>
                </c:pt>
                <c:pt idx="78">
                  <c:v>75.84</c:v>
                </c:pt>
                <c:pt idx="79">
                  <c:v>75.84</c:v>
                </c:pt>
                <c:pt idx="80">
                  <c:v>75.84</c:v>
                </c:pt>
                <c:pt idx="81">
                  <c:v>75.84</c:v>
                </c:pt>
                <c:pt idx="82">
                  <c:v>75.84</c:v>
                </c:pt>
                <c:pt idx="83">
                  <c:v>75.84</c:v>
                </c:pt>
                <c:pt idx="84">
                  <c:v>75.84</c:v>
                </c:pt>
                <c:pt idx="85">
                  <c:v>75.84</c:v>
                </c:pt>
                <c:pt idx="86">
                  <c:v>75.84</c:v>
                </c:pt>
                <c:pt idx="87">
                  <c:v>75.84</c:v>
                </c:pt>
                <c:pt idx="88">
                  <c:v>75.84</c:v>
                </c:pt>
                <c:pt idx="89">
                  <c:v>75.84</c:v>
                </c:pt>
                <c:pt idx="90">
                  <c:v>75.84</c:v>
                </c:pt>
                <c:pt idx="91">
                  <c:v>75.84</c:v>
                </c:pt>
                <c:pt idx="92">
                  <c:v>75.84</c:v>
                </c:pt>
                <c:pt idx="93">
                  <c:v>75.84</c:v>
                </c:pt>
                <c:pt idx="94">
                  <c:v>75.84</c:v>
                </c:pt>
                <c:pt idx="95">
                  <c:v>75.84</c:v>
                </c:pt>
                <c:pt idx="96">
                  <c:v>75.84</c:v>
                </c:pt>
                <c:pt idx="97">
                  <c:v>75.84</c:v>
                </c:pt>
                <c:pt idx="98">
                  <c:v>75.84</c:v>
                </c:pt>
                <c:pt idx="99">
                  <c:v>71.378</c:v>
                </c:pt>
                <c:pt idx="100">
                  <c:v>71.378</c:v>
                </c:pt>
                <c:pt idx="101">
                  <c:v>71.378</c:v>
                </c:pt>
                <c:pt idx="102">
                  <c:v>71.378</c:v>
                </c:pt>
                <c:pt idx="103">
                  <c:v>71.378</c:v>
                </c:pt>
                <c:pt idx="104">
                  <c:v>71.378</c:v>
                </c:pt>
                <c:pt idx="105">
                  <c:v>71.378</c:v>
                </c:pt>
                <c:pt idx="106">
                  <c:v>71.378</c:v>
                </c:pt>
                <c:pt idx="107">
                  <c:v>71.378</c:v>
                </c:pt>
                <c:pt idx="108">
                  <c:v>71.378</c:v>
                </c:pt>
              </c:numCache>
            </c:numRef>
          </c:yVal>
          <c:smooth val="0"/>
        </c:ser>
        <c:dLbls>
          <c:showLegendKey val="0"/>
          <c:showVal val="0"/>
          <c:showCatName val="0"/>
          <c:showSerName val="0"/>
          <c:showPercent val="0"/>
          <c:showBubbleSize val="0"/>
        </c:dLbls>
        <c:axId val="568422168"/>
        <c:axId val="568422560"/>
      </c:scatterChart>
      <c:valAx>
        <c:axId val="568422168"/>
        <c:scaling>
          <c:orientation val="minMax"/>
          <c:max val="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68422560"/>
        <c:crosses val="autoZero"/>
        <c:crossBetween val="midCat"/>
        <c:majorUnit val="1"/>
      </c:valAx>
      <c:valAx>
        <c:axId val="568422560"/>
        <c:scaling>
          <c:orientation val="minMax"/>
          <c:max val="100"/>
          <c:min val="5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malignancy</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68422168"/>
        <c:crosses val="autoZero"/>
        <c:crossBetween val="midCat"/>
        <c:majorUnit val="10"/>
      </c:valAx>
      <c:spPr>
        <a:solidFill>
          <a:schemeClr val="bg2"/>
        </a:solidFill>
        <a:ln>
          <a:solidFill>
            <a:schemeClr val="tx1"/>
          </a:solidFill>
        </a:ln>
      </c:spPr>
    </c:plotArea>
    <c:legend>
      <c:legendPos val="r"/>
      <c:layout>
        <c:manualLayout>
          <c:xMode val="edge"/>
          <c:yMode val="edge"/>
          <c:x val="0.12372413072259786"/>
          <c:y val="0.61236876640420002"/>
          <c:w val="0.74236731470513051"/>
          <c:h val="0.21021187875709119"/>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058"/>
          <c:h val="0.77074260114041071"/>
        </c:manualLayout>
      </c:layout>
      <c:scatterChart>
        <c:scatterStyle val="lineMarker"/>
        <c:varyColors val="0"/>
        <c:ser>
          <c:idx val="0"/>
          <c:order val="0"/>
          <c:tx>
            <c:strRef>
              <c:f>Sheet1!$B$1</c:f>
              <c:strCache>
                <c:ptCount val="1"/>
                <c:pt idx="0">
                  <c:v>Primary  4/1994-2002</c:v>
                </c:pt>
              </c:strCache>
            </c:strRef>
          </c:tx>
          <c:spPr>
            <a:ln w="41275">
              <a:solidFill>
                <a:srgbClr val="FFFF00"/>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Sheet1!$B$2:$B$146</c:f>
              <c:numCache>
                <c:formatCode>General</c:formatCode>
                <c:ptCount val="145"/>
                <c:pt idx="0">
                  <c:v>100</c:v>
                </c:pt>
                <c:pt idx="1">
                  <c:v>100</c:v>
                </c:pt>
                <c:pt idx="2">
                  <c:v>99.924999999999997</c:v>
                </c:pt>
                <c:pt idx="3">
                  <c:v>99.728999999999999</c:v>
                </c:pt>
                <c:pt idx="4">
                  <c:v>99.456999999999994</c:v>
                </c:pt>
                <c:pt idx="5">
                  <c:v>99.212000000000003</c:v>
                </c:pt>
                <c:pt idx="6">
                  <c:v>97.878</c:v>
                </c:pt>
                <c:pt idx="7">
                  <c:v>96.290999999999997</c:v>
                </c:pt>
                <c:pt idx="8">
                  <c:v>96.051000000000002</c:v>
                </c:pt>
                <c:pt idx="9">
                  <c:v>95.876000000000005</c:v>
                </c:pt>
                <c:pt idx="10">
                  <c:v>95.876000000000005</c:v>
                </c:pt>
                <c:pt idx="11">
                  <c:v>95.866</c:v>
                </c:pt>
                <c:pt idx="12">
                  <c:v>95.825999999999993</c:v>
                </c:pt>
                <c:pt idx="13">
                  <c:v>95.775999999999996</c:v>
                </c:pt>
                <c:pt idx="14">
                  <c:v>95.733999999999995</c:v>
                </c:pt>
                <c:pt idx="15">
                  <c:v>95.692999999999998</c:v>
                </c:pt>
                <c:pt idx="16">
                  <c:v>95.557000000000002</c:v>
                </c:pt>
                <c:pt idx="17">
                  <c:v>95.316999999999993</c:v>
                </c:pt>
                <c:pt idx="18">
                  <c:v>94.231999999999999</c:v>
                </c:pt>
                <c:pt idx="19">
                  <c:v>92.745000000000005</c:v>
                </c:pt>
                <c:pt idx="20">
                  <c:v>92.378</c:v>
                </c:pt>
                <c:pt idx="21">
                  <c:v>92.272000000000006</c:v>
                </c:pt>
                <c:pt idx="22">
                  <c:v>92.197000000000003</c:v>
                </c:pt>
                <c:pt idx="23">
                  <c:v>92.176000000000002</c:v>
                </c:pt>
                <c:pt idx="24">
                  <c:v>92.165000000000006</c:v>
                </c:pt>
                <c:pt idx="25">
                  <c:v>92.153999999999996</c:v>
                </c:pt>
                <c:pt idx="26">
                  <c:v>92.143000000000001</c:v>
                </c:pt>
                <c:pt idx="27">
                  <c:v>92.087000000000003</c:v>
                </c:pt>
                <c:pt idx="28">
                  <c:v>91.986999999999995</c:v>
                </c:pt>
                <c:pt idx="29">
                  <c:v>91.697000000000003</c:v>
                </c:pt>
                <c:pt idx="30">
                  <c:v>90.738</c:v>
                </c:pt>
                <c:pt idx="31">
                  <c:v>89.185000000000002</c:v>
                </c:pt>
                <c:pt idx="32">
                  <c:v>88.792000000000002</c:v>
                </c:pt>
                <c:pt idx="33">
                  <c:v>88.724999999999994</c:v>
                </c:pt>
                <c:pt idx="34">
                  <c:v>88.679000000000002</c:v>
                </c:pt>
                <c:pt idx="35">
                  <c:v>88.634</c:v>
                </c:pt>
                <c:pt idx="36">
                  <c:v>88.622</c:v>
                </c:pt>
                <c:pt idx="37">
                  <c:v>88.611000000000004</c:v>
                </c:pt>
                <c:pt idx="38">
                  <c:v>88.599000000000004</c:v>
                </c:pt>
                <c:pt idx="39">
                  <c:v>88.563000000000002</c:v>
                </c:pt>
                <c:pt idx="40">
                  <c:v>88.385000000000005</c:v>
                </c:pt>
                <c:pt idx="41">
                  <c:v>88.111000000000004</c:v>
                </c:pt>
                <c:pt idx="42">
                  <c:v>87.3</c:v>
                </c:pt>
                <c:pt idx="43">
                  <c:v>85.724000000000004</c:v>
                </c:pt>
                <c:pt idx="44">
                  <c:v>85.316000000000003</c:v>
                </c:pt>
                <c:pt idx="45">
                  <c:v>85.218999999999994</c:v>
                </c:pt>
                <c:pt idx="46">
                  <c:v>85.159000000000006</c:v>
                </c:pt>
                <c:pt idx="47">
                  <c:v>85.147000000000006</c:v>
                </c:pt>
                <c:pt idx="48">
                  <c:v>85.147000000000006</c:v>
                </c:pt>
                <c:pt idx="49">
                  <c:v>85.070999999999998</c:v>
                </c:pt>
                <c:pt idx="50">
                  <c:v>85.058999999999997</c:v>
                </c:pt>
                <c:pt idx="51">
                  <c:v>84.968999999999994</c:v>
                </c:pt>
                <c:pt idx="52">
                  <c:v>84.79</c:v>
                </c:pt>
                <c:pt idx="53">
                  <c:v>84.546000000000006</c:v>
                </c:pt>
                <c:pt idx="54">
                  <c:v>83.606999999999999</c:v>
                </c:pt>
                <c:pt idx="55">
                  <c:v>82.421000000000006</c:v>
                </c:pt>
                <c:pt idx="56">
                  <c:v>81.98</c:v>
                </c:pt>
                <c:pt idx="57">
                  <c:v>81.849999999999994</c:v>
                </c:pt>
                <c:pt idx="58">
                  <c:v>81.811000000000007</c:v>
                </c:pt>
                <c:pt idx="59">
                  <c:v>81.771000000000001</c:v>
                </c:pt>
                <c:pt idx="60">
                  <c:v>81.771000000000001</c:v>
                </c:pt>
                <c:pt idx="61">
                  <c:v>81.73</c:v>
                </c:pt>
                <c:pt idx="62">
                  <c:v>81.73</c:v>
                </c:pt>
                <c:pt idx="63">
                  <c:v>81.647000000000006</c:v>
                </c:pt>
                <c:pt idx="64">
                  <c:v>81.341999999999999</c:v>
                </c:pt>
                <c:pt idx="65">
                  <c:v>80.965999999999994</c:v>
                </c:pt>
                <c:pt idx="66">
                  <c:v>80.173000000000002</c:v>
                </c:pt>
                <c:pt idx="67">
                  <c:v>78.986000000000004</c:v>
                </c:pt>
                <c:pt idx="68">
                  <c:v>78.704999999999998</c:v>
                </c:pt>
                <c:pt idx="69">
                  <c:v>78.606999999999999</c:v>
                </c:pt>
                <c:pt idx="70">
                  <c:v>78.534999999999997</c:v>
                </c:pt>
                <c:pt idx="71">
                  <c:v>78.534999999999997</c:v>
                </c:pt>
                <c:pt idx="72">
                  <c:v>78.534999999999997</c:v>
                </c:pt>
                <c:pt idx="73">
                  <c:v>78.475999999999999</c:v>
                </c:pt>
                <c:pt idx="74">
                  <c:v>78.432000000000002</c:v>
                </c:pt>
                <c:pt idx="75">
                  <c:v>78.387</c:v>
                </c:pt>
                <c:pt idx="76">
                  <c:v>78.162000000000006</c:v>
                </c:pt>
                <c:pt idx="77">
                  <c:v>77.801000000000002</c:v>
                </c:pt>
                <c:pt idx="78">
                  <c:v>77.019000000000005</c:v>
                </c:pt>
                <c:pt idx="79">
                  <c:v>76.204999999999998</c:v>
                </c:pt>
                <c:pt idx="80">
                  <c:v>75.856999999999999</c:v>
                </c:pt>
                <c:pt idx="81">
                  <c:v>75.796000000000006</c:v>
                </c:pt>
                <c:pt idx="82">
                  <c:v>75.765000000000001</c:v>
                </c:pt>
                <c:pt idx="83">
                  <c:v>75.733999999999995</c:v>
                </c:pt>
                <c:pt idx="84">
                  <c:v>75.733999999999995</c:v>
                </c:pt>
                <c:pt idx="85">
                  <c:v>75.718000000000004</c:v>
                </c:pt>
                <c:pt idx="86">
                  <c:v>75.668999999999997</c:v>
                </c:pt>
                <c:pt idx="87">
                  <c:v>75.474999999999994</c:v>
                </c:pt>
                <c:pt idx="88">
                  <c:v>75.28</c:v>
                </c:pt>
                <c:pt idx="89">
                  <c:v>74.89</c:v>
                </c:pt>
                <c:pt idx="90">
                  <c:v>74.075999999999993</c:v>
                </c:pt>
                <c:pt idx="91">
                  <c:v>73.111999999999995</c:v>
                </c:pt>
                <c:pt idx="92">
                  <c:v>72.849999999999994</c:v>
                </c:pt>
                <c:pt idx="93">
                  <c:v>72.816999999999993</c:v>
                </c:pt>
                <c:pt idx="94">
                  <c:v>72.784000000000006</c:v>
                </c:pt>
                <c:pt idx="95">
                  <c:v>72.75</c:v>
                </c:pt>
                <c:pt idx="96">
                  <c:v>72.733000000000004</c:v>
                </c:pt>
                <c:pt idx="97">
                  <c:v>72.664000000000001</c:v>
                </c:pt>
                <c:pt idx="98">
                  <c:v>72.525000000000006</c:v>
                </c:pt>
                <c:pt idx="99">
                  <c:v>72.402000000000001</c:v>
                </c:pt>
                <c:pt idx="100">
                  <c:v>71.998000000000005</c:v>
                </c:pt>
                <c:pt idx="101">
                  <c:v>71.629000000000005</c:v>
                </c:pt>
                <c:pt idx="102">
                  <c:v>70.75</c:v>
                </c:pt>
                <c:pt idx="103">
                  <c:v>69.516000000000005</c:v>
                </c:pt>
                <c:pt idx="104">
                  <c:v>69.284999999999997</c:v>
                </c:pt>
                <c:pt idx="105">
                  <c:v>69.16</c:v>
                </c:pt>
                <c:pt idx="106">
                  <c:v>69.141999999999996</c:v>
                </c:pt>
                <c:pt idx="107">
                  <c:v>69.123999999999995</c:v>
                </c:pt>
                <c:pt idx="108">
                  <c:v>69.087000000000003</c:v>
                </c:pt>
                <c:pt idx="109">
                  <c:v>69.087000000000003</c:v>
                </c:pt>
                <c:pt idx="110">
                  <c:v>69.010999999999996</c:v>
                </c:pt>
                <c:pt idx="111">
                  <c:v>68.858999999999995</c:v>
                </c:pt>
                <c:pt idx="112">
                  <c:v>68.400999999999996</c:v>
                </c:pt>
                <c:pt idx="113">
                  <c:v>68.057000000000002</c:v>
                </c:pt>
                <c:pt idx="114">
                  <c:v>67.388000000000005</c:v>
                </c:pt>
                <c:pt idx="115">
                  <c:v>66.409000000000006</c:v>
                </c:pt>
                <c:pt idx="116">
                  <c:v>66.119</c:v>
                </c:pt>
                <c:pt idx="117">
                  <c:v>66.08</c:v>
                </c:pt>
                <c:pt idx="118">
                  <c:v>66.021000000000001</c:v>
                </c:pt>
                <c:pt idx="119">
                  <c:v>66.021000000000001</c:v>
                </c:pt>
                <c:pt idx="120">
                  <c:v>65.98</c:v>
                </c:pt>
                <c:pt idx="121">
                  <c:v>65.938999999999993</c:v>
                </c:pt>
                <c:pt idx="122">
                  <c:v>65.876000000000005</c:v>
                </c:pt>
                <c:pt idx="123">
                  <c:v>65.686999999999998</c:v>
                </c:pt>
                <c:pt idx="124">
                  <c:v>65.37</c:v>
                </c:pt>
                <c:pt idx="125">
                  <c:v>64.926000000000002</c:v>
                </c:pt>
                <c:pt idx="126">
                  <c:v>63.993000000000002</c:v>
                </c:pt>
                <c:pt idx="127">
                  <c:v>63.185000000000002</c:v>
                </c:pt>
                <c:pt idx="128">
                  <c:v>63.012999999999998</c:v>
                </c:pt>
                <c:pt idx="129">
                  <c:v>62.969000000000001</c:v>
                </c:pt>
                <c:pt idx="130">
                  <c:v>62.947000000000003</c:v>
                </c:pt>
                <c:pt idx="131">
                  <c:v>62.901000000000003</c:v>
                </c:pt>
                <c:pt idx="132">
                  <c:v>62.901000000000003</c:v>
                </c:pt>
                <c:pt idx="133">
                  <c:v>62.850999999999999</c:v>
                </c:pt>
                <c:pt idx="134">
                  <c:v>62.744999999999997</c:v>
                </c:pt>
                <c:pt idx="135">
                  <c:v>62.612000000000002</c:v>
                </c:pt>
                <c:pt idx="136">
                  <c:v>62.316000000000003</c:v>
                </c:pt>
                <c:pt idx="137">
                  <c:v>62.021000000000001</c:v>
                </c:pt>
                <c:pt idx="138">
                  <c:v>61.186</c:v>
                </c:pt>
                <c:pt idx="139">
                  <c:v>60.4</c:v>
                </c:pt>
                <c:pt idx="140">
                  <c:v>60.042000000000002</c:v>
                </c:pt>
                <c:pt idx="141">
                  <c:v>60.014000000000003</c:v>
                </c:pt>
                <c:pt idx="142">
                  <c:v>59.985999999999997</c:v>
                </c:pt>
                <c:pt idx="143">
                  <c:v>59.957000000000001</c:v>
                </c:pt>
                <c:pt idx="144">
                  <c:v>59.957000000000001</c:v>
                </c:pt>
              </c:numCache>
            </c:numRef>
          </c:yVal>
          <c:smooth val="0"/>
        </c:ser>
        <c:ser>
          <c:idx val="1"/>
          <c:order val="1"/>
          <c:tx>
            <c:strRef>
              <c:f>Sheet1!$C$1</c:f>
              <c:strCache>
                <c:ptCount val="1"/>
                <c:pt idx="0">
                  <c:v>Primary 2003-6/2012</c:v>
                </c:pt>
              </c:strCache>
            </c:strRef>
          </c:tx>
          <c:spPr>
            <a:ln w="41275">
              <a:solidFill>
                <a:srgbClr val="FF0000"/>
              </a:solidFill>
              <a:prstDash val="solid"/>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Sheet1!$C$2:$C$146</c:f>
              <c:numCache>
                <c:formatCode>General</c:formatCode>
                <c:ptCount val="145"/>
                <c:pt idx="0">
                  <c:v>100</c:v>
                </c:pt>
                <c:pt idx="1">
                  <c:v>100</c:v>
                </c:pt>
                <c:pt idx="2">
                  <c:v>99.984999999999999</c:v>
                </c:pt>
                <c:pt idx="3">
                  <c:v>99.881</c:v>
                </c:pt>
                <c:pt idx="4">
                  <c:v>99.626999999999995</c:v>
                </c:pt>
                <c:pt idx="5">
                  <c:v>99.507000000000005</c:v>
                </c:pt>
                <c:pt idx="6">
                  <c:v>98.561000000000007</c:v>
                </c:pt>
                <c:pt idx="7">
                  <c:v>97.459000000000003</c:v>
                </c:pt>
                <c:pt idx="8">
                  <c:v>97.350999999999999</c:v>
                </c:pt>
                <c:pt idx="9">
                  <c:v>97.32</c:v>
                </c:pt>
                <c:pt idx="10">
                  <c:v>97.32</c:v>
                </c:pt>
                <c:pt idx="11">
                  <c:v>97.32</c:v>
                </c:pt>
                <c:pt idx="12">
                  <c:v>97.304000000000002</c:v>
                </c:pt>
                <c:pt idx="13">
                  <c:v>97.287000000000006</c:v>
                </c:pt>
                <c:pt idx="14">
                  <c:v>97.287000000000006</c:v>
                </c:pt>
                <c:pt idx="15">
                  <c:v>97.236999999999995</c:v>
                </c:pt>
                <c:pt idx="16">
                  <c:v>97.153000000000006</c:v>
                </c:pt>
                <c:pt idx="17">
                  <c:v>96.935000000000002</c:v>
                </c:pt>
                <c:pt idx="18">
                  <c:v>95.96</c:v>
                </c:pt>
                <c:pt idx="19">
                  <c:v>94.528999999999996</c:v>
                </c:pt>
                <c:pt idx="20">
                  <c:v>94.325999999999993</c:v>
                </c:pt>
                <c:pt idx="21">
                  <c:v>94.257999999999996</c:v>
                </c:pt>
                <c:pt idx="22">
                  <c:v>94.222999999999999</c:v>
                </c:pt>
                <c:pt idx="23">
                  <c:v>94.222999999999999</c:v>
                </c:pt>
                <c:pt idx="24">
                  <c:v>94.222999999999999</c:v>
                </c:pt>
                <c:pt idx="25">
                  <c:v>94.206000000000003</c:v>
                </c:pt>
                <c:pt idx="26">
                  <c:v>94.188000000000002</c:v>
                </c:pt>
                <c:pt idx="27">
                  <c:v>94.152000000000001</c:v>
                </c:pt>
                <c:pt idx="28">
                  <c:v>93.953000000000003</c:v>
                </c:pt>
                <c:pt idx="29">
                  <c:v>93.664000000000001</c:v>
                </c:pt>
                <c:pt idx="30">
                  <c:v>92.67</c:v>
                </c:pt>
                <c:pt idx="31">
                  <c:v>91.510999999999996</c:v>
                </c:pt>
                <c:pt idx="32">
                  <c:v>91.346999999999994</c:v>
                </c:pt>
                <c:pt idx="33">
                  <c:v>91.236999999999995</c:v>
                </c:pt>
                <c:pt idx="34">
                  <c:v>91.236999999999995</c:v>
                </c:pt>
                <c:pt idx="35">
                  <c:v>91.236999999999995</c:v>
                </c:pt>
                <c:pt idx="36">
                  <c:v>91.236999999999995</c:v>
                </c:pt>
                <c:pt idx="37">
                  <c:v>91.161000000000001</c:v>
                </c:pt>
                <c:pt idx="38">
                  <c:v>91.102999999999994</c:v>
                </c:pt>
                <c:pt idx="39">
                  <c:v>91.063999999999993</c:v>
                </c:pt>
                <c:pt idx="40">
                  <c:v>90.852000000000004</c:v>
                </c:pt>
                <c:pt idx="41">
                  <c:v>90.367999999999995</c:v>
                </c:pt>
                <c:pt idx="42">
                  <c:v>89.555999999999997</c:v>
                </c:pt>
                <c:pt idx="43">
                  <c:v>88.257999999999996</c:v>
                </c:pt>
                <c:pt idx="44">
                  <c:v>88.141000000000005</c:v>
                </c:pt>
                <c:pt idx="45">
                  <c:v>88.102000000000004</c:v>
                </c:pt>
                <c:pt idx="46">
                  <c:v>88.082999999999998</c:v>
                </c:pt>
                <c:pt idx="47">
                  <c:v>88.082999999999998</c:v>
                </c:pt>
                <c:pt idx="48">
                  <c:v>88.043000000000006</c:v>
                </c:pt>
                <c:pt idx="49">
                  <c:v>88.043000000000006</c:v>
                </c:pt>
                <c:pt idx="50">
                  <c:v>87.96</c:v>
                </c:pt>
                <c:pt idx="51">
                  <c:v>87.856999999999999</c:v>
                </c:pt>
                <c:pt idx="52">
                  <c:v>87.587000000000003</c:v>
                </c:pt>
                <c:pt idx="53">
                  <c:v>87.152000000000001</c:v>
                </c:pt>
                <c:pt idx="54">
                  <c:v>86.195999999999998</c:v>
                </c:pt>
                <c:pt idx="55">
                  <c:v>85.197000000000003</c:v>
                </c:pt>
                <c:pt idx="56">
                  <c:v>85.009</c:v>
                </c:pt>
                <c:pt idx="57">
                  <c:v>84.945999999999998</c:v>
                </c:pt>
                <c:pt idx="58">
                  <c:v>84.924999999999997</c:v>
                </c:pt>
                <c:pt idx="59">
                  <c:v>84.903999999999996</c:v>
                </c:pt>
                <c:pt idx="60">
                  <c:v>84.903999999999996</c:v>
                </c:pt>
                <c:pt idx="61">
                  <c:v>84.837000000000003</c:v>
                </c:pt>
                <c:pt idx="62">
                  <c:v>84.792000000000002</c:v>
                </c:pt>
                <c:pt idx="63">
                  <c:v>84.679000000000002</c:v>
                </c:pt>
                <c:pt idx="64">
                  <c:v>84.385000000000005</c:v>
                </c:pt>
                <c:pt idx="65">
                  <c:v>83.840999999999994</c:v>
                </c:pt>
                <c:pt idx="66">
                  <c:v>82.866</c:v>
                </c:pt>
                <c:pt idx="67">
                  <c:v>82.025000000000006</c:v>
                </c:pt>
                <c:pt idx="68">
                  <c:v>81.819000000000003</c:v>
                </c:pt>
                <c:pt idx="69">
                  <c:v>81.772999999999996</c:v>
                </c:pt>
                <c:pt idx="70">
                  <c:v>81.748999999999995</c:v>
                </c:pt>
                <c:pt idx="71">
                  <c:v>81.700999999999993</c:v>
                </c:pt>
                <c:pt idx="72">
                  <c:v>81.674999999999997</c:v>
                </c:pt>
                <c:pt idx="73">
                  <c:v>81.591999999999999</c:v>
                </c:pt>
                <c:pt idx="74">
                  <c:v>81.591999999999999</c:v>
                </c:pt>
                <c:pt idx="75">
                  <c:v>81.531999999999996</c:v>
                </c:pt>
                <c:pt idx="76">
                  <c:v>81.114000000000004</c:v>
                </c:pt>
                <c:pt idx="77">
                  <c:v>80.635999999999996</c:v>
                </c:pt>
                <c:pt idx="78">
                  <c:v>79.677000000000007</c:v>
                </c:pt>
                <c:pt idx="79">
                  <c:v>78.744</c:v>
                </c:pt>
                <c:pt idx="80">
                  <c:v>78.468999999999994</c:v>
                </c:pt>
                <c:pt idx="81">
                  <c:v>78.375</c:v>
                </c:pt>
                <c:pt idx="82">
                  <c:v>78.375</c:v>
                </c:pt>
                <c:pt idx="83">
                  <c:v>78.375</c:v>
                </c:pt>
                <c:pt idx="84">
                  <c:v>78.375</c:v>
                </c:pt>
                <c:pt idx="85">
                  <c:v>78.335999999999999</c:v>
                </c:pt>
                <c:pt idx="86">
                  <c:v>78.335999999999999</c:v>
                </c:pt>
                <c:pt idx="87">
                  <c:v>78.292000000000002</c:v>
                </c:pt>
                <c:pt idx="88">
                  <c:v>77.98</c:v>
                </c:pt>
                <c:pt idx="89">
                  <c:v>77.31</c:v>
                </c:pt>
                <c:pt idx="90">
                  <c:v>76.234999999999999</c:v>
                </c:pt>
                <c:pt idx="91">
                  <c:v>75.471000000000004</c:v>
                </c:pt>
                <c:pt idx="92">
                  <c:v>75.194999999999993</c:v>
                </c:pt>
                <c:pt idx="93">
                  <c:v>75.102000000000004</c:v>
                </c:pt>
                <c:pt idx="94">
                  <c:v>75.102000000000004</c:v>
                </c:pt>
                <c:pt idx="95">
                  <c:v>75.102000000000004</c:v>
                </c:pt>
                <c:pt idx="96">
                  <c:v>75.046999999999997</c:v>
                </c:pt>
                <c:pt idx="97">
                  <c:v>74.978999999999999</c:v>
                </c:pt>
                <c:pt idx="98">
                  <c:v>74.905000000000001</c:v>
                </c:pt>
                <c:pt idx="99">
                  <c:v>74.754000000000005</c:v>
                </c:pt>
                <c:pt idx="100">
                  <c:v>74.522000000000006</c:v>
                </c:pt>
                <c:pt idx="101">
                  <c:v>74.367999999999995</c:v>
                </c:pt>
                <c:pt idx="102">
                  <c:v>73.36</c:v>
                </c:pt>
                <c:pt idx="103">
                  <c:v>71.722999999999999</c:v>
                </c:pt>
                <c:pt idx="104">
                  <c:v>71.484999999999999</c:v>
                </c:pt>
                <c:pt idx="105">
                  <c:v>71.484999999999999</c:v>
                </c:pt>
                <c:pt idx="106">
                  <c:v>71.399000000000001</c:v>
                </c:pt>
                <c:pt idx="107">
                  <c:v>71.399000000000001</c:v>
                </c:pt>
                <c:pt idx="108">
                  <c:v>71.293000000000006</c:v>
                </c:pt>
              </c:numCache>
            </c:numRef>
          </c:yVal>
          <c:smooth val="0"/>
        </c:ser>
        <c:ser>
          <c:idx val="2"/>
          <c:order val="2"/>
          <c:tx>
            <c:strRef>
              <c:f>Sheet1!$D$1</c:f>
              <c:strCache>
                <c:ptCount val="1"/>
                <c:pt idx="0">
                  <c:v>Retx 4/1994-2002</c:v>
                </c:pt>
              </c:strCache>
            </c:strRef>
          </c:tx>
          <c:spPr>
            <a:ln w="41275">
              <a:solidFill>
                <a:srgbClr val="FF9900"/>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Sheet1!$D$2:$D$146</c:f>
              <c:numCache>
                <c:formatCode>General</c:formatCode>
                <c:ptCount val="145"/>
                <c:pt idx="0">
                  <c:v>100</c:v>
                </c:pt>
                <c:pt idx="1">
                  <c:v>100</c:v>
                </c:pt>
                <c:pt idx="2">
                  <c:v>100</c:v>
                </c:pt>
                <c:pt idx="3">
                  <c:v>100</c:v>
                </c:pt>
                <c:pt idx="4">
                  <c:v>100</c:v>
                </c:pt>
                <c:pt idx="5">
                  <c:v>100</c:v>
                </c:pt>
                <c:pt idx="6">
                  <c:v>100</c:v>
                </c:pt>
                <c:pt idx="7">
                  <c:v>99.566999999999993</c:v>
                </c:pt>
                <c:pt idx="8">
                  <c:v>98.248999999999995</c:v>
                </c:pt>
                <c:pt idx="9">
                  <c:v>98.248999999999995</c:v>
                </c:pt>
                <c:pt idx="10">
                  <c:v>98.248999999999995</c:v>
                </c:pt>
                <c:pt idx="11">
                  <c:v>98.248999999999995</c:v>
                </c:pt>
                <c:pt idx="12">
                  <c:v>98.248999999999995</c:v>
                </c:pt>
                <c:pt idx="13">
                  <c:v>98.248999999999995</c:v>
                </c:pt>
                <c:pt idx="14">
                  <c:v>98.248999999999995</c:v>
                </c:pt>
                <c:pt idx="15">
                  <c:v>98.248999999999995</c:v>
                </c:pt>
                <c:pt idx="16">
                  <c:v>98.248999999999995</c:v>
                </c:pt>
                <c:pt idx="17">
                  <c:v>98.248999999999995</c:v>
                </c:pt>
                <c:pt idx="18">
                  <c:v>97.266999999999996</c:v>
                </c:pt>
                <c:pt idx="19">
                  <c:v>94.793000000000006</c:v>
                </c:pt>
                <c:pt idx="20">
                  <c:v>93.795000000000002</c:v>
                </c:pt>
                <c:pt idx="21">
                  <c:v>93.795000000000002</c:v>
                </c:pt>
                <c:pt idx="22">
                  <c:v>93.795000000000002</c:v>
                </c:pt>
                <c:pt idx="23">
                  <c:v>93.795000000000002</c:v>
                </c:pt>
                <c:pt idx="24">
                  <c:v>93.795000000000002</c:v>
                </c:pt>
                <c:pt idx="25">
                  <c:v>93.795000000000002</c:v>
                </c:pt>
                <c:pt idx="26">
                  <c:v>93.795000000000002</c:v>
                </c:pt>
                <c:pt idx="27">
                  <c:v>93.795000000000002</c:v>
                </c:pt>
                <c:pt idx="28">
                  <c:v>93.256</c:v>
                </c:pt>
                <c:pt idx="29">
                  <c:v>93.256</c:v>
                </c:pt>
                <c:pt idx="30">
                  <c:v>91.087000000000003</c:v>
                </c:pt>
                <c:pt idx="31">
                  <c:v>89.99</c:v>
                </c:pt>
                <c:pt idx="32">
                  <c:v>89.441000000000003</c:v>
                </c:pt>
                <c:pt idx="33">
                  <c:v>89.441000000000003</c:v>
                </c:pt>
                <c:pt idx="34">
                  <c:v>88.882000000000005</c:v>
                </c:pt>
                <c:pt idx="35">
                  <c:v>88.882000000000005</c:v>
                </c:pt>
                <c:pt idx="36">
                  <c:v>88.882000000000005</c:v>
                </c:pt>
                <c:pt idx="37">
                  <c:v>88.882000000000005</c:v>
                </c:pt>
                <c:pt idx="38">
                  <c:v>88.882000000000005</c:v>
                </c:pt>
                <c:pt idx="39">
                  <c:v>88.882000000000005</c:v>
                </c:pt>
                <c:pt idx="40">
                  <c:v>88.882000000000005</c:v>
                </c:pt>
                <c:pt idx="41">
                  <c:v>88.882000000000005</c:v>
                </c:pt>
                <c:pt idx="42">
                  <c:v>88.277000000000001</c:v>
                </c:pt>
                <c:pt idx="43">
                  <c:v>87.668999999999997</c:v>
                </c:pt>
                <c:pt idx="44">
                  <c:v>87.051000000000002</c:v>
                </c:pt>
                <c:pt idx="45">
                  <c:v>86.433999999999997</c:v>
                </c:pt>
                <c:pt idx="46">
                  <c:v>86.433999999999997</c:v>
                </c:pt>
                <c:pt idx="47">
                  <c:v>86.433999999999997</c:v>
                </c:pt>
                <c:pt idx="48">
                  <c:v>86.433999999999997</c:v>
                </c:pt>
                <c:pt idx="49">
                  <c:v>86.433999999999997</c:v>
                </c:pt>
                <c:pt idx="50">
                  <c:v>86.433999999999997</c:v>
                </c:pt>
                <c:pt idx="51">
                  <c:v>86.433999999999997</c:v>
                </c:pt>
                <c:pt idx="52">
                  <c:v>86.433999999999997</c:v>
                </c:pt>
                <c:pt idx="53">
                  <c:v>85.759</c:v>
                </c:pt>
                <c:pt idx="54">
                  <c:v>84.408000000000001</c:v>
                </c:pt>
                <c:pt idx="55">
                  <c:v>83.733000000000004</c:v>
                </c:pt>
                <c:pt idx="56">
                  <c:v>83.058000000000007</c:v>
                </c:pt>
                <c:pt idx="57">
                  <c:v>83.058000000000007</c:v>
                </c:pt>
                <c:pt idx="58">
                  <c:v>83.058000000000007</c:v>
                </c:pt>
                <c:pt idx="59">
                  <c:v>83.058000000000007</c:v>
                </c:pt>
                <c:pt idx="60">
                  <c:v>83.058000000000007</c:v>
                </c:pt>
                <c:pt idx="61">
                  <c:v>83.058000000000007</c:v>
                </c:pt>
                <c:pt idx="62">
                  <c:v>83.058000000000007</c:v>
                </c:pt>
                <c:pt idx="63">
                  <c:v>83.058000000000007</c:v>
                </c:pt>
                <c:pt idx="64">
                  <c:v>83.058000000000007</c:v>
                </c:pt>
                <c:pt idx="65">
                  <c:v>83.058000000000007</c:v>
                </c:pt>
                <c:pt idx="66">
                  <c:v>80.192999999999998</c:v>
                </c:pt>
                <c:pt idx="67">
                  <c:v>79.477000000000004</c:v>
                </c:pt>
                <c:pt idx="68">
                  <c:v>79.477000000000004</c:v>
                </c:pt>
                <c:pt idx="69">
                  <c:v>78.742000000000004</c:v>
                </c:pt>
                <c:pt idx="70">
                  <c:v>78.742000000000004</c:v>
                </c:pt>
                <c:pt idx="71">
                  <c:v>78.742000000000004</c:v>
                </c:pt>
                <c:pt idx="72">
                  <c:v>78.742000000000004</c:v>
                </c:pt>
                <c:pt idx="73">
                  <c:v>78.742000000000004</c:v>
                </c:pt>
                <c:pt idx="74">
                  <c:v>78.742000000000004</c:v>
                </c:pt>
                <c:pt idx="75">
                  <c:v>78.742000000000004</c:v>
                </c:pt>
                <c:pt idx="76">
                  <c:v>77.182000000000002</c:v>
                </c:pt>
                <c:pt idx="77">
                  <c:v>77.182000000000002</c:v>
                </c:pt>
                <c:pt idx="78">
                  <c:v>77.182000000000002</c:v>
                </c:pt>
                <c:pt idx="79">
                  <c:v>75.623000000000005</c:v>
                </c:pt>
                <c:pt idx="80">
                  <c:v>74.843000000000004</c:v>
                </c:pt>
                <c:pt idx="81">
                  <c:v>74.843000000000004</c:v>
                </c:pt>
                <c:pt idx="82">
                  <c:v>74.843000000000004</c:v>
                </c:pt>
                <c:pt idx="83">
                  <c:v>74.843000000000004</c:v>
                </c:pt>
                <c:pt idx="84">
                  <c:v>74.843000000000004</c:v>
                </c:pt>
                <c:pt idx="85">
                  <c:v>74.843000000000004</c:v>
                </c:pt>
                <c:pt idx="86">
                  <c:v>74.843000000000004</c:v>
                </c:pt>
                <c:pt idx="87">
                  <c:v>74.843000000000004</c:v>
                </c:pt>
                <c:pt idx="88">
                  <c:v>74.843000000000004</c:v>
                </c:pt>
                <c:pt idx="89">
                  <c:v>74.843000000000004</c:v>
                </c:pt>
                <c:pt idx="90">
                  <c:v>73.972999999999999</c:v>
                </c:pt>
                <c:pt idx="91">
                  <c:v>73.102999999999994</c:v>
                </c:pt>
                <c:pt idx="92">
                  <c:v>73.102999999999994</c:v>
                </c:pt>
                <c:pt idx="93">
                  <c:v>73.102999999999994</c:v>
                </c:pt>
                <c:pt idx="94">
                  <c:v>73.102999999999994</c:v>
                </c:pt>
                <c:pt idx="95">
                  <c:v>73.102999999999994</c:v>
                </c:pt>
                <c:pt idx="96">
                  <c:v>73.102999999999994</c:v>
                </c:pt>
                <c:pt idx="97">
                  <c:v>73.102999999999994</c:v>
                </c:pt>
                <c:pt idx="98">
                  <c:v>73.102999999999994</c:v>
                </c:pt>
                <c:pt idx="99">
                  <c:v>73.102999999999994</c:v>
                </c:pt>
                <c:pt idx="100">
                  <c:v>73.102999999999994</c:v>
                </c:pt>
                <c:pt idx="101">
                  <c:v>73.102999999999994</c:v>
                </c:pt>
                <c:pt idx="102">
                  <c:v>73.102999999999994</c:v>
                </c:pt>
                <c:pt idx="103">
                  <c:v>71.298000000000002</c:v>
                </c:pt>
                <c:pt idx="104">
                  <c:v>68.555999999999997</c:v>
                </c:pt>
                <c:pt idx="105">
                  <c:v>68.555999999999997</c:v>
                </c:pt>
                <c:pt idx="106">
                  <c:v>68.555999999999997</c:v>
                </c:pt>
                <c:pt idx="107">
                  <c:v>68.555999999999997</c:v>
                </c:pt>
                <c:pt idx="108">
                  <c:v>68.555999999999997</c:v>
                </c:pt>
                <c:pt idx="109">
                  <c:v>68.555999999999997</c:v>
                </c:pt>
                <c:pt idx="110">
                  <c:v>68.555999999999997</c:v>
                </c:pt>
                <c:pt idx="111">
                  <c:v>67.575999999999993</c:v>
                </c:pt>
                <c:pt idx="112">
                  <c:v>67.575999999999993</c:v>
                </c:pt>
                <c:pt idx="113">
                  <c:v>67.575999999999993</c:v>
                </c:pt>
                <c:pt idx="114">
                  <c:v>66.596999999999994</c:v>
                </c:pt>
                <c:pt idx="115">
                  <c:v>66.596999999999994</c:v>
                </c:pt>
                <c:pt idx="116">
                  <c:v>66.596999999999994</c:v>
                </c:pt>
                <c:pt idx="117">
                  <c:v>66.596999999999994</c:v>
                </c:pt>
                <c:pt idx="118">
                  <c:v>66.596999999999994</c:v>
                </c:pt>
                <c:pt idx="119">
                  <c:v>66.596999999999994</c:v>
                </c:pt>
                <c:pt idx="120">
                  <c:v>66.596999999999994</c:v>
                </c:pt>
                <c:pt idx="121">
                  <c:v>66.596999999999994</c:v>
                </c:pt>
                <c:pt idx="122">
                  <c:v>66.596999999999994</c:v>
                </c:pt>
                <c:pt idx="123">
                  <c:v>66.596999999999994</c:v>
                </c:pt>
                <c:pt idx="124">
                  <c:v>66.596999999999994</c:v>
                </c:pt>
                <c:pt idx="125">
                  <c:v>66.596999999999994</c:v>
                </c:pt>
                <c:pt idx="126">
                  <c:v>66.596999999999994</c:v>
                </c:pt>
                <c:pt idx="127">
                  <c:v>66.596999999999994</c:v>
                </c:pt>
                <c:pt idx="128">
                  <c:v>66.596999999999994</c:v>
                </c:pt>
                <c:pt idx="129">
                  <c:v>66.596999999999994</c:v>
                </c:pt>
                <c:pt idx="130">
                  <c:v>66.596999999999994</c:v>
                </c:pt>
                <c:pt idx="131">
                  <c:v>66.596999999999994</c:v>
                </c:pt>
                <c:pt idx="132">
                  <c:v>66.596999999999994</c:v>
                </c:pt>
                <c:pt idx="133">
                  <c:v>66.596999999999994</c:v>
                </c:pt>
                <c:pt idx="134">
                  <c:v>66.596999999999994</c:v>
                </c:pt>
                <c:pt idx="135">
                  <c:v>66.596999999999994</c:v>
                </c:pt>
                <c:pt idx="136">
                  <c:v>66.596999999999994</c:v>
                </c:pt>
                <c:pt idx="137">
                  <c:v>66.596999999999994</c:v>
                </c:pt>
                <c:pt idx="138">
                  <c:v>62.896999999999998</c:v>
                </c:pt>
                <c:pt idx="139">
                  <c:v>61.664000000000001</c:v>
                </c:pt>
                <c:pt idx="140">
                  <c:v>61.664000000000001</c:v>
                </c:pt>
                <c:pt idx="141">
                  <c:v>60.405000000000001</c:v>
                </c:pt>
                <c:pt idx="142">
                  <c:v>60.405000000000001</c:v>
                </c:pt>
                <c:pt idx="143">
                  <c:v>60.405000000000001</c:v>
                </c:pt>
                <c:pt idx="144">
                  <c:v>60.405000000000001</c:v>
                </c:pt>
              </c:numCache>
            </c:numRef>
          </c:yVal>
          <c:smooth val="0"/>
        </c:ser>
        <c:ser>
          <c:idx val="3"/>
          <c:order val="3"/>
          <c:tx>
            <c:strRef>
              <c:f>Sheet1!$E$1</c:f>
              <c:strCache>
                <c:ptCount val="1"/>
                <c:pt idx="0">
                  <c:v>Retx 2003-6/2012</c:v>
                </c:pt>
              </c:strCache>
            </c:strRef>
          </c:tx>
          <c:spPr>
            <a:ln w="41275">
              <a:solidFill>
                <a:srgbClr val="00FF00"/>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Sheet1!$E$2:$E$146</c:f>
              <c:numCache>
                <c:formatCode>General</c:formatCode>
                <c:ptCount val="145"/>
                <c:pt idx="0">
                  <c:v>100</c:v>
                </c:pt>
                <c:pt idx="1">
                  <c:v>100</c:v>
                </c:pt>
                <c:pt idx="2">
                  <c:v>100</c:v>
                </c:pt>
                <c:pt idx="3">
                  <c:v>99.507000000000005</c:v>
                </c:pt>
                <c:pt idx="4">
                  <c:v>99.01</c:v>
                </c:pt>
                <c:pt idx="5">
                  <c:v>99.01</c:v>
                </c:pt>
                <c:pt idx="6">
                  <c:v>98.494</c:v>
                </c:pt>
                <c:pt idx="7">
                  <c:v>95.915999999999997</c:v>
                </c:pt>
                <c:pt idx="8">
                  <c:v>95.4</c:v>
                </c:pt>
                <c:pt idx="9">
                  <c:v>95.4</c:v>
                </c:pt>
                <c:pt idx="10">
                  <c:v>95.4</c:v>
                </c:pt>
                <c:pt idx="11">
                  <c:v>95.4</c:v>
                </c:pt>
                <c:pt idx="12">
                  <c:v>95.4</c:v>
                </c:pt>
                <c:pt idx="13">
                  <c:v>95.4</c:v>
                </c:pt>
                <c:pt idx="14">
                  <c:v>95.4</c:v>
                </c:pt>
                <c:pt idx="15">
                  <c:v>95.4</c:v>
                </c:pt>
                <c:pt idx="16">
                  <c:v>94.828999999999994</c:v>
                </c:pt>
                <c:pt idx="17">
                  <c:v>93.683000000000007</c:v>
                </c:pt>
                <c:pt idx="18">
                  <c:v>93.108000000000004</c:v>
                </c:pt>
                <c:pt idx="19">
                  <c:v>91.384</c:v>
                </c:pt>
                <c:pt idx="20">
                  <c:v>90.802000000000007</c:v>
                </c:pt>
                <c:pt idx="21">
                  <c:v>90.215999999999994</c:v>
                </c:pt>
                <c:pt idx="22">
                  <c:v>90.215999999999994</c:v>
                </c:pt>
                <c:pt idx="23">
                  <c:v>90.215999999999994</c:v>
                </c:pt>
                <c:pt idx="24">
                  <c:v>90.215999999999994</c:v>
                </c:pt>
                <c:pt idx="25">
                  <c:v>90.215999999999994</c:v>
                </c:pt>
                <c:pt idx="26">
                  <c:v>90.215999999999994</c:v>
                </c:pt>
                <c:pt idx="27">
                  <c:v>90.215999999999994</c:v>
                </c:pt>
                <c:pt idx="28">
                  <c:v>90.215999999999994</c:v>
                </c:pt>
                <c:pt idx="29">
                  <c:v>90.215999999999994</c:v>
                </c:pt>
                <c:pt idx="30">
                  <c:v>88.953999999999994</c:v>
                </c:pt>
                <c:pt idx="31">
                  <c:v>88.322999999999993</c:v>
                </c:pt>
                <c:pt idx="32">
                  <c:v>88.322999999999993</c:v>
                </c:pt>
                <c:pt idx="33">
                  <c:v>88.322999999999993</c:v>
                </c:pt>
                <c:pt idx="34">
                  <c:v>88.322999999999993</c:v>
                </c:pt>
                <c:pt idx="35">
                  <c:v>88.322999999999993</c:v>
                </c:pt>
                <c:pt idx="36">
                  <c:v>88.322999999999993</c:v>
                </c:pt>
                <c:pt idx="37">
                  <c:v>88.322999999999993</c:v>
                </c:pt>
                <c:pt idx="38">
                  <c:v>88.322999999999993</c:v>
                </c:pt>
                <c:pt idx="39">
                  <c:v>88.322999999999993</c:v>
                </c:pt>
                <c:pt idx="40">
                  <c:v>87.649000000000001</c:v>
                </c:pt>
                <c:pt idx="41">
                  <c:v>87.649000000000001</c:v>
                </c:pt>
                <c:pt idx="42">
                  <c:v>87.649000000000001</c:v>
                </c:pt>
                <c:pt idx="43">
                  <c:v>84.251999999999995</c:v>
                </c:pt>
                <c:pt idx="44">
                  <c:v>84.251999999999995</c:v>
                </c:pt>
                <c:pt idx="45">
                  <c:v>84.251999999999995</c:v>
                </c:pt>
                <c:pt idx="46">
                  <c:v>84.251999999999995</c:v>
                </c:pt>
                <c:pt idx="47">
                  <c:v>84.251999999999995</c:v>
                </c:pt>
                <c:pt idx="48">
                  <c:v>84.251999999999995</c:v>
                </c:pt>
                <c:pt idx="49">
                  <c:v>84.251999999999995</c:v>
                </c:pt>
                <c:pt idx="50">
                  <c:v>84.251999999999995</c:v>
                </c:pt>
                <c:pt idx="51">
                  <c:v>84.251999999999995</c:v>
                </c:pt>
                <c:pt idx="52">
                  <c:v>84.251999999999995</c:v>
                </c:pt>
                <c:pt idx="53">
                  <c:v>83.537999999999997</c:v>
                </c:pt>
                <c:pt idx="54">
                  <c:v>83.537999999999997</c:v>
                </c:pt>
                <c:pt idx="55">
                  <c:v>82.11</c:v>
                </c:pt>
                <c:pt idx="56">
                  <c:v>82.11</c:v>
                </c:pt>
                <c:pt idx="57">
                  <c:v>82.11</c:v>
                </c:pt>
                <c:pt idx="58">
                  <c:v>82.11</c:v>
                </c:pt>
                <c:pt idx="59">
                  <c:v>82.11</c:v>
                </c:pt>
                <c:pt idx="60">
                  <c:v>82.11</c:v>
                </c:pt>
                <c:pt idx="61">
                  <c:v>82.11</c:v>
                </c:pt>
                <c:pt idx="62">
                  <c:v>82.11</c:v>
                </c:pt>
                <c:pt idx="63">
                  <c:v>82.11</c:v>
                </c:pt>
                <c:pt idx="64">
                  <c:v>82.11</c:v>
                </c:pt>
                <c:pt idx="65">
                  <c:v>81.363</c:v>
                </c:pt>
                <c:pt idx="66">
                  <c:v>81.363</c:v>
                </c:pt>
                <c:pt idx="67">
                  <c:v>78.378</c:v>
                </c:pt>
                <c:pt idx="68">
                  <c:v>77.631</c:v>
                </c:pt>
                <c:pt idx="69">
                  <c:v>77.631</c:v>
                </c:pt>
                <c:pt idx="70">
                  <c:v>77.631</c:v>
                </c:pt>
                <c:pt idx="71">
                  <c:v>77.631</c:v>
                </c:pt>
                <c:pt idx="72">
                  <c:v>77.631</c:v>
                </c:pt>
                <c:pt idx="73">
                  <c:v>77.631</c:v>
                </c:pt>
                <c:pt idx="74">
                  <c:v>77.631</c:v>
                </c:pt>
                <c:pt idx="75">
                  <c:v>77.631</c:v>
                </c:pt>
                <c:pt idx="76">
                  <c:v>77.631</c:v>
                </c:pt>
                <c:pt idx="77">
                  <c:v>76.718000000000004</c:v>
                </c:pt>
                <c:pt idx="78">
                  <c:v>73.977999999999994</c:v>
                </c:pt>
                <c:pt idx="79">
                  <c:v>73.977999999999994</c:v>
                </c:pt>
                <c:pt idx="80">
                  <c:v>73.977999999999994</c:v>
                </c:pt>
                <c:pt idx="81">
                  <c:v>73.977999999999994</c:v>
                </c:pt>
                <c:pt idx="82">
                  <c:v>73.977999999999994</c:v>
                </c:pt>
                <c:pt idx="83">
                  <c:v>73.977999999999994</c:v>
                </c:pt>
                <c:pt idx="84">
                  <c:v>73.977999999999994</c:v>
                </c:pt>
                <c:pt idx="85">
                  <c:v>73.977999999999994</c:v>
                </c:pt>
                <c:pt idx="86">
                  <c:v>73.977999999999994</c:v>
                </c:pt>
                <c:pt idx="87">
                  <c:v>72.701999999999998</c:v>
                </c:pt>
                <c:pt idx="88">
                  <c:v>71.403999999999996</c:v>
                </c:pt>
                <c:pt idx="89">
                  <c:v>70.105999999999995</c:v>
                </c:pt>
                <c:pt idx="90">
                  <c:v>68.808000000000007</c:v>
                </c:pt>
                <c:pt idx="91">
                  <c:v>68.808000000000007</c:v>
                </c:pt>
                <c:pt idx="92">
                  <c:v>68.808000000000007</c:v>
                </c:pt>
                <c:pt idx="93">
                  <c:v>68.808000000000007</c:v>
                </c:pt>
                <c:pt idx="94">
                  <c:v>68.808000000000007</c:v>
                </c:pt>
                <c:pt idx="95">
                  <c:v>68.808000000000007</c:v>
                </c:pt>
                <c:pt idx="96">
                  <c:v>68.808000000000007</c:v>
                </c:pt>
                <c:pt idx="97">
                  <c:v>68.808000000000007</c:v>
                </c:pt>
                <c:pt idx="98">
                  <c:v>68.808000000000007</c:v>
                </c:pt>
                <c:pt idx="99">
                  <c:v>66.435000000000002</c:v>
                </c:pt>
                <c:pt idx="100">
                  <c:v>66.435000000000002</c:v>
                </c:pt>
                <c:pt idx="101">
                  <c:v>66.435000000000002</c:v>
                </c:pt>
                <c:pt idx="102">
                  <c:v>64.061999999999998</c:v>
                </c:pt>
                <c:pt idx="103">
                  <c:v>64.061999999999998</c:v>
                </c:pt>
                <c:pt idx="104">
                  <c:v>64.061999999999998</c:v>
                </c:pt>
                <c:pt idx="105">
                  <c:v>64.061999999999998</c:v>
                </c:pt>
                <c:pt idx="106">
                  <c:v>64.061999999999998</c:v>
                </c:pt>
                <c:pt idx="107">
                  <c:v>64.061999999999998</c:v>
                </c:pt>
                <c:pt idx="108">
                  <c:v>64.061999999999998</c:v>
                </c:pt>
              </c:numCache>
            </c:numRef>
          </c:yVal>
          <c:smooth val="0"/>
        </c:ser>
        <c:dLbls>
          <c:showLegendKey val="0"/>
          <c:showVal val="0"/>
          <c:showCatName val="0"/>
          <c:showSerName val="0"/>
          <c:showPercent val="0"/>
          <c:showBubbleSize val="0"/>
        </c:dLbls>
        <c:axId val="568423736"/>
        <c:axId val="568424128"/>
      </c:scatterChart>
      <c:valAx>
        <c:axId val="568423736"/>
        <c:scaling>
          <c:orientation val="minMax"/>
          <c:max val="1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68424128"/>
        <c:crosses val="autoZero"/>
        <c:crossBetween val="midCat"/>
        <c:majorUnit val="1"/>
      </c:valAx>
      <c:valAx>
        <c:axId val="568424128"/>
        <c:scaling>
          <c:orientation val="minMax"/>
          <c:max val="100"/>
          <c:min val="5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malignancy</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68423736"/>
        <c:crosses val="autoZero"/>
        <c:crossBetween val="midCat"/>
        <c:majorUnit val="10"/>
      </c:valAx>
      <c:spPr>
        <a:solidFill>
          <a:schemeClr val="bg2"/>
        </a:solidFill>
        <a:ln>
          <a:solidFill>
            <a:schemeClr val="tx1"/>
          </a:solidFill>
        </a:ln>
      </c:spPr>
    </c:plotArea>
    <c:legend>
      <c:legendPos val="r"/>
      <c:layout>
        <c:manualLayout>
          <c:xMode val="edge"/>
          <c:yMode val="edge"/>
          <c:x val="0.12372413072259786"/>
          <c:y val="0.59892790618914571"/>
          <c:w val="0.53899705014749333"/>
          <c:h val="0.18261959190585048"/>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092"/>
          <c:h val="0.83794682922699193"/>
        </c:manualLayout>
      </c:layout>
      <c:scatterChart>
        <c:scatterStyle val="lineMarker"/>
        <c:varyColors val="0"/>
        <c:ser>
          <c:idx val="0"/>
          <c:order val="0"/>
          <c:tx>
            <c:strRef>
              <c:f>Sheet1!$B$1</c:f>
              <c:strCache>
                <c:ptCount val="1"/>
                <c:pt idx="0">
                  <c:v>Male 4/1994-2002</c:v>
                </c:pt>
              </c:strCache>
            </c:strRef>
          </c:tx>
          <c:spPr>
            <a:ln w="41275">
              <a:solidFill>
                <a:srgbClr val="00FF00"/>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0.33330000000000054</c:v>
                </c:pt>
                <c:pt idx="5">
                  <c:v>0.41670000000000001</c:v>
                </c:pt>
                <c:pt idx="6">
                  <c:v>0.5</c:v>
                </c:pt>
                <c:pt idx="7">
                  <c:v>0.58329999999999949</c:v>
                </c:pt>
                <c:pt idx="8">
                  <c:v>0.66670000000000096</c:v>
                </c:pt>
                <c:pt idx="9">
                  <c:v>0.75000000000000078</c:v>
                </c:pt>
                <c:pt idx="10">
                  <c:v>0.83330000000000004</c:v>
                </c:pt>
                <c:pt idx="11">
                  <c:v>0.91670000000000063</c:v>
                </c:pt>
                <c:pt idx="12">
                  <c:v>1</c:v>
                </c:pt>
                <c:pt idx="13">
                  <c:v>1.0832999999999986</c:v>
                </c:pt>
                <c:pt idx="14">
                  <c:v>1.1667000000000001</c:v>
                </c:pt>
                <c:pt idx="15">
                  <c:v>1.25</c:v>
                </c:pt>
                <c:pt idx="16">
                  <c:v>1.3332999999999986</c:v>
                </c:pt>
                <c:pt idx="17">
                  <c:v>1.4166999999999987</c:v>
                </c:pt>
                <c:pt idx="18">
                  <c:v>1.5</c:v>
                </c:pt>
                <c:pt idx="19">
                  <c:v>1.5832999999999986</c:v>
                </c:pt>
                <c:pt idx="20">
                  <c:v>1.6667000000000001</c:v>
                </c:pt>
                <c:pt idx="21">
                  <c:v>1.75</c:v>
                </c:pt>
                <c:pt idx="22">
                  <c:v>1.8332999999999986</c:v>
                </c:pt>
                <c:pt idx="23">
                  <c:v>1.9167000000000001</c:v>
                </c:pt>
                <c:pt idx="24">
                  <c:v>2</c:v>
                </c:pt>
                <c:pt idx="25">
                  <c:v>2.0832999999999999</c:v>
                </c:pt>
                <c:pt idx="26">
                  <c:v>2.1667000000000001</c:v>
                </c:pt>
                <c:pt idx="27">
                  <c:v>2.25</c:v>
                </c:pt>
                <c:pt idx="28">
                  <c:v>2.3332999999999977</c:v>
                </c:pt>
                <c:pt idx="29">
                  <c:v>2.416699999999997</c:v>
                </c:pt>
                <c:pt idx="30">
                  <c:v>2.5</c:v>
                </c:pt>
                <c:pt idx="31">
                  <c:v>2.5832999999999999</c:v>
                </c:pt>
                <c:pt idx="32">
                  <c:v>2.6667000000000001</c:v>
                </c:pt>
                <c:pt idx="33">
                  <c:v>2.75</c:v>
                </c:pt>
                <c:pt idx="34">
                  <c:v>2.8332999999999977</c:v>
                </c:pt>
                <c:pt idx="35">
                  <c:v>2.916699999999997</c:v>
                </c:pt>
                <c:pt idx="36">
                  <c:v>3</c:v>
                </c:pt>
                <c:pt idx="37">
                  <c:v>3.0832999999999999</c:v>
                </c:pt>
                <c:pt idx="38">
                  <c:v>3.1667000000000001</c:v>
                </c:pt>
                <c:pt idx="39">
                  <c:v>3.25</c:v>
                </c:pt>
                <c:pt idx="40">
                  <c:v>3.3332999999999977</c:v>
                </c:pt>
                <c:pt idx="41">
                  <c:v>3.416699999999997</c:v>
                </c:pt>
                <c:pt idx="42">
                  <c:v>3.5</c:v>
                </c:pt>
                <c:pt idx="43">
                  <c:v>3.5832999999999999</c:v>
                </c:pt>
                <c:pt idx="44">
                  <c:v>3.6667000000000001</c:v>
                </c:pt>
                <c:pt idx="45">
                  <c:v>3.75</c:v>
                </c:pt>
                <c:pt idx="46">
                  <c:v>3.8332999999999977</c:v>
                </c:pt>
                <c:pt idx="47">
                  <c:v>3.916699999999997</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Sheet1!$B$2:$B$146</c:f>
              <c:numCache>
                <c:formatCode>General</c:formatCode>
                <c:ptCount val="145"/>
                <c:pt idx="0">
                  <c:v>100</c:v>
                </c:pt>
                <c:pt idx="1">
                  <c:v>100</c:v>
                </c:pt>
                <c:pt idx="2">
                  <c:v>99.917000000000101</c:v>
                </c:pt>
                <c:pt idx="3">
                  <c:v>99.715999999999994</c:v>
                </c:pt>
                <c:pt idx="4">
                  <c:v>99.394999999999996</c:v>
                </c:pt>
                <c:pt idx="5">
                  <c:v>99.131999999999991</c:v>
                </c:pt>
                <c:pt idx="6">
                  <c:v>97.672999999999988</c:v>
                </c:pt>
                <c:pt idx="7">
                  <c:v>95.942000000000007</c:v>
                </c:pt>
                <c:pt idx="8">
                  <c:v>95.624999999999986</c:v>
                </c:pt>
                <c:pt idx="9">
                  <c:v>95.427999999999997</c:v>
                </c:pt>
                <c:pt idx="10">
                  <c:v>95.427999999999997</c:v>
                </c:pt>
                <c:pt idx="11">
                  <c:v>95.415999999999997</c:v>
                </c:pt>
                <c:pt idx="12">
                  <c:v>95.377999999999986</c:v>
                </c:pt>
                <c:pt idx="13">
                  <c:v>95.325999999999979</c:v>
                </c:pt>
                <c:pt idx="14">
                  <c:v>95.274000000000001</c:v>
                </c:pt>
                <c:pt idx="15">
                  <c:v>95.221000000000004</c:v>
                </c:pt>
                <c:pt idx="16">
                  <c:v>95.063000000000002</c:v>
                </c:pt>
                <c:pt idx="17">
                  <c:v>94.799000000000007</c:v>
                </c:pt>
                <c:pt idx="18">
                  <c:v>93.635999999999981</c:v>
                </c:pt>
                <c:pt idx="19">
                  <c:v>91.887999999999991</c:v>
                </c:pt>
                <c:pt idx="20">
                  <c:v>91.474999999999994</c:v>
                </c:pt>
                <c:pt idx="21">
                  <c:v>91.35499999999999</c:v>
                </c:pt>
                <c:pt idx="22">
                  <c:v>91.274000000000001</c:v>
                </c:pt>
                <c:pt idx="23">
                  <c:v>91.247000000000085</c:v>
                </c:pt>
                <c:pt idx="24">
                  <c:v>91.233999999999995</c:v>
                </c:pt>
                <c:pt idx="25">
                  <c:v>91.22</c:v>
                </c:pt>
                <c:pt idx="26">
                  <c:v>91.206000000000003</c:v>
                </c:pt>
                <c:pt idx="27">
                  <c:v>91.134999999999991</c:v>
                </c:pt>
                <c:pt idx="28">
                  <c:v>90.994000000000085</c:v>
                </c:pt>
                <c:pt idx="29">
                  <c:v>90.712000000000003</c:v>
                </c:pt>
                <c:pt idx="30">
                  <c:v>89.598000000000013</c:v>
                </c:pt>
                <c:pt idx="31">
                  <c:v>87.873999999999981</c:v>
                </c:pt>
                <c:pt idx="32">
                  <c:v>87.391000000000005</c:v>
                </c:pt>
                <c:pt idx="33">
                  <c:v>87.32</c:v>
                </c:pt>
                <c:pt idx="34">
                  <c:v>87.248999999999995</c:v>
                </c:pt>
                <c:pt idx="35">
                  <c:v>87.205000000000013</c:v>
                </c:pt>
                <c:pt idx="36">
                  <c:v>87.205000000000013</c:v>
                </c:pt>
                <c:pt idx="37">
                  <c:v>87.191000000000003</c:v>
                </c:pt>
                <c:pt idx="38">
                  <c:v>87.175999999999988</c:v>
                </c:pt>
                <c:pt idx="39">
                  <c:v>87.146000000000001</c:v>
                </c:pt>
                <c:pt idx="40">
                  <c:v>86.92</c:v>
                </c:pt>
                <c:pt idx="41">
                  <c:v>86.664000000000001</c:v>
                </c:pt>
                <c:pt idx="42">
                  <c:v>85.864999999999995</c:v>
                </c:pt>
                <c:pt idx="43">
                  <c:v>84.173999999999978</c:v>
                </c:pt>
                <c:pt idx="44">
                  <c:v>83.657999999999987</c:v>
                </c:pt>
                <c:pt idx="45">
                  <c:v>83.521000000000001</c:v>
                </c:pt>
                <c:pt idx="46">
                  <c:v>83.459000000000003</c:v>
                </c:pt>
                <c:pt idx="47">
                  <c:v>83.444000000000116</c:v>
                </c:pt>
                <c:pt idx="48">
                  <c:v>83.444000000000116</c:v>
                </c:pt>
                <c:pt idx="49">
                  <c:v>83.349000000000004</c:v>
                </c:pt>
                <c:pt idx="50">
                  <c:v>83.332999999999998</c:v>
                </c:pt>
                <c:pt idx="51">
                  <c:v>83.22</c:v>
                </c:pt>
                <c:pt idx="52">
                  <c:v>83.009</c:v>
                </c:pt>
                <c:pt idx="53">
                  <c:v>82.766000000000005</c:v>
                </c:pt>
                <c:pt idx="54">
                  <c:v>81.742999999999995</c:v>
                </c:pt>
                <c:pt idx="55">
                  <c:v>80.471999999999994</c:v>
                </c:pt>
                <c:pt idx="56">
                  <c:v>80.013999999999996</c:v>
                </c:pt>
                <c:pt idx="57">
                  <c:v>79.881999999999991</c:v>
                </c:pt>
                <c:pt idx="58">
                  <c:v>79.831999999999994</c:v>
                </c:pt>
                <c:pt idx="59">
                  <c:v>79.781999999999996</c:v>
                </c:pt>
                <c:pt idx="60">
                  <c:v>79.781999999999996</c:v>
                </c:pt>
                <c:pt idx="61">
                  <c:v>79.748000000000005</c:v>
                </c:pt>
                <c:pt idx="62">
                  <c:v>79.748000000000005</c:v>
                </c:pt>
                <c:pt idx="63">
                  <c:v>79.677999999999983</c:v>
                </c:pt>
                <c:pt idx="64">
                  <c:v>79.361999999999995</c:v>
                </c:pt>
                <c:pt idx="65">
                  <c:v>78.992000000000004</c:v>
                </c:pt>
                <c:pt idx="66">
                  <c:v>78.111999999999995</c:v>
                </c:pt>
                <c:pt idx="67">
                  <c:v>76.893000000000001</c:v>
                </c:pt>
                <c:pt idx="68">
                  <c:v>76.590999999999994</c:v>
                </c:pt>
                <c:pt idx="69">
                  <c:v>76.483999999999995</c:v>
                </c:pt>
                <c:pt idx="70">
                  <c:v>76.394000000000005</c:v>
                </c:pt>
                <c:pt idx="71">
                  <c:v>76.394000000000005</c:v>
                </c:pt>
                <c:pt idx="72">
                  <c:v>76.394000000000005</c:v>
                </c:pt>
                <c:pt idx="73">
                  <c:v>76.337999999999994</c:v>
                </c:pt>
                <c:pt idx="74">
                  <c:v>76.3</c:v>
                </c:pt>
                <c:pt idx="75">
                  <c:v>76.244000000000085</c:v>
                </c:pt>
                <c:pt idx="76">
                  <c:v>75.921000000000006</c:v>
                </c:pt>
                <c:pt idx="77">
                  <c:v>75.483999999999995</c:v>
                </c:pt>
                <c:pt idx="78">
                  <c:v>74.647000000000006</c:v>
                </c:pt>
                <c:pt idx="79">
                  <c:v>73.789000000000001</c:v>
                </c:pt>
                <c:pt idx="80">
                  <c:v>73.406000000000006</c:v>
                </c:pt>
                <c:pt idx="81">
                  <c:v>73.387</c:v>
                </c:pt>
                <c:pt idx="82">
                  <c:v>73.348000000000013</c:v>
                </c:pt>
                <c:pt idx="83">
                  <c:v>73.308999999999983</c:v>
                </c:pt>
                <c:pt idx="84">
                  <c:v>73.308999999999983</c:v>
                </c:pt>
                <c:pt idx="85">
                  <c:v>73.308999999999983</c:v>
                </c:pt>
                <c:pt idx="86">
                  <c:v>73.247000000000085</c:v>
                </c:pt>
                <c:pt idx="87">
                  <c:v>73.021000000000001</c:v>
                </c:pt>
                <c:pt idx="88">
                  <c:v>72.876999999999981</c:v>
                </c:pt>
                <c:pt idx="89">
                  <c:v>72.465000000000003</c:v>
                </c:pt>
                <c:pt idx="90">
                  <c:v>71.658999999999978</c:v>
                </c:pt>
                <c:pt idx="91">
                  <c:v>70.540999999999997</c:v>
                </c:pt>
                <c:pt idx="92">
                  <c:v>70.27</c:v>
                </c:pt>
                <c:pt idx="93">
                  <c:v>70.227999999999994</c:v>
                </c:pt>
                <c:pt idx="94">
                  <c:v>70.185999999999979</c:v>
                </c:pt>
                <c:pt idx="95">
                  <c:v>70.143000000000001</c:v>
                </c:pt>
                <c:pt idx="96">
                  <c:v>70.121999999999986</c:v>
                </c:pt>
                <c:pt idx="97">
                  <c:v>70.034999999999997</c:v>
                </c:pt>
                <c:pt idx="98">
                  <c:v>69.88</c:v>
                </c:pt>
                <c:pt idx="99">
                  <c:v>69.724999999999994</c:v>
                </c:pt>
                <c:pt idx="100">
                  <c:v>69.281000000000006</c:v>
                </c:pt>
                <c:pt idx="101">
                  <c:v>68.881</c:v>
                </c:pt>
                <c:pt idx="102">
                  <c:v>67.946000000000026</c:v>
                </c:pt>
                <c:pt idx="103">
                  <c:v>66.72</c:v>
                </c:pt>
                <c:pt idx="104">
                  <c:v>66.427999999999997</c:v>
                </c:pt>
                <c:pt idx="105">
                  <c:v>66.292000000000002</c:v>
                </c:pt>
                <c:pt idx="106">
                  <c:v>66.269000000000005</c:v>
                </c:pt>
                <c:pt idx="107">
                  <c:v>66.245999999999995</c:v>
                </c:pt>
                <c:pt idx="108">
                  <c:v>66.2</c:v>
                </c:pt>
                <c:pt idx="109">
                  <c:v>66.2</c:v>
                </c:pt>
                <c:pt idx="110">
                  <c:v>66.127999999999986</c:v>
                </c:pt>
                <c:pt idx="111">
                  <c:v>65.912000000000006</c:v>
                </c:pt>
                <c:pt idx="112">
                  <c:v>65.381999999999991</c:v>
                </c:pt>
                <c:pt idx="113">
                  <c:v>64.971999999999994</c:v>
                </c:pt>
                <c:pt idx="114">
                  <c:v>64.174999999999983</c:v>
                </c:pt>
                <c:pt idx="115">
                  <c:v>63.182000000000002</c:v>
                </c:pt>
                <c:pt idx="116">
                  <c:v>62.841000000000001</c:v>
                </c:pt>
                <c:pt idx="117">
                  <c:v>62.816000000000003</c:v>
                </c:pt>
                <c:pt idx="118">
                  <c:v>62.767000000000003</c:v>
                </c:pt>
                <c:pt idx="119">
                  <c:v>62.767000000000003</c:v>
                </c:pt>
                <c:pt idx="120">
                  <c:v>62.716000000000001</c:v>
                </c:pt>
                <c:pt idx="121">
                  <c:v>62.689</c:v>
                </c:pt>
                <c:pt idx="122">
                  <c:v>62.61</c:v>
                </c:pt>
                <c:pt idx="123">
                  <c:v>62.396000000000001</c:v>
                </c:pt>
                <c:pt idx="124">
                  <c:v>62.049000000000007</c:v>
                </c:pt>
                <c:pt idx="125">
                  <c:v>61.54</c:v>
                </c:pt>
                <c:pt idx="126">
                  <c:v>60.601000000000006</c:v>
                </c:pt>
                <c:pt idx="127">
                  <c:v>59.847999999999999</c:v>
                </c:pt>
                <c:pt idx="128">
                  <c:v>59.63</c:v>
                </c:pt>
                <c:pt idx="129">
                  <c:v>59.575000000000003</c:v>
                </c:pt>
                <c:pt idx="130">
                  <c:v>59.575000000000003</c:v>
                </c:pt>
                <c:pt idx="131">
                  <c:v>59.518000000000001</c:v>
                </c:pt>
                <c:pt idx="132">
                  <c:v>59.518000000000001</c:v>
                </c:pt>
                <c:pt idx="133">
                  <c:v>59.454000000000001</c:v>
                </c:pt>
                <c:pt idx="134">
                  <c:v>59.322000000000003</c:v>
                </c:pt>
                <c:pt idx="135">
                  <c:v>59.221000000000011</c:v>
                </c:pt>
                <c:pt idx="136">
                  <c:v>58.951999999999998</c:v>
                </c:pt>
                <c:pt idx="137">
                  <c:v>58.616</c:v>
                </c:pt>
                <c:pt idx="138">
                  <c:v>57.637</c:v>
                </c:pt>
                <c:pt idx="139">
                  <c:v>56.89</c:v>
                </c:pt>
                <c:pt idx="140">
                  <c:v>56.477000000000004</c:v>
                </c:pt>
                <c:pt idx="141">
                  <c:v>56.407000000000004</c:v>
                </c:pt>
                <c:pt idx="142">
                  <c:v>56.407000000000004</c:v>
                </c:pt>
                <c:pt idx="143">
                  <c:v>56.371000000000002</c:v>
                </c:pt>
                <c:pt idx="144">
                  <c:v>56.371000000000002</c:v>
                </c:pt>
              </c:numCache>
            </c:numRef>
          </c:yVal>
          <c:smooth val="0"/>
        </c:ser>
        <c:ser>
          <c:idx val="1"/>
          <c:order val="1"/>
          <c:tx>
            <c:strRef>
              <c:f>Sheet1!$C$1</c:f>
              <c:strCache>
                <c:ptCount val="1"/>
                <c:pt idx="0">
                  <c:v>Male 2003-6/2012</c:v>
                </c:pt>
              </c:strCache>
            </c:strRef>
          </c:tx>
          <c:spPr>
            <a:ln w="41275">
              <a:solidFill>
                <a:srgbClr val="00FFFF"/>
              </a:solidFill>
              <a:prstDash val="solid"/>
            </a:ln>
          </c:spPr>
          <c:marker>
            <c:symbol val="none"/>
          </c:marker>
          <c:xVal>
            <c:numRef>
              <c:f>Sheet1!$A$2:$A$146</c:f>
              <c:numCache>
                <c:formatCode>General</c:formatCode>
                <c:ptCount val="145"/>
                <c:pt idx="0">
                  <c:v>0</c:v>
                </c:pt>
                <c:pt idx="1">
                  <c:v>8.3300000000000041E-2</c:v>
                </c:pt>
                <c:pt idx="2">
                  <c:v>0.16669999999999999</c:v>
                </c:pt>
                <c:pt idx="3">
                  <c:v>0.25</c:v>
                </c:pt>
                <c:pt idx="4">
                  <c:v>0.33330000000000054</c:v>
                </c:pt>
                <c:pt idx="5">
                  <c:v>0.41670000000000001</c:v>
                </c:pt>
                <c:pt idx="6">
                  <c:v>0.5</c:v>
                </c:pt>
                <c:pt idx="7">
                  <c:v>0.58329999999999949</c:v>
                </c:pt>
                <c:pt idx="8">
                  <c:v>0.66670000000000096</c:v>
                </c:pt>
                <c:pt idx="9">
                  <c:v>0.75000000000000078</c:v>
                </c:pt>
                <c:pt idx="10">
                  <c:v>0.83330000000000004</c:v>
                </c:pt>
                <c:pt idx="11">
                  <c:v>0.91670000000000063</c:v>
                </c:pt>
                <c:pt idx="12">
                  <c:v>1</c:v>
                </c:pt>
                <c:pt idx="13">
                  <c:v>1.0832999999999986</c:v>
                </c:pt>
                <c:pt idx="14">
                  <c:v>1.1667000000000001</c:v>
                </c:pt>
                <c:pt idx="15">
                  <c:v>1.25</c:v>
                </c:pt>
                <c:pt idx="16">
                  <c:v>1.3332999999999986</c:v>
                </c:pt>
                <c:pt idx="17">
                  <c:v>1.4166999999999987</c:v>
                </c:pt>
                <c:pt idx="18">
                  <c:v>1.5</c:v>
                </c:pt>
                <c:pt idx="19">
                  <c:v>1.5832999999999986</c:v>
                </c:pt>
                <c:pt idx="20">
                  <c:v>1.6667000000000001</c:v>
                </c:pt>
                <c:pt idx="21">
                  <c:v>1.75</c:v>
                </c:pt>
                <c:pt idx="22">
                  <c:v>1.8332999999999986</c:v>
                </c:pt>
                <c:pt idx="23">
                  <c:v>1.9167000000000001</c:v>
                </c:pt>
                <c:pt idx="24">
                  <c:v>2</c:v>
                </c:pt>
                <c:pt idx="25">
                  <c:v>2.0832999999999999</c:v>
                </c:pt>
                <c:pt idx="26">
                  <c:v>2.1667000000000001</c:v>
                </c:pt>
                <c:pt idx="27">
                  <c:v>2.25</c:v>
                </c:pt>
                <c:pt idx="28">
                  <c:v>2.3332999999999977</c:v>
                </c:pt>
                <c:pt idx="29">
                  <c:v>2.416699999999997</c:v>
                </c:pt>
                <c:pt idx="30">
                  <c:v>2.5</c:v>
                </c:pt>
                <c:pt idx="31">
                  <c:v>2.5832999999999999</c:v>
                </c:pt>
                <c:pt idx="32">
                  <c:v>2.6667000000000001</c:v>
                </c:pt>
                <c:pt idx="33">
                  <c:v>2.75</c:v>
                </c:pt>
                <c:pt idx="34">
                  <c:v>2.8332999999999977</c:v>
                </c:pt>
                <c:pt idx="35">
                  <c:v>2.916699999999997</c:v>
                </c:pt>
                <c:pt idx="36">
                  <c:v>3</c:v>
                </c:pt>
                <c:pt idx="37">
                  <c:v>3.0832999999999999</c:v>
                </c:pt>
                <c:pt idx="38">
                  <c:v>3.1667000000000001</c:v>
                </c:pt>
                <c:pt idx="39">
                  <c:v>3.25</c:v>
                </c:pt>
                <c:pt idx="40">
                  <c:v>3.3332999999999977</c:v>
                </c:pt>
                <c:pt idx="41">
                  <c:v>3.416699999999997</c:v>
                </c:pt>
                <c:pt idx="42">
                  <c:v>3.5</c:v>
                </c:pt>
                <c:pt idx="43">
                  <c:v>3.5832999999999999</c:v>
                </c:pt>
                <c:pt idx="44">
                  <c:v>3.6667000000000001</c:v>
                </c:pt>
                <c:pt idx="45">
                  <c:v>3.75</c:v>
                </c:pt>
                <c:pt idx="46">
                  <c:v>3.8332999999999977</c:v>
                </c:pt>
                <c:pt idx="47">
                  <c:v>3.916699999999997</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Sheet1!$C$2:$C$146</c:f>
              <c:numCache>
                <c:formatCode>General</c:formatCode>
                <c:ptCount val="145"/>
                <c:pt idx="0">
                  <c:v>100</c:v>
                </c:pt>
                <c:pt idx="1">
                  <c:v>100</c:v>
                </c:pt>
                <c:pt idx="2">
                  <c:v>99.980999999999995</c:v>
                </c:pt>
                <c:pt idx="3">
                  <c:v>99.867999999999995</c:v>
                </c:pt>
                <c:pt idx="4">
                  <c:v>99.64</c:v>
                </c:pt>
                <c:pt idx="5">
                  <c:v>99.524999999999991</c:v>
                </c:pt>
                <c:pt idx="6">
                  <c:v>98.497000000000085</c:v>
                </c:pt>
                <c:pt idx="7">
                  <c:v>97.290999999999997</c:v>
                </c:pt>
                <c:pt idx="8">
                  <c:v>97.192999999999998</c:v>
                </c:pt>
                <c:pt idx="9">
                  <c:v>97.172999999999988</c:v>
                </c:pt>
                <c:pt idx="10">
                  <c:v>97.172999999999988</c:v>
                </c:pt>
                <c:pt idx="11">
                  <c:v>97.172999999999988</c:v>
                </c:pt>
                <c:pt idx="12">
                  <c:v>97.152999999999949</c:v>
                </c:pt>
                <c:pt idx="13">
                  <c:v>97.131999999999991</c:v>
                </c:pt>
                <c:pt idx="14">
                  <c:v>97.131999999999991</c:v>
                </c:pt>
                <c:pt idx="15">
                  <c:v>97.088999999999999</c:v>
                </c:pt>
                <c:pt idx="16">
                  <c:v>97.004000000000005</c:v>
                </c:pt>
                <c:pt idx="17">
                  <c:v>96.747000000000085</c:v>
                </c:pt>
                <c:pt idx="18">
                  <c:v>95.613</c:v>
                </c:pt>
                <c:pt idx="19">
                  <c:v>94.006</c:v>
                </c:pt>
                <c:pt idx="20">
                  <c:v>93.747000000000085</c:v>
                </c:pt>
                <c:pt idx="21">
                  <c:v>93.66</c:v>
                </c:pt>
                <c:pt idx="22">
                  <c:v>93.617000000000004</c:v>
                </c:pt>
                <c:pt idx="23">
                  <c:v>93.617000000000004</c:v>
                </c:pt>
                <c:pt idx="24">
                  <c:v>93.617000000000004</c:v>
                </c:pt>
                <c:pt idx="25">
                  <c:v>93.617000000000004</c:v>
                </c:pt>
                <c:pt idx="26">
                  <c:v>93.593999999999994</c:v>
                </c:pt>
                <c:pt idx="27">
                  <c:v>93.570999999999998</c:v>
                </c:pt>
                <c:pt idx="28">
                  <c:v>93.364999999999995</c:v>
                </c:pt>
                <c:pt idx="29">
                  <c:v>93.066999999999993</c:v>
                </c:pt>
                <c:pt idx="30">
                  <c:v>92.034999999999997</c:v>
                </c:pt>
                <c:pt idx="31">
                  <c:v>90.793999999999997</c:v>
                </c:pt>
                <c:pt idx="32">
                  <c:v>90.654999999999987</c:v>
                </c:pt>
                <c:pt idx="33">
                  <c:v>90.539000000000001</c:v>
                </c:pt>
                <c:pt idx="34">
                  <c:v>90.539000000000001</c:v>
                </c:pt>
                <c:pt idx="35">
                  <c:v>90.539000000000001</c:v>
                </c:pt>
                <c:pt idx="36">
                  <c:v>90.539000000000001</c:v>
                </c:pt>
                <c:pt idx="37">
                  <c:v>90.442000000000007</c:v>
                </c:pt>
                <c:pt idx="38">
                  <c:v>90.393000000000001</c:v>
                </c:pt>
                <c:pt idx="39">
                  <c:v>90.343999999999994</c:v>
                </c:pt>
                <c:pt idx="40">
                  <c:v>90.05</c:v>
                </c:pt>
                <c:pt idx="41">
                  <c:v>89.486000000000004</c:v>
                </c:pt>
                <c:pt idx="42">
                  <c:v>88.53</c:v>
                </c:pt>
                <c:pt idx="43">
                  <c:v>86.884999999999991</c:v>
                </c:pt>
                <c:pt idx="44">
                  <c:v>86.811000000000007</c:v>
                </c:pt>
                <c:pt idx="45">
                  <c:v>86.811000000000007</c:v>
                </c:pt>
                <c:pt idx="46">
                  <c:v>86.786000000000001</c:v>
                </c:pt>
                <c:pt idx="47">
                  <c:v>86.786000000000001</c:v>
                </c:pt>
                <c:pt idx="48">
                  <c:v>86.736000000000004</c:v>
                </c:pt>
                <c:pt idx="49">
                  <c:v>86.736000000000004</c:v>
                </c:pt>
                <c:pt idx="50">
                  <c:v>86.682999999999979</c:v>
                </c:pt>
                <c:pt idx="51">
                  <c:v>86.603999999999999</c:v>
                </c:pt>
                <c:pt idx="52">
                  <c:v>86.262</c:v>
                </c:pt>
                <c:pt idx="53">
                  <c:v>85.762</c:v>
                </c:pt>
                <c:pt idx="54">
                  <c:v>84.786000000000001</c:v>
                </c:pt>
                <c:pt idx="55">
                  <c:v>83.543999999999997</c:v>
                </c:pt>
                <c:pt idx="56">
                  <c:v>83.331999999999994</c:v>
                </c:pt>
                <c:pt idx="57">
                  <c:v>83.278999999999982</c:v>
                </c:pt>
                <c:pt idx="58">
                  <c:v>83.251999999999995</c:v>
                </c:pt>
                <c:pt idx="59">
                  <c:v>83.224999999999994</c:v>
                </c:pt>
                <c:pt idx="60">
                  <c:v>83.224999999999994</c:v>
                </c:pt>
                <c:pt idx="61">
                  <c:v>83.14</c:v>
                </c:pt>
                <c:pt idx="62">
                  <c:v>83.14</c:v>
                </c:pt>
                <c:pt idx="63">
                  <c:v>82.997000000000085</c:v>
                </c:pt>
                <c:pt idx="64">
                  <c:v>82.711000000000027</c:v>
                </c:pt>
                <c:pt idx="65">
                  <c:v>82.10799999999999</c:v>
                </c:pt>
                <c:pt idx="66">
                  <c:v>81.131999999999991</c:v>
                </c:pt>
                <c:pt idx="67">
                  <c:v>80.009</c:v>
                </c:pt>
                <c:pt idx="68">
                  <c:v>79.718999999999994</c:v>
                </c:pt>
                <c:pt idx="69">
                  <c:v>79.66</c:v>
                </c:pt>
                <c:pt idx="70">
                  <c:v>79.63</c:v>
                </c:pt>
                <c:pt idx="71">
                  <c:v>79.599999999999994</c:v>
                </c:pt>
                <c:pt idx="72">
                  <c:v>79.568000000000012</c:v>
                </c:pt>
                <c:pt idx="73">
                  <c:v>79.497000000000085</c:v>
                </c:pt>
                <c:pt idx="74">
                  <c:v>79.497000000000085</c:v>
                </c:pt>
                <c:pt idx="75">
                  <c:v>79.421999999999997</c:v>
                </c:pt>
                <c:pt idx="76">
                  <c:v>78.929000000000002</c:v>
                </c:pt>
                <c:pt idx="77">
                  <c:v>78.436000000000007</c:v>
                </c:pt>
                <c:pt idx="78">
                  <c:v>77.370999999999981</c:v>
                </c:pt>
                <c:pt idx="79">
                  <c:v>76.34</c:v>
                </c:pt>
                <c:pt idx="80">
                  <c:v>76.027999999999992</c:v>
                </c:pt>
                <c:pt idx="81">
                  <c:v>75.910000000000025</c:v>
                </c:pt>
                <c:pt idx="82">
                  <c:v>75.910000000000025</c:v>
                </c:pt>
                <c:pt idx="83">
                  <c:v>75.910000000000025</c:v>
                </c:pt>
                <c:pt idx="84">
                  <c:v>75.910000000000025</c:v>
                </c:pt>
                <c:pt idx="85">
                  <c:v>75.86</c:v>
                </c:pt>
                <c:pt idx="86">
                  <c:v>75.86</c:v>
                </c:pt>
                <c:pt idx="87">
                  <c:v>75.747000000000085</c:v>
                </c:pt>
                <c:pt idx="88">
                  <c:v>75.349000000000004</c:v>
                </c:pt>
                <c:pt idx="89">
                  <c:v>74.492999999999995</c:v>
                </c:pt>
                <c:pt idx="90">
                  <c:v>73.692999999999998</c:v>
                </c:pt>
                <c:pt idx="91">
                  <c:v>72.715999999999994</c:v>
                </c:pt>
                <c:pt idx="92">
                  <c:v>72.421999999999997</c:v>
                </c:pt>
                <c:pt idx="93">
                  <c:v>72.361999999999995</c:v>
                </c:pt>
                <c:pt idx="94">
                  <c:v>72.361999999999995</c:v>
                </c:pt>
                <c:pt idx="95">
                  <c:v>72.361999999999995</c:v>
                </c:pt>
                <c:pt idx="96">
                  <c:v>72.293000000000006</c:v>
                </c:pt>
                <c:pt idx="97">
                  <c:v>72.203999999999994</c:v>
                </c:pt>
                <c:pt idx="98">
                  <c:v>72.10899999999998</c:v>
                </c:pt>
                <c:pt idx="99">
                  <c:v>71.816999999999993</c:v>
                </c:pt>
                <c:pt idx="100">
                  <c:v>71.619</c:v>
                </c:pt>
                <c:pt idx="101">
                  <c:v>71.42</c:v>
                </c:pt>
                <c:pt idx="102">
                  <c:v>70.224000000000004</c:v>
                </c:pt>
                <c:pt idx="103">
                  <c:v>68.617000000000004</c:v>
                </c:pt>
                <c:pt idx="104">
                  <c:v>68.31</c:v>
                </c:pt>
                <c:pt idx="105">
                  <c:v>68.31</c:v>
                </c:pt>
                <c:pt idx="106">
                  <c:v>68.198999999999998</c:v>
                </c:pt>
                <c:pt idx="107">
                  <c:v>68.198999999999998</c:v>
                </c:pt>
                <c:pt idx="108">
                  <c:v>68.063000000000002</c:v>
                </c:pt>
              </c:numCache>
            </c:numRef>
          </c:yVal>
          <c:smooth val="0"/>
        </c:ser>
        <c:ser>
          <c:idx val="2"/>
          <c:order val="2"/>
          <c:tx>
            <c:strRef>
              <c:f>Sheet1!$D$1</c:f>
              <c:strCache>
                <c:ptCount val="1"/>
                <c:pt idx="0">
                  <c:v>Female 4/1994-2002</c:v>
                </c:pt>
              </c:strCache>
            </c:strRef>
          </c:tx>
          <c:spPr>
            <a:ln w="41275">
              <a:solidFill>
                <a:srgbClr val="FF0000"/>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0.33330000000000054</c:v>
                </c:pt>
                <c:pt idx="5">
                  <c:v>0.41670000000000001</c:v>
                </c:pt>
                <c:pt idx="6">
                  <c:v>0.5</c:v>
                </c:pt>
                <c:pt idx="7">
                  <c:v>0.58329999999999949</c:v>
                </c:pt>
                <c:pt idx="8">
                  <c:v>0.66670000000000096</c:v>
                </c:pt>
                <c:pt idx="9">
                  <c:v>0.75000000000000078</c:v>
                </c:pt>
                <c:pt idx="10">
                  <c:v>0.83330000000000004</c:v>
                </c:pt>
                <c:pt idx="11">
                  <c:v>0.91670000000000063</c:v>
                </c:pt>
                <c:pt idx="12">
                  <c:v>1</c:v>
                </c:pt>
                <c:pt idx="13">
                  <c:v>1.0832999999999986</c:v>
                </c:pt>
                <c:pt idx="14">
                  <c:v>1.1667000000000001</c:v>
                </c:pt>
                <c:pt idx="15">
                  <c:v>1.25</c:v>
                </c:pt>
                <c:pt idx="16">
                  <c:v>1.3332999999999986</c:v>
                </c:pt>
                <c:pt idx="17">
                  <c:v>1.4166999999999987</c:v>
                </c:pt>
                <c:pt idx="18">
                  <c:v>1.5</c:v>
                </c:pt>
                <c:pt idx="19">
                  <c:v>1.5832999999999986</c:v>
                </c:pt>
                <c:pt idx="20">
                  <c:v>1.6667000000000001</c:v>
                </c:pt>
                <c:pt idx="21">
                  <c:v>1.75</c:v>
                </c:pt>
                <c:pt idx="22">
                  <c:v>1.8332999999999986</c:v>
                </c:pt>
                <c:pt idx="23">
                  <c:v>1.9167000000000001</c:v>
                </c:pt>
                <c:pt idx="24">
                  <c:v>2</c:v>
                </c:pt>
                <c:pt idx="25">
                  <c:v>2.0832999999999999</c:v>
                </c:pt>
                <c:pt idx="26">
                  <c:v>2.1667000000000001</c:v>
                </c:pt>
                <c:pt idx="27">
                  <c:v>2.25</c:v>
                </c:pt>
                <c:pt idx="28">
                  <c:v>2.3332999999999977</c:v>
                </c:pt>
                <c:pt idx="29">
                  <c:v>2.416699999999997</c:v>
                </c:pt>
                <c:pt idx="30">
                  <c:v>2.5</c:v>
                </c:pt>
                <c:pt idx="31">
                  <c:v>2.5832999999999999</c:v>
                </c:pt>
                <c:pt idx="32">
                  <c:v>2.6667000000000001</c:v>
                </c:pt>
                <c:pt idx="33">
                  <c:v>2.75</c:v>
                </c:pt>
                <c:pt idx="34">
                  <c:v>2.8332999999999977</c:v>
                </c:pt>
                <c:pt idx="35">
                  <c:v>2.916699999999997</c:v>
                </c:pt>
                <c:pt idx="36">
                  <c:v>3</c:v>
                </c:pt>
                <c:pt idx="37">
                  <c:v>3.0832999999999999</c:v>
                </c:pt>
                <c:pt idx="38">
                  <c:v>3.1667000000000001</c:v>
                </c:pt>
                <c:pt idx="39">
                  <c:v>3.25</c:v>
                </c:pt>
                <c:pt idx="40">
                  <c:v>3.3332999999999977</c:v>
                </c:pt>
                <c:pt idx="41">
                  <c:v>3.416699999999997</c:v>
                </c:pt>
                <c:pt idx="42">
                  <c:v>3.5</c:v>
                </c:pt>
                <c:pt idx="43">
                  <c:v>3.5832999999999999</c:v>
                </c:pt>
                <c:pt idx="44">
                  <c:v>3.6667000000000001</c:v>
                </c:pt>
                <c:pt idx="45">
                  <c:v>3.75</c:v>
                </c:pt>
                <c:pt idx="46">
                  <c:v>3.8332999999999977</c:v>
                </c:pt>
                <c:pt idx="47">
                  <c:v>3.916699999999997</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Sheet1!$D$2:$D$146</c:f>
              <c:numCache>
                <c:formatCode>General</c:formatCode>
                <c:ptCount val="145"/>
                <c:pt idx="0">
                  <c:v>100</c:v>
                </c:pt>
                <c:pt idx="1">
                  <c:v>100</c:v>
                </c:pt>
                <c:pt idx="2">
                  <c:v>99.960000000000022</c:v>
                </c:pt>
                <c:pt idx="3">
                  <c:v>99.799000000000007</c:v>
                </c:pt>
                <c:pt idx="4">
                  <c:v>99.718999999999994</c:v>
                </c:pt>
                <c:pt idx="5">
                  <c:v>99.557000000000002</c:v>
                </c:pt>
                <c:pt idx="6">
                  <c:v>98.777999999999992</c:v>
                </c:pt>
                <c:pt idx="7">
                  <c:v>97.790999999999997</c:v>
                </c:pt>
                <c:pt idx="8">
                  <c:v>97.708000000000013</c:v>
                </c:pt>
                <c:pt idx="9">
                  <c:v>97.623999999999981</c:v>
                </c:pt>
                <c:pt idx="10">
                  <c:v>97.623999999999981</c:v>
                </c:pt>
                <c:pt idx="11">
                  <c:v>97.623999999999981</c:v>
                </c:pt>
                <c:pt idx="12">
                  <c:v>97.581000000000003</c:v>
                </c:pt>
                <c:pt idx="13">
                  <c:v>97.537000000000006</c:v>
                </c:pt>
                <c:pt idx="14">
                  <c:v>97.537000000000006</c:v>
                </c:pt>
                <c:pt idx="15">
                  <c:v>97.537000000000006</c:v>
                </c:pt>
                <c:pt idx="16">
                  <c:v>97.492000000000004</c:v>
                </c:pt>
                <c:pt idx="17">
                  <c:v>97.356999999999999</c:v>
                </c:pt>
                <c:pt idx="18">
                  <c:v>96.545000000000002</c:v>
                </c:pt>
                <c:pt idx="19">
                  <c:v>95.864999999999995</c:v>
                </c:pt>
                <c:pt idx="20">
                  <c:v>95.590999999999994</c:v>
                </c:pt>
                <c:pt idx="21">
                  <c:v>95.546000000000006</c:v>
                </c:pt>
                <c:pt idx="22">
                  <c:v>95.498999999999995</c:v>
                </c:pt>
                <c:pt idx="23">
                  <c:v>95.498999999999995</c:v>
                </c:pt>
                <c:pt idx="24">
                  <c:v>95.498999999999995</c:v>
                </c:pt>
                <c:pt idx="25">
                  <c:v>95.498999999999995</c:v>
                </c:pt>
                <c:pt idx="26">
                  <c:v>95.498999999999995</c:v>
                </c:pt>
                <c:pt idx="27">
                  <c:v>95.498999999999995</c:v>
                </c:pt>
                <c:pt idx="28">
                  <c:v>95.498999999999995</c:v>
                </c:pt>
                <c:pt idx="29">
                  <c:v>95.209000000000003</c:v>
                </c:pt>
                <c:pt idx="30">
                  <c:v>94.675999999999988</c:v>
                </c:pt>
                <c:pt idx="31">
                  <c:v>93.751000000000005</c:v>
                </c:pt>
                <c:pt idx="32">
                  <c:v>93.653999999999982</c:v>
                </c:pt>
                <c:pt idx="33">
                  <c:v>93.60499999999999</c:v>
                </c:pt>
                <c:pt idx="34">
                  <c:v>93.60499999999999</c:v>
                </c:pt>
                <c:pt idx="35">
                  <c:v>93.554999999999993</c:v>
                </c:pt>
                <c:pt idx="36">
                  <c:v>93.504999999999995</c:v>
                </c:pt>
                <c:pt idx="37">
                  <c:v>93.504999999999995</c:v>
                </c:pt>
                <c:pt idx="38">
                  <c:v>93.504999999999995</c:v>
                </c:pt>
                <c:pt idx="39">
                  <c:v>93.453000000000003</c:v>
                </c:pt>
                <c:pt idx="40">
                  <c:v>93.453000000000003</c:v>
                </c:pt>
                <c:pt idx="41">
                  <c:v>93.141000000000005</c:v>
                </c:pt>
                <c:pt idx="42">
                  <c:v>92.307000000000002</c:v>
                </c:pt>
                <c:pt idx="43">
                  <c:v>91.212000000000003</c:v>
                </c:pt>
                <c:pt idx="44">
                  <c:v>91.158999999999978</c:v>
                </c:pt>
                <c:pt idx="45">
                  <c:v>91.158999999999978</c:v>
                </c:pt>
                <c:pt idx="46">
                  <c:v>91.10599999999998</c:v>
                </c:pt>
                <c:pt idx="47">
                  <c:v>91.10599999999998</c:v>
                </c:pt>
                <c:pt idx="48">
                  <c:v>91.10599999999998</c:v>
                </c:pt>
                <c:pt idx="49">
                  <c:v>91.10599999999998</c:v>
                </c:pt>
                <c:pt idx="50">
                  <c:v>91.10599999999998</c:v>
                </c:pt>
                <c:pt idx="51">
                  <c:v>91.10599999999998</c:v>
                </c:pt>
                <c:pt idx="52">
                  <c:v>91.05</c:v>
                </c:pt>
                <c:pt idx="53">
                  <c:v>90.768000000000001</c:v>
                </c:pt>
                <c:pt idx="54">
                  <c:v>90.088999999999999</c:v>
                </c:pt>
                <c:pt idx="55">
                  <c:v>89.240000000000023</c:v>
                </c:pt>
                <c:pt idx="56">
                  <c:v>88.842000000000013</c:v>
                </c:pt>
                <c:pt idx="57">
                  <c:v>88.727999999999994</c:v>
                </c:pt>
                <c:pt idx="58">
                  <c:v>88.727999999999994</c:v>
                </c:pt>
                <c:pt idx="59">
                  <c:v>88.727999999999994</c:v>
                </c:pt>
                <c:pt idx="60">
                  <c:v>88.727999999999994</c:v>
                </c:pt>
                <c:pt idx="61">
                  <c:v>88.667999999999992</c:v>
                </c:pt>
                <c:pt idx="62">
                  <c:v>88.667999999999992</c:v>
                </c:pt>
                <c:pt idx="63">
                  <c:v>88.546999999999997</c:v>
                </c:pt>
                <c:pt idx="64">
                  <c:v>88.304999999999993</c:v>
                </c:pt>
                <c:pt idx="65">
                  <c:v>87.941000000000116</c:v>
                </c:pt>
                <c:pt idx="66">
                  <c:v>87.271999999999991</c:v>
                </c:pt>
                <c:pt idx="67">
                  <c:v>86.236000000000004</c:v>
                </c:pt>
                <c:pt idx="68">
                  <c:v>86.051999999999992</c:v>
                </c:pt>
                <c:pt idx="69">
                  <c:v>85.927999999999997</c:v>
                </c:pt>
                <c:pt idx="70">
                  <c:v>85.927999999999997</c:v>
                </c:pt>
                <c:pt idx="71">
                  <c:v>85.927999999999997</c:v>
                </c:pt>
                <c:pt idx="72">
                  <c:v>85.927999999999997</c:v>
                </c:pt>
                <c:pt idx="73">
                  <c:v>85.863</c:v>
                </c:pt>
                <c:pt idx="74">
                  <c:v>85.798000000000002</c:v>
                </c:pt>
                <c:pt idx="75">
                  <c:v>85.798000000000002</c:v>
                </c:pt>
                <c:pt idx="76">
                  <c:v>85.798000000000002</c:v>
                </c:pt>
                <c:pt idx="77">
                  <c:v>85.732000000000014</c:v>
                </c:pt>
                <c:pt idx="78">
                  <c:v>85.206000000000003</c:v>
                </c:pt>
                <c:pt idx="79">
                  <c:v>84.480999999999995</c:v>
                </c:pt>
                <c:pt idx="80">
                  <c:v>84.215999999999994</c:v>
                </c:pt>
                <c:pt idx="81">
                  <c:v>84.016000000000005</c:v>
                </c:pt>
                <c:pt idx="82">
                  <c:v>84.016000000000005</c:v>
                </c:pt>
                <c:pt idx="83">
                  <c:v>84.016000000000005</c:v>
                </c:pt>
                <c:pt idx="84">
                  <c:v>84.016000000000005</c:v>
                </c:pt>
                <c:pt idx="85">
                  <c:v>83.946000000000026</c:v>
                </c:pt>
                <c:pt idx="86">
                  <c:v>83.946000000000026</c:v>
                </c:pt>
                <c:pt idx="87">
                  <c:v>83.875999999999948</c:v>
                </c:pt>
                <c:pt idx="88">
                  <c:v>83.522999999999982</c:v>
                </c:pt>
                <c:pt idx="89">
                  <c:v>83.240000000000023</c:v>
                </c:pt>
                <c:pt idx="90">
                  <c:v>82.391000000000005</c:v>
                </c:pt>
                <c:pt idx="91">
                  <c:v>81.965999999999994</c:v>
                </c:pt>
                <c:pt idx="92">
                  <c:v>81.753</c:v>
                </c:pt>
                <c:pt idx="93">
                  <c:v>81.753</c:v>
                </c:pt>
                <c:pt idx="94">
                  <c:v>81.753</c:v>
                </c:pt>
                <c:pt idx="95">
                  <c:v>81.753</c:v>
                </c:pt>
                <c:pt idx="96">
                  <c:v>81.753</c:v>
                </c:pt>
                <c:pt idx="97">
                  <c:v>81.753</c:v>
                </c:pt>
                <c:pt idx="98">
                  <c:v>81.676999999999978</c:v>
                </c:pt>
                <c:pt idx="99">
                  <c:v>81.676999999999978</c:v>
                </c:pt>
                <c:pt idx="100">
                  <c:v>81.447000000000088</c:v>
                </c:pt>
                <c:pt idx="101">
                  <c:v>81.217000000000027</c:v>
                </c:pt>
                <c:pt idx="102">
                  <c:v>80.60299999999998</c:v>
                </c:pt>
                <c:pt idx="103">
                  <c:v>79.293999999999997</c:v>
                </c:pt>
                <c:pt idx="104">
                  <c:v>79.063000000000002</c:v>
                </c:pt>
                <c:pt idx="105">
                  <c:v>78.985000000000014</c:v>
                </c:pt>
                <c:pt idx="106">
                  <c:v>78.985000000000014</c:v>
                </c:pt>
                <c:pt idx="107">
                  <c:v>78.985000000000014</c:v>
                </c:pt>
                <c:pt idx="108">
                  <c:v>78.985000000000014</c:v>
                </c:pt>
                <c:pt idx="109">
                  <c:v>78.985000000000014</c:v>
                </c:pt>
                <c:pt idx="110">
                  <c:v>78.900999999999996</c:v>
                </c:pt>
                <c:pt idx="111">
                  <c:v>78.900999999999996</c:v>
                </c:pt>
                <c:pt idx="112">
                  <c:v>78.733999999999995</c:v>
                </c:pt>
                <c:pt idx="113">
                  <c:v>78.649999999999991</c:v>
                </c:pt>
                <c:pt idx="114">
                  <c:v>78.397999999999996</c:v>
                </c:pt>
                <c:pt idx="115">
                  <c:v>77.552999999999983</c:v>
                </c:pt>
                <c:pt idx="116">
                  <c:v>77.468000000000004</c:v>
                </c:pt>
                <c:pt idx="117">
                  <c:v>77.381999999999991</c:v>
                </c:pt>
                <c:pt idx="118">
                  <c:v>77.296000000000006</c:v>
                </c:pt>
                <c:pt idx="119">
                  <c:v>77.296000000000006</c:v>
                </c:pt>
                <c:pt idx="120">
                  <c:v>77.296000000000006</c:v>
                </c:pt>
                <c:pt idx="121">
                  <c:v>77.206000000000003</c:v>
                </c:pt>
                <c:pt idx="122">
                  <c:v>77.206000000000003</c:v>
                </c:pt>
                <c:pt idx="123">
                  <c:v>77.114000000000004</c:v>
                </c:pt>
                <c:pt idx="124">
                  <c:v>76.930999999999997</c:v>
                </c:pt>
                <c:pt idx="125">
                  <c:v>76.745999999999995</c:v>
                </c:pt>
                <c:pt idx="126">
                  <c:v>75.915000000000006</c:v>
                </c:pt>
                <c:pt idx="127">
                  <c:v>74.986999999999995</c:v>
                </c:pt>
                <c:pt idx="128">
                  <c:v>74.986999999999995</c:v>
                </c:pt>
                <c:pt idx="129">
                  <c:v>74.986999999999995</c:v>
                </c:pt>
                <c:pt idx="130">
                  <c:v>74.888999999999982</c:v>
                </c:pt>
                <c:pt idx="131">
                  <c:v>74.888999999999982</c:v>
                </c:pt>
                <c:pt idx="132">
                  <c:v>74.888999999999982</c:v>
                </c:pt>
                <c:pt idx="133">
                  <c:v>74.888999999999982</c:v>
                </c:pt>
                <c:pt idx="134">
                  <c:v>74.888999999999982</c:v>
                </c:pt>
                <c:pt idx="135">
                  <c:v>74.650999999999982</c:v>
                </c:pt>
                <c:pt idx="136">
                  <c:v>74.293000000000006</c:v>
                </c:pt>
                <c:pt idx="137">
                  <c:v>74.172999999999988</c:v>
                </c:pt>
                <c:pt idx="138">
                  <c:v>73.575999999999979</c:v>
                </c:pt>
                <c:pt idx="139">
                  <c:v>72.613</c:v>
                </c:pt>
                <c:pt idx="140">
                  <c:v>72.491000000000085</c:v>
                </c:pt>
                <c:pt idx="141">
                  <c:v>72.491000000000085</c:v>
                </c:pt>
                <c:pt idx="142">
                  <c:v>72.364000000000004</c:v>
                </c:pt>
                <c:pt idx="143">
                  <c:v>72.364000000000004</c:v>
                </c:pt>
                <c:pt idx="144">
                  <c:v>72.364000000000004</c:v>
                </c:pt>
              </c:numCache>
            </c:numRef>
          </c:yVal>
          <c:smooth val="0"/>
        </c:ser>
        <c:ser>
          <c:idx val="3"/>
          <c:order val="3"/>
          <c:tx>
            <c:strRef>
              <c:f>Sheet1!$E$1</c:f>
              <c:strCache>
                <c:ptCount val="1"/>
                <c:pt idx="0">
                  <c:v>Female 2003-6/2012</c:v>
                </c:pt>
              </c:strCache>
            </c:strRef>
          </c:tx>
          <c:spPr>
            <a:ln w="41275">
              <a:solidFill>
                <a:srgbClr val="FFFF00"/>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0.33330000000000054</c:v>
                </c:pt>
                <c:pt idx="5">
                  <c:v>0.41670000000000001</c:v>
                </c:pt>
                <c:pt idx="6">
                  <c:v>0.5</c:v>
                </c:pt>
                <c:pt idx="7">
                  <c:v>0.58329999999999949</c:v>
                </c:pt>
                <c:pt idx="8">
                  <c:v>0.66670000000000096</c:v>
                </c:pt>
                <c:pt idx="9">
                  <c:v>0.75000000000000078</c:v>
                </c:pt>
                <c:pt idx="10">
                  <c:v>0.83330000000000004</c:v>
                </c:pt>
                <c:pt idx="11">
                  <c:v>0.91670000000000063</c:v>
                </c:pt>
                <c:pt idx="12">
                  <c:v>1</c:v>
                </c:pt>
                <c:pt idx="13">
                  <c:v>1.0832999999999986</c:v>
                </c:pt>
                <c:pt idx="14">
                  <c:v>1.1667000000000001</c:v>
                </c:pt>
                <c:pt idx="15">
                  <c:v>1.25</c:v>
                </c:pt>
                <c:pt idx="16">
                  <c:v>1.3332999999999986</c:v>
                </c:pt>
                <c:pt idx="17">
                  <c:v>1.4166999999999987</c:v>
                </c:pt>
                <c:pt idx="18">
                  <c:v>1.5</c:v>
                </c:pt>
                <c:pt idx="19">
                  <c:v>1.5832999999999986</c:v>
                </c:pt>
                <c:pt idx="20">
                  <c:v>1.6667000000000001</c:v>
                </c:pt>
                <c:pt idx="21">
                  <c:v>1.75</c:v>
                </c:pt>
                <c:pt idx="22">
                  <c:v>1.8332999999999986</c:v>
                </c:pt>
                <c:pt idx="23">
                  <c:v>1.9167000000000001</c:v>
                </c:pt>
                <c:pt idx="24">
                  <c:v>2</c:v>
                </c:pt>
                <c:pt idx="25">
                  <c:v>2.0832999999999999</c:v>
                </c:pt>
                <c:pt idx="26">
                  <c:v>2.1667000000000001</c:v>
                </c:pt>
                <c:pt idx="27">
                  <c:v>2.25</c:v>
                </c:pt>
                <c:pt idx="28">
                  <c:v>2.3332999999999977</c:v>
                </c:pt>
                <c:pt idx="29">
                  <c:v>2.416699999999997</c:v>
                </c:pt>
                <c:pt idx="30">
                  <c:v>2.5</c:v>
                </c:pt>
                <c:pt idx="31">
                  <c:v>2.5832999999999999</c:v>
                </c:pt>
                <c:pt idx="32">
                  <c:v>2.6667000000000001</c:v>
                </c:pt>
                <c:pt idx="33">
                  <c:v>2.75</c:v>
                </c:pt>
                <c:pt idx="34">
                  <c:v>2.8332999999999977</c:v>
                </c:pt>
                <c:pt idx="35">
                  <c:v>2.916699999999997</c:v>
                </c:pt>
                <c:pt idx="36">
                  <c:v>3</c:v>
                </c:pt>
                <c:pt idx="37">
                  <c:v>3.0832999999999999</c:v>
                </c:pt>
                <c:pt idx="38">
                  <c:v>3.1667000000000001</c:v>
                </c:pt>
                <c:pt idx="39">
                  <c:v>3.25</c:v>
                </c:pt>
                <c:pt idx="40">
                  <c:v>3.3332999999999977</c:v>
                </c:pt>
                <c:pt idx="41">
                  <c:v>3.416699999999997</c:v>
                </c:pt>
                <c:pt idx="42">
                  <c:v>3.5</c:v>
                </c:pt>
                <c:pt idx="43">
                  <c:v>3.5832999999999999</c:v>
                </c:pt>
                <c:pt idx="44">
                  <c:v>3.6667000000000001</c:v>
                </c:pt>
                <c:pt idx="45">
                  <c:v>3.75</c:v>
                </c:pt>
                <c:pt idx="46">
                  <c:v>3.8332999999999977</c:v>
                </c:pt>
                <c:pt idx="47">
                  <c:v>3.916699999999997</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Sheet1!$E$2:$E$146</c:f>
              <c:numCache>
                <c:formatCode>General</c:formatCode>
                <c:ptCount val="145"/>
                <c:pt idx="0">
                  <c:v>100</c:v>
                </c:pt>
                <c:pt idx="1">
                  <c:v>100</c:v>
                </c:pt>
                <c:pt idx="2">
                  <c:v>100</c:v>
                </c:pt>
                <c:pt idx="3">
                  <c:v>99.877999999999986</c:v>
                </c:pt>
                <c:pt idx="4">
                  <c:v>99.509</c:v>
                </c:pt>
                <c:pt idx="5">
                  <c:v>99.384999999999991</c:v>
                </c:pt>
                <c:pt idx="6">
                  <c:v>98.757999999999996</c:v>
                </c:pt>
                <c:pt idx="7">
                  <c:v>97.813999999999993</c:v>
                </c:pt>
                <c:pt idx="8">
                  <c:v>97.622999999999948</c:v>
                </c:pt>
                <c:pt idx="9">
                  <c:v>97.558999999999983</c:v>
                </c:pt>
                <c:pt idx="10">
                  <c:v>97.558999999999983</c:v>
                </c:pt>
                <c:pt idx="11">
                  <c:v>97.558999999999983</c:v>
                </c:pt>
                <c:pt idx="12">
                  <c:v>97.558999999999983</c:v>
                </c:pt>
                <c:pt idx="13">
                  <c:v>97.558999999999983</c:v>
                </c:pt>
                <c:pt idx="14">
                  <c:v>97.558999999999983</c:v>
                </c:pt>
                <c:pt idx="15">
                  <c:v>97.490000000000023</c:v>
                </c:pt>
                <c:pt idx="16">
                  <c:v>97.35299999999998</c:v>
                </c:pt>
                <c:pt idx="17">
                  <c:v>97.146000000000001</c:v>
                </c:pt>
                <c:pt idx="18">
                  <c:v>96.733000000000004</c:v>
                </c:pt>
                <c:pt idx="19">
                  <c:v>95.834999999999994</c:v>
                </c:pt>
                <c:pt idx="20">
                  <c:v>95.765000000000001</c:v>
                </c:pt>
                <c:pt idx="21">
                  <c:v>95.694999999999993</c:v>
                </c:pt>
                <c:pt idx="22">
                  <c:v>95.694999999999993</c:v>
                </c:pt>
                <c:pt idx="23">
                  <c:v>95.694999999999993</c:v>
                </c:pt>
                <c:pt idx="24">
                  <c:v>95.694999999999993</c:v>
                </c:pt>
                <c:pt idx="25">
                  <c:v>95.621999999999986</c:v>
                </c:pt>
                <c:pt idx="26">
                  <c:v>95.621999999999986</c:v>
                </c:pt>
                <c:pt idx="27">
                  <c:v>95.546999999999997</c:v>
                </c:pt>
                <c:pt idx="28">
                  <c:v>95.397999999999996</c:v>
                </c:pt>
                <c:pt idx="29">
                  <c:v>95.172999999999988</c:v>
                </c:pt>
                <c:pt idx="30">
                  <c:v>94.271000000000001</c:v>
                </c:pt>
                <c:pt idx="31">
                  <c:v>93.444000000000116</c:v>
                </c:pt>
                <c:pt idx="32">
                  <c:v>93.217000000000027</c:v>
                </c:pt>
                <c:pt idx="33">
                  <c:v>93.141000000000005</c:v>
                </c:pt>
                <c:pt idx="34">
                  <c:v>93.141000000000005</c:v>
                </c:pt>
                <c:pt idx="35">
                  <c:v>93.141000000000005</c:v>
                </c:pt>
                <c:pt idx="36">
                  <c:v>93.141000000000005</c:v>
                </c:pt>
                <c:pt idx="37">
                  <c:v>93.141000000000005</c:v>
                </c:pt>
                <c:pt idx="38">
                  <c:v>93.061000000000007</c:v>
                </c:pt>
                <c:pt idx="39">
                  <c:v>93.061000000000007</c:v>
                </c:pt>
                <c:pt idx="40">
                  <c:v>93.061000000000007</c:v>
                </c:pt>
                <c:pt idx="41">
                  <c:v>92.899000000000001</c:v>
                </c:pt>
                <c:pt idx="42">
                  <c:v>92.656999999999982</c:v>
                </c:pt>
                <c:pt idx="43">
                  <c:v>92.254000000000005</c:v>
                </c:pt>
                <c:pt idx="44">
                  <c:v>92.01</c:v>
                </c:pt>
                <c:pt idx="45">
                  <c:v>91.846999999999994</c:v>
                </c:pt>
                <c:pt idx="46">
                  <c:v>91.846999999999994</c:v>
                </c:pt>
                <c:pt idx="47">
                  <c:v>91.846999999999994</c:v>
                </c:pt>
                <c:pt idx="48">
                  <c:v>91.846999999999994</c:v>
                </c:pt>
                <c:pt idx="49">
                  <c:v>91.846999999999994</c:v>
                </c:pt>
                <c:pt idx="50">
                  <c:v>91.675999999999988</c:v>
                </c:pt>
                <c:pt idx="51">
                  <c:v>91.504999999999995</c:v>
                </c:pt>
                <c:pt idx="52">
                  <c:v>91.504999999999995</c:v>
                </c:pt>
                <c:pt idx="53">
                  <c:v>91.247000000000085</c:v>
                </c:pt>
                <c:pt idx="54">
                  <c:v>90.471999999999994</c:v>
                </c:pt>
                <c:pt idx="55">
                  <c:v>90.212999999999994</c:v>
                </c:pt>
                <c:pt idx="56">
                  <c:v>90.126999999999981</c:v>
                </c:pt>
                <c:pt idx="57">
                  <c:v>90.04</c:v>
                </c:pt>
                <c:pt idx="58">
                  <c:v>90.04</c:v>
                </c:pt>
                <c:pt idx="59">
                  <c:v>90.04</c:v>
                </c:pt>
                <c:pt idx="60">
                  <c:v>90.04</c:v>
                </c:pt>
                <c:pt idx="61">
                  <c:v>90.04</c:v>
                </c:pt>
                <c:pt idx="62">
                  <c:v>89.85299999999998</c:v>
                </c:pt>
                <c:pt idx="63">
                  <c:v>89.85299999999998</c:v>
                </c:pt>
                <c:pt idx="64">
                  <c:v>89.570999999999998</c:v>
                </c:pt>
                <c:pt idx="65">
                  <c:v>89.194999999999993</c:v>
                </c:pt>
                <c:pt idx="66">
                  <c:v>88.348000000000013</c:v>
                </c:pt>
                <c:pt idx="67">
                  <c:v>88.158999999999978</c:v>
                </c:pt>
                <c:pt idx="68">
                  <c:v>88.158999999999978</c:v>
                </c:pt>
                <c:pt idx="69">
                  <c:v>88.158999999999978</c:v>
                </c:pt>
                <c:pt idx="70">
                  <c:v>88.158999999999978</c:v>
                </c:pt>
                <c:pt idx="71">
                  <c:v>88.058999999999983</c:v>
                </c:pt>
                <c:pt idx="72">
                  <c:v>88.058999999999983</c:v>
                </c:pt>
                <c:pt idx="73">
                  <c:v>87.943000000000026</c:v>
                </c:pt>
                <c:pt idx="74">
                  <c:v>87.943000000000026</c:v>
                </c:pt>
                <c:pt idx="75">
                  <c:v>87.943000000000026</c:v>
                </c:pt>
                <c:pt idx="76">
                  <c:v>87.82</c:v>
                </c:pt>
                <c:pt idx="77">
                  <c:v>87.331000000000003</c:v>
                </c:pt>
                <c:pt idx="78">
                  <c:v>86.472999999999999</c:v>
                </c:pt>
                <c:pt idx="79">
                  <c:v>85.980999999999995</c:v>
                </c:pt>
                <c:pt idx="80">
                  <c:v>85.85799999999999</c:v>
                </c:pt>
                <c:pt idx="81">
                  <c:v>85.85799999999999</c:v>
                </c:pt>
                <c:pt idx="82">
                  <c:v>85.85799999999999</c:v>
                </c:pt>
                <c:pt idx="83">
                  <c:v>85.85799999999999</c:v>
                </c:pt>
                <c:pt idx="84">
                  <c:v>85.85799999999999</c:v>
                </c:pt>
                <c:pt idx="85">
                  <c:v>85.85799999999999</c:v>
                </c:pt>
                <c:pt idx="86">
                  <c:v>85.85799999999999</c:v>
                </c:pt>
                <c:pt idx="87">
                  <c:v>85.85799999999999</c:v>
                </c:pt>
                <c:pt idx="88">
                  <c:v>85.678999999999988</c:v>
                </c:pt>
                <c:pt idx="89">
                  <c:v>85.5</c:v>
                </c:pt>
                <c:pt idx="90">
                  <c:v>83.531999999999996</c:v>
                </c:pt>
                <c:pt idx="91">
                  <c:v>83.531999999999996</c:v>
                </c:pt>
                <c:pt idx="92">
                  <c:v>83.349000000000004</c:v>
                </c:pt>
                <c:pt idx="93">
                  <c:v>83.161999999999992</c:v>
                </c:pt>
                <c:pt idx="94">
                  <c:v>83.161999999999992</c:v>
                </c:pt>
                <c:pt idx="95">
                  <c:v>83.161999999999992</c:v>
                </c:pt>
                <c:pt idx="96">
                  <c:v>83.161999999999992</c:v>
                </c:pt>
                <c:pt idx="97">
                  <c:v>83.161999999999992</c:v>
                </c:pt>
                <c:pt idx="98">
                  <c:v>83.161999999999992</c:v>
                </c:pt>
                <c:pt idx="99">
                  <c:v>83.161999999999992</c:v>
                </c:pt>
                <c:pt idx="100">
                  <c:v>82.85799999999999</c:v>
                </c:pt>
                <c:pt idx="101">
                  <c:v>82.85799999999999</c:v>
                </c:pt>
                <c:pt idx="102">
                  <c:v>82.245999999999995</c:v>
                </c:pt>
                <c:pt idx="103">
                  <c:v>80.712999999999994</c:v>
                </c:pt>
                <c:pt idx="104">
                  <c:v>80.712999999999994</c:v>
                </c:pt>
                <c:pt idx="105">
                  <c:v>80.712999999999994</c:v>
                </c:pt>
                <c:pt idx="106">
                  <c:v>80.712999999999994</c:v>
                </c:pt>
                <c:pt idx="107">
                  <c:v>80.712999999999994</c:v>
                </c:pt>
                <c:pt idx="108">
                  <c:v>80.712999999999994</c:v>
                </c:pt>
              </c:numCache>
            </c:numRef>
          </c:yVal>
          <c:smooth val="0"/>
        </c:ser>
        <c:dLbls>
          <c:showLegendKey val="0"/>
          <c:showVal val="0"/>
          <c:showCatName val="0"/>
          <c:showSerName val="0"/>
          <c:showPercent val="0"/>
          <c:showBubbleSize val="0"/>
        </c:dLbls>
        <c:axId val="472585104"/>
        <c:axId val="472585496"/>
      </c:scatterChart>
      <c:valAx>
        <c:axId val="472585104"/>
        <c:scaling>
          <c:orientation val="minMax"/>
          <c:max val="1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72585496"/>
        <c:crosses val="autoZero"/>
        <c:crossBetween val="midCat"/>
        <c:majorUnit val="1"/>
      </c:valAx>
      <c:valAx>
        <c:axId val="472585496"/>
        <c:scaling>
          <c:orientation val="minMax"/>
          <c:max val="100"/>
          <c:min val="5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malignancy</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72585104"/>
        <c:crosses val="autoZero"/>
        <c:crossBetween val="midCat"/>
        <c:majorUnit val="10"/>
      </c:valAx>
      <c:spPr>
        <a:solidFill>
          <a:schemeClr val="bg2"/>
        </a:solidFill>
        <a:ln>
          <a:solidFill>
            <a:schemeClr val="tx1"/>
          </a:solidFill>
        </a:ln>
      </c:spPr>
    </c:plotArea>
    <c:legend>
      <c:legendPos val="r"/>
      <c:layout>
        <c:manualLayout>
          <c:xMode val="edge"/>
          <c:yMode val="edge"/>
          <c:x val="0.12372413072259936"/>
          <c:y val="0.58279887393108165"/>
          <c:w val="0.48635693215339232"/>
          <c:h val="0.19874862416391501"/>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092"/>
          <c:h val="0.82181779696892732"/>
        </c:manualLayout>
      </c:layout>
      <c:scatterChart>
        <c:scatterStyle val="lineMarker"/>
        <c:varyColors val="0"/>
        <c:ser>
          <c:idx val="0"/>
          <c:order val="0"/>
          <c:tx>
            <c:strRef>
              <c:f>Sheet1!$B$1</c:f>
              <c:strCache>
                <c:ptCount val="1"/>
                <c:pt idx="0">
                  <c:v>Primary  4/1994-2002</c:v>
                </c:pt>
              </c:strCache>
            </c:strRef>
          </c:tx>
          <c:spPr>
            <a:ln w="41275">
              <a:solidFill>
                <a:srgbClr val="FFFF00"/>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Sheet1!$B$2:$B$146</c:f>
              <c:numCache>
                <c:formatCode>General</c:formatCode>
                <c:ptCount val="145"/>
                <c:pt idx="0">
                  <c:v>100</c:v>
                </c:pt>
                <c:pt idx="1">
                  <c:v>100</c:v>
                </c:pt>
                <c:pt idx="2">
                  <c:v>100</c:v>
                </c:pt>
                <c:pt idx="3">
                  <c:v>99.971000000000004</c:v>
                </c:pt>
                <c:pt idx="4">
                  <c:v>99.971000000000004</c:v>
                </c:pt>
                <c:pt idx="5">
                  <c:v>99.941000000000003</c:v>
                </c:pt>
                <c:pt idx="6">
                  <c:v>99.231999999999999</c:v>
                </c:pt>
                <c:pt idx="7">
                  <c:v>98.391000000000005</c:v>
                </c:pt>
                <c:pt idx="8">
                  <c:v>98.340999999999994</c:v>
                </c:pt>
                <c:pt idx="9">
                  <c:v>98.28</c:v>
                </c:pt>
                <c:pt idx="10">
                  <c:v>98.28</c:v>
                </c:pt>
                <c:pt idx="11">
                  <c:v>98.28</c:v>
                </c:pt>
                <c:pt idx="12">
                  <c:v>98.28</c:v>
                </c:pt>
                <c:pt idx="13">
                  <c:v>98.28</c:v>
                </c:pt>
                <c:pt idx="14">
                  <c:v>98.269000000000005</c:v>
                </c:pt>
                <c:pt idx="15">
                  <c:v>98.257000000000005</c:v>
                </c:pt>
                <c:pt idx="16">
                  <c:v>98.19</c:v>
                </c:pt>
                <c:pt idx="17">
                  <c:v>98.054000000000002</c:v>
                </c:pt>
                <c:pt idx="18">
                  <c:v>97.259</c:v>
                </c:pt>
                <c:pt idx="19">
                  <c:v>96.278999999999996</c:v>
                </c:pt>
                <c:pt idx="20">
                  <c:v>96.016000000000005</c:v>
                </c:pt>
                <c:pt idx="21">
                  <c:v>95.97</c:v>
                </c:pt>
                <c:pt idx="22">
                  <c:v>95.935000000000002</c:v>
                </c:pt>
                <c:pt idx="23">
                  <c:v>95.935000000000002</c:v>
                </c:pt>
                <c:pt idx="24">
                  <c:v>95.935000000000002</c:v>
                </c:pt>
                <c:pt idx="25">
                  <c:v>95.935000000000002</c:v>
                </c:pt>
                <c:pt idx="26">
                  <c:v>95.935000000000002</c:v>
                </c:pt>
                <c:pt idx="27">
                  <c:v>95.923000000000002</c:v>
                </c:pt>
                <c:pt idx="28">
                  <c:v>95.91</c:v>
                </c:pt>
                <c:pt idx="29">
                  <c:v>95.799000000000007</c:v>
                </c:pt>
                <c:pt idx="30">
                  <c:v>95.14</c:v>
                </c:pt>
                <c:pt idx="31">
                  <c:v>94.093999999999994</c:v>
                </c:pt>
                <c:pt idx="32">
                  <c:v>93.768000000000001</c:v>
                </c:pt>
                <c:pt idx="33">
                  <c:v>93.718000000000004</c:v>
                </c:pt>
                <c:pt idx="34">
                  <c:v>93.691999999999993</c:v>
                </c:pt>
                <c:pt idx="35">
                  <c:v>93.691999999999993</c:v>
                </c:pt>
                <c:pt idx="36">
                  <c:v>93.691999999999993</c:v>
                </c:pt>
                <c:pt idx="37">
                  <c:v>93.691999999999993</c:v>
                </c:pt>
                <c:pt idx="38">
                  <c:v>93.679000000000002</c:v>
                </c:pt>
                <c:pt idx="39">
                  <c:v>93.679000000000002</c:v>
                </c:pt>
                <c:pt idx="40">
                  <c:v>93.596999999999994</c:v>
                </c:pt>
                <c:pt idx="41">
                  <c:v>93.460999999999999</c:v>
                </c:pt>
                <c:pt idx="42">
                  <c:v>92.887</c:v>
                </c:pt>
                <c:pt idx="43">
                  <c:v>91.683999999999997</c:v>
                </c:pt>
                <c:pt idx="44">
                  <c:v>91.477000000000004</c:v>
                </c:pt>
                <c:pt idx="45">
                  <c:v>91.421999999999997</c:v>
                </c:pt>
                <c:pt idx="46">
                  <c:v>91.408000000000001</c:v>
                </c:pt>
                <c:pt idx="47">
                  <c:v>91.408000000000001</c:v>
                </c:pt>
                <c:pt idx="48">
                  <c:v>91.408000000000001</c:v>
                </c:pt>
                <c:pt idx="49">
                  <c:v>91.408000000000001</c:v>
                </c:pt>
                <c:pt idx="50">
                  <c:v>91.408000000000001</c:v>
                </c:pt>
                <c:pt idx="51">
                  <c:v>91.363</c:v>
                </c:pt>
                <c:pt idx="52">
                  <c:v>91.287999999999997</c:v>
                </c:pt>
                <c:pt idx="53">
                  <c:v>91.152000000000001</c:v>
                </c:pt>
                <c:pt idx="54">
                  <c:v>90.503</c:v>
                </c:pt>
                <c:pt idx="55">
                  <c:v>89.671000000000006</c:v>
                </c:pt>
                <c:pt idx="56">
                  <c:v>89.412000000000006</c:v>
                </c:pt>
                <c:pt idx="57">
                  <c:v>89.289000000000001</c:v>
                </c:pt>
                <c:pt idx="58">
                  <c:v>89.289000000000001</c:v>
                </c:pt>
                <c:pt idx="59">
                  <c:v>89.289000000000001</c:v>
                </c:pt>
                <c:pt idx="60">
                  <c:v>89.289000000000001</c:v>
                </c:pt>
                <c:pt idx="61">
                  <c:v>89.272999999999996</c:v>
                </c:pt>
                <c:pt idx="62">
                  <c:v>89.272999999999996</c:v>
                </c:pt>
                <c:pt idx="63">
                  <c:v>89.239000000000004</c:v>
                </c:pt>
                <c:pt idx="64">
                  <c:v>89.055000000000007</c:v>
                </c:pt>
                <c:pt idx="65">
                  <c:v>88.77</c:v>
                </c:pt>
                <c:pt idx="66">
                  <c:v>88.099000000000004</c:v>
                </c:pt>
                <c:pt idx="67">
                  <c:v>87.358000000000004</c:v>
                </c:pt>
                <c:pt idx="68">
                  <c:v>87.239000000000004</c:v>
                </c:pt>
                <c:pt idx="69">
                  <c:v>87.204999999999998</c:v>
                </c:pt>
                <c:pt idx="70">
                  <c:v>87.186999999999998</c:v>
                </c:pt>
                <c:pt idx="71">
                  <c:v>87.186999999999998</c:v>
                </c:pt>
                <c:pt idx="72">
                  <c:v>87.186999999999998</c:v>
                </c:pt>
                <c:pt idx="73">
                  <c:v>87.168999999999997</c:v>
                </c:pt>
                <c:pt idx="74">
                  <c:v>87.132000000000005</c:v>
                </c:pt>
                <c:pt idx="75">
                  <c:v>87.114000000000004</c:v>
                </c:pt>
                <c:pt idx="76">
                  <c:v>86.929000000000002</c:v>
                </c:pt>
                <c:pt idx="77">
                  <c:v>86.742999999999995</c:v>
                </c:pt>
                <c:pt idx="78">
                  <c:v>86.221999999999994</c:v>
                </c:pt>
                <c:pt idx="79">
                  <c:v>85.569000000000003</c:v>
                </c:pt>
                <c:pt idx="80">
                  <c:v>85.343999999999994</c:v>
                </c:pt>
                <c:pt idx="81">
                  <c:v>85.343999999999994</c:v>
                </c:pt>
                <c:pt idx="82">
                  <c:v>85.325000000000003</c:v>
                </c:pt>
                <c:pt idx="83">
                  <c:v>85.325000000000003</c:v>
                </c:pt>
                <c:pt idx="84">
                  <c:v>85.325000000000003</c:v>
                </c:pt>
                <c:pt idx="85">
                  <c:v>85.325000000000003</c:v>
                </c:pt>
                <c:pt idx="86">
                  <c:v>85.284000000000006</c:v>
                </c:pt>
                <c:pt idx="87">
                  <c:v>85.14</c:v>
                </c:pt>
                <c:pt idx="88">
                  <c:v>85.016000000000005</c:v>
                </c:pt>
                <c:pt idx="89">
                  <c:v>84.81</c:v>
                </c:pt>
                <c:pt idx="90">
                  <c:v>84.355000000000004</c:v>
                </c:pt>
                <c:pt idx="91">
                  <c:v>83.733000000000004</c:v>
                </c:pt>
                <c:pt idx="92">
                  <c:v>83.545000000000002</c:v>
                </c:pt>
                <c:pt idx="93">
                  <c:v>83.524000000000001</c:v>
                </c:pt>
                <c:pt idx="94">
                  <c:v>83.480999999999995</c:v>
                </c:pt>
                <c:pt idx="95">
                  <c:v>83.480999999999995</c:v>
                </c:pt>
                <c:pt idx="96">
                  <c:v>83.480999999999995</c:v>
                </c:pt>
                <c:pt idx="97">
                  <c:v>83.457999999999998</c:v>
                </c:pt>
                <c:pt idx="98">
                  <c:v>83.436000000000007</c:v>
                </c:pt>
                <c:pt idx="99">
                  <c:v>83.366</c:v>
                </c:pt>
                <c:pt idx="100">
                  <c:v>83.135000000000005</c:v>
                </c:pt>
                <c:pt idx="101">
                  <c:v>82.927000000000007</c:v>
                </c:pt>
                <c:pt idx="102">
                  <c:v>82.44</c:v>
                </c:pt>
                <c:pt idx="103">
                  <c:v>81.557000000000002</c:v>
                </c:pt>
                <c:pt idx="104">
                  <c:v>81.417000000000002</c:v>
                </c:pt>
                <c:pt idx="105">
                  <c:v>81.369</c:v>
                </c:pt>
                <c:pt idx="106">
                  <c:v>81.369</c:v>
                </c:pt>
                <c:pt idx="107">
                  <c:v>81.369</c:v>
                </c:pt>
                <c:pt idx="108">
                  <c:v>81.369</c:v>
                </c:pt>
                <c:pt idx="109">
                  <c:v>81.369</c:v>
                </c:pt>
                <c:pt idx="110">
                  <c:v>81.292000000000002</c:v>
                </c:pt>
                <c:pt idx="111">
                  <c:v>81.188000000000002</c:v>
                </c:pt>
                <c:pt idx="112">
                  <c:v>80.980999999999995</c:v>
                </c:pt>
                <c:pt idx="113">
                  <c:v>80.876000000000005</c:v>
                </c:pt>
                <c:pt idx="114">
                  <c:v>80.328999999999994</c:v>
                </c:pt>
                <c:pt idx="115">
                  <c:v>79.751999999999995</c:v>
                </c:pt>
                <c:pt idx="116">
                  <c:v>79.593000000000004</c:v>
                </c:pt>
                <c:pt idx="117">
                  <c:v>79.566000000000003</c:v>
                </c:pt>
                <c:pt idx="118">
                  <c:v>79.566000000000003</c:v>
                </c:pt>
                <c:pt idx="119">
                  <c:v>79.566000000000003</c:v>
                </c:pt>
                <c:pt idx="120">
                  <c:v>79.566000000000003</c:v>
                </c:pt>
                <c:pt idx="121">
                  <c:v>79.566000000000003</c:v>
                </c:pt>
                <c:pt idx="122">
                  <c:v>79.536000000000001</c:v>
                </c:pt>
                <c:pt idx="123">
                  <c:v>79.447000000000003</c:v>
                </c:pt>
                <c:pt idx="124">
                  <c:v>79.298000000000002</c:v>
                </c:pt>
                <c:pt idx="125">
                  <c:v>79.058999999999997</c:v>
                </c:pt>
                <c:pt idx="126">
                  <c:v>78.278999999999996</c:v>
                </c:pt>
                <c:pt idx="127">
                  <c:v>77.796999999999997</c:v>
                </c:pt>
                <c:pt idx="128">
                  <c:v>77.644999999999996</c:v>
                </c:pt>
                <c:pt idx="129">
                  <c:v>77.614999999999995</c:v>
                </c:pt>
                <c:pt idx="130">
                  <c:v>77.582999999999998</c:v>
                </c:pt>
                <c:pt idx="131">
                  <c:v>77.551000000000002</c:v>
                </c:pt>
                <c:pt idx="132">
                  <c:v>77.551000000000002</c:v>
                </c:pt>
                <c:pt idx="133">
                  <c:v>77.551000000000002</c:v>
                </c:pt>
                <c:pt idx="134">
                  <c:v>77.474000000000004</c:v>
                </c:pt>
                <c:pt idx="135">
                  <c:v>77.316999999999993</c:v>
                </c:pt>
                <c:pt idx="136">
                  <c:v>77.12</c:v>
                </c:pt>
                <c:pt idx="137">
                  <c:v>76.962000000000003</c:v>
                </c:pt>
                <c:pt idx="138">
                  <c:v>76.25</c:v>
                </c:pt>
                <c:pt idx="139">
                  <c:v>75.531999999999996</c:v>
                </c:pt>
                <c:pt idx="140">
                  <c:v>75.248000000000005</c:v>
                </c:pt>
                <c:pt idx="141">
                  <c:v>75.206000000000003</c:v>
                </c:pt>
                <c:pt idx="142">
                  <c:v>75.164000000000001</c:v>
                </c:pt>
                <c:pt idx="143">
                  <c:v>75.164000000000001</c:v>
                </c:pt>
                <c:pt idx="144">
                  <c:v>75.164000000000001</c:v>
                </c:pt>
              </c:numCache>
            </c:numRef>
          </c:yVal>
          <c:smooth val="0"/>
        </c:ser>
        <c:ser>
          <c:idx val="1"/>
          <c:order val="1"/>
          <c:tx>
            <c:strRef>
              <c:f>Sheet1!$C$1</c:f>
              <c:strCache>
                <c:ptCount val="1"/>
                <c:pt idx="0">
                  <c:v>Primary 2003-6/2012</c:v>
                </c:pt>
              </c:strCache>
            </c:strRef>
          </c:tx>
          <c:spPr>
            <a:ln w="41275">
              <a:solidFill>
                <a:srgbClr val="FF0000"/>
              </a:solidFill>
              <a:prstDash val="solid"/>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Sheet1!$C$2:$C$146</c:f>
              <c:numCache>
                <c:formatCode>General</c:formatCode>
                <c:ptCount val="145"/>
                <c:pt idx="0">
                  <c:v>100</c:v>
                </c:pt>
                <c:pt idx="1">
                  <c:v>100</c:v>
                </c:pt>
                <c:pt idx="2">
                  <c:v>100</c:v>
                </c:pt>
                <c:pt idx="3">
                  <c:v>100</c:v>
                </c:pt>
                <c:pt idx="4">
                  <c:v>100</c:v>
                </c:pt>
                <c:pt idx="5">
                  <c:v>99.983999999999995</c:v>
                </c:pt>
                <c:pt idx="6">
                  <c:v>99.561000000000007</c:v>
                </c:pt>
                <c:pt idx="7">
                  <c:v>98.930999999999997</c:v>
                </c:pt>
                <c:pt idx="8">
                  <c:v>98.882999999999996</c:v>
                </c:pt>
                <c:pt idx="9">
                  <c:v>98.882999999999996</c:v>
                </c:pt>
                <c:pt idx="10">
                  <c:v>98.882999999999996</c:v>
                </c:pt>
                <c:pt idx="11">
                  <c:v>98.882999999999996</c:v>
                </c:pt>
                <c:pt idx="12">
                  <c:v>98.882999999999996</c:v>
                </c:pt>
                <c:pt idx="13">
                  <c:v>98.882999999999996</c:v>
                </c:pt>
                <c:pt idx="14">
                  <c:v>98.882999999999996</c:v>
                </c:pt>
                <c:pt idx="15">
                  <c:v>98.882999999999996</c:v>
                </c:pt>
                <c:pt idx="16">
                  <c:v>98.882999999999996</c:v>
                </c:pt>
                <c:pt idx="17">
                  <c:v>98.742999999999995</c:v>
                </c:pt>
                <c:pt idx="18">
                  <c:v>98.108000000000004</c:v>
                </c:pt>
                <c:pt idx="19">
                  <c:v>97.295000000000002</c:v>
                </c:pt>
                <c:pt idx="20">
                  <c:v>97.242000000000004</c:v>
                </c:pt>
                <c:pt idx="21">
                  <c:v>97.224000000000004</c:v>
                </c:pt>
                <c:pt idx="22">
                  <c:v>97.224000000000004</c:v>
                </c:pt>
                <c:pt idx="23">
                  <c:v>97.224000000000004</c:v>
                </c:pt>
                <c:pt idx="24">
                  <c:v>97.224000000000004</c:v>
                </c:pt>
                <c:pt idx="25">
                  <c:v>97.224000000000004</c:v>
                </c:pt>
                <c:pt idx="26">
                  <c:v>97.204999999999998</c:v>
                </c:pt>
                <c:pt idx="27">
                  <c:v>97.185000000000002</c:v>
                </c:pt>
                <c:pt idx="28">
                  <c:v>97.088999999999999</c:v>
                </c:pt>
                <c:pt idx="29">
                  <c:v>96.914000000000001</c:v>
                </c:pt>
                <c:pt idx="30">
                  <c:v>96.197000000000003</c:v>
                </c:pt>
                <c:pt idx="31">
                  <c:v>95.361999999999995</c:v>
                </c:pt>
                <c:pt idx="32">
                  <c:v>95.245000000000005</c:v>
                </c:pt>
                <c:pt idx="33">
                  <c:v>95.186000000000007</c:v>
                </c:pt>
                <c:pt idx="34">
                  <c:v>95.186000000000007</c:v>
                </c:pt>
                <c:pt idx="35">
                  <c:v>95.186000000000007</c:v>
                </c:pt>
                <c:pt idx="36">
                  <c:v>95.186000000000007</c:v>
                </c:pt>
                <c:pt idx="37">
                  <c:v>95.165000000000006</c:v>
                </c:pt>
                <c:pt idx="38">
                  <c:v>95.165000000000006</c:v>
                </c:pt>
                <c:pt idx="39">
                  <c:v>95.144000000000005</c:v>
                </c:pt>
                <c:pt idx="40">
                  <c:v>94.974999999999994</c:v>
                </c:pt>
                <c:pt idx="41">
                  <c:v>94.679000000000002</c:v>
                </c:pt>
                <c:pt idx="42">
                  <c:v>94.171999999999997</c:v>
                </c:pt>
                <c:pt idx="43">
                  <c:v>93.197999999999993</c:v>
                </c:pt>
                <c:pt idx="44">
                  <c:v>93.177000000000007</c:v>
                </c:pt>
                <c:pt idx="45">
                  <c:v>93.155000000000001</c:v>
                </c:pt>
                <c:pt idx="46">
                  <c:v>93.155000000000001</c:v>
                </c:pt>
                <c:pt idx="47">
                  <c:v>93.155000000000001</c:v>
                </c:pt>
                <c:pt idx="48">
                  <c:v>93.155000000000001</c:v>
                </c:pt>
                <c:pt idx="49">
                  <c:v>93.155000000000001</c:v>
                </c:pt>
                <c:pt idx="50">
                  <c:v>93.132000000000005</c:v>
                </c:pt>
                <c:pt idx="51">
                  <c:v>93.132000000000005</c:v>
                </c:pt>
                <c:pt idx="52">
                  <c:v>92.992999999999995</c:v>
                </c:pt>
                <c:pt idx="53">
                  <c:v>92.807000000000002</c:v>
                </c:pt>
                <c:pt idx="54">
                  <c:v>92.319000000000003</c:v>
                </c:pt>
                <c:pt idx="55">
                  <c:v>91.712999999999994</c:v>
                </c:pt>
                <c:pt idx="56">
                  <c:v>91.641999999999996</c:v>
                </c:pt>
                <c:pt idx="57">
                  <c:v>91.594999999999999</c:v>
                </c:pt>
                <c:pt idx="58">
                  <c:v>91.594999999999999</c:v>
                </c:pt>
                <c:pt idx="59">
                  <c:v>91.594999999999999</c:v>
                </c:pt>
                <c:pt idx="60">
                  <c:v>91.594999999999999</c:v>
                </c:pt>
                <c:pt idx="61">
                  <c:v>91.594999999999999</c:v>
                </c:pt>
                <c:pt idx="62">
                  <c:v>91.543999999999997</c:v>
                </c:pt>
                <c:pt idx="63">
                  <c:v>91.466999999999999</c:v>
                </c:pt>
                <c:pt idx="64">
                  <c:v>91.286000000000001</c:v>
                </c:pt>
                <c:pt idx="65">
                  <c:v>91.028000000000006</c:v>
                </c:pt>
                <c:pt idx="66">
                  <c:v>90.406999999999996</c:v>
                </c:pt>
                <c:pt idx="67">
                  <c:v>89.811000000000007</c:v>
                </c:pt>
                <c:pt idx="68">
                  <c:v>89.653999999999996</c:v>
                </c:pt>
                <c:pt idx="69">
                  <c:v>89.626999999999995</c:v>
                </c:pt>
                <c:pt idx="70">
                  <c:v>89.6</c:v>
                </c:pt>
                <c:pt idx="71">
                  <c:v>89.572000000000003</c:v>
                </c:pt>
                <c:pt idx="72">
                  <c:v>89.572000000000003</c:v>
                </c:pt>
                <c:pt idx="73">
                  <c:v>89.572000000000003</c:v>
                </c:pt>
                <c:pt idx="74">
                  <c:v>89.572000000000003</c:v>
                </c:pt>
                <c:pt idx="75">
                  <c:v>89.537000000000006</c:v>
                </c:pt>
                <c:pt idx="76">
                  <c:v>89.290999999999997</c:v>
                </c:pt>
                <c:pt idx="77">
                  <c:v>89.01</c:v>
                </c:pt>
                <c:pt idx="78">
                  <c:v>88.304000000000002</c:v>
                </c:pt>
                <c:pt idx="79">
                  <c:v>87.558999999999997</c:v>
                </c:pt>
                <c:pt idx="80">
                  <c:v>87.378</c:v>
                </c:pt>
                <c:pt idx="81">
                  <c:v>87.378</c:v>
                </c:pt>
                <c:pt idx="82">
                  <c:v>87.378</c:v>
                </c:pt>
                <c:pt idx="83">
                  <c:v>87.378</c:v>
                </c:pt>
                <c:pt idx="84">
                  <c:v>87.378</c:v>
                </c:pt>
                <c:pt idx="85">
                  <c:v>87.378</c:v>
                </c:pt>
                <c:pt idx="86">
                  <c:v>87.378</c:v>
                </c:pt>
                <c:pt idx="87">
                  <c:v>87.323999999999998</c:v>
                </c:pt>
                <c:pt idx="88">
                  <c:v>87.161000000000001</c:v>
                </c:pt>
                <c:pt idx="89">
                  <c:v>86.832999999999998</c:v>
                </c:pt>
                <c:pt idx="90">
                  <c:v>85.959000000000003</c:v>
                </c:pt>
                <c:pt idx="91">
                  <c:v>85.411000000000001</c:v>
                </c:pt>
                <c:pt idx="92">
                  <c:v>85.242000000000004</c:v>
                </c:pt>
                <c:pt idx="93">
                  <c:v>85.126999999999995</c:v>
                </c:pt>
                <c:pt idx="94">
                  <c:v>85.126999999999995</c:v>
                </c:pt>
                <c:pt idx="95">
                  <c:v>85.126999999999995</c:v>
                </c:pt>
                <c:pt idx="96">
                  <c:v>85.126999999999995</c:v>
                </c:pt>
                <c:pt idx="97">
                  <c:v>85.126999999999995</c:v>
                </c:pt>
                <c:pt idx="98">
                  <c:v>85.126999999999995</c:v>
                </c:pt>
                <c:pt idx="99">
                  <c:v>85.126999999999995</c:v>
                </c:pt>
                <c:pt idx="100">
                  <c:v>85.028999999999996</c:v>
                </c:pt>
                <c:pt idx="101">
                  <c:v>85.028999999999996</c:v>
                </c:pt>
                <c:pt idx="102">
                  <c:v>84.731999999999999</c:v>
                </c:pt>
                <c:pt idx="103">
                  <c:v>83.537999999999997</c:v>
                </c:pt>
                <c:pt idx="104">
                  <c:v>83.436000000000007</c:v>
                </c:pt>
                <c:pt idx="105">
                  <c:v>83.436000000000007</c:v>
                </c:pt>
                <c:pt idx="106">
                  <c:v>83.436000000000007</c:v>
                </c:pt>
                <c:pt idx="107">
                  <c:v>83.436000000000007</c:v>
                </c:pt>
                <c:pt idx="108">
                  <c:v>83.436000000000007</c:v>
                </c:pt>
              </c:numCache>
            </c:numRef>
          </c:yVal>
          <c:smooth val="0"/>
        </c:ser>
        <c:ser>
          <c:idx val="2"/>
          <c:order val="2"/>
          <c:tx>
            <c:strRef>
              <c:f>Sheet1!$D$1</c:f>
              <c:strCache>
                <c:ptCount val="1"/>
                <c:pt idx="0">
                  <c:v>Retx 4/1994-2002</c:v>
                </c:pt>
              </c:strCache>
            </c:strRef>
          </c:tx>
          <c:spPr>
            <a:ln w="41275">
              <a:solidFill>
                <a:srgbClr val="FF9900"/>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Sheet1!$D$2:$D$146</c:f>
              <c:numCache>
                <c:formatCode>General</c:formatCode>
                <c:ptCount val="145"/>
                <c:pt idx="0">
                  <c:v>100</c:v>
                </c:pt>
                <c:pt idx="1">
                  <c:v>100</c:v>
                </c:pt>
                <c:pt idx="2">
                  <c:v>100</c:v>
                </c:pt>
                <c:pt idx="3">
                  <c:v>100</c:v>
                </c:pt>
                <c:pt idx="4">
                  <c:v>100</c:v>
                </c:pt>
                <c:pt idx="5">
                  <c:v>100</c:v>
                </c:pt>
                <c:pt idx="6">
                  <c:v>100</c:v>
                </c:pt>
                <c:pt idx="7">
                  <c:v>100</c:v>
                </c:pt>
                <c:pt idx="8">
                  <c:v>99.534999999999997</c:v>
                </c:pt>
                <c:pt idx="9">
                  <c:v>99.534999999999997</c:v>
                </c:pt>
                <c:pt idx="10">
                  <c:v>99.534999999999997</c:v>
                </c:pt>
                <c:pt idx="11">
                  <c:v>99.534999999999997</c:v>
                </c:pt>
                <c:pt idx="12">
                  <c:v>99.534999999999997</c:v>
                </c:pt>
                <c:pt idx="13">
                  <c:v>99.534999999999997</c:v>
                </c:pt>
                <c:pt idx="14">
                  <c:v>99.534999999999997</c:v>
                </c:pt>
                <c:pt idx="15">
                  <c:v>99.534999999999997</c:v>
                </c:pt>
                <c:pt idx="16">
                  <c:v>99.534999999999997</c:v>
                </c:pt>
                <c:pt idx="17">
                  <c:v>99.534999999999997</c:v>
                </c:pt>
                <c:pt idx="18">
                  <c:v>98.465000000000003</c:v>
                </c:pt>
                <c:pt idx="19">
                  <c:v>97.388000000000005</c:v>
                </c:pt>
                <c:pt idx="20">
                  <c:v>97.388000000000005</c:v>
                </c:pt>
                <c:pt idx="21">
                  <c:v>97.388000000000005</c:v>
                </c:pt>
                <c:pt idx="22">
                  <c:v>97.388000000000005</c:v>
                </c:pt>
                <c:pt idx="23">
                  <c:v>97.388000000000005</c:v>
                </c:pt>
                <c:pt idx="24">
                  <c:v>97.388000000000005</c:v>
                </c:pt>
                <c:pt idx="25">
                  <c:v>97.388000000000005</c:v>
                </c:pt>
                <c:pt idx="26">
                  <c:v>97.388000000000005</c:v>
                </c:pt>
                <c:pt idx="27">
                  <c:v>97.388000000000005</c:v>
                </c:pt>
                <c:pt idx="28">
                  <c:v>97.388000000000005</c:v>
                </c:pt>
                <c:pt idx="29">
                  <c:v>97.388000000000005</c:v>
                </c:pt>
                <c:pt idx="30">
                  <c:v>95.561999999999998</c:v>
                </c:pt>
                <c:pt idx="31">
                  <c:v>94.941999999999993</c:v>
                </c:pt>
                <c:pt idx="32">
                  <c:v>94.320999999999998</c:v>
                </c:pt>
                <c:pt idx="33">
                  <c:v>94.320999999999998</c:v>
                </c:pt>
                <c:pt idx="34">
                  <c:v>94.320999999999998</c:v>
                </c:pt>
                <c:pt idx="35">
                  <c:v>94.320999999999998</c:v>
                </c:pt>
                <c:pt idx="36">
                  <c:v>94.320999999999998</c:v>
                </c:pt>
                <c:pt idx="37">
                  <c:v>94.320999999999998</c:v>
                </c:pt>
                <c:pt idx="38">
                  <c:v>94.320999999999998</c:v>
                </c:pt>
                <c:pt idx="39">
                  <c:v>94.320999999999998</c:v>
                </c:pt>
                <c:pt idx="40">
                  <c:v>94.320999999999998</c:v>
                </c:pt>
                <c:pt idx="41">
                  <c:v>94.320999999999998</c:v>
                </c:pt>
                <c:pt idx="42">
                  <c:v>93.638000000000005</c:v>
                </c:pt>
                <c:pt idx="43">
                  <c:v>93.638000000000005</c:v>
                </c:pt>
                <c:pt idx="44">
                  <c:v>93.638000000000005</c:v>
                </c:pt>
                <c:pt idx="45">
                  <c:v>92.927999999999997</c:v>
                </c:pt>
                <c:pt idx="46">
                  <c:v>92.927999999999997</c:v>
                </c:pt>
                <c:pt idx="47">
                  <c:v>92.927999999999997</c:v>
                </c:pt>
                <c:pt idx="48">
                  <c:v>92.927999999999997</c:v>
                </c:pt>
                <c:pt idx="49">
                  <c:v>92.927999999999997</c:v>
                </c:pt>
                <c:pt idx="50">
                  <c:v>92.927999999999997</c:v>
                </c:pt>
                <c:pt idx="51">
                  <c:v>92.927999999999997</c:v>
                </c:pt>
                <c:pt idx="52">
                  <c:v>92.927999999999997</c:v>
                </c:pt>
                <c:pt idx="53">
                  <c:v>92.927999999999997</c:v>
                </c:pt>
                <c:pt idx="54">
                  <c:v>92.927999999999997</c:v>
                </c:pt>
                <c:pt idx="55">
                  <c:v>92.927999999999997</c:v>
                </c:pt>
                <c:pt idx="56">
                  <c:v>92.126999999999995</c:v>
                </c:pt>
                <c:pt idx="57">
                  <c:v>92.126999999999995</c:v>
                </c:pt>
                <c:pt idx="58">
                  <c:v>92.126999999999995</c:v>
                </c:pt>
                <c:pt idx="59">
                  <c:v>92.126999999999995</c:v>
                </c:pt>
                <c:pt idx="60">
                  <c:v>92.126999999999995</c:v>
                </c:pt>
                <c:pt idx="61">
                  <c:v>92.126999999999995</c:v>
                </c:pt>
                <c:pt idx="62">
                  <c:v>92.126999999999995</c:v>
                </c:pt>
                <c:pt idx="63">
                  <c:v>92.126999999999995</c:v>
                </c:pt>
                <c:pt idx="64">
                  <c:v>92.126999999999995</c:v>
                </c:pt>
                <c:pt idx="65">
                  <c:v>92.126999999999995</c:v>
                </c:pt>
                <c:pt idx="66">
                  <c:v>90.372</c:v>
                </c:pt>
                <c:pt idx="67">
                  <c:v>90.372</c:v>
                </c:pt>
                <c:pt idx="68">
                  <c:v>90.372</c:v>
                </c:pt>
                <c:pt idx="69">
                  <c:v>89.477999999999994</c:v>
                </c:pt>
                <c:pt idx="70">
                  <c:v>89.477999999999994</c:v>
                </c:pt>
                <c:pt idx="71">
                  <c:v>89.477999999999994</c:v>
                </c:pt>
                <c:pt idx="72">
                  <c:v>89.477999999999994</c:v>
                </c:pt>
                <c:pt idx="73">
                  <c:v>89.477999999999994</c:v>
                </c:pt>
                <c:pt idx="74">
                  <c:v>89.477999999999994</c:v>
                </c:pt>
                <c:pt idx="75">
                  <c:v>89.477999999999994</c:v>
                </c:pt>
                <c:pt idx="76">
                  <c:v>89.477999999999994</c:v>
                </c:pt>
                <c:pt idx="77">
                  <c:v>89.477999999999994</c:v>
                </c:pt>
                <c:pt idx="78">
                  <c:v>89.477999999999994</c:v>
                </c:pt>
                <c:pt idx="79">
                  <c:v>89.477999999999994</c:v>
                </c:pt>
                <c:pt idx="80">
                  <c:v>88.504999999999995</c:v>
                </c:pt>
                <c:pt idx="81">
                  <c:v>88.504999999999995</c:v>
                </c:pt>
                <c:pt idx="82">
                  <c:v>88.504999999999995</c:v>
                </c:pt>
                <c:pt idx="83">
                  <c:v>88.504999999999995</c:v>
                </c:pt>
                <c:pt idx="84">
                  <c:v>88.504999999999995</c:v>
                </c:pt>
                <c:pt idx="85">
                  <c:v>88.504999999999995</c:v>
                </c:pt>
                <c:pt idx="86">
                  <c:v>88.504999999999995</c:v>
                </c:pt>
                <c:pt idx="87">
                  <c:v>88.504999999999995</c:v>
                </c:pt>
                <c:pt idx="88">
                  <c:v>88.504999999999995</c:v>
                </c:pt>
                <c:pt idx="89">
                  <c:v>88.504999999999995</c:v>
                </c:pt>
                <c:pt idx="90">
                  <c:v>87.412000000000006</c:v>
                </c:pt>
                <c:pt idx="91">
                  <c:v>87.412000000000006</c:v>
                </c:pt>
                <c:pt idx="92">
                  <c:v>87.412000000000006</c:v>
                </c:pt>
                <c:pt idx="93">
                  <c:v>87.412000000000006</c:v>
                </c:pt>
                <c:pt idx="94">
                  <c:v>87.412000000000006</c:v>
                </c:pt>
                <c:pt idx="95">
                  <c:v>87.412000000000006</c:v>
                </c:pt>
                <c:pt idx="96">
                  <c:v>87.412000000000006</c:v>
                </c:pt>
                <c:pt idx="97">
                  <c:v>87.412000000000006</c:v>
                </c:pt>
                <c:pt idx="98">
                  <c:v>87.412000000000006</c:v>
                </c:pt>
                <c:pt idx="99">
                  <c:v>87.412000000000006</c:v>
                </c:pt>
                <c:pt idx="100">
                  <c:v>87.412000000000006</c:v>
                </c:pt>
                <c:pt idx="101">
                  <c:v>87.412000000000006</c:v>
                </c:pt>
                <c:pt idx="102">
                  <c:v>87.412000000000006</c:v>
                </c:pt>
                <c:pt idx="103">
                  <c:v>87.412000000000006</c:v>
                </c:pt>
                <c:pt idx="104">
                  <c:v>84.983999999999995</c:v>
                </c:pt>
                <c:pt idx="105">
                  <c:v>84.983999999999995</c:v>
                </c:pt>
                <c:pt idx="106">
                  <c:v>84.983999999999995</c:v>
                </c:pt>
                <c:pt idx="107">
                  <c:v>84.983999999999995</c:v>
                </c:pt>
                <c:pt idx="108">
                  <c:v>84.983999999999995</c:v>
                </c:pt>
                <c:pt idx="109">
                  <c:v>84.983999999999995</c:v>
                </c:pt>
                <c:pt idx="110">
                  <c:v>84.983999999999995</c:v>
                </c:pt>
                <c:pt idx="111">
                  <c:v>83.614000000000004</c:v>
                </c:pt>
                <c:pt idx="112">
                  <c:v>83.614000000000004</c:v>
                </c:pt>
                <c:pt idx="113">
                  <c:v>83.614000000000004</c:v>
                </c:pt>
                <c:pt idx="114">
                  <c:v>82.242999999999995</c:v>
                </c:pt>
                <c:pt idx="115">
                  <c:v>82.242999999999995</c:v>
                </c:pt>
                <c:pt idx="116">
                  <c:v>82.242999999999995</c:v>
                </c:pt>
                <c:pt idx="117">
                  <c:v>82.242999999999995</c:v>
                </c:pt>
                <c:pt idx="118">
                  <c:v>82.242999999999995</c:v>
                </c:pt>
                <c:pt idx="119">
                  <c:v>82.242999999999995</c:v>
                </c:pt>
                <c:pt idx="120">
                  <c:v>82.242999999999995</c:v>
                </c:pt>
                <c:pt idx="121">
                  <c:v>82.242999999999995</c:v>
                </c:pt>
                <c:pt idx="122">
                  <c:v>82.242999999999995</c:v>
                </c:pt>
                <c:pt idx="123">
                  <c:v>82.242999999999995</c:v>
                </c:pt>
                <c:pt idx="124">
                  <c:v>82.242999999999995</c:v>
                </c:pt>
                <c:pt idx="125">
                  <c:v>82.242999999999995</c:v>
                </c:pt>
                <c:pt idx="126">
                  <c:v>82.242999999999995</c:v>
                </c:pt>
                <c:pt idx="127">
                  <c:v>82.242999999999995</c:v>
                </c:pt>
                <c:pt idx="128">
                  <c:v>82.242999999999995</c:v>
                </c:pt>
                <c:pt idx="129">
                  <c:v>82.242999999999995</c:v>
                </c:pt>
                <c:pt idx="130">
                  <c:v>82.242999999999995</c:v>
                </c:pt>
                <c:pt idx="131">
                  <c:v>82.242999999999995</c:v>
                </c:pt>
                <c:pt idx="132">
                  <c:v>82.242999999999995</c:v>
                </c:pt>
              </c:numCache>
            </c:numRef>
          </c:yVal>
          <c:smooth val="0"/>
        </c:ser>
        <c:ser>
          <c:idx val="3"/>
          <c:order val="3"/>
          <c:tx>
            <c:strRef>
              <c:f>Sheet1!$E$1</c:f>
              <c:strCache>
                <c:ptCount val="1"/>
                <c:pt idx="0">
                  <c:v>Retx 2003-6/2012</c:v>
                </c:pt>
              </c:strCache>
            </c:strRef>
          </c:tx>
          <c:spPr>
            <a:ln w="41275">
              <a:solidFill>
                <a:srgbClr val="00FF00"/>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Sheet1!$E$2:$E$146</c:f>
              <c:numCache>
                <c:formatCode>General</c:formatCode>
                <c:ptCount val="145"/>
                <c:pt idx="0">
                  <c:v>100</c:v>
                </c:pt>
                <c:pt idx="1">
                  <c:v>100</c:v>
                </c:pt>
                <c:pt idx="2">
                  <c:v>100</c:v>
                </c:pt>
                <c:pt idx="3">
                  <c:v>100</c:v>
                </c:pt>
                <c:pt idx="4">
                  <c:v>100</c:v>
                </c:pt>
                <c:pt idx="5">
                  <c:v>100</c:v>
                </c:pt>
                <c:pt idx="6">
                  <c:v>99.456000000000003</c:v>
                </c:pt>
                <c:pt idx="7">
                  <c:v>97.283000000000001</c:v>
                </c:pt>
                <c:pt idx="8">
                  <c:v>97.283000000000001</c:v>
                </c:pt>
                <c:pt idx="9">
                  <c:v>97.283000000000001</c:v>
                </c:pt>
                <c:pt idx="10">
                  <c:v>97.283000000000001</c:v>
                </c:pt>
                <c:pt idx="11">
                  <c:v>97.283000000000001</c:v>
                </c:pt>
                <c:pt idx="12">
                  <c:v>97.283000000000001</c:v>
                </c:pt>
                <c:pt idx="13">
                  <c:v>97.283000000000001</c:v>
                </c:pt>
                <c:pt idx="14">
                  <c:v>97.283000000000001</c:v>
                </c:pt>
                <c:pt idx="15">
                  <c:v>97.283000000000001</c:v>
                </c:pt>
                <c:pt idx="16">
                  <c:v>97.283000000000001</c:v>
                </c:pt>
                <c:pt idx="17">
                  <c:v>96.655000000000001</c:v>
                </c:pt>
                <c:pt idx="18">
                  <c:v>96.027000000000001</c:v>
                </c:pt>
                <c:pt idx="19">
                  <c:v>94.772000000000006</c:v>
                </c:pt>
                <c:pt idx="20">
                  <c:v>94.772000000000006</c:v>
                </c:pt>
                <c:pt idx="21">
                  <c:v>94.132000000000005</c:v>
                </c:pt>
                <c:pt idx="22">
                  <c:v>94.132000000000005</c:v>
                </c:pt>
                <c:pt idx="23">
                  <c:v>94.132000000000005</c:v>
                </c:pt>
                <c:pt idx="24">
                  <c:v>94.132000000000005</c:v>
                </c:pt>
                <c:pt idx="25">
                  <c:v>94.132000000000005</c:v>
                </c:pt>
                <c:pt idx="26">
                  <c:v>94.132000000000005</c:v>
                </c:pt>
                <c:pt idx="27">
                  <c:v>94.132000000000005</c:v>
                </c:pt>
                <c:pt idx="28">
                  <c:v>94.132000000000005</c:v>
                </c:pt>
                <c:pt idx="29">
                  <c:v>94.132000000000005</c:v>
                </c:pt>
                <c:pt idx="30">
                  <c:v>94.132000000000005</c:v>
                </c:pt>
                <c:pt idx="31">
                  <c:v>93.418999999999997</c:v>
                </c:pt>
                <c:pt idx="32">
                  <c:v>93.418999999999997</c:v>
                </c:pt>
                <c:pt idx="33">
                  <c:v>93.418999999999997</c:v>
                </c:pt>
                <c:pt idx="34">
                  <c:v>93.418999999999997</c:v>
                </c:pt>
                <c:pt idx="35">
                  <c:v>93.418999999999997</c:v>
                </c:pt>
                <c:pt idx="36">
                  <c:v>93.418999999999997</c:v>
                </c:pt>
                <c:pt idx="37">
                  <c:v>93.418999999999997</c:v>
                </c:pt>
                <c:pt idx="38">
                  <c:v>93.418999999999997</c:v>
                </c:pt>
                <c:pt idx="39">
                  <c:v>93.418999999999997</c:v>
                </c:pt>
                <c:pt idx="40">
                  <c:v>93.418999999999997</c:v>
                </c:pt>
                <c:pt idx="41">
                  <c:v>93.418999999999997</c:v>
                </c:pt>
                <c:pt idx="42">
                  <c:v>93.418999999999997</c:v>
                </c:pt>
                <c:pt idx="43">
                  <c:v>90.305000000000007</c:v>
                </c:pt>
                <c:pt idx="44">
                  <c:v>90.305000000000007</c:v>
                </c:pt>
                <c:pt idx="45">
                  <c:v>90.305000000000007</c:v>
                </c:pt>
                <c:pt idx="46">
                  <c:v>90.305000000000007</c:v>
                </c:pt>
                <c:pt idx="47">
                  <c:v>90.305000000000007</c:v>
                </c:pt>
                <c:pt idx="48">
                  <c:v>90.305000000000007</c:v>
                </c:pt>
                <c:pt idx="49">
                  <c:v>90.305000000000007</c:v>
                </c:pt>
                <c:pt idx="50">
                  <c:v>90.305000000000007</c:v>
                </c:pt>
                <c:pt idx="51">
                  <c:v>90.305000000000007</c:v>
                </c:pt>
                <c:pt idx="52">
                  <c:v>90.305000000000007</c:v>
                </c:pt>
                <c:pt idx="53">
                  <c:v>89.460999999999999</c:v>
                </c:pt>
                <c:pt idx="54">
                  <c:v>89.460999999999999</c:v>
                </c:pt>
                <c:pt idx="55">
                  <c:v>89.460999999999999</c:v>
                </c:pt>
                <c:pt idx="56">
                  <c:v>89.460999999999999</c:v>
                </c:pt>
                <c:pt idx="57">
                  <c:v>89.460999999999999</c:v>
                </c:pt>
                <c:pt idx="58">
                  <c:v>89.460999999999999</c:v>
                </c:pt>
                <c:pt idx="59">
                  <c:v>89.460999999999999</c:v>
                </c:pt>
                <c:pt idx="60">
                  <c:v>89.460999999999999</c:v>
                </c:pt>
                <c:pt idx="61">
                  <c:v>89.460999999999999</c:v>
                </c:pt>
                <c:pt idx="62">
                  <c:v>89.460999999999999</c:v>
                </c:pt>
                <c:pt idx="63">
                  <c:v>89.460999999999999</c:v>
                </c:pt>
                <c:pt idx="64">
                  <c:v>89.460999999999999</c:v>
                </c:pt>
                <c:pt idx="65">
                  <c:v>89.460999999999999</c:v>
                </c:pt>
                <c:pt idx="66">
                  <c:v>89.460999999999999</c:v>
                </c:pt>
                <c:pt idx="67">
                  <c:v>86.721999999999994</c:v>
                </c:pt>
                <c:pt idx="68">
                  <c:v>86.721999999999994</c:v>
                </c:pt>
                <c:pt idx="69">
                  <c:v>86.721999999999994</c:v>
                </c:pt>
                <c:pt idx="70">
                  <c:v>86.721999999999994</c:v>
                </c:pt>
                <c:pt idx="71">
                  <c:v>86.721999999999994</c:v>
                </c:pt>
                <c:pt idx="72">
                  <c:v>86.721999999999994</c:v>
                </c:pt>
                <c:pt idx="73">
                  <c:v>86.721999999999994</c:v>
                </c:pt>
                <c:pt idx="74">
                  <c:v>86.721999999999994</c:v>
                </c:pt>
                <c:pt idx="75">
                  <c:v>86.721999999999994</c:v>
                </c:pt>
                <c:pt idx="76">
                  <c:v>86.721999999999994</c:v>
                </c:pt>
                <c:pt idx="77">
                  <c:v>85.534000000000006</c:v>
                </c:pt>
                <c:pt idx="78">
                  <c:v>83.158000000000001</c:v>
                </c:pt>
                <c:pt idx="79">
                  <c:v>83.158000000000001</c:v>
                </c:pt>
                <c:pt idx="80">
                  <c:v>83.158000000000001</c:v>
                </c:pt>
                <c:pt idx="81">
                  <c:v>83.158000000000001</c:v>
                </c:pt>
                <c:pt idx="82">
                  <c:v>83.158000000000001</c:v>
                </c:pt>
                <c:pt idx="83">
                  <c:v>83.158000000000001</c:v>
                </c:pt>
                <c:pt idx="84">
                  <c:v>83.158000000000001</c:v>
                </c:pt>
                <c:pt idx="85">
                  <c:v>83.158000000000001</c:v>
                </c:pt>
                <c:pt idx="86">
                  <c:v>83.158000000000001</c:v>
                </c:pt>
                <c:pt idx="87">
                  <c:v>83.158000000000001</c:v>
                </c:pt>
                <c:pt idx="88">
                  <c:v>83.158000000000001</c:v>
                </c:pt>
                <c:pt idx="89">
                  <c:v>81.224000000000004</c:v>
                </c:pt>
                <c:pt idx="90">
                  <c:v>81.224000000000004</c:v>
                </c:pt>
                <c:pt idx="91">
                  <c:v>81.224000000000004</c:v>
                </c:pt>
                <c:pt idx="92">
                  <c:v>81.224000000000004</c:v>
                </c:pt>
                <c:pt idx="93">
                  <c:v>81.224000000000004</c:v>
                </c:pt>
                <c:pt idx="94">
                  <c:v>81.224000000000004</c:v>
                </c:pt>
                <c:pt idx="95">
                  <c:v>81.224000000000004</c:v>
                </c:pt>
                <c:pt idx="96">
                  <c:v>81.224000000000004</c:v>
                </c:pt>
                <c:pt idx="97">
                  <c:v>81.224000000000004</c:v>
                </c:pt>
                <c:pt idx="98">
                  <c:v>81.224000000000004</c:v>
                </c:pt>
                <c:pt idx="99">
                  <c:v>81.224000000000004</c:v>
                </c:pt>
                <c:pt idx="100">
                  <c:v>81.224000000000004</c:v>
                </c:pt>
                <c:pt idx="101">
                  <c:v>81.224000000000004</c:v>
                </c:pt>
                <c:pt idx="102">
                  <c:v>81.224000000000004</c:v>
                </c:pt>
              </c:numCache>
            </c:numRef>
          </c:yVal>
          <c:smooth val="0"/>
        </c:ser>
        <c:dLbls>
          <c:showLegendKey val="0"/>
          <c:showVal val="0"/>
          <c:showCatName val="0"/>
          <c:showSerName val="0"/>
          <c:showPercent val="0"/>
          <c:showBubbleSize val="0"/>
        </c:dLbls>
        <c:axId val="472586280"/>
        <c:axId val="472586672"/>
      </c:scatterChart>
      <c:valAx>
        <c:axId val="472586280"/>
        <c:scaling>
          <c:orientation val="minMax"/>
          <c:max val="1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72586672"/>
        <c:crosses val="autoZero"/>
        <c:crossBetween val="midCat"/>
        <c:majorUnit val="1"/>
      </c:valAx>
      <c:valAx>
        <c:axId val="472586672"/>
        <c:scaling>
          <c:orientation val="minMax"/>
          <c:max val="100"/>
          <c:min val="5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skin malignancy</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72586280"/>
        <c:crosses val="autoZero"/>
        <c:crossBetween val="midCat"/>
        <c:majorUnit val="10"/>
      </c:valAx>
      <c:spPr>
        <a:solidFill>
          <a:schemeClr val="bg2"/>
        </a:solidFill>
        <a:ln>
          <a:solidFill>
            <a:schemeClr val="tx1"/>
          </a:solidFill>
        </a:ln>
      </c:spPr>
    </c:plotArea>
    <c:legend>
      <c:legendPos val="r"/>
      <c:layout>
        <c:manualLayout>
          <c:xMode val="edge"/>
          <c:yMode val="edge"/>
          <c:x val="0.15027280328896939"/>
          <c:y val="0.66344403522140472"/>
          <c:w val="0.51270654774347901"/>
          <c:h val="0.16649055964778597"/>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114"/>
          <c:h val="0.82181779696892732"/>
        </c:manualLayout>
      </c:layout>
      <c:scatterChart>
        <c:scatterStyle val="lineMarker"/>
        <c:varyColors val="0"/>
        <c:ser>
          <c:idx val="0"/>
          <c:order val="0"/>
          <c:tx>
            <c:strRef>
              <c:f>Sheet1!$B$1</c:f>
              <c:strCache>
                <c:ptCount val="1"/>
                <c:pt idx="0">
                  <c:v>Primary  4/1994-2002</c:v>
                </c:pt>
              </c:strCache>
            </c:strRef>
          </c:tx>
          <c:spPr>
            <a:ln w="41275">
              <a:solidFill>
                <a:srgbClr val="FFFF00"/>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Sheet1!$B$2:$B$146</c:f>
              <c:numCache>
                <c:formatCode>General</c:formatCode>
                <c:ptCount val="145"/>
                <c:pt idx="0">
                  <c:v>100</c:v>
                </c:pt>
                <c:pt idx="1">
                  <c:v>100</c:v>
                </c:pt>
                <c:pt idx="2">
                  <c:v>99.960999999999999</c:v>
                </c:pt>
                <c:pt idx="3">
                  <c:v>99.863</c:v>
                </c:pt>
                <c:pt idx="4">
                  <c:v>99.736000000000004</c:v>
                </c:pt>
                <c:pt idx="5">
                  <c:v>99.667000000000002</c:v>
                </c:pt>
                <c:pt idx="6">
                  <c:v>99.427999999999997</c:v>
                </c:pt>
                <c:pt idx="7">
                  <c:v>99.108000000000004</c:v>
                </c:pt>
                <c:pt idx="8">
                  <c:v>99.018000000000001</c:v>
                </c:pt>
                <c:pt idx="9">
                  <c:v>98.977000000000004</c:v>
                </c:pt>
                <c:pt idx="10">
                  <c:v>98.977000000000004</c:v>
                </c:pt>
                <c:pt idx="11">
                  <c:v>98.977000000000004</c:v>
                </c:pt>
                <c:pt idx="12">
                  <c:v>98.977000000000004</c:v>
                </c:pt>
                <c:pt idx="13">
                  <c:v>98.977000000000004</c:v>
                </c:pt>
                <c:pt idx="14">
                  <c:v>98.977000000000004</c:v>
                </c:pt>
                <c:pt idx="15">
                  <c:v>98.977000000000004</c:v>
                </c:pt>
                <c:pt idx="16">
                  <c:v>98.932000000000002</c:v>
                </c:pt>
                <c:pt idx="17">
                  <c:v>98.897999999999996</c:v>
                </c:pt>
                <c:pt idx="18">
                  <c:v>98.819000000000003</c:v>
                </c:pt>
                <c:pt idx="19">
                  <c:v>98.649000000000001</c:v>
                </c:pt>
                <c:pt idx="20">
                  <c:v>98.614999999999995</c:v>
                </c:pt>
                <c:pt idx="21">
                  <c:v>98.591999999999999</c:v>
                </c:pt>
                <c:pt idx="22">
                  <c:v>98.569000000000003</c:v>
                </c:pt>
                <c:pt idx="23">
                  <c:v>98.569000000000003</c:v>
                </c:pt>
                <c:pt idx="24">
                  <c:v>98.569000000000003</c:v>
                </c:pt>
                <c:pt idx="25">
                  <c:v>98.569000000000003</c:v>
                </c:pt>
                <c:pt idx="26">
                  <c:v>98.569000000000003</c:v>
                </c:pt>
                <c:pt idx="27">
                  <c:v>98.569000000000003</c:v>
                </c:pt>
                <c:pt idx="28">
                  <c:v>98.543999999999997</c:v>
                </c:pt>
                <c:pt idx="29">
                  <c:v>98.531999999999996</c:v>
                </c:pt>
                <c:pt idx="30">
                  <c:v>98.396000000000001</c:v>
                </c:pt>
                <c:pt idx="31">
                  <c:v>98.296999999999997</c:v>
                </c:pt>
                <c:pt idx="32">
                  <c:v>98.248000000000005</c:v>
                </c:pt>
                <c:pt idx="33">
                  <c:v>98.234999999999999</c:v>
                </c:pt>
                <c:pt idx="34">
                  <c:v>98.234999999999999</c:v>
                </c:pt>
                <c:pt idx="35">
                  <c:v>98.234999999999999</c:v>
                </c:pt>
                <c:pt idx="36">
                  <c:v>98.234999999999999</c:v>
                </c:pt>
                <c:pt idx="37">
                  <c:v>98.234999999999999</c:v>
                </c:pt>
                <c:pt idx="38">
                  <c:v>98.234999999999999</c:v>
                </c:pt>
                <c:pt idx="39">
                  <c:v>98.234999999999999</c:v>
                </c:pt>
                <c:pt idx="40">
                  <c:v>98.207999999999998</c:v>
                </c:pt>
                <c:pt idx="41">
                  <c:v>98.141000000000005</c:v>
                </c:pt>
                <c:pt idx="42">
                  <c:v>98.114000000000004</c:v>
                </c:pt>
                <c:pt idx="43">
                  <c:v>98.058999999999997</c:v>
                </c:pt>
                <c:pt idx="44">
                  <c:v>98.031999999999996</c:v>
                </c:pt>
                <c:pt idx="45">
                  <c:v>97.991</c:v>
                </c:pt>
                <c:pt idx="46">
                  <c:v>97.991</c:v>
                </c:pt>
                <c:pt idx="47">
                  <c:v>97.991</c:v>
                </c:pt>
                <c:pt idx="48">
                  <c:v>97.991</c:v>
                </c:pt>
                <c:pt idx="49">
                  <c:v>97.991</c:v>
                </c:pt>
                <c:pt idx="50">
                  <c:v>97.991</c:v>
                </c:pt>
                <c:pt idx="51">
                  <c:v>97.975999999999999</c:v>
                </c:pt>
                <c:pt idx="52">
                  <c:v>97.960999999999999</c:v>
                </c:pt>
                <c:pt idx="53">
                  <c:v>97.917000000000002</c:v>
                </c:pt>
                <c:pt idx="54">
                  <c:v>97.781999999999996</c:v>
                </c:pt>
                <c:pt idx="55">
                  <c:v>97.677000000000007</c:v>
                </c:pt>
                <c:pt idx="56">
                  <c:v>97.617000000000004</c:v>
                </c:pt>
                <c:pt idx="57">
                  <c:v>97.617000000000004</c:v>
                </c:pt>
                <c:pt idx="58">
                  <c:v>97.617000000000004</c:v>
                </c:pt>
                <c:pt idx="59">
                  <c:v>97.602000000000004</c:v>
                </c:pt>
                <c:pt idx="60">
                  <c:v>97.602000000000004</c:v>
                </c:pt>
                <c:pt idx="61">
                  <c:v>97.602000000000004</c:v>
                </c:pt>
                <c:pt idx="62">
                  <c:v>97.602000000000004</c:v>
                </c:pt>
                <c:pt idx="63">
                  <c:v>97.602000000000004</c:v>
                </c:pt>
                <c:pt idx="64">
                  <c:v>97.569000000000003</c:v>
                </c:pt>
                <c:pt idx="65">
                  <c:v>97.536000000000001</c:v>
                </c:pt>
                <c:pt idx="66">
                  <c:v>97.486000000000004</c:v>
                </c:pt>
                <c:pt idx="67">
                  <c:v>97.385999999999996</c:v>
                </c:pt>
                <c:pt idx="68">
                  <c:v>97.319000000000003</c:v>
                </c:pt>
                <c:pt idx="69">
                  <c:v>97.302000000000007</c:v>
                </c:pt>
                <c:pt idx="70">
                  <c:v>97.302000000000007</c:v>
                </c:pt>
                <c:pt idx="71">
                  <c:v>97.302000000000007</c:v>
                </c:pt>
                <c:pt idx="72">
                  <c:v>97.302000000000007</c:v>
                </c:pt>
                <c:pt idx="73">
                  <c:v>97.302000000000007</c:v>
                </c:pt>
                <c:pt idx="74">
                  <c:v>97.302000000000007</c:v>
                </c:pt>
                <c:pt idx="75">
                  <c:v>97.302000000000007</c:v>
                </c:pt>
                <c:pt idx="76">
                  <c:v>97.302000000000007</c:v>
                </c:pt>
                <c:pt idx="77">
                  <c:v>97.302000000000007</c:v>
                </c:pt>
                <c:pt idx="78">
                  <c:v>97.247</c:v>
                </c:pt>
                <c:pt idx="79">
                  <c:v>97.174000000000007</c:v>
                </c:pt>
                <c:pt idx="80">
                  <c:v>97.081999999999994</c:v>
                </c:pt>
                <c:pt idx="81">
                  <c:v>97.081999999999994</c:v>
                </c:pt>
                <c:pt idx="82">
                  <c:v>97.081999999999994</c:v>
                </c:pt>
                <c:pt idx="83">
                  <c:v>97.081999999999994</c:v>
                </c:pt>
                <c:pt idx="84">
                  <c:v>97.081999999999994</c:v>
                </c:pt>
                <c:pt idx="85">
                  <c:v>97.081999999999994</c:v>
                </c:pt>
                <c:pt idx="86">
                  <c:v>97.081999999999994</c:v>
                </c:pt>
                <c:pt idx="87">
                  <c:v>97.081999999999994</c:v>
                </c:pt>
                <c:pt idx="88">
                  <c:v>97.081999999999994</c:v>
                </c:pt>
                <c:pt idx="89">
                  <c:v>97.040999999999997</c:v>
                </c:pt>
                <c:pt idx="90">
                  <c:v>96.837999999999994</c:v>
                </c:pt>
                <c:pt idx="91">
                  <c:v>96.756</c:v>
                </c:pt>
                <c:pt idx="92">
                  <c:v>96.734999999999999</c:v>
                </c:pt>
                <c:pt idx="93">
                  <c:v>96.734999999999999</c:v>
                </c:pt>
                <c:pt idx="94">
                  <c:v>96.734999999999999</c:v>
                </c:pt>
                <c:pt idx="95">
                  <c:v>96.734999999999999</c:v>
                </c:pt>
                <c:pt idx="96">
                  <c:v>96.734999999999999</c:v>
                </c:pt>
                <c:pt idx="97">
                  <c:v>96.734999999999999</c:v>
                </c:pt>
                <c:pt idx="98">
                  <c:v>96.712999999999994</c:v>
                </c:pt>
                <c:pt idx="99">
                  <c:v>96.712999999999994</c:v>
                </c:pt>
                <c:pt idx="100">
                  <c:v>96.6</c:v>
                </c:pt>
                <c:pt idx="101">
                  <c:v>96.531000000000006</c:v>
                </c:pt>
                <c:pt idx="102">
                  <c:v>96.418000000000006</c:v>
                </c:pt>
                <c:pt idx="103">
                  <c:v>96.349000000000004</c:v>
                </c:pt>
                <c:pt idx="104">
                  <c:v>96.349000000000004</c:v>
                </c:pt>
                <c:pt idx="105">
                  <c:v>96.302999999999997</c:v>
                </c:pt>
                <c:pt idx="106">
                  <c:v>96.302999999999997</c:v>
                </c:pt>
                <c:pt idx="107">
                  <c:v>96.302999999999997</c:v>
                </c:pt>
                <c:pt idx="108">
                  <c:v>96.302999999999997</c:v>
                </c:pt>
                <c:pt idx="109">
                  <c:v>96.302999999999997</c:v>
                </c:pt>
                <c:pt idx="110">
                  <c:v>96.302999999999997</c:v>
                </c:pt>
                <c:pt idx="111">
                  <c:v>96.302999999999997</c:v>
                </c:pt>
                <c:pt idx="112">
                  <c:v>96.251999999999995</c:v>
                </c:pt>
                <c:pt idx="113">
                  <c:v>96.225999999999999</c:v>
                </c:pt>
                <c:pt idx="114">
                  <c:v>96.123999999999995</c:v>
                </c:pt>
                <c:pt idx="115">
                  <c:v>96.072999999999993</c:v>
                </c:pt>
                <c:pt idx="116">
                  <c:v>96.072999999999993</c:v>
                </c:pt>
                <c:pt idx="117">
                  <c:v>96.072999999999993</c:v>
                </c:pt>
                <c:pt idx="118">
                  <c:v>96.072999999999993</c:v>
                </c:pt>
                <c:pt idx="119">
                  <c:v>96.072999999999993</c:v>
                </c:pt>
                <c:pt idx="120">
                  <c:v>96.072999999999993</c:v>
                </c:pt>
                <c:pt idx="121">
                  <c:v>96.072999999999993</c:v>
                </c:pt>
                <c:pt idx="122">
                  <c:v>96.043999999999997</c:v>
                </c:pt>
                <c:pt idx="123">
                  <c:v>96.043999999999997</c:v>
                </c:pt>
                <c:pt idx="124">
                  <c:v>95.956000000000003</c:v>
                </c:pt>
                <c:pt idx="125">
                  <c:v>95.897999999999996</c:v>
                </c:pt>
                <c:pt idx="126">
                  <c:v>95.81</c:v>
                </c:pt>
                <c:pt idx="127">
                  <c:v>95.691999999999993</c:v>
                </c:pt>
                <c:pt idx="128">
                  <c:v>95.691999999999993</c:v>
                </c:pt>
                <c:pt idx="129">
                  <c:v>95.691999999999993</c:v>
                </c:pt>
                <c:pt idx="130">
                  <c:v>95.661000000000001</c:v>
                </c:pt>
                <c:pt idx="131">
                  <c:v>95.661000000000001</c:v>
                </c:pt>
                <c:pt idx="132">
                  <c:v>95.661000000000001</c:v>
                </c:pt>
                <c:pt idx="133">
                  <c:v>95.661000000000001</c:v>
                </c:pt>
                <c:pt idx="134">
                  <c:v>95.623999999999995</c:v>
                </c:pt>
                <c:pt idx="135">
                  <c:v>95.548000000000002</c:v>
                </c:pt>
                <c:pt idx="136">
                  <c:v>95.548000000000002</c:v>
                </c:pt>
                <c:pt idx="137">
                  <c:v>95.51</c:v>
                </c:pt>
                <c:pt idx="138">
                  <c:v>95.471999999999994</c:v>
                </c:pt>
                <c:pt idx="139">
                  <c:v>95.319000000000003</c:v>
                </c:pt>
                <c:pt idx="140">
                  <c:v>95.28</c:v>
                </c:pt>
                <c:pt idx="141">
                  <c:v>95.28</c:v>
                </c:pt>
                <c:pt idx="142">
                  <c:v>95.28</c:v>
                </c:pt>
                <c:pt idx="143">
                  <c:v>95.28</c:v>
                </c:pt>
                <c:pt idx="144">
                  <c:v>95.28</c:v>
                </c:pt>
              </c:numCache>
            </c:numRef>
          </c:yVal>
          <c:smooth val="0"/>
        </c:ser>
        <c:ser>
          <c:idx val="1"/>
          <c:order val="1"/>
          <c:tx>
            <c:strRef>
              <c:f>Sheet1!$C$1</c:f>
              <c:strCache>
                <c:ptCount val="1"/>
                <c:pt idx="0">
                  <c:v>Primary 2003-6/2012</c:v>
                </c:pt>
              </c:strCache>
            </c:strRef>
          </c:tx>
          <c:spPr>
            <a:ln w="41275">
              <a:solidFill>
                <a:srgbClr val="FF0000"/>
              </a:solidFill>
              <a:prstDash val="solid"/>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Sheet1!$C$2:$C$146</c:f>
              <c:numCache>
                <c:formatCode>General</c:formatCode>
                <c:ptCount val="145"/>
                <c:pt idx="0">
                  <c:v>100</c:v>
                </c:pt>
                <c:pt idx="1">
                  <c:v>100</c:v>
                </c:pt>
                <c:pt idx="2">
                  <c:v>100</c:v>
                </c:pt>
                <c:pt idx="3">
                  <c:v>99.953999999999994</c:v>
                </c:pt>
                <c:pt idx="4">
                  <c:v>99.893000000000001</c:v>
                </c:pt>
                <c:pt idx="5">
                  <c:v>99.861999999999995</c:v>
                </c:pt>
                <c:pt idx="6">
                  <c:v>99.736999999999995</c:v>
                </c:pt>
                <c:pt idx="7">
                  <c:v>99.611000000000004</c:v>
                </c:pt>
                <c:pt idx="8">
                  <c:v>99.58</c:v>
                </c:pt>
                <c:pt idx="9">
                  <c:v>99.58</c:v>
                </c:pt>
                <c:pt idx="10">
                  <c:v>99.58</c:v>
                </c:pt>
                <c:pt idx="11">
                  <c:v>99.58</c:v>
                </c:pt>
                <c:pt idx="12">
                  <c:v>99.58</c:v>
                </c:pt>
                <c:pt idx="13">
                  <c:v>99.58</c:v>
                </c:pt>
                <c:pt idx="14">
                  <c:v>99.58</c:v>
                </c:pt>
                <c:pt idx="15">
                  <c:v>99.561999999999998</c:v>
                </c:pt>
                <c:pt idx="16">
                  <c:v>99.561999999999998</c:v>
                </c:pt>
                <c:pt idx="17">
                  <c:v>99.545000000000002</c:v>
                </c:pt>
                <c:pt idx="18">
                  <c:v>99.51</c:v>
                </c:pt>
                <c:pt idx="19">
                  <c:v>99.456999999999994</c:v>
                </c:pt>
                <c:pt idx="20">
                  <c:v>99.403999999999996</c:v>
                </c:pt>
                <c:pt idx="21">
                  <c:v>99.403999999999996</c:v>
                </c:pt>
                <c:pt idx="22">
                  <c:v>99.403999999999996</c:v>
                </c:pt>
                <c:pt idx="23">
                  <c:v>99.403999999999996</c:v>
                </c:pt>
                <c:pt idx="24">
                  <c:v>99.403999999999996</c:v>
                </c:pt>
                <c:pt idx="25">
                  <c:v>99.403999999999996</c:v>
                </c:pt>
                <c:pt idx="26">
                  <c:v>99.403999999999996</c:v>
                </c:pt>
                <c:pt idx="27">
                  <c:v>99.385000000000005</c:v>
                </c:pt>
                <c:pt idx="28">
                  <c:v>99.385000000000005</c:v>
                </c:pt>
                <c:pt idx="29">
                  <c:v>99.326999999999998</c:v>
                </c:pt>
                <c:pt idx="30">
                  <c:v>99.269000000000005</c:v>
                </c:pt>
                <c:pt idx="31">
                  <c:v>99.25</c:v>
                </c:pt>
                <c:pt idx="32">
                  <c:v>99.230999999999995</c:v>
                </c:pt>
                <c:pt idx="33">
                  <c:v>99.230999999999995</c:v>
                </c:pt>
                <c:pt idx="34">
                  <c:v>99.230999999999995</c:v>
                </c:pt>
                <c:pt idx="35">
                  <c:v>99.230999999999995</c:v>
                </c:pt>
                <c:pt idx="36">
                  <c:v>99.230999999999995</c:v>
                </c:pt>
                <c:pt idx="37">
                  <c:v>99.21</c:v>
                </c:pt>
                <c:pt idx="38">
                  <c:v>99.21</c:v>
                </c:pt>
                <c:pt idx="39">
                  <c:v>99.21</c:v>
                </c:pt>
                <c:pt idx="40">
                  <c:v>99.188999999999993</c:v>
                </c:pt>
                <c:pt idx="41">
                  <c:v>99.147000000000006</c:v>
                </c:pt>
                <c:pt idx="42">
                  <c:v>99.063000000000002</c:v>
                </c:pt>
                <c:pt idx="43">
                  <c:v>99.021000000000001</c:v>
                </c:pt>
                <c:pt idx="44">
                  <c:v>99.021000000000001</c:v>
                </c:pt>
                <c:pt idx="45">
                  <c:v>99.021000000000001</c:v>
                </c:pt>
                <c:pt idx="46">
                  <c:v>99.021000000000001</c:v>
                </c:pt>
                <c:pt idx="47">
                  <c:v>99.021000000000001</c:v>
                </c:pt>
                <c:pt idx="48">
                  <c:v>99.021000000000001</c:v>
                </c:pt>
                <c:pt idx="49">
                  <c:v>99.021000000000001</c:v>
                </c:pt>
                <c:pt idx="50">
                  <c:v>99.021000000000001</c:v>
                </c:pt>
                <c:pt idx="51">
                  <c:v>99.021000000000001</c:v>
                </c:pt>
                <c:pt idx="52">
                  <c:v>99.021000000000001</c:v>
                </c:pt>
                <c:pt idx="53">
                  <c:v>98.975999999999999</c:v>
                </c:pt>
                <c:pt idx="54">
                  <c:v>98.953000000000003</c:v>
                </c:pt>
                <c:pt idx="55">
                  <c:v>98.86</c:v>
                </c:pt>
                <c:pt idx="56">
                  <c:v>98.813999999999993</c:v>
                </c:pt>
                <c:pt idx="57">
                  <c:v>98.813999999999993</c:v>
                </c:pt>
                <c:pt idx="58">
                  <c:v>98.813999999999993</c:v>
                </c:pt>
                <c:pt idx="59">
                  <c:v>98.813999999999993</c:v>
                </c:pt>
                <c:pt idx="60">
                  <c:v>98.813999999999993</c:v>
                </c:pt>
                <c:pt idx="61">
                  <c:v>98.813999999999993</c:v>
                </c:pt>
                <c:pt idx="62">
                  <c:v>98.813999999999993</c:v>
                </c:pt>
                <c:pt idx="63">
                  <c:v>98.789000000000001</c:v>
                </c:pt>
                <c:pt idx="64">
                  <c:v>98.789000000000001</c:v>
                </c:pt>
                <c:pt idx="65">
                  <c:v>98.763000000000005</c:v>
                </c:pt>
                <c:pt idx="66">
                  <c:v>98.61</c:v>
                </c:pt>
                <c:pt idx="67">
                  <c:v>98.507000000000005</c:v>
                </c:pt>
                <c:pt idx="68">
                  <c:v>98.507000000000005</c:v>
                </c:pt>
                <c:pt idx="69">
                  <c:v>98.480999999999995</c:v>
                </c:pt>
                <c:pt idx="70">
                  <c:v>98.480999999999995</c:v>
                </c:pt>
                <c:pt idx="71">
                  <c:v>98.480999999999995</c:v>
                </c:pt>
                <c:pt idx="72">
                  <c:v>98.480999999999995</c:v>
                </c:pt>
                <c:pt idx="73">
                  <c:v>98.447999999999993</c:v>
                </c:pt>
                <c:pt idx="74">
                  <c:v>98.447999999999993</c:v>
                </c:pt>
                <c:pt idx="75">
                  <c:v>98.447999999999993</c:v>
                </c:pt>
                <c:pt idx="76">
                  <c:v>98.447999999999993</c:v>
                </c:pt>
                <c:pt idx="77">
                  <c:v>98.414000000000001</c:v>
                </c:pt>
                <c:pt idx="78">
                  <c:v>98.379000000000005</c:v>
                </c:pt>
                <c:pt idx="79">
                  <c:v>98.274000000000001</c:v>
                </c:pt>
                <c:pt idx="80">
                  <c:v>98.238</c:v>
                </c:pt>
                <c:pt idx="81">
                  <c:v>98.238</c:v>
                </c:pt>
                <c:pt idx="82">
                  <c:v>98.238</c:v>
                </c:pt>
                <c:pt idx="83">
                  <c:v>98.238</c:v>
                </c:pt>
                <c:pt idx="84">
                  <c:v>98.238</c:v>
                </c:pt>
                <c:pt idx="85">
                  <c:v>98.238</c:v>
                </c:pt>
                <c:pt idx="86">
                  <c:v>98.238</c:v>
                </c:pt>
                <c:pt idx="87">
                  <c:v>98.185000000000002</c:v>
                </c:pt>
                <c:pt idx="88">
                  <c:v>98.131</c:v>
                </c:pt>
                <c:pt idx="89">
                  <c:v>98.131</c:v>
                </c:pt>
                <c:pt idx="90">
                  <c:v>98.076999999999998</c:v>
                </c:pt>
                <c:pt idx="91">
                  <c:v>98.022000000000006</c:v>
                </c:pt>
                <c:pt idx="92">
                  <c:v>98.022000000000006</c:v>
                </c:pt>
                <c:pt idx="93">
                  <c:v>98.022000000000006</c:v>
                </c:pt>
                <c:pt idx="94">
                  <c:v>98.022000000000006</c:v>
                </c:pt>
                <c:pt idx="95">
                  <c:v>98.022000000000006</c:v>
                </c:pt>
                <c:pt idx="96">
                  <c:v>98.022000000000006</c:v>
                </c:pt>
                <c:pt idx="97">
                  <c:v>98.022000000000006</c:v>
                </c:pt>
                <c:pt idx="98">
                  <c:v>97.932000000000002</c:v>
                </c:pt>
                <c:pt idx="99">
                  <c:v>97.932000000000002</c:v>
                </c:pt>
                <c:pt idx="100">
                  <c:v>97.932000000000002</c:v>
                </c:pt>
                <c:pt idx="101">
                  <c:v>97.932000000000002</c:v>
                </c:pt>
                <c:pt idx="102">
                  <c:v>97.733999999999995</c:v>
                </c:pt>
                <c:pt idx="103">
                  <c:v>97.635999999999996</c:v>
                </c:pt>
                <c:pt idx="104">
                  <c:v>97.534999999999997</c:v>
                </c:pt>
                <c:pt idx="105">
                  <c:v>97.534999999999997</c:v>
                </c:pt>
                <c:pt idx="106">
                  <c:v>97.534999999999997</c:v>
                </c:pt>
                <c:pt idx="107">
                  <c:v>97.534999999999997</c:v>
                </c:pt>
                <c:pt idx="108">
                  <c:v>97.534999999999997</c:v>
                </c:pt>
              </c:numCache>
            </c:numRef>
          </c:yVal>
          <c:smooth val="0"/>
        </c:ser>
        <c:ser>
          <c:idx val="2"/>
          <c:order val="2"/>
          <c:tx>
            <c:strRef>
              <c:f>Sheet1!$D$1</c:f>
              <c:strCache>
                <c:ptCount val="1"/>
                <c:pt idx="0">
                  <c:v>Retx 4/1994-2002</c:v>
                </c:pt>
              </c:strCache>
            </c:strRef>
          </c:tx>
          <c:spPr>
            <a:ln w="41275">
              <a:solidFill>
                <a:srgbClr val="FF9900"/>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Sheet1!$D$2:$D$146</c:f>
              <c:numCache>
                <c:formatCode>General</c:formatCode>
                <c:ptCount val="145"/>
                <c:pt idx="0">
                  <c:v>100</c:v>
                </c:pt>
                <c:pt idx="1">
                  <c:v>100</c:v>
                </c:pt>
                <c:pt idx="2">
                  <c:v>100</c:v>
                </c:pt>
                <c:pt idx="3">
                  <c:v>100</c:v>
                </c:pt>
                <c:pt idx="4">
                  <c:v>100</c:v>
                </c:pt>
                <c:pt idx="5">
                  <c:v>100</c:v>
                </c:pt>
                <c:pt idx="6">
                  <c:v>100</c:v>
                </c:pt>
                <c:pt idx="7">
                  <c:v>100</c:v>
                </c:pt>
                <c:pt idx="8">
                  <c:v>99.537000000000006</c:v>
                </c:pt>
                <c:pt idx="9">
                  <c:v>99.537000000000006</c:v>
                </c:pt>
                <c:pt idx="10">
                  <c:v>99.537000000000006</c:v>
                </c:pt>
                <c:pt idx="11">
                  <c:v>99.537000000000006</c:v>
                </c:pt>
                <c:pt idx="12">
                  <c:v>99.537000000000006</c:v>
                </c:pt>
                <c:pt idx="13">
                  <c:v>99.537000000000006</c:v>
                </c:pt>
                <c:pt idx="14">
                  <c:v>99.537000000000006</c:v>
                </c:pt>
                <c:pt idx="15">
                  <c:v>99.537000000000006</c:v>
                </c:pt>
                <c:pt idx="16">
                  <c:v>99.537000000000006</c:v>
                </c:pt>
                <c:pt idx="17">
                  <c:v>99.537000000000006</c:v>
                </c:pt>
                <c:pt idx="18">
                  <c:v>99.537000000000006</c:v>
                </c:pt>
                <c:pt idx="19">
                  <c:v>98.998999999999995</c:v>
                </c:pt>
                <c:pt idx="20">
                  <c:v>98.457999999999998</c:v>
                </c:pt>
                <c:pt idx="21">
                  <c:v>98.457999999999998</c:v>
                </c:pt>
                <c:pt idx="22">
                  <c:v>98.457999999999998</c:v>
                </c:pt>
                <c:pt idx="23">
                  <c:v>98.457999999999998</c:v>
                </c:pt>
                <c:pt idx="24">
                  <c:v>98.457999999999998</c:v>
                </c:pt>
                <c:pt idx="25">
                  <c:v>98.457999999999998</c:v>
                </c:pt>
                <c:pt idx="26">
                  <c:v>98.457999999999998</c:v>
                </c:pt>
                <c:pt idx="27">
                  <c:v>98.457999999999998</c:v>
                </c:pt>
                <c:pt idx="28">
                  <c:v>98.457999999999998</c:v>
                </c:pt>
                <c:pt idx="29">
                  <c:v>98.457999999999998</c:v>
                </c:pt>
                <c:pt idx="30">
                  <c:v>98.457999999999998</c:v>
                </c:pt>
                <c:pt idx="31">
                  <c:v>97.843000000000004</c:v>
                </c:pt>
                <c:pt idx="32">
                  <c:v>97.227000000000004</c:v>
                </c:pt>
                <c:pt idx="33">
                  <c:v>97.227000000000004</c:v>
                </c:pt>
                <c:pt idx="34">
                  <c:v>97.227000000000004</c:v>
                </c:pt>
                <c:pt idx="35">
                  <c:v>97.227000000000004</c:v>
                </c:pt>
                <c:pt idx="36">
                  <c:v>97.227000000000004</c:v>
                </c:pt>
                <c:pt idx="37">
                  <c:v>97.227000000000004</c:v>
                </c:pt>
                <c:pt idx="38">
                  <c:v>97.227000000000004</c:v>
                </c:pt>
                <c:pt idx="39">
                  <c:v>97.227000000000004</c:v>
                </c:pt>
                <c:pt idx="40">
                  <c:v>97.227000000000004</c:v>
                </c:pt>
                <c:pt idx="41">
                  <c:v>97.227000000000004</c:v>
                </c:pt>
                <c:pt idx="42">
                  <c:v>97.227000000000004</c:v>
                </c:pt>
                <c:pt idx="43">
                  <c:v>97.227000000000004</c:v>
                </c:pt>
                <c:pt idx="44">
                  <c:v>97.227000000000004</c:v>
                </c:pt>
                <c:pt idx="45">
                  <c:v>97.227000000000004</c:v>
                </c:pt>
                <c:pt idx="46">
                  <c:v>97.227000000000004</c:v>
                </c:pt>
                <c:pt idx="47">
                  <c:v>97.227000000000004</c:v>
                </c:pt>
                <c:pt idx="48">
                  <c:v>97.227000000000004</c:v>
                </c:pt>
                <c:pt idx="49">
                  <c:v>97.227000000000004</c:v>
                </c:pt>
                <c:pt idx="50">
                  <c:v>97.227000000000004</c:v>
                </c:pt>
                <c:pt idx="51">
                  <c:v>97.227000000000004</c:v>
                </c:pt>
                <c:pt idx="52">
                  <c:v>97.227000000000004</c:v>
                </c:pt>
                <c:pt idx="53">
                  <c:v>97.227000000000004</c:v>
                </c:pt>
                <c:pt idx="54">
                  <c:v>97.227000000000004</c:v>
                </c:pt>
                <c:pt idx="55">
                  <c:v>97.227000000000004</c:v>
                </c:pt>
                <c:pt idx="56">
                  <c:v>97.227000000000004</c:v>
                </c:pt>
                <c:pt idx="57">
                  <c:v>97.227000000000004</c:v>
                </c:pt>
                <c:pt idx="58">
                  <c:v>97.227000000000004</c:v>
                </c:pt>
                <c:pt idx="59">
                  <c:v>97.227000000000004</c:v>
                </c:pt>
                <c:pt idx="60">
                  <c:v>97.227000000000004</c:v>
                </c:pt>
                <c:pt idx="61">
                  <c:v>97.227000000000004</c:v>
                </c:pt>
                <c:pt idx="62">
                  <c:v>97.227000000000004</c:v>
                </c:pt>
                <c:pt idx="63">
                  <c:v>97.227000000000004</c:v>
                </c:pt>
                <c:pt idx="64">
                  <c:v>97.227000000000004</c:v>
                </c:pt>
                <c:pt idx="65">
                  <c:v>97.227000000000004</c:v>
                </c:pt>
                <c:pt idx="66">
                  <c:v>96.367000000000004</c:v>
                </c:pt>
                <c:pt idx="67">
                  <c:v>96.367000000000004</c:v>
                </c:pt>
                <c:pt idx="68">
                  <c:v>96.367000000000004</c:v>
                </c:pt>
                <c:pt idx="69">
                  <c:v>96.367000000000004</c:v>
                </c:pt>
                <c:pt idx="70">
                  <c:v>96.367000000000004</c:v>
                </c:pt>
                <c:pt idx="71">
                  <c:v>96.367000000000004</c:v>
                </c:pt>
                <c:pt idx="72">
                  <c:v>96.367000000000004</c:v>
                </c:pt>
                <c:pt idx="73">
                  <c:v>96.367000000000004</c:v>
                </c:pt>
                <c:pt idx="74">
                  <c:v>96.367000000000004</c:v>
                </c:pt>
                <c:pt idx="75">
                  <c:v>96.367000000000004</c:v>
                </c:pt>
                <c:pt idx="76">
                  <c:v>96.367000000000004</c:v>
                </c:pt>
                <c:pt idx="77">
                  <c:v>96.367000000000004</c:v>
                </c:pt>
                <c:pt idx="78">
                  <c:v>96.367000000000004</c:v>
                </c:pt>
                <c:pt idx="79">
                  <c:v>96.367000000000004</c:v>
                </c:pt>
                <c:pt idx="80">
                  <c:v>96.367000000000004</c:v>
                </c:pt>
                <c:pt idx="81">
                  <c:v>96.367000000000004</c:v>
                </c:pt>
                <c:pt idx="82">
                  <c:v>96.367000000000004</c:v>
                </c:pt>
                <c:pt idx="83">
                  <c:v>96.367000000000004</c:v>
                </c:pt>
                <c:pt idx="84">
                  <c:v>96.367000000000004</c:v>
                </c:pt>
                <c:pt idx="85">
                  <c:v>96.367000000000004</c:v>
                </c:pt>
                <c:pt idx="86">
                  <c:v>96.367000000000004</c:v>
                </c:pt>
                <c:pt idx="87">
                  <c:v>96.367000000000004</c:v>
                </c:pt>
                <c:pt idx="88">
                  <c:v>96.367000000000004</c:v>
                </c:pt>
                <c:pt idx="89">
                  <c:v>96.367000000000004</c:v>
                </c:pt>
                <c:pt idx="90">
                  <c:v>96.367000000000004</c:v>
                </c:pt>
                <c:pt idx="91">
                  <c:v>95.308000000000007</c:v>
                </c:pt>
                <c:pt idx="92">
                  <c:v>95.308000000000007</c:v>
                </c:pt>
                <c:pt idx="93">
                  <c:v>95.308000000000007</c:v>
                </c:pt>
                <c:pt idx="94">
                  <c:v>95.308000000000007</c:v>
                </c:pt>
                <c:pt idx="95">
                  <c:v>95.308000000000007</c:v>
                </c:pt>
                <c:pt idx="96">
                  <c:v>95.308000000000007</c:v>
                </c:pt>
                <c:pt idx="97">
                  <c:v>95.308000000000007</c:v>
                </c:pt>
                <c:pt idx="98">
                  <c:v>95.308000000000007</c:v>
                </c:pt>
                <c:pt idx="99">
                  <c:v>95.308000000000007</c:v>
                </c:pt>
                <c:pt idx="100">
                  <c:v>95.308000000000007</c:v>
                </c:pt>
                <c:pt idx="101">
                  <c:v>95.308000000000007</c:v>
                </c:pt>
                <c:pt idx="102">
                  <c:v>95.308000000000007</c:v>
                </c:pt>
                <c:pt idx="103">
                  <c:v>95.308000000000007</c:v>
                </c:pt>
                <c:pt idx="104">
                  <c:v>95.308000000000007</c:v>
                </c:pt>
                <c:pt idx="105">
                  <c:v>95.308000000000007</c:v>
                </c:pt>
                <c:pt idx="106">
                  <c:v>95.308000000000007</c:v>
                </c:pt>
                <c:pt idx="107">
                  <c:v>95.308000000000007</c:v>
                </c:pt>
                <c:pt idx="108">
                  <c:v>95.308000000000007</c:v>
                </c:pt>
                <c:pt idx="109">
                  <c:v>95.308000000000007</c:v>
                </c:pt>
                <c:pt idx="110">
                  <c:v>95.308000000000007</c:v>
                </c:pt>
                <c:pt idx="111">
                  <c:v>95.308000000000007</c:v>
                </c:pt>
                <c:pt idx="112">
                  <c:v>95.308000000000007</c:v>
                </c:pt>
                <c:pt idx="113">
                  <c:v>95.308000000000007</c:v>
                </c:pt>
                <c:pt idx="114">
                  <c:v>95.308000000000007</c:v>
                </c:pt>
                <c:pt idx="115">
                  <c:v>95.308000000000007</c:v>
                </c:pt>
                <c:pt idx="116">
                  <c:v>95.308000000000007</c:v>
                </c:pt>
                <c:pt idx="117">
                  <c:v>95.308000000000007</c:v>
                </c:pt>
                <c:pt idx="118">
                  <c:v>95.308000000000007</c:v>
                </c:pt>
                <c:pt idx="119">
                  <c:v>95.308000000000007</c:v>
                </c:pt>
                <c:pt idx="120">
                  <c:v>95.308000000000007</c:v>
                </c:pt>
                <c:pt idx="121">
                  <c:v>95.308000000000007</c:v>
                </c:pt>
                <c:pt idx="122">
                  <c:v>95.308000000000007</c:v>
                </c:pt>
                <c:pt idx="123">
                  <c:v>95.308000000000007</c:v>
                </c:pt>
                <c:pt idx="124">
                  <c:v>95.308000000000007</c:v>
                </c:pt>
                <c:pt idx="125">
                  <c:v>95.308000000000007</c:v>
                </c:pt>
                <c:pt idx="126">
                  <c:v>95.308000000000007</c:v>
                </c:pt>
                <c:pt idx="127">
                  <c:v>95.308000000000007</c:v>
                </c:pt>
                <c:pt idx="128">
                  <c:v>95.308000000000007</c:v>
                </c:pt>
                <c:pt idx="129">
                  <c:v>95.308000000000007</c:v>
                </c:pt>
                <c:pt idx="130">
                  <c:v>95.308000000000007</c:v>
                </c:pt>
                <c:pt idx="131">
                  <c:v>95.308000000000007</c:v>
                </c:pt>
                <c:pt idx="132">
                  <c:v>95.308000000000007</c:v>
                </c:pt>
                <c:pt idx="133">
                  <c:v>95.308000000000007</c:v>
                </c:pt>
                <c:pt idx="134">
                  <c:v>95.308000000000007</c:v>
                </c:pt>
                <c:pt idx="135">
                  <c:v>95.308000000000007</c:v>
                </c:pt>
                <c:pt idx="136">
                  <c:v>95.308000000000007</c:v>
                </c:pt>
                <c:pt idx="137">
                  <c:v>95.308000000000007</c:v>
                </c:pt>
                <c:pt idx="138">
                  <c:v>95.308000000000007</c:v>
                </c:pt>
                <c:pt idx="139">
                  <c:v>93.51</c:v>
                </c:pt>
                <c:pt idx="140">
                  <c:v>93.51</c:v>
                </c:pt>
                <c:pt idx="141">
                  <c:v>93.51</c:v>
                </c:pt>
                <c:pt idx="142">
                  <c:v>93.51</c:v>
                </c:pt>
                <c:pt idx="143">
                  <c:v>93.51</c:v>
                </c:pt>
                <c:pt idx="144">
                  <c:v>93.51</c:v>
                </c:pt>
              </c:numCache>
            </c:numRef>
          </c:yVal>
          <c:smooth val="0"/>
        </c:ser>
        <c:ser>
          <c:idx val="3"/>
          <c:order val="3"/>
          <c:tx>
            <c:strRef>
              <c:f>Sheet1!$E$1</c:f>
              <c:strCache>
                <c:ptCount val="1"/>
                <c:pt idx="0">
                  <c:v>Retx 2003-6/2012</c:v>
                </c:pt>
              </c:strCache>
            </c:strRef>
          </c:tx>
          <c:spPr>
            <a:ln w="41275">
              <a:solidFill>
                <a:srgbClr val="00FF00"/>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Sheet1!$E$2:$E$146</c:f>
              <c:numCache>
                <c:formatCode>General</c:formatCode>
                <c:ptCount val="145"/>
                <c:pt idx="0">
                  <c:v>100</c:v>
                </c:pt>
                <c:pt idx="1">
                  <c:v>100</c:v>
                </c:pt>
                <c:pt idx="2">
                  <c:v>100</c:v>
                </c:pt>
                <c:pt idx="3">
                  <c:v>99.483999999999995</c:v>
                </c:pt>
                <c:pt idx="4">
                  <c:v>99.483999999999995</c:v>
                </c:pt>
                <c:pt idx="5">
                  <c:v>99.483999999999995</c:v>
                </c:pt>
                <c:pt idx="6">
                  <c:v>99.483999999999995</c:v>
                </c:pt>
                <c:pt idx="7">
                  <c:v>98.944000000000003</c:v>
                </c:pt>
                <c:pt idx="8">
                  <c:v>98.944000000000003</c:v>
                </c:pt>
                <c:pt idx="9">
                  <c:v>98.944000000000003</c:v>
                </c:pt>
                <c:pt idx="10">
                  <c:v>98.944000000000003</c:v>
                </c:pt>
                <c:pt idx="11">
                  <c:v>98.944000000000003</c:v>
                </c:pt>
                <c:pt idx="12">
                  <c:v>98.944000000000003</c:v>
                </c:pt>
                <c:pt idx="13">
                  <c:v>98.944000000000003</c:v>
                </c:pt>
                <c:pt idx="14">
                  <c:v>98.944000000000003</c:v>
                </c:pt>
                <c:pt idx="15">
                  <c:v>98.944000000000003</c:v>
                </c:pt>
                <c:pt idx="16">
                  <c:v>98.322000000000003</c:v>
                </c:pt>
                <c:pt idx="17">
                  <c:v>98.322000000000003</c:v>
                </c:pt>
                <c:pt idx="18">
                  <c:v>98.322000000000003</c:v>
                </c:pt>
                <c:pt idx="19">
                  <c:v>97.694999999999993</c:v>
                </c:pt>
                <c:pt idx="20">
                  <c:v>97.694999999999993</c:v>
                </c:pt>
                <c:pt idx="21">
                  <c:v>97.694999999999993</c:v>
                </c:pt>
                <c:pt idx="22">
                  <c:v>97.694999999999993</c:v>
                </c:pt>
                <c:pt idx="23">
                  <c:v>97.694999999999993</c:v>
                </c:pt>
                <c:pt idx="24">
                  <c:v>97.694999999999993</c:v>
                </c:pt>
                <c:pt idx="25">
                  <c:v>97.694999999999993</c:v>
                </c:pt>
                <c:pt idx="26">
                  <c:v>97.694999999999993</c:v>
                </c:pt>
                <c:pt idx="27">
                  <c:v>97.694999999999993</c:v>
                </c:pt>
                <c:pt idx="28">
                  <c:v>97.694999999999993</c:v>
                </c:pt>
                <c:pt idx="29">
                  <c:v>97.694999999999993</c:v>
                </c:pt>
                <c:pt idx="30">
                  <c:v>97.694999999999993</c:v>
                </c:pt>
                <c:pt idx="31">
                  <c:v>97.694999999999993</c:v>
                </c:pt>
                <c:pt idx="32">
                  <c:v>97.694999999999993</c:v>
                </c:pt>
                <c:pt idx="33">
                  <c:v>97.694999999999993</c:v>
                </c:pt>
                <c:pt idx="34">
                  <c:v>97.694999999999993</c:v>
                </c:pt>
                <c:pt idx="35">
                  <c:v>97.694999999999993</c:v>
                </c:pt>
                <c:pt idx="36">
                  <c:v>97.694999999999993</c:v>
                </c:pt>
                <c:pt idx="37">
                  <c:v>97.694999999999993</c:v>
                </c:pt>
                <c:pt idx="38">
                  <c:v>97.694999999999993</c:v>
                </c:pt>
                <c:pt idx="39">
                  <c:v>97.694999999999993</c:v>
                </c:pt>
                <c:pt idx="40">
                  <c:v>96.900999999999996</c:v>
                </c:pt>
                <c:pt idx="41">
                  <c:v>96.900999999999996</c:v>
                </c:pt>
                <c:pt idx="42">
                  <c:v>96.900999999999996</c:v>
                </c:pt>
                <c:pt idx="43">
                  <c:v>96.900999999999996</c:v>
                </c:pt>
                <c:pt idx="44">
                  <c:v>96.900999999999996</c:v>
                </c:pt>
                <c:pt idx="45">
                  <c:v>96.900999999999996</c:v>
                </c:pt>
                <c:pt idx="46">
                  <c:v>96.900999999999996</c:v>
                </c:pt>
                <c:pt idx="47">
                  <c:v>96.900999999999996</c:v>
                </c:pt>
                <c:pt idx="48">
                  <c:v>96.900999999999996</c:v>
                </c:pt>
                <c:pt idx="49">
                  <c:v>96.900999999999996</c:v>
                </c:pt>
                <c:pt idx="50">
                  <c:v>96.900999999999996</c:v>
                </c:pt>
                <c:pt idx="51">
                  <c:v>96.900999999999996</c:v>
                </c:pt>
                <c:pt idx="52">
                  <c:v>96.900999999999996</c:v>
                </c:pt>
                <c:pt idx="53">
                  <c:v>96.900999999999996</c:v>
                </c:pt>
                <c:pt idx="54">
                  <c:v>96.900999999999996</c:v>
                </c:pt>
                <c:pt idx="55">
                  <c:v>96.900999999999996</c:v>
                </c:pt>
                <c:pt idx="56">
                  <c:v>96.900999999999996</c:v>
                </c:pt>
                <c:pt idx="57">
                  <c:v>96.900999999999996</c:v>
                </c:pt>
                <c:pt idx="58">
                  <c:v>96.900999999999996</c:v>
                </c:pt>
                <c:pt idx="59">
                  <c:v>96.900999999999996</c:v>
                </c:pt>
                <c:pt idx="60">
                  <c:v>96.900999999999996</c:v>
                </c:pt>
                <c:pt idx="61">
                  <c:v>96.900999999999996</c:v>
                </c:pt>
                <c:pt idx="62">
                  <c:v>96.900999999999996</c:v>
                </c:pt>
                <c:pt idx="63">
                  <c:v>96.900999999999996</c:v>
                </c:pt>
                <c:pt idx="64">
                  <c:v>96.900999999999996</c:v>
                </c:pt>
                <c:pt idx="65">
                  <c:v>96.900999999999996</c:v>
                </c:pt>
                <c:pt idx="66">
                  <c:v>96.900999999999996</c:v>
                </c:pt>
                <c:pt idx="67">
                  <c:v>95.977999999999994</c:v>
                </c:pt>
                <c:pt idx="68">
                  <c:v>95.977999999999994</c:v>
                </c:pt>
                <c:pt idx="69">
                  <c:v>95.977999999999994</c:v>
                </c:pt>
                <c:pt idx="70">
                  <c:v>95.977999999999994</c:v>
                </c:pt>
                <c:pt idx="71">
                  <c:v>95.977999999999994</c:v>
                </c:pt>
                <c:pt idx="72">
                  <c:v>95.977999999999994</c:v>
                </c:pt>
                <c:pt idx="73">
                  <c:v>95.977999999999994</c:v>
                </c:pt>
                <c:pt idx="74">
                  <c:v>95.977999999999994</c:v>
                </c:pt>
                <c:pt idx="75">
                  <c:v>95.977999999999994</c:v>
                </c:pt>
                <c:pt idx="76">
                  <c:v>95.977999999999994</c:v>
                </c:pt>
                <c:pt idx="77">
                  <c:v>95.977999999999994</c:v>
                </c:pt>
                <c:pt idx="78">
                  <c:v>95.977999999999994</c:v>
                </c:pt>
                <c:pt idx="79">
                  <c:v>95.977999999999994</c:v>
                </c:pt>
                <c:pt idx="80">
                  <c:v>95.977999999999994</c:v>
                </c:pt>
                <c:pt idx="81">
                  <c:v>95.977999999999994</c:v>
                </c:pt>
                <c:pt idx="82">
                  <c:v>95.977999999999994</c:v>
                </c:pt>
                <c:pt idx="83">
                  <c:v>95.977999999999994</c:v>
                </c:pt>
                <c:pt idx="84">
                  <c:v>95.977999999999994</c:v>
                </c:pt>
                <c:pt idx="85">
                  <c:v>95.977999999999994</c:v>
                </c:pt>
                <c:pt idx="86">
                  <c:v>95.977999999999994</c:v>
                </c:pt>
                <c:pt idx="87">
                  <c:v>95.977999999999994</c:v>
                </c:pt>
                <c:pt idx="88">
                  <c:v>95.977999999999994</c:v>
                </c:pt>
                <c:pt idx="89">
                  <c:v>95.977999999999994</c:v>
                </c:pt>
                <c:pt idx="90">
                  <c:v>94.132000000000005</c:v>
                </c:pt>
                <c:pt idx="91">
                  <c:v>94.132000000000005</c:v>
                </c:pt>
                <c:pt idx="92">
                  <c:v>94.132000000000005</c:v>
                </c:pt>
                <c:pt idx="93">
                  <c:v>94.132000000000005</c:v>
                </c:pt>
                <c:pt idx="94">
                  <c:v>94.132000000000005</c:v>
                </c:pt>
                <c:pt idx="95">
                  <c:v>94.132000000000005</c:v>
                </c:pt>
                <c:pt idx="96">
                  <c:v>94.132000000000005</c:v>
                </c:pt>
                <c:pt idx="97">
                  <c:v>94.132000000000005</c:v>
                </c:pt>
                <c:pt idx="98">
                  <c:v>94.132000000000005</c:v>
                </c:pt>
                <c:pt idx="99">
                  <c:v>94.132000000000005</c:v>
                </c:pt>
                <c:pt idx="100">
                  <c:v>94.132000000000005</c:v>
                </c:pt>
                <c:pt idx="101">
                  <c:v>94.132000000000005</c:v>
                </c:pt>
                <c:pt idx="102">
                  <c:v>94.132000000000005</c:v>
                </c:pt>
              </c:numCache>
            </c:numRef>
          </c:yVal>
          <c:smooth val="0"/>
        </c:ser>
        <c:dLbls>
          <c:showLegendKey val="0"/>
          <c:showVal val="0"/>
          <c:showCatName val="0"/>
          <c:showSerName val="0"/>
          <c:showPercent val="0"/>
          <c:showBubbleSize val="0"/>
        </c:dLbls>
        <c:axId val="472588632"/>
        <c:axId val="472589024"/>
      </c:scatterChart>
      <c:valAx>
        <c:axId val="472588632"/>
        <c:scaling>
          <c:orientation val="minMax"/>
          <c:max val="1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72589024"/>
        <c:crosses val="autoZero"/>
        <c:crossBetween val="midCat"/>
        <c:majorUnit val="1"/>
      </c:valAx>
      <c:valAx>
        <c:axId val="472589024"/>
        <c:scaling>
          <c:orientation val="minMax"/>
          <c:max val="100"/>
          <c:min val="5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lymphoma</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72588632"/>
        <c:crosses val="autoZero"/>
        <c:crossBetween val="midCat"/>
        <c:majorUnit val="10"/>
      </c:valAx>
      <c:spPr>
        <a:solidFill>
          <a:schemeClr val="bg2"/>
        </a:solidFill>
        <a:ln>
          <a:solidFill>
            <a:schemeClr val="tx1"/>
          </a:solidFill>
        </a:ln>
      </c:spPr>
    </c:plotArea>
    <c:legend>
      <c:legendPos val="r"/>
      <c:layout>
        <c:manualLayout>
          <c:xMode val="edge"/>
          <c:yMode val="edge"/>
          <c:x val="0.13257368824472163"/>
          <c:y val="0.64731500296333988"/>
          <c:w val="0.6454499105753384"/>
          <c:h val="0.1503615273897214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4.7031369062738117E-2"/>
          <c:w val="0.85968051006901136"/>
          <c:h val="0.82450596901192907"/>
        </c:manualLayout>
      </c:layout>
      <c:scatterChart>
        <c:scatterStyle val="lineMarker"/>
        <c:varyColors val="0"/>
        <c:ser>
          <c:idx val="0"/>
          <c:order val="0"/>
          <c:tx>
            <c:strRef>
              <c:f>Sheet1!$B$1</c:f>
              <c:strCache>
                <c:ptCount val="1"/>
                <c:pt idx="0">
                  <c:v>Primary  4/1994-2002</c:v>
                </c:pt>
              </c:strCache>
            </c:strRef>
          </c:tx>
          <c:spPr>
            <a:ln w="41275">
              <a:solidFill>
                <a:srgbClr val="FFFF00"/>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Sheet1!$B$2:$B$146</c:f>
              <c:numCache>
                <c:formatCode>General</c:formatCode>
                <c:ptCount val="145"/>
                <c:pt idx="0">
                  <c:v>100</c:v>
                </c:pt>
                <c:pt idx="1">
                  <c:v>100</c:v>
                </c:pt>
                <c:pt idx="2">
                  <c:v>99.99</c:v>
                </c:pt>
                <c:pt idx="3">
                  <c:v>99.950999999999993</c:v>
                </c:pt>
                <c:pt idx="4">
                  <c:v>99.891000000000005</c:v>
                </c:pt>
                <c:pt idx="5">
                  <c:v>99.811000000000007</c:v>
                </c:pt>
                <c:pt idx="6">
                  <c:v>99.427000000000007</c:v>
                </c:pt>
                <c:pt idx="7">
                  <c:v>98.87</c:v>
                </c:pt>
                <c:pt idx="8">
                  <c:v>98.787999999999997</c:v>
                </c:pt>
                <c:pt idx="9">
                  <c:v>98.757000000000005</c:v>
                </c:pt>
                <c:pt idx="10">
                  <c:v>98.757000000000005</c:v>
                </c:pt>
                <c:pt idx="11">
                  <c:v>98.757000000000005</c:v>
                </c:pt>
                <c:pt idx="12">
                  <c:v>98.757000000000005</c:v>
                </c:pt>
                <c:pt idx="13">
                  <c:v>98.757000000000005</c:v>
                </c:pt>
                <c:pt idx="14">
                  <c:v>98.745999999999995</c:v>
                </c:pt>
                <c:pt idx="15">
                  <c:v>98.722999999999999</c:v>
                </c:pt>
                <c:pt idx="16">
                  <c:v>98.653000000000006</c:v>
                </c:pt>
                <c:pt idx="17">
                  <c:v>98.582999999999998</c:v>
                </c:pt>
                <c:pt idx="18">
                  <c:v>98.188000000000002</c:v>
                </c:pt>
                <c:pt idx="19">
                  <c:v>97.650999999999996</c:v>
                </c:pt>
                <c:pt idx="20">
                  <c:v>97.522000000000006</c:v>
                </c:pt>
                <c:pt idx="21">
                  <c:v>97.486999999999995</c:v>
                </c:pt>
                <c:pt idx="22">
                  <c:v>97.438999999999993</c:v>
                </c:pt>
                <c:pt idx="23">
                  <c:v>97.438999999999993</c:v>
                </c:pt>
                <c:pt idx="24">
                  <c:v>97.438999999999993</c:v>
                </c:pt>
                <c:pt idx="25">
                  <c:v>97.438999999999993</c:v>
                </c:pt>
                <c:pt idx="26">
                  <c:v>97.438999999999993</c:v>
                </c:pt>
                <c:pt idx="27">
                  <c:v>97.414000000000001</c:v>
                </c:pt>
                <c:pt idx="28">
                  <c:v>97.361999999999995</c:v>
                </c:pt>
                <c:pt idx="29">
                  <c:v>97.182000000000002</c:v>
                </c:pt>
                <c:pt idx="30">
                  <c:v>96.897999999999996</c:v>
                </c:pt>
                <c:pt idx="31">
                  <c:v>96.316000000000003</c:v>
                </c:pt>
                <c:pt idx="32">
                  <c:v>96.185000000000002</c:v>
                </c:pt>
                <c:pt idx="33">
                  <c:v>96.171999999999997</c:v>
                </c:pt>
                <c:pt idx="34">
                  <c:v>96.132999999999996</c:v>
                </c:pt>
                <c:pt idx="35">
                  <c:v>96.106999999999999</c:v>
                </c:pt>
                <c:pt idx="36">
                  <c:v>96.106999999999999</c:v>
                </c:pt>
                <c:pt idx="37">
                  <c:v>96.106999999999999</c:v>
                </c:pt>
                <c:pt idx="38">
                  <c:v>96.106999999999999</c:v>
                </c:pt>
                <c:pt idx="39">
                  <c:v>96.063000000000002</c:v>
                </c:pt>
                <c:pt idx="40">
                  <c:v>95.962999999999994</c:v>
                </c:pt>
                <c:pt idx="41">
                  <c:v>95.819000000000003</c:v>
                </c:pt>
                <c:pt idx="42">
                  <c:v>95.43</c:v>
                </c:pt>
                <c:pt idx="43">
                  <c:v>94.837999999999994</c:v>
                </c:pt>
                <c:pt idx="44">
                  <c:v>94.548000000000002</c:v>
                </c:pt>
                <c:pt idx="45">
                  <c:v>94.519000000000005</c:v>
                </c:pt>
                <c:pt idx="46">
                  <c:v>94.46</c:v>
                </c:pt>
                <c:pt idx="47">
                  <c:v>94.46</c:v>
                </c:pt>
                <c:pt idx="48">
                  <c:v>94.46</c:v>
                </c:pt>
                <c:pt idx="49">
                  <c:v>94.46</c:v>
                </c:pt>
                <c:pt idx="50">
                  <c:v>94.444000000000003</c:v>
                </c:pt>
                <c:pt idx="51">
                  <c:v>94.394999999999996</c:v>
                </c:pt>
                <c:pt idx="52">
                  <c:v>94.233999999999995</c:v>
                </c:pt>
                <c:pt idx="53">
                  <c:v>94.039000000000001</c:v>
                </c:pt>
                <c:pt idx="54">
                  <c:v>93.747</c:v>
                </c:pt>
                <c:pt idx="55">
                  <c:v>93.191999999999993</c:v>
                </c:pt>
                <c:pt idx="56">
                  <c:v>93.045000000000002</c:v>
                </c:pt>
                <c:pt idx="57">
                  <c:v>92.978999999999999</c:v>
                </c:pt>
                <c:pt idx="58">
                  <c:v>92.978999999999999</c:v>
                </c:pt>
                <c:pt idx="59">
                  <c:v>92.944999999999993</c:v>
                </c:pt>
                <c:pt idx="60">
                  <c:v>92.944999999999993</c:v>
                </c:pt>
                <c:pt idx="61">
                  <c:v>92.944999999999993</c:v>
                </c:pt>
                <c:pt idx="62">
                  <c:v>92.944999999999993</c:v>
                </c:pt>
                <c:pt idx="63">
                  <c:v>92.872</c:v>
                </c:pt>
                <c:pt idx="64">
                  <c:v>92.688000000000002</c:v>
                </c:pt>
                <c:pt idx="65">
                  <c:v>92.540999999999997</c:v>
                </c:pt>
                <c:pt idx="66">
                  <c:v>92.32</c:v>
                </c:pt>
                <c:pt idx="67">
                  <c:v>91.820999999999998</c:v>
                </c:pt>
                <c:pt idx="68">
                  <c:v>91.709000000000003</c:v>
                </c:pt>
                <c:pt idx="69">
                  <c:v>91.653000000000006</c:v>
                </c:pt>
                <c:pt idx="70">
                  <c:v>91.614999999999995</c:v>
                </c:pt>
                <c:pt idx="71">
                  <c:v>91.614999999999995</c:v>
                </c:pt>
                <c:pt idx="72">
                  <c:v>91.614999999999995</c:v>
                </c:pt>
                <c:pt idx="73">
                  <c:v>91.614999999999995</c:v>
                </c:pt>
                <c:pt idx="74">
                  <c:v>91.614999999999995</c:v>
                </c:pt>
                <c:pt idx="75">
                  <c:v>91.614999999999995</c:v>
                </c:pt>
                <c:pt idx="76">
                  <c:v>91.531999999999996</c:v>
                </c:pt>
                <c:pt idx="77">
                  <c:v>91.367000000000004</c:v>
                </c:pt>
                <c:pt idx="78">
                  <c:v>90.869</c:v>
                </c:pt>
                <c:pt idx="79">
                  <c:v>90.599000000000004</c:v>
                </c:pt>
                <c:pt idx="80">
                  <c:v>90.494</c:v>
                </c:pt>
                <c:pt idx="81">
                  <c:v>90.41</c:v>
                </c:pt>
                <c:pt idx="82">
                  <c:v>90.388000000000005</c:v>
                </c:pt>
                <c:pt idx="83">
                  <c:v>90.367000000000004</c:v>
                </c:pt>
                <c:pt idx="84">
                  <c:v>90.367000000000004</c:v>
                </c:pt>
                <c:pt idx="85">
                  <c:v>90.367000000000004</c:v>
                </c:pt>
                <c:pt idx="86">
                  <c:v>90.367000000000004</c:v>
                </c:pt>
                <c:pt idx="87">
                  <c:v>90.25</c:v>
                </c:pt>
                <c:pt idx="88">
                  <c:v>90.156999999999996</c:v>
                </c:pt>
                <c:pt idx="89">
                  <c:v>89.945999999999998</c:v>
                </c:pt>
                <c:pt idx="90">
                  <c:v>89.641000000000005</c:v>
                </c:pt>
                <c:pt idx="91">
                  <c:v>89.358999999999995</c:v>
                </c:pt>
                <c:pt idx="92">
                  <c:v>89.287999999999997</c:v>
                </c:pt>
                <c:pt idx="93">
                  <c:v>89.263999999999996</c:v>
                </c:pt>
                <c:pt idx="94">
                  <c:v>89.263999999999996</c:v>
                </c:pt>
                <c:pt idx="95">
                  <c:v>89.263999999999996</c:v>
                </c:pt>
                <c:pt idx="96">
                  <c:v>89.263999999999996</c:v>
                </c:pt>
                <c:pt idx="97">
                  <c:v>89.263999999999996</c:v>
                </c:pt>
                <c:pt idx="98">
                  <c:v>89.183999999999997</c:v>
                </c:pt>
                <c:pt idx="99">
                  <c:v>89.102999999999994</c:v>
                </c:pt>
                <c:pt idx="100">
                  <c:v>89.049000000000007</c:v>
                </c:pt>
                <c:pt idx="101">
                  <c:v>88.94</c:v>
                </c:pt>
                <c:pt idx="102">
                  <c:v>88.695999999999998</c:v>
                </c:pt>
                <c:pt idx="103">
                  <c:v>88.260999999999996</c:v>
                </c:pt>
                <c:pt idx="104">
                  <c:v>88.177999999999997</c:v>
                </c:pt>
                <c:pt idx="105">
                  <c:v>88.123000000000005</c:v>
                </c:pt>
                <c:pt idx="106">
                  <c:v>88.094999999999999</c:v>
                </c:pt>
                <c:pt idx="107">
                  <c:v>88.066999999999993</c:v>
                </c:pt>
                <c:pt idx="108">
                  <c:v>88.066999999999993</c:v>
                </c:pt>
                <c:pt idx="109">
                  <c:v>88.066999999999993</c:v>
                </c:pt>
                <c:pt idx="110">
                  <c:v>88.066999999999993</c:v>
                </c:pt>
                <c:pt idx="111">
                  <c:v>88.036000000000001</c:v>
                </c:pt>
                <c:pt idx="112">
                  <c:v>87.786000000000001</c:v>
                </c:pt>
                <c:pt idx="113">
                  <c:v>87.629000000000005</c:v>
                </c:pt>
                <c:pt idx="114">
                  <c:v>87.534999999999997</c:v>
                </c:pt>
                <c:pt idx="115">
                  <c:v>87.188999999999993</c:v>
                </c:pt>
                <c:pt idx="116">
                  <c:v>87.093999999999994</c:v>
                </c:pt>
                <c:pt idx="117">
                  <c:v>87.093999999999994</c:v>
                </c:pt>
                <c:pt idx="118">
                  <c:v>87.093999999999994</c:v>
                </c:pt>
                <c:pt idx="119">
                  <c:v>87.093999999999994</c:v>
                </c:pt>
                <c:pt idx="120">
                  <c:v>87.093999999999994</c:v>
                </c:pt>
                <c:pt idx="121">
                  <c:v>87.093999999999994</c:v>
                </c:pt>
                <c:pt idx="122">
                  <c:v>87.058000000000007</c:v>
                </c:pt>
                <c:pt idx="123">
                  <c:v>87.021000000000001</c:v>
                </c:pt>
                <c:pt idx="124">
                  <c:v>86.911000000000001</c:v>
                </c:pt>
                <c:pt idx="125">
                  <c:v>86.801000000000002</c:v>
                </c:pt>
                <c:pt idx="126">
                  <c:v>86.691000000000003</c:v>
                </c:pt>
                <c:pt idx="127">
                  <c:v>86.432000000000002</c:v>
                </c:pt>
                <c:pt idx="128">
                  <c:v>86.394999999999996</c:v>
                </c:pt>
                <c:pt idx="129">
                  <c:v>86.394999999999996</c:v>
                </c:pt>
                <c:pt idx="130">
                  <c:v>86.394999999999996</c:v>
                </c:pt>
                <c:pt idx="131">
                  <c:v>86.394999999999996</c:v>
                </c:pt>
                <c:pt idx="132">
                  <c:v>86.394999999999996</c:v>
                </c:pt>
                <c:pt idx="133">
                  <c:v>86.394999999999996</c:v>
                </c:pt>
                <c:pt idx="134">
                  <c:v>86.394999999999996</c:v>
                </c:pt>
                <c:pt idx="135">
                  <c:v>86.344999999999999</c:v>
                </c:pt>
                <c:pt idx="136">
                  <c:v>86.194999999999993</c:v>
                </c:pt>
                <c:pt idx="137">
                  <c:v>86.096000000000004</c:v>
                </c:pt>
                <c:pt idx="138">
                  <c:v>85.894999999999996</c:v>
                </c:pt>
                <c:pt idx="139">
                  <c:v>85.894999999999996</c:v>
                </c:pt>
                <c:pt idx="140">
                  <c:v>85.792000000000002</c:v>
                </c:pt>
                <c:pt idx="141">
                  <c:v>85.792000000000002</c:v>
                </c:pt>
                <c:pt idx="142">
                  <c:v>85.792000000000002</c:v>
                </c:pt>
                <c:pt idx="143">
                  <c:v>85.792000000000002</c:v>
                </c:pt>
                <c:pt idx="144">
                  <c:v>85.792000000000002</c:v>
                </c:pt>
              </c:numCache>
            </c:numRef>
          </c:yVal>
          <c:smooth val="0"/>
        </c:ser>
        <c:ser>
          <c:idx val="1"/>
          <c:order val="1"/>
          <c:tx>
            <c:strRef>
              <c:f>Sheet1!$C$1</c:f>
              <c:strCache>
                <c:ptCount val="1"/>
                <c:pt idx="0">
                  <c:v>Primary 2003-6/2012</c:v>
                </c:pt>
              </c:strCache>
            </c:strRef>
          </c:tx>
          <c:spPr>
            <a:ln w="41275">
              <a:solidFill>
                <a:srgbClr val="FF0000"/>
              </a:solidFill>
              <a:prstDash val="solid"/>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Sheet1!$C$2:$C$146</c:f>
              <c:numCache>
                <c:formatCode>General</c:formatCode>
                <c:ptCount val="145"/>
                <c:pt idx="0">
                  <c:v>100</c:v>
                </c:pt>
                <c:pt idx="1">
                  <c:v>100</c:v>
                </c:pt>
                <c:pt idx="2">
                  <c:v>100</c:v>
                </c:pt>
                <c:pt idx="3">
                  <c:v>100</c:v>
                </c:pt>
                <c:pt idx="4">
                  <c:v>99.938000000000002</c:v>
                </c:pt>
                <c:pt idx="5">
                  <c:v>99.921999999999997</c:v>
                </c:pt>
                <c:pt idx="6">
                  <c:v>99.683000000000007</c:v>
                </c:pt>
                <c:pt idx="7">
                  <c:v>99.492000000000004</c:v>
                </c:pt>
                <c:pt idx="8">
                  <c:v>99.442999999999998</c:v>
                </c:pt>
                <c:pt idx="9">
                  <c:v>99.442999999999998</c:v>
                </c:pt>
                <c:pt idx="10">
                  <c:v>99.442999999999998</c:v>
                </c:pt>
                <c:pt idx="11">
                  <c:v>99.442999999999998</c:v>
                </c:pt>
                <c:pt idx="12">
                  <c:v>99.442999999999998</c:v>
                </c:pt>
                <c:pt idx="13">
                  <c:v>99.442999999999998</c:v>
                </c:pt>
                <c:pt idx="14">
                  <c:v>99.442999999999998</c:v>
                </c:pt>
                <c:pt idx="15">
                  <c:v>99.424999999999997</c:v>
                </c:pt>
                <c:pt idx="16">
                  <c:v>99.352000000000004</c:v>
                </c:pt>
                <c:pt idx="17">
                  <c:v>99.316000000000003</c:v>
                </c:pt>
                <c:pt idx="18">
                  <c:v>99.132999999999996</c:v>
                </c:pt>
                <c:pt idx="19">
                  <c:v>98.856999999999999</c:v>
                </c:pt>
                <c:pt idx="20">
                  <c:v>98.856999999999999</c:v>
                </c:pt>
                <c:pt idx="21">
                  <c:v>98.802000000000007</c:v>
                </c:pt>
                <c:pt idx="22">
                  <c:v>98.802000000000007</c:v>
                </c:pt>
                <c:pt idx="23">
                  <c:v>98.802000000000007</c:v>
                </c:pt>
                <c:pt idx="24">
                  <c:v>98.802000000000007</c:v>
                </c:pt>
                <c:pt idx="25">
                  <c:v>98.802000000000007</c:v>
                </c:pt>
                <c:pt idx="26">
                  <c:v>98.802000000000007</c:v>
                </c:pt>
                <c:pt idx="27">
                  <c:v>98.802000000000007</c:v>
                </c:pt>
                <c:pt idx="28">
                  <c:v>98.760999999999996</c:v>
                </c:pt>
                <c:pt idx="29">
                  <c:v>98.74</c:v>
                </c:pt>
                <c:pt idx="30">
                  <c:v>98.637</c:v>
                </c:pt>
                <c:pt idx="31">
                  <c:v>98.450999999999993</c:v>
                </c:pt>
                <c:pt idx="32">
                  <c:v>98.388000000000005</c:v>
                </c:pt>
                <c:pt idx="33">
                  <c:v>98.367000000000004</c:v>
                </c:pt>
                <c:pt idx="34">
                  <c:v>98.367000000000004</c:v>
                </c:pt>
                <c:pt idx="35">
                  <c:v>98.367000000000004</c:v>
                </c:pt>
                <c:pt idx="36">
                  <c:v>98.367000000000004</c:v>
                </c:pt>
                <c:pt idx="37">
                  <c:v>98.367000000000004</c:v>
                </c:pt>
                <c:pt idx="38">
                  <c:v>98.320999999999998</c:v>
                </c:pt>
                <c:pt idx="39">
                  <c:v>98.320999999999998</c:v>
                </c:pt>
                <c:pt idx="40">
                  <c:v>98.320999999999998</c:v>
                </c:pt>
                <c:pt idx="41">
                  <c:v>98.182000000000002</c:v>
                </c:pt>
                <c:pt idx="42">
                  <c:v>98.088999999999999</c:v>
                </c:pt>
                <c:pt idx="43">
                  <c:v>98.043000000000006</c:v>
                </c:pt>
                <c:pt idx="44">
                  <c:v>98.043000000000006</c:v>
                </c:pt>
                <c:pt idx="45">
                  <c:v>98.043000000000006</c:v>
                </c:pt>
                <c:pt idx="46">
                  <c:v>98.043000000000006</c:v>
                </c:pt>
                <c:pt idx="47">
                  <c:v>98.043000000000006</c:v>
                </c:pt>
                <c:pt idx="48">
                  <c:v>98.043000000000006</c:v>
                </c:pt>
                <c:pt idx="49">
                  <c:v>98.043000000000006</c:v>
                </c:pt>
                <c:pt idx="50">
                  <c:v>98.016999999999996</c:v>
                </c:pt>
                <c:pt idx="51">
                  <c:v>98.016999999999996</c:v>
                </c:pt>
                <c:pt idx="52">
                  <c:v>98.016999999999996</c:v>
                </c:pt>
                <c:pt idx="53">
                  <c:v>97.991</c:v>
                </c:pt>
                <c:pt idx="54">
                  <c:v>97.963999999999999</c:v>
                </c:pt>
                <c:pt idx="55">
                  <c:v>97.938000000000002</c:v>
                </c:pt>
                <c:pt idx="56">
                  <c:v>97.911000000000001</c:v>
                </c:pt>
                <c:pt idx="57">
                  <c:v>97.911000000000001</c:v>
                </c:pt>
                <c:pt idx="58">
                  <c:v>97.911000000000001</c:v>
                </c:pt>
                <c:pt idx="59">
                  <c:v>97.911000000000001</c:v>
                </c:pt>
                <c:pt idx="60">
                  <c:v>97.911000000000001</c:v>
                </c:pt>
                <c:pt idx="61">
                  <c:v>97.911000000000001</c:v>
                </c:pt>
                <c:pt idx="62">
                  <c:v>97.911000000000001</c:v>
                </c:pt>
                <c:pt idx="63">
                  <c:v>97.881</c:v>
                </c:pt>
                <c:pt idx="64">
                  <c:v>97.881</c:v>
                </c:pt>
                <c:pt idx="65">
                  <c:v>97.73</c:v>
                </c:pt>
                <c:pt idx="66">
                  <c:v>97.61</c:v>
                </c:pt>
                <c:pt idx="67">
                  <c:v>97.61</c:v>
                </c:pt>
                <c:pt idx="68">
                  <c:v>97.61</c:v>
                </c:pt>
                <c:pt idx="69">
                  <c:v>97.61</c:v>
                </c:pt>
                <c:pt idx="70">
                  <c:v>97.61</c:v>
                </c:pt>
                <c:pt idx="71">
                  <c:v>97.61</c:v>
                </c:pt>
                <c:pt idx="72">
                  <c:v>97.61</c:v>
                </c:pt>
                <c:pt idx="73">
                  <c:v>97.61</c:v>
                </c:pt>
                <c:pt idx="74">
                  <c:v>97.61</c:v>
                </c:pt>
                <c:pt idx="75">
                  <c:v>97.567999999999998</c:v>
                </c:pt>
                <c:pt idx="76">
                  <c:v>97.525999999999996</c:v>
                </c:pt>
                <c:pt idx="77">
                  <c:v>97.483000000000004</c:v>
                </c:pt>
                <c:pt idx="78">
                  <c:v>97.399000000000001</c:v>
                </c:pt>
                <c:pt idx="79">
                  <c:v>97.355999999999995</c:v>
                </c:pt>
                <c:pt idx="80">
                  <c:v>97.27</c:v>
                </c:pt>
                <c:pt idx="81">
                  <c:v>97.27</c:v>
                </c:pt>
                <c:pt idx="82">
                  <c:v>97.27</c:v>
                </c:pt>
                <c:pt idx="83">
                  <c:v>97.27</c:v>
                </c:pt>
                <c:pt idx="84">
                  <c:v>97.27</c:v>
                </c:pt>
                <c:pt idx="85">
                  <c:v>97.27</c:v>
                </c:pt>
                <c:pt idx="86">
                  <c:v>97.27</c:v>
                </c:pt>
                <c:pt idx="87">
                  <c:v>97.27</c:v>
                </c:pt>
                <c:pt idx="88">
                  <c:v>97.135000000000005</c:v>
                </c:pt>
                <c:pt idx="89">
                  <c:v>96.933000000000007</c:v>
                </c:pt>
                <c:pt idx="90">
                  <c:v>96.866</c:v>
                </c:pt>
                <c:pt idx="91">
                  <c:v>96.798000000000002</c:v>
                </c:pt>
                <c:pt idx="92">
                  <c:v>96.798000000000002</c:v>
                </c:pt>
                <c:pt idx="93">
                  <c:v>96.798000000000002</c:v>
                </c:pt>
                <c:pt idx="94">
                  <c:v>96.798000000000002</c:v>
                </c:pt>
                <c:pt idx="95">
                  <c:v>96.798000000000002</c:v>
                </c:pt>
                <c:pt idx="96">
                  <c:v>96.798000000000002</c:v>
                </c:pt>
                <c:pt idx="97">
                  <c:v>96.798000000000002</c:v>
                </c:pt>
                <c:pt idx="98">
                  <c:v>96.798000000000002</c:v>
                </c:pt>
                <c:pt idx="99">
                  <c:v>96.798000000000002</c:v>
                </c:pt>
                <c:pt idx="100">
                  <c:v>96.798000000000002</c:v>
                </c:pt>
                <c:pt idx="101">
                  <c:v>96.798000000000002</c:v>
                </c:pt>
                <c:pt idx="102">
                  <c:v>96.673000000000002</c:v>
                </c:pt>
                <c:pt idx="103">
                  <c:v>96.673000000000002</c:v>
                </c:pt>
                <c:pt idx="104">
                  <c:v>96.673000000000002</c:v>
                </c:pt>
                <c:pt idx="105">
                  <c:v>96.673000000000002</c:v>
                </c:pt>
                <c:pt idx="106">
                  <c:v>96.673000000000002</c:v>
                </c:pt>
                <c:pt idx="107">
                  <c:v>96.673000000000002</c:v>
                </c:pt>
                <c:pt idx="108">
                  <c:v>96.673000000000002</c:v>
                </c:pt>
              </c:numCache>
            </c:numRef>
          </c:yVal>
          <c:smooth val="0"/>
        </c:ser>
        <c:ser>
          <c:idx val="2"/>
          <c:order val="2"/>
          <c:tx>
            <c:strRef>
              <c:f>Sheet1!$D$1</c:f>
              <c:strCache>
                <c:ptCount val="1"/>
                <c:pt idx="0">
                  <c:v>Retx 4/1994-2002</c:v>
                </c:pt>
              </c:strCache>
            </c:strRef>
          </c:tx>
          <c:spPr>
            <a:ln w="41275">
              <a:solidFill>
                <a:srgbClr val="FF9900"/>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Sheet1!$D$2:$D$146</c:f>
              <c:numCache>
                <c:formatCode>General</c:formatCode>
                <c:ptCount val="145"/>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98.897999999999996</c:v>
                </c:pt>
                <c:pt idx="20">
                  <c:v>98.341999999999999</c:v>
                </c:pt>
                <c:pt idx="21">
                  <c:v>98.341999999999999</c:v>
                </c:pt>
                <c:pt idx="22">
                  <c:v>98.341999999999999</c:v>
                </c:pt>
                <c:pt idx="23">
                  <c:v>98.341999999999999</c:v>
                </c:pt>
                <c:pt idx="24">
                  <c:v>98.341999999999999</c:v>
                </c:pt>
                <c:pt idx="25">
                  <c:v>98.341999999999999</c:v>
                </c:pt>
                <c:pt idx="26">
                  <c:v>98.341999999999999</c:v>
                </c:pt>
                <c:pt idx="27">
                  <c:v>98.341999999999999</c:v>
                </c:pt>
                <c:pt idx="28">
                  <c:v>97.715999999999994</c:v>
                </c:pt>
                <c:pt idx="29">
                  <c:v>97.715999999999994</c:v>
                </c:pt>
                <c:pt idx="30">
                  <c:v>97.085999999999999</c:v>
                </c:pt>
                <c:pt idx="31">
                  <c:v>97.085999999999999</c:v>
                </c:pt>
                <c:pt idx="32">
                  <c:v>96.447000000000003</c:v>
                </c:pt>
                <c:pt idx="33">
                  <c:v>96.447000000000003</c:v>
                </c:pt>
                <c:pt idx="34">
                  <c:v>95.8</c:v>
                </c:pt>
                <c:pt idx="35">
                  <c:v>95.8</c:v>
                </c:pt>
                <c:pt idx="36">
                  <c:v>95.8</c:v>
                </c:pt>
                <c:pt idx="37">
                  <c:v>95.8</c:v>
                </c:pt>
                <c:pt idx="38">
                  <c:v>95.8</c:v>
                </c:pt>
                <c:pt idx="39">
                  <c:v>95.8</c:v>
                </c:pt>
                <c:pt idx="40">
                  <c:v>95.8</c:v>
                </c:pt>
                <c:pt idx="41">
                  <c:v>95.8</c:v>
                </c:pt>
                <c:pt idx="42">
                  <c:v>95.8</c:v>
                </c:pt>
                <c:pt idx="43">
                  <c:v>95.084999999999994</c:v>
                </c:pt>
                <c:pt idx="44">
                  <c:v>94.358999999999995</c:v>
                </c:pt>
                <c:pt idx="45">
                  <c:v>94.358999999999995</c:v>
                </c:pt>
                <c:pt idx="46">
                  <c:v>94.358999999999995</c:v>
                </c:pt>
                <c:pt idx="47">
                  <c:v>94.358999999999995</c:v>
                </c:pt>
                <c:pt idx="48">
                  <c:v>94.358999999999995</c:v>
                </c:pt>
                <c:pt idx="49">
                  <c:v>94.358999999999995</c:v>
                </c:pt>
                <c:pt idx="50">
                  <c:v>94.358999999999995</c:v>
                </c:pt>
                <c:pt idx="51">
                  <c:v>94.358999999999995</c:v>
                </c:pt>
                <c:pt idx="52">
                  <c:v>94.358999999999995</c:v>
                </c:pt>
                <c:pt idx="53">
                  <c:v>93.537999999999997</c:v>
                </c:pt>
                <c:pt idx="54">
                  <c:v>91.897000000000006</c:v>
                </c:pt>
                <c:pt idx="55">
                  <c:v>91.076999999999998</c:v>
                </c:pt>
                <c:pt idx="56">
                  <c:v>91.076999999999998</c:v>
                </c:pt>
                <c:pt idx="57">
                  <c:v>91.076999999999998</c:v>
                </c:pt>
                <c:pt idx="58">
                  <c:v>91.076999999999998</c:v>
                </c:pt>
                <c:pt idx="59">
                  <c:v>91.076999999999998</c:v>
                </c:pt>
                <c:pt idx="60">
                  <c:v>91.076999999999998</c:v>
                </c:pt>
                <c:pt idx="61">
                  <c:v>91.076999999999998</c:v>
                </c:pt>
                <c:pt idx="62">
                  <c:v>91.076999999999998</c:v>
                </c:pt>
                <c:pt idx="63">
                  <c:v>91.076999999999998</c:v>
                </c:pt>
                <c:pt idx="64">
                  <c:v>91.076999999999998</c:v>
                </c:pt>
                <c:pt idx="65">
                  <c:v>91.076999999999998</c:v>
                </c:pt>
                <c:pt idx="66">
                  <c:v>89.254999999999995</c:v>
                </c:pt>
                <c:pt idx="67">
                  <c:v>87.433999999999997</c:v>
                </c:pt>
                <c:pt idx="68">
                  <c:v>87.433999999999997</c:v>
                </c:pt>
                <c:pt idx="69">
                  <c:v>87.433999999999997</c:v>
                </c:pt>
                <c:pt idx="70">
                  <c:v>87.433999999999997</c:v>
                </c:pt>
                <c:pt idx="71">
                  <c:v>87.433999999999997</c:v>
                </c:pt>
                <c:pt idx="72">
                  <c:v>87.433999999999997</c:v>
                </c:pt>
                <c:pt idx="73">
                  <c:v>87.433999999999997</c:v>
                </c:pt>
                <c:pt idx="74">
                  <c:v>87.433999999999997</c:v>
                </c:pt>
                <c:pt idx="75">
                  <c:v>87.433999999999997</c:v>
                </c:pt>
                <c:pt idx="76">
                  <c:v>86.429000000000002</c:v>
                </c:pt>
                <c:pt idx="77">
                  <c:v>86.429000000000002</c:v>
                </c:pt>
                <c:pt idx="78">
                  <c:v>86.429000000000002</c:v>
                </c:pt>
                <c:pt idx="79">
                  <c:v>84.418999999999997</c:v>
                </c:pt>
                <c:pt idx="80">
                  <c:v>84.418999999999997</c:v>
                </c:pt>
                <c:pt idx="81">
                  <c:v>84.418999999999997</c:v>
                </c:pt>
                <c:pt idx="82">
                  <c:v>84.418999999999997</c:v>
                </c:pt>
                <c:pt idx="83">
                  <c:v>84.418999999999997</c:v>
                </c:pt>
                <c:pt idx="84">
                  <c:v>84.418999999999997</c:v>
                </c:pt>
                <c:pt idx="85">
                  <c:v>84.418999999999997</c:v>
                </c:pt>
                <c:pt idx="86">
                  <c:v>84.418999999999997</c:v>
                </c:pt>
                <c:pt idx="87">
                  <c:v>84.418999999999997</c:v>
                </c:pt>
                <c:pt idx="88">
                  <c:v>84.418999999999997</c:v>
                </c:pt>
                <c:pt idx="89">
                  <c:v>83.262</c:v>
                </c:pt>
                <c:pt idx="90">
                  <c:v>83.262</c:v>
                </c:pt>
                <c:pt idx="91">
                  <c:v>83.262</c:v>
                </c:pt>
                <c:pt idx="92">
                  <c:v>83.262</c:v>
                </c:pt>
                <c:pt idx="93">
                  <c:v>83.262</c:v>
                </c:pt>
                <c:pt idx="94">
                  <c:v>83.262</c:v>
                </c:pt>
                <c:pt idx="95">
                  <c:v>83.262</c:v>
                </c:pt>
                <c:pt idx="96">
                  <c:v>83.262</c:v>
                </c:pt>
                <c:pt idx="97">
                  <c:v>83.262</c:v>
                </c:pt>
                <c:pt idx="98">
                  <c:v>83.262</c:v>
                </c:pt>
                <c:pt idx="99">
                  <c:v>83.262</c:v>
                </c:pt>
                <c:pt idx="100">
                  <c:v>83.262</c:v>
                </c:pt>
                <c:pt idx="101">
                  <c:v>83.262</c:v>
                </c:pt>
                <c:pt idx="102">
                  <c:v>83.262</c:v>
                </c:pt>
                <c:pt idx="103">
                  <c:v>83.262</c:v>
                </c:pt>
                <c:pt idx="104">
                  <c:v>83.262</c:v>
                </c:pt>
                <c:pt idx="105">
                  <c:v>83.262</c:v>
                </c:pt>
                <c:pt idx="106">
                  <c:v>83.262</c:v>
                </c:pt>
                <c:pt idx="107">
                  <c:v>83.262</c:v>
                </c:pt>
                <c:pt idx="108">
                  <c:v>83.262</c:v>
                </c:pt>
                <c:pt idx="109">
                  <c:v>83.262</c:v>
                </c:pt>
                <c:pt idx="110">
                  <c:v>83.262</c:v>
                </c:pt>
                <c:pt idx="111">
                  <c:v>83.262</c:v>
                </c:pt>
                <c:pt idx="112">
                  <c:v>83.262</c:v>
                </c:pt>
                <c:pt idx="113">
                  <c:v>83.262</c:v>
                </c:pt>
                <c:pt idx="114">
                  <c:v>83.262</c:v>
                </c:pt>
                <c:pt idx="115">
                  <c:v>83.262</c:v>
                </c:pt>
                <c:pt idx="116">
                  <c:v>83.262</c:v>
                </c:pt>
                <c:pt idx="117">
                  <c:v>83.262</c:v>
                </c:pt>
                <c:pt idx="118">
                  <c:v>83.262</c:v>
                </c:pt>
                <c:pt idx="119">
                  <c:v>83.262</c:v>
                </c:pt>
                <c:pt idx="120">
                  <c:v>83.262</c:v>
                </c:pt>
                <c:pt idx="121">
                  <c:v>83.262</c:v>
                </c:pt>
                <c:pt idx="122">
                  <c:v>83.262</c:v>
                </c:pt>
                <c:pt idx="123">
                  <c:v>83.262</c:v>
                </c:pt>
                <c:pt idx="124">
                  <c:v>83.262</c:v>
                </c:pt>
                <c:pt idx="125">
                  <c:v>83.262</c:v>
                </c:pt>
                <c:pt idx="126">
                  <c:v>83.262</c:v>
                </c:pt>
                <c:pt idx="127">
                  <c:v>83.262</c:v>
                </c:pt>
                <c:pt idx="128">
                  <c:v>83.262</c:v>
                </c:pt>
                <c:pt idx="129">
                  <c:v>83.262</c:v>
                </c:pt>
                <c:pt idx="130">
                  <c:v>83.262</c:v>
                </c:pt>
                <c:pt idx="131">
                  <c:v>83.262</c:v>
                </c:pt>
                <c:pt idx="132">
                  <c:v>83.262</c:v>
                </c:pt>
                <c:pt idx="133">
                  <c:v>83.262</c:v>
                </c:pt>
                <c:pt idx="134">
                  <c:v>83.262</c:v>
                </c:pt>
                <c:pt idx="135">
                  <c:v>83.262</c:v>
                </c:pt>
                <c:pt idx="136">
                  <c:v>83.262</c:v>
                </c:pt>
                <c:pt idx="137">
                  <c:v>83.262</c:v>
                </c:pt>
                <c:pt idx="138">
                  <c:v>81.070999999999998</c:v>
                </c:pt>
                <c:pt idx="139">
                  <c:v>81.070999999999998</c:v>
                </c:pt>
                <c:pt idx="140">
                  <c:v>81.070999999999998</c:v>
                </c:pt>
                <c:pt idx="141">
                  <c:v>81.070999999999998</c:v>
                </c:pt>
                <c:pt idx="142">
                  <c:v>81.070999999999998</c:v>
                </c:pt>
                <c:pt idx="143">
                  <c:v>81.070999999999998</c:v>
                </c:pt>
                <c:pt idx="144">
                  <c:v>81.070999999999998</c:v>
                </c:pt>
              </c:numCache>
            </c:numRef>
          </c:yVal>
          <c:smooth val="0"/>
        </c:ser>
        <c:ser>
          <c:idx val="3"/>
          <c:order val="3"/>
          <c:tx>
            <c:strRef>
              <c:f>Sheet1!$E$1</c:f>
              <c:strCache>
                <c:ptCount val="1"/>
                <c:pt idx="0">
                  <c:v>Retx 2003-6/2012</c:v>
                </c:pt>
              </c:strCache>
            </c:strRef>
          </c:tx>
          <c:spPr>
            <a:ln w="41275">
              <a:solidFill>
                <a:srgbClr val="00FF00"/>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Sheet1!$E$2:$E$146</c:f>
              <c:numCache>
                <c:formatCode>General</c:formatCode>
                <c:ptCount val="145"/>
                <c:pt idx="0">
                  <c:v>100</c:v>
                </c:pt>
                <c:pt idx="1">
                  <c:v>100</c:v>
                </c:pt>
                <c:pt idx="2">
                  <c:v>100</c:v>
                </c:pt>
                <c:pt idx="3">
                  <c:v>100</c:v>
                </c:pt>
                <c:pt idx="4">
                  <c:v>100</c:v>
                </c:pt>
                <c:pt idx="5">
                  <c:v>100</c:v>
                </c:pt>
                <c:pt idx="6">
                  <c:v>100</c:v>
                </c:pt>
                <c:pt idx="7">
                  <c:v>100</c:v>
                </c:pt>
                <c:pt idx="8">
                  <c:v>99.435000000000002</c:v>
                </c:pt>
                <c:pt idx="9">
                  <c:v>99.435000000000002</c:v>
                </c:pt>
                <c:pt idx="10">
                  <c:v>99.435000000000002</c:v>
                </c:pt>
                <c:pt idx="11">
                  <c:v>99.435000000000002</c:v>
                </c:pt>
                <c:pt idx="12">
                  <c:v>99.435000000000002</c:v>
                </c:pt>
                <c:pt idx="13">
                  <c:v>99.435000000000002</c:v>
                </c:pt>
                <c:pt idx="14">
                  <c:v>99.435000000000002</c:v>
                </c:pt>
                <c:pt idx="15">
                  <c:v>99.435000000000002</c:v>
                </c:pt>
                <c:pt idx="16">
                  <c:v>99.435000000000002</c:v>
                </c:pt>
                <c:pt idx="17">
                  <c:v>98.759</c:v>
                </c:pt>
                <c:pt idx="18">
                  <c:v>98.759</c:v>
                </c:pt>
                <c:pt idx="19">
                  <c:v>98.759</c:v>
                </c:pt>
                <c:pt idx="20">
                  <c:v>98.759</c:v>
                </c:pt>
                <c:pt idx="21">
                  <c:v>98.759</c:v>
                </c:pt>
                <c:pt idx="22">
                  <c:v>98.759</c:v>
                </c:pt>
                <c:pt idx="23">
                  <c:v>98.759</c:v>
                </c:pt>
                <c:pt idx="24">
                  <c:v>98.759</c:v>
                </c:pt>
                <c:pt idx="25">
                  <c:v>98.759</c:v>
                </c:pt>
                <c:pt idx="26">
                  <c:v>98.759</c:v>
                </c:pt>
                <c:pt idx="27">
                  <c:v>98.759</c:v>
                </c:pt>
                <c:pt idx="28">
                  <c:v>98.759</c:v>
                </c:pt>
                <c:pt idx="29">
                  <c:v>98.759</c:v>
                </c:pt>
                <c:pt idx="30">
                  <c:v>98.759</c:v>
                </c:pt>
                <c:pt idx="31">
                  <c:v>98.759</c:v>
                </c:pt>
                <c:pt idx="32">
                  <c:v>98.759</c:v>
                </c:pt>
                <c:pt idx="33">
                  <c:v>98.759</c:v>
                </c:pt>
                <c:pt idx="34">
                  <c:v>98.759</c:v>
                </c:pt>
                <c:pt idx="35">
                  <c:v>98.759</c:v>
                </c:pt>
                <c:pt idx="36">
                  <c:v>98.759</c:v>
                </c:pt>
                <c:pt idx="37">
                  <c:v>98.759</c:v>
                </c:pt>
                <c:pt idx="38">
                  <c:v>98.759</c:v>
                </c:pt>
                <c:pt idx="39">
                  <c:v>98.759</c:v>
                </c:pt>
                <c:pt idx="40">
                  <c:v>98.759</c:v>
                </c:pt>
                <c:pt idx="41">
                  <c:v>98.759</c:v>
                </c:pt>
                <c:pt idx="42">
                  <c:v>98.759</c:v>
                </c:pt>
                <c:pt idx="43">
                  <c:v>98.759</c:v>
                </c:pt>
                <c:pt idx="44">
                  <c:v>98.759</c:v>
                </c:pt>
                <c:pt idx="45">
                  <c:v>98.759</c:v>
                </c:pt>
                <c:pt idx="46">
                  <c:v>98.759</c:v>
                </c:pt>
                <c:pt idx="47">
                  <c:v>98.759</c:v>
                </c:pt>
                <c:pt idx="48">
                  <c:v>98.759</c:v>
                </c:pt>
                <c:pt idx="49">
                  <c:v>98.759</c:v>
                </c:pt>
                <c:pt idx="50">
                  <c:v>98.759</c:v>
                </c:pt>
                <c:pt idx="51">
                  <c:v>98.759</c:v>
                </c:pt>
                <c:pt idx="52">
                  <c:v>98.759</c:v>
                </c:pt>
                <c:pt idx="53">
                  <c:v>98.759</c:v>
                </c:pt>
                <c:pt idx="54">
                  <c:v>98.759</c:v>
                </c:pt>
                <c:pt idx="55">
                  <c:v>97.73</c:v>
                </c:pt>
                <c:pt idx="56">
                  <c:v>97.73</c:v>
                </c:pt>
                <c:pt idx="57">
                  <c:v>97.73</c:v>
                </c:pt>
                <c:pt idx="58">
                  <c:v>97.73</c:v>
                </c:pt>
                <c:pt idx="59">
                  <c:v>97.73</c:v>
                </c:pt>
                <c:pt idx="60">
                  <c:v>97.73</c:v>
                </c:pt>
                <c:pt idx="61">
                  <c:v>97.73</c:v>
                </c:pt>
                <c:pt idx="62">
                  <c:v>97.73</c:v>
                </c:pt>
                <c:pt idx="63">
                  <c:v>97.73</c:v>
                </c:pt>
                <c:pt idx="64">
                  <c:v>97.73</c:v>
                </c:pt>
                <c:pt idx="65">
                  <c:v>97.73</c:v>
                </c:pt>
                <c:pt idx="66">
                  <c:v>97.73</c:v>
                </c:pt>
                <c:pt idx="67">
                  <c:v>97.73</c:v>
                </c:pt>
                <c:pt idx="68">
                  <c:v>97.73</c:v>
                </c:pt>
                <c:pt idx="69">
                  <c:v>97.73</c:v>
                </c:pt>
                <c:pt idx="70">
                  <c:v>97.73</c:v>
                </c:pt>
                <c:pt idx="71">
                  <c:v>97.73</c:v>
                </c:pt>
                <c:pt idx="72">
                  <c:v>97.73</c:v>
                </c:pt>
                <c:pt idx="73">
                  <c:v>97.73</c:v>
                </c:pt>
                <c:pt idx="74">
                  <c:v>97.73</c:v>
                </c:pt>
                <c:pt idx="75">
                  <c:v>97.73</c:v>
                </c:pt>
                <c:pt idx="76">
                  <c:v>97.73</c:v>
                </c:pt>
                <c:pt idx="77">
                  <c:v>97.73</c:v>
                </c:pt>
                <c:pt idx="78">
                  <c:v>97.73</c:v>
                </c:pt>
                <c:pt idx="79">
                  <c:v>97.73</c:v>
                </c:pt>
                <c:pt idx="80">
                  <c:v>97.73</c:v>
                </c:pt>
                <c:pt idx="81">
                  <c:v>97.73</c:v>
                </c:pt>
                <c:pt idx="82">
                  <c:v>97.73</c:v>
                </c:pt>
                <c:pt idx="83">
                  <c:v>97.73</c:v>
                </c:pt>
                <c:pt idx="84">
                  <c:v>97.73</c:v>
                </c:pt>
                <c:pt idx="85">
                  <c:v>97.73</c:v>
                </c:pt>
                <c:pt idx="86">
                  <c:v>97.73</c:v>
                </c:pt>
                <c:pt idx="87">
                  <c:v>97.73</c:v>
                </c:pt>
                <c:pt idx="88">
                  <c:v>97.73</c:v>
                </c:pt>
                <c:pt idx="89">
                  <c:v>97.73</c:v>
                </c:pt>
                <c:pt idx="90">
                  <c:v>97.73</c:v>
                </c:pt>
                <c:pt idx="91">
                  <c:v>97.73</c:v>
                </c:pt>
                <c:pt idx="92">
                  <c:v>97.73</c:v>
                </c:pt>
                <c:pt idx="93">
                  <c:v>97.73</c:v>
                </c:pt>
                <c:pt idx="94">
                  <c:v>97.73</c:v>
                </c:pt>
                <c:pt idx="95">
                  <c:v>97.73</c:v>
                </c:pt>
                <c:pt idx="96">
                  <c:v>97.73</c:v>
                </c:pt>
              </c:numCache>
            </c:numRef>
          </c:yVal>
          <c:smooth val="0"/>
        </c:ser>
        <c:dLbls>
          <c:showLegendKey val="0"/>
          <c:showVal val="0"/>
          <c:showCatName val="0"/>
          <c:showSerName val="0"/>
          <c:showPercent val="0"/>
          <c:showBubbleSize val="0"/>
        </c:dLbls>
        <c:axId val="472589808"/>
        <c:axId val="472590200"/>
      </c:scatterChart>
      <c:valAx>
        <c:axId val="472589808"/>
        <c:scaling>
          <c:orientation val="minMax"/>
          <c:max val="1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72590200"/>
        <c:crosses val="autoZero"/>
        <c:crossBetween val="midCat"/>
        <c:majorUnit val="1"/>
      </c:valAx>
      <c:valAx>
        <c:axId val="472590200"/>
        <c:scaling>
          <c:orientation val="minMax"/>
          <c:max val="100"/>
          <c:min val="5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other malignancy</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72589808"/>
        <c:crosses val="autoZero"/>
        <c:crossBetween val="midCat"/>
        <c:majorUnit val="10"/>
      </c:valAx>
      <c:spPr>
        <a:solidFill>
          <a:schemeClr val="bg2"/>
        </a:solidFill>
        <a:ln>
          <a:solidFill>
            <a:schemeClr val="tx1"/>
          </a:solidFill>
        </a:ln>
      </c:spPr>
    </c:plotArea>
    <c:legend>
      <c:legendPos val="r"/>
      <c:layout>
        <c:manualLayout>
          <c:xMode val="edge"/>
          <c:yMode val="edge"/>
          <c:x val="0.14142324576684573"/>
          <c:y val="0.679573067479469"/>
          <c:w val="0.67776554479362661"/>
          <c:h val="0.16649055964778597"/>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64E-2"/>
          <c:y val="4.8291423249513514E-2"/>
          <c:w val="0.89089610480105186"/>
          <c:h val="0.79132397764795526"/>
        </c:manualLayout>
      </c:layout>
      <c:scatterChart>
        <c:scatterStyle val="lineMarker"/>
        <c:varyColors val="0"/>
        <c:ser>
          <c:idx val="0"/>
          <c:order val="0"/>
          <c:tx>
            <c:strRef>
              <c:f>Sheet1!$B$1</c:f>
              <c:strCache>
                <c:ptCount val="1"/>
                <c:pt idx="0">
                  <c:v>No Malignancy (N = 25,323)</c:v>
                </c:pt>
              </c:strCache>
            </c:strRef>
          </c:tx>
          <c:spPr>
            <a:ln w="41275">
              <a:solidFill>
                <a:srgbClr val="FF0000"/>
              </a:solidFill>
            </a:ln>
          </c:spPr>
          <c:marker>
            <c:symbol val="none"/>
          </c:marker>
          <c:xVal>
            <c:numRef>
              <c:f>Sheet1!$A$2:$A$182</c:f>
              <c:numCache>
                <c:formatCode>General</c:formatCode>
                <c:ptCount val="181"/>
                <c:pt idx="0">
                  <c:v>0</c:v>
                </c:pt>
                <c:pt idx="1">
                  <c:v>8.3300000000000041E-2</c:v>
                </c:pt>
                <c:pt idx="2">
                  <c:v>0.16669999999999999</c:v>
                </c:pt>
                <c:pt idx="3">
                  <c:v>0.25</c:v>
                </c:pt>
                <c:pt idx="4">
                  <c:v>0.33330000000000054</c:v>
                </c:pt>
                <c:pt idx="5">
                  <c:v>0.41670000000000001</c:v>
                </c:pt>
                <c:pt idx="6">
                  <c:v>0.5</c:v>
                </c:pt>
                <c:pt idx="7">
                  <c:v>0.58329999999999949</c:v>
                </c:pt>
                <c:pt idx="8">
                  <c:v>0.66670000000000096</c:v>
                </c:pt>
                <c:pt idx="9">
                  <c:v>0.75000000000000078</c:v>
                </c:pt>
                <c:pt idx="10">
                  <c:v>0.83330000000000004</c:v>
                </c:pt>
                <c:pt idx="11">
                  <c:v>0.91670000000000063</c:v>
                </c:pt>
                <c:pt idx="12">
                  <c:v>1</c:v>
                </c:pt>
                <c:pt idx="13">
                  <c:v>1.0832999999999986</c:v>
                </c:pt>
                <c:pt idx="14">
                  <c:v>1.1667000000000001</c:v>
                </c:pt>
                <c:pt idx="15">
                  <c:v>1.25</c:v>
                </c:pt>
                <c:pt idx="16">
                  <c:v>1.3332999999999986</c:v>
                </c:pt>
                <c:pt idx="17">
                  <c:v>1.4166999999999987</c:v>
                </c:pt>
                <c:pt idx="18">
                  <c:v>1.5</c:v>
                </c:pt>
                <c:pt idx="19">
                  <c:v>1.5832999999999986</c:v>
                </c:pt>
                <c:pt idx="20">
                  <c:v>1.6667000000000001</c:v>
                </c:pt>
                <c:pt idx="21">
                  <c:v>1.75</c:v>
                </c:pt>
                <c:pt idx="22">
                  <c:v>1.8332999999999986</c:v>
                </c:pt>
                <c:pt idx="23">
                  <c:v>1.9167000000000001</c:v>
                </c:pt>
                <c:pt idx="24">
                  <c:v>2</c:v>
                </c:pt>
                <c:pt idx="25">
                  <c:v>2.0832999999999999</c:v>
                </c:pt>
                <c:pt idx="26">
                  <c:v>2.1667000000000001</c:v>
                </c:pt>
                <c:pt idx="27">
                  <c:v>2.25</c:v>
                </c:pt>
                <c:pt idx="28">
                  <c:v>2.3332999999999977</c:v>
                </c:pt>
                <c:pt idx="29">
                  <c:v>2.416699999999997</c:v>
                </c:pt>
                <c:pt idx="30">
                  <c:v>2.5</c:v>
                </c:pt>
                <c:pt idx="31">
                  <c:v>2.5832999999999999</c:v>
                </c:pt>
                <c:pt idx="32">
                  <c:v>2.6667000000000001</c:v>
                </c:pt>
                <c:pt idx="33">
                  <c:v>2.75</c:v>
                </c:pt>
                <c:pt idx="34">
                  <c:v>2.8332999999999977</c:v>
                </c:pt>
                <c:pt idx="35">
                  <c:v>2.916699999999997</c:v>
                </c:pt>
                <c:pt idx="36">
                  <c:v>3</c:v>
                </c:pt>
                <c:pt idx="37">
                  <c:v>3.0832999999999999</c:v>
                </c:pt>
                <c:pt idx="38">
                  <c:v>3.1667000000000001</c:v>
                </c:pt>
                <c:pt idx="39">
                  <c:v>3.25</c:v>
                </c:pt>
                <c:pt idx="40">
                  <c:v>3.3332999999999977</c:v>
                </c:pt>
                <c:pt idx="41">
                  <c:v>3.416699999999997</c:v>
                </c:pt>
                <c:pt idx="42">
                  <c:v>3.5</c:v>
                </c:pt>
                <c:pt idx="43">
                  <c:v>3.5832999999999999</c:v>
                </c:pt>
                <c:pt idx="44">
                  <c:v>3.6667000000000001</c:v>
                </c:pt>
                <c:pt idx="45">
                  <c:v>3.75</c:v>
                </c:pt>
                <c:pt idx="46">
                  <c:v>3.8332999999999977</c:v>
                </c:pt>
                <c:pt idx="47">
                  <c:v>3.916699999999997</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numCache>
            </c:numRef>
          </c:xVal>
          <c:yVal>
            <c:numRef>
              <c:f>Sheet1!$B$2:$B$182</c:f>
              <c:numCache>
                <c:formatCode>General</c:formatCode>
                <c:ptCount val="181"/>
                <c:pt idx="0">
                  <c:v>100</c:v>
                </c:pt>
                <c:pt idx="1">
                  <c:v>99.528999999999982</c:v>
                </c:pt>
                <c:pt idx="2">
                  <c:v>99.152999999999949</c:v>
                </c:pt>
                <c:pt idx="3">
                  <c:v>98.715999999999994</c:v>
                </c:pt>
                <c:pt idx="4">
                  <c:v>98.364000000000004</c:v>
                </c:pt>
                <c:pt idx="5">
                  <c:v>97.990000000000023</c:v>
                </c:pt>
                <c:pt idx="6">
                  <c:v>97.718000000000004</c:v>
                </c:pt>
                <c:pt idx="7">
                  <c:v>97.251000000000005</c:v>
                </c:pt>
                <c:pt idx="8">
                  <c:v>96.899000000000001</c:v>
                </c:pt>
                <c:pt idx="9">
                  <c:v>96.504999999999995</c:v>
                </c:pt>
                <c:pt idx="10">
                  <c:v>96.075000000000003</c:v>
                </c:pt>
                <c:pt idx="11">
                  <c:v>95.670999999999978</c:v>
                </c:pt>
                <c:pt idx="12">
                  <c:v>95.26</c:v>
                </c:pt>
                <c:pt idx="13">
                  <c:v>94.942000000000007</c:v>
                </c:pt>
                <c:pt idx="14">
                  <c:v>94.657999999999987</c:v>
                </c:pt>
                <c:pt idx="15">
                  <c:v>94.405000000000001</c:v>
                </c:pt>
                <c:pt idx="16">
                  <c:v>94.057000000000002</c:v>
                </c:pt>
                <c:pt idx="17">
                  <c:v>93.769000000000005</c:v>
                </c:pt>
                <c:pt idx="18">
                  <c:v>93.495999999999995</c:v>
                </c:pt>
                <c:pt idx="19">
                  <c:v>93.182999999999979</c:v>
                </c:pt>
                <c:pt idx="20">
                  <c:v>92.89</c:v>
                </c:pt>
                <c:pt idx="21">
                  <c:v>92.527000000000001</c:v>
                </c:pt>
                <c:pt idx="22">
                  <c:v>92.230999999999995</c:v>
                </c:pt>
                <c:pt idx="23">
                  <c:v>91.861000000000004</c:v>
                </c:pt>
                <c:pt idx="24">
                  <c:v>91.465000000000003</c:v>
                </c:pt>
                <c:pt idx="25">
                  <c:v>91.049000000000007</c:v>
                </c:pt>
                <c:pt idx="26">
                  <c:v>90.73</c:v>
                </c:pt>
                <c:pt idx="27">
                  <c:v>90.381</c:v>
                </c:pt>
                <c:pt idx="28">
                  <c:v>90.024000000000001</c:v>
                </c:pt>
                <c:pt idx="29">
                  <c:v>89.725999999999999</c:v>
                </c:pt>
                <c:pt idx="30">
                  <c:v>89.429000000000002</c:v>
                </c:pt>
                <c:pt idx="31">
                  <c:v>89.098000000000013</c:v>
                </c:pt>
                <c:pt idx="32">
                  <c:v>88.725999999999999</c:v>
                </c:pt>
                <c:pt idx="33">
                  <c:v>88.367999999999995</c:v>
                </c:pt>
                <c:pt idx="34">
                  <c:v>87.909000000000006</c:v>
                </c:pt>
                <c:pt idx="35">
                  <c:v>87.531999999999996</c:v>
                </c:pt>
                <c:pt idx="36">
                  <c:v>87.182000000000002</c:v>
                </c:pt>
                <c:pt idx="37">
                  <c:v>86.831000000000003</c:v>
                </c:pt>
                <c:pt idx="38">
                  <c:v>86.489000000000004</c:v>
                </c:pt>
                <c:pt idx="39">
                  <c:v>86.151999999999987</c:v>
                </c:pt>
                <c:pt idx="40">
                  <c:v>85.768000000000001</c:v>
                </c:pt>
                <c:pt idx="41">
                  <c:v>85.455000000000013</c:v>
                </c:pt>
                <c:pt idx="42">
                  <c:v>85.063000000000002</c:v>
                </c:pt>
                <c:pt idx="43">
                  <c:v>84.635999999999981</c:v>
                </c:pt>
                <c:pt idx="44">
                  <c:v>84.265000000000001</c:v>
                </c:pt>
                <c:pt idx="45">
                  <c:v>83.840999999999994</c:v>
                </c:pt>
                <c:pt idx="46">
                  <c:v>83.515000000000001</c:v>
                </c:pt>
                <c:pt idx="47">
                  <c:v>83.119</c:v>
                </c:pt>
                <c:pt idx="48">
                  <c:v>82.703999999999994</c:v>
                </c:pt>
                <c:pt idx="49">
                  <c:v>82.381</c:v>
                </c:pt>
                <c:pt idx="50">
                  <c:v>82.025999999999982</c:v>
                </c:pt>
                <c:pt idx="51">
                  <c:v>81.568000000000012</c:v>
                </c:pt>
                <c:pt idx="52">
                  <c:v>81.215999999999994</c:v>
                </c:pt>
                <c:pt idx="53">
                  <c:v>80.872999999999948</c:v>
                </c:pt>
                <c:pt idx="54">
                  <c:v>80.492999999999995</c:v>
                </c:pt>
                <c:pt idx="55">
                  <c:v>80.10799999999999</c:v>
                </c:pt>
                <c:pt idx="56">
                  <c:v>79.77</c:v>
                </c:pt>
                <c:pt idx="57">
                  <c:v>79.370999999999981</c:v>
                </c:pt>
                <c:pt idx="58">
                  <c:v>78.983999999999995</c:v>
                </c:pt>
                <c:pt idx="59">
                  <c:v>78.603999999999999</c:v>
                </c:pt>
                <c:pt idx="60">
                  <c:v>78.194000000000003</c:v>
                </c:pt>
                <c:pt idx="61">
                  <c:v>77.985000000000014</c:v>
                </c:pt>
                <c:pt idx="62">
                  <c:v>77.60899999999998</c:v>
                </c:pt>
                <c:pt idx="63">
                  <c:v>77.156999999999982</c:v>
                </c:pt>
                <c:pt idx="64">
                  <c:v>76.762</c:v>
                </c:pt>
                <c:pt idx="65">
                  <c:v>76.376999999999981</c:v>
                </c:pt>
                <c:pt idx="66">
                  <c:v>76.054999999999993</c:v>
                </c:pt>
                <c:pt idx="67">
                  <c:v>75.621999999999986</c:v>
                </c:pt>
                <c:pt idx="68">
                  <c:v>75.274999999999991</c:v>
                </c:pt>
                <c:pt idx="69">
                  <c:v>74.826999999999998</c:v>
                </c:pt>
                <c:pt idx="70">
                  <c:v>74.467000000000027</c:v>
                </c:pt>
                <c:pt idx="71">
                  <c:v>74.098000000000013</c:v>
                </c:pt>
                <c:pt idx="72">
                  <c:v>73.703000000000003</c:v>
                </c:pt>
                <c:pt idx="73">
                  <c:v>73.364999999999995</c:v>
                </c:pt>
                <c:pt idx="74">
                  <c:v>73.001000000000005</c:v>
                </c:pt>
                <c:pt idx="75">
                  <c:v>72.61</c:v>
                </c:pt>
                <c:pt idx="76">
                  <c:v>72.182000000000002</c:v>
                </c:pt>
                <c:pt idx="77">
                  <c:v>71.834999999999994</c:v>
                </c:pt>
                <c:pt idx="78">
                  <c:v>71.534000000000006</c:v>
                </c:pt>
                <c:pt idx="79">
                  <c:v>71.137</c:v>
                </c:pt>
                <c:pt idx="80">
                  <c:v>70.664999999999992</c:v>
                </c:pt>
                <c:pt idx="81">
                  <c:v>70.374999999999986</c:v>
                </c:pt>
                <c:pt idx="82">
                  <c:v>69.924999999999997</c:v>
                </c:pt>
                <c:pt idx="83">
                  <c:v>69.614999999999995</c:v>
                </c:pt>
                <c:pt idx="84">
                  <c:v>69.256</c:v>
                </c:pt>
                <c:pt idx="85">
                  <c:v>68.831000000000003</c:v>
                </c:pt>
                <c:pt idx="86">
                  <c:v>68.480999999999995</c:v>
                </c:pt>
                <c:pt idx="87">
                  <c:v>68.119</c:v>
                </c:pt>
                <c:pt idx="88">
                  <c:v>67.831000000000003</c:v>
                </c:pt>
                <c:pt idx="89">
                  <c:v>67.540999999999997</c:v>
                </c:pt>
                <c:pt idx="90">
                  <c:v>67.224999999999994</c:v>
                </c:pt>
                <c:pt idx="91">
                  <c:v>66.850999999999999</c:v>
                </c:pt>
                <c:pt idx="92">
                  <c:v>66.510999999999996</c:v>
                </c:pt>
                <c:pt idx="93">
                  <c:v>66.167000000000002</c:v>
                </c:pt>
                <c:pt idx="94">
                  <c:v>65.736999999999995</c:v>
                </c:pt>
                <c:pt idx="95">
                  <c:v>65.349000000000004</c:v>
                </c:pt>
                <c:pt idx="96">
                  <c:v>64.959999999999994</c:v>
                </c:pt>
                <c:pt idx="97">
                  <c:v>64.548000000000002</c:v>
                </c:pt>
                <c:pt idx="98">
                  <c:v>64.211000000000027</c:v>
                </c:pt>
                <c:pt idx="99">
                  <c:v>63.894000000000005</c:v>
                </c:pt>
                <c:pt idx="100">
                  <c:v>63.565000000000012</c:v>
                </c:pt>
                <c:pt idx="101">
                  <c:v>63.276000000000003</c:v>
                </c:pt>
                <c:pt idx="102">
                  <c:v>62.903000000000006</c:v>
                </c:pt>
                <c:pt idx="103">
                  <c:v>62.581000000000003</c:v>
                </c:pt>
                <c:pt idx="104">
                  <c:v>62.224000000000011</c:v>
                </c:pt>
                <c:pt idx="105">
                  <c:v>61.702000000000012</c:v>
                </c:pt>
                <c:pt idx="106">
                  <c:v>61.239000000000011</c:v>
                </c:pt>
                <c:pt idx="107">
                  <c:v>60.85</c:v>
                </c:pt>
                <c:pt idx="108">
                  <c:v>60.473000000000006</c:v>
                </c:pt>
                <c:pt idx="109">
                  <c:v>60.195000000000043</c:v>
                </c:pt>
                <c:pt idx="110">
                  <c:v>59.904000000000003</c:v>
                </c:pt>
                <c:pt idx="111">
                  <c:v>59.546000000000006</c:v>
                </c:pt>
                <c:pt idx="112">
                  <c:v>59.147000000000006</c:v>
                </c:pt>
                <c:pt idx="113">
                  <c:v>58.847000000000001</c:v>
                </c:pt>
                <c:pt idx="114">
                  <c:v>58.514000000000003</c:v>
                </c:pt>
                <c:pt idx="115">
                  <c:v>58.118000000000002</c:v>
                </c:pt>
                <c:pt idx="116">
                  <c:v>57.853999999999999</c:v>
                </c:pt>
                <c:pt idx="117">
                  <c:v>57.556000000000004</c:v>
                </c:pt>
                <c:pt idx="118">
                  <c:v>57.377000000000002</c:v>
                </c:pt>
                <c:pt idx="119">
                  <c:v>57.048000000000002</c:v>
                </c:pt>
                <c:pt idx="120">
                  <c:v>56.672000000000011</c:v>
                </c:pt>
                <c:pt idx="121">
                  <c:v>56.28</c:v>
                </c:pt>
                <c:pt idx="122">
                  <c:v>55.975000000000001</c:v>
                </c:pt>
                <c:pt idx="123">
                  <c:v>55.545000000000002</c:v>
                </c:pt>
                <c:pt idx="124">
                  <c:v>55.235000000000042</c:v>
                </c:pt>
                <c:pt idx="125">
                  <c:v>54.841999999999999</c:v>
                </c:pt>
                <c:pt idx="126">
                  <c:v>54.57</c:v>
                </c:pt>
                <c:pt idx="127">
                  <c:v>54.297000000000011</c:v>
                </c:pt>
                <c:pt idx="128">
                  <c:v>53.943000000000005</c:v>
                </c:pt>
                <c:pt idx="129">
                  <c:v>53.584000000000003</c:v>
                </c:pt>
                <c:pt idx="130">
                  <c:v>53.241</c:v>
                </c:pt>
                <c:pt idx="131">
                  <c:v>52.933</c:v>
                </c:pt>
                <c:pt idx="132">
                  <c:v>52.715000000000003</c:v>
                </c:pt>
                <c:pt idx="133">
                  <c:v>52.423000000000002</c:v>
                </c:pt>
                <c:pt idx="134">
                  <c:v>51.983000000000004</c:v>
                </c:pt>
                <c:pt idx="135">
                  <c:v>51.632000000000012</c:v>
                </c:pt>
                <c:pt idx="136">
                  <c:v>51.147000000000006</c:v>
                </c:pt>
                <c:pt idx="137">
                  <c:v>50.846000000000004</c:v>
                </c:pt>
                <c:pt idx="138">
                  <c:v>50.439</c:v>
                </c:pt>
                <c:pt idx="139">
                  <c:v>49.964000000000006</c:v>
                </c:pt>
                <c:pt idx="140">
                  <c:v>49.573</c:v>
                </c:pt>
                <c:pt idx="141">
                  <c:v>49.177</c:v>
                </c:pt>
                <c:pt idx="142">
                  <c:v>48.799000000000049</c:v>
                </c:pt>
                <c:pt idx="143">
                  <c:v>48.531000000000006</c:v>
                </c:pt>
                <c:pt idx="144">
                  <c:v>48.285000000000011</c:v>
                </c:pt>
                <c:pt idx="145">
                  <c:v>48.037000000000006</c:v>
                </c:pt>
                <c:pt idx="146">
                  <c:v>47.81</c:v>
                </c:pt>
                <c:pt idx="147">
                  <c:v>47.465000000000003</c:v>
                </c:pt>
                <c:pt idx="148">
                  <c:v>47.117000000000004</c:v>
                </c:pt>
                <c:pt idx="149">
                  <c:v>46.905000000000001</c:v>
                </c:pt>
                <c:pt idx="150">
                  <c:v>46.611000000000004</c:v>
                </c:pt>
                <c:pt idx="151">
                  <c:v>46.349000000000004</c:v>
                </c:pt>
                <c:pt idx="152">
                  <c:v>46.045000000000002</c:v>
                </c:pt>
                <c:pt idx="153">
                  <c:v>45.541000000000004</c:v>
                </c:pt>
                <c:pt idx="154">
                  <c:v>45.09</c:v>
                </c:pt>
                <c:pt idx="155">
                  <c:v>44.836000000000006</c:v>
                </c:pt>
                <c:pt idx="156">
                  <c:v>44.551000000000002</c:v>
                </c:pt>
                <c:pt idx="157">
                  <c:v>44.123000000000012</c:v>
                </c:pt>
                <c:pt idx="158">
                  <c:v>43.922000000000011</c:v>
                </c:pt>
                <c:pt idx="159">
                  <c:v>43.633000000000003</c:v>
                </c:pt>
                <c:pt idx="160">
                  <c:v>43.369</c:v>
                </c:pt>
                <c:pt idx="161">
                  <c:v>43.069000000000003</c:v>
                </c:pt>
                <c:pt idx="162">
                  <c:v>42.667000000000002</c:v>
                </c:pt>
                <c:pt idx="163">
                  <c:v>42.423000000000002</c:v>
                </c:pt>
                <c:pt idx="164">
                  <c:v>42.096000000000011</c:v>
                </c:pt>
                <c:pt idx="165">
                  <c:v>41.764000000000003</c:v>
                </c:pt>
                <c:pt idx="166">
                  <c:v>41.278000000000013</c:v>
                </c:pt>
                <c:pt idx="167">
                  <c:v>40.903000000000006</c:v>
                </c:pt>
                <c:pt idx="168">
                  <c:v>40.637</c:v>
                </c:pt>
                <c:pt idx="169">
                  <c:v>40.408000000000001</c:v>
                </c:pt>
                <c:pt idx="170">
                  <c:v>40.022000000000013</c:v>
                </c:pt>
                <c:pt idx="171">
                  <c:v>39.67</c:v>
                </c:pt>
                <c:pt idx="172">
                  <c:v>39.196000000000012</c:v>
                </c:pt>
                <c:pt idx="173">
                  <c:v>38.911999999999999</c:v>
                </c:pt>
                <c:pt idx="174">
                  <c:v>38.576000000000001</c:v>
                </c:pt>
                <c:pt idx="175">
                  <c:v>38.137</c:v>
                </c:pt>
                <c:pt idx="176">
                  <c:v>37.823</c:v>
                </c:pt>
                <c:pt idx="177">
                  <c:v>37.552</c:v>
                </c:pt>
                <c:pt idx="178">
                  <c:v>37.115000000000002</c:v>
                </c:pt>
                <c:pt idx="179">
                  <c:v>36.950000000000003</c:v>
                </c:pt>
                <c:pt idx="180">
                  <c:v>36.785000000000011</c:v>
                </c:pt>
              </c:numCache>
            </c:numRef>
          </c:yVal>
          <c:smooth val="0"/>
        </c:ser>
        <c:ser>
          <c:idx val="1"/>
          <c:order val="1"/>
          <c:tx>
            <c:strRef>
              <c:f>Sheet1!$C$1</c:f>
              <c:strCache>
                <c:ptCount val="1"/>
                <c:pt idx="0">
                  <c:v>Malignancy (N = 1,673)</c:v>
                </c:pt>
              </c:strCache>
            </c:strRef>
          </c:tx>
          <c:spPr>
            <a:ln w="41275">
              <a:solidFill>
                <a:srgbClr val="00FF00"/>
              </a:solidFill>
            </a:ln>
          </c:spPr>
          <c:marker>
            <c:symbol val="none"/>
          </c:marker>
          <c:xVal>
            <c:numRef>
              <c:f>Sheet1!$A$2:$A$182</c:f>
              <c:numCache>
                <c:formatCode>General</c:formatCode>
                <c:ptCount val="181"/>
                <c:pt idx="0">
                  <c:v>0</c:v>
                </c:pt>
                <c:pt idx="1">
                  <c:v>8.3300000000000041E-2</c:v>
                </c:pt>
                <c:pt idx="2">
                  <c:v>0.16669999999999999</c:v>
                </c:pt>
                <c:pt idx="3">
                  <c:v>0.25</c:v>
                </c:pt>
                <c:pt idx="4">
                  <c:v>0.33330000000000054</c:v>
                </c:pt>
                <c:pt idx="5">
                  <c:v>0.41670000000000001</c:v>
                </c:pt>
                <c:pt idx="6">
                  <c:v>0.5</c:v>
                </c:pt>
                <c:pt idx="7">
                  <c:v>0.58329999999999949</c:v>
                </c:pt>
                <c:pt idx="8">
                  <c:v>0.66670000000000096</c:v>
                </c:pt>
                <c:pt idx="9">
                  <c:v>0.75000000000000078</c:v>
                </c:pt>
                <c:pt idx="10">
                  <c:v>0.83330000000000004</c:v>
                </c:pt>
                <c:pt idx="11">
                  <c:v>0.91670000000000063</c:v>
                </c:pt>
                <c:pt idx="12">
                  <c:v>1</c:v>
                </c:pt>
                <c:pt idx="13">
                  <c:v>1.0832999999999986</c:v>
                </c:pt>
                <c:pt idx="14">
                  <c:v>1.1667000000000001</c:v>
                </c:pt>
                <c:pt idx="15">
                  <c:v>1.25</c:v>
                </c:pt>
                <c:pt idx="16">
                  <c:v>1.3332999999999986</c:v>
                </c:pt>
                <c:pt idx="17">
                  <c:v>1.4166999999999987</c:v>
                </c:pt>
                <c:pt idx="18">
                  <c:v>1.5</c:v>
                </c:pt>
                <c:pt idx="19">
                  <c:v>1.5832999999999986</c:v>
                </c:pt>
                <c:pt idx="20">
                  <c:v>1.6667000000000001</c:v>
                </c:pt>
                <c:pt idx="21">
                  <c:v>1.75</c:v>
                </c:pt>
                <c:pt idx="22">
                  <c:v>1.8332999999999986</c:v>
                </c:pt>
                <c:pt idx="23">
                  <c:v>1.9167000000000001</c:v>
                </c:pt>
                <c:pt idx="24">
                  <c:v>2</c:v>
                </c:pt>
                <c:pt idx="25">
                  <c:v>2.0832999999999999</c:v>
                </c:pt>
                <c:pt idx="26">
                  <c:v>2.1667000000000001</c:v>
                </c:pt>
                <c:pt idx="27">
                  <c:v>2.25</c:v>
                </c:pt>
                <c:pt idx="28">
                  <c:v>2.3332999999999977</c:v>
                </c:pt>
                <c:pt idx="29">
                  <c:v>2.416699999999997</c:v>
                </c:pt>
                <c:pt idx="30">
                  <c:v>2.5</c:v>
                </c:pt>
                <c:pt idx="31">
                  <c:v>2.5832999999999999</c:v>
                </c:pt>
                <c:pt idx="32">
                  <c:v>2.6667000000000001</c:v>
                </c:pt>
                <c:pt idx="33">
                  <c:v>2.75</c:v>
                </c:pt>
                <c:pt idx="34">
                  <c:v>2.8332999999999977</c:v>
                </c:pt>
                <c:pt idx="35">
                  <c:v>2.916699999999997</c:v>
                </c:pt>
                <c:pt idx="36">
                  <c:v>3</c:v>
                </c:pt>
                <c:pt idx="37">
                  <c:v>3.0832999999999999</c:v>
                </c:pt>
                <c:pt idx="38">
                  <c:v>3.1667000000000001</c:v>
                </c:pt>
                <c:pt idx="39">
                  <c:v>3.25</c:v>
                </c:pt>
                <c:pt idx="40">
                  <c:v>3.3332999999999977</c:v>
                </c:pt>
                <c:pt idx="41">
                  <c:v>3.416699999999997</c:v>
                </c:pt>
                <c:pt idx="42">
                  <c:v>3.5</c:v>
                </c:pt>
                <c:pt idx="43">
                  <c:v>3.5832999999999999</c:v>
                </c:pt>
                <c:pt idx="44">
                  <c:v>3.6667000000000001</c:v>
                </c:pt>
                <c:pt idx="45">
                  <c:v>3.75</c:v>
                </c:pt>
                <c:pt idx="46">
                  <c:v>3.8332999999999977</c:v>
                </c:pt>
                <c:pt idx="47">
                  <c:v>3.916699999999997</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numCache>
            </c:numRef>
          </c:xVal>
          <c:yVal>
            <c:numRef>
              <c:f>Sheet1!$C$2:$C$182</c:f>
              <c:numCache>
                <c:formatCode>General</c:formatCode>
                <c:ptCount val="181"/>
                <c:pt idx="0">
                  <c:v>100</c:v>
                </c:pt>
                <c:pt idx="1">
                  <c:v>100</c:v>
                </c:pt>
                <c:pt idx="2">
                  <c:v>99.462000000000003</c:v>
                </c:pt>
                <c:pt idx="3">
                  <c:v>97.36999999999999</c:v>
                </c:pt>
                <c:pt idx="4">
                  <c:v>93.424999999999997</c:v>
                </c:pt>
                <c:pt idx="5">
                  <c:v>90.134999999999991</c:v>
                </c:pt>
                <c:pt idx="6">
                  <c:v>86.6</c:v>
                </c:pt>
                <c:pt idx="7">
                  <c:v>84.319000000000003</c:v>
                </c:pt>
                <c:pt idx="8">
                  <c:v>82.394999999999996</c:v>
                </c:pt>
                <c:pt idx="9">
                  <c:v>80.346999999999994</c:v>
                </c:pt>
                <c:pt idx="10">
                  <c:v>79.563000000000002</c:v>
                </c:pt>
                <c:pt idx="11">
                  <c:v>78.657999999999987</c:v>
                </c:pt>
                <c:pt idx="12">
                  <c:v>77.512</c:v>
                </c:pt>
                <c:pt idx="13">
                  <c:v>76.727000000000004</c:v>
                </c:pt>
                <c:pt idx="14">
                  <c:v>75.700999999999993</c:v>
                </c:pt>
                <c:pt idx="15">
                  <c:v>75.096999999999994</c:v>
                </c:pt>
                <c:pt idx="16">
                  <c:v>74.673999999999978</c:v>
                </c:pt>
                <c:pt idx="17">
                  <c:v>73.887999999999991</c:v>
                </c:pt>
                <c:pt idx="18">
                  <c:v>72.85799999999999</c:v>
                </c:pt>
                <c:pt idx="19">
                  <c:v>72.248999999999995</c:v>
                </c:pt>
                <c:pt idx="20">
                  <c:v>71.760000000000005</c:v>
                </c:pt>
                <c:pt idx="21">
                  <c:v>71.331999999999994</c:v>
                </c:pt>
                <c:pt idx="22">
                  <c:v>70.781999999999996</c:v>
                </c:pt>
                <c:pt idx="23">
                  <c:v>70.415000000000006</c:v>
                </c:pt>
                <c:pt idx="24">
                  <c:v>70.10899999999998</c:v>
                </c:pt>
                <c:pt idx="25">
                  <c:v>69.555999999999983</c:v>
                </c:pt>
                <c:pt idx="26">
                  <c:v>69.248999999999995</c:v>
                </c:pt>
                <c:pt idx="27">
                  <c:v>68.88</c:v>
                </c:pt>
                <c:pt idx="28">
                  <c:v>68.262</c:v>
                </c:pt>
                <c:pt idx="29">
                  <c:v>68.015000000000001</c:v>
                </c:pt>
                <c:pt idx="30">
                  <c:v>67.581999999999994</c:v>
                </c:pt>
                <c:pt idx="31">
                  <c:v>67.271000000000001</c:v>
                </c:pt>
                <c:pt idx="32">
                  <c:v>67.021999999999991</c:v>
                </c:pt>
                <c:pt idx="33">
                  <c:v>66.835999999999999</c:v>
                </c:pt>
                <c:pt idx="34">
                  <c:v>66.462000000000003</c:v>
                </c:pt>
                <c:pt idx="35">
                  <c:v>66.087999999999994</c:v>
                </c:pt>
                <c:pt idx="36">
                  <c:v>65.714000000000027</c:v>
                </c:pt>
                <c:pt idx="37">
                  <c:v>65.025999999999982</c:v>
                </c:pt>
                <c:pt idx="38">
                  <c:v>64.650999999999982</c:v>
                </c:pt>
                <c:pt idx="39">
                  <c:v>64.212000000000003</c:v>
                </c:pt>
                <c:pt idx="40">
                  <c:v>63.774000000000001</c:v>
                </c:pt>
                <c:pt idx="41">
                  <c:v>63.143000000000001</c:v>
                </c:pt>
                <c:pt idx="42">
                  <c:v>62.889000000000003</c:v>
                </c:pt>
                <c:pt idx="43">
                  <c:v>62.568000000000012</c:v>
                </c:pt>
                <c:pt idx="44">
                  <c:v>61.989000000000004</c:v>
                </c:pt>
                <c:pt idx="45">
                  <c:v>61.536000000000001</c:v>
                </c:pt>
                <c:pt idx="46">
                  <c:v>61.472000000000001</c:v>
                </c:pt>
                <c:pt idx="47">
                  <c:v>61.341000000000001</c:v>
                </c:pt>
                <c:pt idx="48">
                  <c:v>60.82</c:v>
                </c:pt>
                <c:pt idx="49">
                  <c:v>60.362000000000002</c:v>
                </c:pt>
                <c:pt idx="50">
                  <c:v>59.903000000000006</c:v>
                </c:pt>
                <c:pt idx="51">
                  <c:v>59.509</c:v>
                </c:pt>
                <c:pt idx="52">
                  <c:v>58.981999999999999</c:v>
                </c:pt>
                <c:pt idx="53">
                  <c:v>58.717000000000006</c:v>
                </c:pt>
                <c:pt idx="54">
                  <c:v>58.449000000000005</c:v>
                </c:pt>
                <c:pt idx="55">
                  <c:v>58.106000000000002</c:v>
                </c:pt>
                <c:pt idx="56">
                  <c:v>57.689</c:v>
                </c:pt>
                <c:pt idx="57">
                  <c:v>57.13</c:v>
                </c:pt>
                <c:pt idx="58">
                  <c:v>56.71</c:v>
                </c:pt>
                <c:pt idx="59">
                  <c:v>56.429000000000002</c:v>
                </c:pt>
                <c:pt idx="60">
                  <c:v>56.006</c:v>
                </c:pt>
                <c:pt idx="61">
                  <c:v>55.582000000000001</c:v>
                </c:pt>
                <c:pt idx="62">
                  <c:v>55.299000000000049</c:v>
                </c:pt>
                <c:pt idx="63">
                  <c:v>54.943000000000005</c:v>
                </c:pt>
                <c:pt idx="64">
                  <c:v>54.871000000000002</c:v>
                </c:pt>
                <c:pt idx="65">
                  <c:v>54.437000000000005</c:v>
                </c:pt>
                <c:pt idx="66">
                  <c:v>53.999000000000002</c:v>
                </c:pt>
                <c:pt idx="67">
                  <c:v>53.694000000000003</c:v>
                </c:pt>
                <c:pt idx="68">
                  <c:v>53.308</c:v>
                </c:pt>
                <c:pt idx="69">
                  <c:v>52.84</c:v>
                </c:pt>
                <c:pt idx="70">
                  <c:v>52.293000000000013</c:v>
                </c:pt>
                <c:pt idx="71">
                  <c:v>52.058</c:v>
                </c:pt>
                <c:pt idx="72">
                  <c:v>51.901000000000003</c:v>
                </c:pt>
                <c:pt idx="73">
                  <c:v>51.585000000000001</c:v>
                </c:pt>
                <c:pt idx="74">
                  <c:v>51.031000000000006</c:v>
                </c:pt>
                <c:pt idx="75">
                  <c:v>50.713000000000001</c:v>
                </c:pt>
                <c:pt idx="76">
                  <c:v>50.392000000000003</c:v>
                </c:pt>
                <c:pt idx="77">
                  <c:v>49.824000000000005</c:v>
                </c:pt>
                <c:pt idx="78">
                  <c:v>49.249000000000002</c:v>
                </c:pt>
                <c:pt idx="79">
                  <c:v>48.82</c:v>
                </c:pt>
                <c:pt idx="80">
                  <c:v>48.384999999999998</c:v>
                </c:pt>
                <c:pt idx="81">
                  <c:v>47.684000000000005</c:v>
                </c:pt>
                <c:pt idx="82">
                  <c:v>47.421000000000006</c:v>
                </c:pt>
                <c:pt idx="83">
                  <c:v>47.333000000000006</c:v>
                </c:pt>
                <c:pt idx="84">
                  <c:v>47.069000000000003</c:v>
                </c:pt>
                <c:pt idx="85">
                  <c:v>46.892000000000003</c:v>
                </c:pt>
                <c:pt idx="86">
                  <c:v>46.36</c:v>
                </c:pt>
                <c:pt idx="87">
                  <c:v>46.093000000000011</c:v>
                </c:pt>
                <c:pt idx="88">
                  <c:v>45.555</c:v>
                </c:pt>
                <c:pt idx="89">
                  <c:v>45.466000000000001</c:v>
                </c:pt>
                <c:pt idx="90">
                  <c:v>45.097000000000001</c:v>
                </c:pt>
                <c:pt idx="91">
                  <c:v>44.81</c:v>
                </c:pt>
                <c:pt idx="92">
                  <c:v>44.417000000000002</c:v>
                </c:pt>
                <c:pt idx="93">
                  <c:v>43.824000000000005</c:v>
                </c:pt>
                <c:pt idx="94">
                  <c:v>43.132000000000012</c:v>
                </c:pt>
                <c:pt idx="95">
                  <c:v>42.835000000000001</c:v>
                </c:pt>
                <c:pt idx="96">
                  <c:v>42.24</c:v>
                </c:pt>
                <c:pt idx="97">
                  <c:v>42.14</c:v>
                </c:pt>
                <c:pt idx="98">
                  <c:v>41.841000000000001</c:v>
                </c:pt>
                <c:pt idx="99">
                  <c:v>41.541000000000004</c:v>
                </c:pt>
                <c:pt idx="100">
                  <c:v>41.039000000000001</c:v>
                </c:pt>
                <c:pt idx="101">
                  <c:v>40.636000000000003</c:v>
                </c:pt>
                <c:pt idx="102">
                  <c:v>40.53</c:v>
                </c:pt>
                <c:pt idx="103">
                  <c:v>40.53</c:v>
                </c:pt>
                <c:pt idx="104">
                  <c:v>39.759</c:v>
                </c:pt>
                <c:pt idx="105">
                  <c:v>39.537000000000006</c:v>
                </c:pt>
                <c:pt idx="106">
                  <c:v>38.759</c:v>
                </c:pt>
                <c:pt idx="107">
                  <c:v>38.426000000000002</c:v>
                </c:pt>
                <c:pt idx="108">
                  <c:v>38.091000000000001</c:v>
                </c:pt>
                <c:pt idx="109">
                  <c:v>38.091000000000001</c:v>
                </c:pt>
                <c:pt idx="110">
                  <c:v>37.754000000000005</c:v>
                </c:pt>
                <c:pt idx="111">
                  <c:v>37.641000000000005</c:v>
                </c:pt>
                <c:pt idx="112">
                  <c:v>37.298000000000044</c:v>
                </c:pt>
                <c:pt idx="113">
                  <c:v>36.953000000000003</c:v>
                </c:pt>
                <c:pt idx="114">
                  <c:v>36.601000000000006</c:v>
                </c:pt>
                <c:pt idx="115">
                  <c:v>36.239000000000011</c:v>
                </c:pt>
                <c:pt idx="116">
                  <c:v>36.114000000000004</c:v>
                </c:pt>
                <c:pt idx="117">
                  <c:v>35.863</c:v>
                </c:pt>
                <c:pt idx="118">
                  <c:v>35.611000000000004</c:v>
                </c:pt>
                <c:pt idx="119">
                  <c:v>35.484999999999999</c:v>
                </c:pt>
                <c:pt idx="120">
                  <c:v>35.359000000000002</c:v>
                </c:pt>
                <c:pt idx="121">
                  <c:v>35.359000000000002</c:v>
                </c:pt>
                <c:pt idx="122">
                  <c:v>34.841999999999999</c:v>
                </c:pt>
                <c:pt idx="123">
                  <c:v>34.711000000000006</c:v>
                </c:pt>
                <c:pt idx="124">
                  <c:v>34.31</c:v>
                </c:pt>
                <c:pt idx="125">
                  <c:v>34.176000000000002</c:v>
                </c:pt>
                <c:pt idx="126">
                  <c:v>33.905000000000001</c:v>
                </c:pt>
                <c:pt idx="127">
                  <c:v>33.763000000000012</c:v>
                </c:pt>
                <c:pt idx="128">
                  <c:v>33.337000000000003</c:v>
                </c:pt>
                <c:pt idx="129">
                  <c:v>33.194000000000003</c:v>
                </c:pt>
                <c:pt idx="130">
                  <c:v>33.194000000000003</c:v>
                </c:pt>
                <c:pt idx="131">
                  <c:v>33.194000000000003</c:v>
                </c:pt>
                <c:pt idx="132">
                  <c:v>33.050000000000004</c:v>
                </c:pt>
                <c:pt idx="133">
                  <c:v>32.47</c:v>
                </c:pt>
                <c:pt idx="134">
                  <c:v>32.324000000000005</c:v>
                </c:pt>
                <c:pt idx="135">
                  <c:v>32.027000000000001</c:v>
                </c:pt>
                <c:pt idx="136">
                  <c:v>32.027000000000001</c:v>
                </c:pt>
                <c:pt idx="137">
                  <c:v>31.875</c:v>
                </c:pt>
                <c:pt idx="138">
                  <c:v>31.254999999999999</c:v>
                </c:pt>
                <c:pt idx="139">
                  <c:v>30.771999999999988</c:v>
                </c:pt>
                <c:pt idx="140">
                  <c:v>30.446000000000002</c:v>
                </c:pt>
                <c:pt idx="141">
                  <c:v>30.277999999999999</c:v>
                </c:pt>
                <c:pt idx="142">
                  <c:v>30.277999999999999</c:v>
                </c:pt>
                <c:pt idx="143">
                  <c:v>30.277999999999999</c:v>
                </c:pt>
                <c:pt idx="144">
                  <c:v>30.106999999999999</c:v>
                </c:pt>
                <c:pt idx="145">
                  <c:v>29.934999999999999</c:v>
                </c:pt>
                <c:pt idx="146">
                  <c:v>29.587</c:v>
                </c:pt>
                <c:pt idx="147">
                  <c:v>29.238</c:v>
                </c:pt>
                <c:pt idx="148">
                  <c:v>29.061999999999987</c:v>
                </c:pt>
                <c:pt idx="149">
                  <c:v>28.885000000000002</c:v>
                </c:pt>
                <c:pt idx="150">
                  <c:v>28.526</c:v>
                </c:pt>
                <c:pt idx="151">
                  <c:v>28.332999999999988</c:v>
                </c:pt>
                <c:pt idx="152">
                  <c:v>27.728999999999989</c:v>
                </c:pt>
                <c:pt idx="153">
                  <c:v>27.728999999999989</c:v>
                </c:pt>
                <c:pt idx="154">
                  <c:v>27.527000000000001</c:v>
                </c:pt>
                <c:pt idx="155">
                  <c:v>27.321000000000005</c:v>
                </c:pt>
                <c:pt idx="156">
                  <c:v>27.116000000000021</c:v>
                </c:pt>
                <c:pt idx="157">
                  <c:v>26.702000000000002</c:v>
                </c:pt>
                <c:pt idx="158">
                  <c:v>26.702000000000002</c:v>
                </c:pt>
                <c:pt idx="159">
                  <c:v>26.494999999999987</c:v>
                </c:pt>
                <c:pt idx="160">
                  <c:v>26.494999999999987</c:v>
                </c:pt>
                <c:pt idx="161">
                  <c:v>26.064</c:v>
                </c:pt>
                <c:pt idx="162">
                  <c:v>25.841000000000001</c:v>
                </c:pt>
                <c:pt idx="163">
                  <c:v>24.421999999999986</c:v>
                </c:pt>
                <c:pt idx="164">
                  <c:v>23.934000000000001</c:v>
                </c:pt>
                <c:pt idx="165">
                  <c:v>23.934000000000001</c:v>
                </c:pt>
                <c:pt idx="166">
                  <c:v>23.439999999999987</c:v>
                </c:pt>
                <c:pt idx="167">
                  <c:v>22.7</c:v>
                </c:pt>
                <c:pt idx="168">
                  <c:v>22.451000000000001</c:v>
                </c:pt>
                <c:pt idx="169">
                  <c:v>21.696000000000005</c:v>
                </c:pt>
                <c:pt idx="170">
                  <c:v>21.18</c:v>
                </c:pt>
                <c:pt idx="171">
                  <c:v>20.663</c:v>
                </c:pt>
                <c:pt idx="172">
                  <c:v>20.663</c:v>
                </c:pt>
                <c:pt idx="173">
                  <c:v>20.367999999999999</c:v>
                </c:pt>
                <c:pt idx="174">
                  <c:v>20.367999999999999</c:v>
                </c:pt>
                <c:pt idx="175">
                  <c:v>20.367999999999999</c:v>
                </c:pt>
                <c:pt idx="176">
                  <c:v>20.367999999999999</c:v>
                </c:pt>
                <c:pt idx="177">
                  <c:v>19.991</c:v>
                </c:pt>
                <c:pt idx="178">
                  <c:v>19.991</c:v>
                </c:pt>
                <c:pt idx="179">
                  <c:v>19.606000000000005</c:v>
                </c:pt>
                <c:pt idx="180">
                  <c:v>19.606000000000005</c:v>
                </c:pt>
              </c:numCache>
            </c:numRef>
          </c:yVal>
          <c:smooth val="0"/>
        </c:ser>
        <c:dLbls>
          <c:showLegendKey val="0"/>
          <c:showVal val="0"/>
          <c:showCatName val="0"/>
          <c:showSerName val="0"/>
          <c:showPercent val="0"/>
          <c:showBubbleSize val="0"/>
        </c:dLbls>
        <c:axId val="472590984"/>
        <c:axId val="472591376"/>
      </c:scatterChart>
      <c:valAx>
        <c:axId val="472590984"/>
        <c:scaling>
          <c:orientation val="minMax"/>
          <c:max val="15"/>
          <c:min val="0"/>
        </c:scaling>
        <c:delete val="0"/>
        <c:axPos val="b"/>
        <c:title>
          <c:tx>
            <c:rich>
              <a:bodyPr/>
              <a:lstStyle/>
              <a:p>
                <a:pPr>
                  <a:defRPr sz="1600"/>
                </a:pPr>
                <a:r>
                  <a:rPr lang="en-US" sz="1600" dirty="0" smtClean="0"/>
                  <a:t>Years</a:t>
                </a:r>
                <a:endParaRPr lang="en-US" sz="1600" dirty="0"/>
              </a:p>
            </c:rich>
          </c:tx>
          <c:layout>
            <c:manualLayout>
              <c:xMode val="edge"/>
              <c:yMode val="edge"/>
              <c:x val="0.45912781919959433"/>
              <c:y val="0.91973160612989258"/>
            </c:manualLayout>
          </c:layout>
          <c:overlay val="0"/>
        </c:title>
        <c:numFmt formatCode="#,##0" sourceLinked="0"/>
        <c:majorTickMark val="out"/>
        <c:minorTickMark val="none"/>
        <c:tickLblPos val="nextTo"/>
        <c:txPr>
          <a:bodyPr rot="0"/>
          <a:lstStyle/>
          <a:p>
            <a:pPr>
              <a:defRPr sz="1500" b="1"/>
            </a:pPr>
            <a:endParaRPr lang="en-US"/>
          </a:p>
        </c:txPr>
        <c:crossAx val="472591376"/>
        <c:crosses val="autoZero"/>
        <c:crossBetween val="midCat"/>
        <c:majorUnit val="1"/>
      </c:valAx>
      <c:valAx>
        <c:axId val="47259137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72590984"/>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0.1053318003391169"/>
          <c:y val="0.6977517497812773"/>
          <c:w val="0.61946170998535999"/>
          <c:h val="0.11550334434002202"/>
        </c:manualLayout>
      </c:layout>
      <c:overlay val="0"/>
      <c:spPr>
        <a:solidFill>
          <a:srgbClr val="000000"/>
        </a:solidFill>
        <a:ln>
          <a:solidFill>
            <a:srgbClr val="FFFFFF"/>
          </a:solidFill>
        </a:ln>
      </c:spPr>
    </c:legend>
    <c:plotVisOnly val="1"/>
    <c:dispBlanksAs val="gap"/>
    <c:showDLblsOverMax val="0"/>
  </c:chart>
  <c:txPr>
    <a:bodyPr/>
    <a:lstStyle/>
    <a:p>
      <a:pPr>
        <a:defRPr sz="1800"/>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64E-2"/>
          <c:y val="4.8291423249513514E-2"/>
          <c:w val="0.89089610480105152"/>
          <c:h val="0.80745300990601288"/>
        </c:manualLayout>
      </c:layout>
      <c:scatterChart>
        <c:scatterStyle val="lineMarker"/>
        <c:varyColors val="0"/>
        <c:ser>
          <c:idx val="0"/>
          <c:order val="0"/>
          <c:tx>
            <c:strRef>
              <c:f>Sheet1!$B$1</c:f>
              <c:strCache>
                <c:ptCount val="1"/>
                <c:pt idx="0">
                  <c:v>No Malignancy (N = 23,323)</c:v>
                </c:pt>
              </c:strCache>
            </c:strRef>
          </c:tx>
          <c:spPr>
            <a:ln w="41275">
              <a:solidFill>
                <a:srgbClr val="FF0000"/>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0.33330000000000054</c:v>
                </c:pt>
                <c:pt idx="5">
                  <c:v>0.41670000000000001</c:v>
                </c:pt>
                <c:pt idx="6">
                  <c:v>0.5</c:v>
                </c:pt>
                <c:pt idx="7">
                  <c:v>0.58329999999999949</c:v>
                </c:pt>
                <c:pt idx="8">
                  <c:v>0.66670000000000096</c:v>
                </c:pt>
                <c:pt idx="9">
                  <c:v>0.75000000000000078</c:v>
                </c:pt>
                <c:pt idx="10">
                  <c:v>0.83330000000000004</c:v>
                </c:pt>
                <c:pt idx="11">
                  <c:v>0.91670000000000063</c:v>
                </c:pt>
                <c:pt idx="12">
                  <c:v>1</c:v>
                </c:pt>
                <c:pt idx="13">
                  <c:v>1.0832999999999986</c:v>
                </c:pt>
                <c:pt idx="14">
                  <c:v>1.1667000000000001</c:v>
                </c:pt>
                <c:pt idx="15">
                  <c:v>1.25</c:v>
                </c:pt>
                <c:pt idx="16">
                  <c:v>1.3332999999999986</c:v>
                </c:pt>
                <c:pt idx="17">
                  <c:v>1.4166999999999987</c:v>
                </c:pt>
                <c:pt idx="18">
                  <c:v>1.5</c:v>
                </c:pt>
                <c:pt idx="19">
                  <c:v>1.5832999999999986</c:v>
                </c:pt>
                <c:pt idx="20">
                  <c:v>1.6667000000000001</c:v>
                </c:pt>
                <c:pt idx="21">
                  <c:v>1.75</c:v>
                </c:pt>
                <c:pt idx="22">
                  <c:v>1.8332999999999986</c:v>
                </c:pt>
                <c:pt idx="23">
                  <c:v>1.9167000000000001</c:v>
                </c:pt>
                <c:pt idx="24">
                  <c:v>2</c:v>
                </c:pt>
                <c:pt idx="25">
                  <c:v>2.0832999999999999</c:v>
                </c:pt>
                <c:pt idx="26">
                  <c:v>2.1667000000000001</c:v>
                </c:pt>
                <c:pt idx="27">
                  <c:v>2.25</c:v>
                </c:pt>
                <c:pt idx="28">
                  <c:v>2.3332999999999977</c:v>
                </c:pt>
                <c:pt idx="29">
                  <c:v>2.416699999999997</c:v>
                </c:pt>
                <c:pt idx="30">
                  <c:v>2.5</c:v>
                </c:pt>
                <c:pt idx="31">
                  <c:v>2.5832999999999999</c:v>
                </c:pt>
                <c:pt idx="32">
                  <c:v>2.6667000000000001</c:v>
                </c:pt>
                <c:pt idx="33">
                  <c:v>2.75</c:v>
                </c:pt>
                <c:pt idx="34">
                  <c:v>2.8332999999999977</c:v>
                </c:pt>
                <c:pt idx="35">
                  <c:v>2.916699999999997</c:v>
                </c:pt>
                <c:pt idx="36">
                  <c:v>3</c:v>
                </c:pt>
                <c:pt idx="37">
                  <c:v>3.0832999999999999</c:v>
                </c:pt>
                <c:pt idx="38">
                  <c:v>3.1667000000000001</c:v>
                </c:pt>
                <c:pt idx="39">
                  <c:v>3.25</c:v>
                </c:pt>
                <c:pt idx="40">
                  <c:v>3.3332999999999977</c:v>
                </c:pt>
                <c:pt idx="41">
                  <c:v>3.416699999999997</c:v>
                </c:pt>
                <c:pt idx="42">
                  <c:v>3.5</c:v>
                </c:pt>
                <c:pt idx="43">
                  <c:v>3.5832999999999999</c:v>
                </c:pt>
                <c:pt idx="44">
                  <c:v>3.6667000000000001</c:v>
                </c:pt>
                <c:pt idx="45">
                  <c:v>3.75</c:v>
                </c:pt>
                <c:pt idx="46">
                  <c:v>3.8332999999999977</c:v>
                </c:pt>
                <c:pt idx="47">
                  <c:v>3.916699999999997</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Sheet1!$B$2:$B$146</c:f>
              <c:numCache>
                <c:formatCode>General</c:formatCode>
                <c:ptCount val="145"/>
                <c:pt idx="0">
                  <c:v>100</c:v>
                </c:pt>
                <c:pt idx="1">
                  <c:v>99.528999999999982</c:v>
                </c:pt>
                <c:pt idx="2">
                  <c:v>99.152999999999949</c:v>
                </c:pt>
                <c:pt idx="3">
                  <c:v>98.715999999999994</c:v>
                </c:pt>
                <c:pt idx="4">
                  <c:v>98.364000000000004</c:v>
                </c:pt>
                <c:pt idx="5">
                  <c:v>97.990000000000023</c:v>
                </c:pt>
                <c:pt idx="6">
                  <c:v>97.718000000000004</c:v>
                </c:pt>
                <c:pt idx="7">
                  <c:v>97.251000000000005</c:v>
                </c:pt>
                <c:pt idx="8">
                  <c:v>96.899000000000001</c:v>
                </c:pt>
                <c:pt idx="9">
                  <c:v>96.504999999999995</c:v>
                </c:pt>
                <c:pt idx="10">
                  <c:v>96.075000000000003</c:v>
                </c:pt>
                <c:pt idx="11">
                  <c:v>95.670999999999978</c:v>
                </c:pt>
                <c:pt idx="12">
                  <c:v>95.26</c:v>
                </c:pt>
                <c:pt idx="13">
                  <c:v>94.942000000000007</c:v>
                </c:pt>
                <c:pt idx="14">
                  <c:v>94.657999999999987</c:v>
                </c:pt>
                <c:pt idx="15">
                  <c:v>94.405000000000001</c:v>
                </c:pt>
                <c:pt idx="16">
                  <c:v>94.057000000000002</c:v>
                </c:pt>
                <c:pt idx="17">
                  <c:v>93.769000000000005</c:v>
                </c:pt>
                <c:pt idx="18">
                  <c:v>93.495999999999995</c:v>
                </c:pt>
                <c:pt idx="19">
                  <c:v>93.182999999999979</c:v>
                </c:pt>
                <c:pt idx="20">
                  <c:v>92.89</c:v>
                </c:pt>
                <c:pt idx="21">
                  <c:v>92.527000000000001</c:v>
                </c:pt>
                <c:pt idx="22">
                  <c:v>92.230999999999995</c:v>
                </c:pt>
                <c:pt idx="23">
                  <c:v>91.861000000000004</c:v>
                </c:pt>
                <c:pt idx="24">
                  <c:v>91.465000000000003</c:v>
                </c:pt>
                <c:pt idx="25">
                  <c:v>91.049000000000007</c:v>
                </c:pt>
                <c:pt idx="26">
                  <c:v>90.73</c:v>
                </c:pt>
                <c:pt idx="27">
                  <c:v>90.381</c:v>
                </c:pt>
                <c:pt idx="28">
                  <c:v>90.024000000000001</c:v>
                </c:pt>
                <c:pt idx="29">
                  <c:v>89.725999999999999</c:v>
                </c:pt>
                <c:pt idx="30">
                  <c:v>89.429000000000002</c:v>
                </c:pt>
                <c:pt idx="31">
                  <c:v>89.098000000000013</c:v>
                </c:pt>
                <c:pt idx="32">
                  <c:v>88.725999999999999</c:v>
                </c:pt>
                <c:pt idx="33">
                  <c:v>88.367999999999995</c:v>
                </c:pt>
                <c:pt idx="34">
                  <c:v>87.909000000000006</c:v>
                </c:pt>
                <c:pt idx="35">
                  <c:v>87.531999999999996</c:v>
                </c:pt>
                <c:pt idx="36">
                  <c:v>87.182000000000002</c:v>
                </c:pt>
                <c:pt idx="37">
                  <c:v>86.831000000000003</c:v>
                </c:pt>
                <c:pt idx="38">
                  <c:v>86.489000000000004</c:v>
                </c:pt>
                <c:pt idx="39">
                  <c:v>86.151999999999987</c:v>
                </c:pt>
                <c:pt idx="40">
                  <c:v>85.768000000000001</c:v>
                </c:pt>
                <c:pt idx="41">
                  <c:v>85.455000000000013</c:v>
                </c:pt>
                <c:pt idx="42">
                  <c:v>85.063000000000002</c:v>
                </c:pt>
                <c:pt idx="43">
                  <c:v>84.635999999999981</c:v>
                </c:pt>
                <c:pt idx="44">
                  <c:v>84.265000000000001</c:v>
                </c:pt>
                <c:pt idx="45">
                  <c:v>83.840999999999994</c:v>
                </c:pt>
                <c:pt idx="46">
                  <c:v>83.515000000000001</c:v>
                </c:pt>
                <c:pt idx="47">
                  <c:v>83.119</c:v>
                </c:pt>
                <c:pt idx="48">
                  <c:v>82.703999999999994</c:v>
                </c:pt>
                <c:pt idx="49">
                  <c:v>82.381</c:v>
                </c:pt>
                <c:pt idx="50">
                  <c:v>82.025999999999982</c:v>
                </c:pt>
                <c:pt idx="51">
                  <c:v>81.568000000000012</c:v>
                </c:pt>
                <c:pt idx="52">
                  <c:v>81.215999999999994</c:v>
                </c:pt>
                <c:pt idx="53">
                  <c:v>80.872999999999948</c:v>
                </c:pt>
                <c:pt idx="54">
                  <c:v>80.492999999999995</c:v>
                </c:pt>
                <c:pt idx="55">
                  <c:v>80.10799999999999</c:v>
                </c:pt>
                <c:pt idx="56">
                  <c:v>79.77</c:v>
                </c:pt>
                <c:pt idx="57">
                  <c:v>79.370999999999981</c:v>
                </c:pt>
                <c:pt idx="58">
                  <c:v>78.983999999999995</c:v>
                </c:pt>
                <c:pt idx="59">
                  <c:v>78.603999999999999</c:v>
                </c:pt>
                <c:pt idx="60">
                  <c:v>78.194000000000003</c:v>
                </c:pt>
                <c:pt idx="61">
                  <c:v>77.985000000000014</c:v>
                </c:pt>
                <c:pt idx="62">
                  <c:v>77.60899999999998</c:v>
                </c:pt>
                <c:pt idx="63">
                  <c:v>77.156999999999982</c:v>
                </c:pt>
                <c:pt idx="64">
                  <c:v>76.762</c:v>
                </c:pt>
                <c:pt idx="65">
                  <c:v>76.376999999999981</c:v>
                </c:pt>
                <c:pt idx="66">
                  <c:v>76.054999999999993</c:v>
                </c:pt>
                <c:pt idx="67">
                  <c:v>75.621999999999986</c:v>
                </c:pt>
                <c:pt idx="68">
                  <c:v>75.274999999999991</c:v>
                </c:pt>
                <c:pt idx="69">
                  <c:v>74.826999999999998</c:v>
                </c:pt>
                <c:pt idx="70">
                  <c:v>74.467000000000027</c:v>
                </c:pt>
                <c:pt idx="71">
                  <c:v>74.098000000000013</c:v>
                </c:pt>
                <c:pt idx="72">
                  <c:v>73.703000000000003</c:v>
                </c:pt>
                <c:pt idx="73">
                  <c:v>73.364999999999995</c:v>
                </c:pt>
                <c:pt idx="74">
                  <c:v>73.001000000000005</c:v>
                </c:pt>
                <c:pt idx="75">
                  <c:v>72.61</c:v>
                </c:pt>
                <c:pt idx="76">
                  <c:v>72.182000000000002</c:v>
                </c:pt>
                <c:pt idx="77">
                  <c:v>71.834999999999994</c:v>
                </c:pt>
                <c:pt idx="78">
                  <c:v>71.534000000000006</c:v>
                </c:pt>
                <c:pt idx="79">
                  <c:v>71.137</c:v>
                </c:pt>
                <c:pt idx="80">
                  <c:v>70.664999999999992</c:v>
                </c:pt>
                <c:pt idx="81">
                  <c:v>70.374999999999986</c:v>
                </c:pt>
                <c:pt idx="82">
                  <c:v>69.924999999999997</c:v>
                </c:pt>
                <c:pt idx="83">
                  <c:v>69.614999999999995</c:v>
                </c:pt>
                <c:pt idx="84">
                  <c:v>69.256</c:v>
                </c:pt>
                <c:pt idx="85">
                  <c:v>68.831000000000003</c:v>
                </c:pt>
                <c:pt idx="86">
                  <c:v>68.480999999999995</c:v>
                </c:pt>
                <c:pt idx="87">
                  <c:v>68.119</c:v>
                </c:pt>
                <c:pt idx="88">
                  <c:v>67.831000000000003</c:v>
                </c:pt>
                <c:pt idx="89">
                  <c:v>67.540999999999997</c:v>
                </c:pt>
                <c:pt idx="90">
                  <c:v>67.224999999999994</c:v>
                </c:pt>
                <c:pt idx="91">
                  <c:v>66.850999999999999</c:v>
                </c:pt>
                <c:pt idx="92">
                  <c:v>66.510999999999996</c:v>
                </c:pt>
                <c:pt idx="93">
                  <c:v>66.167000000000002</c:v>
                </c:pt>
                <c:pt idx="94">
                  <c:v>65.736999999999995</c:v>
                </c:pt>
                <c:pt idx="95">
                  <c:v>65.349000000000004</c:v>
                </c:pt>
                <c:pt idx="96">
                  <c:v>64.959999999999994</c:v>
                </c:pt>
                <c:pt idx="97">
                  <c:v>64.548000000000002</c:v>
                </c:pt>
                <c:pt idx="98">
                  <c:v>64.211000000000027</c:v>
                </c:pt>
                <c:pt idx="99">
                  <c:v>63.894000000000005</c:v>
                </c:pt>
                <c:pt idx="100">
                  <c:v>63.565000000000012</c:v>
                </c:pt>
                <c:pt idx="101">
                  <c:v>63.276000000000003</c:v>
                </c:pt>
                <c:pt idx="102">
                  <c:v>62.903000000000006</c:v>
                </c:pt>
                <c:pt idx="103">
                  <c:v>62.581000000000003</c:v>
                </c:pt>
                <c:pt idx="104">
                  <c:v>62.224000000000011</c:v>
                </c:pt>
                <c:pt idx="105">
                  <c:v>61.702000000000012</c:v>
                </c:pt>
                <c:pt idx="106">
                  <c:v>61.239000000000011</c:v>
                </c:pt>
                <c:pt idx="107">
                  <c:v>60.85</c:v>
                </c:pt>
                <c:pt idx="108">
                  <c:v>60.473000000000006</c:v>
                </c:pt>
                <c:pt idx="109">
                  <c:v>60.195000000000043</c:v>
                </c:pt>
                <c:pt idx="110">
                  <c:v>59.904000000000003</c:v>
                </c:pt>
                <c:pt idx="111">
                  <c:v>59.546000000000006</c:v>
                </c:pt>
                <c:pt idx="112">
                  <c:v>59.147000000000006</c:v>
                </c:pt>
                <c:pt idx="113">
                  <c:v>58.847000000000001</c:v>
                </c:pt>
                <c:pt idx="114">
                  <c:v>58.514000000000003</c:v>
                </c:pt>
                <c:pt idx="115">
                  <c:v>58.118000000000002</c:v>
                </c:pt>
                <c:pt idx="116">
                  <c:v>57.853999999999999</c:v>
                </c:pt>
                <c:pt idx="117">
                  <c:v>57.556000000000004</c:v>
                </c:pt>
                <c:pt idx="118">
                  <c:v>57.377000000000002</c:v>
                </c:pt>
                <c:pt idx="119">
                  <c:v>57.048000000000002</c:v>
                </c:pt>
                <c:pt idx="120">
                  <c:v>56.672000000000011</c:v>
                </c:pt>
                <c:pt idx="121">
                  <c:v>56.28</c:v>
                </c:pt>
                <c:pt idx="122">
                  <c:v>55.975000000000001</c:v>
                </c:pt>
                <c:pt idx="123">
                  <c:v>55.545000000000002</c:v>
                </c:pt>
                <c:pt idx="124">
                  <c:v>55.235000000000042</c:v>
                </c:pt>
                <c:pt idx="125">
                  <c:v>54.841999999999999</c:v>
                </c:pt>
                <c:pt idx="126">
                  <c:v>54.57</c:v>
                </c:pt>
                <c:pt idx="127">
                  <c:v>54.297000000000011</c:v>
                </c:pt>
                <c:pt idx="128">
                  <c:v>53.943000000000005</c:v>
                </c:pt>
                <c:pt idx="129">
                  <c:v>53.584000000000003</c:v>
                </c:pt>
                <c:pt idx="130">
                  <c:v>53.241</c:v>
                </c:pt>
                <c:pt idx="131">
                  <c:v>52.933</c:v>
                </c:pt>
                <c:pt idx="132">
                  <c:v>52.715000000000003</c:v>
                </c:pt>
                <c:pt idx="133">
                  <c:v>52.423000000000002</c:v>
                </c:pt>
                <c:pt idx="134">
                  <c:v>51.983000000000004</c:v>
                </c:pt>
                <c:pt idx="135">
                  <c:v>51.632000000000012</c:v>
                </c:pt>
                <c:pt idx="136">
                  <c:v>51.147000000000006</c:v>
                </c:pt>
                <c:pt idx="137">
                  <c:v>50.846000000000004</c:v>
                </c:pt>
                <c:pt idx="138">
                  <c:v>50.439</c:v>
                </c:pt>
                <c:pt idx="139">
                  <c:v>49.964000000000006</c:v>
                </c:pt>
                <c:pt idx="140">
                  <c:v>49.573</c:v>
                </c:pt>
                <c:pt idx="141">
                  <c:v>49.177</c:v>
                </c:pt>
                <c:pt idx="142">
                  <c:v>48.799000000000049</c:v>
                </c:pt>
                <c:pt idx="143">
                  <c:v>48.531000000000006</c:v>
                </c:pt>
                <c:pt idx="144">
                  <c:v>48.285000000000011</c:v>
                </c:pt>
              </c:numCache>
            </c:numRef>
          </c:yVal>
          <c:smooth val="0"/>
        </c:ser>
        <c:ser>
          <c:idx val="1"/>
          <c:order val="1"/>
          <c:tx>
            <c:strRef>
              <c:f>Sheet1!$C$1</c:f>
              <c:strCache>
                <c:ptCount val="1"/>
                <c:pt idx="0">
                  <c:v>Skin Malignancy (N = 827)</c:v>
                </c:pt>
              </c:strCache>
            </c:strRef>
          </c:tx>
          <c:spPr>
            <a:ln w="41275">
              <a:solidFill>
                <a:srgbClr val="00FF00"/>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0.33330000000000054</c:v>
                </c:pt>
                <c:pt idx="5">
                  <c:v>0.41670000000000001</c:v>
                </c:pt>
                <c:pt idx="6">
                  <c:v>0.5</c:v>
                </c:pt>
                <c:pt idx="7">
                  <c:v>0.58329999999999949</c:v>
                </c:pt>
                <c:pt idx="8">
                  <c:v>0.66670000000000096</c:v>
                </c:pt>
                <c:pt idx="9">
                  <c:v>0.75000000000000078</c:v>
                </c:pt>
                <c:pt idx="10">
                  <c:v>0.83330000000000004</c:v>
                </c:pt>
                <c:pt idx="11">
                  <c:v>0.91670000000000063</c:v>
                </c:pt>
                <c:pt idx="12">
                  <c:v>1</c:v>
                </c:pt>
                <c:pt idx="13">
                  <c:v>1.0832999999999986</c:v>
                </c:pt>
                <c:pt idx="14">
                  <c:v>1.1667000000000001</c:v>
                </c:pt>
                <c:pt idx="15">
                  <c:v>1.25</c:v>
                </c:pt>
                <c:pt idx="16">
                  <c:v>1.3332999999999986</c:v>
                </c:pt>
                <c:pt idx="17">
                  <c:v>1.4166999999999987</c:v>
                </c:pt>
                <c:pt idx="18">
                  <c:v>1.5</c:v>
                </c:pt>
                <c:pt idx="19">
                  <c:v>1.5832999999999986</c:v>
                </c:pt>
                <c:pt idx="20">
                  <c:v>1.6667000000000001</c:v>
                </c:pt>
                <c:pt idx="21">
                  <c:v>1.75</c:v>
                </c:pt>
                <c:pt idx="22">
                  <c:v>1.8332999999999986</c:v>
                </c:pt>
                <c:pt idx="23">
                  <c:v>1.9167000000000001</c:v>
                </c:pt>
                <c:pt idx="24">
                  <c:v>2</c:v>
                </c:pt>
                <c:pt idx="25">
                  <c:v>2.0832999999999999</c:v>
                </c:pt>
                <c:pt idx="26">
                  <c:v>2.1667000000000001</c:v>
                </c:pt>
                <c:pt idx="27">
                  <c:v>2.25</c:v>
                </c:pt>
                <c:pt idx="28">
                  <c:v>2.3332999999999977</c:v>
                </c:pt>
                <c:pt idx="29">
                  <c:v>2.416699999999997</c:v>
                </c:pt>
                <c:pt idx="30">
                  <c:v>2.5</c:v>
                </c:pt>
                <c:pt idx="31">
                  <c:v>2.5832999999999999</c:v>
                </c:pt>
                <c:pt idx="32">
                  <c:v>2.6667000000000001</c:v>
                </c:pt>
                <c:pt idx="33">
                  <c:v>2.75</c:v>
                </c:pt>
                <c:pt idx="34">
                  <c:v>2.8332999999999977</c:v>
                </c:pt>
                <c:pt idx="35">
                  <c:v>2.916699999999997</c:v>
                </c:pt>
                <c:pt idx="36">
                  <c:v>3</c:v>
                </c:pt>
                <c:pt idx="37">
                  <c:v>3.0832999999999999</c:v>
                </c:pt>
                <c:pt idx="38">
                  <c:v>3.1667000000000001</c:v>
                </c:pt>
                <c:pt idx="39">
                  <c:v>3.25</c:v>
                </c:pt>
                <c:pt idx="40">
                  <c:v>3.3332999999999977</c:v>
                </c:pt>
                <c:pt idx="41">
                  <c:v>3.416699999999997</c:v>
                </c:pt>
                <c:pt idx="42">
                  <c:v>3.5</c:v>
                </c:pt>
                <c:pt idx="43">
                  <c:v>3.5832999999999999</c:v>
                </c:pt>
                <c:pt idx="44">
                  <c:v>3.6667000000000001</c:v>
                </c:pt>
                <c:pt idx="45">
                  <c:v>3.75</c:v>
                </c:pt>
                <c:pt idx="46">
                  <c:v>3.8332999999999977</c:v>
                </c:pt>
                <c:pt idx="47">
                  <c:v>3.916699999999997</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Sheet1!$C$2:$C$146</c:f>
              <c:numCache>
                <c:formatCode>General</c:formatCode>
                <c:ptCount val="145"/>
                <c:pt idx="0">
                  <c:v>100</c:v>
                </c:pt>
                <c:pt idx="1">
                  <c:v>100</c:v>
                </c:pt>
                <c:pt idx="2">
                  <c:v>100</c:v>
                </c:pt>
                <c:pt idx="3">
                  <c:v>99.516000000000005</c:v>
                </c:pt>
                <c:pt idx="4">
                  <c:v>99.274000000000001</c:v>
                </c:pt>
                <c:pt idx="5">
                  <c:v>98.79</c:v>
                </c:pt>
                <c:pt idx="6">
                  <c:v>98.305999999999983</c:v>
                </c:pt>
                <c:pt idx="7">
                  <c:v>97.82</c:v>
                </c:pt>
                <c:pt idx="8">
                  <c:v>97.698999999999998</c:v>
                </c:pt>
                <c:pt idx="9">
                  <c:v>96.848000000000013</c:v>
                </c:pt>
                <c:pt idx="10">
                  <c:v>96.60499999999999</c:v>
                </c:pt>
                <c:pt idx="11">
                  <c:v>95.874999999999986</c:v>
                </c:pt>
                <c:pt idx="12">
                  <c:v>95.144999999999996</c:v>
                </c:pt>
                <c:pt idx="13">
                  <c:v>94.657999999999987</c:v>
                </c:pt>
                <c:pt idx="14">
                  <c:v>94.171999999999983</c:v>
                </c:pt>
                <c:pt idx="15">
                  <c:v>93.685000000000002</c:v>
                </c:pt>
                <c:pt idx="16">
                  <c:v>93.319000000000003</c:v>
                </c:pt>
                <c:pt idx="17">
                  <c:v>92.587999999999994</c:v>
                </c:pt>
                <c:pt idx="18">
                  <c:v>91.60799999999999</c:v>
                </c:pt>
                <c:pt idx="19">
                  <c:v>90.994000000000085</c:v>
                </c:pt>
                <c:pt idx="20">
                  <c:v>90.624999999999986</c:v>
                </c:pt>
                <c:pt idx="21">
                  <c:v>90.254999999999995</c:v>
                </c:pt>
                <c:pt idx="22">
                  <c:v>89.515000000000001</c:v>
                </c:pt>
                <c:pt idx="23">
                  <c:v>89.268000000000001</c:v>
                </c:pt>
                <c:pt idx="24">
                  <c:v>89.144999999999996</c:v>
                </c:pt>
                <c:pt idx="25">
                  <c:v>88.772999999999982</c:v>
                </c:pt>
                <c:pt idx="26">
                  <c:v>88.400999999999996</c:v>
                </c:pt>
                <c:pt idx="27">
                  <c:v>88.277000000000001</c:v>
                </c:pt>
                <c:pt idx="28">
                  <c:v>87.531000000000006</c:v>
                </c:pt>
                <c:pt idx="29">
                  <c:v>87.281000000000006</c:v>
                </c:pt>
                <c:pt idx="30">
                  <c:v>86.906999999999996</c:v>
                </c:pt>
                <c:pt idx="31">
                  <c:v>86.531000000000006</c:v>
                </c:pt>
                <c:pt idx="32">
                  <c:v>86.03</c:v>
                </c:pt>
                <c:pt idx="33">
                  <c:v>85.778999999999982</c:v>
                </c:pt>
                <c:pt idx="34">
                  <c:v>85.275999999999982</c:v>
                </c:pt>
                <c:pt idx="35">
                  <c:v>84.646000000000001</c:v>
                </c:pt>
                <c:pt idx="36">
                  <c:v>84.268000000000001</c:v>
                </c:pt>
                <c:pt idx="37">
                  <c:v>83.510999999999996</c:v>
                </c:pt>
                <c:pt idx="38">
                  <c:v>83.257999999999996</c:v>
                </c:pt>
                <c:pt idx="39">
                  <c:v>82.751999999999995</c:v>
                </c:pt>
                <c:pt idx="40">
                  <c:v>82.498999999999995</c:v>
                </c:pt>
                <c:pt idx="41">
                  <c:v>81.864000000000004</c:v>
                </c:pt>
                <c:pt idx="42">
                  <c:v>81.35199999999999</c:v>
                </c:pt>
                <c:pt idx="43">
                  <c:v>80.834000000000003</c:v>
                </c:pt>
                <c:pt idx="44">
                  <c:v>80.185000000000002</c:v>
                </c:pt>
                <c:pt idx="45">
                  <c:v>79.534999999999997</c:v>
                </c:pt>
                <c:pt idx="46">
                  <c:v>79.405000000000001</c:v>
                </c:pt>
                <c:pt idx="47">
                  <c:v>79.274000000000001</c:v>
                </c:pt>
                <c:pt idx="48">
                  <c:v>78.61999999999999</c:v>
                </c:pt>
                <c:pt idx="49">
                  <c:v>78.225999999999999</c:v>
                </c:pt>
                <c:pt idx="50">
                  <c:v>77.569000000000003</c:v>
                </c:pt>
                <c:pt idx="51">
                  <c:v>77.304999999999993</c:v>
                </c:pt>
                <c:pt idx="52">
                  <c:v>76.775999999999982</c:v>
                </c:pt>
                <c:pt idx="53">
                  <c:v>76.375999999999948</c:v>
                </c:pt>
                <c:pt idx="54">
                  <c:v>76.242000000000004</c:v>
                </c:pt>
                <c:pt idx="55">
                  <c:v>75.965999999999994</c:v>
                </c:pt>
                <c:pt idx="56">
                  <c:v>75.546999999999997</c:v>
                </c:pt>
                <c:pt idx="57">
                  <c:v>74.986999999999995</c:v>
                </c:pt>
                <c:pt idx="58">
                  <c:v>74.424999999999997</c:v>
                </c:pt>
                <c:pt idx="59">
                  <c:v>74.003</c:v>
                </c:pt>
                <c:pt idx="60">
                  <c:v>73.438999999999993</c:v>
                </c:pt>
                <c:pt idx="61">
                  <c:v>72.733000000000004</c:v>
                </c:pt>
                <c:pt idx="62">
                  <c:v>72.308999999999983</c:v>
                </c:pt>
                <c:pt idx="63">
                  <c:v>72.024999999999991</c:v>
                </c:pt>
                <c:pt idx="64">
                  <c:v>71.881</c:v>
                </c:pt>
                <c:pt idx="65">
                  <c:v>71.45</c:v>
                </c:pt>
                <c:pt idx="66">
                  <c:v>71.013000000000005</c:v>
                </c:pt>
                <c:pt idx="67">
                  <c:v>70.561000000000007</c:v>
                </c:pt>
                <c:pt idx="68">
                  <c:v>70.098000000000013</c:v>
                </c:pt>
                <c:pt idx="69">
                  <c:v>69.477000000000004</c:v>
                </c:pt>
                <c:pt idx="70">
                  <c:v>68.85499999999999</c:v>
                </c:pt>
                <c:pt idx="71">
                  <c:v>68.543999999999997</c:v>
                </c:pt>
                <c:pt idx="72">
                  <c:v>68.387999999999991</c:v>
                </c:pt>
                <c:pt idx="73">
                  <c:v>67.915999999999997</c:v>
                </c:pt>
                <c:pt idx="74">
                  <c:v>67.127999999999986</c:v>
                </c:pt>
                <c:pt idx="75">
                  <c:v>66.653999999999982</c:v>
                </c:pt>
                <c:pt idx="76">
                  <c:v>66.174999999999983</c:v>
                </c:pt>
                <c:pt idx="77">
                  <c:v>65.531000000000006</c:v>
                </c:pt>
                <c:pt idx="78">
                  <c:v>65.042000000000002</c:v>
                </c:pt>
                <c:pt idx="79">
                  <c:v>64.524999999999991</c:v>
                </c:pt>
                <c:pt idx="80">
                  <c:v>64.176999999999978</c:v>
                </c:pt>
                <c:pt idx="81">
                  <c:v>63.65</c:v>
                </c:pt>
                <c:pt idx="82">
                  <c:v>63.298000000000044</c:v>
                </c:pt>
                <c:pt idx="83">
                  <c:v>63.298000000000044</c:v>
                </c:pt>
                <c:pt idx="84">
                  <c:v>62.767000000000003</c:v>
                </c:pt>
                <c:pt idx="85">
                  <c:v>62.591000000000001</c:v>
                </c:pt>
                <c:pt idx="86">
                  <c:v>62.236000000000011</c:v>
                </c:pt>
                <c:pt idx="87">
                  <c:v>62.058</c:v>
                </c:pt>
                <c:pt idx="88">
                  <c:v>61.341999999999999</c:v>
                </c:pt>
                <c:pt idx="89">
                  <c:v>61.163000000000011</c:v>
                </c:pt>
                <c:pt idx="90">
                  <c:v>60.617000000000004</c:v>
                </c:pt>
                <c:pt idx="91">
                  <c:v>60.051000000000002</c:v>
                </c:pt>
                <c:pt idx="92">
                  <c:v>59.663000000000011</c:v>
                </c:pt>
                <c:pt idx="93">
                  <c:v>58.689</c:v>
                </c:pt>
                <c:pt idx="94">
                  <c:v>57.714000000000006</c:v>
                </c:pt>
                <c:pt idx="95">
                  <c:v>57.324000000000005</c:v>
                </c:pt>
                <c:pt idx="96">
                  <c:v>56.347999999999999</c:v>
                </c:pt>
                <c:pt idx="97">
                  <c:v>56.152000000000001</c:v>
                </c:pt>
                <c:pt idx="98">
                  <c:v>55.761000000000003</c:v>
                </c:pt>
                <c:pt idx="99">
                  <c:v>54.976000000000006</c:v>
                </c:pt>
                <c:pt idx="100">
                  <c:v>54.384999999999998</c:v>
                </c:pt>
                <c:pt idx="101">
                  <c:v>53.790000000000013</c:v>
                </c:pt>
                <c:pt idx="102">
                  <c:v>53.581000000000003</c:v>
                </c:pt>
                <c:pt idx="103">
                  <c:v>53.581000000000003</c:v>
                </c:pt>
                <c:pt idx="104">
                  <c:v>52.492000000000012</c:v>
                </c:pt>
                <c:pt idx="105">
                  <c:v>52.273000000000003</c:v>
                </c:pt>
                <c:pt idx="106">
                  <c:v>51.835000000000001</c:v>
                </c:pt>
                <c:pt idx="107">
                  <c:v>51.398000000000003</c:v>
                </c:pt>
                <c:pt idx="108">
                  <c:v>50.742000000000012</c:v>
                </c:pt>
                <c:pt idx="109">
                  <c:v>50.742000000000012</c:v>
                </c:pt>
                <c:pt idx="110">
                  <c:v>50.299000000000049</c:v>
                </c:pt>
                <c:pt idx="111">
                  <c:v>50.075000000000003</c:v>
                </c:pt>
                <c:pt idx="112">
                  <c:v>49.850999999999999</c:v>
                </c:pt>
                <c:pt idx="113">
                  <c:v>49.165000000000013</c:v>
                </c:pt>
                <c:pt idx="114">
                  <c:v>48.697000000000003</c:v>
                </c:pt>
                <c:pt idx="115">
                  <c:v>48.697000000000003</c:v>
                </c:pt>
                <c:pt idx="116">
                  <c:v>48.45</c:v>
                </c:pt>
                <c:pt idx="117">
                  <c:v>47.951999999999998</c:v>
                </c:pt>
                <c:pt idx="118">
                  <c:v>47.951999999999998</c:v>
                </c:pt>
                <c:pt idx="119">
                  <c:v>47.702000000000012</c:v>
                </c:pt>
                <c:pt idx="120">
                  <c:v>47.451999999999998</c:v>
                </c:pt>
                <c:pt idx="121">
                  <c:v>47.203000000000003</c:v>
                </c:pt>
                <c:pt idx="122">
                  <c:v>46.95</c:v>
                </c:pt>
                <c:pt idx="123">
                  <c:v>46.694000000000003</c:v>
                </c:pt>
                <c:pt idx="124">
                  <c:v>46.431000000000004</c:v>
                </c:pt>
                <c:pt idx="125">
                  <c:v>46.167000000000002</c:v>
                </c:pt>
                <c:pt idx="126">
                  <c:v>45.634</c:v>
                </c:pt>
                <c:pt idx="127">
                  <c:v>45.354999999999997</c:v>
                </c:pt>
                <c:pt idx="128">
                  <c:v>44.799000000000049</c:v>
                </c:pt>
                <c:pt idx="129">
                  <c:v>44.517000000000003</c:v>
                </c:pt>
                <c:pt idx="130">
                  <c:v>44.517000000000003</c:v>
                </c:pt>
                <c:pt idx="131">
                  <c:v>44.517000000000003</c:v>
                </c:pt>
                <c:pt idx="132">
                  <c:v>44.517000000000003</c:v>
                </c:pt>
                <c:pt idx="133">
                  <c:v>43.946000000000005</c:v>
                </c:pt>
                <c:pt idx="134">
                  <c:v>43.661000000000001</c:v>
                </c:pt>
                <c:pt idx="135">
                  <c:v>43.366</c:v>
                </c:pt>
                <c:pt idx="136">
                  <c:v>43.366</c:v>
                </c:pt>
                <c:pt idx="137">
                  <c:v>43.366</c:v>
                </c:pt>
                <c:pt idx="138">
                  <c:v>42.441000000000003</c:v>
                </c:pt>
                <c:pt idx="139">
                  <c:v>41.486000000000004</c:v>
                </c:pt>
                <c:pt idx="140">
                  <c:v>40.840000000000003</c:v>
                </c:pt>
                <c:pt idx="141">
                  <c:v>40.840000000000003</c:v>
                </c:pt>
                <c:pt idx="142">
                  <c:v>40.840000000000003</c:v>
                </c:pt>
                <c:pt idx="143">
                  <c:v>40.840000000000003</c:v>
                </c:pt>
                <c:pt idx="144">
                  <c:v>40.503</c:v>
                </c:pt>
              </c:numCache>
            </c:numRef>
          </c:yVal>
          <c:smooth val="0"/>
        </c:ser>
        <c:ser>
          <c:idx val="2"/>
          <c:order val="2"/>
          <c:tx>
            <c:strRef>
              <c:f>Sheet1!$D$1</c:f>
              <c:strCache>
                <c:ptCount val="1"/>
                <c:pt idx="0">
                  <c:v>Lymphoma (N = 680)</c:v>
                </c:pt>
              </c:strCache>
            </c:strRef>
          </c:tx>
          <c:spPr>
            <a:ln w="41275">
              <a:solidFill>
                <a:srgbClr val="FF66FF"/>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0.33330000000000054</c:v>
                </c:pt>
                <c:pt idx="5">
                  <c:v>0.41670000000000001</c:v>
                </c:pt>
                <c:pt idx="6">
                  <c:v>0.5</c:v>
                </c:pt>
                <c:pt idx="7">
                  <c:v>0.58329999999999949</c:v>
                </c:pt>
                <c:pt idx="8">
                  <c:v>0.66670000000000096</c:v>
                </c:pt>
                <c:pt idx="9">
                  <c:v>0.75000000000000078</c:v>
                </c:pt>
                <c:pt idx="10">
                  <c:v>0.83330000000000004</c:v>
                </c:pt>
                <c:pt idx="11">
                  <c:v>0.91670000000000063</c:v>
                </c:pt>
                <c:pt idx="12">
                  <c:v>1</c:v>
                </c:pt>
                <c:pt idx="13">
                  <c:v>1.0832999999999986</c:v>
                </c:pt>
                <c:pt idx="14">
                  <c:v>1.1667000000000001</c:v>
                </c:pt>
                <c:pt idx="15">
                  <c:v>1.25</c:v>
                </c:pt>
                <c:pt idx="16">
                  <c:v>1.3332999999999986</c:v>
                </c:pt>
                <c:pt idx="17">
                  <c:v>1.4166999999999987</c:v>
                </c:pt>
                <c:pt idx="18">
                  <c:v>1.5</c:v>
                </c:pt>
                <c:pt idx="19">
                  <c:v>1.5832999999999986</c:v>
                </c:pt>
                <c:pt idx="20">
                  <c:v>1.6667000000000001</c:v>
                </c:pt>
                <c:pt idx="21">
                  <c:v>1.75</c:v>
                </c:pt>
                <c:pt idx="22">
                  <c:v>1.8332999999999986</c:v>
                </c:pt>
                <c:pt idx="23">
                  <c:v>1.9167000000000001</c:v>
                </c:pt>
                <c:pt idx="24">
                  <c:v>2</c:v>
                </c:pt>
                <c:pt idx="25">
                  <c:v>2.0832999999999999</c:v>
                </c:pt>
                <c:pt idx="26">
                  <c:v>2.1667000000000001</c:v>
                </c:pt>
                <c:pt idx="27">
                  <c:v>2.25</c:v>
                </c:pt>
                <c:pt idx="28">
                  <c:v>2.3332999999999977</c:v>
                </c:pt>
                <c:pt idx="29">
                  <c:v>2.416699999999997</c:v>
                </c:pt>
                <c:pt idx="30">
                  <c:v>2.5</c:v>
                </c:pt>
                <c:pt idx="31">
                  <c:v>2.5832999999999999</c:v>
                </c:pt>
                <c:pt idx="32">
                  <c:v>2.6667000000000001</c:v>
                </c:pt>
                <c:pt idx="33">
                  <c:v>2.75</c:v>
                </c:pt>
                <c:pt idx="34">
                  <c:v>2.8332999999999977</c:v>
                </c:pt>
                <c:pt idx="35">
                  <c:v>2.916699999999997</c:v>
                </c:pt>
                <c:pt idx="36">
                  <c:v>3</c:v>
                </c:pt>
                <c:pt idx="37">
                  <c:v>3.0832999999999999</c:v>
                </c:pt>
                <c:pt idx="38">
                  <c:v>3.1667000000000001</c:v>
                </c:pt>
                <c:pt idx="39">
                  <c:v>3.25</c:v>
                </c:pt>
                <c:pt idx="40">
                  <c:v>3.3332999999999977</c:v>
                </c:pt>
                <c:pt idx="41">
                  <c:v>3.416699999999997</c:v>
                </c:pt>
                <c:pt idx="42">
                  <c:v>3.5</c:v>
                </c:pt>
                <c:pt idx="43">
                  <c:v>3.5832999999999999</c:v>
                </c:pt>
                <c:pt idx="44">
                  <c:v>3.6667000000000001</c:v>
                </c:pt>
                <c:pt idx="45">
                  <c:v>3.75</c:v>
                </c:pt>
                <c:pt idx="46">
                  <c:v>3.8332999999999977</c:v>
                </c:pt>
                <c:pt idx="47">
                  <c:v>3.916699999999997</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Sheet1!$D$2:$D$146</c:f>
              <c:numCache>
                <c:formatCode>General</c:formatCode>
                <c:ptCount val="145"/>
                <c:pt idx="0">
                  <c:v>100</c:v>
                </c:pt>
                <c:pt idx="1">
                  <c:v>68.25</c:v>
                </c:pt>
                <c:pt idx="2">
                  <c:v>65.241000000000085</c:v>
                </c:pt>
                <c:pt idx="3">
                  <c:v>59.207000000000001</c:v>
                </c:pt>
                <c:pt idx="4">
                  <c:v>52.231000000000002</c:v>
                </c:pt>
                <c:pt idx="5">
                  <c:v>48.271000000000001</c:v>
                </c:pt>
                <c:pt idx="6">
                  <c:v>43.541000000000004</c:v>
                </c:pt>
                <c:pt idx="7">
                  <c:v>41.067</c:v>
                </c:pt>
                <c:pt idx="8">
                  <c:v>38.567</c:v>
                </c:pt>
                <c:pt idx="9">
                  <c:v>36.238000000000042</c:v>
                </c:pt>
                <c:pt idx="10">
                  <c:v>35.654000000000003</c:v>
                </c:pt>
                <c:pt idx="11">
                  <c:v>34.484999999999999</c:v>
                </c:pt>
                <c:pt idx="12">
                  <c:v>33.491</c:v>
                </c:pt>
                <c:pt idx="13">
                  <c:v>32.262000000000043</c:v>
                </c:pt>
                <c:pt idx="14">
                  <c:v>31.643999999999988</c:v>
                </c:pt>
                <c:pt idx="15">
                  <c:v>31.434999999999999</c:v>
                </c:pt>
                <c:pt idx="16">
                  <c:v>30.806000000000001</c:v>
                </c:pt>
                <c:pt idx="17">
                  <c:v>30.806000000000001</c:v>
                </c:pt>
                <c:pt idx="18">
                  <c:v>30.177000000000021</c:v>
                </c:pt>
                <c:pt idx="19">
                  <c:v>29.544</c:v>
                </c:pt>
                <c:pt idx="20">
                  <c:v>29.332999999999988</c:v>
                </c:pt>
                <c:pt idx="21">
                  <c:v>29.332999999999988</c:v>
                </c:pt>
                <c:pt idx="22">
                  <c:v>28.911000000000001</c:v>
                </c:pt>
                <c:pt idx="23">
                  <c:v>28.699000000000005</c:v>
                </c:pt>
                <c:pt idx="24">
                  <c:v>28.485999999999972</c:v>
                </c:pt>
                <c:pt idx="25">
                  <c:v>28.053000000000001</c:v>
                </c:pt>
                <c:pt idx="26">
                  <c:v>28.053000000000001</c:v>
                </c:pt>
                <c:pt idx="27">
                  <c:v>27.830000000000005</c:v>
                </c:pt>
                <c:pt idx="28">
                  <c:v>27.830000000000005</c:v>
                </c:pt>
                <c:pt idx="29">
                  <c:v>27.608000000000001</c:v>
                </c:pt>
                <c:pt idx="30">
                  <c:v>27.608000000000001</c:v>
                </c:pt>
                <c:pt idx="31">
                  <c:v>27.382999999999978</c:v>
                </c:pt>
                <c:pt idx="32">
                  <c:v>27.382999999999978</c:v>
                </c:pt>
                <c:pt idx="33">
                  <c:v>27.158999999999999</c:v>
                </c:pt>
                <c:pt idx="34">
                  <c:v>27.158999999999999</c:v>
                </c:pt>
                <c:pt idx="35">
                  <c:v>27.158999999999999</c:v>
                </c:pt>
                <c:pt idx="36">
                  <c:v>26.706</c:v>
                </c:pt>
                <c:pt idx="37">
                  <c:v>26.47</c:v>
                </c:pt>
                <c:pt idx="38">
                  <c:v>26.233000000000001</c:v>
                </c:pt>
                <c:pt idx="39">
                  <c:v>25.510999999999999</c:v>
                </c:pt>
                <c:pt idx="40">
                  <c:v>25.03</c:v>
                </c:pt>
                <c:pt idx="41">
                  <c:v>24.788999999999973</c:v>
                </c:pt>
                <c:pt idx="42">
                  <c:v>24.308</c:v>
                </c:pt>
                <c:pt idx="43">
                  <c:v>24.308</c:v>
                </c:pt>
                <c:pt idx="44">
                  <c:v>24.061999999999987</c:v>
                </c:pt>
                <c:pt idx="45">
                  <c:v>23.817000000000021</c:v>
                </c:pt>
                <c:pt idx="46">
                  <c:v>23.571000000000005</c:v>
                </c:pt>
                <c:pt idx="47">
                  <c:v>23.321000000000005</c:v>
                </c:pt>
                <c:pt idx="48">
                  <c:v>23.064</c:v>
                </c:pt>
                <c:pt idx="49">
                  <c:v>23.064</c:v>
                </c:pt>
                <c:pt idx="50">
                  <c:v>22.552</c:v>
                </c:pt>
                <c:pt idx="51">
                  <c:v>22.552</c:v>
                </c:pt>
                <c:pt idx="52">
                  <c:v>22.29</c:v>
                </c:pt>
                <c:pt idx="53">
                  <c:v>22.29</c:v>
                </c:pt>
                <c:pt idx="54">
                  <c:v>22.024000000000001</c:v>
                </c:pt>
                <c:pt idx="55">
                  <c:v>21.492999999999974</c:v>
                </c:pt>
                <c:pt idx="56">
                  <c:v>21.492999999999974</c:v>
                </c:pt>
                <c:pt idx="57">
                  <c:v>21.224999999999987</c:v>
                </c:pt>
                <c:pt idx="58">
                  <c:v>21.224999999999987</c:v>
                </c:pt>
                <c:pt idx="59">
                  <c:v>21.224999999999987</c:v>
                </c:pt>
                <c:pt idx="60">
                  <c:v>21.224999999999987</c:v>
                </c:pt>
                <c:pt idx="61">
                  <c:v>21.224999999999987</c:v>
                </c:pt>
                <c:pt idx="62">
                  <c:v>20.941999999999986</c:v>
                </c:pt>
                <c:pt idx="63">
                  <c:v>20.093</c:v>
                </c:pt>
                <c:pt idx="64">
                  <c:v>19.802</c:v>
                </c:pt>
                <c:pt idx="65">
                  <c:v>19.506</c:v>
                </c:pt>
                <c:pt idx="66">
                  <c:v>19.201000000000001</c:v>
                </c:pt>
                <c:pt idx="67">
                  <c:v>19.201000000000001</c:v>
                </c:pt>
                <c:pt idx="68">
                  <c:v>18.896999999999988</c:v>
                </c:pt>
                <c:pt idx="69">
                  <c:v>18.896999999999988</c:v>
                </c:pt>
                <c:pt idx="70">
                  <c:v>18.591999999999999</c:v>
                </c:pt>
                <c:pt idx="71">
                  <c:v>17.971999999999987</c:v>
                </c:pt>
                <c:pt idx="72">
                  <c:v>17.655999999999999</c:v>
                </c:pt>
                <c:pt idx="73">
                  <c:v>17.655999999999999</c:v>
                </c:pt>
                <c:pt idx="74">
                  <c:v>17.335000000000001</c:v>
                </c:pt>
                <c:pt idx="75">
                  <c:v>17.335000000000001</c:v>
                </c:pt>
                <c:pt idx="76">
                  <c:v>17.335000000000001</c:v>
                </c:pt>
                <c:pt idx="77">
                  <c:v>17.001999999999999</c:v>
                </c:pt>
                <c:pt idx="78">
                  <c:v>16.327999999999999</c:v>
                </c:pt>
                <c:pt idx="79">
                  <c:v>15.641</c:v>
                </c:pt>
                <c:pt idx="80">
                  <c:v>15.641</c:v>
                </c:pt>
                <c:pt idx="81">
                  <c:v>15.293000000000001</c:v>
                </c:pt>
                <c:pt idx="82">
                  <c:v>15.293000000000001</c:v>
                </c:pt>
                <c:pt idx="83">
                  <c:v>14.937000000000001</c:v>
                </c:pt>
                <c:pt idx="84">
                  <c:v>14.937000000000001</c:v>
                </c:pt>
                <c:pt idx="85">
                  <c:v>14.937000000000001</c:v>
                </c:pt>
                <c:pt idx="86">
                  <c:v>14.564</c:v>
                </c:pt>
                <c:pt idx="87">
                  <c:v>14.564</c:v>
                </c:pt>
                <c:pt idx="88">
                  <c:v>14.564</c:v>
                </c:pt>
                <c:pt idx="89">
                  <c:v>14.564</c:v>
                </c:pt>
                <c:pt idx="90">
                  <c:v>14.564</c:v>
                </c:pt>
                <c:pt idx="91">
                  <c:v>14.564</c:v>
                </c:pt>
                <c:pt idx="92">
                  <c:v>14.564</c:v>
                </c:pt>
                <c:pt idx="93">
                  <c:v>14.564</c:v>
                </c:pt>
                <c:pt idx="94">
                  <c:v>14.109</c:v>
                </c:pt>
                <c:pt idx="95">
                  <c:v>14.109</c:v>
                </c:pt>
                <c:pt idx="96">
                  <c:v>14.109</c:v>
                </c:pt>
                <c:pt idx="97">
                  <c:v>14.109</c:v>
                </c:pt>
                <c:pt idx="98">
                  <c:v>14.109</c:v>
                </c:pt>
                <c:pt idx="99">
                  <c:v>14.109</c:v>
                </c:pt>
                <c:pt idx="100">
                  <c:v>14.109</c:v>
                </c:pt>
                <c:pt idx="101">
                  <c:v>14.109</c:v>
                </c:pt>
                <c:pt idx="102">
                  <c:v>14.109</c:v>
                </c:pt>
                <c:pt idx="103">
                  <c:v>14.109</c:v>
                </c:pt>
                <c:pt idx="104">
                  <c:v>14.109</c:v>
                </c:pt>
                <c:pt idx="105">
                  <c:v>14.109</c:v>
                </c:pt>
                <c:pt idx="106">
                  <c:v>13.605</c:v>
                </c:pt>
                <c:pt idx="107">
                  <c:v>13.605</c:v>
                </c:pt>
                <c:pt idx="108">
                  <c:v>13.605</c:v>
                </c:pt>
                <c:pt idx="109">
                  <c:v>13.605</c:v>
                </c:pt>
                <c:pt idx="110">
                  <c:v>13.605</c:v>
                </c:pt>
                <c:pt idx="111">
                  <c:v>13.605</c:v>
                </c:pt>
                <c:pt idx="112">
                  <c:v>13.605</c:v>
                </c:pt>
                <c:pt idx="113">
                  <c:v>13.605</c:v>
                </c:pt>
                <c:pt idx="114">
                  <c:v>13.605</c:v>
                </c:pt>
                <c:pt idx="115">
                  <c:v>13.082000000000004</c:v>
                </c:pt>
                <c:pt idx="116">
                  <c:v>13.082000000000004</c:v>
                </c:pt>
                <c:pt idx="117">
                  <c:v>13.082000000000004</c:v>
                </c:pt>
                <c:pt idx="118">
                  <c:v>13.082000000000004</c:v>
                </c:pt>
                <c:pt idx="119">
                  <c:v>12.487</c:v>
                </c:pt>
                <c:pt idx="120">
                  <c:v>12.487</c:v>
                </c:pt>
                <c:pt idx="121">
                  <c:v>12.487</c:v>
                </c:pt>
                <c:pt idx="122">
                  <c:v>11.298</c:v>
                </c:pt>
                <c:pt idx="123">
                  <c:v>11.298</c:v>
                </c:pt>
                <c:pt idx="124">
                  <c:v>10.67</c:v>
                </c:pt>
                <c:pt idx="125">
                  <c:v>10.67</c:v>
                </c:pt>
                <c:pt idx="126">
                  <c:v>10.67</c:v>
                </c:pt>
                <c:pt idx="127">
                  <c:v>10.67</c:v>
                </c:pt>
                <c:pt idx="128">
                  <c:v>10.67</c:v>
                </c:pt>
                <c:pt idx="129">
                  <c:v>10.67</c:v>
                </c:pt>
                <c:pt idx="130">
                  <c:v>10.67</c:v>
                </c:pt>
                <c:pt idx="131">
                  <c:v>10.67</c:v>
                </c:pt>
                <c:pt idx="132">
                  <c:v>10.67</c:v>
                </c:pt>
                <c:pt idx="133">
                  <c:v>10.003</c:v>
                </c:pt>
                <c:pt idx="134">
                  <c:v>10.003</c:v>
                </c:pt>
                <c:pt idx="135">
                  <c:v>10.003</c:v>
                </c:pt>
                <c:pt idx="136">
                  <c:v>10.003</c:v>
                </c:pt>
                <c:pt idx="137">
                  <c:v>10.003</c:v>
                </c:pt>
                <c:pt idx="138">
                  <c:v>10.003</c:v>
                </c:pt>
                <c:pt idx="139">
                  <c:v>10.003</c:v>
                </c:pt>
                <c:pt idx="140">
                  <c:v>10.003</c:v>
                </c:pt>
                <c:pt idx="141">
                  <c:v>9.2889999999999997</c:v>
                </c:pt>
                <c:pt idx="142">
                  <c:v>9.2889999999999997</c:v>
                </c:pt>
                <c:pt idx="143">
                  <c:v>9.2889999999999997</c:v>
                </c:pt>
                <c:pt idx="144">
                  <c:v>9.2889999999999997</c:v>
                </c:pt>
              </c:numCache>
            </c:numRef>
          </c:yVal>
          <c:smooth val="0"/>
        </c:ser>
        <c:dLbls>
          <c:showLegendKey val="0"/>
          <c:showVal val="0"/>
          <c:showCatName val="0"/>
          <c:showSerName val="0"/>
          <c:showPercent val="0"/>
          <c:showBubbleSize val="0"/>
        </c:dLbls>
        <c:axId val="472592160"/>
        <c:axId val="472592552"/>
      </c:scatterChart>
      <c:valAx>
        <c:axId val="472592160"/>
        <c:scaling>
          <c:orientation val="minMax"/>
          <c:max val="12"/>
          <c:min val="0"/>
        </c:scaling>
        <c:delete val="0"/>
        <c:axPos val="b"/>
        <c:title>
          <c:tx>
            <c:rich>
              <a:bodyPr/>
              <a:lstStyle/>
              <a:p>
                <a:pPr>
                  <a:defRPr sz="1600"/>
                </a:pPr>
                <a:r>
                  <a:rPr lang="en-US" sz="1600" dirty="0" smtClean="0"/>
                  <a:t>Years</a:t>
                </a:r>
                <a:endParaRPr lang="en-US" sz="1600" dirty="0"/>
              </a:p>
            </c:rich>
          </c:tx>
          <c:layout>
            <c:manualLayout>
              <c:xMode val="edge"/>
              <c:yMode val="edge"/>
              <c:x val="0.4517531879311546"/>
              <c:y val="0.91704343408686861"/>
            </c:manualLayout>
          </c:layout>
          <c:overlay val="0"/>
        </c:title>
        <c:numFmt formatCode="#,##0" sourceLinked="0"/>
        <c:majorTickMark val="out"/>
        <c:minorTickMark val="none"/>
        <c:tickLblPos val="nextTo"/>
        <c:txPr>
          <a:bodyPr rot="0"/>
          <a:lstStyle/>
          <a:p>
            <a:pPr>
              <a:defRPr sz="1500" b="1"/>
            </a:pPr>
            <a:endParaRPr lang="en-US"/>
          </a:p>
        </c:txPr>
        <c:crossAx val="472592552"/>
        <c:crosses val="autoZero"/>
        <c:crossBetween val="midCat"/>
        <c:majorUnit val="1"/>
      </c:valAx>
      <c:valAx>
        <c:axId val="47259255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72592160"/>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0.62745569414443436"/>
          <c:y val="8.260837355008184E-2"/>
          <c:w val="0.31101769911505112"/>
          <c:h val="0.17325501651003344"/>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247"/>
          <c:h val="0.7707426011404106"/>
        </c:manualLayout>
      </c:layout>
      <c:scatterChart>
        <c:scatterStyle val="smoothMarker"/>
        <c:varyColors val="0"/>
        <c:ser>
          <c:idx val="0"/>
          <c:order val="0"/>
          <c:tx>
            <c:strRef>
              <c:f>Sheet1!$A$1</c:f>
              <c:strCache>
                <c:ptCount val="1"/>
                <c:pt idx="0">
                  <c:v>Recipient age</c:v>
                </c:pt>
              </c:strCache>
            </c:strRef>
          </c:tx>
          <c:spPr>
            <a:ln w="38100">
              <a:solidFill>
                <a:srgbClr val="00FF00"/>
              </a:solidFill>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Sheet1!$B$2:$B$52</c:f>
              <c:numCache>
                <c:formatCode>General</c:formatCode>
                <c:ptCount val="51"/>
                <c:pt idx="0">
                  <c:v>1.1166375512956901</c:v>
                </c:pt>
                <c:pt idx="1">
                  <c:v>1.10508488009794</c:v>
                </c:pt>
                <c:pt idx="2">
                  <c:v>1.09365173220626</c:v>
                </c:pt>
                <c:pt idx="3">
                  <c:v>1.08233687103903</c:v>
                </c:pt>
                <c:pt idx="4">
                  <c:v>1.0711390728082699</c:v>
                </c:pt>
                <c:pt idx="5">
                  <c:v>1.0600571263872001</c:v>
                </c:pt>
                <c:pt idx="6">
                  <c:v>1.0490898331793299</c:v>
                </c:pt>
                <c:pt idx="7">
                  <c:v>1.0382360069887699</c:v>
                </c:pt>
                <c:pt idx="8">
                  <c:v>1.02749447389194</c:v>
                </c:pt>
                <c:pt idx="9">
                  <c:v>1.0168640721106299</c:v>
                </c:pt>
                <c:pt idx="10">
                  <c:v>1.0063436518863</c:v>
                </c:pt>
                <c:pt idx="11">
                  <c:v>0.995932075355772</c:v>
                </c:pt>
                <c:pt idx="12">
                  <c:v>0.98562821642811704</c:v>
                </c:pt>
                <c:pt idx="13">
                  <c:v>0.97543096066289503</c:v>
                </c:pt>
                <c:pt idx="14">
                  <c:v>0.96536220315279897</c:v>
                </c:pt>
                <c:pt idx="15">
                  <c:v>0.955533954108442</c:v>
                </c:pt>
                <c:pt idx="16">
                  <c:v>0.94607619256740605</c:v>
                </c:pt>
                <c:pt idx="17">
                  <c:v>0.93711381211774702</c:v>
                </c:pt>
                <c:pt idx="18">
                  <c:v>0.92876721736396295</c:v>
                </c:pt>
                <c:pt idx="19">
                  <c:v>0.92115308000035701</c:v>
                </c:pt>
                <c:pt idx="20">
                  <c:v>0.91438524607791105</c:v>
                </c:pt>
                <c:pt idx="21">
                  <c:v>0.90857578905266301</c:v>
                </c:pt>
                <c:pt idx="22">
                  <c:v>0.90383621236100498</c:v>
                </c:pt>
                <c:pt idx="23">
                  <c:v>0.90027879346825801</c:v>
                </c:pt>
                <c:pt idx="24">
                  <c:v>0.89801809436375202</c:v>
                </c:pt>
                <c:pt idx="25">
                  <c:v>0.89717263221237697</c:v>
                </c:pt>
                <c:pt idx="26">
                  <c:v>0.89786674843809799</c:v>
                </c:pt>
                <c:pt idx="27">
                  <c:v>0.90023268852768601</c:v>
                </c:pt>
                <c:pt idx="28">
                  <c:v>0.90441293540512901</c:v>
                </c:pt>
                <c:pt idx="29">
                  <c:v>0.91056285251708702</c:v>
                </c:pt>
                <c:pt idx="30">
                  <c:v>0.918853655390931</c:v>
                </c:pt>
                <c:pt idx="31">
                  <c:v>0.92947582626060099</c:v>
                </c:pt>
                <c:pt idx="32">
                  <c:v>0.94264303334277499</c:v>
                </c:pt>
                <c:pt idx="33">
                  <c:v>0.95859666102610797</c:v>
                </c:pt>
                <c:pt idx="34">
                  <c:v>0.97761112367501402</c:v>
                </c:pt>
                <c:pt idx="35">
                  <c:v>1</c:v>
                </c:pt>
                <c:pt idx="36">
                  <c:v>1.02605007591665</c:v>
                </c:pt>
                <c:pt idx="37">
                  <c:v>1.05579275088557</c:v>
                </c:pt>
                <c:pt idx="38">
                  <c:v>1.0891964219912</c:v>
                </c:pt>
                <c:pt idx="39">
                  <c:v>1.1262297535647201</c:v>
                </c:pt>
                <c:pt idx="40">
                  <c:v>1.16685498565069</c:v>
                </c:pt>
                <c:pt idx="41">
                  <c:v>1.2110211080300399</c:v>
                </c:pt>
                <c:pt idx="42">
                  <c:v>1.25865676789197</c:v>
                </c:pt>
                <c:pt idx="43">
                  <c:v>1.30966295320351</c:v>
                </c:pt>
                <c:pt idx="44">
                  <c:v>1.3639054521870699</c:v>
                </c:pt>
                <c:pt idx="45">
                  <c:v>1.42120684306164</c:v>
                </c:pt>
                <c:pt idx="46">
                  <c:v>1.4813390284829699</c:v>
                </c:pt>
                <c:pt idx="47">
                  <c:v>1.5440890243146199</c:v>
                </c:pt>
                <c:pt idx="48">
                  <c:v>1.6094970504292601</c:v>
                </c:pt>
                <c:pt idx="49">
                  <c:v>1.6776758611292899</c:v>
                </c:pt>
                <c:pt idx="50">
                  <c:v>1.7487427480933999</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Sheet1!$C$2:$C$52</c:f>
              <c:numCache>
                <c:formatCode>General</c:formatCode>
                <c:ptCount val="51"/>
                <c:pt idx="0">
                  <c:v>0.85655539508321898</c:v>
                </c:pt>
                <c:pt idx="1">
                  <c:v>0.85593038066498595</c:v>
                </c:pt>
                <c:pt idx="2">
                  <c:v>0.85529193898552802</c:v>
                </c:pt>
                <c:pt idx="3">
                  <c:v>0.85463839981684098</c:v>
                </c:pt>
                <c:pt idx="4">
                  <c:v>0.85396781326736204</c:v>
                </c:pt>
                <c:pt idx="5">
                  <c:v>0.85327788967531104</c:v>
                </c:pt>
                <c:pt idx="6">
                  <c:v>0.85256592360777295</c:v>
                </c:pt>
                <c:pt idx="7">
                  <c:v>0.85182869695054997</c:v>
                </c:pt>
                <c:pt idx="8">
                  <c:v>0.85106235423213294</c:v>
                </c:pt>
                <c:pt idx="9">
                  <c:v>0.85026224071399503</c:v>
                </c:pt>
                <c:pt idx="10">
                  <c:v>0.84942269004234705</c:v>
                </c:pt>
                <c:pt idx="11">
                  <c:v>0.84853674285980596</c:v>
                </c:pt>
                <c:pt idx="12">
                  <c:v>0.84759576992022101</c:v>
                </c:pt>
                <c:pt idx="13">
                  <c:v>0.84658896174732601</c:v>
                </c:pt>
                <c:pt idx="14">
                  <c:v>0.84551818763803399</c:v>
                </c:pt>
                <c:pt idx="15">
                  <c:v>0.84444520143597701</c:v>
                </c:pt>
                <c:pt idx="16">
                  <c:v>0.843447156279305</c:v>
                </c:pt>
                <c:pt idx="17">
                  <c:v>0.84260191449911803</c:v>
                </c:pt>
                <c:pt idx="18">
                  <c:v>0.84198889305417302</c:v>
                </c:pt>
                <c:pt idx="19">
                  <c:v>0.84169025956474997</c:v>
                </c:pt>
                <c:pt idx="20">
                  <c:v>0.84179256965079596</c:v>
                </c:pt>
                <c:pt idx="21">
                  <c:v>0.84238894130484698</c:v>
                </c:pt>
                <c:pt idx="22">
                  <c:v>0.84358185030842203</c:v>
                </c:pt>
                <c:pt idx="23">
                  <c:v>0.845486564507964</c:v>
                </c:pt>
                <c:pt idx="24">
                  <c:v>0.84823515472875899</c:v>
                </c:pt>
                <c:pt idx="25">
                  <c:v>0.85198084062822399</c:v>
                </c:pt>
                <c:pt idx="26">
                  <c:v>0.85690230623622698</c:v>
                </c:pt>
                <c:pt idx="27">
                  <c:v>0.86320750954429404</c:v>
                </c:pt>
                <c:pt idx="28">
                  <c:v>0.87113661985547597</c:v>
                </c:pt>
                <c:pt idx="29">
                  <c:v>0.88096402957472397</c:v>
                </c:pt>
                <c:pt idx="30">
                  <c:v>0.89299978559307702</c:v>
                </c:pt>
                <c:pt idx="31">
                  <c:v>0.90759128449188797</c:v>
                </c:pt>
                <c:pt idx="32">
                  <c:v>0.92512620297324699</c:v>
                </c:pt>
                <c:pt idx="33">
                  <c:v>0.94603758932599702</c:v>
                </c:pt>
                <c:pt idx="34">
                  <c:v>0.97081185931233105</c:v>
                </c:pt>
                <c:pt idx="35">
                  <c:v>1</c:v>
                </c:pt>
                <c:pt idx="36">
                  <c:v>1.0180267808468899</c:v>
                </c:pt>
                <c:pt idx="37">
                  <c:v>1.0384415883768401</c:v>
                </c:pt>
                <c:pt idx="38">
                  <c:v>1.0611197663351</c:v>
                </c:pt>
                <c:pt idx="39">
                  <c:v>1.0859498160605601</c:v>
                </c:pt>
                <c:pt idx="40">
                  <c:v>1.11282546485806</c:v>
                </c:pt>
                <c:pt idx="41">
                  <c:v>1.14163950858384</c:v>
                </c:pt>
                <c:pt idx="42">
                  <c:v>1.1722787770207099</c:v>
                </c:pt>
                <c:pt idx="43">
                  <c:v>1.2046198791713001</c:v>
                </c:pt>
                <c:pt idx="44">
                  <c:v>1.2385254787011899</c:v>
                </c:pt>
                <c:pt idx="45">
                  <c:v>1.2738407808041201</c:v>
                </c:pt>
                <c:pt idx="46">
                  <c:v>1.3103906967141701</c:v>
                </c:pt>
                <c:pt idx="47">
                  <c:v>1.34801861282536</c:v>
                </c:pt>
                <c:pt idx="48">
                  <c:v>1.38671752735267</c:v>
                </c:pt>
                <c:pt idx="49">
                  <c:v>1.42652011004615</c:v>
                </c:pt>
                <c:pt idx="50">
                  <c:v>1.46745928397725</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Sheet1!$D$2:$D$52</c:f>
              <c:numCache>
                <c:formatCode>General</c:formatCode>
                <c:ptCount val="51"/>
                <c:pt idx="0">
                  <c:v>1.4556903477824601</c:v>
                </c:pt>
                <c:pt idx="1">
                  <c:v>1.4267662648827899</c:v>
                </c:pt>
                <c:pt idx="2">
                  <c:v>1.3984395933585401</c:v>
                </c:pt>
                <c:pt idx="3">
                  <c:v>1.3707002899256899</c:v>
                </c:pt>
                <c:pt idx="4">
                  <c:v>1.3435388260205301</c:v>
                </c:pt>
                <c:pt idx="5">
                  <c:v>1.3169462431891701</c:v>
                </c:pt>
                <c:pt idx="6">
                  <c:v>1.2909142244659599</c:v>
                </c:pt>
                <c:pt idx="7">
                  <c:v>1.26543518675393</c:v>
                </c:pt>
                <c:pt idx="8">
                  <c:v>1.24050240106204</c:v>
                </c:pt>
                <c:pt idx="9">
                  <c:v>1.2161101500651299</c:v>
                </c:pt>
                <c:pt idx="10">
                  <c:v>1.19225393618973</c:v>
                </c:pt>
                <c:pt idx="11">
                  <c:v>1.16893075882553</c:v>
                </c:pt>
                <c:pt idx="12">
                  <c:v>1.14613948711744</c:v>
                </c:pt>
                <c:pt idx="13">
                  <c:v>1.1238813662960501</c:v>
                </c:pt>
                <c:pt idx="14">
                  <c:v>1.10219294735619</c:v>
                </c:pt>
                <c:pt idx="15">
                  <c:v>1.0812366935136599</c:v>
                </c:pt>
                <c:pt idx="16">
                  <c:v>1.0611929336405801</c:v>
                </c:pt>
                <c:pt idx="17">
                  <c:v>1.0422267998096</c:v>
                </c:pt>
                <c:pt idx="18">
                  <c:v>1.02448921971053</c:v>
                </c:pt>
                <c:pt idx="19">
                  <c:v>1.00811787608535</c:v>
                </c:pt>
                <c:pt idx="20">
                  <c:v>0.99323801182018601</c:v>
                </c:pt>
                <c:pt idx="21">
                  <c:v>0.97996296481998901</c:v>
                </c:pt>
                <c:pt idx="22">
                  <c:v>0.96839435139152696</c:v>
                </c:pt>
                <c:pt idx="23">
                  <c:v>0.95862186342409605</c:v>
                </c:pt>
                <c:pt idx="24">
                  <c:v>0.95072279580605101</c:v>
                </c:pt>
                <c:pt idx="25">
                  <c:v>0.94476154111325195</c:v>
                </c:pt>
                <c:pt idx="26">
                  <c:v>0.940789506672844</c:v>
                </c:pt>
                <c:pt idx="27">
                  <c:v>0.93884597218300803</c:v>
                </c:pt>
                <c:pt idx="28">
                  <c:v>0.93896036406301397</c:v>
                </c:pt>
                <c:pt idx="29">
                  <c:v>0.94115614321314101</c:v>
                </c:pt>
                <c:pt idx="30">
                  <c:v>0.94545603889988294</c:v>
                </c:pt>
                <c:pt idx="31">
                  <c:v>0.951888064996672</c:v>
                </c:pt>
                <c:pt idx="32">
                  <c:v>0.96049153667239096</c:v>
                </c:pt>
                <c:pt idx="33">
                  <c:v>0.97132246001459299</c:v>
                </c:pt>
                <c:pt idx="34">
                  <c:v>0.98445800797088001</c:v>
                </c:pt>
                <c:pt idx="35">
                  <c:v>1</c:v>
                </c:pt>
                <c:pt idx="36">
                  <c:v>1.03413660435608</c:v>
                </c:pt>
                <c:pt idx="37">
                  <c:v>1.0734338313288101</c:v>
                </c:pt>
                <c:pt idx="38">
                  <c:v>1.11801597078513</c:v>
                </c:pt>
                <c:pt idx="39">
                  <c:v>1.16800375031668</c:v>
                </c:pt>
                <c:pt idx="40">
                  <c:v>1.22350772923006</c:v>
                </c:pt>
                <c:pt idx="41">
                  <c:v>1.2846192804885701</c:v>
                </c:pt>
                <c:pt idx="42">
                  <c:v>1.35139942001378</c:v>
                </c:pt>
                <c:pt idx="43">
                  <c:v>1.42386580252495</c:v>
                </c:pt>
                <c:pt idx="44">
                  <c:v>1.5019780492981001</c:v>
                </c:pt>
                <c:pt idx="45">
                  <c:v>1.58562115548711</c:v>
                </c:pt>
                <c:pt idx="46">
                  <c:v>1.6745885962173499</c:v>
                </c:pt>
                <c:pt idx="47">
                  <c:v>1.7686780377696201</c:v>
                </c:pt>
                <c:pt idx="48">
                  <c:v>1.8680666424443999</c:v>
                </c:pt>
                <c:pt idx="49">
                  <c:v>1.97305055511965</c:v>
                </c:pt>
                <c:pt idx="50">
                  <c:v>2.0839427930980801</c:v>
                </c:pt>
              </c:numCache>
            </c:numRef>
          </c:yVal>
          <c:smooth val="1"/>
        </c:ser>
        <c:dLbls>
          <c:showLegendKey val="0"/>
          <c:showVal val="0"/>
          <c:showCatName val="0"/>
          <c:showSerName val="0"/>
          <c:showPercent val="0"/>
          <c:showBubbleSize val="0"/>
        </c:dLbls>
        <c:axId val="472593336"/>
        <c:axId val="472593728"/>
      </c:scatterChart>
      <c:valAx>
        <c:axId val="472593336"/>
        <c:scaling>
          <c:orientation val="minMax"/>
          <c:max val="70"/>
          <c:min val="20"/>
        </c:scaling>
        <c:delete val="0"/>
        <c:axPos val="b"/>
        <c:title>
          <c:tx>
            <c:rich>
              <a:bodyPr/>
              <a:lstStyle/>
              <a:p>
                <a:pPr>
                  <a:defRPr sz="1700"/>
                </a:pPr>
                <a:r>
                  <a:rPr lang="en-US" sz="1700" dirty="0" smtClean="0"/>
                  <a:t>Recipient</a:t>
                </a:r>
                <a:r>
                  <a:rPr lang="en-US" sz="1700" baseline="0" dirty="0" smtClean="0"/>
                  <a:t> Age (years)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72593728"/>
        <c:crosses val="autoZero"/>
        <c:crossBetween val="midCat"/>
        <c:majorUnit val="10"/>
      </c:valAx>
      <c:valAx>
        <c:axId val="472593728"/>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472593336"/>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96062992125984"/>
          <c:y val="0.15663896179644468"/>
          <c:w val="0.65781230048946593"/>
          <c:h val="0.67608486439195115"/>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FFFF00"/>
              </a:solidFill>
              <a:ln>
                <a:solidFill>
                  <a:srgbClr val="000000"/>
                </a:solidFill>
              </a:ln>
            </c:spPr>
          </c:dPt>
          <c:dPt>
            <c:idx val="1"/>
            <c:bubble3D val="0"/>
            <c:spPr>
              <a:solidFill>
                <a:schemeClr val="bg1">
                  <a:lumMod val="50000"/>
                  <a:lumOff val="50000"/>
                </a:schemeClr>
              </a:solidFill>
              <a:ln>
                <a:solidFill>
                  <a:srgbClr val="000000"/>
                </a:solidFill>
              </a:ln>
            </c:spPr>
          </c:dPt>
          <c:dPt>
            <c:idx val="2"/>
            <c:bubble3D val="0"/>
            <c:spPr>
              <a:solidFill>
                <a:srgbClr val="00FF00"/>
              </a:solidFill>
              <a:ln>
                <a:solidFill>
                  <a:srgbClr val="000000"/>
                </a:solidFill>
              </a:ln>
            </c:spPr>
          </c:dPt>
          <c:dPt>
            <c:idx val="3"/>
            <c:bubble3D val="0"/>
            <c:spPr>
              <a:solidFill>
                <a:srgbClr val="FF0000"/>
              </a:solidFill>
              <a:ln>
                <a:solidFill>
                  <a:srgbClr val="000000"/>
                </a:solidFill>
              </a:ln>
            </c:spPr>
          </c:dPt>
          <c:dPt>
            <c:idx val="4"/>
            <c:bubble3D val="0"/>
            <c:spPr>
              <a:solidFill>
                <a:srgbClr val="00FFFF"/>
              </a:solidFill>
              <a:ln>
                <a:solidFill>
                  <a:srgbClr val="000000"/>
                </a:solidFill>
              </a:ln>
            </c:spPr>
          </c:dPt>
          <c:dPt>
            <c:idx val="5"/>
            <c:bubble3D val="0"/>
            <c:spPr>
              <a:solidFill>
                <a:srgbClr val="FF00FF"/>
              </a:solidFill>
              <a:ln>
                <a:solidFill>
                  <a:srgbClr val="000000"/>
                </a:solidFill>
              </a:ln>
            </c:spPr>
          </c:dPt>
          <c:dPt>
            <c:idx val="6"/>
            <c:bubble3D val="0"/>
            <c:spPr>
              <a:solidFill>
                <a:srgbClr val="00FFFF"/>
              </a:solidFill>
              <a:ln>
                <a:solidFill>
                  <a:srgbClr val="000000"/>
                </a:solidFill>
              </a:ln>
            </c:spPr>
          </c:dPt>
          <c:dLbls>
            <c:dLbl>
              <c:idx val="1"/>
              <c:layout>
                <c:manualLayout>
                  <c:x val="9.9099099099100224E-2"/>
                  <c:y val="1.1939705453484981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dLbl>
              <c:idx val="2"/>
              <c:layout>
                <c:manualLayout>
                  <c:x val="2.7778960062425201E-3"/>
                  <c:y val="4.8738699329251348E-4"/>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dLbl>
              <c:idx val="3"/>
              <c:layout>
                <c:manualLayout>
                  <c:x val="0"/>
                  <c:y val="3.7037037037037056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dLbl>
              <c:idx val="4"/>
              <c:layout>
                <c:manualLayout>
                  <c:x val="7.3530183727034118E-3"/>
                  <c:y val="-9.3567251461988327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numFmt formatCode="0%" sourceLinked="0"/>
            <c:spPr>
              <a:noFill/>
              <a:ln>
                <a:noFill/>
              </a:ln>
              <a:effectLst/>
            </c:spPr>
            <c:txPr>
              <a:bodyPr/>
              <a:lstStyle/>
              <a:p>
                <a:pPr>
                  <a:defRPr sz="1300" b="1"/>
                </a:pPr>
                <a:endParaRPr lang="en-US"/>
              </a:p>
            </c:txPr>
            <c:dLblPos val="outEnd"/>
            <c:showLegendKey val="0"/>
            <c:showVal val="1"/>
            <c:showCatName val="0"/>
            <c:showSerName val="0"/>
            <c:showPercent val="0"/>
            <c:showBubbleSize val="0"/>
            <c:separator>
</c:separator>
            <c:showLeaderLines val="1"/>
            <c:extLst>
              <c:ext xmlns:c15="http://schemas.microsoft.com/office/drawing/2012/chart" uri="{CE6537A1-D6FC-4f65-9D91-7224C49458BB}">
                <c15:layout/>
              </c:ext>
            </c:extLst>
          </c:dLbls>
          <c:cat>
            <c:strRef>
              <c:f>Sheet1!$A$2:$A$7</c:f>
              <c:strCache>
                <c:ptCount val="6"/>
                <c:pt idx="0">
                  <c:v>Myopathy</c:v>
                </c:pt>
                <c:pt idx="1">
                  <c:v>Congenital</c:v>
                </c:pt>
                <c:pt idx="2">
                  <c:v>ReTX</c:v>
                </c:pt>
                <c:pt idx="3">
                  <c:v>CAD</c:v>
                </c:pt>
                <c:pt idx="4">
                  <c:v>Other</c:v>
                </c:pt>
                <c:pt idx="5">
                  <c:v>Valvular</c:v>
                </c:pt>
              </c:strCache>
            </c:strRef>
          </c:cat>
          <c:val>
            <c:numRef>
              <c:f>Sheet1!$B$2:$B$7</c:f>
              <c:numCache>
                <c:formatCode>General</c:formatCode>
                <c:ptCount val="6"/>
                <c:pt idx="0" formatCode="0.00%">
                  <c:v>0.36682000000000087</c:v>
                </c:pt>
                <c:pt idx="1">
                  <c:v>0</c:v>
                </c:pt>
                <c:pt idx="2" formatCode="0.00%">
                  <c:v>2.5701000000000012E-2</c:v>
                </c:pt>
                <c:pt idx="3" formatCode="0.00%">
                  <c:v>0.57709999999999995</c:v>
                </c:pt>
                <c:pt idx="4" formatCode="0.00%">
                  <c:v>7.0090000000000109E-3</c:v>
                </c:pt>
                <c:pt idx="5" formatCode="0.00%">
                  <c:v>2.3363999999999989E-2</c:v>
                </c:pt>
              </c:numCache>
            </c:numRef>
          </c:val>
        </c:ser>
        <c:dLbls>
          <c:showLegendKey val="0"/>
          <c:showVal val="0"/>
          <c:showCatName val="0"/>
          <c:showSerName val="0"/>
          <c:showPercent val="0"/>
          <c:showBubbleSize val="0"/>
          <c:showLeaderLines val="1"/>
        </c:dLbls>
        <c:firstSliceAng val="70"/>
      </c:pieChart>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1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28"/>
          <c:h val="0.77074260114041082"/>
        </c:manualLayout>
      </c:layout>
      <c:scatterChart>
        <c:scatterStyle val="smoothMarker"/>
        <c:varyColors val="0"/>
        <c:ser>
          <c:idx val="0"/>
          <c:order val="0"/>
          <c:tx>
            <c:strRef>
              <c:f>Sheet1!$A$1</c:f>
              <c:strCache>
                <c:ptCount val="1"/>
                <c:pt idx="0">
                  <c:v>Donor age</c:v>
                </c:pt>
              </c:strCache>
            </c:strRef>
          </c:tx>
          <c:spPr>
            <a:ln w="38100">
              <a:solidFill>
                <a:srgbClr val="00FF00"/>
              </a:solidFill>
            </a:ln>
          </c:spPr>
          <c:marker>
            <c:symbol val="none"/>
          </c:marker>
          <c:xVal>
            <c:numRef>
              <c:f>Sheet1!$A$2:$A$47</c:f>
              <c:numCache>
                <c:formatCode>General</c:formatCode>
                <c:ptCount val="4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numCache>
            </c:numRef>
          </c:xVal>
          <c:yVal>
            <c:numRef>
              <c:f>Sheet1!$B$2:$B$47</c:f>
              <c:numCache>
                <c:formatCode>General</c:formatCode>
                <c:ptCount val="46"/>
                <c:pt idx="0">
                  <c:v>0.82080136705182805</c:v>
                </c:pt>
                <c:pt idx="1">
                  <c:v>0.83167861199142801</c:v>
                </c:pt>
                <c:pt idx="2">
                  <c:v>0.84270000198514905</c:v>
                </c:pt>
                <c:pt idx="3">
                  <c:v>0.853867447240653</c:v>
                </c:pt>
                <c:pt idx="4">
                  <c:v>0.86518288327963999</c:v>
                </c:pt>
                <c:pt idx="5">
                  <c:v>0.87664827127330802</c:v>
                </c:pt>
                <c:pt idx="6">
                  <c:v>0.88826559838226105</c:v>
                </c:pt>
                <c:pt idx="7">
                  <c:v>0.90003687810092003</c:v>
                </c:pt>
                <c:pt idx="8">
                  <c:v>0.91196415060649605</c:v>
                </c:pt>
                <c:pt idx="9">
                  <c:v>0.92404948311259505</c:v>
                </c:pt>
                <c:pt idx="10">
                  <c:v>0.93629497022749597</c:v>
                </c:pt>
                <c:pt idx="11">
                  <c:v>0.94870273431719399</c:v>
                </c:pt>
                <c:pt idx="12">
                  <c:v>0.96127492587323504</c:v>
                </c:pt>
                <c:pt idx="13">
                  <c:v>0.97401372388544605</c:v>
                </c:pt>
                <c:pt idx="14">
                  <c:v>0.986921336219583</c:v>
                </c:pt>
                <c:pt idx="15">
                  <c:v>1</c:v>
                </c:pt>
                <c:pt idx="16">
                  <c:v>1.01325198199739</c:v>
                </c:pt>
                <c:pt idx="17">
                  <c:v>1.0266795790216301</c:v>
                </c:pt>
                <c:pt idx="18">
                  <c:v>1.04028511831991</c:v>
                </c:pt>
                <c:pt idx="19">
                  <c:v>1.05407095798003</c:v>
                </c:pt>
                <c:pt idx="20">
                  <c:v>1.0680394873391501</c:v>
                </c:pt>
                <c:pt idx="21">
                  <c:v>1.08219312739787</c:v>
                </c:pt>
                <c:pt idx="22">
                  <c:v>1.0965343312398399</c:v>
                </c:pt>
                <c:pt idx="23">
                  <c:v>1.1110655844569399</c:v>
                </c:pt>
                <c:pt idx="24">
                  <c:v>1.1257894055800799</c:v>
                </c:pt>
                <c:pt idx="25">
                  <c:v>1.14070834651568</c:v>
                </c:pt>
                <c:pt idx="26">
                  <c:v>1.15582499298797</c:v>
                </c:pt>
                <c:pt idx="27">
                  <c:v>1.1711419649871699</c:v>
                </c:pt>
                <c:pt idx="28">
                  <c:v>1.18666191722357</c:v>
                </c:pt>
                <c:pt idx="29">
                  <c:v>1.2023875395876</c:v>
                </c:pt>
                <c:pt idx="30">
                  <c:v>1.21832155761609</c:v>
                </c:pt>
                <c:pt idx="31">
                  <c:v>1.2344667329646499</c:v>
                </c:pt>
                <c:pt idx="32">
                  <c:v>1.2508258638862699</c:v>
                </c:pt>
                <c:pt idx="33">
                  <c:v>1.26740178571635</c:v>
                </c:pt>
                <c:pt idx="34">
                  <c:v>1.2841973713641199</c:v>
                </c:pt>
                <c:pt idx="35">
                  <c:v>1.3012155318105301</c:v>
                </c:pt>
                <c:pt idx="36">
                  <c:v>1.3184592166128</c:v>
                </c:pt>
                <c:pt idx="37">
                  <c:v>1.33593141441564</c:v>
                </c:pt>
                <c:pt idx="38">
                  <c:v>1.3536351534692099</c:v>
                </c:pt>
                <c:pt idx="39">
                  <c:v>1.3715735021540201</c:v>
                </c:pt>
                <c:pt idx="40">
                  <c:v>1.3897495695126501</c:v>
                </c:pt>
                <c:pt idx="41">
                  <c:v>1.4081665057887101</c:v>
                </c:pt>
                <c:pt idx="42">
                  <c:v>1.42682750297274</c:v>
                </c:pt>
                <c:pt idx="43">
                  <c:v>1.4457357953555099</c:v>
                </c:pt>
                <c:pt idx="44">
                  <c:v>1.46489466008854</c:v>
                </c:pt>
                <c:pt idx="45">
                  <c:v>1.4843074177521001</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Sheet1!$A$2:$A$47</c:f>
              <c:numCache>
                <c:formatCode>General</c:formatCode>
                <c:ptCount val="4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numCache>
            </c:numRef>
          </c:xVal>
          <c:yVal>
            <c:numRef>
              <c:f>Sheet1!$C$2:$C$47</c:f>
              <c:numCache>
                <c:formatCode>General</c:formatCode>
                <c:ptCount val="46"/>
                <c:pt idx="0">
                  <c:v>0.75506092047020801</c:v>
                </c:pt>
                <c:pt idx="1">
                  <c:v>0.769336835839039</c:v>
                </c:pt>
                <c:pt idx="2">
                  <c:v>0.78388266553410901</c:v>
                </c:pt>
                <c:pt idx="3">
                  <c:v>0.79870351281791396</c:v>
                </c:pt>
                <c:pt idx="4">
                  <c:v>0.81380457744019097</c:v>
                </c:pt>
                <c:pt idx="5">
                  <c:v>0.82919115746219496</c:v>
                </c:pt>
                <c:pt idx="6">
                  <c:v>0.84486865111547804</c:v>
                </c:pt>
                <c:pt idx="7">
                  <c:v>0.86084255869579795</c:v>
                </c:pt>
                <c:pt idx="8">
                  <c:v>0.87711848449285301</c:v>
                </c:pt>
                <c:pt idx="9">
                  <c:v>0.89370213875648397</c:v>
                </c:pt>
                <c:pt idx="10">
                  <c:v>0.91059933970006501</c:v>
                </c:pt>
                <c:pt idx="11">
                  <c:v>0.92781601554176596</c:v>
                </c:pt>
                <c:pt idx="12">
                  <c:v>0.94535820658440595</c:v>
                </c:pt>
                <c:pt idx="13">
                  <c:v>0.96323206733464095</c:v>
                </c:pt>
                <c:pt idx="14">
                  <c:v>0.98144386866220801</c:v>
                </c:pt>
                <c:pt idx="15">
                  <c:v>1</c:v>
                </c:pt>
                <c:pt idx="16">
                  <c:v>1.0076283779114801</c:v>
                </c:pt>
                <c:pt idx="17">
                  <c:v>1.0153149479725101</c:v>
                </c:pt>
                <c:pt idx="18">
                  <c:v>1.0230601540948201</c:v>
                </c:pt>
                <c:pt idx="19">
                  <c:v>1.03086444357642</c:v>
                </c:pt>
                <c:pt idx="20">
                  <c:v>1.03872826712753</c:v>
                </c:pt>
                <c:pt idx="21">
                  <c:v>1.0466520788965099</c:v>
                </c:pt>
                <c:pt idx="22">
                  <c:v>1.05463633649616</c:v>
                </c:pt>
                <c:pt idx="23">
                  <c:v>1.06268150103013</c:v>
                </c:pt>
                <c:pt idx="24">
                  <c:v>1.07078803711952</c:v>
                </c:pt>
                <c:pt idx="25">
                  <c:v>1.07895641292976</c:v>
                </c:pt>
                <c:pt idx="26">
                  <c:v>1.0871871001975899</c:v>
                </c:pt>
                <c:pt idx="27">
                  <c:v>1.09548057425838</c:v>
                </c:pt>
                <c:pt idx="28">
                  <c:v>1.10383731407351</c:v>
                </c:pt>
                <c:pt idx="29">
                  <c:v>1.11225780225805</c:v>
                </c:pt>
                <c:pt idx="30">
                  <c:v>1.12074252510866</c:v>
                </c:pt>
                <c:pt idx="31">
                  <c:v>1.1292919726316499</c:v>
                </c:pt>
                <c:pt idx="32">
                  <c:v>1.1379066385712799</c:v>
                </c:pt>
                <c:pt idx="33">
                  <c:v>1.14658702043828</c:v>
                </c:pt>
                <c:pt idx="34">
                  <c:v>1.1553336195385699</c:v>
                </c:pt>
                <c:pt idx="35">
                  <c:v>1.16414694100225</c:v>
                </c:pt>
                <c:pt idx="36">
                  <c:v>1.1730274938127001</c:v>
                </c:pt>
                <c:pt idx="37">
                  <c:v>1.18197579083605</c:v>
                </c:pt>
                <c:pt idx="38">
                  <c:v>1.1909923488507701</c:v>
                </c:pt>
                <c:pt idx="39">
                  <c:v>1.20007768857747</c:v>
                </c:pt>
                <c:pt idx="40">
                  <c:v>1.2092323347090701</c:v>
                </c:pt>
                <c:pt idx="41">
                  <c:v>1.2184568159410101</c:v>
                </c:pt>
                <c:pt idx="42">
                  <c:v>1.2277516650018201</c:v>
                </c:pt>
                <c:pt idx="43">
                  <c:v>1.2371174186839</c:v>
                </c:pt>
                <c:pt idx="44">
                  <c:v>1.24655461787449</c:v>
                </c:pt>
                <c:pt idx="45">
                  <c:v>1.2560638075869299</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Sheet1!$A$2:$A$47</c:f>
              <c:numCache>
                <c:formatCode>General</c:formatCode>
                <c:ptCount val="4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numCache>
            </c:numRef>
          </c:xVal>
          <c:yVal>
            <c:numRef>
              <c:f>Sheet1!$D$2:$D$47</c:f>
              <c:numCache>
                <c:formatCode>General</c:formatCode>
                <c:ptCount val="46"/>
                <c:pt idx="0">
                  <c:v>0.89226559856203302</c:v>
                </c:pt>
                <c:pt idx="1">
                  <c:v>0.89907213774527295</c:v>
                </c:pt>
                <c:pt idx="2">
                  <c:v>0.90593059978167201</c:v>
                </c:pt>
                <c:pt idx="3">
                  <c:v>0.91284138075837595</c:v>
                </c:pt>
                <c:pt idx="4">
                  <c:v>0.91980487978403402</c:v>
                </c:pt>
                <c:pt idx="5">
                  <c:v>0.92682149901184596</c:v>
                </c:pt>
                <c:pt idx="6">
                  <c:v>0.93389164366278798</c:v>
                </c:pt>
                <c:pt idx="7">
                  <c:v>0.94101572204901696</c:v>
                </c:pt>
                <c:pt idx="8">
                  <c:v>0.94819414559744697</c:v>
                </c:pt>
                <c:pt idx="9">
                  <c:v>0.955427328873513</c:v>
                </c:pt>
                <c:pt idx="10">
                  <c:v>0.962715689605112</c:v>
                </c:pt>
                <c:pt idx="11">
                  <c:v>0.97005964870672601</c:v>
                </c:pt>
                <c:pt idx="12">
                  <c:v>0.97745963030373395</c:v>
                </c:pt>
                <c:pt idx="13">
                  <c:v>0.98491606175690205</c:v>
                </c:pt>
                <c:pt idx="14">
                  <c:v>0.99242937368706596</c:v>
                </c:pt>
                <c:pt idx="15">
                  <c:v>1</c:v>
                </c:pt>
                <c:pt idx="16">
                  <c:v>1.01890697158574</c:v>
                </c:pt>
                <c:pt idx="17">
                  <c:v>1.0381714167460201</c:v>
                </c:pt>
                <c:pt idx="18">
                  <c:v>1.0578000942235599</c:v>
                </c:pt>
                <c:pt idx="19">
                  <c:v>1.0777998905484301</c:v>
                </c:pt>
                <c:pt idx="20">
                  <c:v>1.0981778224541501</c:v>
                </c:pt>
                <c:pt idx="21">
                  <c:v>1.1189410393393699</c:v>
                </c:pt>
                <c:pt idx="22">
                  <c:v>1.14009682577628</c:v>
                </c:pt>
                <c:pt idx="23">
                  <c:v>1.1616526040662201</c:v>
                </c:pt>
                <c:pt idx="24">
                  <c:v>1.1836159368438</c:v>
                </c:pt>
                <c:pt idx="25">
                  <c:v>1.20599452973013</c:v>
                </c:pt>
                <c:pt idx="26">
                  <c:v>1.2287962340362899</c:v>
                </c:pt>
                <c:pt idx="27">
                  <c:v>1.2520290495178701</c:v>
                </c:pt>
                <c:pt idx="28">
                  <c:v>1.2757011271816301</c:v>
                </c:pt>
                <c:pt idx="29">
                  <c:v>1.29982077214514</c:v>
                </c:pt>
                <c:pt idx="30">
                  <c:v>1.3243964465506399</c:v>
                </c:pt>
                <c:pt idx="31">
                  <c:v>1.3494367725338301</c:v>
                </c:pt>
                <c:pt idx="32">
                  <c:v>1.37495053524887</c:v>
                </c:pt>
                <c:pt idx="33">
                  <c:v>1.4009466859506201</c:v>
                </c:pt>
                <c:pt idx="34">
                  <c:v>1.42743434513502</c:v>
                </c:pt>
                <c:pt idx="35">
                  <c:v>1.4544228057389901</c:v>
                </c:pt>
                <c:pt idx="36">
                  <c:v>1.4819215364007501</c:v>
                </c:pt>
                <c:pt idx="37">
                  <c:v>1.5099401847817699</c:v>
                </c:pt>
                <c:pt idx="38">
                  <c:v>1.5384885809516</c:v>
                </c:pt>
                <c:pt idx="39">
                  <c:v>1.5675767408366299</c:v>
                </c:pt>
                <c:pt idx="40">
                  <c:v>1.59721486973409</c:v>
                </c:pt>
                <c:pt idx="41">
                  <c:v>1.6274133658924701</c:v>
                </c:pt>
                <c:pt idx="42">
                  <c:v>1.6581828241596499</c:v>
                </c:pt>
                <c:pt idx="43">
                  <c:v>1.6895340396999901</c:v>
                </c:pt>
                <c:pt idx="44">
                  <c:v>1.7214780117817401</c:v>
                </c:pt>
                <c:pt idx="45">
                  <c:v>1.7540259476359701</c:v>
                </c:pt>
              </c:numCache>
            </c:numRef>
          </c:yVal>
          <c:smooth val="1"/>
        </c:ser>
        <c:dLbls>
          <c:showLegendKey val="0"/>
          <c:showVal val="0"/>
          <c:showCatName val="0"/>
          <c:showSerName val="0"/>
          <c:showPercent val="0"/>
          <c:showBubbleSize val="0"/>
        </c:dLbls>
        <c:axId val="472595688"/>
        <c:axId val="472596080"/>
      </c:scatterChart>
      <c:valAx>
        <c:axId val="472595688"/>
        <c:scaling>
          <c:orientation val="minMax"/>
          <c:max val="60"/>
          <c:min val="15"/>
        </c:scaling>
        <c:delete val="0"/>
        <c:axPos val="b"/>
        <c:title>
          <c:tx>
            <c:rich>
              <a:bodyPr/>
              <a:lstStyle/>
              <a:p>
                <a:pPr>
                  <a:defRPr sz="1700"/>
                </a:pPr>
                <a:r>
                  <a:rPr lang="en-US" sz="1700" dirty="0" smtClean="0"/>
                  <a:t>Donor </a:t>
                </a:r>
                <a:r>
                  <a:rPr lang="en-US" sz="1700" baseline="0" dirty="0" smtClean="0"/>
                  <a:t>Age (years)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72596080"/>
        <c:crosses val="autoZero"/>
        <c:crossBetween val="midCat"/>
        <c:majorUnit val="5"/>
      </c:valAx>
      <c:valAx>
        <c:axId val="472596080"/>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472595688"/>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Sheet1!$A$1</c:f>
              <c:strCache>
                <c:ptCount val="1"/>
                <c:pt idx="0">
                  <c:v>Recipient height</c:v>
                </c:pt>
              </c:strCache>
            </c:strRef>
          </c:tx>
          <c:spPr>
            <a:ln w="38100">
              <a:solidFill>
                <a:srgbClr val="00FF00"/>
              </a:solidFill>
            </a:ln>
          </c:spPr>
          <c:marker>
            <c:symbol val="none"/>
          </c:marker>
          <c:xVal>
            <c:numRef>
              <c:f>Sheet1!$A$2:$A$52</c:f>
              <c:numCache>
                <c:formatCode>General</c:formatCode>
                <c:ptCount val="51"/>
                <c:pt idx="0">
                  <c:v>150</c:v>
                </c:pt>
                <c:pt idx="1">
                  <c:v>151</c:v>
                </c:pt>
                <c:pt idx="2">
                  <c:v>152</c:v>
                </c:pt>
                <c:pt idx="3">
                  <c:v>153</c:v>
                </c:pt>
                <c:pt idx="4">
                  <c:v>154</c:v>
                </c:pt>
                <c:pt idx="5">
                  <c:v>155</c:v>
                </c:pt>
                <c:pt idx="6">
                  <c:v>156</c:v>
                </c:pt>
                <c:pt idx="7">
                  <c:v>157</c:v>
                </c:pt>
                <c:pt idx="8">
                  <c:v>158</c:v>
                </c:pt>
                <c:pt idx="9">
                  <c:v>159</c:v>
                </c:pt>
                <c:pt idx="10">
                  <c:v>160</c:v>
                </c:pt>
                <c:pt idx="11">
                  <c:v>161</c:v>
                </c:pt>
                <c:pt idx="12">
                  <c:v>162</c:v>
                </c:pt>
                <c:pt idx="13">
                  <c:v>163</c:v>
                </c:pt>
                <c:pt idx="14">
                  <c:v>164</c:v>
                </c:pt>
                <c:pt idx="15">
                  <c:v>165</c:v>
                </c:pt>
                <c:pt idx="16">
                  <c:v>166</c:v>
                </c:pt>
                <c:pt idx="17">
                  <c:v>167</c:v>
                </c:pt>
                <c:pt idx="18">
                  <c:v>168</c:v>
                </c:pt>
                <c:pt idx="19">
                  <c:v>169</c:v>
                </c:pt>
                <c:pt idx="20">
                  <c:v>170</c:v>
                </c:pt>
                <c:pt idx="21">
                  <c:v>171</c:v>
                </c:pt>
                <c:pt idx="22">
                  <c:v>172</c:v>
                </c:pt>
                <c:pt idx="23">
                  <c:v>173</c:v>
                </c:pt>
                <c:pt idx="24">
                  <c:v>174</c:v>
                </c:pt>
                <c:pt idx="25">
                  <c:v>175</c:v>
                </c:pt>
                <c:pt idx="26">
                  <c:v>176</c:v>
                </c:pt>
                <c:pt idx="27">
                  <c:v>177</c:v>
                </c:pt>
                <c:pt idx="28">
                  <c:v>178</c:v>
                </c:pt>
                <c:pt idx="29">
                  <c:v>179</c:v>
                </c:pt>
                <c:pt idx="30">
                  <c:v>180</c:v>
                </c:pt>
                <c:pt idx="31">
                  <c:v>181</c:v>
                </c:pt>
                <c:pt idx="32">
                  <c:v>182</c:v>
                </c:pt>
                <c:pt idx="33">
                  <c:v>183</c:v>
                </c:pt>
                <c:pt idx="34">
                  <c:v>184</c:v>
                </c:pt>
                <c:pt idx="35">
                  <c:v>185</c:v>
                </c:pt>
                <c:pt idx="36">
                  <c:v>186</c:v>
                </c:pt>
                <c:pt idx="37">
                  <c:v>187</c:v>
                </c:pt>
                <c:pt idx="38">
                  <c:v>188</c:v>
                </c:pt>
                <c:pt idx="39">
                  <c:v>189</c:v>
                </c:pt>
                <c:pt idx="40">
                  <c:v>190</c:v>
                </c:pt>
                <c:pt idx="41">
                  <c:v>191</c:v>
                </c:pt>
                <c:pt idx="42">
                  <c:v>192</c:v>
                </c:pt>
                <c:pt idx="43">
                  <c:v>193</c:v>
                </c:pt>
                <c:pt idx="44">
                  <c:v>194</c:v>
                </c:pt>
                <c:pt idx="45">
                  <c:v>195</c:v>
                </c:pt>
                <c:pt idx="46">
                  <c:v>196</c:v>
                </c:pt>
                <c:pt idx="47">
                  <c:v>197</c:v>
                </c:pt>
                <c:pt idx="48">
                  <c:v>198</c:v>
                </c:pt>
                <c:pt idx="49">
                  <c:v>199</c:v>
                </c:pt>
                <c:pt idx="50">
                  <c:v>200</c:v>
                </c:pt>
              </c:numCache>
            </c:numRef>
          </c:xVal>
          <c:yVal>
            <c:numRef>
              <c:f>Sheet1!$B$2:$B$52</c:f>
              <c:numCache>
                <c:formatCode>General</c:formatCode>
                <c:ptCount val="51"/>
                <c:pt idx="0">
                  <c:v>1.6687359390258201</c:v>
                </c:pt>
                <c:pt idx="1">
                  <c:v>1.6349034659860999</c:v>
                </c:pt>
                <c:pt idx="2">
                  <c:v>1.6017569230598401</c:v>
                </c:pt>
                <c:pt idx="3">
                  <c:v>1.5692824034859101</c:v>
                </c:pt>
                <c:pt idx="4">
                  <c:v>1.5374662824532199</c:v>
                </c:pt>
                <c:pt idx="5">
                  <c:v>1.50629521138434</c:v>
                </c:pt>
                <c:pt idx="6">
                  <c:v>1.47575611233505</c:v>
                </c:pt>
                <c:pt idx="7">
                  <c:v>1.44583617250747</c:v>
                </c:pt>
                <c:pt idx="8">
                  <c:v>1.41652283887437</c:v>
                </c:pt>
                <c:pt idx="9">
                  <c:v>1.3878038129125101</c:v>
                </c:pt>
                <c:pt idx="10">
                  <c:v>1.35966704544276</c:v>
                </c:pt>
                <c:pt idx="11">
                  <c:v>1.3321007315747999</c:v>
                </c:pt>
                <c:pt idx="12">
                  <c:v>1.3050933057543299</c:v>
                </c:pt>
                <c:pt idx="13">
                  <c:v>1.27863343691071</c:v>
                </c:pt>
                <c:pt idx="14">
                  <c:v>1.25271002370298</c:v>
                </c:pt>
                <c:pt idx="15">
                  <c:v>1.2273121898621999</c:v>
                </c:pt>
                <c:pt idx="16">
                  <c:v>1.20242927962831</c:v>
                </c:pt>
                <c:pt idx="17">
                  <c:v>1.17805085327948</c:v>
                </c:pt>
                <c:pt idx="18">
                  <c:v>1.1541666827520201</c:v>
                </c:pt>
                <c:pt idx="19">
                  <c:v>1.13076674734921</c:v>
                </c:pt>
                <c:pt idx="20">
                  <c:v>1.1078412295370701</c:v>
                </c:pt>
                <c:pt idx="21">
                  <c:v>1.08538051082534</c:v>
                </c:pt>
                <c:pt idx="22">
                  <c:v>1.06337516773207</c:v>
                </c:pt>
                <c:pt idx="23">
                  <c:v>1.0418159678298999</c:v>
                </c:pt>
                <c:pt idx="24">
                  <c:v>1.0206938658725699</c:v>
                </c:pt>
                <c:pt idx="25">
                  <c:v>1</c:v>
                </c:pt>
                <c:pt idx="26">
                  <c:v>0.97972568802019699</c:v>
                </c:pt>
                <c:pt idx="27">
                  <c:v>0.95986242376664899</c:v>
                </c:pt>
                <c:pt idx="28">
                  <c:v>0.94040187352951299</c:v>
                </c:pt>
                <c:pt idx="29">
                  <c:v>0.92133587255918503</c:v>
                </c:pt>
                <c:pt idx="30">
                  <c:v>0.90265642164073601</c:v>
                </c:pt>
                <c:pt idx="31">
                  <c:v>0.88435568373781903</c:v>
                </c:pt>
                <c:pt idx="32">
                  <c:v>0.86642598070460597</c:v>
                </c:pt>
                <c:pt idx="33">
                  <c:v>0.84885979006439405</c:v>
                </c:pt>
                <c:pt idx="34">
                  <c:v>0.83164974185351803</c:v>
                </c:pt>
                <c:pt idx="35">
                  <c:v>0.81478861552925796</c:v>
                </c:pt>
                <c:pt idx="36">
                  <c:v>0.79826933694042501</c:v>
                </c:pt>
                <c:pt idx="37">
                  <c:v>0.78208497535938504</c:v>
                </c:pt>
                <c:pt idx="38">
                  <c:v>0.76622874057423196</c:v>
                </c:pt>
                <c:pt idx="39">
                  <c:v>0.75069398003993804</c:v>
                </c:pt>
                <c:pt idx="40">
                  <c:v>0.73547417608724897</c:v>
                </c:pt>
                <c:pt idx="41">
                  <c:v>0.72056294318816705</c:v>
                </c:pt>
                <c:pt idx="42">
                  <c:v>0.705954025276885</c:v>
                </c:pt>
                <c:pt idx="43">
                  <c:v>0.69164129312502398</c:v>
                </c:pt>
                <c:pt idx="44">
                  <c:v>0.67761874177009296</c:v>
                </c:pt>
                <c:pt idx="45">
                  <c:v>0.66388048799608401</c:v>
                </c:pt>
                <c:pt idx="46">
                  <c:v>0.65042076786514802</c:v>
                </c:pt>
                <c:pt idx="47">
                  <c:v>0.63723393429930597</c:v>
                </c:pt>
                <c:pt idx="48">
                  <c:v>0.62431445471120495</c:v>
                </c:pt>
                <c:pt idx="49">
                  <c:v>0.61165690868289002</c:v>
                </c:pt>
                <c:pt idx="50">
                  <c:v>0.59925598569165095</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150</c:v>
                </c:pt>
                <c:pt idx="1">
                  <c:v>151</c:v>
                </c:pt>
                <c:pt idx="2">
                  <c:v>152</c:v>
                </c:pt>
                <c:pt idx="3">
                  <c:v>153</c:v>
                </c:pt>
                <c:pt idx="4">
                  <c:v>154</c:v>
                </c:pt>
                <c:pt idx="5">
                  <c:v>155</c:v>
                </c:pt>
                <c:pt idx="6">
                  <c:v>156</c:v>
                </c:pt>
                <c:pt idx="7">
                  <c:v>157</c:v>
                </c:pt>
                <c:pt idx="8">
                  <c:v>158</c:v>
                </c:pt>
                <c:pt idx="9">
                  <c:v>159</c:v>
                </c:pt>
                <c:pt idx="10">
                  <c:v>160</c:v>
                </c:pt>
                <c:pt idx="11">
                  <c:v>161</c:v>
                </c:pt>
                <c:pt idx="12">
                  <c:v>162</c:v>
                </c:pt>
                <c:pt idx="13">
                  <c:v>163</c:v>
                </c:pt>
                <c:pt idx="14">
                  <c:v>164</c:v>
                </c:pt>
                <c:pt idx="15">
                  <c:v>165</c:v>
                </c:pt>
                <c:pt idx="16">
                  <c:v>166</c:v>
                </c:pt>
                <c:pt idx="17">
                  <c:v>167</c:v>
                </c:pt>
                <c:pt idx="18">
                  <c:v>168</c:v>
                </c:pt>
                <c:pt idx="19">
                  <c:v>169</c:v>
                </c:pt>
                <c:pt idx="20">
                  <c:v>170</c:v>
                </c:pt>
                <c:pt idx="21">
                  <c:v>171</c:v>
                </c:pt>
                <c:pt idx="22">
                  <c:v>172</c:v>
                </c:pt>
                <c:pt idx="23">
                  <c:v>173</c:v>
                </c:pt>
                <c:pt idx="24">
                  <c:v>174</c:v>
                </c:pt>
                <c:pt idx="25">
                  <c:v>175</c:v>
                </c:pt>
                <c:pt idx="26">
                  <c:v>176</c:v>
                </c:pt>
                <c:pt idx="27">
                  <c:v>177</c:v>
                </c:pt>
                <c:pt idx="28">
                  <c:v>178</c:v>
                </c:pt>
                <c:pt idx="29">
                  <c:v>179</c:v>
                </c:pt>
                <c:pt idx="30">
                  <c:v>180</c:v>
                </c:pt>
                <c:pt idx="31">
                  <c:v>181</c:v>
                </c:pt>
                <c:pt idx="32">
                  <c:v>182</c:v>
                </c:pt>
                <c:pt idx="33">
                  <c:v>183</c:v>
                </c:pt>
                <c:pt idx="34">
                  <c:v>184</c:v>
                </c:pt>
                <c:pt idx="35">
                  <c:v>185</c:v>
                </c:pt>
                <c:pt idx="36">
                  <c:v>186</c:v>
                </c:pt>
                <c:pt idx="37">
                  <c:v>187</c:v>
                </c:pt>
                <c:pt idx="38">
                  <c:v>188</c:v>
                </c:pt>
                <c:pt idx="39">
                  <c:v>189</c:v>
                </c:pt>
                <c:pt idx="40">
                  <c:v>190</c:v>
                </c:pt>
                <c:pt idx="41">
                  <c:v>191</c:v>
                </c:pt>
                <c:pt idx="42">
                  <c:v>192</c:v>
                </c:pt>
                <c:pt idx="43">
                  <c:v>193</c:v>
                </c:pt>
                <c:pt idx="44">
                  <c:v>194</c:v>
                </c:pt>
                <c:pt idx="45">
                  <c:v>195</c:v>
                </c:pt>
                <c:pt idx="46">
                  <c:v>196</c:v>
                </c:pt>
                <c:pt idx="47">
                  <c:v>197</c:v>
                </c:pt>
                <c:pt idx="48">
                  <c:v>198</c:v>
                </c:pt>
                <c:pt idx="49">
                  <c:v>199</c:v>
                </c:pt>
                <c:pt idx="50">
                  <c:v>200</c:v>
                </c:pt>
              </c:numCache>
            </c:numRef>
          </c:xVal>
          <c:yVal>
            <c:numRef>
              <c:f>Sheet1!$C$2:$C$52</c:f>
              <c:numCache>
                <c:formatCode>General</c:formatCode>
                <c:ptCount val="51"/>
                <c:pt idx="0">
                  <c:v>1.31768216011631</c:v>
                </c:pt>
                <c:pt idx="1">
                  <c:v>1.3032215099695601</c:v>
                </c:pt>
                <c:pt idx="2">
                  <c:v>1.2889195554544099</c:v>
                </c:pt>
                <c:pt idx="3">
                  <c:v>1.27477455499612</c:v>
                </c:pt>
                <c:pt idx="4">
                  <c:v>1.2607847861324599</c:v>
                </c:pt>
                <c:pt idx="5">
                  <c:v>1.2469485453041</c:v>
                </c:pt>
                <c:pt idx="6">
                  <c:v>1.2332641476470301</c:v>
                </c:pt>
                <c:pt idx="7">
                  <c:v>1.2197299267875199</c:v>
                </c:pt>
                <c:pt idx="8">
                  <c:v>1.20634423463908</c:v>
                </c:pt>
                <c:pt idx="9">
                  <c:v>1.19310544120187</c:v>
                </c:pt>
                <c:pt idx="10">
                  <c:v>1.18001193436417</c:v>
                </c:pt>
                <c:pt idx="11">
                  <c:v>1.16706211970603</c:v>
                </c:pt>
                <c:pt idx="12">
                  <c:v>1.1542544203052101</c:v>
                </c:pt>
                <c:pt idx="13">
                  <c:v>1.1415872765450601</c:v>
                </c:pt>
                <c:pt idx="14">
                  <c:v>1.1290591459246599</c:v>
                </c:pt>
                <c:pt idx="15">
                  <c:v>1.11666850287097</c:v>
                </c:pt>
                <c:pt idx="16">
                  <c:v>1.10441383855307</c:v>
                </c:pt>
                <c:pt idx="17">
                  <c:v>1.09229366069838</c:v>
                </c:pt>
                <c:pt idx="18">
                  <c:v>1.08030649341103</c:v>
                </c:pt>
                <c:pt idx="19">
                  <c:v>1.06845087699204</c:v>
                </c:pt>
                <c:pt idx="20">
                  <c:v>1.0567253677616399</c:v>
                </c:pt>
                <c:pt idx="21">
                  <c:v>1.0451285378834401</c:v>
                </c:pt>
                <c:pt idx="22">
                  <c:v>1.03365897519058</c:v>
                </c:pt>
                <c:pt idx="23">
                  <c:v>1.0223152830137301</c:v>
                </c:pt>
                <c:pt idx="24">
                  <c:v>1.01109608001106</c:v>
                </c:pt>
                <c:pt idx="25">
                  <c:v>1</c:v>
                </c:pt>
                <c:pt idx="26">
                  <c:v>0.97051313402037198</c:v>
                </c:pt>
                <c:pt idx="27">
                  <c:v>0.94189574330604497</c:v>
                </c:pt>
                <c:pt idx="28">
                  <c:v>0.91412218975639703</c:v>
                </c:pt>
                <c:pt idx="29">
                  <c:v>0.88716759125804701</c:v>
                </c:pt>
                <c:pt idx="30">
                  <c:v>0.86100779939315097</c:v>
                </c:pt>
                <c:pt idx="31">
                  <c:v>0.83561937780503104</c:v>
                </c:pt>
                <c:pt idx="32">
                  <c:v>0.81097958120171398</c:v>
                </c:pt>
                <c:pt idx="33">
                  <c:v>0.78706633497860401</c:v>
                </c:pt>
                <c:pt idx="34">
                  <c:v>0.76385821544201304</c:v>
                </c:pt>
                <c:pt idx="35">
                  <c:v>0.74133443061583704</c:v>
                </c:pt>
                <c:pt idx="36">
                  <c:v>0.71947480161418398</c:v>
                </c:pt>
                <c:pt idx="37">
                  <c:v>0.698259744563267</c:v>
                </c:pt>
                <c:pt idx="38">
                  <c:v>0.67767025305636097</c:v>
                </c:pt>
                <c:pt idx="39">
                  <c:v>0.65768788112610699</c:v>
                </c:pt>
                <c:pt idx="40">
                  <c:v>0.63829472671891596</c:v>
                </c:pt>
                <c:pt idx="41">
                  <c:v>0.61947341565665204</c:v>
                </c:pt>
                <c:pt idx="42">
                  <c:v>0.60120708607124296</c:v>
                </c:pt>
                <c:pt idx="43">
                  <c:v>0.58347937329825705</c:v>
                </c:pt>
                <c:pt idx="44">
                  <c:v>0.56627439521593403</c:v>
                </c:pt>
                <c:pt idx="45">
                  <c:v>0.54957673801650697</c:v>
                </c:pt>
                <c:pt idx="46">
                  <c:v>0.533371442397093</c:v>
                </c:pt>
                <c:pt idx="47">
                  <c:v>0.51764399015776896</c:v>
                </c:pt>
                <c:pt idx="48">
                  <c:v>0.50238029119482697</c:v>
                </c:pt>
                <c:pt idx="49">
                  <c:v>0.48756667087755901</c:v>
                </c:pt>
                <c:pt idx="50">
                  <c:v>0.47318985779725897</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Sheet1!$A$2:$A$52</c:f>
              <c:numCache>
                <c:formatCode>General</c:formatCode>
                <c:ptCount val="51"/>
                <c:pt idx="0">
                  <c:v>150</c:v>
                </c:pt>
                <c:pt idx="1">
                  <c:v>151</c:v>
                </c:pt>
                <c:pt idx="2">
                  <c:v>152</c:v>
                </c:pt>
                <c:pt idx="3">
                  <c:v>153</c:v>
                </c:pt>
                <c:pt idx="4">
                  <c:v>154</c:v>
                </c:pt>
                <c:pt idx="5">
                  <c:v>155</c:v>
                </c:pt>
                <c:pt idx="6">
                  <c:v>156</c:v>
                </c:pt>
                <c:pt idx="7">
                  <c:v>157</c:v>
                </c:pt>
                <c:pt idx="8">
                  <c:v>158</c:v>
                </c:pt>
                <c:pt idx="9">
                  <c:v>159</c:v>
                </c:pt>
                <c:pt idx="10">
                  <c:v>160</c:v>
                </c:pt>
                <c:pt idx="11">
                  <c:v>161</c:v>
                </c:pt>
                <c:pt idx="12">
                  <c:v>162</c:v>
                </c:pt>
                <c:pt idx="13">
                  <c:v>163</c:v>
                </c:pt>
                <c:pt idx="14">
                  <c:v>164</c:v>
                </c:pt>
                <c:pt idx="15">
                  <c:v>165</c:v>
                </c:pt>
                <c:pt idx="16">
                  <c:v>166</c:v>
                </c:pt>
                <c:pt idx="17">
                  <c:v>167</c:v>
                </c:pt>
                <c:pt idx="18">
                  <c:v>168</c:v>
                </c:pt>
                <c:pt idx="19">
                  <c:v>169</c:v>
                </c:pt>
                <c:pt idx="20">
                  <c:v>170</c:v>
                </c:pt>
                <c:pt idx="21">
                  <c:v>171</c:v>
                </c:pt>
                <c:pt idx="22">
                  <c:v>172</c:v>
                </c:pt>
                <c:pt idx="23">
                  <c:v>173</c:v>
                </c:pt>
                <c:pt idx="24">
                  <c:v>174</c:v>
                </c:pt>
                <c:pt idx="25">
                  <c:v>175</c:v>
                </c:pt>
                <c:pt idx="26">
                  <c:v>176</c:v>
                </c:pt>
                <c:pt idx="27">
                  <c:v>177</c:v>
                </c:pt>
                <c:pt idx="28">
                  <c:v>178</c:v>
                </c:pt>
                <c:pt idx="29">
                  <c:v>179</c:v>
                </c:pt>
                <c:pt idx="30">
                  <c:v>180</c:v>
                </c:pt>
                <c:pt idx="31">
                  <c:v>181</c:v>
                </c:pt>
                <c:pt idx="32">
                  <c:v>182</c:v>
                </c:pt>
                <c:pt idx="33">
                  <c:v>183</c:v>
                </c:pt>
                <c:pt idx="34">
                  <c:v>184</c:v>
                </c:pt>
                <c:pt idx="35">
                  <c:v>185</c:v>
                </c:pt>
                <c:pt idx="36">
                  <c:v>186</c:v>
                </c:pt>
                <c:pt idx="37">
                  <c:v>187</c:v>
                </c:pt>
                <c:pt idx="38">
                  <c:v>188</c:v>
                </c:pt>
                <c:pt idx="39">
                  <c:v>189</c:v>
                </c:pt>
                <c:pt idx="40">
                  <c:v>190</c:v>
                </c:pt>
                <c:pt idx="41">
                  <c:v>191</c:v>
                </c:pt>
                <c:pt idx="42">
                  <c:v>192</c:v>
                </c:pt>
                <c:pt idx="43">
                  <c:v>193</c:v>
                </c:pt>
                <c:pt idx="44">
                  <c:v>194</c:v>
                </c:pt>
                <c:pt idx="45">
                  <c:v>195</c:v>
                </c:pt>
                <c:pt idx="46">
                  <c:v>196</c:v>
                </c:pt>
                <c:pt idx="47">
                  <c:v>197</c:v>
                </c:pt>
                <c:pt idx="48">
                  <c:v>198</c:v>
                </c:pt>
                <c:pt idx="49">
                  <c:v>199</c:v>
                </c:pt>
                <c:pt idx="50">
                  <c:v>200</c:v>
                </c:pt>
              </c:numCache>
            </c:numRef>
          </c:xVal>
          <c:yVal>
            <c:numRef>
              <c:f>Sheet1!$D$2:$D$52</c:f>
              <c:numCache>
                <c:formatCode>General</c:formatCode>
                <c:ptCount val="51"/>
                <c:pt idx="0">
                  <c:v>2.1133166392346001</c:v>
                </c:pt>
                <c:pt idx="1">
                  <c:v>2.0510015547209699</c:v>
                </c:pt>
                <c:pt idx="2">
                  <c:v>1.9905239467528999</c:v>
                </c:pt>
                <c:pt idx="3">
                  <c:v>1.9318296339057599</c:v>
                </c:pt>
                <c:pt idx="4">
                  <c:v>1.8748660323953099</c:v>
                </c:pt>
                <c:pt idx="5">
                  <c:v>1.81958210896831</c:v>
                </c:pt>
                <c:pt idx="6">
                  <c:v>1.7659283351822299</c:v>
                </c:pt>
                <c:pt idx="7">
                  <c:v>1.7138566430330899</c:v>
                </c:pt>
                <c:pt idx="8">
                  <c:v>1.66332038189168</c:v>
                </c:pt>
                <c:pt idx="9">
                  <c:v>1.6142742767096501</c:v>
                </c:pt>
                <c:pt idx="10">
                  <c:v>1.5666743874579501</c:v>
                </c:pt>
                <c:pt idx="11">
                  <c:v>1.5204780697612601</c:v>
                </c:pt>
                <c:pt idx="12">
                  <c:v>1.4756439366932499</c:v>
                </c:pt>
                <c:pt idx="13">
                  <c:v>1.4321318216983301</c:v>
                </c:pt>
                <c:pt idx="14">
                  <c:v>1.3899027426067501</c:v>
                </c:pt>
                <c:pt idx="15">
                  <c:v>1.3489188667107901</c:v>
                </c:pt>
                <c:pt idx="16">
                  <c:v>1.30914347687069</c:v>
                </c:pt>
                <c:pt idx="17">
                  <c:v>1.2705409386201001</c:v>
                </c:pt>
                <c:pt idx="18">
                  <c:v>1.2330766682413801</c:v>
                </c:pt>
                <c:pt idx="19">
                  <c:v>1.1967171017823399</c:v>
                </c:pt>
                <c:pt idx="20">
                  <c:v>1.1614296649865601</c:v>
                </c:pt>
                <c:pt idx="21">
                  <c:v>1.1271827441103299</c:v>
                </c:pt>
                <c:pt idx="22">
                  <c:v>1.0939456576002</c:v>
                </c:pt>
                <c:pt idx="23">
                  <c:v>1.06168862860555</c:v>
                </c:pt>
                <c:pt idx="24">
                  <c:v>1.03038275830176</c:v>
                </c:pt>
                <c:pt idx="25">
                  <c:v>1</c:v>
                </c:pt>
                <c:pt idx="26">
                  <c:v>0.98902569179089495</c:v>
                </c:pt>
                <c:pt idx="27">
                  <c:v>0.97817181902245898</c:v>
                </c:pt>
                <c:pt idx="28">
                  <c:v>0.96743705999904595</c:v>
                </c:pt>
                <c:pt idx="29">
                  <c:v>0.95682010752970603</c:v>
                </c:pt>
                <c:pt idx="30">
                  <c:v>0.94631966876900597</c:v>
                </c:pt>
                <c:pt idx="31">
                  <c:v>0.93593446505959699</c:v>
                </c:pt>
                <c:pt idx="32">
                  <c:v>0.925663231776509</c:v>
                </c:pt>
                <c:pt idx="33">
                  <c:v>0.91550471817315804</c:v>
                </c:pt>
                <c:pt idx="34">
                  <c:v>0.90545768722903597</c:v>
                </c:pt>
                <c:pt idx="35">
                  <c:v>0.89552091549908097</c:v>
                </c:pt>
                <c:pt idx="36">
                  <c:v>0.88569319296469395</c:v>
                </c:pt>
                <c:pt idx="37">
                  <c:v>0.87597332288639396</c:v>
                </c:pt>
                <c:pt idx="38">
                  <c:v>0.86636012165808496</c:v>
                </c:pt>
                <c:pt idx="39">
                  <c:v>0.85685241866293105</c:v>
                </c:pt>
                <c:pt idx="40">
                  <c:v>0.84744905613080701</c:v>
                </c:pt>
                <c:pt idx="41">
                  <c:v>0.83814888899731299</c:v>
                </c:pt>
                <c:pt idx="42">
                  <c:v>0.82895078476433803</c:v>
                </c:pt>
                <c:pt idx="43">
                  <c:v>0.81985362336215395</c:v>
                </c:pt>
                <c:pt idx="44">
                  <c:v>0.81085629701302697</c:v>
                </c:pt>
                <c:pt idx="45">
                  <c:v>0.801957710096312</c:v>
                </c:pt>
                <c:pt idx="46">
                  <c:v>0.793156779015047</c:v>
                </c:pt>
                <c:pt idx="47">
                  <c:v>0.78445243206399495</c:v>
                </c:pt>
                <c:pt idx="48">
                  <c:v>0.77584360929914298</c:v>
                </c:pt>
                <c:pt idx="49">
                  <c:v>0.76732926240862998</c:v>
                </c:pt>
                <c:pt idx="50">
                  <c:v>0.75890835458509298</c:v>
                </c:pt>
              </c:numCache>
            </c:numRef>
          </c:yVal>
          <c:smooth val="1"/>
        </c:ser>
        <c:dLbls>
          <c:showLegendKey val="0"/>
          <c:showVal val="0"/>
          <c:showCatName val="0"/>
          <c:showSerName val="0"/>
          <c:showPercent val="0"/>
          <c:showBubbleSize val="0"/>
        </c:dLbls>
        <c:axId val="472596864"/>
        <c:axId val="472597256"/>
      </c:scatterChart>
      <c:valAx>
        <c:axId val="472596864"/>
        <c:scaling>
          <c:orientation val="minMax"/>
          <c:max val="200"/>
          <c:min val="150"/>
        </c:scaling>
        <c:delete val="0"/>
        <c:axPos val="b"/>
        <c:title>
          <c:tx>
            <c:rich>
              <a:bodyPr/>
              <a:lstStyle/>
              <a:p>
                <a:pPr>
                  <a:defRPr sz="1700"/>
                </a:pPr>
                <a:r>
                  <a:rPr lang="en-US" sz="1700" dirty="0" smtClean="0"/>
                  <a:t>Recipient</a:t>
                </a:r>
                <a:r>
                  <a:rPr lang="en-US" sz="1700" baseline="0" dirty="0" smtClean="0"/>
                  <a:t> Height (cm)</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72597256"/>
        <c:crosses val="autoZero"/>
        <c:crossBetween val="midCat"/>
        <c:majorUnit val="10"/>
      </c:valAx>
      <c:valAx>
        <c:axId val="47259725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472596864"/>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402"/>
          <c:h val="0.77074260114041149"/>
        </c:manualLayout>
      </c:layout>
      <c:scatterChart>
        <c:scatterStyle val="smoothMarker"/>
        <c:varyColors val="0"/>
        <c:ser>
          <c:idx val="0"/>
          <c:order val="0"/>
          <c:tx>
            <c:strRef>
              <c:f>Sheet1!$A$1</c:f>
              <c:strCache>
                <c:ptCount val="1"/>
                <c:pt idx="0">
                  <c:v>Ischemia time</c:v>
                </c:pt>
              </c:strCache>
            </c:strRef>
          </c:tx>
          <c:spPr>
            <a:ln w="38100">
              <a:solidFill>
                <a:srgbClr val="00FF00"/>
              </a:solidFill>
            </a:ln>
          </c:spPr>
          <c:marker>
            <c:symbol val="none"/>
          </c:marker>
          <c:xVal>
            <c:numRef>
              <c:f>Sheet1!$A$2:$A$72</c:f>
              <c:numCache>
                <c:formatCode>General</c:formatCode>
                <c:ptCount val="71"/>
                <c:pt idx="0">
                  <c:v>60</c:v>
                </c:pt>
                <c:pt idx="1">
                  <c:v>66</c:v>
                </c:pt>
                <c:pt idx="2">
                  <c:v>72</c:v>
                </c:pt>
                <c:pt idx="3">
                  <c:v>78</c:v>
                </c:pt>
                <c:pt idx="4">
                  <c:v>84</c:v>
                </c:pt>
                <c:pt idx="5">
                  <c:v>90</c:v>
                </c:pt>
                <c:pt idx="6">
                  <c:v>96</c:v>
                </c:pt>
                <c:pt idx="7">
                  <c:v>102</c:v>
                </c:pt>
                <c:pt idx="8">
                  <c:v>108</c:v>
                </c:pt>
                <c:pt idx="9">
                  <c:v>114</c:v>
                </c:pt>
                <c:pt idx="10">
                  <c:v>120</c:v>
                </c:pt>
                <c:pt idx="11">
                  <c:v>126</c:v>
                </c:pt>
                <c:pt idx="12">
                  <c:v>132</c:v>
                </c:pt>
                <c:pt idx="13">
                  <c:v>138</c:v>
                </c:pt>
                <c:pt idx="14">
                  <c:v>144</c:v>
                </c:pt>
                <c:pt idx="15">
                  <c:v>150</c:v>
                </c:pt>
                <c:pt idx="16">
                  <c:v>156</c:v>
                </c:pt>
                <c:pt idx="17">
                  <c:v>162</c:v>
                </c:pt>
                <c:pt idx="18">
                  <c:v>168</c:v>
                </c:pt>
                <c:pt idx="19">
                  <c:v>174</c:v>
                </c:pt>
                <c:pt idx="20">
                  <c:v>180</c:v>
                </c:pt>
                <c:pt idx="21">
                  <c:v>186</c:v>
                </c:pt>
                <c:pt idx="22">
                  <c:v>192</c:v>
                </c:pt>
                <c:pt idx="23">
                  <c:v>198</c:v>
                </c:pt>
                <c:pt idx="24">
                  <c:v>204</c:v>
                </c:pt>
                <c:pt idx="25">
                  <c:v>210</c:v>
                </c:pt>
                <c:pt idx="26">
                  <c:v>216</c:v>
                </c:pt>
                <c:pt idx="27">
                  <c:v>222</c:v>
                </c:pt>
                <c:pt idx="28">
                  <c:v>228</c:v>
                </c:pt>
                <c:pt idx="29">
                  <c:v>234</c:v>
                </c:pt>
                <c:pt idx="30">
                  <c:v>240</c:v>
                </c:pt>
                <c:pt idx="31">
                  <c:v>245.99999999999997</c:v>
                </c:pt>
                <c:pt idx="32">
                  <c:v>252</c:v>
                </c:pt>
                <c:pt idx="33">
                  <c:v>258</c:v>
                </c:pt>
                <c:pt idx="34">
                  <c:v>264</c:v>
                </c:pt>
                <c:pt idx="35">
                  <c:v>270</c:v>
                </c:pt>
                <c:pt idx="36">
                  <c:v>276</c:v>
                </c:pt>
                <c:pt idx="37">
                  <c:v>282</c:v>
                </c:pt>
                <c:pt idx="38">
                  <c:v>288</c:v>
                </c:pt>
                <c:pt idx="39">
                  <c:v>294</c:v>
                </c:pt>
                <c:pt idx="40">
                  <c:v>300</c:v>
                </c:pt>
                <c:pt idx="41">
                  <c:v>306</c:v>
                </c:pt>
                <c:pt idx="42">
                  <c:v>312</c:v>
                </c:pt>
                <c:pt idx="43">
                  <c:v>318</c:v>
                </c:pt>
                <c:pt idx="44">
                  <c:v>324</c:v>
                </c:pt>
                <c:pt idx="45">
                  <c:v>330</c:v>
                </c:pt>
                <c:pt idx="46">
                  <c:v>336</c:v>
                </c:pt>
                <c:pt idx="47">
                  <c:v>342</c:v>
                </c:pt>
                <c:pt idx="48">
                  <c:v>348</c:v>
                </c:pt>
                <c:pt idx="49">
                  <c:v>354</c:v>
                </c:pt>
                <c:pt idx="50">
                  <c:v>360</c:v>
                </c:pt>
                <c:pt idx="51">
                  <c:v>366</c:v>
                </c:pt>
                <c:pt idx="52">
                  <c:v>372</c:v>
                </c:pt>
                <c:pt idx="53">
                  <c:v>378</c:v>
                </c:pt>
                <c:pt idx="54">
                  <c:v>384</c:v>
                </c:pt>
                <c:pt idx="55">
                  <c:v>390</c:v>
                </c:pt>
                <c:pt idx="56">
                  <c:v>396</c:v>
                </c:pt>
                <c:pt idx="57">
                  <c:v>402</c:v>
                </c:pt>
                <c:pt idx="58">
                  <c:v>408</c:v>
                </c:pt>
                <c:pt idx="59">
                  <c:v>414</c:v>
                </c:pt>
                <c:pt idx="60">
                  <c:v>420</c:v>
                </c:pt>
                <c:pt idx="61">
                  <c:v>426</c:v>
                </c:pt>
                <c:pt idx="62">
                  <c:v>432</c:v>
                </c:pt>
                <c:pt idx="63">
                  <c:v>438</c:v>
                </c:pt>
                <c:pt idx="64">
                  <c:v>444</c:v>
                </c:pt>
                <c:pt idx="65">
                  <c:v>450</c:v>
                </c:pt>
                <c:pt idx="66">
                  <c:v>456</c:v>
                </c:pt>
                <c:pt idx="67">
                  <c:v>462</c:v>
                </c:pt>
                <c:pt idx="68">
                  <c:v>468</c:v>
                </c:pt>
                <c:pt idx="69">
                  <c:v>474</c:v>
                </c:pt>
                <c:pt idx="70">
                  <c:v>480</c:v>
                </c:pt>
              </c:numCache>
            </c:numRef>
          </c:xVal>
          <c:yVal>
            <c:numRef>
              <c:f>Sheet1!$B$2:$B$72</c:f>
              <c:numCache>
                <c:formatCode>General</c:formatCode>
                <c:ptCount val="71"/>
                <c:pt idx="0">
                  <c:v>1.1157730636468</c:v>
                </c:pt>
                <c:pt idx="1">
                  <c:v>1.1068930918321001</c:v>
                </c:pt>
                <c:pt idx="2">
                  <c:v>1.09808379200439</c:v>
                </c:pt>
                <c:pt idx="3">
                  <c:v>1.08934461209119</c:v>
                </c:pt>
                <c:pt idx="4">
                  <c:v>1.0806749732846701</c:v>
                </c:pt>
                <c:pt idx="5">
                  <c:v>1.0720743325125699</c:v>
                </c:pt>
                <c:pt idx="6">
                  <c:v>1.0635421406483401</c:v>
                </c:pt>
                <c:pt idx="7">
                  <c:v>1.0550778529357201</c:v>
                </c:pt>
                <c:pt idx="8">
                  <c:v>1.0466809389239</c:v>
                </c:pt>
                <c:pt idx="9">
                  <c:v>1.03835084247378</c:v>
                </c:pt>
                <c:pt idx="10">
                  <c:v>1.0300882971427401</c:v>
                </c:pt>
                <c:pt idx="11">
                  <c:v>1.02196811631763</c:v>
                </c:pt>
                <c:pt idx="12">
                  <c:v>1.01417636937127</c:v>
                </c:pt>
                <c:pt idx="13">
                  <c:v>1.0069032893915699</c:v>
                </c:pt>
                <c:pt idx="14">
                  <c:v>1.00033396854123</c:v>
                </c:pt>
                <c:pt idx="15">
                  <c:v>0.99464967015799699</c:v>
                </c:pt>
                <c:pt idx="16">
                  <c:v>0.99002919018454005</c:v>
                </c:pt>
                <c:pt idx="17">
                  <c:v>0.98665074216440596</c:v>
                </c:pt>
                <c:pt idx="18">
                  <c:v>0.98469417877533405</c:v>
                </c:pt>
                <c:pt idx="19">
                  <c:v>0.98434337328464105</c:v>
                </c:pt>
                <c:pt idx="20">
                  <c:v>0.98578927099777802</c:v>
                </c:pt>
                <c:pt idx="21">
                  <c:v>0.98923306897562202</c:v>
                </c:pt>
                <c:pt idx="22">
                  <c:v>0.99489007749004299</c:v>
                </c:pt>
                <c:pt idx="23">
                  <c:v>1.0029916679980799</c:v>
                </c:pt>
                <c:pt idx="24">
                  <c:v>1.0136436846886201</c:v>
                </c:pt>
                <c:pt idx="25">
                  <c:v>1.0267399220733899</c:v>
                </c:pt>
                <c:pt idx="26">
                  <c:v>1.04216289119176</c:v>
                </c:pt>
                <c:pt idx="27">
                  <c:v>1.0597993937401999</c:v>
                </c:pt>
                <c:pt idx="28">
                  <c:v>1.07953700827273</c:v>
                </c:pt>
                <c:pt idx="29">
                  <c:v>1.10126056957549</c:v>
                </c:pt>
                <c:pt idx="30">
                  <c:v>1.1248490120288499</c:v>
                </c:pt>
                <c:pt idx="31">
                  <c:v>1.15017214957849</c:v>
                </c:pt>
                <c:pt idx="32">
                  <c:v>1.1770877180221899</c:v>
                </c:pt>
                <c:pt idx="33">
                  <c:v>1.2054384705629499</c:v>
                </c:pt>
                <c:pt idx="34">
                  <c:v>1.23504968283101</c:v>
                </c:pt>
                <c:pt idx="35">
                  <c:v>1.26572638589485</c:v>
                </c:pt>
                <c:pt idx="36">
                  <c:v>1.2972643892532201</c:v>
                </c:pt>
                <c:pt idx="37">
                  <c:v>1.3295898208721699</c:v>
                </c:pt>
                <c:pt idx="38">
                  <c:v>1.36272076030744</c:v>
                </c:pt>
                <c:pt idx="39">
                  <c:v>1.39667724374903</c:v>
                </c:pt>
                <c:pt idx="40">
                  <c:v>1.43147986001644</c:v>
                </c:pt>
                <c:pt idx="41">
                  <c:v>1.46714976822795</c:v>
                </c:pt>
                <c:pt idx="42">
                  <c:v>1.5037084295929699</c:v>
                </c:pt>
                <c:pt idx="43">
                  <c:v>1.5411780065287399</c:v>
                </c:pt>
                <c:pt idx="44">
                  <c:v>1.57958131480991</c:v>
                </c:pt>
                <c:pt idx="45">
                  <c:v>1.61894164539202</c:v>
                </c:pt>
                <c:pt idx="46">
                  <c:v>1.65928267986944</c:v>
                </c:pt>
                <c:pt idx="47">
                  <c:v>1.70062893838772</c:v>
                </c:pt>
                <c:pt idx="48">
                  <c:v>1.7430054920248601</c:v>
                </c:pt>
                <c:pt idx="49">
                  <c:v>1.78643787694227</c:v>
                </c:pt>
                <c:pt idx="50">
                  <c:v>1.83095279535022</c:v>
                </c:pt>
                <c:pt idx="51">
                  <c:v>1.96374840128964</c:v>
                </c:pt>
                <c:pt idx="52">
                  <c:v>2.0161788211169802</c:v>
                </c:pt>
                <c:pt idx="53">
                  <c:v>2.0700092303773698</c:v>
                </c:pt>
                <c:pt idx="54">
                  <c:v>2.1252769459463798</c:v>
                </c:pt>
                <c:pt idx="55">
                  <c:v>2.1820200411678199</c:v>
                </c:pt>
                <c:pt idx="56">
                  <c:v>2.24027836254698</c:v>
                </c:pt>
                <c:pt idx="57">
                  <c:v>2.30009213802182</c:v>
                </c:pt>
                <c:pt idx="58">
                  <c:v>2.3615028124270401</c:v>
                </c:pt>
                <c:pt idx="59">
                  <c:v>2.4245529382973801</c:v>
                </c:pt>
                <c:pt idx="60">
                  <c:v>2.4892867086638999</c:v>
                </c:pt>
                <c:pt idx="61">
                  <c:v>2.5557488228251399</c:v>
                </c:pt>
                <c:pt idx="62">
                  <c:v>2.6239854262822102</c:v>
                </c:pt>
                <c:pt idx="63">
                  <c:v>2.6940435191696599</c:v>
                </c:pt>
                <c:pt idx="64">
                  <c:v>2.7659724887428299</c:v>
                </c:pt>
                <c:pt idx="65">
                  <c:v>2.8398219086082999</c:v>
                </c:pt>
                <c:pt idx="66">
                  <c:v>2.9156427494071702</c:v>
                </c:pt>
                <c:pt idx="67">
                  <c:v>2.9934882545432502</c:v>
                </c:pt>
                <c:pt idx="68">
                  <c:v>3.0734120669404899</c:v>
                </c:pt>
                <c:pt idx="69">
                  <c:v>3.15546989617589</c:v>
                </c:pt>
                <c:pt idx="70">
                  <c:v>3.2397182710188202</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Sheet1!$A$2:$A$72</c:f>
              <c:numCache>
                <c:formatCode>General</c:formatCode>
                <c:ptCount val="71"/>
                <c:pt idx="0">
                  <c:v>60</c:v>
                </c:pt>
                <c:pt idx="1">
                  <c:v>66</c:v>
                </c:pt>
                <c:pt idx="2">
                  <c:v>72</c:v>
                </c:pt>
                <c:pt idx="3">
                  <c:v>78</c:v>
                </c:pt>
                <c:pt idx="4">
                  <c:v>84</c:v>
                </c:pt>
                <c:pt idx="5">
                  <c:v>90</c:v>
                </c:pt>
                <c:pt idx="6">
                  <c:v>96</c:v>
                </c:pt>
                <c:pt idx="7">
                  <c:v>102</c:v>
                </c:pt>
                <c:pt idx="8">
                  <c:v>108</c:v>
                </c:pt>
                <c:pt idx="9">
                  <c:v>114</c:v>
                </c:pt>
                <c:pt idx="10">
                  <c:v>120</c:v>
                </c:pt>
                <c:pt idx="11">
                  <c:v>126</c:v>
                </c:pt>
                <c:pt idx="12">
                  <c:v>132</c:v>
                </c:pt>
                <c:pt idx="13">
                  <c:v>138</c:v>
                </c:pt>
                <c:pt idx="14">
                  <c:v>144</c:v>
                </c:pt>
                <c:pt idx="15">
                  <c:v>150</c:v>
                </c:pt>
                <c:pt idx="16">
                  <c:v>156</c:v>
                </c:pt>
                <c:pt idx="17">
                  <c:v>162</c:v>
                </c:pt>
                <c:pt idx="18">
                  <c:v>168</c:v>
                </c:pt>
                <c:pt idx="19">
                  <c:v>174</c:v>
                </c:pt>
                <c:pt idx="20">
                  <c:v>180</c:v>
                </c:pt>
                <c:pt idx="21">
                  <c:v>186</c:v>
                </c:pt>
                <c:pt idx="22">
                  <c:v>192</c:v>
                </c:pt>
                <c:pt idx="23">
                  <c:v>198</c:v>
                </c:pt>
                <c:pt idx="24">
                  <c:v>204</c:v>
                </c:pt>
                <c:pt idx="25">
                  <c:v>210</c:v>
                </c:pt>
                <c:pt idx="26">
                  <c:v>216</c:v>
                </c:pt>
                <c:pt idx="27">
                  <c:v>222</c:v>
                </c:pt>
                <c:pt idx="28">
                  <c:v>228</c:v>
                </c:pt>
                <c:pt idx="29">
                  <c:v>234</c:v>
                </c:pt>
                <c:pt idx="30">
                  <c:v>240</c:v>
                </c:pt>
                <c:pt idx="31">
                  <c:v>245.99999999999997</c:v>
                </c:pt>
                <c:pt idx="32">
                  <c:v>252</c:v>
                </c:pt>
                <c:pt idx="33">
                  <c:v>258</c:v>
                </c:pt>
                <c:pt idx="34">
                  <c:v>264</c:v>
                </c:pt>
                <c:pt idx="35">
                  <c:v>270</c:v>
                </c:pt>
                <c:pt idx="36">
                  <c:v>276</c:v>
                </c:pt>
                <c:pt idx="37">
                  <c:v>282</c:v>
                </c:pt>
                <c:pt idx="38">
                  <c:v>288</c:v>
                </c:pt>
                <c:pt idx="39">
                  <c:v>294</c:v>
                </c:pt>
                <c:pt idx="40">
                  <c:v>300</c:v>
                </c:pt>
                <c:pt idx="41">
                  <c:v>306</c:v>
                </c:pt>
                <c:pt idx="42">
                  <c:v>312</c:v>
                </c:pt>
                <c:pt idx="43">
                  <c:v>318</c:v>
                </c:pt>
                <c:pt idx="44">
                  <c:v>324</c:v>
                </c:pt>
                <c:pt idx="45">
                  <c:v>330</c:v>
                </c:pt>
                <c:pt idx="46">
                  <c:v>336</c:v>
                </c:pt>
                <c:pt idx="47">
                  <c:v>342</c:v>
                </c:pt>
                <c:pt idx="48">
                  <c:v>348</c:v>
                </c:pt>
                <c:pt idx="49">
                  <c:v>354</c:v>
                </c:pt>
                <c:pt idx="50">
                  <c:v>360</c:v>
                </c:pt>
                <c:pt idx="51">
                  <c:v>366</c:v>
                </c:pt>
                <c:pt idx="52">
                  <c:v>372</c:v>
                </c:pt>
                <c:pt idx="53">
                  <c:v>378</c:v>
                </c:pt>
                <c:pt idx="54">
                  <c:v>384</c:v>
                </c:pt>
                <c:pt idx="55">
                  <c:v>390</c:v>
                </c:pt>
                <c:pt idx="56">
                  <c:v>396</c:v>
                </c:pt>
                <c:pt idx="57">
                  <c:v>402</c:v>
                </c:pt>
                <c:pt idx="58">
                  <c:v>408</c:v>
                </c:pt>
                <c:pt idx="59">
                  <c:v>414</c:v>
                </c:pt>
                <c:pt idx="60">
                  <c:v>420</c:v>
                </c:pt>
                <c:pt idx="61">
                  <c:v>426</c:v>
                </c:pt>
                <c:pt idx="62">
                  <c:v>432</c:v>
                </c:pt>
                <c:pt idx="63">
                  <c:v>438</c:v>
                </c:pt>
                <c:pt idx="64">
                  <c:v>444</c:v>
                </c:pt>
                <c:pt idx="65">
                  <c:v>450</c:v>
                </c:pt>
                <c:pt idx="66">
                  <c:v>456</c:v>
                </c:pt>
                <c:pt idx="67">
                  <c:v>462</c:v>
                </c:pt>
                <c:pt idx="68">
                  <c:v>468</c:v>
                </c:pt>
                <c:pt idx="69">
                  <c:v>474</c:v>
                </c:pt>
                <c:pt idx="70">
                  <c:v>480</c:v>
                </c:pt>
              </c:numCache>
            </c:numRef>
          </c:xVal>
          <c:yVal>
            <c:numRef>
              <c:f>Sheet1!$C$2:$C$72</c:f>
              <c:numCache>
                <c:formatCode>General</c:formatCode>
                <c:ptCount val="71"/>
                <c:pt idx="0">
                  <c:v>0.83820494439882598</c:v>
                </c:pt>
                <c:pt idx="1">
                  <c:v>0.84384955204939005</c:v>
                </c:pt>
                <c:pt idx="2">
                  <c:v>0.84952813760768797</c:v>
                </c:pt>
                <c:pt idx="3">
                  <c:v>0.85524012874343303</c:v>
                </c:pt>
                <c:pt idx="4">
                  <c:v>0.86098476204899999</c:v>
                </c:pt>
                <c:pt idx="5">
                  <c:v>0.866760968819695</c:v>
                </c:pt>
                <c:pt idx="6">
                  <c:v>0.87256729645301101</c:v>
                </c:pt>
                <c:pt idx="7">
                  <c:v>0.87840174542638605</c:v>
                </c:pt>
                <c:pt idx="8">
                  <c:v>0.88426152528606405</c:v>
                </c:pt>
                <c:pt idx="9">
                  <c:v>0.89014271176600002</c:v>
                </c:pt>
                <c:pt idx="10">
                  <c:v>0.89604000532362904</c:v>
                </c:pt>
                <c:pt idx="11">
                  <c:v>0.90196990472013105</c:v>
                </c:pt>
                <c:pt idx="12">
                  <c:v>0.90798645335320904</c:v>
                </c:pt>
                <c:pt idx="13">
                  <c:v>0.91414977843685497</c:v>
                </c:pt>
                <c:pt idx="14">
                  <c:v>0.92052421175288301</c:v>
                </c:pt>
                <c:pt idx="15">
                  <c:v>0.92717981783413195</c:v>
                </c:pt>
                <c:pt idx="16">
                  <c:v>0.93419496444538097</c:v>
                </c:pt>
                <c:pt idx="17">
                  <c:v>0.94166008550170799</c:v>
                </c:pt>
                <c:pt idx="18">
                  <c:v>0.94968360262964302</c:v>
                </c:pt>
                <c:pt idx="19">
                  <c:v>0.95840143593044103</c:v>
                </c:pt>
                <c:pt idx="20">
                  <c:v>0.96799175864642095</c:v>
                </c:pt>
                <c:pt idx="21">
                  <c:v>0.97869788655739998</c:v>
                </c:pt>
                <c:pt idx="22">
                  <c:v>0.99086103838911399</c:v>
                </c:pt>
                <c:pt idx="23">
                  <c:v>1.00102794321859</c:v>
                </c:pt>
                <c:pt idx="24">
                  <c:v>1.00585035750436</c:v>
                </c:pt>
                <c:pt idx="25">
                  <c:v>1.01284783856051</c:v>
                </c:pt>
                <c:pt idx="26">
                  <c:v>1.0215362316579399</c:v>
                </c:pt>
                <c:pt idx="27">
                  <c:v>1.0315380379217101</c:v>
                </c:pt>
                <c:pt idx="28">
                  <c:v>1.04257265847103</c:v>
                </c:pt>
                <c:pt idx="29">
                  <c:v>1.0544348318979699</c:v>
                </c:pt>
                <c:pt idx="30">
                  <c:v>1.06697213391644</c:v>
                </c:pt>
                <c:pt idx="31">
                  <c:v>1.08006642843766</c:v>
                </c:pt>
                <c:pt idx="32">
                  <c:v>1.0936206277441001</c:v>
                </c:pt>
                <c:pt idx="33">
                  <c:v>1.1075497033071899</c:v>
                </c:pt>
                <c:pt idx="34">
                  <c:v>1.1217748261612901</c:v>
                </c:pt>
                <c:pt idx="35">
                  <c:v>1.13621935578941</c:v>
                </c:pt>
                <c:pt idx="36">
                  <c:v>1.15081124096083</c:v>
                </c:pt>
                <c:pt idx="37">
                  <c:v>1.16553279433914</c:v>
                </c:pt>
                <c:pt idx="38">
                  <c:v>1.1803982874957499</c:v>
                </c:pt>
                <c:pt idx="39">
                  <c:v>1.1954187420149101</c:v>
                </c:pt>
                <c:pt idx="40">
                  <c:v>1.2106027839675599</c:v>
                </c:pt>
                <c:pt idx="41">
                  <c:v>1.2259574081693601</c:v>
                </c:pt>
                <c:pt idx="42">
                  <c:v>1.2414884126528301</c:v>
                </c:pt>
                <c:pt idx="43">
                  <c:v>1.2572008838947499</c:v>
                </c:pt>
                <c:pt idx="44">
                  <c:v>1.27309932880566</c:v>
                </c:pt>
                <c:pt idx="45">
                  <c:v>1.2891878694833501</c:v>
                </c:pt>
                <c:pt idx="46">
                  <c:v>1.30547025771903</c:v>
                </c:pt>
                <c:pt idx="47">
                  <c:v>1.3219501040866499</c:v>
                </c:pt>
                <c:pt idx="48">
                  <c:v>1.3386308596277301</c:v>
                </c:pt>
                <c:pt idx="49">
                  <c:v>1.35551575107914</c:v>
                </c:pt>
                <c:pt idx="50">
                  <c:v>1.3726081295483099</c:v>
                </c:pt>
                <c:pt idx="51">
                  <c:v>1.4931336248072</c:v>
                </c:pt>
                <c:pt idx="52">
                  <c:v>1.51619554040178</c:v>
                </c:pt>
                <c:pt idx="53">
                  <c:v>1.53960966251834</c:v>
                </c:pt>
                <c:pt idx="54">
                  <c:v>1.5633816799023601</c:v>
                </c:pt>
                <c:pt idx="55">
                  <c:v>1.5875173181070099</c:v>
                </c:pt>
                <c:pt idx="56">
                  <c:v>1.61202258078219</c:v>
                </c:pt>
                <c:pt idx="57">
                  <c:v>1.6369033067118499</c:v>
                </c:pt>
                <c:pt idx="58">
                  <c:v>1.66216547351777</c:v>
                </c:pt>
                <c:pt idx="59">
                  <c:v>1.68781504906681</c:v>
                </c:pt>
                <c:pt idx="60">
                  <c:v>1.7138583119514701</c:v>
                </c:pt>
                <c:pt idx="61">
                  <c:v>1.74030138253029</c:v>
                </c:pt>
                <c:pt idx="62">
                  <c:v>1.76715054068984</c:v>
                </c:pt>
                <c:pt idx="63">
                  <c:v>1.7944120675208499</c:v>
                </c:pt>
                <c:pt idx="64">
                  <c:v>1.8220925796763801</c:v>
                </c:pt>
                <c:pt idx="65">
                  <c:v>1.8501985364243201</c:v>
                </c:pt>
                <c:pt idx="66">
                  <c:v>1.87873648397732</c:v>
                </c:pt>
                <c:pt idx="67">
                  <c:v>1.9077133251417699</c:v>
                </c:pt>
                <c:pt idx="68">
                  <c:v>1.9371358011425299</c:v>
                </c:pt>
                <c:pt idx="69">
                  <c:v>1.96701083425238</c:v>
                </c:pt>
                <c:pt idx="70">
                  <c:v>1.9973453601895701</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Sheet1!$A$2:$A$72</c:f>
              <c:numCache>
                <c:formatCode>General</c:formatCode>
                <c:ptCount val="71"/>
                <c:pt idx="0">
                  <c:v>60</c:v>
                </c:pt>
                <c:pt idx="1">
                  <c:v>66</c:v>
                </c:pt>
                <c:pt idx="2">
                  <c:v>72</c:v>
                </c:pt>
                <c:pt idx="3">
                  <c:v>78</c:v>
                </c:pt>
                <c:pt idx="4">
                  <c:v>84</c:v>
                </c:pt>
                <c:pt idx="5">
                  <c:v>90</c:v>
                </c:pt>
                <c:pt idx="6">
                  <c:v>96</c:v>
                </c:pt>
                <c:pt idx="7">
                  <c:v>102</c:v>
                </c:pt>
                <c:pt idx="8">
                  <c:v>108</c:v>
                </c:pt>
                <c:pt idx="9">
                  <c:v>114</c:v>
                </c:pt>
                <c:pt idx="10">
                  <c:v>120</c:v>
                </c:pt>
                <c:pt idx="11">
                  <c:v>126</c:v>
                </c:pt>
                <c:pt idx="12">
                  <c:v>132</c:v>
                </c:pt>
                <c:pt idx="13">
                  <c:v>138</c:v>
                </c:pt>
                <c:pt idx="14">
                  <c:v>144</c:v>
                </c:pt>
                <c:pt idx="15">
                  <c:v>150</c:v>
                </c:pt>
                <c:pt idx="16">
                  <c:v>156</c:v>
                </c:pt>
                <c:pt idx="17">
                  <c:v>162</c:v>
                </c:pt>
                <c:pt idx="18">
                  <c:v>168</c:v>
                </c:pt>
                <c:pt idx="19">
                  <c:v>174</c:v>
                </c:pt>
                <c:pt idx="20">
                  <c:v>180</c:v>
                </c:pt>
                <c:pt idx="21">
                  <c:v>186</c:v>
                </c:pt>
                <c:pt idx="22">
                  <c:v>192</c:v>
                </c:pt>
                <c:pt idx="23">
                  <c:v>198</c:v>
                </c:pt>
                <c:pt idx="24">
                  <c:v>204</c:v>
                </c:pt>
                <c:pt idx="25">
                  <c:v>210</c:v>
                </c:pt>
                <c:pt idx="26">
                  <c:v>216</c:v>
                </c:pt>
                <c:pt idx="27">
                  <c:v>222</c:v>
                </c:pt>
                <c:pt idx="28">
                  <c:v>228</c:v>
                </c:pt>
                <c:pt idx="29">
                  <c:v>234</c:v>
                </c:pt>
                <c:pt idx="30">
                  <c:v>240</c:v>
                </c:pt>
                <c:pt idx="31">
                  <c:v>245.99999999999997</c:v>
                </c:pt>
                <c:pt idx="32">
                  <c:v>252</c:v>
                </c:pt>
                <c:pt idx="33">
                  <c:v>258</c:v>
                </c:pt>
                <c:pt idx="34">
                  <c:v>264</c:v>
                </c:pt>
                <c:pt idx="35">
                  <c:v>270</c:v>
                </c:pt>
                <c:pt idx="36">
                  <c:v>276</c:v>
                </c:pt>
                <c:pt idx="37">
                  <c:v>282</c:v>
                </c:pt>
                <c:pt idx="38">
                  <c:v>288</c:v>
                </c:pt>
                <c:pt idx="39">
                  <c:v>294</c:v>
                </c:pt>
                <c:pt idx="40">
                  <c:v>300</c:v>
                </c:pt>
                <c:pt idx="41">
                  <c:v>306</c:v>
                </c:pt>
                <c:pt idx="42">
                  <c:v>312</c:v>
                </c:pt>
                <c:pt idx="43">
                  <c:v>318</c:v>
                </c:pt>
                <c:pt idx="44">
                  <c:v>324</c:v>
                </c:pt>
                <c:pt idx="45">
                  <c:v>330</c:v>
                </c:pt>
                <c:pt idx="46">
                  <c:v>336</c:v>
                </c:pt>
                <c:pt idx="47">
                  <c:v>342</c:v>
                </c:pt>
                <c:pt idx="48">
                  <c:v>348</c:v>
                </c:pt>
                <c:pt idx="49">
                  <c:v>354</c:v>
                </c:pt>
                <c:pt idx="50">
                  <c:v>360</c:v>
                </c:pt>
                <c:pt idx="51">
                  <c:v>366</c:v>
                </c:pt>
                <c:pt idx="52">
                  <c:v>372</c:v>
                </c:pt>
                <c:pt idx="53">
                  <c:v>378</c:v>
                </c:pt>
                <c:pt idx="54">
                  <c:v>384</c:v>
                </c:pt>
                <c:pt idx="55">
                  <c:v>390</c:v>
                </c:pt>
                <c:pt idx="56">
                  <c:v>396</c:v>
                </c:pt>
                <c:pt idx="57">
                  <c:v>402</c:v>
                </c:pt>
                <c:pt idx="58">
                  <c:v>408</c:v>
                </c:pt>
                <c:pt idx="59">
                  <c:v>414</c:v>
                </c:pt>
                <c:pt idx="60">
                  <c:v>420</c:v>
                </c:pt>
                <c:pt idx="61">
                  <c:v>426</c:v>
                </c:pt>
                <c:pt idx="62">
                  <c:v>432</c:v>
                </c:pt>
                <c:pt idx="63">
                  <c:v>438</c:v>
                </c:pt>
                <c:pt idx="64">
                  <c:v>444</c:v>
                </c:pt>
                <c:pt idx="65">
                  <c:v>450</c:v>
                </c:pt>
                <c:pt idx="66">
                  <c:v>456</c:v>
                </c:pt>
                <c:pt idx="67">
                  <c:v>462</c:v>
                </c:pt>
                <c:pt idx="68">
                  <c:v>468</c:v>
                </c:pt>
                <c:pt idx="69">
                  <c:v>474</c:v>
                </c:pt>
                <c:pt idx="70">
                  <c:v>480</c:v>
                </c:pt>
              </c:numCache>
            </c:numRef>
          </c:xVal>
          <c:yVal>
            <c:numRef>
              <c:f>Sheet1!$D$2:$D$72</c:f>
              <c:numCache>
                <c:formatCode>General</c:formatCode>
                <c:ptCount val="71"/>
                <c:pt idx="0">
                  <c:v>1.4852567237630201</c:v>
                </c:pt>
                <c:pt idx="1">
                  <c:v>1.4519321765000099</c:v>
                </c:pt>
                <c:pt idx="2">
                  <c:v>1.41936206805145</c:v>
                </c:pt>
                <c:pt idx="3">
                  <c:v>1.3875304069695999</c:v>
                </c:pt>
                <c:pt idx="4">
                  <c:v>1.3564216805701901</c:v>
                </c:pt>
                <c:pt idx="5">
                  <c:v>1.32602114744205</c:v>
                </c:pt>
                <c:pt idx="6">
                  <c:v>1.2963147822900001</c:v>
                </c:pt>
                <c:pt idx="7">
                  <c:v>1.2672894624259901</c:v>
                </c:pt>
                <c:pt idx="8">
                  <c:v>1.2389332302479199</c:v>
                </c:pt>
                <c:pt idx="9">
                  <c:v>1.2112355219164399</c:v>
                </c:pt>
                <c:pt idx="10">
                  <c:v>1.1841903191891401</c:v>
                </c:pt>
                <c:pt idx="11">
                  <c:v>1.15793090800948</c:v>
                </c:pt>
                <c:pt idx="12">
                  <c:v>1.1327853013584299</c:v>
                </c:pt>
                <c:pt idx="13">
                  <c:v>1.1090679646843</c:v>
                </c:pt>
                <c:pt idx="14">
                  <c:v>1.0870632579147099</c:v>
                </c:pt>
                <c:pt idx="15">
                  <c:v>1.0670292291914401</c:v>
                </c:pt>
                <c:pt idx="16">
                  <c:v>1.04920047176594</c:v>
                </c:pt>
                <c:pt idx="17">
                  <c:v>1.03379096342914</c:v>
                </c:pt>
                <c:pt idx="18">
                  <c:v>1.0209954378797099</c:v>
                </c:pt>
                <c:pt idx="19">
                  <c:v>1.01098750503094</c:v>
                </c:pt>
                <c:pt idx="20">
                  <c:v>1.00391400870314</c:v>
                </c:pt>
                <c:pt idx="21">
                  <c:v>0.99988165724677303</c:v>
                </c:pt>
                <c:pt idx="22">
                  <c:v>0.99893549946954696</c:v>
                </c:pt>
                <c:pt idx="23">
                  <c:v>1.0049592450326701</c:v>
                </c:pt>
                <c:pt idx="24">
                  <c:v>1.0214973945611701</c:v>
                </c:pt>
                <c:pt idx="25">
                  <c:v>1.0408225475186199</c:v>
                </c:pt>
                <c:pt idx="26">
                  <c:v>1.06320604019541</c:v>
                </c:pt>
                <c:pt idx="27">
                  <c:v>1.08883503436772</c:v>
                </c:pt>
                <c:pt idx="28">
                  <c:v>1.1178119268344699</c:v>
                </c:pt>
                <c:pt idx="29">
                  <c:v>1.1501657621825301</c:v>
                </c:pt>
                <c:pt idx="30">
                  <c:v>1.1858653657784799</c:v>
                </c:pt>
                <c:pt idx="31">
                  <c:v>1.2248283428081399</c:v>
                </c:pt>
                <c:pt idx="32">
                  <c:v>1.2669251665239201</c:v>
                </c:pt>
                <c:pt idx="33">
                  <c:v>1.3119789585733099</c:v>
                </c:pt>
                <c:pt idx="34">
                  <c:v>1.3597628360771099</c:v>
                </c:pt>
                <c:pt idx="35">
                  <c:v>1.40999471254155</c:v>
                </c:pt>
                <c:pt idx="36">
                  <c:v>1.46235528097506</c:v>
                </c:pt>
                <c:pt idx="37">
                  <c:v>1.5167390401651</c:v>
                </c:pt>
                <c:pt idx="38">
                  <c:v>1.5732044770351099</c:v>
                </c:pt>
                <c:pt idx="39">
                  <c:v>1.6318192568391801</c:v>
                </c:pt>
                <c:pt idx="40">
                  <c:v>1.69265643262191</c:v>
                </c:pt>
                <c:pt idx="41">
                  <c:v>1.75579382127601</c:v>
                </c:pt>
                <c:pt idx="42">
                  <c:v>1.8213130450386801</c:v>
                </c:pt>
                <c:pt idx="43">
                  <c:v>1.88930001421058</c:v>
                </c:pt>
                <c:pt idx="44">
                  <c:v>1.95984482407773</c:v>
                </c:pt>
                <c:pt idx="45">
                  <c:v>2.0330411984368202</c:v>
                </c:pt>
                <c:pt idx="46">
                  <c:v>2.1089863943168199</c:v>
                </c:pt>
                <c:pt idx="47">
                  <c:v>2.1877821085236602</c:v>
                </c:pt>
                <c:pt idx="48">
                  <c:v>2.2695339221999702</c:v>
                </c:pt>
                <c:pt idx="49">
                  <c:v>2.3543513128736002</c:v>
                </c:pt>
                <c:pt idx="50">
                  <c:v>2.4423490336633402</c:v>
                </c:pt>
                <c:pt idx="51">
                  <c:v>2.58269435467678</c:v>
                </c:pt>
                <c:pt idx="52">
                  <c:v>2.6810374588250601</c:v>
                </c:pt>
                <c:pt idx="53">
                  <c:v>2.7831328408517702</c:v>
                </c:pt>
                <c:pt idx="54">
                  <c:v>2.8891230817373201</c:v>
                </c:pt>
                <c:pt idx="55">
                  <c:v>2.9991556033765998</c:v>
                </c:pt>
                <c:pt idx="56">
                  <c:v>3.1133851358713098</c:v>
                </c:pt>
                <c:pt idx="57">
                  <c:v>3.2319708938807201</c:v>
                </c:pt>
                <c:pt idx="58">
                  <c:v>3.3550784334957999</c:v>
                </c:pt>
                <c:pt idx="59">
                  <c:v>3.4828798059696702</c:v>
                </c:pt>
                <c:pt idx="60">
                  <c:v>3.6155546084058301</c:v>
                </c:pt>
                <c:pt idx="61">
                  <c:v>3.75328785631095</c:v>
                </c:pt>
                <c:pt idx="62">
                  <c:v>3.8962721957200102</c:v>
                </c:pt>
                <c:pt idx="63">
                  <c:v>4.0447066839042503</c:v>
                </c:pt>
                <c:pt idx="64">
                  <c:v>4.1988008149624498</c:v>
                </c:pt>
                <c:pt idx="65">
                  <c:v>4.3587692422442696</c:v>
                </c:pt>
                <c:pt idx="66">
                  <c:v>4.5248350232566397</c:v>
                </c:pt>
                <c:pt idx="67">
                  <c:v>4.6972319226330601</c:v>
                </c:pt>
                <c:pt idx="68">
                  <c:v>4.8762000721086203</c:v>
                </c:pt>
                <c:pt idx="69">
                  <c:v>5.0619905555613096</c:v>
                </c:pt>
                <c:pt idx="70">
                  <c:v>5.25486212087878</c:v>
                </c:pt>
              </c:numCache>
            </c:numRef>
          </c:yVal>
          <c:smooth val="1"/>
        </c:ser>
        <c:dLbls>
          <c:showLegendKey val="0"/>
          <c:showVal val="0"/>
          <c:showCatName val="0"/>
          <c:showSerName val="0"/>
          <c:showPercent val="0"/>
          <c:showBubbleSize val="0"/>
        </c:dLbls>
        <c:axId val="472598040"/>
        <c:axId val="472598432"/>
      </c:scatterChart>
      <c:valAx>
        <c:axId val="472598040"/>
        <c:scaling>
          <c:orientation val="minMax"/>
          <c:max val="360"/>
          <c:min val="60"/>
        </c:scaling>
        <c:delete val="0"/>
        <c:axPos val="b"/>
        <c:title>
          <c:tx>
            <c:rich>
              <a:bodyPr/>
              <a:lstStyle/>
              <a:p>
                <a:pPr>
                  <a:defRPr sz="1700"/>
                </a:pPr>
                <a:r>
                  <a:rPr lang="en-US" sz="1700" dirty="0" smtClean="0"/>
                  <a:t>Ischemia</a:t>
                </a:r>
                <a:r>
                  <a:rPr lang="en-US" sz="1700" baseline="0" dirty="0" smtClean="0"/>
                  <a:t> time (minutes)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72598432"/>
        <c:crosses val="autoZero"/>
        <c:crossBetween val="midCat"/>
        <c:majorUnit val="30"/>
      </c:valAx>
      <c:valAx>
        <c:axId val="472598432"/>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472598040"/>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424"/>
          <c:h val="0.77074260114041171"/>
        </c:manualLayout>
      </c:layout>
      <c:scatterChart>
        <c:scatterStyle val="smoothMarker"/>
        <c:varyColors val="0"/>
        <c:ser>
          <c:idx val="0"/>
          <c:order val="0"/>
          <c:tx>
            <c:strRef>
              <c:f>Sheet1!$A$1</c:f>
              <c:strCache>
                <c:ptCount val="1"/>
                <c:pt idx="0">
                  <c:v>Volume</c:v>
                </c:pt>
              </c:strCache>
            </c:strRef>
          </c:tx>
          <c:spPr>
            <a:ln w="38100">
              <a:solidFill>
                <a:srgbClr val="00FF00"/>
              </a:solidFill>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Sheet1!$B$2:$B$67</c:f>
              <c:numCache>
                <c:formatCode>General</c:formatCode>
                <c:ptCount val="66"/>
                <c:pt idx="0">
                  <c:v>1.1237470998741199</c:v>
                </c:pt>
                <c:pt idx="1">
                  <c:v>1.1164869792897101</c:v>
                </c:pt>
                <c:pt idx="2">
                  <c:v>1.10927376369924</c:v>
                </c:pt>
                <c:pt idx="3">
                  <c:v>1.10210715006662</c:v>
                </c:pt>
                <c:pt idx="4">
                  <c:v>1.09498683731359</c:v>
                </c:pt>
                <c:pt idx="5">
                  <c:v>1.08791252630702</c:v>
                </c:pt>
                <c:pt idx="6">
                  <c:v>1.08088391984641</c:v>
                </c:pt>
                <c:pt idx="7">
                  <c:v>1.07390072265132</c:v>
                </c:pt>
                <c:pt idx="8">
                  <c:v>1.0669626413490401</c:v>
                </c:pt>
                <c:pt idx="9">
                  <c:v>1.06006938446222</c:v>
                </c:pt>
                <c:pt idx="10">
                  <c:v>1.05322066239665</c:v>
                </c:pt>
                <c:pt idx="11">
                  <c:v>1.0464161874290701</c:v>
                </c:pt>
                <c:pt idx="12">
                  <c:v>1.0396556736950999</c:v>
                </c:pt>
                <c:pt idx="13">
                  <c:v>1.0329388371772299</c:v>
                </c:pt>
                <c:pt idx="14">
                  <c:v>1.02626539569287</c:v>
                </c:pt>
                <c:pt idx="15">
                  <c:v>1.01963506888254</c:v>
                </c:pt>
                <c:pt idx="16">
                  <c:v>1.0130475781980199</c:v>
                </c:pt>
                <c:pt idx="17">
                  <c:v>1.0065026468907201</c:v>
                </c:pt>
                <c:pt idx="18">
                  <c:v>1</c:v>
                </c:pt>
                <c:pt idx="19">
                  <c:v>0.99353936434165802</c:v>
                </c:pt>
                <c:pt idx="20">
                  <c:v>0.98712046849642698</c:v>
                </c:pt>
                <c:pt idx="21">
                  <c:v>0.98074304279858004</c:v>
                </c:pt>
                <c:pt idx="22">
                  <c:v>0.97440681932460504</c:v>
                </c:pt>
                <c:pt idx="23">
                  <c:v>0.96811153188194499</c:v>
                </c:pt>
                <c:pt idx="24">
                  <c:v>0.96185691599781697</c:v>
                </c:pt>
                <c:pt idx="25">
                  <c:v>0.95564270890809899</c:v>
                </c:pt>
                <c:pt idx="26">
                  <c:v>0.94946864954629295</c:v>
                </c:pt>
                <c:pt idx="27">
                  <c:v>0.94333447853255703</c:v>
                </c:pt>
                <c:pt idx="28">
                  <c:v>0.93723993816280604</c:v>
                </c:pt>
                <c:pt idx="29">
                  <c:v>0.93118477239788999</c:v>
                </c:pt>
                <c:pt idx="30">
                  <c:v>0.92516872685283102</c:v>
                </c:pt>
                <c:pt idx="31">
                  <c:v>0.91919154878614395</c:v>
                </c:pt>
                <c:pt idx="32">
                  <c:v>0.91325298708920999</c:v>
                </c:pt>
                <c:pt idx="33">
                  <c:v>0.90735279227573395</c:v>
                </c:pt>
                <c:pt idx="34">
                  <c:v>0.901490716471262</c:v>
                </c:pt>
                <c:pt idx="35">
                  <c:v>0.89566651340276404</c:v>
                </c:pt>
                <c:pt idx="36">
                  <c:v>0.88987993838829105</c:v>
                </c:pt>
                <c:pt idx="37">
                  <c:v>0.88413074832669702</c:v>
                </c:pt>
                <c:pt idx="38">
                  <c:v>0.87841870168742098</c:v>
                </c:pt>
                <c:pt idx="39">
                  <c:v>0.87274355850034502</c:v>
                </c:pt>
                <c:pt idx="40">
                  <c:v>0.86710508034570999</c:v>
                </c:pt>
                <c:pt idx="41">
                  <c:v>0.86150303034410003</c:v>
                </c:pt>
                <c:pt idx="42">
                  <c:v>0.85593717314648898</c:v>
                </c:pt>
                <c:pt idx="43">
                  <c:v>0.85040727492435897</c:v>
                </c:pt>
                <c:pt idx="44">
                  <c:v>0.84491310335986902</c:v>
                </c:pt>
                <c:pt idx="45">
                  <c:v>0.83945442763610301</c:v>
                </c:pt>
                <c:pt idx="46">
                  <c:v>0.83403101842736405</c:v>
                </c:pt>
                <c:pt idx="47">
                  <c:v>0.828642647889549</c:v>
                </c:pt>
                <c:pt idx="48">
                  <c:v>0.82328908965057102</c:v>
                </c:pt>
                <c:pt idx="49">
                  <c:v>0.81797011880085102</c:v>
                </c:pt>
                <c:pt idx="50">
                  <c:v>0.81268551188386895</c:v>
                </c:pt>
                <c:pt idx="51">
                  <c:v>0.80743504688677403</c:v>
                </c:pt>
                <c:pt idx="52">
                  <c:v>0.80221850323106303</c:v>
                </c:pt>
                <c:pt idx="53">
                  <c:v>0.79703566176330698</c:v>
                </c:pt>
                <c:pt idx="54">
                  <c:v>0.79188630474594901</c:v>
                </c:pt>
                <c:pt idx="55">
                  <c:v>0.78677021584815499</c:v>
                </c:pt>
                <c:pt idx="56">
                  <c:v>0.781687180136725</c:v>
                </c:pt>
                <c:pt idx="57">
                  <c:v>0.77663698406706505</c:v>
                </c:pt>
                <c:pt idx="58">
                  <c:v>0.77161941547421498</c:v>
                </c:pt>
                <c:pt idx="59">
                  <c:v>0.76663426356393305</c:v>
                </c:pt>
                <c:pt idx="60">
                  <c:v>0.76168131890384605</c:v>
                </c:pt>
                <c:pt idx="61">
                  <c:v>0.75676037341464297</c:v>
                </c:pt>
                <c:pt idx="62">
                  <c:v>0.75187122036134102</c:v>
                </c:pt>
                <c:pt idx="63">
                  <c:v>0.74701365434459299</c:v>
                </c:pt>
                <c:pt idx="64">
                  <c:v>0.74218747129206597</c:v>
                </c:pt>
                <c:pt idx="65">
                  <c:v>0.73739246844986195</c:v>
                </c:pt>
              </c:numCache>
            </c:numRef>
          </c:yVal>
          <c:smooth val="0"/>
        </c:ser>
        <c:ser>
          <c:idx val="1"/>
          <c:order val="1"/>
          <c:tx>
            <c:strRef>
              <c:f>Sheet1!$C$1</c:f>
              <c:strCache>
                <c:ptCount val="1"/>
                <c:pt idx="0">
                  <c:v>Column2</c:v>
                </c:pt>
              </c:strCache>
            </c:strRef>
          </c:tx>
          <c:spPr>
            <a:ln w="41275">
              <a:solidFill>
                <a:srgbClr val="00FF00"/>
              </a:solidFill>
              <a:prstDash val="sysDot"/>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Sheet1!$C$2:$C$67</c:f>
              <c:numCache>
                <c:formatCode>General</c:formatCode>
                <c:ptCount val="66"/>
                <c:pt idx="0">
                  <c:v>1.0639398756635201</c:v>
                </c:pt>
                <c:pt idx="1">
                  <c:v>1.06028274200253</c:v>
                </c:pt>
                <c:pt idx="2">
                  <c:v>1.0566381791896799</c:v>
                </c:pt>
                <c:pt idx="3">
                  <c:v>1.0530061440145699</c:v>
                </c:pt>
                <c:pt idx="4">
                  <c:v>1.0493865934153299</c:v>
                </c:pt>
                <c:pt idx="5">
                  <c:v>1.0457794844781101</c:v>
                </c:pt>
                <c:pt idx="6">
                  <c:v>1.04218477443655</c:v>
                </c:pt>
                <c:pt idx="7">
                  <c:v>1.03860242067131</c:v>
                </c:pt>
                <c:pt idx="8">
                  <c:v>1.0350323807095501</c:v>
                </c:pt>
                <c:pt idx="9">
                  <c:v>1.0314746122244201</c:v>
                </c:pt>
                <c:pt idx="10">
                  <c:v>1.0279290730345501</c:v>
                </c:pt>
                <c:pt idx="11">
                  <c:v>1.0243957211035899</c:v>
                </c:pt>
                <c:pt idx="12">
                  <c:v>1.0208745145396401</c:v>
                </c:pt>
                <c:pt idx="13">
                  <c:v>1.0173654115948501</c:v>
                </c:pt>
                <c:pt idx="14">
                  <c:v>1.0138683706648299</c:v>
                </c:pt>
                <c:pt idx="15">
                  <c:v>1.01038335028822</c:v>
                </c:pt>
                <c:pt idx="16">
                  <c:v>1.00691030914617</c:v>
                </c:pt>
                <c:pt idx="17">
                  <c:v>1.0034492060618501</c:v>
                </c:pt>
                <c:pt idx="18">
                  <c:v>1</c:v>
                </c:pt>
                <c:pt idx="19">
                  <c:v>0.99052525040014505</c:v>
                </c:pt>
                <c:pt idx="20">
                  <c:v>0.98114027168027096</c:v>
                </c:pt>
                <c:pt idx="21">
                  <c:v>0.97184421328376702</c:v>
                </c:pt>
                <c:pt idx="22">
                  <c:v>0.96263623271283505</c:v>
                </c:pt>
                <c:pt idx="23">
                  <c:v>0.95351549545213399</c:v>
                </c:pt>
                <c:pt idx="24">
                  <c:v>0.94448117489314298</c:v>
                </c:pt>
                <c:pt idx="25">
                  <c:v>0.93553245225925397</c:v>
                </c:pt>
                <c:pt idx="26">
                  <c:v>0.92666851653156002</c:v>
                </c:pt>
                <c:pt idx="27">
                  <c:v>0.91788856437535404</c:v>
                </c:pt>
                <c:pt idx="28">
                  <c:v>0.90919180006732803</c:v>
                </c:pt>
                <c:pt idx="29">
                  <c:v>0.90057743542344904</c:v>
                </c:pt>
                <c:pt idx="30">
                  <c:v>0.89204468972753204</c:v>
                </c:pt>
                <c:pt idx="31">
                  <c:v>0.88359278966048405</c:v>
                </c:pt>
                <c:pt idx="32">
                  <c:v>0.87522096923021397</c:v>
                </c:pt>
                <c:pt idx="33">
                  <c:v>0.86692846970221504</c:v>
                </c:pt>
                <c:pt idx="34">
                  <c:v>0.85871453953080201</c:v>
                </c:pt>
                <c:pt idx="35">
                  <c:v>0.850578434290993</c:v>
                </c:pt>
                <c:pt idx="36">
                  <c:v>0.84251941661104901</c:v>
                </c:pt>
                <c:pt idx="37">
                  <c:v>0.83453675610564404</c:v>
                </c:pt>
                <c:pt idx="38">
                  <c:v>0.82662972930966805</c:v>
                </c:pt>
                <c:pt idx="39">
                  <c:v>0.81879761961266295</c:v>
                </c:pt>
                <c:pt idx="40">
                  <c:v>0.81103971719387602</c:v>
                </c:pt>
                <c:pt idx="41">
                  <c:v>0.803355318957927</c:v>
                </c:pt>
                <c:pt idx="42">
                  <c:v>0.79574372847108998</c:v>
                </c:pt>
                <c:pt idx="43">
                  <c:v>0.788204255898171</c:v>
                </c:pt>
                <c:pt idx="44">
                  <c:v>0.78073621793999604</c:v>
                </c:pt>
                <c:pt idx="45">
                  <c:v>0.773338937771477</c:v>
                </c:pt>
                <c:pt idx="46">
                  <c:v>0.76601174498027502</c:v>
                </c:pt>
                <c:pt idx="47">
                  <c:v>0.75875397550603896</c:v>
                </c:pt>
                <c:pt idx="48">
                  <c:v>0.75156497158022495</c:v>
                </c:pt>
                <c:pt idx="49">
                  <c:v>0.74444408166648102</c:v>
                </c:pt>
                <c:pt idx="50">
                  <c:v>0.73739066040159695</c:v>
                </c:pt>
                <c:pt idx="51">
                  <c:v>0.73040406853702</c:v>
                </c:pt>
                <c:pt idx="52">
                  <c:v>0.72348367288091697</c:v>
                </c:pt>
                <c:pt idx="53">
                  <c:v>0.71662884624078704</c:v>
                </c:pt>
                <c:pt idx="54">
                  <c:v>0.709838967366623</c:v>
                </c:pt>
                <c:pt idx="55">
                  <c:v>0.70311342089460505</c:v>
                </c:pt>
                <c:pt idx="56">
                  <c:v>0.69645159729133099</c:v>
                </c:pt>
                <c:pt idx="57">
                  <c:v>0.68985289279857698</c:v>
                </c:pt>
                <c:pt idx="58">
                  <c:v>0.68331670937857503</c:v>
                </c:pt>
                <c:pt idx="59">
                  <c:v>0.67684245465981596</c:v>
                </c:pt>
                <c:pt idx="60">
                  <c:v>0.67042954188336401</c:v>
                </c:pt>
                <c:pt idx="61">
                  <c:v>0.66407738984967302</c:v>
                </c:pt>
                <c:pt idx="62">
                  <c:v>0.65778542286592301</c:v>
                </c:pt>
                <c:pt idx="63">
                  <c:v>0.65155307069383295</c:v>
                </c:pt>
                <c:pt idx="64">
                  <c:v>0.64537976849799294</c:v>
                </c:pt>
                <c:pt idx="65">
                  <c:v>0.639264956794662</c:v>
                </c:pt>
              </c:numCache>
            </c:numRef>
          </c:yVal>
          <c:smooth val="0"/>
        </c:ser>
        <c:ser>
          <c:idx val="2"/>
          <c:order val="2"/>
          <c:tx>
            <c:strRef>
              <c:f>Sheet1!$D$1</c:f>
              <c:strCache>
                <c:ptCount val="1"/>
                <c:pt idx="0">
                  <c:v>Column3</c:v>
                </c:pt>
              </c:strCache>
            </c:strRef>
          </c:tx>
          <c:spPr>
            <a:ln w="41275">
              <a:solidFill>
                <a:srgbClr val="00FF00"/>
              </a:solidFill>
              <a:prstDash val="sysDot"/>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Sheet1!$D$2:$D$67</c:f>
              <c:numCache>
                <c:formatCode>General</c:formatCode>
                <c:ptCount val="66"/>
                <c:pt idx="0">
                  <c:v>1.1869162660041701</c:v>
                </c:pt>
                <c:pt idx="1">
                  <c:v>1.17567053158779</c:v>
                </c:pt>
                <c:pt idx="2">
                  <c:v>1.16453134768907</c:v>
                </c:pt>
                <c:pt idx="3">
                  <c:v>1.15349770476853</c:v>
                </c:pt>
                <c:pt idx="4">
                  <c:v>1.14256860285184</c:v>
                </c:pt>
                <c:pt idx="5">
                  <c:v>1.13174305143916</c:v>
                </c:pt>
                <c:pt idx="6">
                  <c:v>1.1210200694154</c:v>
                </c:pt>
                <c:pt idx="7">
                  <c:v>1.1103986849612799</c:v>
                </c:pt>
                <c:pt idx="8">
                  <c:v>1.0998779354652599</c:v>
                </c:pt>
                <c:pt idx="9">
                  <c:v>1.0894568674363301</c:v>
                </c:pt>
                <c:pt idx="10">
                  <c:v>1.07913453641752</c:v>
                </c:pt>
                <c:pt idx="11">
                  <c:v>1.06891000690041</c:v>
                </c:pt>
                <c:pt idx="12">
                  <c:v>1.05878235224025</c:v>
                </c:pt>
                <c:pt idx="13">
                  <c:v>1.04875065457203</c:v>
                </c:pt>
                <c:pt idx="14">
                  <c:v>1.03881400472728</c:v>
                </c:pt>
                <c:pt idx="15">
                  <c:v>1.0289715021516599</c:v>
                </c:pt>
                <c:pt idx="16">
                  <c:v>1.01922225482339</c:v>
                </c:pt>
                <c:pt idx="17">
                  <c:v>1.00956537917234</c:v>
                </c:pt>
                <c:pt idx="18">
                  <c:v>1</c:v>
                </c:pt>
                <c:pt idx="19">
                  <c:v>0.99656265006637301</c:v>
                </c:pt>
                <c:pt idx="20">
                  <c:v>0.99313711550731298</c:v>
                </c:pt>
                <c:pt idx="21">
                  <c:v>0.98972335570924097</c:v>
                </c:pt>
                <c:pt idx="22">
                  <c:v>0.98632133019818502</c:v>
                </c:pt>
                <c:pt idx="23">
                  <c:v>0.98293099863929401</c:v>
                </c:pt>
                <c:pt idx="24">
                  <c:v>0.97955232083636101</c:v>
                </c:pt>
                <c:pt idx="25">
                  <c:v>0.97618525673135004</c:v>
                </c:pt>
                <c:pt idx="26">
                  <c:v>0.97282976640391705</c:v>
                </c:pt>
                <c:pt idx="27">
                  <c:v>0.96948581007093804</c:v>
                </c:pt>
                <c:pt idx="28">
                  <c:v>0.96615334808603903</c:v>
                </c:pt>
                <c:pt idx="29">
                  <c:v>0.96283234093912196</c:v>
                </c:pt>
                <c:pt idx="30">
                  <c:v>0.95952274925590098</c:v>
                </c:pt>
                <c:pt idx="31">
                  <c:v>0.956224533797433</c:v>
                </c:pt>
                <c:pt idx="32">
                  <c:v>0.95293765545965203</c:v>
                </c:pt>
                <c:pt idx="33">
                  <c:v>0.94966207527290702</c:v>
                </c:pt>
                <c:pt idx="34">
                  <c:v>0.94639775440149998</c:v>
                </c:pt>
                <c:pt idx="35">
                  <c:v>0.94314465414322302</c:v>
                </c:pt>
                <c:pt idx="36">
                  <c:v>0.93990273592890405</c:v>
                </c:pt>
                <c:pt idx="37">
                  <c:v>0.93667196132194297</c:v>
                </c:pt>
                <c:pt idx="38">
                  <c:v>0.93345229201786295</c:v>
                </c:pt>
                <c:pt idx="39">
                  <c:v>0.93024368984385097</c:v>
                </c:pt>
                <c:pt idx="40">
                  <c:v>0.92704611675830995</c:v>
                </c:pt>
                <c:pt idx="41">
                  <c:v>0.92385953485040095</c:v>
                </c:pt>
                <c:pt idx="42">
                  <c:v>0.92068390633960295</c:v>
                </c:pt>
                <c:pt idx="43">
                  <c:v>0.91751919357525502</c:v>
                </c:pt>
                <c:pt idx="44">
                  <c:v>0.91436535903611804</c:v>
                </c:pt>
                <c:pt idx="45">
                  <c:v>0.91122236532992396</c:v>
                </c:pt>
                <c:pt idx="46">
                  <c:v>0.908090175192938</c:v>
                </c:pt>
                <c:pt idx="47">
                  <c:v>0.90496875148951195</c:v>
                </c:pt>
                <c:pt idx="48">
                  <c:v>0.90185805721164503</c:v>
                </c:pt>
                <c:pt idx="49">
                  <c:v>0.89875805547854704</c:v>
                </c:pt>
                <c:pt idx="50">
                  <c:v>0.89566870953620203</c:v>
                </c:pt>
                <c:pt idx="51">
                  <c:v>0.89258998275692603</c:v>
                </c:pt>
                <c:pt idx="52">
                  <c:v>0.88952183863893997</c:v>
                </c:pt>
                <c:pt idx="53">
                  <c:v>0.886464240805935</c:v>
                </c:pt>
                <c:pt idx="54">
                  <c:v>0.88341715300663803</c:v>
                </c:pt>
                <c:pt idx="55">
                  <c:v>0.88038053911438596</c:v>
                </c:pt>
                <c:pt idx="56">
                  <c:v>0.87735436312669501</c:v>
                </c:pt>
                <c:pt idx="57">
                  <c:v>0.87433858916483398</c:v>
                </c:pt>
                <c:pt idx="58">
                  <c:v>0.871333181473401</c:v>
                </c:pt>
                <c:pt idx="59">
                  <c:v>0.86833810441989601</c:v>
                </c:pt>
                <c:pt idx="60">
                  <c:v>0.86535332249430297</c:v>
                </c:pt>
                <c:pt idx="61">
                  <c:v>0.86237880030866298</c:v>
                </c:pt>
                <c:pt idx="62">
                  <c:v>0.85941450259666097</c:v>
                </c:pt>
                <c:pt idx="63">
                  <c:v>0.85646039421320197</c:v>
                </c:pt>
                <c:pt idx="64">
                  <c:v>0.85351644013399997</c:v>
                </c:pt>
                <c:pt idx="65">
                  <c:v>0.85058260545515596</c:v>
                </c:pt>
              </c:numCache>
            </c:numRef>
          </c:yVal>
          <c:smooth val="1"/>
        </c:ser>
        <c:dLbls>
          <c:showLegendKey val="0"/>
          <c:showVal val="0"/>
          <c:showCatName val="0"/>
          <c:showSerName val="0"/>
          <c:showPercent val="0"/>
          <c:showBubbleSize val="0"/>
        </c:dLbls>
        <c:axId val="472594512"/>
        <c:axId val="472594120"/>
      </c:scatterChart>
      <c:valAx>
        <c:axId val="472594512"/>
        <c:scaling>
          <c:orientation val="minMax"/>
          <c:max val="70"/>
          <c:min val="5"/>
        </c:scaling>
        <c:delete val="0"/>
        <c:axPos val="b"/>
        <c:title>
          <c:tx>
            <c:rich>
              <a:bodyPr/>
              <a:lstStyle/>
              <a:p>
                <a:pPr>
                  <a:defRPr sz="1700"/>
                </a:pPr>
                <a:r>
                  <a:rPr lang="en-US" sz="1700" dirty="0" smtClean="0"/>
                  <a:t>Center Volume (cases per year)</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72594120"/>
        <c:crosses val="autoZero"/>
        <c:crossBetween val="midCat"/>
        <c:majorUnit val="5"/>
      </c:valAx>
      <c:valAx>
        <c:axId val="472594120"/>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472594512"/>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8"/>
          <c:h val="0.77074260114041127"/>
        </c:manualLayout>
      </c:layout>
      <c:scatterChart>
        <c:scatterStyle val="smoothMarker"/>
        <c:varyColors val="0"/>
        <c:ser>
          <c:idx val="0"/>
          <c:order val="0"/>
          <c:tx>
            <c:strRef>
              <c:f>Sheet1!$A$1</c:f>
              <c:strCache>
                <c:ptCount val="1"/>
                <c:pt idx="0">
                  <c:v>Bilirubin</c:v>
                </c:pt>
              </c:strCache>
            </c:strRef>
          </c:tx>
          <c:spPr>
            <a:ln w="38100">
              <a:solidFill>
                <a:srgbClr val="00FF00"/>
              </a:solidFill>
            </a:ln>
          </c:spPr>
          <c:marker>
            <c:symbol val="none"/>
          </c:marker>
          <c:xVal>
            <c:numRef>
              <c:f>Sheet1!$A$2:$A$32</c:f>
              <c:numCache>
                <c:formatCode>General</c:formatCode>
                <c:ptCount val="3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numCache>
            </c:numRef>
          </c:xVal>
          <c:yVal>
            <c:numRef>
              <c:f>Sheet1!$B$2:$B$32</c:f>
              <c:numCache>
                <c:formatCode>General</c:formatCode>
                <c:ptCount val="31"/>
                <c:pt idx="0">
                  <c:v>0.89650479856145804</c:v>
                </c:pt>
                <c:pt idx="1">
                  <c:v>0.93192592138111396</c:v>
                </c:pt>
                <c:pt idx="2">
                  <c:v>0.96681168249320004</c:v>
                </c:pt>
                <c:pt idx="3">
                  <c:v>1</c:v>
                </c:pt>
                <c:pt idx="4">
                  <c:v>1.0304245297257499</c:v>
                </c:pt>
                <c:pt idx="5">
                  <c:v>1.05786302218374</c:v>
                </c:pt>
                <c:pt idx="6">
                  <c:v>1.0823639355421399</c:v>
                </c:pt>
                <c:pt idx="7">
                  <c:v>1.10403132418607</c:v>
                </c:pt>
                <c:pt idx="8">
                  <c:v>1.1230193653565601</c:v>
                </c:pt>
                <c:pt idx="9">
                  <c:v>1.1395266391263199</c:v>
                </c:pt>
                <c:pt idx="10">
                  <c:v>1.15378972286753</c:v>
                </c:pt>
                <c:pt idx="11">
                  <c:v>1.1660773728874201</c:v>
                </c:pt>
                <c:pt idx="12">
                  <c:v>1.1766849014448</c:v>
                </c:pt>
                <c:pt idx="13">
                  <c:v>1.1859288972267801</c:v>
                </c:pt>
                <c:pt idx="14">
                  <c:v>1.19414321210166</c:v>
                </c:pt>
                <c:pt idx="15">
                  <c:v>1.2016749387617001</c:v>
                </c:pt>
                <c:pt idx="16">
                  <c:v>1.20888224419829</c:v>
                </c:pt>
                <c:pt idx="17">
                  <c:v>1.21607056002127</c:v>
                </c:pt>
                <c:pt idx="18">
                  <c:v>1.2233015029480401</c:v>
                </c:pt>
                <c:pt idx="19">
                  <c:v>1.2305755592857099</c:v>
                </c:pt>
                <c:pt idx="20">
                  <c:v>1.2378927511730899</c:v>
                </c:pt>
                <c:pt idx="21">
                  <c:v>1.24525341647354</c:v>
                </c:pt>
                <c:pt idx="22">
                  <c:v>1.25265800437299</c:v>
                </c:pt>
                <c:pt idx="23">
                  <c:v>1.2601065018814099</c:v>
                </c:pt>
                <c:pt idx="24">
                  <c:v>1.2675994099372501</c:v>
                </c:pt>
                <c:pt idx="25">
                  <c:v>1.27513675134538</c:v>
                </c:pt>
                <c:pt idx="26">
                  <c:v>1.2827189109469099</c:v>
                </c:pt>
                <c:pt idx="27">
                  <c:v>1.29034627803601</c:v>
                </c:pt>
                <c:pt idx="28">
                  <c:v>1.2980188758267901</c:v>
                </c:pt>
                <c:pt idx="29">
                  <c:v>1.3057372203292501</c:v>
                </c:pt>
                <c:pt idx="30">
                  <c:v>1.3135013350344</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Sheet1!$A$2:$A$32</c:f>
              <c:numCache>
                <c:formatCode>General</c:formatCode>
                <c:ptCount val="3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numCache>
            </c:numRef>
          </c:xVal>
          <c:yVal>
            <c:numRef>
              <c:f>Sheet1!$C$2:$C$32</c:f>
              <c:numCache>
                <c:formatCode>General</c:formatCode>
                <c:ptCount val="31"/>
                <c:pt idx="0">
                  <c:v>0.83261840059431502</c:v>
                </c:pt>
                <c:pt idx="1">
                  <c:v>0.88921052354860597</c:v>
                </c:pt>
                <c:pt idx="2">
                  <c:v>0.945824232933827</c:v>
                </c:pt>
                <c:pt idx="3">
                  <c:v>1</c:v>
                </c:pt>
                <c:pt idx="4">
                  <c:v>1.0118505775473301</c:v>
                </c:pt>
                <c:pt idx="5">
                  <c:v>1.02373098930164</c:v>
                </c:pt>
                <c:pt idx="6">
                  <c:v>1.0355300825928699</c:v>
                </c:pt>
                <c:pt idx="7">
                  <c:v>1.0471059609507001</c:v>
                </c:pt>
                <c:pt idx="8">
                  <c:v>1.05827926501987</c:v>
                </c:pt>
                <c:pt idx="9">
                  <c:v>1.0688282356993799</c:v>
                </c:pt>
                <c:pt idx="10">
                  <c:v>1.0784892574848499</c:v>
                </c:pt>
                <c:pt idx="11">
                  <c:v>1.0869695887063</c:v>
                </c:pt>
                <c:pt idx="12">
                  <c:v>1.0939793892551499</c:v>
                </c:pt>
                <c:pt idx="13">
                  <c:v>1.0992859638738499</c:v>
                </c:pt>
                <c:pt idx="14">
                  <c:v>1.1027811957886799</c:v>
                </c:pt>
                <c:pt idx="15">
                  <c:v>1.1045377052830301</c:v>
                </c:pt>
                <c:pt idx="16">
                  <c:v>1.1048287440972899</c:v>
                </c:pt>
                <c:pt idx="17">
                  <c:v>1.1040455936236999</c:v>
                </c:pt>
                <c:pt idx="18">
                  <c:v>1.1024321125832099</c:v>
                </c:pt>
                <c:pt idx="19">
                  <c:v>1.10015603427397</c:v>
                </c:pt>
                <c:pt idx="20">
                  <c:v>1.0973532017734999</c:v>
                </c:pt>
                <c:pt idx="21">
                  <c:v>1.0941318209956801</c:v>
                </c:pt>
                <c:pt idx="22">
                  <c:v>1.0905772351407801</c:v>
                </c:pt>
                <c:pt idx="23">
                  <c:v>1.0867560633109401</c:v>
                </c:pt>
                <c:pt idx="24">
                  <c:v>1.0827211488641499</c:v>
                </c:pt>
                <c:pt idx="25">
                  <c:v>1.07851386407835</c:v>
                </c:pt>
                <c:pt idx="26">
                  <c:v>1.07416741132857</c:v>
                </c:pt>
                <c:pt idx="27">
                  <c:v>1.0697084163809301</c:v>
                </c:pt>
                <c:pt idx="28">
                  <c:v>1.0651580326967001</c:v>
                </c:pt>
                <c:pt idx="29">
                  <c:v>1.0605338888346201</c:v>
                </c:pt>
                <c:pt idx="30">
                  <c:v>1.0558499848088601</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Sheet1!$A$2:$A$32</c:f>
              <c:numCache>
                <c:formatCode>General</c:formatCode>
                <c:ptCount val="3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numCache>
            </c:numRef>
          </c:xVal>
          <c:yVal>
            <c:numRef>
              <c:f>Sheet1!$D$2:$D$32</c:f>
              <c:numCache>
                <c:formatCode>General</c:formatCode>
                <c:ptCount val="31"/>
                <c:pt idx="0">
                  <c:v>0.96529316823893396</c:v>
                </c:pt>
                <c:pt idx="1">
                  <c:v>0.97669325760578896</c:v>
                </c:pt>
                <c:pt idx="2">
                  <c:v>0.98826483490059802</c:v>
                </c:pt>
                <c:pt idx="3">
                  <c:v>1</c:v>
                </c:pt>
                <c:pt idx="4">
                  <c:v>1.0493394331347099</c:v>
                </c:pt>
                <c:pt idx="5">
                  <c:v>1.09313304510506</c:v>
                </c:pt>
                <c:pt idx="6">
                  <c:v>1.1313159401694299</c:v>
                </c:pt>
                <c:pt idx="7">
                  <c:v>1.16405140476651</c:v>
                </c:pt>
                <c:pt idx="8">
                  <c:v>1.1917199331522099</c:v>
                </c:pt>
                <c:pt idx="9">
                  <c:v>1.2149014387039001</c:v>
                </c:pt>
                <c:pt idx="10">
                  <c:v>1.2343476908609301</c:v>
                </c:pt>
                <c:pt idx="11">
                  <c:v>1.25094248605277</c:v>
                </c:pt>
                <c:pt idx="12">
                  <c:v>1.26564300103576</c:v>
                </c:pt>
                <c:pt idx="13">
                  <c:v>1.2794008069759299</c:v>
                </c:pt>
                <c:pt idx="14">
                  <c:v>1.2930742893096201</c:v>
                </c:pt>
                <c:pt idx="15">
                  <c:v>1.30735478883259</c:v>
                </c:pt>
                <c:pt idx="16">
                  <c:v>1.3227355715947999</c:v>
                </c:pt>
                <c:pt idx="17">
                  <c:v>1.3394624420325101</c:v>
                </c:pt>
                <c:pt idx="18">
                  <c:v>1.3574228744193799</c:v>
                </c:pt>
                <c:pt idx="19">
                  <c:v>1.3764558480204001</c:v>
                </c:pt>
                <c:pt idx="20">
                  <c:v>1.39643139595375</c:v>
                </c:pt>
                <c:pt idx="21">
                  <c:v>1.41724794168576</c:v>
                </c:pt>
                <c:pt idx="22">
                  <c:v>1.4388270957417999</c:v>
                </c:pt>
                <c:pt idx="23">
                  <c:v>1.4611083845680699</c:v>
                </c:pt>
                <c:pt idx="24">
                  <c:v>1.48404625305317</c:v>
                </c:pt>
                <c:pt idx="25">
                  <c:v>1.50760577938527</c:v>
                </c:pt>
                <c:pt idx="26">
                  <c:v>1.5317610524655301</c:v>
                </c:pt>
                <c:pt idx="27">
                  <c:v>1.5564928645456899</c:v>
                </c:pt>
                <c:pt idx="28">
                  <c:v>1.5817868807101201</c:v>
                </c:pt>
                <c:pt idx="29">
                  <c:v>1.6076333877710101</c:v>
                </c:pt>
                <c:pt idx="30">
                  <c:v>1.6340254600178501</c:v>
                </c:pt>
              </c:numCache>
            </c:numRef>
          </c:yVal>
          <c:smooth val="1"/>
        </c:ser>
        <c:dLbls>
          <c:showLegendKey val="0"/>
          <c:showVal val="0"/>
          <c:showCatName val="0"/>
          <c:showSerName val="0"/>
          <c:showPercent val="0"/>
          <c:showBubbleSize val="0"/>
        </c:dLbls>
        <c:axId val="472599216"/>
        <c:axId val="472599608"/>
      </c:scatterChart>
      <c:valAx>
        <c:axId val="472599216"/>
        <c:scaling>
          <c:orientation val="minMax"/>
          <c:max val="3.5"/>
          <c:min val="0.5"/>
        </c:scaling>
        <c:delete val="0"/>
        <c:axPos val="b"/>
        <c:title>
          <c:tx>
            <c:rich>
              <a:bodyPr/>
              <a:lstStyle/>
              <a:p>
                <a:pPr>
                  <a:defRPr sz="1700"/>
                </a:pPr>
                <a:r>
                  <a:rPr lang="en-US" sz="1700" dirty="0" smtClean="0"/>
                  <a:t>Recipient</a:t>
                </a:r>
                <a:r>
                  <a:rPr lang="en-US" sz="1700" baseline="0" dirty="0" smtClean="0"/>
                  <a:t> Bilirubin (mg/</a:t>
                </a:r>
                <a:r>
                  <a:rPr lang="en-US" sz="1700" baseline="0" dirty="0" err="1" smtClean="0"/>
                  <a:t>dL</a:t>
                </a:r>
                <a:r>
                  <a:rPr lang="en-US" sz="1700" baseline="0" dirty="0" smtClean="0"/>
                  <a:t>)</a:t>
                </a:r>
                <a:endParaRPr lang="en-US" sz="1700" dirty="0"/>
              </a:p>
            </c:rich>
          </c:tx>
          <c:layout/>
          <c:overlay val="0"/>
        </c:title>
        <c:numFmt formatCode="#,##0.0" sourceLinked="0"/>
        <c:majorTickMark val="out"/>
        <c:minorTickMark val="none"/>
        <c:tickLblPos val="nextTo"/>
        <c:txPr>
          <a:bodyPr rot="0"/>
          <a:lstStyle/>
          <a:p>
            <a:pPr>
              <a:defRPr sz="1500" b="1"/>
            </a:pPr>
            <a:endParaRPr lang="en-US"/>
          </a:p>
        </c:txPr>
        <c:crossAx val="472599608"/>
        <c:crosses val="autoZero"/>
        <c:crossBetween val="midCat"/>
        <c:majorUnit val="0.5"/>
      </c:valAx>
      <c:valAx>
        <c:axId val="472599608"/>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472599216"/>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46"/>
          <c:h val="0.77074260114041115"/>
        </c:manualLayout>
      </c:layout>
      <c:scatterChart>
        <c:scatterStyle val="smoothMarker"/>
        <c:varyColors val="0"/>
        <c:ser>
          <c:idx val="0"/>
          <c:order val="0"/>
          <c:tx>
            <c:strRef>
              <c:f>Sheet1!$A$1</c:f>
              <c:strCache>
                <c:ptCount val="1"/>
                <c:pt idx="0">
                  <c:v>Creatinine</c:v>
                </c:pt>
              </c:strCache>
            </c:strRef>
          </c:tx>
          <c:spPr>
            <a:ln w="38100">
              <a:solidFill>
                <a:srgbClr val="00FF00"/>
              </a:solidFill>
            </a:ln>
          </c:spPr>
          <c:marker>
            <c:symbol val="none"/>
          </c:marker>
          <c:xVal>
            <c:numRef>
              <c:f>Sheet1!$A$2:$A$22</c:f>
              <c:numCache>
                <c:formatCode>General</c:formatCode>
                <c:ptCount val="2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numCache>
            </c:numRef>
          </c:xVal>
          <c:yVal>
            <c:numRef>
              <c:f>Sheet1!$B$2:$B$22</c:f>
              <c:numCache>
                <c:formatCode>General</c:formatCode>
                <c:ptCount val="21"/>
                <c:pt idx="0">
                  <c:v>0.67341451451332401</c:v>
                </c:pt>
                <c:pt idx="1">
                  <c:v>0.71254705275258701</c:v>
                </c:pt>
                <c:pt idx="2">
                  <c:v>0.75395360724193705</c:v>
                </c:pt>
                <c:pt idx="3">
                  <c:v>0.79776632248664503</c:v>
                </c:pt>
                <c:pt idx="4">
                  <c:v>0.84412502199175898</c:v>
                </c:pt>
                <c:pt idx="5">
                  <c:v>0.893177654493576</c:v>
                </c:pt>
                <c:pt idx="6">
                  <c:v>0.94508076612191005</c:v>
                </c:pt>
                <c:pt idx="7">
                  <c:v>1</c:v>
                </c:pt>
                <c:pt idx="8">
                  <c:v>1.05811062487648</c:v>
                </c:pt>
                <c:pt idx="9">
                  <c:v>1.1195980944765</c:v>
                </c:pt>
                <c:pt idx="10">
                  <c:v>1.18465863935705</c:v>
                </c:pt>
                <c:pt idx="11">
                  <c:v>1.25349989315542</c:v>
                </c:pt>
                <c:pt idx="12">
                  <c:v>1.3263415552292901</c:v>
                </c:pt>
                <c:pt idx="13">
                  <c:v>1.4034160918033101</c:v>
                </c:pt>
                <c:pt idx="14">
                  <c:v>1.48496947785971</c:v>
                </c:pt>
                <c:pt idx="15">
                  <c:v>1.5712619821406399</c:v>
                </c:pt>
                <c:pt idx="16">
                  <c:v>1.6625689977675</c:v>
                </c:pt>
                <c:pt idx="17">
                  <c:v>1.7591819211280399</c:v>
                </c:pt>
                <c:pt idx="18">
                  <c:v>1.8614090818361999</c:v>
                </c:pt>
                <c:pt idx="19">
                  <c:v>1.96957672673247</c:v>
                </c:pt>
                <c:pt idx="20">
                  <c:v>2.0840300610650702</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Sheet1!$A$2:$A$22</c:f>
              <c:numCache>
                <c:formatCode>General</c:formatCode>
                <c:ptCount val="2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numCache>
            </c:numRef>
          </c:xVal>
          <c:yVal>
            <c:numRef>
              <c:f>Sheet1!$C$2:$C$22</c:f>
              <c:numCache>
                <c:formatCode>General</c:formatCode>
                <c:ptCount val="21"/>
                <c:pt idx="0">
                  <c:v>0.61945356808671503</c:v>
                </c:pt>
                <c:pt idx="1">
                  <c:v>0.66331801633140797</c:v>
                </c:pt>
                <c:pt idx="2">
                  <c:v>0.71028857279621205</c:v>
                </c:pt>
                <c:pt idx="3">
                  <c:v>0.76058518572306599</c:v>
                </c:pt>
                <c:pt idx="4">
                  <c:v>0.814443378223071</c:v>
                </c:pt>
                <c:pt idx="5">
                  <c:v>0.87211535115663796</c:v>
                </c:pt>
                <c:pt idx="6">
                  <c:v>0.93387116411025295</c:v>
                </c:pt>
                <c:pt idx="7">
                  <c:v>1</c:v>
                </c:pt>
                <c:pt idx="8">
                  <c:v>1.0455603758243901</c:v>
                </c:pt>
                <c:pt idx="9">
                  <c:v>1.09319649949404</c:v>
                </c:pt>
                <c:pt idx="10">
                  <c:v>1.1430029428609001</c:v>
                </c:pt>
                <c:pt idx="11">
                  <c:v>1.19507858650603</c:v>
                </c:pt>
                <c:pt idx="12">
                  <c:v>1.2495268160469299</c:v>
                </c:pt>
                <c:pt idx="13">
                  <c:v>1.3064557273886901</c:v>
                </c:pt>
                <c:pt idx="14">
                  <c:v>1.3659783413264499</c:v>
                </c:pt>
                <c:pt idx="15">
                  <c:v>1.4282128279252599</c:v>
                </c:pt>
                <c:pt idx="16">
                  <c:v>1.4932827411227501</c:v>
                </c:pt>
                <c:pt idx="17">
                  <c:v>1.5613172640203801</c:v>
                </c:pt>
                <c:pt idx="18">
                  <c:v>1.63245146535027</c:v>
                </c:pt>
                <c:pt idx="19">
                  <c:v>1.7068265676267</c:v>
                </c:pt>
                <c:pt idx="20">
                  <c:v>1.78459022751483</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Sheet1!$A$2:$A$22</c:f>
              <c:numCache>
                <c:formatCode>General</c:formatCode>
                <c:ptCount val="2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numCache>
            </c:numRef>
          </c:xVal>
          <c:yVal>
            <c:numRef>
              <c:f>Sheet1!$D$2:$D$22</c:f>
              <c:numCache>
                <c:formatCode>General</c:formatCode>
                <c:ptCount val="21"/>
                <c:pt idx="0">
                  <c:v>0.73207602913303904</c:v>
                </c:pt>
                <c:pt idx="1">
                  <c:v>0.765429688152369</c:v>
                </c:pt>
                <c:pt idx="2">
                  <c:v>0.80030295241173899</c:v>
                </c:pt>
                <c:pt idx="3">
                  <c:v>0.836765055696989</c:v>
                </c:pt>
                <c:pt idx="4">
                  <c:v>0.87488838611126296</c:v>
                </c:pt>
                <c:pt idx="5">
                  <c:v>0.91474862978688798</c:v>
                </c:pt>
                <c:pt idx="6">
                  <c:v>0.95642492114482702</c:v>
                </c:pt>
                <c:pt idx="7">
                  <c:v>1</c:v>
                </c:pt>
                <c:pt idx="8">
                  <c:v>1.0708115192235901</c:v>
                </c:pt>
                <c:pt idx="9">
                  <c:v>1.14663730970193</c:v>
                </c:pt>
                <c:pt idx="10">
                  <c:v>1.2278324396003699</c:v>
                </c:pt>
                <c:pt idx="11">
                  <c:v>1.3147771200004801</c:v>
                </c:pt>
                <c:pt idx="12">
                  <c:v>1.4078784853081201</c:v>
                </c:pt>
                <c:pt idx="13">
                  <c:v>1.507572499735</c:v>
                </c:pt>
                <c:pt idx="14">
                  <c:v>1.61432599878094</c:v>
                </c:pt>
                <c:pt idx="15">
                  <c:v>1.7286388752767501</c:v>
                </c:pt>
                <c:pt idx="16">
                  <c:v>1.85104642022405</c:v>
                </c:pt>
                <c:pt idx="17">
                  <c:v>1.9821218293934999</c:v>
                </c:pt>
                <c:pt idx="18">
                  <c:v>2.1224788874190899</c:v>
                </c:pt>
                <c:pt idx="19">
                  <c:v>2.2727748419572298</c:v>
                </c:pt>
                <c:pt idx="20">
                  <c:v>2.4337134813693702</c:v>
                </c:pt>
              </c:numCache>
            </c:numRef>
          </c:yVal>
          <c:smooth val="1"/>
        </c:ser>
        <c:dLbls>
          <c:showLegendKey val="0"/>
          <c:showVal val="0"/>
          <c:showCatName val="0"/>
          <c:showSerName val="0"/>
          <c:showPercent val="0"/>
          <c:showBubbleSize val="0"/>
        </c:dLbls>
        <c:axId val="472600392"/>
        <c:axId val="472600784"/>
      </c:scatterChart>
      <c:valAx>
        <c:axId val="472600392"/>
        <c:scaling>
          <c:orientation val="minMax"/>
          <c:max val="2.5"/>
          <c:min val="0.5"/>
        </c:scaling>
        <c:delete val="0"/>
        <c:axPos val="b"/>
        <c:title>
          <c:tx>
            <c:rich>
              <a:bodyPr/>
              <a:lstStyle/>
              <a:p>
                <a:pPr>
                  <a:defRPr sz="1700"/>
                </a:pPr>
                <a:r>
                  <a:rPr lang="en-US" sz="1700" dirty="0" smtClean="0"/>
                  <a:t>Recipient</a:t>
                </a:r>
                <a:r>
                  <a:rPr lang="en-US" sz="1700" baseline="0" dirty="0" smtClean="0"/>
                  <a:t> Creatinine (mg/</a:t>
                </a:r>
                <a:r>
                  <a:rPr lang="en-US" sz="1700" baseline="0" dirty="0" err="1" smtClean="0"/>
                  <a:t>dL</a:t>
                </a:r>
                <a:r>
                  <a:rPr lang="en-US" sz="1700" baseline="0" dirty="0" smtClean="0"/>
                  <a:t>)</a:t>
                </a:r>
                <a:endParaRPr lang="en-US" sz="1700" dirty="0"/>
              </a:p>
            </c:rich>
          </c:tx>
          <c:layout/>
          <c:overlay val="0"/>
        </c:title>
        <c:numFmt formatCode="#,##0.0" sourceLinked="0"/>
        <c:majorTickMark val="out"/>
        <c:minorTickMark val="none"/>
        <c:tickLblPos val="nextTo"/>
        <c:txPr>
          <a:bodyPr rot="0"/>
          <a:lstStyle/>
          <a:p>
            <a:pPr>
              <a:defRPr sz="1500" b="1"/>
            </a:pPr>
            <a:endParaRPr lang="en-US"/>
          </a:p>
        </c:txPr>
        <c:crossAx val="472600784"/>
        <c:crosses val="autoZero"/>
        <c:crossBetween val="midCat"/>
        <c:majorUnit val="0.5"/>
      </c:valAx>
      <c:valAx>
        <c:axId val="472600784"/>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472600392"/>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Sheet1!$A$1</c:f>
              <c:strCache>
                <c:ptCount val="1"/>
                <c:pt idx="0">
                  <c:v>Recipient age</c:v>
                </c:pt>
              </c:strCache>
            </c:strRef>
          </c:tx>
          <c:spPr>
            <a:ln w="38100">
              <a:solidFill>
                <a:srgbClr val="00FF00"/>
              </a:solidFill>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Sheet1!$B$2:$B$52</c:f>
              <c:numCache>
                <c:formatCode>General</c:formatCode>
                <c:ptCount val="51"/>
                <c:pt idx="0">
                  <c:v>1.9130284281902401</c:v>
                </c:pt>
                <c:pt idx="1">
                  <c:v>1.8627552318674201</c:v>
                </c:pt>
                <c:pt idx="2">
                  <c:v>1.81380318385127</c:v>
                </c:pt>
                <c:pt idx="3">
                  <c:v>1.76613756518664</c:v>
                </c:pt>
                <c:pt idx="4">
                  <c:v>1.71972456931092</c:v>
                </c:pt>
                <c:pt idx="5">
                  <c:v>1.6745312780768999</c:v>
                </c:pt>
                <c:pt idx="6">
                  <c:v>1.63052563840583</c:v>
                </c:pt>
                <c:pt idx="7">
                  <c:v>1.5876764395538701</c:v>
                </c:pt>
                <c:pt idx="8">
                  <c:v>1.54595329097614</c:v>
                </c:pt>
                <c:pt idx="9">
                  <c:v>1.50532660077234</c:v>
                </c:pt>
                <c:pt idx="10">
                  <c:v>1.46576755469889</c:v>
                </c:pt>
                <c:pt idx="11">
                  <c:v>1.4272480957326199</c:v>
                </c:pt>
                <c:pt idx="12">
                  <c:v>1.3897409041714199</c:v>
                </c:pt>
                <c:pt idx="13">
                  <c:v>1.35325200961641</c:v>
                </c:pt>
                <c:pt idx="14">
                  <c:v>1.3179118273799799</c:v>
                </c:pt>
                <c:pt idx="15">
                  <c:v>1.2838660036982401</c:v>
                </c:pt>
                <c:pt idx="16">
                  <c:v>1.25124266823216</c:v>
                </c:pt>
                <c:pt idx="17">
                  <c:v>1.22015422992288</c:v>
                </c:pt>
                <c:pt idx="18">
                  <c:v>1.19069926583269</c:v>
                </c:pt>
                <c:pt idx="19">
                  <c:v>1.1629644740271601</c:v>
                </c:pt>
                <c:pt idx="20">
                  <c:v>1.1370266681527801</c:v>
                </c:pt>
                <c:pt idx="21">
                  <c:v>1.11295480492217</c:v>
                </c:pt>
                <c:pt idx="22">
                  <c:v>1.09081202180576</c:v>
                </c:pt>
                <c:pt idx="23">
                  <c:v>1.0706577044872001</c:v>
                </c:pt>
                <c:pt idx="24">
                  <c:v>1.0525495636669899</c:v>
                </c:pt>
                <c:pt idx="25">
                  <c:v>1.03654575501486</c:v>
                </c:pt>
                <c:pt idx="26">
                  <c:v>1.02270704154968</c:v>
                </c:pt>
                <c:pt idx="27">
                  <c:v>1.0110990318629201</c:v>
                </c:pt>
                <c:pt idx="28">
                  <c:v>1.0017945376222399</c:v>
                </c:pt>
                <c:pt idx="29">
                  <c:v>0.99487604657726103</c:v>
                </c:pt>
                <c:pt idx="30">
                  <c:v>0.990438410123479</c:v>
                </c:pt>
                <c:pt idx="31">
                  <c:v>0.98859177469370896</c:v>
                </c:pt>
                <c:pt idx="32">
                  <c:v>0.98946482763749</c:v>
                </c:pt>
                <c:pt idx="33">
                  <c:v>0.99320848589066801</c:v>
                </c:pt>
                <c:pt idx="34">
                  <c:v>1</c:v>
                </c:pt>
                <c:pt idx="35">
                  <c:v>1.0099747659412299</c:v>
                </c:pt>
                <c:pt idx="36">
                  <c:v>1.0230049321674399</c:v>
                </c:pt>
                <c:pt idx="37">
                  <c:v>1.0389052730572701</c:v>
                </c:pt>
                <c:pt idx="38">
                  <c:v>1.05749793865232</c:v>
                </c:pt>
                <c:pt idx="39">
                  <c:v>1.0786058979704001</c:v>
                </c:pt>
                <c:pt idx="40">
                  <c:v>1.1020468581533001</c:v>
                </c:pt>
                <c:pt idx="41">
                  <c:v>1.12762751897397</c:v>
                </c:pt>
                <c:pt idx="42">
                  <c:v>1.1551381938060099</c:v>
                </c:pt>
                <c:pt idx="43">
                  <c:v>1.1843477873953401</c:v>
                </c:pt>
                <c:pt idx="44">
                  <c:v>1.21499890834048</c:v>
                </c:pt>
                <c:pt idx="45">
                  <c:v>1.24680399482447</c:v>
                </c:pt>
                <c:pt idx="46">
                  <c:v>1.27950335766628</c:v>
                </c:pt>
                <c:pt idx="47">
                  <c:v>1.31306024609898</c:v>
                </c:pt>
                <c:pt idx="48">
                  <c:v>1.34749728159018</c:v>
                </c:pt>
                <c:pt idx="49">
                  <c:v>1.38283748159112</c:v>
                </c:pt>
                <c:pt idx="50">
                  <c:v>1.4191045329877301</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Sheet1!$C$2:$C$52</c:f>
              <c:numCache>
                <c:formatCode>General</c:formatCode>
                <c:ptCount val="51"/>
                <c:pt idx="0">
                  <c:v>1.61896291204448</c:v>
                </c:pt>
                <c:pt idx="1">
                  <c:v>1.58636160788249</c:v>
                </c:pt>
                <c:pt idx="2">
                  <c:v>1.55439486638367</c:v>
                </c:pt>
                <c:pt idx="3">
                  <c:v>1.52304806173611</c:v>
                </c:pt>
                <c:pt idx="4">
                  <c:v>1.4923065373425</c:v>
                </c:pt>
                <c:pt idx="5">
                  <c:v>1.46215553722124</c:v>
                </c:pt>
                <c:pt idx="6">
                  <c:v>1.4325801205106401</c:v>
                </c:pt>
                <c:pt idx="7">
                  <c:v>1.40356505369357</c:v>
                </c:pt>
                <c:pt idx="8">
                  <c:v>1.37509467320859</c:v>
                </c:pt>
                <c:pt idx="9">
                  <c:v>1.34715270837844</c:v>
                </c:pt>
                <c:pt idx="10">
                  <c:v>1.3197220507365699</c:v>
                </c:pt>
                <c:pt idx="11">
                  <c:v>1.29278445040099</c:v>
                </c:pt>
                <c:pt idx="12">
                  <c:v>1.2663201125043599</c:v>
                </c:pt>
                <c:pt idx="13">
                  <c:v>1.24033294387939</c:v>
                </c:pt>
                <c:pt idx="14">
                  <c:v>1.21492476248407</c:v>
                </c:pt>
                <c:pt idx="15">
                  <c:v>1.1902137262221699</c:v>
                </c:pt>
                <c:pt idx="16">
                  <c:v>1.1663090975550301</c:v>
                </c:pt>
                <c:pt idx="17">
                  <c:v>1.1433127527444</c:v>
                </c:pt>
                <c:pt idx="18">
                  <c:v>1.1213209745513799</c:v>
                </c:pt>
                <c:pt idx="19">
                  <c:v>1.1004265533767601</c:v>
                </c:pt>
                <c:pt idx="20">
                  <c:v>1.0807212053295101</c:v>
                </c:pt>
                <c:pt idx="21">
                  <c:v>1.0622982844564799</c:v>
                </c:pt>
                <c:pt idx="22">
                  <c:v>1.0452556857636099</c:v>
                </c:pt>
                <c:pt idx="23">
                  <c:v>1.0296987869056999</c:v>
                </c:pt>
                <c:pt idx="24">
                  <c:v>1.0157431602292</c:v>
                </c:pt>
                <c:pt idx="25">
                  <c:v>1.0035168067964999</c:v>
                </c:pt>
                <c:pt idx="26">
                  <c:v>0.99316169964274703</c:v>
                </c:pt>
                <c:pt idx="27">
                  <c:v>0.98483463708994001</c:v>
                </c:pt>
                <c:pt idx="28">
                  <c:v>0.97870766937548104</c:v>
                </c:pt>
                <c:pt idx="29">
                  <c:v>0.97496853127155902</c:v>
                </c:pt>
                <c:pt idx="30">
                  <c:v>0.97382171235914705</c:v>
                </c:pt>
                <c:pt idx="31">
                  <c:v>0.97549065557953796</c:v>
                </c:pt>
                <c:pt idx="32">
                  <c:v>0.98022143880585899</c:v>
                </c:pt>
                <c:pt idx="33">
                  <c:v>0.98828816834566502</c:v>
                </c:pt>
                <c:pt idx="34">
                  <c:v>1</c:v>
                </c:pt>
                <c:pt idx="35">
                  <c:v>1.00435935260006</c:v>
                </c:pt>
                <c:pt idx="36">
                  <c:v>1.0110512653491199</c:v>
                </c:pt>
                <c:pt idx="37">
                  <c:v>1.0198630630948</c:v>
                </c:pt>
                <c:pt idx="38">
                  <c:v>1.0305986200920301</c:v>
                </c:pt>
                <c:pt idx="39">
                  <c:v>1.0430709815149899</c:v>
                </c:pt>
                <c:pt idx="40">
                  <c:v>1.0570965900172</c:v>
                </c:pt>
                <c:pt idx="41">
                  <c:v>1.0724905949986601</c:v>
                </c:pt>
                <c:pt idx="42">
                  <c:v>1.08906299734014</c:v>
                </c:pt>
                <c:pt idx="43">
                  <c:v>1.10661543787212</c:v>
                </c:pt>
                <c:pt idx="44">
                  <c:v>1.1249383407156801</c:v>
                </c:pt>
                <c:pt idx="45">
                  <c:v>1.1438089379875001</c:v>
                </c:pt>
                <c:pt idx="46">
                  <c:v>1.1630322697231901</c:v>
                </c:pt>
                <c:pt idx="47">
                  <c:v>1.1825736217843399</c:v>
                </c:pt>
                <c:pt idx="48">
                  <c:v>1.2024394987979199</c:v>
                </c:pt>
                <c:pt idx="49">
                  <c:v>1.2226360604527</c:v>
                </c:pt>
                <c:pt idx="50">
                  <c:v>1.24316940638475</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Sheet1!$D$2:$D$52</c:f>
              <c:numCache>
                <c:formatCode>General</c:formatCode>
                <c:ptCount val="51"/>
                <c:pt idx="0">
                  <c:v>2.2605074766304898</c:v>
                </c:pt>
                <c:pt idx="1">
                  <c:v>2.18730523772639</c:v>
                </c:pt>
                <c:pt idx="2">
                  <c:v>2.1165033807676901</c:v>
                </c:pt>
                <c:pt idx="3">
                  <c:v>2.0480259143022699</c:v>
                </c:pt>
                <c:pt idx="4">
                  <c:v>1.98179966400084</c:v>
                </c:pt>
                <c:pt idx="5">
                  <c:v>1.91775425382368</c:v>
                </c:pt>
                <c:pt idx="6">
                  <c:v>1.8558221068648399</c:v>
                </c:pt>
                <c:pt idx="7">
                  <c:v>1.79593847116743</c:v>
                </c:pt>
                <c:pt idx="8">
                  <c:v>1.7380414777575299</c:v>
                </c:pt>
                <c:pt idx="9">
                  <c:v>1.6820722408823201</c:v>
                </c:pt>
                <c:pt idx="10">
                  <c:v>1.6279750142909599</c:v>
                </c:pt>
                <c:pt idx="11">
                  <c:v>1.57569742283065</c:v>
                </c:pt>
                <c:pt idx="12">
                  <c:v>1.5251907962731399</c:v>
                </c:pt>
                <c:pt idx="13">
                  <c:v>1.4764511501267701</c:v>
                </c:pt>
                <c:pt idx="14">
                  <c:v>1.4296289271417399</c:v>
                </c:pt>
                <c:pt idx="15">
                  <c:v>1.3848873350536499</c:v>
                </c:pt>
                <c:pt idx="16">
                  <c:v>1.34236131578393</c:v>
                </c:pt>
                <c:pt idx="17">
                  <c:v>1.30216018427595</c:v>
                </c:pt>
                <c:pt idx="18">
                  <c:v>1.2643701257989299</c:v>
                </c:pt>
                <c:pt idx="19">
                  <c:v>1.22905646333147</c:v>
                </c:pt>
                <c:pt idx="20">
                  <c:v>1.1962656397553</c:v>
                </c:pt>
                <c:pt idx="21">
                  <c:v>1.16602692099149</c:v>
                </c:pt>
                <c:pt idx="22">
                  <c:v>1.13835388137277</c:v>
                </c:pt>
                <c:pt idx="23">
                  <c:v>1.1132458683597199</c:v>
                </c:pt>
                <c:pt idx="24">
                  <c:v>1.0906896815584699</c:v>
                </c:pt>
                <c:pt idx="25">
                  <c:v>1.07066179157396</c:v>
                </c:pt>
                <c:pt idx="26">
                  <c:v>1.0531313211247699</c:v>
                </c:pt>
                <c:pt idx="27">
                  <c:v>1.0380638675087199</c:v>
                </c:pt>
                <c:pt idx="28">
                  <c:v>1.0254260051422299</c:v>
                </c:pt>
                <c:pt idx="29">
                  <c:v>1.0151900459416101</c:v>
                </c:pt>
                <c:pt idx="30">
                  <c:v>1.0073386450497801</c:v>
                </c:pt>
                <c:pt idx="31">
                  <c:v>1.00186884559282</c:v>
                </c:pt>
                <c:pt idx="32">
                  <c:v>0.99879538068907103</c:v>
                </c:pt>
                <c:pt idx="33">
                  <c:v>0.99815329985839396</c:v>
                </c:pt>
                <c:pt idx="34">
                  <c:v>1</c:v>
                </c:pt>
                <c:pt idx="35">
                  <c:v>1.0156215752831499</c:v>
                </c:pt>
                <c:pt idx="36">
                  <c:v>1.0350999272796899</c:v>
                </c:pt>
                <c:pt idx="37">
                  <c:v>1.05830302659552</c:v>
                </c:pt>
                <c:pt idx="38">
                  <c:v>1.0850993475559201</c:v>
                </c:pt>
                <c:pt idx="39">
                  <c:v>1.11535140345558</c:v>
                </c:pt>
                <c:pt idx="40">
                  <c:v>1.1489085188949499</c:v>
                </c:pt>
                <c:pt idx="41">
                  <c:v>1.1855990415925199</c:v>
                </c:pt>
                <c:pt idx="42">
                  <c:v>1.22522227827805</c:v>
                </c:pt>
                <c:pt idx="43">
                  <c:v>1.26754031572649</c:v>
                </c:pt>
                <c:pt idx="44">
                  <c:v>1.3122695652184799</c:v>
                </c:pt>
                <c:pt idx="45">
                  <c:v>1.35907331188144</c:v>
                </c:pt>
                <c:pt idx="46">
                  <c:v>1.4076383647282</c:v>
                </c:pt>
                <c:pt idx="47">
                  <c:v>1.45794492463315</c:v>
                </c:pt>
                <c:pt idx="48">
                  <c:v>1.51005429022261</c:v>
                </c:pt>
                <c:pt idx="49">
                  <c:v>1.5640300187001099</c:v>
                </c:pt>
                <c:pt idx="50">
                  <c:v>1.6199382523438901</c:v>
                </c:pt>
              </c:numCache>
            </c:numRef>
          </c:yVal>
          <c:smooth val="1"/>
        </c:ser>
        <c:dLbls>
          <c:showLegendKey val="0"/>
          <c:showVal val="0"/>
          <c:showCatName val="0"/>
          <c:showSerName val="0"/>
          <c:showPercent val="0"/>
          <c:showBubbleSize val="0"/>
        </c:dLbls>
        <c:axId val="567332904"/>
        <c:axId val="567333296"/>
      </c:scatterChart>
      <c:valAx>
        <c:axId val="567332904"/>
        <c:scaling>
          <c:orientation val="minMax"/>
          <c:max val="70"/>
          <c:min val="20"/>
        </c:scaling>
        <c:delete val="0"/>
        <c:axPos val="b"/>
        <c:title>
          <c:tx>
            <c:rich>
              <a:bodyPr/>
              <a:lstStyle/>
              <a:p>
                <a:pPr>
                  <a:defRPr sz="1700"/>
                </a:pPr>
                <a:r>
                  <a:rPr lang="en-US" sz="1700" dirty="0" smtClean="0"/>
                  <a:t>Recipient</a:t>
                </a:r>
                <a:r>
                  <a:rPr lang="en-US" sz="1700" baseline="0" dirty="0" smtClean="0"/>
                  <a:t> Age (years)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67333296"/>
        <c:crosses val="autoZero"/>
        <c:crossBetween val="midCat"/>
        <c:majorUnit val="10"/>
      </c:valAx>
      <c:valAx>
        <c:axId val="56733329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 </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67332904"/>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24"/>
          <c:h val="0.77074260114041104"/>
        </c:manualLayout>
      </c:layout>
      <c:scatterChart>
        <c:scatterStyle val="smoothMarker"/>
        <c:varyColors val="0"/>
        <c:ser>
          <c:idx val="0"/>
          <c:order val="0"/>
          <c:tx>
            <c:strRef>
              <c:f>Sheet1!$A$1</c:f>
              <c:strCache>
                <c:ptCount val="1"/>
                <c:pt idx="0">
                  <c:v>Donor age</c:v>
                </c:pt>
              </c:strCache>
            </c:strRef>
          </c:tx>
          <c:spPr>
            <a:ln w="38100">
              <a:solidFill>
                <a:srgbClr val="00FF00"/>
              </a:solidFill>
            </a:ln>
          </c:spPr>
          <c:marker>
            <c:symbol val="none"/>
          </c:marker>
          <c:xVal>
            <c:numRef>
              <c:f>Sheet1!$A$2:$A$47</c:f>
              <c:numCache>
                <c:formatCode>General</c:formatCode>
                <c:ptCount val="4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numCache>
            </c:numRef>
          </c:xVal>
          <c:yVal>
            <c:numRef>
              <c:f>Sheet1!$B$2:$B$47</c:f>
              <c:numCache>
                <c:formatCode>General</c:formatCode>
                <c:ptCount val="46"/>
                <c:pt idx="0">
                  <c:v>0.82627299889547901</c:v>
                </c:pt>
                <c:pt idx="1">
                  <c:v>0.83761280244777103</c:v>
                </c:pt>
                <c:pt idx="2">
                  <c:v>0.84910823391574797</c:v>
                </c:pt>
                <c:pt idx="3">
                  <c:v>0.86076142914312403</c:v>
                </c:pt>
                <c:pt idx="4">
                  <c:v>0.87257455328601696</c:v>
                </c:pt>
                <c:pt idx="5">
                  <c:v>0.88454980121523596</c:v>
                </c:pt>
                <c:pt idx="6">
                  <c:v>0.89668939792408198</c:v>
                </c:pt>
                <c:pt idx="7">
                  <c:v>0.90899559894175397</c:v>
                </c:pt>
                <c:pt idx="8">
                  <c:v>0.92147069075242305</c:v>
                </c:pt>
                <c:pt idx="9">
                  <c:v>0.93411699122005998</c:v>
                </c:pt>
                <c:pt idx="10">
                  <c:v>0.946936850019093</c:v>
                </c:pt>
                <c:pt idx="11">
                  <c:v>0.95993264907097697</c:v>
                </c:pt>
                <c:pt idx="12">
                  <c:v>0.97310680298675001</c:v>
                </c:pt>
                <c:pt idx="13">
                  <c:v>0.98646175951566895</c:v>
                </c:pt>
                <c:pt idx="14">
                  <c:v>1</c:v>
                </c:pt>
                <c:pt idx="15">
                  <c:v>1.0137240398360501</c:v>
                </c:pt>
                <c:pt idx="16">
                  <c:v>1.0276364289415201</c:v>
                </c:pt>
                <c:pt idx="17">
                  <c:v>1.0417397522292799</c:v>
                </c:pt>
                <c:pt idx="18">
                  <c:v>1.05603663008767</c:v>
                </c:pt>
                <c:pt idx="19">
                  <c:v>1.07052971886732</c:v>
                </c:pt>
                <c:pt idx="20">
                  <c:v>1.08522171137473</c:v>
                </c:pt>
                <c:pt idx="21">
                  <c:v>1.10011533737258</c:v>
                </c:pt>
                <c:pt idx="22">
                  <c:v>1.1152133640869299</c:v>
                </c:pt>
                <c:pt idx="23">
                  <c:v>1.13051859672135</c:v>
                </c:pt>
                <c:pt idx="24">
                  <c:v>1.1460338789781499</c:v>
                </c:pt>
                <c:pt idx="25">
                  <c:v>1.1617620935867099</c:v>
                </c:pt>
                <c:pt idx="26">
                  <c:v>1.1777061628390999</c:v>
                </c:pt>
                <c:pt idx="27">
                  <c:v>1.1938690491330599</c:v>
                </c:pt>
                <c:pt idx="28">
                  <c:v>1.21025375552239</c:v>
                </c:pt>
                <c:pt idx="29">
                  <c:v>1.2268633262749</c:v>
                </c:pt>
                <c:pt idx="30">
                  <c:v>1.24370084743809</c:v>
                </c:pt>
                <c:pt idx="31">
                  <c:v>1.26076944741245</c:v>
                </c:pt>
                <c:pt idx="32">
                  <c:v>1.27807229753282</c:v>
                </c:pt>
                <c:pt idx="33">
                  <c:v>1.29561261265751</c:v>
                </c:pt>
                <c:pt idx="34">
                  <c:v>1.3133936517657001</c:v>
                </c:pt>
                <c:pt idx="35">
                  <c:v>1.33141871856295</c:v>
                </c:pt>
                <c:pt idx="36">
                  <c:v>1.3496911620949701</c:v>
                </c:pt>
                <c:pt idx="37">
                  <c:v>1.36821437736992</c:v>
                </c:pt>
                <c:pt idx="38">
                  <c:v>1.3869918059891999</c:v>
                </c:pt>
                <c:pt idx="39">
                  <c:v>1.4060269367868601</c:v>
                </c:pt>
                <c:pt idx="40">
                  <c:v>1.4253233064778801</c:v>
                </c:pt>
                <c:pt idx="41">
                  <c:v>1.44488450031523</c:v>
                </c:pt>
                <c:pt idx="42">
                  <c:v>1.4647141527560501</c:v>
                </c:pt>
                <c:pt idx="43">
                  <c:v>1.4848159481368901</c:v>
                </c:pt>
                <c:pt idx="44">
                  <c:v>1.5051936213583199</c:v>
                </c:pt>
                <c:pt idx="45">
                  <c:v>1.52585095857881</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Sheet1!$A$2:$A$47</c:f>
              <c:numCache>
                <c:formatCode>General</c:formatCode>
                <c:ptCount val="4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numCache>
            </c:numRef>
          </c:xVal>
          <c:yVal>
            <c:numRef>
              <c:f>Sheet1!$C$2:$C$47</c:f>
              <c:numCache>
                <c:formatCode>General</c:formatCode>
                <c:ptCount val="46"/>
                <c:pt idx="0">
                  <c:v>0.78324234305815399</c:v>
                </c:pt>
                <c:pt idx="1">
                  <c:v>0.79703061546129705</c:v>
                </c:pt>
                <c:pt idx="2">
                  <c:v>0.81106161791797704</c:v>
                </c:pt>
                <c:pt idx="3">
                  <c:v>0.82533962347105105</c:v>
                </c:pt>
                <c:pt idx="4">
                  <c:v>0.83986898038642599</c:v>
                </c:pt>
                <c:pt idx="5">
                  <c:v>0.85465411347729403</c:v>
                </c:pt>
                <c:pt idx="6">
                  <c:v>0.86969952545167795</c:v>
                </c:pt>
                <c:pt idx="7">
                  <c:v>0.88500979828369897</c:v>
                </c:pt>
                <c:pt idx="8">
                  <c:v>0.90058959460898602</c:v>
                </c:pt>
                <c:pt idx="9">
                  <c:v>0.91644365914464498</c:v>
                </c:pt>
                <c:pt idx="10">
                  <c:v>0.93257682013423304</c:v>
                </c:pt>
                <c:pt idx="11">
                  <c:v>0.94899399081816405</c:v>
                </c:pt>
                <c:pt idx="12">
                  <c:v>0.96570017093000105</c:v>
                </c:pt>
                <c:pt idx="13">
                  <c:v>0.98270044821908997</c:v>
                </c:pt>
                <c:pt idx="14">
                  <c:v>1</c:v>
                </c:pt>
                <c:pt idx="15">
                  <c:v>1.0098587793270899</c:v>
                </c:pt>
                <c:pt idx="16">
                  <c:v>1.0198147541840099</c:v>
                </c:pt>
                <c:pt idx="17">
                  <c:v>1.02986888280002</c:v>
                </c:pt>
                <c:pt idx="18">
                  <c:v>1.0400221328513899</c:v>
                </c:pt>
                <c:pt idx="19">
                  <c:v>1.0502754815544699</c:v>
                </c:pt>
                <c:pt idx="20">
                  <c:v>1.0606299157597701</c:v>
                </c:pt>
                <c:pt idx="21">
                  <c:v>1.07108643204696</c:v>
                </c:pt>
                <c:pt idx="22">
                  <c:v>1.0816460368207499</c:v>
                </c:pt>
                <c:pt idx="23">
                  <c:v>1.0923097464078</c:v>
                </c:pt>
                <c:pt idx="24">
                  <c:v>1.1030785871544699</c:v>
                </c:pt>
                <c:pt idx="25">
                  <c:v>1.1139535955256601</c:v>
                </c:pt>
                <c:pt idx="26">
                  <c:v>1.1249358182045699</c:v>
                </c:pt>
                <c:pt idx="27">
                  <c:v>1.1360263121934</c:v>
                </c:pt>
                <c:pt idx="28">
                  <c:v>1.14722614491508</c:v>
                </c:pt>
                <c:pt idx="29">
                  <c:v>1.15853639431608</c:v>
                </c:pt>
                <c:pt idx="30">
                  <c:v>1.1699581489700499</c:v>
                </c:pt>
                <c:pt idx="31">
                  <c:v>1.1814925081826799</c:v>
                </c:pt>
                <c:pt idx="32">
                  <c:v>1.1931405820974701</c:v>
                </c:pt>
                <c:pt idx="33">
                  <c:v>1.2049034918025601</c:v>
                </c:pt>
                <c:pt idx="34">
                  <c:v>1.2167823694386899</c:v>
                </c:pt>
                <c:pt idx="35">
                  <c:v>1.22877835830809</c:v>
                </c:pt>
                <c:pt idx="36">
                  <c:v>1.2408926129845601</c:v>
                </c:pt>
                <c:pt idx="37">
                  <c:v>1.25312629942459</c:v>
                </c:pt>
                <c:pt idx="38">
                  <c:v>1.2654805950796</c:v>
                </c:pt>
                <c:pt idx="39">
                  <c:v>1.27795668900921</c:v>
                </c:pt>
                <c:pt idx="40">
                  <c:v>1.2905557819957301</c:v>
                </c:pt>
                <c:pt idx="41">
                  <c:v>1.3032790866597299</c:v>
                </c:pt>
                <c:pt idx="42">
                  <c:v>1.3161278275767301</c:v>
                </c:pt>
                <c:pt idx="43">
                  <c:v>1.3291032413950601</c:v>
                </c:pt>
                <c:pt idx="44">
                  <c:v>1.3422065769548901</c:v>
                </c:pt>
                <c:pt idx="45">
                  <c:v>1.3554390954084701</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Sheet1!$A$2:$A$47</c:f>
              <c:numCache>
                <c:formatCode>General</c:formatCode>
                <c:ptCount val="4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numCache>
            </c:numRef>
          </c:xVal>
          <c:yVal>
            <c:numRef>
              <c:f>Sheet1!$D$2:$D$47</c:f>
              <c:numCache>
                <c:formatCode>General</c:formatCode>
                <c:ptCount val="46"/>
                <c:pt idx="0">
                  <c:v>0.87166772168883699</c:v>
                </c:pt>
                <c:pt idx="1">
                  <c:v>0.88026130140351899</c:v>
                </c:pt>
                <c:pt idx="2">
                  <c:v>0.88893960332423705</c:v>
                </c:pt>
                <c:pt idx="3">
                  <c:v>0.89770346270852497</c:v>
                </c:pt>
                <c:pt idx="4">
                  <c:v>0.90655372304853599</c:v>
                </c:pt>
                <c:pt idx="5">
                  <c:v>0.91549123615222805</c:v>
                </c:pt>
                <c:pt idx="6">
                  <c:v>0.92451686222534102</c:v>
                </c:pt>
                <c:pt idx="7">
                  <c:v>0.93363146995419799</c:v>
                </c:pt>
                <c:pt idx="8">
                  <c:v>0.94283593658930798</c:v>
                </c:pt>
                <c:pt idx="9">
                  <c:v>0.95213114802979604</c:v>
                </c:pt>
                <c:pt idx="10">
                  <c:v>0.96151799890867395</c:v>
                </c:pt>
                <c:pt idx="11">
                  <c:v>0.97099739267894403</c:v>
                </c:pt>
                <c:pt idx="12">
                  <c:v>0.98057024170054996</c:v>
                </c:pt>
                <c:pt idx="13">
                  <c:v>0.99023746732819096</c:v>
                </c:pt>
                <c:pt idx="14">
                  <c:v>1</c:v>
                </c:pt>
                <c:pt idx="15">
                  <c:v>1.01760409472923</c:v>
                </c:pt>
                <c:pt idx="16">
                  <c:v>1.0355180936096999</c:v>
                </c:pt>
                <c:pt idx="17">
                  <c:v>1.05374745222345</c:v>
                </c:pt>
                <c:pt idx="18">
                  <c:v>1.0722977221930801</c:v>
                </c:pt>
                <c:pt idx="19">
                  <c:v>1.0911745528725101</c:v>
                </c:pt>
                <c:pt idx="20">
                  <c:v>1.1103836930674</c:v>
                </c:pt>
                <c:pt idx="21">
                  <c:v>1.12993099278596</c:v>
                </c:pt>
                <c:pt idx="22">
                  <c:v>1.14982240502046</c:v>
                </c:pt>
                <c:pt idx="23">
                  <c:v>1.1700639875602401</c:v>
                </c:pt>
                <c:pt idx="24">
                  <c:v>1.1906619048365099</c:v>
                </c:pt>
                <c:pt idx="25">
                  <c:v>1.21162242979974</c:v>
                </c:pt>
                <c:pt idx="26">
                  <c:v>1.23295194583</c:v>
                </c:pt>
                <c:pt idx="27">
                  <c:v>1.25465694868099</c:v>
                </c:pt>
                <c:pt idx="28">
                  <c:v>1.27674404845826</c:v>
                </c:pt>
                <c:pt idx="29">
                  <c:v>1.2992199716323001</c:v>
                </c:pt>
                <c:pt idx="30">
                  <c:v>1.32209156308703</c:v>
                </c:pt>
                <c:pt idx="31">
                  <c:v>1.3453657882043399</c:v>
                </c:pt>
                <c:pt idx="32">
                  <c:v>1.3690497349853601</c:v>
                </c:pt>
                <c:pt idx="33">
                  <c:v>1.3931506162090701</c:v>
                </c:pt>
                <c:pt idx="34">
                  <c:v>1.4176757716289099</c:v>
                </c:pt>
                <c:pt idx="35">
                  <c:v>1.4426326702079999</c:v>
                </c:pt>
                <c:pt idx="36">
                  <c:v>1.4680289123938299</c:v>
                </c:pt>
                <c:pt idx="37">
                  <c:v>1.4938722324328699</c:v>
                </c:pt>
                <c:pt idx="38">
                  <c:v>1.52017050072599</c:v>
                </c:pt>
                <c:pt idx="39">
                  <c:v>1.5469317262253599</c:v>
                </c:pt>
                <c:pt idx="40">
                  <c:v>1.57416405887349</c:v>
                </c:pt>
                <c:pt idx="41">
                  <c:v>1.60187579208525</c:v>
                </c:pt>
                <c:pt idx="42">
                  <c:v>1.63007536527359</c:v>
                </c:pt>
                <c:pt idx="43">
                  <c:v>1.65877136641965</c:v>
                </c:pt>
                <c:pt idx="44">
                  <c:v>1.6879725346882499</c:v>
                </c:pt>
                <c:pt idx="45">
                  <c:v>1.71768776308924</c:v>
                </c:pt>
              </c:numCache>
            </c:numRef>
          </c:yVal>
          <c:smooth val="1"/>
        </c:ser>
        <c:dLbls>
          <c:showLegendKey val="0"/>
          <c:showVal val="0"/>
          <c:showCatName val="0"/>
          <c:showSerName val="0"/>
          <c:showPercent val="0"/>
          <c:showBubbleSize val="0"/>
        </c:dLbls>
        <c:axId val="567334080"/>
        <c:axId val="567334472"/>
      </c:scatterChart>
      <c:valAx>
        <c:axId val="567334080"/>
        <c:scaling>
          <c:orientation val="minMax"/>
          <c:max val="60"/>
          <c:min val="15"/>
        </c:scaling>
        <c:delete val="0"/>
        <c:axPos val="b"/>
        <c:title>
          <c:tx>
            <c:rich>
              <a:bodyPr/>
              <a:lstStyle/>
              <a:p>
                <a:pPr>
                  <a:defRPr sz="1700"/>
                </a:pPr>
                <a:r>
                  <a:rPr lang="en-US" sz="1700" dirty="0" smtClean="0"/>
                  <a:t>Donor </a:t>
                </a:r>
                <a:r>
                  <a:rPr lang="en-US" sz="1700" baseline="0" dirty="0" smtClean="0"/>
                  <a:t>Age (years)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67334472"/>
        <c:crosses val="autoZero"/>
        <c:crossBetween val="midCat"/>
        <c:majorUnit val="5"/>
      </c:valAx>
      <c:valAx>
        <c:axId val="567334472"/>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 </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67334080"/>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46"/>
          <c:h val="0.77074260114041115"/>
        </c:manualLayout>
      </c:layout>
      <c:scatterChart>
        <c:scatterStyle val="smoothMarker"/>
        <c:varyColors val="0"/>
        <c:ser>
          <c:idx val="0"/>
          <c:order val="0"/>
          <c:tx>
            <c:strRef>
              <c:f>Sheet1!$A$1</c:f>
              <c:strCache>
                <c:ptCount val="1"/>
                <c:pt idx="0">
                  <c:v>Recipient height</c:v>
                </c:pt>
              </c:strCache>
            </c:strRef>
          </c:tx>
          <c:spPr>
            <a:ln w="38100">
              <a:solidFill>
                <a:srgbClr val="00FF00"/>
              </a:solidFill>
            </a:ln>
          </c:spPr>
          <c:marker>
            <c:symbol val="none"/>
          </c:marker>
          <c:xVal>
            <c:numRef>
              <c:f>Sheet1!$A$2:$A$52</c:f>
              <c:numCache>
                <c:formatCode>General</c:formatCode>
                <c:ptCount val="51"/>
                <c:pt idx="0">
                  <c:v>150</c:v>
                </c:pt>
                <c:pt idx="1">
                  <c:v>151</c:v>
                </c:pt>
                <c:pt idx="2">
                  <c:v>152</c:v>
                </c:pt>
                <c:pt idx="3">
                  <c:v>153</c:v>
                </c:pt>
                <c:pt idx="4">
                  <c:v>154</c:v>
                </c:pt>
                <c:pt idx="5">
                  <c:v>155</c:v>
                </c:pt>
                <c:pt idx="6">
                  <c:v>156</c:v>
                </c:pt>
                <c:pt idx="7">
                  <c:v>157</c:v>
                </c:pt>
                <c:pt idx="8">
                  <c:v>158</c:v>
                </c:pt>
                <c:pt idx="9">
                  <c:v>159</c:v>
                </c:pt>
                <c:pt idx="10">
                  <c:v>160</c:v>
                </c:pt>
                <c:pt idx="11">
                  <c:v>161</c:v>
                </c:pt>
                <c:pt idx="12">
                  <c:v>162</c:v>
                </c:pt>
                <c:pt idx="13">
                  <c:v>163</c:v>
                </c:pt>
                <c:pt idx="14">
                  <c:v>164</c:v>
                </c:pt>
                <c:pt idx="15">
                  <c:v>165</c:v>
                </c:pt>
                <c:pt idx="16">
                  <c:v>166</c:v>
                </c:pt>
                <c:pt idx="17">
                  <c:v>167</c:v>
                </c:pt>
                <c:pt idx="18">
                  <c:v>168</c:v>
                </c:pt>
                <c:pt idx="19">
                  <c:v>169</c:v>
                </c:pt>
                <c:pt idx="20">
                  <c:v>170</c:v>
                </c:pt>
                <c:pt idx="21">
                  <c:v>171</c:v>
                </c:pt>
                <c:pt idx="22">
                  <c:v>172</c:v>
                </c:pt>
                <c:pt idx="23">
                  <c:v>173</c:v>
                </c:pt>
                <c:pt idx="24">
                  <c:v>174</c:v>
                </c:pt>
                <c:pt idx="25">
                  <c:v>175</c:v>
                </c:pt>
                <c:pt idx="26">
                  <c:v>176</c:v>
                </c:pt>
                <c:pt idx="27">
                  <c:v>177</c:v>
                </c:pt>
                <c:pt idx="28">
                  <c:v>178</c:v>
                </c:pt>
                <c:pt idx="29">
                  <c:v>179</c:v>
                </c:pt>
                <c:pt idx="30">
                  <c:v>180</c:v>
                </c:pt>
                <c:pt idx="31">
                  <c:v>181</c:v>
                </c:pt>
                <c:pt idx="32">
                  <c:v>182</c:v>
                </c:pt>
                <c:pt idx="33">
                  <c:v>183</c:v>
                </c:pt>
                <c:pt idx="34">
                  <c:v>184</c:v>
                </c:pt>
                <c:pt idx="35">
                  <c:v>185</c:v>
                </c:pt>
                <c:pt idx="36">
                  <c:v>186</c:v>
                </c:pt>
                <c:pt idx="37">
                  <c:v>187</c:v>
                </c:pt>
                <c:pt idx="38">
                  <c:v>188</c:v>
                </c:pt>
                <c:pt idx="39">
                  <c:v>189</c:v>
                </c:pt>
                <c:pt idx="40">
                  <c:v>190</c:v>
                </c:pt>
                <c:pt idx="41">
                  <c:v>191</c:v>
                </c:pt>
                <c:pt idx="42">
                  <c:v>192</c:v>
                </c:pt>
                <c:pt idx="43">
                  <c:v>193</c:v>
                </c:pt>
                <c:pt idx="44">
                  <c:v>194</c:v>
                </c:pt>
                <c:pt idx="45">
                  <c:v>195</c:v>
                </c:pt>
                <c:pt idx="46">
                  <c:v>196</c:v>
                </c:pt>
                <c:pt idx="47">
                  <c:v>197</c:v>
                </c:pt>
                <c:pt idx="48">
                  <c:v>198</c:v>
                </c:pt>
                <c:pt idx="49">
                  <c:v>199</c:v>
                </c:pt>
                <c:pt idx="50">
                  <c:v>200</c:v>
                </c:pt>
              </c:numCache>
            </c:numRef>
          </c:xVal>
          <c:yVal>
            <c:numRef>
              <c:f>Sheet1!$B$2:$B$52</c:f>
              <c:numCache>
                <c:formatCode>General</c:formatCode>
                <c:ptCount val="51"/>
                <c:pt idx="0">
                  <c:v>1.5193372686287401</c:v>
                </c:pt>
                <c:pt idx="1">
                  <c:v>1.48846090234301</c:v>
                </c:pt>
                <c:pt idx="2">
                  <c:v>1.45821201358626</c:v>
                </c:pt>
                <c:pt idx="3">
                  <c:v>1.4285778505973099</c:v>
                </c:pt>
                <c:pt idx="4">
                  <c:v>1.39954592075955</c:v>
                </c:pt>
                <c:pt idx="5">
                  <c:v>1.3711039853346001</c:v>
                </c:pt>
                <c:pt idx="6">
                  <c:v>1.34324005430287</c:v>
                </c:pt>
                <c:pt idx="7">
                  <c:v>1.31594238130907</c:v>
                </c:pt>
                <c:pt idx="8">
                  <c:v>1.2891994587104001</c:v>
                </c:pt>
                <c:pt idx="9">
                  <c:v>1.26300001272536</c:v>
                </c:pt>
                <c:pt idx="10">
                  <c:v>1.2373329986811501</c:v>
                </c:pt>
                <c:pt idx="11">
                  <c:v>1.21221992674385</c:v>
                </c:pt>
                <c:pt idx="12">
                  <c:v>1.18781445371266</c:v>
                </c:pt>
                <c:pt idx="13">
                  <c:v>1.1642922213772899</c:v>
                </c:pt>
                <c:pt idx="14">
                  <c:v>1.1418141742854899</c:v>
                </c:pt>
                <c:pt idx="15">
                  <c:v>1.12052808893196</c:v>
                </c:pt>
                <c:pt idx="16">
                  <c:v>1.1005703019792401</c:v>
                </c:pt>
                <c:pt idx="17">
                  <c:v>1.08206760517385</c:v>
                </c:pt>
                <c:pt idx="18">
                  <c:v>1.0651392909777899</c:v>
                </c:pt>
                <c:pt idx="19">
                  <c:v>1.0498993327422199</c:v>
                </c:pt>
                <c:pt idx="20">
                  <c:v>1.03645869456091</c:v>
                </c:pt>
                <c:pt idx="21">
                  <c:v>1.0249277748279499</c:v>
                </c:pt>
                <c:pt idx="22">
                  <c:v>1.01541901628349</c:v>
                </c:pt>
                <c:pt idx="23">
                  <c:v>1.00804965504136</c:v>
                </c:pt>
                <c:pt idx="24">
                  <c:v>1.0029447353780501</c:v>
                </c:pt>
                <c:pt idx="25">
                  <c:v>1.00024034784602</c:v>
                </c:pt>
                <c:pt idx="26">
                  <c:v>1.00001809821689</c:v>
                </c:pt>
                <c:pt idx="27">
                  <c:v>1.00210059500272</c:v>
                </c:pt>
                <c:pt idx="28">
                  <c:v>1.00625627556381</c:v>
                </c:pt>
                <c:pt idx="29">
                  <c:v>1.01226341916691</c:v>
                </c:pt>
                <c:pt idx="30">
                  <c:v>1.01990565247317</c:v>
                </c:pt>
                <c:pt idx="31">
                  <c:v>1.02896784462158</c:v>
                </c:pt>
                <c:pt idx="32">
                  <c:v>1.0392327210325101</c:v>
                </c:pt>
                <c:pt idx="33">
                  <c:v>1.0504777719088501</c:v>
                </c:pt>
                <c:pt idx="34">
                  <c:v>1.06247278910072</c:v>
                </c:pt>
                <c:pt idx="35">
                  <c:v>1.0749777934340701</c:v>
                </c:pt>
                <c:pt idx="36">
                  <c:v>1.0877503236186901</c:v>
                </c:pt>
                <c:pt idx="37">
                  <c:v>1.1006779135272799</c:v>
                </c:pt>
                <c:pt idx="38">
                  <c:v>1.1137591828439</c:v>
                </c:pt>
                <c:pt idx="39">
                  <c:v>1.1269958803286899</c:v>
                </c:pt>
                <c:pt idx="40">
                  <c:v>1.14038989203635</c:v>
                </c:pt>
                <c:pt idx="41">
                  <c:v>1.1539430875997401</c:v>
                </c:pt>
                <c:pt idx="42">
                  <c:v>1.16765739958822</c:v>
                </c:pt>
                <c:pt idx="43">
                  <c:v>1.1815346613897999</c:v>
                </c:pt>
                <c:pt idx="44">
                  <c:v>1.1955768503311099</c:v>
                </c:pt>
                <c:pt idx="45">
                  <c:v>1.2097859265223001</c:v>
                </c:pt>
                <c:pt idx="46">
                  <c:v>1.2241638733688001</c:v>
                </c:pt>
                <c:pt idx="47">
                  <c:v>1.2387126978482801</c:v>
                </c:pt>
                <c:pt idx="48">
                  <c:v>1.2534344307906999</c:v>
                </c:pt>
                <c:pt idx="49">
                  <c:v>1.26833112716185</c:v>
                </c:pt>
                <c:pt idx="50">
                  <c:v>1.28340495585536</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150</c:v>
                </c:pt>
                <c:pt idx="1">
                  <c:v>151</c:v>
                </c:pt>
                <c:pt idx="2">
                  <c:v>152</c:v>
                </c:pt>
                <c:pt idx="3">
                  <c:v>153</c:v>
                </c:pt>
                <c:pt idx="4">
                  <c:v>154</c:v>
                </c:pt>
                <c:pt idx="5">
                  <c:v>155</c:v>
                </c:pt>
                <c:pt idx="6">
                  <c:v>156</c:v>
                </c:pt>
                <c:pt idx="7">
                  <c:v>157</c:v>
                </c:pt>
                <c:pt idx="8">
                  <c:v>158</c:v>
                </c:pt>
                <c:pt idx="9">
                  <c:v>159</c:v>
                </c:pt>
                <c:pt idx="10">
                  <c:v>160</c:v>
                </c:pt>
                <c:pt idx="11">
                  <c:v>161</c:v>
                </c:pt>
                <c:pt idx="12">
                  <c:v>162</c:v>
                </c:pt>
                <c:pt idx="13">
                  <c:v>163</c:v>
                </c:pt>
                <c:pt idx="14">
                  <c:v>164</c:v>
                </c:pt>
                <c:pt idx="15">
                  <c:v>165</c:v>
                </c:pt>
                <c:pt idx="16">
                  <c:v>166</c:v>
                </c:pt>
                <c:pt idx="17">
                  <c:v>167</c:v>
                </c:pt>
                <c:pt idx="18">
                  <c:v>168</c:v>
                </c:pt>
                <c:pt idx="19">
                  <c:v>169</c:v>
                </c:pt>
                <c:pt idx="20">
                  <c:v>170</c:v>
                </c:pt>
                <c:pt idx="21">
                  <c:v>171</c:v>
                </c:pt>
                <c:pt idx="22">
                  <c:v>172</c:v>
                </c:pt>
                <c:pt idx="23">
                  <c:v>173</c:v>
                </c:pt>
                <c:pt idx="24">
                  <c:v>174</c:v>
                </c:pt>
                <c:pt idx="25">
                  <c:v>175</c:v>
                </c:pt>
                <c:pt idx="26">
                  <c:v>176</c:v>
                </c:pt>
                <c:pt idx="27">
                  <c:v>177</c:v>
                </c:pt>
                <c:pt idx="28">
                  <c:v>178</c:v>
                </c:pt>
                <c:pt idx="29">
                  <c:v>179</c:v>
                </c:pt>
                <c:pt idx="30">
                  <c:v>180</c:v>
                </c:pt>
                <c:pt idx="31">
                  <c:v>181</c:v>
                </c:pt>
                <c:pt idx="32">
                  <c:v>182</c:v>
                </c:pt>
                <c:pt idx="33">
                  <c:v>183</c:v>
                </c:pt>
                <c:pt idx="34">
                  <c:v>184</c:v>
                </c:pt>
                <c:pt idx="35">
                  <c:v>185</c:v>
                </c:pt>
                <c:pt idx="36">
                  <c:v>186</c:v>
                </c:pt>
                <c:pt idx="37">
                  <c:v>187</c:v>
                </c:pt>
                <c:pt idx="38">
                  <c:v>188</c:v>
                </c:pt>
                <c:pt idx="39">
                  <c:v>189</c:v>
                </c:pt>
                <c:pt idx="40">
                  <c:v>190</c:v>
                </c:pt>
                <c:pt idx="41">
                  <c:v>191</c:v>
                </c:pt>
                <c:pt idx="42">
                  <c:v>192</c:v>
                </c:pt>
                <c:pt idx="43">
                  <c:v>193</c:v>
                </c:pt>
                <c:pt idx="44">
                  <c:v>194</c:v>
                </c:pt>
                <c:pt idx="45">
                  <c:v>195</c:v>
                </c:pt>
                <c:pt idx="46">
                  <c:v>196</c:v>
                </c:pt>
                <c:pt idx="47">
                  <c:v>197</c:v>
                </c:pt>
                <c:pt idx="48">
                  <c:v>198</c:v>
                </c:pt>
                <c:pt idx="49">
                  <c:v>199</c:v>
                </c:pt>
                <c:pt idx="50">
                  <c:v>200</c:v>
                </c:pt>
              </c:numCache>
            </c:numRef>
          </c:xVal>
          <c:yVal>
            <c:numRef>
              <c:f>Sheet1!$C$2:$C$52</c:f>
              <c:numCache>
                <c:formatCode>General</c:formatCode>
                <c:ptCount val="51"/>
                <c:pt idx="0">
                  <c:v>1.22510510598022</c:v>
                </c:pt>
                <c:pt idx="1">
                  <c:v>1.21273651793061</c:v>
                </c:pt>
                <c:pt idx="2">
                  <c:v>1.20048151273662</c:v>
                </c:pt>
                <c:pt idx="3">
                  <c:v>1.1883372828190699</c:v>
                </c:pt>
                <c:pt idx="4">
                  <c:v>1.17630065936529</c:v>
                </c:pt>
                <c:pt idx="5">
                  <c:v>1.1643679954914099</c:v>
                </c:pt>
                <c:pt idx="6">
                  <c:v>1.1525350031197501</c:v>
                </c:pt>
                <c:pt idx="7">
                  <c:v>1.1407965208692199</c:v>
                </c:pt>
                <c:pt idx="8">
                  <c:v>1.1291461767372799</c:v>
                </c:pt>
                <c:pt idx="9">
                  <c:v>1.1175758861966101</c:v>
                </c:pt>
                <c:pt idx="10">
                  <c:v>1.10607508540731</c:v>
                </c:pt>
                <c:pt idx="11">
                  <c:v>1.09464654216418</c:v>
                </c:pt>
                <c:pt idx="12">
                  <c:v>1.0833610797942801</c:v>
                </c:pt>
                <c:pt idx="13">
                  <c:v>1.07230606648413</c:v>
                </c:pt>
                <c:pt idx="14">
                  <c:v>1.06156763017704</c:v>
                </c:pt>
                <c:pt idx="15">
                  <c:v>1.0512323868949101</c:v>
                </c:pt>
                <c:pt idx="16">
                  <c:v>1.04138994948404</c:v>
                </c:pt>
                <c:pt idx="17">
                  <c:v>1.03213659294433</c:v>
                </c:pt>
                <c:pt idx="18">
                  <c:v>1.0235805858056399</c:v>
                </c:pt>
                <c:pt idx="19">
                  <c:v>1.01584975732231</c:v>
                </c:pt>
                <c:pt idx="20">
                  <c:v>1.00910169525479</c:v>
                </c:pt>
                <c:pt idx="21">
                  <c:v>1.00353624729028</c:v>
                </c:pt>
                <c:pt idx="22">
                  <c:v>0.99940849477032001</c:v>
                </c:pt>
                <c:pt idx="23">
                  <c:v>0.99703834335126496</c:v>
                </c:pt>
                <c:pt idx="24">
                  <c:v>0.99681224228914</c:v>
                </c:pt>
                <c:pt idx="25">
                  <c:v>0.999175000694281</c:v>
                </c:pt>
                <c:pt idx="26">
                  <c:v>0.99552929421813696</c:v>
                </c:pt>
                <c:pt idx="27">
                  <c:v>0.991404249545218</c:v>
                </c:pt>
                <c:pt idx="28">
                  <c:v>0.98860170411422199</c:v>
                </c:pt>
                <c:pt idx="29">
                  <c:v>0.986867039733758</c:v>
                </c:pt>
                <c:pt idx="30">
                  <c:v>0.985995828591406</c:v>
                </c:pt>
                <c:pt idx="31">
                  <c:v>0.98581626121133503</c:v>
                </c:pt>
                <c:pt idx="32">
                  <c:v>0.98617757271416595</c:v>
                </c:pt>
                <c:pt idx="33">
                  <c:v>0.98694236238754096</c:v>
                </c:pt>
                <c:pt idx="34">
                  <c:v>0.98798160456385098</c:v>
                </c:pt>
                <c:pt idx="35">
                  <c:v>0.98917128116200104</c:v>
                </c:pt>
                <c:pt idx="36">
                  <c:v>0.990394341287677</c:v>
                </c:pt>
                <c:pt idx="37">
                  <c:v>0.99160158250967001</c:v>
                </c:pt>
                <c:pt idx="38">
                  <c:v>0.99279661315767498</c:v>
                </c:pt>
                <c:pt idx="39">
                  <c:v>0.99398282580589703</c:v>
                </c:pt>
                <c:pt idx="40">
                  <c:v>0.99516260150263403</c:v>
                </c:pt>
                <c:pt idx="41">
                  <c:v>0.99633762130467796</c:v>
                </c:pt>
                <c:pt idx="42">
                  <c:v>0.99750913135457597</c:v>
                </c:pt>
                <c:pt idx="43">
                  <c:v>0.99867801452562299</c:v>
                </c:pt>
                <c:pt idx="44">
                  <c:v>0.99984498903369001</c:v>
                </c:pt>
                <c:pt idx="45">
                  <c:v>1.0010105983992299</c:v>
                </c:pt>
                <c:pt idx="46">
                  <c:v>1.0021752708946901</c:v>
                </c:pt>
                <c:pt idx="47">
                  <c:v>1.0033393486075499</c:v>
                </c:pt>
                <c:pt idx="48">
                  <c:v>1.0045031081367399</c:v>
                </c:pt>
                <c:pt idx="49">
                  <c:v>1.00566677560212</c:v>
                </c:pt>
                <c:pt idx="50">
                  <c:v>1.0068305730073499</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Sheet1!$A$2:$A$52</c:f>
              <c:numCache>
                <c:formatCode>General</c:formatCode>
                <c:ptCount val="51"/>
                <c:pt idx="0">
                  <c:v>150</c:v>
                </c:pt>
                <c:pt idx="1">
                  <c:v>151</c:v>
                </c:pt>
                <c:pt idx="2">
                  <c:v>152</c:v>
                </c:pt>
                <c:pt idx="3">
                  <c:v>153</c:v>
                </c:pt>
                <c:pt idx="4">
                  <c:v>154</c:v>
                </c:pt>
                <c:pt idx="5">
                  <c:v>155</c:v>
                </c:pt>
                <c:pt idx="6">
                  <c:v>156</c:v>
                </c:pt>
                <c:pt idx="7">
                  <c:v>157</c:v>
                </c:pt>
                <c:pt idx="8">
                  <c:v>158</c:v>
                </c:pt>
                <c:pt idx="9">
                  <c:v>159</c:v>
                </c:pt>
                <c:pt idx="10">
                  <c:v>160</c:v>
                </c:pt>
                <c:pt idx="11">
                  <c:v>161</c:v>
                </c:pt>
                <c:pt idx="12">
                  <c:v>162</c:v>
                </c:pt>
                <c:pt idx="13">
                  <c:v>163</c:v>
                </c:pt>
                <c:pt idx="14">
                  <c:v>164</c:v>
                </c:pt>
                <c:pt idx="15">
                  <c:v>165</c:v>
                </c:pt>
                <c:pt idx="16">
                  <c:v>166</c:v>
                </c:pt>
                <c:pt idx="17">
                  <c:v>167</c:v>
                </c:pt>
                <c:pt idx="18">
                  <c:v>168</c:v>
                </c:pt>
                <c:pt idx="19">
                  <c:v>169</c:v>
                </c:pt>
                <c:pt idx="20">
                  <c:v>170</c:v>
                </c:pt>
                <c:pt idx="21">
                  <c:v>171</c:v>
                </c:pt>
                <c:pt idx="22">
                  <c:v>172</c:v>
                </c:pt>
                <c:pt idx="23">
                  <c:v>173</c:v>
                </c:pt>
                <c:pt idx="24">
                  <c:v>174</c:v>
                </c:pt>
                <c:pt idx="25">
                  <c:v>175</c:v>
                </c:pt>
                <c:pt idx="26">
                  <c:v>176</c:v>
                </c:pt>
                <c:pt idx="27">
                  <c:v>177</c:v>
                </c:pt>
                <c:pt idx="28">
                  <c:v>178</c:v>
                </c:pt>
                <c:pt idx="29">
                  <c:v>179</c:v>
                </c:pt>
                <c:pt idx="30">
                  <c:v>180</c:v>
                </c:pt>
                <c:pt idx="31">
                  <c:v>181</c:v>
                </c:pt>
                <c:pt idx="32">
                  <c:v>182</c:v>
                </c:pt>
                <c:pt idx="33">
                  <c:v>183</c:v>
                </c:pt>
                <c:pt idx="34">
                  <c:v>184</c:v>
                </c:pt>
                <c:pt idx="35">
                  <c:v>185</c:v>
                </c:pt>
                <c:pt idx="36">
                  <c:v>186</c:v>
                </c:pt>
                <c:pt idx="37">
                  <c:v>187</c:v>
                </c:pt>
                <c:pt idx="38">
                  <c:v>188</c:v>
                </c:pt>
                <c:pt idx="39">
                  <c:v>189</c:v>
                </c:pt>
                <c:pt idx="40">
                  <c:v>190</c:v>
                </c:pt>
                <c:pt idx="41">
                  <c:v>191</c:v>
                </c:pt>
                <c:pt idx="42">
                  <c:v>192</c:v>
                </c:pt>
                <c:pt idx="43">
                  <c:v>193</c:v>
                </c:pt>
                <c:pt idx="44">
                  <c:v>194</c:v>
                </c:pt>
                <c:pt idx="45">
                  <c:v>195</c:v>
                </c:pt>
                <c:pt idx="46">
                  <c:v>196</c:v>
                </c:pt>
                <c:pt idx="47">
                  <c:v>197</c:v>
                </c:pt>
                <c:pt idx="48">
                  <c:v>198</c:v>
                </c:pt>
                <c:pt idx="49">
                  <c:v>199</c:v>
                </c:pt>
                <c:pt idx="50">
                  <c:v>200</c:v>
                </c:pt>
              </c:numCache>
            </c:numRef>
          </c:xVal>
          <c:yVal>
            <c:numRef>
              <c:f>Sheet1!$D$2:$D$52</c:f>
              <c:numCache>
                <c:formatCode>General</c:formatCode>
                <c:ptCount val="51"/>
                <c:pt idx="0">
                  <c:v>1.8842348501986399</c:v>
                </c:pt>
                <c:pt idx="1">
                  <c:v>1.8268732119852999</c:v>
                </c:pt>
                <c:pt idx="2">
                  <c:v>1.7712744877844899</c:v>
                </c:pt>
                <c:pt idx="3">
                  <c:v>1.7173867257415301</c:v>
                </c:pt>
                <c:pt idx="4">
                  <c:v>1.6651599816084299</c:v>
                </c:pt>
                <c:pt idx="5">
                  <c:v>1.61454638557547</c:v>
                </c:pt>
                <c:pt idx="6">
                  <c:v>1.5655002569115799</c:v>
                </c:pt>
                <c:pt idx="7">
                  <c:v>1.5179782890694</c:v>
                </c:pt>
                <c:pt idx="8">
                  <c:v>1.47193984143109</c:v>
                </c:pt>
                <c:pt idx="9">
                  <c:v>1.42734739702822</c:v>
                </c:pt>
                <c:pt idx="10">
                  <c:v>1.38416728649257</c:v>
                </c:pt>
                <c:pt idx="11">
                  <c:v>1.3424215892461699</c:v>
                </c:pt>
                <c:pt idx="12">
                  <c:v>1.30233880722078</c:v>
                </c:pt>
                <c:pt idx="13">
                  <c:v>1.2641692695111799</c:v>
                </c:pt>
                <c:pt idx="14">
                  <c:v>1.2281267547521399</c:v>
                </c:pt>
                <c:pt idx="15">
                  <c:v>1.19439166233662</c:v>
                </c:pt>
                <c:pt idx="16">
                  <c:v>1.16311376943746</c:v>
                </c:pt>
                <c:pt idx="17">
                  <c:v>1.1344140980667801</c:v>
                </c:pt>
                <c:pt idx="18">
                  <c:v>1.10838533371724</c:v>
                </c:pt>
                <c:pt idx="19">
                  <c:v>1.0850901926659799</c:v>
                </c:pt>
                <c:pt idx="20">
                  <c:v>1.06455734895944</c:v>
                </c:pt>
                <c:pt idx="21">
                  <c:v>1.0467752873403799</c:v>
                </c:pt>
                <c:pt idx="22">
                  <c:v>1.03168602631008</c:v>
                </c:pt>
                <c:pt idx="23">
                  <c:v>1.0191825758811299</c:v>
                </c:pt>
                <c:pt idx="24">
                  <c:v>1.0091149562053401</c:v>
                </c:pt>
                <c:pt idx="25">
                  <c:v>1.00130683089943</c:v>
                </c:pt>
                <c:pt idx="26">
                  <c:v>1.0045271420633901</c:v>
                </c:pt>
                <c:pt idx="27">
                  <c:v>1.0129123442485299</c:v>
                </c:pt>
                <c:pt idx="28">
                  <c:v>1.02422612453293</c:v>
                </c:pt>
                <c:pt idx="29">
                  <c:v>1.0383133578561199</c:v>
                </c:pt>
                <c:pt idx="30">
                  <c:v>1.0549816842863899</c:v>
                </c:pt>
                <c:pt idx="31">
                  <c:v>1.07400827813917</c:v>
                </c:pt>
                <c:pt idx="32">
                  <c:v>1.09514217149781</c:v>
                </c:pt>
                <c:pt idx="33">
                  <c:v>1.1181033374685301</c:v>
                </c:pt>
                <c:pt idx="34">
                  <c:v>1.1425804107737301</c:v>
                </c:pt>
                <c:pt idx="35">
                  <c:v>1.1682276653027099</c:v>
                </c:pt>
                <c:pt idx="36">
                  <c:v>1.1946764204995499</c:v>
                </c:pt>
                <c:pt idx="37">
                  <c:v>1.2217526582204199</c:v>
                </c:pt>
                <c:pt idx="38">
                  <c:v>1.24945986008526</c:v>
                </c:pt>
                <c:pt idx="39">
                  <c:v>1.2778085106732799</c:v>
                </c:pt>
                <c:pt idx="40">
                  <c:v>1.3068106698292601</c:v>
                </c:pt>
                <c:pt idx="41">
                  <c:v>1.3364793428913699</c:v>
                </c:pt>
                <c:pt idx="42">
                  <c:v>1.3668283928004299</c:v>
                </c:pt>
                <c:pt idx="43">
                  <c:v>1.3978721227067601</c:v>
                </c:pt>
                <c:pt idx="44">
                  <c:v>1.4296256126953499</c:v>
                </c:pt>
                <c:pt idx="45">
                  <c:v>1.46210438765774</c:v>
                </c:pt>
                <c:pt idx="46">
                  <c:v>1.49532445310036</c:v>
                </c:pt>
                <c:pt idx="47">
                  <c:v>1.52930227439005</c:v>
                </c:pt>
                <c:pt idx="48">
                  <c:v>1.56405476455503</c:v>
                </c:pt>
                <c:pt idx="49">
                  <c:v>1.5995992779660799</c:v>
                </c:pt>
                <c:pt idx="50">
                  <c:v>1.63595377899007</c:v>
                </c:pt>
              </c:numCache>
            </c:numRef>
          </c:yVal>
          <c:smooth val="1"/>
        </c:ser>
        <c:dLbls>
          <c:showLegendKey val="0"/>
          <c:showVal val="0"/>
          <c:showCatName val="0"/>
          <c:showSerName val="0"/>
          <c:showPercent val="0"/>
          <c:showBubbleSize val="0"/>
        </c:dLbls>
        <c:axId val="567335256"/>
        <c:axId val="567335648"/>
      </c:scatterChart>
      <c:valAx>
        <c:axId val="567335256"/>
        <c:scaling>
          <c:orientation val="minMax"/>
          <c:max val="200"/>
          <c:min val="150"/>
        </c:scaling>
        <c:delete val="0"/>
        <c:axPos val="b"/>
        <c:title>
          <c:tx>
            <c:rich>
              <a:bodyPr/>
              <a:lstStyle/>
              <a:p>
                <a:pPr>
                  <a:defRPr sz="1700"/>
                </a:pPr>
                <a:r>
                  <a:rPr lang="en-US" sz="1700" dirty="0" smtClean="0"/>
                  <a:t>Recipient</a:t>
                </a:r>
                <a:r>
                  <a:rPr lang="en-US" sz="1700" baseline="0" dirty="0" smtClean="0"/>
                  <a:t> Height (cm)</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67335648"/>
        <c:crosses val="autoZero"/>
        <c:crossBetween val="midCat"/>
        <c:majorUnit val="10"/>
      </c:valAx>
      <c:valAx>
        <c:axId val="567335648"/>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 </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67335256"/>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8"/>
          <c:h val="0.77074260114041127"/>
        </c:manualLayout>
      </c:layout>
      <c:scatterChart>
        <c:scatterStyle val="smoothMarker"/>
        <c:varyColors val="0"/>
        <c:ser>
          <c:idx val="0"/>
          <c:order val="0"/>
          <c:tx>
            <c:strRef>
              <c:f>Sheet1!$B$1</c:f>
              <c:strCache>
                <c:ptCount val="1"/>
                <c:pt idx="0">
                  <c:v>Recipient BMI</c:v>
                </c:pt>
              </c:strCache>
            </c:strRef>
          </c:tx>
          <c:spPr>
            <a:ln w="38100">
              <a:solidFill>
                <a:srgbClr val="00FF00"/>
              </a:solidFill>
            </a:ln>
          </c:spPr>
          <c:marker>
            <c:symbol val="none"/>
          </c:marker>
          <c:xVal>
            <c:numRef>
              <c:f>Sheet1!$A$2:$A$17</c:f>
              <c:numCache>
                <c:formatCode>General</c:formatCode>
                <c:ptCount val="1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numCache>
            </c:numRef>
          </c:xVal>
          <c:yVal>
            <c:numRef>
              <c:f>Sheet1!$B$2:$B$17</c:f>
              <c:numCache>
                <c:formatCode>General</c:formatCode>
                <c:ptCount val="16"/>
                <c:pt idx="0">
                  <c:v>0.89458170538109305</c:v>
                </c:pt>
                <c:pt idx="1">
                  <c:v>0.91078840986945597</c:v>
                </c:pt>
                <c:pt idx="2">
                  <c:v>0.92728872339184298</c:v>
                </c:pt>
                <c:pt idx="3">
                  <c:v>0.94408796512125004</c:v>
                </c:pt>
                <c:pt idx="4">
                  <c:v>0.96119155059556005</c:v>
                </c:pt>
                <c:pt idx="5">
                  <c:v>0.97860499346333796</c:v>
                </c:pt>
                <c:pt idx="6">
                  <c:v>0.99633390726125604</c:v>
                </c:pt>
                <c:pt idx="7">
                  <c:v>1.01438400722372</c:v>
                </c:pt>
                <c:pt idx="8">
                  <c:v>1.03276111212527</c:v>
                </c:pt>
                <c:pt idx="9">
                  <c:v>1.0514711461563799</c:v>
                </c:pt>
                <c:pt idx="10">
                  <c:v>1.0705201408332099</c:v>
                </c:pt>
                <c:pt idx="11">
                  <c:v>1.0899142369420001</c:v>
                </c:pt>
                <c:pt idx="12">
                  <c:v>1.1096596865186299</c:v>
                </c:pt>
                <c:pt idx="13">
                  <c:v>1.1297628548641001</c:v>
                </c:pt>
                <c:pt idx="14">
                  <c:v>1.1502302225965</c:v>
                </c:pt>
                <c:pt idx="15">
                  <c:v>1.17106838774013</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Sheet1!$A$2:$A$17</c:f>
              <c:numCache>
                <c:formatCode>General</c:formatCode>
                <c:ptCount val="1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numCache>
            </c:numRef>
          </c:xVal>
          <c:yVal>
            <c:numRef>
              <c:f>Sheet1!$C$2:$C$17</c:f>
              <c:numCache>
                <c:formatCode>General</c:formatCode>
                <c:ptCount val="16"/>
                <c:pt idx="0">
                  <c:v>0.83304113607585895</c:v>
                </c:pt>
                <c:pt idx="1">
                  <c:v>0.85793180497906396</c:v>
                </c:pt>
                <c:pt idx="2">
                  <c:v>0.88356618913427498</c:v>
                </c:pt>
                <c:pt idx="3">
                  <c:v>0.90996651021734398</c:v>
                </c:pt>
                <c:pt idx="4">
                  <c:v>0.93715565387178401</c:v>
                </c:pt>
                <c:pt idx="5">
                  <c:v>0.96515718954764596</c:v>
                </c:pt>
                <c:pt idx="6">
                  <c:v>0.99399539093316502</c:v>
                </c:pt>
                <c:pt idx="7">
                  <c:v>1.0051574500109</c:v>
                </c:pt>
                <c:pt idx="8">
                  <c:v>1.0116790145587899</c:v>
                </c:pt>
                <c:pt idx="9">
                  <c:v>1.0182428916858199</c:v>
                </c:pt>
                <c:pt idx="10">
                  <c:v>1.02484935592034</c:v>
                </c:pt>
                <c:pt idx="11">
                  <c:v>1.03149868357187</c:v>
                </c:pt>
                <c:pt idx="12">
                  <c:v>1.0381911527426499</c:v>
                </c:pt>
                <c:pt idx="13">
                  <c:v>1.0449270433392699</c:v>
                </c:pt>
                <c:pt idx="14">
                  <c:v>1.0517066370844099</c:v>
                </c:pt>
                <c:pt idx="15">
                  <c:v>1.05853021752856</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Sheet1!$A$2:$A$17</c:f>
              <c:numCache>
                <c:formatCode>General</c:formatCode>
                <c:ptCount val="1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numCache>
            </c:numRef>
          </c:xVal>
          <c:yVal>
            <c:numRef>
              <c:f>Sheet1!$D$2:$D$17</c:f>
              <c:numCache>
                <c:formatCode>General</c:formatCode>
                <c:ptCount val="16"/>
                <c:pt idx="0">
                  <c:v>0.96066855878491697</c:v>
                </c:pt>
                <c:pt idx="1">
                  <c:v>0.96690147484714695</c:v>
                </c:pt>
                <c:pt idx="2">
                  <c:v>0.97317483070756206</c:v>
                </c:pt>
                <c:pt idx="3">
                  <c:v>0.97948888874371498</c:v>
                </c:pt>
                <c:pt idx="4">
                  <c:v>0.98584391303549501</c:v>
                </c:pt>
                <c:pt idx="5">
                  <c:v>0.99224016937616599</c:v>
                </c:pt>
                <c:pt idx="6">
                  <c:v>0.99867792528348698</c:v>
                </c:pt>
                <c:pt idx="7">
                  <c:v>1.02369525699689</c:v>
                </c:pt>
                <c:pt idx="8">
                  <c:v>1.05428253365855</c:v>
                </c:pt>
                <c:pt idx="9">
                  <c:v>1.0857837361073699</c:v>
                </c:pt>
                <c:pt idx="10">
                  <c:v>1.11822617178737</c:v>
                </c:pt>
                <c:pt idx="11">
                  <c:v>1.15163796406929</c:v>
                </c:pt>
                <c:pt idx="12">
                  <c:v>1.18604807662992</c:v>
                </c:pt>
                <c:pt idx="13">
                  <c:v>1.22148633855987</c:v>
                </c:pt>
                <c:pt idx="14">
                  <c:v>1.2579834702214601</c:v>
                </c:pt>
                <c:pt idx="15">
                  <c:v>1.2955711098793099</c:v>
                </c:pt>
              </c:numCache>
            </c:numRef>
          </c:yVal>
          <c:smooth val="1"/>
        </c:ser>
        <c:ser>
          <c:idx val="3"/>
          <c:order val="3"/>
          <c:tx>
            <c:strRef>
              <c:f>Sheet1!$E$1</c:f>
              <c:strCache>
                <c:ptCount val="1"/>
                <c:pt idx="0">
                  <c:v>Donor BMI</c:v>
                </c:pt>
              </c:strCache>
            </c:strRef>
          </c:tx>
          <c:spPr>
            <a:ln w="38100">
              <a:solidFill>
                <a:schemeClr val="bg1">
                  <a:lumMod val="50000"/>
                  <a:lumOff val="50000"/>
                </a:schemeClr>
              </a:solidFill>
            </a:ln>
          </c:spPr>
          <c:marker>
            <c:symbol val="none"/>
          </c:marker>
          <c:xVal>
            <c:numRef>
              <c:f>Sheet1!$A$2:$A$17</c:f>
              <c:numCache>
                <c:formatCode>General</c:formatCode>
                <c:ptCount val="1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numCache>
            </c:numRef>
          </c:xVal>
          <c:yVal>
            <c:numRef>
              <c:f>Sheet1!$E$2:$E$17</c:f>
              <c:numCache>
                <c:formatCode>General</c:formatCode>
                <c:ptCount val="16"/>
                <c:pt idx="0">
                  <c:v>0.98092665153902403</c:v>
                </c:pt>
                <c:pt idx="1">
                  <c:v>0.98815827698060199</c:v>
                </c:pt>
                <c:pt idx="2">
                  <c:v>0.99529533044303298</c:v>
                </c:pt>
                <c:pt idx="3">
                  <c:v>1.0012282543655899</c:v>
                </c:pt>
                <c:pt idx="4">
                  <c:v>1.0044437394016501</c:v>
                </c:pt>
                <c:pt idx="5">
                  <c:v>1.0034247921922901</c:v>
                </c:pt>
                <c:pt idx="6">
                  <c:v>0.99672670391638696</c:v>
                </c:pt>
                <c:pt idx="7">
                  <c:v>0.98402499625142004</c:v>
                </c:pt>
                <c:pt idx="8">
                  <c:v>0.96646434729059905</c:v>
                </c:pt>
                <c:pt idx="9">
                  <c:v>0.94530021772101502</c:v>
                </c:pt>
                <c:pt idx="10">
                  <c:v>0.92174846519243003</c:v>
                </c:pt>
                <c:pt idx="11">
                  <c:v>0.89695030692625299</c:v>
                </c:pt>
                <c:pt idx="12">
                  <c:v>0.87195115978372995</c:v>
                </c:pt>
                <c:pt idx="13">
                  <c:v>0.84752167785118004</c:v>
                </c:pt>
                <c:pt idx="14">
                  <c:v>0.82377666009858697</c:v>
                </c:pt>
                <c:pt idx="15">
                  <c:v>0.80069690658973702</c:v>
                </c:pt>
              </c:numCache>
            </c:numRef>
          </c:yVal>
          <c:smooth val="1"/>
        </c:ser>
        <c:ser>
          <c:idx val="4"/>
          <c:order val="4"/>
          <c:tx>
            <c:strRef>
              <c:f>Sheet1!$F$1</c:f>
              <c:strCache>
                <c:ptCount val="1"/>
                <c:pt idx="0">
                  <c:v>Column5</c:v>
                </c:pt>
              </c:strCache>
            </c:strRef>
          </c:tx>
          <c:spPr>
            <a:ln w="47625">
              <a:solidFill>
                <a:schemeClr val="bg1">
                  <a:lumMod val="50000"/>
                  <a:lumOff val="50000"/>
                </a:schemeClr>
              </a:solidFill>
              <a:prstDash val="sysDot"/>
            </a:ln>
          </c:spPr>
          <c:marker>
            <c:symbol val="none"/>
          </c:marker>
          <c:xVal>
            <c:numRef>
              <c:f>Sheet1!$A$2:$A$17</c:f>
              <c:numCache>
                <c:formatCode>General</c:formatCode>
                <c:ptCount val="1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numCache>
            </c:numRef>
          </c:xVal>
          <c:yVal>
            <c:numRef>
              <c:f>Sheet1!$F$2:$F$17</c:f>
              <c:numCache>
                <c:formatCode>General</c:formatCode>
                <c:ptCount val="16"/>
                <c:pt idx="0">
                  <c:v>0.86078747482323104</c:v>
                </c:pt>
                <c:pt idx="1">
                  <c:v>0.89128903398374404</c:v>
                </c:pt>
                <c:pt idx="2">
                  <c:v>0.922504751040507</c:v>
                </c:pt>
                <c:pt idx="3">
                  <c:v>0.95220201986566899</c:v>
                </c:pt>
                <c:pt idx="4">
                  <c:v>0.977203508899264</c:v>
                </c:pt>
                <c:pt idx="5">
                  <c:v>0.99437315936736104</c:v>
                </c:pt>
                <c:pt idx="6">
                  <c:v>0.992065051284444</c:v>
                </c:pt>
                <c:pt idx="7">
                  <c:v>0.96876632911173299</c:v>
                </c:pt>
                <c:pt idx="8">
                  <c:v>0.94067455610721096</c:v>
                </c:pt>
                <c:pt idx="9">
                  <c:v>0.90727776998176102</c:v>
                </c:pt>
                <c:pt idx="10">
                  <c:v>0.86971145138982697</c:v>
                </c:pt>
                <c:pt idx="11">
                  <c:v>0.82993719206767103</c:v>
                </c:pt>
                <c:pt idx="12">
                  <c:v>0.79001940625091605</c:v>
                </c:pt>
                <c:pt idx="13">
                  <c:v>0.75150800362952197</c:v>
                </c:pt>
                <c:pt idx="14">
                  <c:v>0.71471183215009404</c:v>
                </c:pt>
                <c:pt idx="15">
                  <c:v>0.67962458968486805</c:v>
                </c:pt>
              </c:numCache>
            </c:numRef>
          </c:yVal>
          <c:smooth val="1"/>
        </c:ser>
        <c:ser>
          <c:idx val="5"/>
          <c:order val="5"/>
          <c:tx>
            <c:strRef>
              <c:f>Sheet1!$G$1</c:f>
              <c:strCache>
                <c:ptCount val="1"/>
                <c:pt idx="0">
                  <c:v>Column6</c:v>
                </c:pt>
              </c:strCache>
            </c:strRef>
          </c:tx>
          <c:spPr>
            <a:ln w="41275">
              <a:solidFill>
                <a:srgbClr val="00004C">
                  <a:lumMod val="50000"/>
                  <a:lumOff val="50000"/>
                </a:srgbClr>
              </a:solidFill>
              <a:prstDash val="sysDot"/>
            </a:ln>
          </c:spPr>
          <c:marker>
            <c:symbol val="none"/>
          </c:marker>
          <c:xVal>
            <c:numRef>
              <c:f>Sheet1!$A$2:$A$17</c:f>
              <c:numCache>
                <c:formatCode>General</c:formatCode>
                <c:ptCount val="1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numCache>
            </c:numRef>
          </c:xVal>
          <c:yVal>
            <c:numRef>
              <c:f>Sheet1!$G$2:$G$17</c:f>
              <c:numCache>
                <c:formatCode>General</c:formatCode>
                <c:ptCount val="16"/>
                <c:pt idx="0">
                  <c:v>1.1178335231901</c:v>
                </c:pt>
                <c:pt idx="1">
                  <c:v>1.0955556986950199</c:v>
                </c:pt>
                <c:pt idx="2">
                  <c:v>1.07382947750066</c:v>
                </c:pt>
                <c:pt idx="3">
                  <c:v>1.0527787133673501</c:v>
                </c:pt>
                <c:pt idx="4">
                  <c:v>1.0324433103597901</c:v>
                </c:pt>
                <c:pt idx="5">
                  <c:v>1.0125588207014</c:v>
                </c:pt>
                <c:pt idx="6">
                  <c:v>1.00141026136721</c:v>
                </c:pt>
                <c:pt idx="7">
                  <c:v>0.99952399680886095</c:v>
                </c:pt>
                <c:pt idx="8">
                  <c:v>0.99296119845021802</c:v>
                </c:pt>
                <c:pt idx="9">
                  <c:v>0.98491612071721102</c:v>
                </c:pt>
                <c:pt idx="10">
                  <c:v>0.97689898382604901</c:v>
                </c:pt>
                <c:pt idx="11">
                  <c:v>0.969374382524962</c:v>
                </c:pt>
                <c:pt idx="12">
                  <c:v>0.96237993526796295</c:v>
                </c:pt>
                <c:pt idx="13">
                  <c:v>0.95580218834473296</c:v>
                </c:pt>
                <c:pt idx="14">
                  <c:v>0.94948475063257498</c:v>
                </c:pt>
                <c:pt idx="15">
                  <c:v>0.94333775727515901</c:v>
                </c:pt>
              </c:numCache>
            </c:numRef>
          </c:yVal>
          <c:smooth val="1"/>
        </c:ser>
        <c:dLbls>
          <c:showLegendKey val="0"/>
          <c:showVal val="0"/>
          <c:showCatName val="0"/>
          <c:showSerName val="0"/>
          <c:showPercent val="0"/>
          <c:showBubbleSize val="0"/>
        </c:dLbls>
        <c:axId val="567336432"/>
        <c:axId val="567336824"/>
      </c:scatterChart>
      <c:valAx>
        <c:axId val="567336432"/>
        <c:scaling>
          <c:orientation val="minMax"/>
          <c:max val="35"/>
          <c:min val="20"/>
        </c:scaling>
        <c:delete val="0"/>
        <c:axPos val="b"/>
        <c:title>
          <c:tx>
            <c:rich>
              <a:bodyPr/>
              <a:lstStyle/>
              <a:p>
                <a:pPr>
                  <a:defRPr sz="1700"/>
                </a:pPr>
                <a:r>
                  <a:rPr lang="en-US" sz="1700" baseline="0" dirty="0" smtClean="0"/>
                  <a:t>BMI (kg/m</a:t>
                </a:r>
                <a:r>
                  <a:rPr lang="en-US" sz="1700" baseline="30000" dirty="0" smtClean="0"/>
                  <a:t>2</a:t>
                </a:r>
                <a:r>
                  <a:rPr lang="en-US" sz="1700" baseline="0" dirty="0" smtClean="0"/>
                  <a:t>)</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67336824"/>
        <c:crosses val="autoZero"/>
        <c:crossBetween val="midCat"/>
        <c:majorUnit val="5"/>
      </c:valAx>
      <c:valAx>
        <c:axId val="567336824"/>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 </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67336432"/>
        <c:crosses val="autoZero"/>
        <c:crossBetween val="midCat"/>
        <c:majorUnit val="0.5"/>
      </c:valAx>
      <c:spPr>
        <a:solidFill>
          <a:schemeClr val="bg2"/>
        </a:solidFill>
        <a:ln>
          <a:solidFill>
            <a:schemeClr val="tx1"/>
          </a:solidFill>
        </a:ln>
      </c:spPr>
    </c:plotArea>
    <c:legend>
      <c:legendPos val="r"/>
      <c:legendEntry>
        <c:idx val="1"/>
        <c:delete val="1"/>
      </c:legendEntry>
      <c:legendEntry>
        <c:idx val="2"/>
        <c:delete val="1"/>
      </c:legendEntry>
      <c:legendEntry>
        <c:idx val="4"/>
        <c:delete val="1"/>
      </c:legendEntry>
      <c:legendEntry>
        <c:idx val="5"/>
        <c:delete val="1"/>
      </c:legendEntry>
      <c:layout>
        <c:manualLayout>
          <c:xMode val="edge"/>
          <c:yMode val="edge"/>
          <c:x val="0.34434359974914952"/>
          <c:y val="4.9121793243586523E-2"/>
          <c:w val="0.55464601769912592"/>
          <c:h val="0.13929514859029996"/>
        </c:manualLayout>
      </c:layout>
      <c:overlay val="1"/>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96062992125984"/>
          <c:y val="0.22145377661125687"/>
          <c:w val="0.65781230048946593"/>
          <c:h val="0.67608486439195115"/>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FFFF00"/>
              </a:solidFill>
              <a:ln>
                <a:solidFill>
                  <a:srgbClr val="000000"/>
                </a:solidFill>
              </a:ln>
            </c:spPr>
          </c:dPt>
          <c:dPt>
            <c:idx val="1"/>
            <c:bubble3D val="0"/>
            <c:spPr>
              <a:solidFill>
                <a:srgbClr val="00B050"/>
              </a:solidFill>
              <a:ln>
                <a:solidFill>
                  <a:srgbClr val="000000"/>
                </a:solidFill>
              </a:ln>
            </c:spPr>
          </c:dPt>
          <c:dPt>
            <c:idx val="2"/>
            <c:bubble3D val="0"/>
            <c:spPr>
              <a:solidFill>
                <a:srgbClr val="FF0000"/>
              </a:solidFill>
              <a:ln>
                <a:solidFill>
                  <a:srgbClr val="000000"/>
                </a:solidFill>
              </a:ln>
            </c:spPr>
          </c:dPt>
          <c:dPt>
            <c:idx val="3"/>
            <c:bubble3D val="0"/>
            <c:spPr>
              <a:solidFill>
                <a:srgbClr val="00FFFF"/>
              </a:solidFill>
              <a:ln>
                <a:solidFill>
                  <a:srgbClr val="000000"/>
                </a:solidFill>
              </a:ln>
            </c:spPr>
          </c:dPt>
          <c:dPt>
            <c:idx val="4"/>
            <c:bubble3D val="0"/>
            <c:spPr>
              <a:solidFill>
                <a:srgbClr val="9900FF"/>
              </a:solidFill>
              <a:ln>
                <a:solidFill>
                  <a:srgbClr val="000000"/>
                </a:solidFill>
              </a:ln>
            </c:spPr>
          </c:dPt>
          <c:dPt>
            <c:idx val="5"/>
            <c:bubble3D val="0"/>
            <c:spPr>
              <a:solidFill>
                <a:srgbClr val="00FF00"/>
              </a:solidFill>
              <a:ln>
                <a:solidFill>
                  <a:srgbClr val="000000"/>
                </a:solidFill>
              </a:ln>
            </c:spPr>
          </c:dPt>
          <c:dPt>
            <c:idx val="6"/>
            <c:bubble3D val="0"/>
            <c:spPr>
              <a:solidFill>
                <a:srgbClr val="FF00FF"/>
              </a:solidFill>
              <a:ln>
                <a:solidFill>
                  <a:srgbClr val="000000"/>
                </a:solidFill>
              </a:ln>
            </c:spPr>
          </c:dPt>
          <c:dLbls>
            <c:dLbl>
              <c:idx val="1"/>
              <c:layout>
                <c:manualLayout>
                  <c:x val="-4.5045045045045043E-2"/>
                  <c:y val="-1.9491834354038286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dLbl>
              <c:idx val="2"/>
              <c:layout>
                <c:manualLayout>
                  <c:x val="2.7777777777779488E-3"/>
                  <c:y val="-6.4327485380117039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dLbl>
              <c:idx val="3"/>
              <c:layout>
                <c:manualLayout>
                  <c:x val="-3.6036036036036036E-2"/>
                  <c:y val="0"/>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dLbl>
              <c:idx val="4"/>
              <c:layout>
                <c:manualLayout>
                  <c:x val="7.4920550471731573E-2"/>
                  <c:y val="3.6544911052785092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numFmt formatCode="0%" sourceLinked="0"/>
            <c:spPr>
              <a:noFill/>
              <a:ln>
                <a:noFill/>
              </a:ln>
              <a:effectLst/>
            </c:spPr>
            <c:txPr>
              <a:bodyPr/>
              <a:lstStyle/>
              <a:p>
                <a:pPr>
                  <a:defRPr sz="1300" b="1"/>
                </a:pPr>
                <a:endParaRPr lang="en-US"/>
              </a:p>
            </c:txPr>
            <c:dLblPos val="outEnd"/>
            <c:showLegendKey val="0"/>
            <c:showVal val="1"/>
            <c:showCatName val="0"/>
            <c:showSerName val="0"/>
            <c:showPercent val="0"/>
            <c:showBubbleSize val="0"/>
            <c:separator>
</c:separator>
            <c:showLeaderLines val="1"/>
            <c:extLst>
              <c:ext xmlns:c15="http://schemas.microsoft.com/office/drawing/2012/chart" uri="{CE6537A1-D6FC-4f65-9D91-7224C49458BB}">
                <c15:layout/>
              </c:ext>
            </c:extLst>
          </c:dLbls>
          <c:cat>
            <c:strRef>
              <c:f>Sheet1!$A$2:$A$8</c:f>
              <c:strCache>
                <c:ptCount val="7"/>
                <c:pt idx="0">
                  <c:v>Myopathy</c:v>
                </c:pt>
                <c:pt idx="1">
                  <c:v>Primary Failure</c:v>
                </c:pt>
                <c:pt idx="2">
                  <c:v>CAD</c:v>
                </c:pt>
                <c:pt idx="3">
                  <c:v>Other</c:v>
                </c:pt>
                <c:pt idx="4">
                  <c:v>Rejection</c:v>
                </c:pt>
                <c:pt idx="5">
                  <c:v>Non-specific</c:v>
                </c:pt>
                <c:pt idx="6">
                  <c:v>Valvular</c:v>
                </c:pt>
              </c:strCache>
            </c:strRef>
          </c:cat>
          <c:val>
            <c:numRef>
              <c:f>Sheet1!$B$2:$B$8</c:f>
              <c:numCache>
                <c:formatCode>0.00%</c:formatCode>
                <c:ptCount val="7"/>
                <c:pt idx="0">
                  <c:v>0.13158</c:v>
                </c:pt>
                <c:pt idx="1">
                  <c:v>4.2763000000000002E-2</c:v>
                </c:pt>
                <c:pt idx="2">
                  <c:v>0.45395000000000002</c:v>
                </c:pt>
                <c:pt idx="3">
                  <c:v>1.9737000000000001E-2</c:v>
                </c:pt>
                <c:pt idx="4">
                  <c:v>0.16775999999999999</c:v>
                </c:pt>
                <c:pt idx="5">
                  <c:v>0.18092</c:v>
                </c:pt>
                <c:pt idx="6">
                  <c:v>3.2889999999999998E-3</c:v>
                </c:pt>
              </c:numCache>
            </c:numRef>
          </c:val>
        </c:ser>
        <c:dLbls>
          <c:showLegendKey val="0"/>
          <c:showVal val="0"/>
          <c:showCatName val="0"/>
          <c:showSerName val="0"/>
          <c:showPercent val="0"/>
          <c:showBubbleSize val="0"/>
          <c:showLeaderLines val="1"/>
        </c:dLbls>
        <c:firstSliceAng val="70"/>
      </c:pieChart>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1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446"/>
          <c:h val="0.77074260114041182"/>
        </c:manualLayout>
      </c:layout>
      <c:scatterChart>
        <c:scatterStyle val="smoothMarker"/>
        <c:varyColors val="0"/>
        <c:ser>
          <c:idx val="0"/>
          <c:order val="0"/>
          <c:tx>
            <c:strRef>
              <c:f>Sheet1!$A$1</c:f>
              <c:strCache>
                <c:ptCount val="1"/>
                <c:pt idx="0">
                  <c:v>Ischemia time</c:v>
                </c:pt>
              </c:strCache>
            </c:strRef>
          </c:tx>
          <c:spPr>
            <a:ln w="38100">
              <a:solidFill>
                <a:srgbClr val="00FF00"/>
              </a:solidFill>
            </a:ln>
          </c:spPr>
          <c:marker>
            <c:symbol val="none"/>
          </c:marker>
          <c:xVal>
            <c:numRef>
              <c:f>Sheet1!$A$2:$A$52</c:f>
              <c:numCache>
                <c:formatCode>General</c:formatCode>
                <c:ptCount val="51"/>
                <c:pt idx="0">
                  <c:v>60</c:v>
                </c:pt>
                <c:pt idx="1">
                  <c:v>66</c:v>
                </c:pt>
                <c:pt idx="2">
                  <c:v>72</c:v>
                </c:pt>
                <c:pt idx="3">
                  <c:v>78</c:v>
                </c:pt>
                <c:pt idx="4">
                  <c:v>84</c:v>
                </c:pt>
                <c:pt idx="5">
                  <c:v>90</c:v>
                </c:pt>
                <c:pt idx="6">
                  <c:v>96</c:v>
                </c:pt>
                <c:pt idx="7">
                  <c:v>102</c:v>
                </c:pt>
                <c:pt idx="8">
                  <c:v>108</c:v>
                </c:pt>
                <c:pt idx="9">
                  <c:v>114</c:v>
                </c:pt>
                <c:pt idx="10">
                  <c:v>120</c:v>
                </c:pt>
                <c:pt idx="11">
                  <c:v>126</c:v>
                </c:pt>
                <c:pt idx="12">
                  <c:v>132</c:v>
                </c:pt>
                <c:pt idx="13">
                  <c:v>138</c:v>
                </c:pt>
                <c:pt idx="14">
                  <c:v>144</c:v>
                </c:pt>
                <c:pt idx="15">
                  <c:v>150</c:v>
                </c:pt>
                <c:pt idx="16">
                  <c:v>156</c:v>
                </c:pt>
                <c:pt idx="17">
                  <c:v>162</c:v>
                </c:pt>
                <c:pt idx="18">
                  <c:v>168</c:v>
                </c:pt>
                <c:pt idx="19">
                  <c:v>174</c:v>
                </c:pt>
                <c:pt idx="20">
                  <c:v>180</c:v>
                </c:pt>
                <c:pt idx="21">
                  <c:v>186</c:v>
                </c:pt>
                <c:pt idx="22">
                  <c:v>192</c:v>
                </c:pt>
                <c:pt idx="23">
                  <c:v>198</c:v>
                </c:pt>
                <c:pt idx="24">
                  <c:v>204</c:v>
                </c:pt>
                <c:pt idx="25">
                  <c:v>210</c:v>
                </c:pt>
                <c:pt idx="26">
                  <c:v>216</c:v>
                </c:pt>
                <c:pt idx="27">
                  <c:v>222</c:v>
                </c:pt>
                <c:pt idx="28">
                  <c:v>228</c:v>
                </c:pt>
                <c:pt idx="29">
                  <c:v>234</c:v>
                </c:pt>
                <c:pt idx="30">
                  <c:v>240</c:v>
                </c:pt>
                <c:pt idx="31">
                  <c:v>245.99999999999997</c:v>
                </c:pt>
                <c:pt idx="32">
                  <c:v>252</c:v>
                </c:pt>
                <c:pt idx="33">
                  <c:v>258</c:v>
                </c:pt>
                <c:pt idx="34">
                  <c:v>264</c:v>
                </c:pt>
                <c:pt idx="35">
                  <c:v>270</c:v>
                </c:pt>
                <c:pt idx="36">
                  <c:v>276</c:v>
                </c:pt>
                <c:pt idx="37">
                  <c:v>282</c:v>
                </c:pt>
                <c:pt idx="38">
                  <c:v>288</c:v>
                </c:pt>
                <c:pt idx="39">
                  <c:v>294</c:v>
                </c:pt>
                <c:pt idx="40">
                  <c:v>300</c:v>
                </c:pt>
                <c:pt idx="41">
                  <c:v>306</c:v>
                </c:pt>
                <c:pt idx="42">
                  <c:v>312</c:v>
                </c:pt>
                <c:pt idx="43">
                  <c:v>318</c:v>
                </c:pt>
                <c:pt idx="44">
                  <c:v>324</c:v>
                </c:pt>
                <c:pt idx="45">
                  <c:v>330</c:v>
                </c:pt>
                <c:pt idx="46">
                  <c:v>336</c:v>
                </c:pt>
                <c:pt idx="47">
                  <c:v>342</c:v>
                </c:pt>
                <c:pt idx="48">
                  <c:v>348</c:v>
                </c:pt>
                <c:pt idx="49">
                  <c:v>354</c:v>
                </c:pt>
                <c:pt idx="50">
                  <c:v>360</c:v>
                </c:pt>
              </c:numCache>
            </c:numRef>
          </c:xVal>
          <c:yVal>
            <c:numRef>
              <c:f>Sheet1!$B$2:$B$52</c:f>
              <c:numCache>
                <c:formatCode>General</c:formatCode>
                <c:ptCount val="51"/>
                <c:pt idx="0">
                  <c:v>1.0203561273280199</c:v>
                </c:pt>
                <c:pt idx="1">
                  <c:v>1.0175198578159701</c:v>
                </c:pt>
                <c:pt idx="2">
                  <c:v>1.01469147224221</c:v>
                </c:pt>
                <c:pt idx="3">
                  <c:v>1.0118709520495199</c:v>
                </c:pt>
                <c:pt idx="4">
                  <c:v>1.0090582686593099</c:v>
                </c:pt>
                <c:pt idx="5">
                  <c:v>1.0062534036453901</c:v>
                </c:pt>
                <c:pt idx="6">
                  <c:v>1.00345633527512</c:v>
                </c:pt>
                <c:pt idx="7">
                  <c:v>1.00066704187628</c:v>
                </c:pt>
                <c:pt idx="8">
                  <c:v>0.99788550514814101</c:v>
                </c:pt>
                <c:pt idx="9">
                  <c:v>0.99511169690710599</c:v>
                </c:pt>
                <c:pt idx="10">
                  <c:v>0.99234807345604004</c:v>
                </c:pt>
                <c:pt idx="11">
                  <c:v>0.98965369055169194</c:v>
                </c:pt>
                <c:pt idx="12">
                  <c:v>0.98714336821158899</c:v>
                </c:pt>
                <c:pt idx="13">
                  <c:v>0.98493329039083499</c:v>
                </c:pt>
                <c:pt idx="14">
                  <c:v>0.98313877558426799</c:v>
                </c:pt>
                <c:pt idx="15">
                  <c:v>0.98187475237686395</c:v>
                </c:pt>
                <c:pt idx="16">
                  <c:v>0.98125627142342398</c:v>
                </c:pt>
                <c:pt idx="17">
                  <c:v>0.981399221873548</c:v>
                </c:pt>
                <c:pt idx="18">
                  <c:v>0.98242118617172802</c:v>
                </c:pt>
                <c:pt idx="19">
                  <c:v>0.98444237361447495</c:v>
                </c:pt>
                <c:pt idx="20">
                  <c:v>0.98758681339957499</c:v>
                </c:pt>
                <c:pt idx="21">
                  <c:v>0.99198361049497696</c:v>
                </c:pt>
                <c:pt idx="22">
                  <c:v>0.99776845032260397</c:v>
                </c:pt>
                <c:pt idx="23">
                  <c:v>1.00507308262422</c:v>
                </c:pt>
                <c:pt idx="24">
                  <c:v>1.0138976876002801</c:v>
                </c:pt>
                <c:pt idx="25">
                  <c:v>1.0241572692591201</c:v>
                </c:pt>
                <c:pt idx="26">
                  <c:v>1.0357667940420801</c:v>
                </c:pt>
                <c:pt idx="27">
                  <c:v>1.0486411642464</c:v>
                </c:pt>
                <c:pt idx="28">
                  <c:v>1.0626939349206801</c:v>
                </c:pt>
                <c:pt idx="29">
                  <c:v>1.0778359332399501</c:v>
                </c:pt>
                <c:pt idx="30">
                  <c:v>1.09397416541717</c:v>
                </c:pt>
                <c:pt idx="31">
                  <c:v>1.1110105925228</c:v>
                </c:pt>
                <c:pt idx="32">
                  <c:v>1.12884117428303</c:v>
                </c:pt>
                <c:pt idx="33">
                  <c:v>1.14735490604131</c:v>
                </c:pt>
                <c:pt idx="34">
                  <c:v>1.16643298737686</c:v>
                </c:pt>
                <c:pt idx="35">
                  <c:v>1.1859482016459499</c:v>
                </c:pt>
                <c:pt idx="36">
                  <c:v>1.20580368920654</c:v>
                </c:pt>
                <c:pt idx="37">
                  <c:v>1.22599162172196</c:v>
                </c:pt>
                <c:pt idx="38">
                  <c:v>1.2465175302054401</c:v>
                </c:pt>
                <c:pt idx="39">
                  <c:v>1.2673871062436699</c:v>
                </c:pt>
                <c:pt idx="40">
                  <c:v>1.2886060870784299</c:v>
                </c:pt>
                <c:pt idx="41">
                  <c:v>1.3101803225512101</c:v>
                </c:pt>
                <c:pt idx="42">
                  <c:v>1.33211576044334</c:v>
                </c:pt>
                <c:pt idx="43">
                  <c:v>1.3544184301384701</c:v>
                </c:pt>
                <c:pt idx="44">
                  <c:v>1.3770945158977299</c:v>
                </c:pt>
                <c:pt idx="45">
                  <c:v>1.40015025158932</c:v>
                </c:pt>
                <c:pt idx="46">
                  <c:v>1.4235919934280199</c:v>
                </c:pt>
                <c:pt idx="47">
                  <c:v>1.44742620404627</c:v>
                </c:pt>
                <c:pt idx="48">
                  <c:v>1.47165943474251</c:v>
                </c:pt>
                <c:pt idx="49">
                  <c:v>1.4962983595914301</c:v>
                </c:pt>
                <c:pt idx="50">
                  <c:v>1.5213498885996899</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60</c:v>
                </c:pt>
                <c:pt idx="1">
                  <c:v>66</c:v>
                </c:pt>
                <c:pt idx="2">
                  <c:v>72</c:v>
                </c:pt>
                <c:pt idx="3">
                  <c:v>78</c:v>
                </c:pt>
                <c:pt idx="4">
                  <c:v>84</c:v>
                </c:pt>
                <c:pt idx="5">
                  <c:v>90</c:v>
                </c:pt>
                <c:pt idx="6">
                  <c:v>96</c:v>
                </c:pt>
                <c:pt idx="7">
                  <c:v>102</c:v>
                </c:pt>
                <c:pt idx="8">
                  <c:v>108</c:v>
                </c:pt>
                <c:pt idx="9">
                  <c:v>114</c:v>
                </c:pt>
                <c:pt idx="10">
                  <c:v>120</c:v>
                </c:pt>
                <c:pt idx="11">
                  <c:v>126</c:v>
                </c:pt>
                <c:pt idx="12">
                  <c:v>132</c:v>
                </c:pt>
                <c:pt idx="13">
                  <c:v>138</c:v>
                </c:pt>
                <c:pt idx="14">
                  <c:v>144</c:v>
                </c:pt>
                <c:pt idx="15">
                  <c:v>150</c:v>
                </c:pt>
                <c:pt idx="16">
                  <c:v>156</c:v>
                </c:pt>
                <c:pt idx="17">
                  <c:v>162</c:v>
                </c:pt>
                <c:pt idx="18">
                  <c:v>168</c:v>
                </c:pt>
                <c:pt idx="19">
                  <c:v>174</c:v>
                </c:pt>
                <c:pt idx="20">
                  <c:v>180</c:v>
                </c:pt>
                <c:pt idx="21">
                  <c:v>186</c:v>
                </c:pt>
                <c:pt idx="22">
                  <c:v>192</c:v>
                </c:pt>
                <c:pt idx="23">
                  <c:v>198</c:v>
                </c:pt>
                <c:pt idx="24">
                  <c:v>204</c:v>
                </c:pt>
                <c:pt idx="25">
                  <c:v>210</c:v>
                </c:pt>
                <c:pt idx="26">
                  <c:v>216</c:v>
                </c:pt>
                <c:pt idx="27">
                  <c:v>222</c:v>
                </c:pt>
                <c:pt idx="28">
                  <c:v>228</c:v>
                </c:pt>
                <c:pt idx="29">
                  <c:v>234</c:v>
                </c:pt>
                <c:pt idx="30">
                  <c:v>240</c:v>
                </c:pt>
                <c:pt idx="31">
                  <c:v>245.99999999999997</c:v>
                </c:pt>
                <c:pt idx="32">
                  <c:v>252</c:v>
                </c:pt>
                <c:pt idx="33">
                  <c:v>258</c:v>
                </c:pt>
                <c:pt idx="34">
                  <c:v>264</c:v>
                </c:pt>
                <c:pt idx="35">
                  <c:v>270</c:v>
                </c:pt>
                <c:pt idx="36">
                  <c:v>276</c:v>
                </c:pt>
                <c:pt idx="37">
                  <c:v>282</c:v>
                </c:pt>
                <c:pt idx="38">
                  <c:v>288</c:v>
                </c:pt>
                <c:pt idx="39">
                  <c:v>294</c:v>
                </c:pt>
                <c:pt idx="40">
                  <c:v>300</c:v>
                </c:pt>
                <c:pt idx="41">
                  <c:v>306</c:v>
                </c:pt>
                <c:pt idx="42">
                  <c:v>312</c:v>
                </c:pt>
                <c:pt idx="43">
                  <c:v>318</c:v>
                </c:pt>
                <c:pt idx="44">
                  <c:v>324</c:v>
                </c:pt>
                <c:pt idx="45">
                  <c:v>330</c:v>
                </c:pt>
                <c:pt idx="46">
                  <c:v>336</c:v>
                </c:pt>
                <c:pt idx="47">
                  <c:v>342</c:v>
                </c:pt>
                <c:pt idx="48">
                  <c:v>348</c:v>
                </c:pt>
                <c:pt idx="49">
                  <c:v>354</c:v>
                </c:pt>
                <c:pt idx="50">
                  <c:v>360</c:v>
                </c:pt>
              </c:numCache>
            </c:numRef>
          </c:xVal>
          <c:yVal>
            <c:numRef>
              <c:f>Sheet1!$C$2:$C$52</c:f>
              <c:numCache>
                <c:formatCode>General</c:formatCode>
                <c:ptCount val="51"/>
                <c:pt idx="0">
                  <c:v>0.83867471382001801</c:v>
                </c:pt>
                <c:pt idx="1">
                  <c:v>0.84491245164372897</c:v>
                </c:pt>
                <c:pt idx="2">
                  <c:v>0.85119374776628898</c:v>
                </c:pt>
                <c:pt idx="3">
                  <c:v>0.85751834880789002</c:v>
                </c:pt>
                <c:pt idx="4">
                  <c:v>0.86388587081694801</c:v>
                </c:pt>
                <c:pt idx="5">
                  <c:v>0.87029569961042297</c:v>
                </c:pt>
                <c:pt idx="6">
                  <c:v>0.87674694198970105</c:v>
                </c:pt>
                <c:pt idx="7">
                  <c:v>0.88323830104363799</c:v>
                </c:pt>
                <c:pt idx="8">
                  <c:v>0.88976788937576901</c:v>
                </c:pt>
                <c:pt idx="9">
                  <c:v>0.896332978080146</c:v>
                </c:pt>
                <c:pt idx="10">
                  <c:v>0.90293012332697098</c:v>
                </c:pt>
                <c:pt idx="11">
                  <c:v>0.90956897652018998</c:v>
                </c:pt>
                <c:pt idx="12">
                  <c:v>0.91627428480406303</c:v>
                </c:pt>
                <c:pt idx="13">
                  <c:v>0.92307333779580703</c:v>
                </c:pt>
                <c:pt idx="14">
                  <c:v>0.92999631472187505</c:v>
                </c:pt>
                <c:pt idx="15">
                  <c:v>0.93707738842380495</c:v>
                </c:pt>
                <c:pt idx="16">
                  <c:v>0.94435668741634304</c:v>
                </c:pt>
                <c:pt idx="17">
                  <c:v>0.95188309461929899</c:v>
                </c:pt>
                <c:pt idx="18">
                  <c:v>0.95971864338903801</c:v>
                </c:pt>
                <c:pt idx="19">
                  <c:v>0.96794559046179496</c:v>
                </c:pt>
                <c:pt idx="20">
                  <c:v>0.97667712149347297</c:v>
                </c:pt>
                <c:pt idx="21">
                  <c:v>0.986073665773335</c:v>
                </c:pt>
                <c:pt idx="22">
                  <c:v>0.996365211323197</c:v>
                </c:pt>
                <c:pt idx="23">
                  <c:v>1.0022874073381001</c:v>
                </c:pt>
                <c:pt idx="24">
                  <c:v>1.0069858143608299</c:v>
                </c:pt>
                <c:pt idx="25">
                  <c:v>1.01290571879742</c:v>
                </c:pt>
                <c:pt idx="26">
                  <c:v>1.0197448232626101</c:v>
                </c:pt>
                <c:pt idx="27">
                  <c:v>1.0272697292003801</c:v>
                </c:pt>
                <c:pt idx="28">
                  <c:v>1.0353087999453601</c:v>
                </c:pt>
                <c:pt idx="29">
                  <c:v>1.0437383474517501</c:v>
                </c:pt>
                <c:pt idx="30">
                  <c:v>1.0524686667993199</c:v>
                </c:pt>
                <c:pt idx="31">
                  <c:v>1.0614325701688301</c:v>
                </c:pt>
                <c:pt idx="32">
                  <c:v>1.0705772110560801</c:v>
                </c:pt>
                <c:pt idx="33">
                  <c:v>1.0798584917504199</c:v>
                </c:pt>
                <c:pt idx="34">
                  <c:v>1.0892373152078001</c:v>
                </c:pt>
                <c:pt idx="35">
                  <c:v>1.09867719756367</c:v>
                </c:pt>
                <c:pt idx="36">
                  <c:v>1.10815569360267</c:v>
                </c:pt>
                <c:pt idx="37">
                  <c:v>1.1176800242118701</c:v>
                </c:pt>
                <c:pt idx="38">
                  <c:v>1.1272586721759901</c:v>
                </c:pt>
                <c:pt idx="39">
                  <c:v>1.1368978051854499</c:v>
                </c:pt>
                <c:pt idx="40">
                  <c:v>1.1466021084648199</c:v>
                </c:pt>
                <c:pt idx="41">
                  <c:v>1.1563752327285901</c:v>
                </c:pt>
                <c:pt idx="42">
                  <c:v>1.16622011386623</c:v>
                </c:pt>
                <c:pt idx="43">
                  <c:v>1.176139190807</c:v>
                </c:pt>
                <c:pt idx="44">
                  <c:v>1.18613449441619</c:v>
                </c:pt>
                <c:pt idx="45">
                  <c:v>1.19620781865779</c:v>
                </c:pt>
                <c:pt idx="46">
                  <c:v>1.2063607396873799</c:v>
                </c:pt>
                <c:pt idx="47">
                  <c:v>1.21659467737972</c:v>
                </c:pt>
                <c:pt idx="48">
                  <c:v>1.2269109461327501</c:v>
                </c:pt>
                <c:pt idx="49">
                  <c:v>1.2373107122845499</c:v>
                </c:pt>
                <c:pt idx="50">
                  <c:v>1.2477951584356901</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Sheet1!$A$2:$A$52</c:f>
              <c:numCache>
                <c:formatCode>General</c:formatCode>
                <c:ptCount val="51"/>
                <c:pt idx="0">
                  <c:v>60</c:v>
                </c:pt>
                <c:pt idx="1">
                  <c:v>66</c:v>
                </c:pt>
                <c:pt idx="2">
                  <c:v>72</c:v>
                </c:pt>
                <c:pt idx="3">
                  <c:v>78</c:v>
                </c:pt>
                <c:pt idx="4">
                  <c:v>84</c:v>
                </c:pt>
                <c:pt idx="5">
                  <c:v>90</c:v>
                </c:pt>
                <c:pt idx="6">
                  <c:v>96</c:v>
                </c:pt>
                <c:pt idx="7">
                  <c:v>102</c:v>
                </c:pt>
                <c:pt idx="8">
                  <c:v>108</c:v>
                </c:pt>
                <c:pt idx="9">
                  <c:v>114</c:v>
                </c:pt>
                <c:pt idx="10">
                  <c:v>120</c:v>
                </c:pt>
                <c:pt idx="11">
                  <c:v>126</c:v>
                </c:pt>
                <c:pt idx="12">
                  <c:v>132</c:v>
                </c:pt>
                <c:pt idx="13">
                  <c:v>138</c:v>
                </c:pt>
                <c:pt idx="14">
                  <c:v>144</c:v>
                </c:pt>
                <c:pt idx="15">
                  <c:v>150</c:v>
                </c:pt>
                <c:pt idx="16">
                  <c:v>156</c:v>
                </c:pt>
                <c:pt idx="17">
                  <c:v>162</c:v>
                </c:pt>
                <c:pt idx="18">
                  <c:v>168</c:v>
                </c:pt>
                <c:pt idx="19">
                  <c:v>174</c:v>
                </c:pt>
                <c:pt idx="20">
                  <c:v>180</c:v>
                </c:pt>
                <c:pt idx="21">
                  <c:v>186</c:v>
                </c:pt>
                <c:pt idx="22">
                  <c:v>192</c:v>
                </c:pt>
                <c:pt idx="23">
                  <c:v>198</c:v>
                </c:pt>
                <c:pt idx="24">
                  <c:v>204</c:v>
                </c:pt>
                <c:pt idx="25">
                  <c:v>210</c:v>
                </c:pt>
                <c:pt idx="26">
                  <c:v>216</c:v>
                </c:pt>
                <c:pt idx="27">
                  <c:v>222</c:v>
                </c:pt>
                <c:pt idx="28">
                  <c:v>228</c:v>
                </c:pt>
                <c:pt idx="29">
                  <c:v>234</c:v>
                </c:pt>
                <c:pt idx="30">
                  <c:v>240</c:v>
                </c:pt>
                <c:pt idx="31">
                  <c:v>245.99999999999997</c:v>
                </c:pt>
                <c:pt idx="32">
                  <c:v>252</c:v>
                </c:pt>
                <c:pt idx="33">
                  <c:v>258</c:v>
                </c:pt>
                <c:pt idx="34">
                  <c:v>264</c:v>
                </c:pt>
                <c:pt idx="35">
                  <c:v>270</c:v>
                </c:pt>
                <c:pt idx="36">
                  <c:v>276</c:v>
                </c:pt>
                <c:pt idx="37">
                  <c:v>282</c:v>
                </c:pt>
                <c:pt idx="38">
                  <c:v>288</c:v>
                </c:pt>
                <c:pt idx="39">
                  <c:v>294</c:v>
                </c:pt>
                <c:pt idx="40">
                  <c:v>300</c:v>
                </c:pt>
                <c:pt idx="41">
                  <c:v>306</c:v>
                </c:pt>
                <c:pt idx="42">
                  <c:v>312</c:v>
                </c:pt>
                <c:pt idx="43">
                  <c:v>318</c:v>
                </c:pt>
                <c:pt idx="44">
                  <c:v>324</c:v>
                </c:pt>
                <c:pt idx="45">
                  <c:v>330</c:v>
                </c:pt>
                <c:pt idx="46">
                  <c:v>336</c:v>
                </c:pt>
                <c:pt idx="47">
                  <c:v>342</c:v>
                </c:pt>
                <c:pt idx="48">
                  <c:v>348</c:v>
                </c:pt>
                <c:pt idx="49">
                  <c:v>354</c:v>
                </c:pt>
                <c:pt idx="50">
                  <c:v>360</c:v>
                </c:pt>
              </c:numCache>
            </c:numRef>
          </c:xVal>
          <c:yVal>
            <c:numRef>
              <c:f>Sheet1!$D$2:$D$52</c:f>
              <c:numCache>
                <c:formatCode>General</c:formatCode>
                <c:ptCount val="51"/>
                <c:pt idx="0">
                  <c:v>1.2413950360249799</c:v>
                </c:pt>
                <c:pt idx="1">
                  <c:v>1.2253892803161099</c:v>
                </c:pt>
                <c:pt idx="2">
                  <c:v>1.2095939221157801</c:v>
                </c:pt>
                <c:pt idx="3">
                  <c:v>1.19400689795732</c:v>
                </c:pt>
                <c:pt idx="4">
                  <c:v>1.1786262791713999</c:v>
                </c:pt>
                <c:pt idx="5">
                  <c:v>1.1634504373642001</c:v>
                </c:pt>
                <c:pt idx="6">
                  <c:v>1.14847804831647</c:v>
                </c:pt>
                <c:pt idx="7">
                  <c:v>1.13370822745599</c:v>
                </c:pt>
                <c:pt idx="8">
                  <c:v>1.1191407256597701</c:v>
                </c:pt>
                <c:pt idx="9">
                  <c:v>1.10477614183331</c:v>
                </c:pt>
                <c:pt idx="10">
                  <c:v>1.0906211604320499</c:v>
                </c:pt>
                <c:pt idx="11">
                  <c:v>1.0767896140978901</c:v>
                </c:pt>
                <c:pt idx="12">
                  <c:v>1.0634938091845501</c:v>
                </c:pt>
                <c:pt idx="13">
                  <c:v>1.0509388006337499</c:v>
                </c:pt>
                <c:pt idx="14">
                  <c:v>1.03931793788494</c:v>
                </c:pt>
                <c:pt idx="15">
                  <c:v>1.0288136724510399</c:v>
                </c:pt>
                <c:pt idx="16">
                  <c:v>1.01959766160188</c:v>
                </c:pt>
                <c:pt idx="17">
                  <c:v>1.0118305894267501</c:v>
                </c:pt>
                <c:pt idx="18">
                  <c:v>1.00566076702526</c:v>
                </c:pt>
                <c:pt idx="19">
                  <c:v>1.0012203129158801</c:v>
                </c:pt>
                <c:pt idx="20">
                  <c:v>0.99861836889280098</c:v>
                </c:pt>
                <c:pt idx="21">
                  <c:v>0.997928975944123</c:v>
                </c:pt>
                <c:pt idx="22">
                  <c:v>0.99917366558499798</c:v>
                </c:pt>
                <c:pt idx="23">
                  <c:v>1.0078665001874001</c:v>
                </c:pt>
                <c:pt idx="24">
                  <c:v>1.0208570034064299</c:v>
                </c:pt>
                <c:pt idx="25">
                  <c:v>1.0355338040954201</c:v>
                </c:pt>
                <c:pt idx="26">
                  <c:v>1.0520404979432101</c:v>
                </c:pt>
                <c:pt idx="27">
                  <c:v>1.07045721303207</c:v>
                </c:pt>
                <c:pt idx="28">
                  <c:v>1.09080343891291</c:v>
                </c:pt>
                <c:pt idx="29">
                  <c:v>1.11304744318302</c:v>
                </c:pt>
                <c:pt idx="30">
                  <c:v>1.1371164884554199</c:v>
                </c:pt>
                <c:pt idx="31">
                  <c:v>1.16290433456506</c:v>
                </c:pt>
                <c:pt idx="32">
                  <c:v>1.1902760338973299</c:v>
                </c:pt>
                <c:pt idx="33">
                  <c:v>1.21907017491077</c:v>
                </c:pt>
                <c:pt idx="34">
                  <c:v>1.24909961772779</c:v>
                </c:pt>
                <c:pt idx="35">
                  <c:v>1.28015138578115</c:v>
                </c:pt>
                <c:pt idx="36">
                  <c:v>1.3120561896651901</c:v>
                </c:pt>
                <c:pt idx="37">
                  <c:v>1.3447994273605399</c:v>
                </c:pt>
                <c:pt idx="38">
                  <c:v>1.37839343485385</c:v>
                </c:pt>
                <c:pt idx="39">
                  <c:v>1.4128535297952101</c:v>
                </c:pt>
                <c:pt idx="40">
                  <c:v>1.44819692498108</c:v>
                </c:pt>
                <c:pt idx="41">
                  <c:v>1.4844424448195499</c:v>
                </c:pt>
                <c:pt idx="42">
                  <c:v>1.5216101815794101</c:v>
                </c:pt>
                <c:pt idx="43">
                  <c:v>1.5597212457822001</c:v>
                </c:pt>
                <c:pt idx="44">
                  <c:v>1.5987978721156599</c:v>
                </c:pt>
                <c:pt idx="45">
                  <c:v>1.6388629939113299</c:v>
                </c:pt>
                <c:pt idx="46">
                  <c:v>1.6799404167260501</c:v>
                </c:pt>
                <c:pt idx="47">
                  <c:v>1.7220547279329499</c:v>
                </c:pt>
                <c:pt idx="48">
                  <c:v>1.7652312082578101</c:v>
                </c:pt>
                <c:pt idx="49">
                  <c:v>1.8094959969934401</c:v>
                </c:pt>
                <c:pt idx="50">
                  <c:v>1.85487615326532</c:v>
                </c:pt>
              </c:numCache>
            </c:numRef>
          </c:yVal>
          <c:smooth val="1"/>
        </c:ser>
        <c:dLbls>
          <c:showLegendKey val="0"/>
          <c:showVal val="0"/>
          <c:showCatName val="0"/>
          <c:showSerName val="0"/>
          <c:showPercent val="0"/>
          <c:showBubbleSize val="0"/>
        </c:dLbls>
        <c:axId val="567337608"/>
        <c:axId val="567338000"/>
      </c:scatterChart>
      <c:valAx>
        <c:axId val="567337608"/>
        <c:scaling>
          <c:orientation val="minMax"/>
          <c:max val="360"/>
          <c:min val="60"/>
        </c:scaling>
        <c:delete val="0"/>
        <c:axPos val="b"/>
        <c:title>
          <c:tx>
            <c:rich>
              <a:bodyPr/>
              <a:lstStyle/>
              <a:p>
                <a:pPr>
                  <a:defRPr sz="1700"/>
                </a:pPr>
                <a:r>
                  <a:rPr lang="en-US" sz="1700" dirty="0" smtClean="0"/>
                  <a:t>Ischemia</a:t>
                </a:r>
                <a:r>
                  <a:rPr lang="en-US" sz="1700" baseline="0" dirty="0" smtClean="0"/>
                  <a:t> time (minutes)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67338000"/>
        <c:crosses val="autoZero"/>
        <c:crossBetween val="midCat"/>
        <c:majorUnit val="60"/>
      </c:valAx>
      <c:valAx>
        <c:axId val="567338000"/>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 </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67337608"/>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48"/>
          <c:h val="0.77074260114041193"/>
        </c:manualLayout>
      </c:layout>
      <c:scatterChart>
        <c:scatterStyle val="smoothMarker"/>
        <c:varyColors val="0"/>
        <c:ser>
          <c:idx val="0"/>
          <c:order val="0"/>
          <c:tx>
            <c:strRef>
              <c:f>Sheet1!$A$1</c:f>
              <c:strCache>
                <c:ptCount val="1"/>
                <c:pt idx="0">
                  <c:v>Volume</c:v>
                </c:pt>
              </c:strCache>
            </c:strRef>
          </c:tx>
          <c:spPr>
            <a:ln w="38100">
              <a:solidFill>
                <a:srgbClr val="00FF00"/>
              </a:solidFill>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Sheet1!$B$2:$B$67</c:f>
              <c:numCache>
                <c:formatCode>General</c:formatCode>
                <c:ptCount val="66"/>
                <c:pt idx="0">
                  <c:v>1.13801700964715</c:v>
                </c:pt>
                <c:pt idx="1">
                  <c:v>1.12921220704075</c:v>
                </c:pt>
                <c:pt idx="2">
                  <c:v>1.12047552692134</c:v>
                </c:pt>
                <c:pt idx="3">
                  <c:v>1.1118064422273299</c:v>
                </c:pt>
                <c:pt idx="4">
                  <c:v>1.10320786861308</c:v>
                </c:pt>
                <c:pt idx="5">
                  <c:v>1.0946962677921901</c:v>
                </c:pt>
                <c:pt idx="6">
                  <c:v>1.08629096690086</c:v>
                </c:pt>
                <c:pt idx="7">
                  <c:v>1.07801068381454</c:v>
                </c:pt>
                <c:pt idx="8">
                  <c:v>1.06987354823818</c:v>
                </c:pt>
                <c:pt idx="9">
                  <c:v>1.06189712585837</c:v>
                </c:pt>
                <c:pt idx="10">
                  <c:v>1.0540984454628399</c:v>
                </c:pt>
                <c:pt idx="11">
                  <c:v>1.0464940289701601</c:v>
                </c:pt>
                <c:pt idx="12">
                  <c:v>1.0390999236363101</c:v>
                </c:pt>
                <c:pt idx="13">
                  <c:v>1.03193173737572</c:v>
                </c:pt>
                <c:pt idx="14">
                  <c:v>1.02500467578356</c:v>
                </c:pt>
                <c:pt idx="15">
                  <c:v>1.01833358241276</c:v>
                </c:pt>
                <c:pt idx="16">
                  <c:v>1.0119329796457901</c:v>
                </c:pt>
                <c:pt idx="17">
                  <c:v>1.0058171135076599</c:v>
                </c:pt>
                <c:pt idx="18">
                  <c:v>1</c:v>
                </c:pt>
                <c:pt idx="19">
                  <c:v>0.99449117981427704</c:v>
                </c:pt>
                <c:pt idx="20">
                  <c:v>0.98928307300804597</c:v>
                </c:pt>
                <c:pt idx="21">
                  <c:v>0.98436418385207403</c:v>
                </c:pt>
                <c:pt idx="22">
                  <c:v>0.97972341580944</c:v>
                </c:pt>
                <c:pt idx="23">
                  <c:v>0.97535004251425195</c:v>
                </c:pt>
                <c:pt idx="24">
                  <c:v>0.97123368969549095</c:v>
                </c:pt>
                <c:pt idx="25">
                  <c:v>0.96736430147849095</c:v>
                </c:pt>
                <c:pt idx="26">
                  <c:v>0.96373213114113199</c:v>
                </c:pt>
                <c:pt idx="27">
                  <c:v>0.96032771193129196</c:v>
                </c:pt>
                <c:pt idx="28">
                  <c:v>0.957141835388996</c:v>
                </c:pt>
                <c:pt idx="29">
                  <c:v>0.95416554107278995</c:v>
                </c:pt>
                <c:pt idx="30">
                  <c:v>0.95139009679944397</c:v>
                </c:pt>
                <c:pt idx="31">
                  <c:v>0.94880697574633799</c:v>
                </c:pt>
                <c:pt idx="32">
                  <c:v>0.94640784478879603</c:v>
                </c:pt>
                <c:pt idx="33">
                  <c:v>0.94418455360582698</c:v>
                </c:pt>
                <c:pt idx="34">
                  <c:v>0.94212910819862505</c:v>
                </c:pt>
                <c:pt idx="35">
                  <c:v>0.94023368200472301</c:v>
                </c:pt>
                <c:pt idx="36">
                  <c:v>0.93849055830358596</c:v>
                </c:pt>
                <c:pt idx="37">
                  <c:v>0.93689218751073</c:v>
                </c:pt>
                <c:pt idx="38">
                  <c:v>0.93543109443053096</c:v>
                </c:pt>
                <c:pt idx="39">
                  <c:v>0.93409992458066904</c:v>
                </c:pt>
                <c:pt idx="40">
                  <c:v>0.93289143401431796</c:v>
                </c:pt>
                <c:pt idx="41">
                  <c:v>0.93179843939588503</c:v>
                </c:pt>
                <c:pt idx="42">
                  <c:v>0.93081384156226399</c:v>
                </c:pt>
                <c:pt idx="43">
                  <c:v>0.92993061718672698</c:v>
                </c:pt>
                <c:pt idx="44">
                  <c:v>0.92914178685140703</c:v>
                </c:pt>
                <c:pt idx="45">
                  <c:v>0.92844044816592097</c:v>
                </c:pt>
                <c:pt idx="46">
                  <c:v>0.92781971272731101</c:v>
                </c:pt>
                <c:pt idx="47">
                  <c:v>0.92727275635806905</c:v>
                </c:pt>
                <c:pt idx="48">
                  <c:v>0.92679278127929698</c:v>
                </c:pt>
                <c:pt idx="49">
                  <c:v>0.92637303511288205</c:v>
                </c:pt>
                <c:pt idx="50">
                  <c:v>0.92600674202719402</c:v>
                </c:pt>
                <c:pt idx="51">
                  <c:v>0.92568722709606099</c:v>
                </c:pt>
                <c:pt idx="52">
                  <c:v>0.92540773607027405</c:v>
                </c:pt>
                <c:pt idx="53">
                  <c:v>0.92516162485396403</c:v>
                </c:pt>
                <c:pt idx="54">
                  <c:v>0.92494218034539499</c:v>
                </c:pt>
                <c:pt idx="55">
                  <c:v>0.92474274662233602</c:v>
                </c:pt>
                <c:pt idx="56">
                  <c:v>0.92455664306570995</c:v>
                </c:pt>
                <c:pt idx="57">
                  <c:v>0.92437724331675697</c:v>
                </c:pt>
                <c:pt idx="58">
                  <c:v>0.92419896786398703</c:v>
                </c:pt>
                <c:pt idx="59">
                  <c:v>0.92402074281220103</c:v>
                </c:pt>
                <c:pt idx="60">
                  <c:v>0.92384255212982003</c:v>
                </c:pt>
                <c:pt idx="61">
                  <c:v>0.92366437979762706</c:v>
                </c:pt>
                <c:pt idx="62">
                  <c:v>0.92348625783726201</c:v>
                </c:pt>
                <c:pt idx="63">
                  <c:v>0.92330817022642198</c:v>
                </c:pt>
                <c:pt idx="64">
                  <c:v>0.92313010095515602</c:v>
                </c:pt>
                <c:pt idx="65">
                  <c:v>0.92295208202658197</c:v>
                </c:pt>
              </c:numCache>
            </c:numRef>
          </c:yVal>
          <c:smooth val="0"/>
        </c:ser>
        <c:ser>
          <c:idx val="1"/>
          <c:order val="1"/>
          <c:tx>
            <c:strRef>
              <c:f>Sheet1!$C$1</c:f>
              <c:strCache>
                <c:ptCount val="1"/>
                <c:pt idx="0">
                  <c:v>Column2</c:v>
                </c:pt>
              </c:strCache>
            </c:strRef>
          </c:tx>
          <c:spPr>
            <a:ln w="41275">
              <a:solidFill>
                <a:srgbClr val="00FF00"/>
              </a:solidFill>
              <a:prstDash val="sysDot"/>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Sheet1!$C$2:$C$67</c:f>
              <c:numCache>
                <c:formatCode>General</c:formatCode>
                <c:ptCount val="66"/>
                <c:pt idx="0">
                  <c:v>1.03163443452604</c:v>
                </c:pt>
                <c:pt idx="1">
                  <c:v>1.02988857985791</c:v>
                </c:pt>
                <c:pt idx="2">
                  <c:v>1.0281450959924801</c:v>
                </c:pt>
                <c:pt idx="3">
                  <c:v>1.0264038480608</c:v>
                </c:pt>
                <c:pt idx="4">
                  <c:v>1.02466447150193</c:v>
                </c:pt>
                <c:pt idx="5">
                  <c:v>1.02292583463461</c:v>
                </c:pt>
                <c:pt idx="6">
                  <c:v>1.0211866681669299</c:v>
                </c:pt>
                <c:pt idx="7">
                  <c:v>1.0194457779757999</c:v>
                </c:pt>
                <c:pt idx="8">
                  <c:v>1.01770206480016</c:v>
                </c:pt>
                <c:pt idx="9">
                  <c:v>1.0159545471871201</c:v>
                </c:pt>
                <c:pt idx="10">
                  <c:v>1.0142023886595199</c:v>
                </c:pt>
                <c:pt idx="11">
                  <c:v>1.0124449303474199</c:v>
                </c:pt>
                <c:pt idx="12">
                  <c:v>1.0106817307256299</c:v>
                </c:pt>
                <c:pt idx="13">
                  <c:v>1.0089126145340701</c:v>
                </c:pt>
                <c:pt idx="14">
                  <c:v>1.0071377337512699</c:v>
                </c:pt>
                <c:pt idx="15">
                  <c:v>1.0053576443379999</c:v>
                </c:pt>
                <c:pt idx="16">
                  <c:v>1.0035734039398101</c:v>
                </c:pt>
                <c:pt idx="17">
                  <c:v>1.00178669742944</c:v>
                </c:pt>
                <c:pt idx="18">
                  <c:v>1</c:v>
                </c:pt>
                <c:pt idx="19">
                  <c:v>0.990779520053642</c:v>
                </c:pt>
                <c:pt idx="20">
                  <c:v>0.98217650112731403</c:v>
                </c:pt>
                <c:pt idx="21">
                  <c:v>0.97415786080037603</c:v>
                </c:pt>
                <c:pt idx="22">
                  <c:v>0.96669182357037498</c:v>
                </c:pt>
                <c:pt idx="23">
                  <c:v>0.95974775340487395</c:v>
                </c:pt>
                <c:pt idx="24">
                  <c:v>0.95329601365650296</c:v>
                </c:pt>
                <c:pt idx="25">
                  <c:v>0.94730780378463497</c:v>
                </c:pt>
                <c:pt idx="26">
                  <c:v>0.94175505009612503</c:v>
                </c:pt>
                <c:pt idx="27">
                  <c:v>0.93661026747342901</c:v>
                </c:pt>
                <c:pt idx="28">
                  <c:v>0.93184644662293004</c:v>
                </c:pt>
                <c:pt idx="29">
                  <c:v>0.92743697530118097</c:v>
                </c:pt>
                <c:pt idx="30">
                  <c:v>0.92335555836920802</c:v>
                </c:pt>
                <c:pt idx="31">
                  <c:v>0.91957615315788299</c:v>
                </c:pt>
                <c:pt idx="32">
                  <c:v>0.91607294925791705</c:v>
                </c:pt>
                <c:pt idx="33">
                  <c:v>0.91282037743209499</c:v>
                </c:pt>
                <c:pt idx="34">
                  <c:v>0.90979312506763899</c:v>
                </c:pt>
                <c:pt idx="35">
                  <c:v>0.90696624805790205</c:v>
                </c:pt>
                <c:pt idx="36">
                  <c:v>0.90431520868646598</c:v>
                </c:pt>
                <c:pt idx="37">
                  <c:v>0.90181612818054502</c:v>
                </c:pt>
                <c:pt idx="38">
                  <c:v>0.89944583702482706</c:v>
                </c:pt>
                <c:pt idx="39">
                  <c:v>0.89718216017865304</c:v>
                </c:pt>
                <c:pt idx="40">
                  <c:v>0.89500412119290396</c:v>
                </c:pt>
                <c:pt idx="41">
                  <c:v>0.89289209123872504</c:v>
                </c:pt>
                <c:pt idx="42">
                  <c:v>0.89082802045326803</c:v>
                </c:pt>
                <c:pt idx="43">
                  <c:v>0.88879558789295499</c:v>
                </c:pt>
                <c:pt idx="44">
                  <c:v>0.88678027896275202</c:v>
                </c:pt>
                <c:pt idx="45">
                  <c:v>0.88476948500954899</c:v>
                </c:pt>
                <c:pt idx="46">
                  <c:v>0.88275243666334802</c:v>
                </c:pt>
                <c:pt idx="47">
                  <c:v>0.88072020815086205</c:v>
                </c:pt>
                <c:pt idx="48">
                  <c:v>0.87866557713767701</c:v>
                </c:pt>
                <c:pt idx="49">
                  <c:v>0.87658290559530305</c:v>
                </c:pt>
                <c:pt idx="50">
                  <c:v>0.87446791677878499</c:v>
                </c:pt>
                <c:pt idx="51">
                  <c:v>0.87231762435060001</c:v>
                </c:pt>
                <c:pt idx="52">
                  <c:v>0.87013000272015495</c:v>
                </c:pt>
                <c:pt idx="53">
                  <c:v>0.867903962157905</c:v>
                </c:pt>
                <c:pt idx="54">
                  <c:v>0.86563904832793903</c:v>
                </c:pt>
                <c:pt idx="55">
                  <c:v>0.86333538702435397</c:v>
                </c:pt>
                <c:pt idx="56">
                  <c:v>0.86099349624203803</c:v>
                </c:pt>
                <c:pt idx="57">
                  <c:v>0.85861422305868496</c:v>
                </c:pt>
                <c:pt idx="58">
                  <c:v>0.85619918018395702</c:v>
                </c:pt>
                <c:pt idx="59">
                  <c:v>0.85375233623401903</c:v>
                </c:pt>
                <c:pt idx="60">
                  <c:v>0.85127776134995703</c:v>
                </c:pt>
                <c:pt idx="61">
                  <c:v>0.84877905857258096</c:v>
                </c:pt>
                <c:pt idx="62">
                  <c:v>0.84625944196687697</c:v>
                </c:pt>
                <c:pt idx="63">
                  <c:v>0.84372174014290902</c:v>
                </c:pt>
                <c:pt idx="64">
                  <c:v>0.84116846520785804</c:v>
                </c:pt>
                <c:pt idx="65">
                  <c:v>0.83860187096426497</c:v>
                </c:pt>
              </c:numCache>
            </c:numRef>
          </c:yVal>
          <c:smooth val="0"/>
        </c:ser>
        <c:ser>
          <c:idx val="2"/>
          <c:order val="2"/>
          <c:tx>
            <c:strRef>
              <c:f>Sheet1!$D$1</c:f>
              <c:strCache>
                <c:ptCount val="1"/>
                <c:pt idx="0">
                  <c:v>Column3</c:v>
                </c:pt>
              </c:strCache>
            </c:strRef>
          </c:tx>
          <c:spPr>
            <a:ln w="41275">
              <a:solidFill>
                <a:srgbClr val="00FF00"/>
              </a:solidFill>
              <a:prstDash val="sysDot"/>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Sheet1!$D$2:$D$67</c:f>
              <c:numCache>
                <c:formatCode>General</c:formatCode>
                <c:ptCount val="66"/>
                <c:pt idx="0">
                  <c:v>1.2553698004867799</c:v>
                </c:pt>
                <c:pt idx="1">
                  <c:v>1.23811471791032</c:v>
                </c:pt>
                <c:pt idx="2">
                  <c:v>1.22109750007389</c:v>
                </c:pt>
                <c:pt idx="3">
                  <c:v>1.20431501432268</c:v>
                </c:pt>
                <c:pt idx="4">
                  <c:v>1.18777183675146</c:v>
                </c:pt>
                <c:pt idx="5">
                  <c:v>1.17150225181887</c:v>
                </c:pt>
                <c:pt idx="6">
                  <c:v>1.1555458972928101</c:v>
                </c:pt>
                <c:pt idx="7">
                  <c:v>1.1399400140003</c:v>
                </c:pt>
                <c:pt idx="8">
                  <c:v>1.1247195508486201</c:v>
                </c:pt>
                <c:pt idx="9">
                  <c:v>1.10991727831558</c:v>
                </c:pt>
                <c:pt idx="10">
                  <c:v>1.09556390830016</c:v>
                </c:pt>
                <c:pt idx="11">
                  <c:v>1.08168821813785</c:v>
                </c:pt>
                <c:pt idx="12">
                  <c:v>1.0683171749090501</c:v>
                </c:pt>
                <c:pt idx="13">
                  <c:v>1.05547605933647</c:v>
                </c:pt>
                <c:pt idx="14">
                  <c:v>1.0431885830201799</c:v>
                </c:pt>
                <c:pt idx="15">
                  <c:v>1.03147699817059</c:v>
                </c:pt>
                <c:pt idx="16">
                  <c:v>1.02036218902849</c:v>
                </c:pt>
                <c:pt idx="17">
                  <c:v>1.00986374486783</c:v>
                </c:pt>
                <c:pt idx="18">
                  <c:v>1</c:v>
                </c:pt>
                <c:pt idx="19">
                  <c:v>0.99821674420041195</c:v>
                </c:pt>
                <c:pt idx="20">
                  <c:v>0.996441064734232</c:v>
                </c:pt>
                <c:pt idx="21">
                  <c:v>0.99467743929576802</c:v>
                </c:pt>
                <c:pt idx="22">
                  <c:v>0.99293068181768895</c:v>
                </c:pt>
                <c:pt idx="23">
                  <c:v>0.99120597267107102</c:v>
                </c:pt>
                <c:pt idx="24">
                  <c:v>0.98950888966940598</c:v>
                </c:pt>
                <c:pt idx="25">
                  <c:v>0.98784543739250796</c:v>
                </c:pt>
                <c:pt idx="26">
                  <c:v>0.98622207600482503</c:v>
                </c:pt>
                <c:pt idx="27">
                  <c:v>0.98464574469268695</c:v>
                </c:pt>
                <c:pt idx="28">
                  <c:v>0.98312387880202101</c:v>
                </c:pt>
                <c:pt idx="29">
                  <c:v>0.98166441927234105</c:v>
                </c:pt>
                <c:pt idx="30">
                  <c:v>0.98027580825601102</c:v>
                </c:pt>
                <c:pt idx="31">
                  <c:v>0.97896696661113902</c:v>
                </c:pt>
                <c:pt idx="32">
                  <c:v>0.97774725190100198</c:v>
                </c:pt>
                <c:pt idx="33">
                  <c:v>0.97662639146566599</c:v>
                </c:pt>
                <c:pt idx="34">
                  <c:v>0.97561438096066799</c:v>
                </c:pt>
                <c:pt idx="35">
                  <c:v>0.97472136219971195</c:v>
                </c:pt>
                <c:pt idx="36">
                  <c:v>0.97395744267565898</c:v>
                </c:pt>
                <c:pt idx="37">
                  <c:v>0.97333252709682205</c:v>
                </c:pt>
                <c:pt idx="38">
                  <c:v>0.97285605915072804</c:v>
                </c:pt>
                <c:pt idx="39">
                  <c:v>0.97253680225637196</c:v>
                </c:pt>
                <c:pt idx="40">
                  <c:v>0.97238259249279402</c:v>
                </c:pt>
                <c:pt idx="41">
                  <c:v>0.97240006959415404</c:v>
                </c:pt>
                <c:pt idx="42">
                  <c:v>0.97259447138074295</c:v>
                </c:pt>
                <c:pt idx="43">
                  <c:v>0.97296944827480103</c:v>
                </c:pt>
                <c:pt idx="44">
                  <c:v>0.97352690463889702</c:v>
                </c:pt>
                <c:pt idx="45">
                  <c:v>0.97426694793981605</c:v>
                </c:pt>
                <c:pt idx="46">
                  <c:v>0.97518781435399104</c:v>
                </c:pt>
                <c:pt idx="47">
                  <c:v>0.97628594952894099</c:v>
                </c:pt>
                <c:pt idx="48">
                  <c:v>0.97755605975767801</c:v>
                </c:pt>
                <c:pt idx="49">
                  <c:v>0.978991256510366</c:v>
                </c:pt>
                <c:pt idx="50">
                  <c:v>0.98058312926846702</c:v>
                </c:pt>
                <c:pt idx="51">
                  <c:v>0.98232205619680701</c:v>
                </c:pt>
                <c:pt idx="52">
                  <c:v>0.98419716054100104</c:v>
                </c:pt>
                <c:pt idx="53">
                  <c:v>0.98619671003034404</c:v>
                </c:pt>
                <c:pt idx="54">
                  <c:v>0.98830804667904404</c:v>
                </c:pt>
                <c:pt idx="55">
                  <c:v>0.99051789175242</c:v>
                </c:pt>
                <c:pt idx="56">
                  <c:v>0.99281236149620899</c:v>
                </c:pt>
                <c:pt idx="57">
                  <c:v>0.99517718786203302</c:v>
                </c:pt>
                <c:pt idx="58">
                  <c:v>0.99759933432468895</c:v>
                </c:pt>
                <c:pt idx="59">
                  <c:v>1.0000726169763301</c:v>
                </c:pt>
                <c:pt idx="60">
                  <c:v>1.0025929254539501</c:v>
                </c:pt>
                <c:pt idx="61">
                  <c:v>1.0051566163068599</c:v>
                </c:pt>
                <c:pt idx="62">
                  <c:v>1.00776053550685</c:v>
                </c:pt>
                <c:pt idx="63">
                  <c:v>1.0104018145395499</c:v>
                </c:pt>
                <c:pt idx="64">
                  <c:v>1.0130779012012801</c:v>
                </c:pt>
                <c:pt idx="65">
                  <c:v>1.0157866029296101</c:v>
                </c:pt>
              </c:numCache>
            </c:numRef>
          </c:yVal>
          <c:smooth val="1"/>
        </c:ser>
        <c:dLbls>
          <c:showLegendKey val="0"/>
          <c:showVal val="0"/>
          <c:showCatName val="0"/>
          <c:showSerName val="0"/>
          <c:showPercent val="0"/>
          <c:showBubbleSize val="0"/>
        </c:dLbls>
        <c:axId val="567338784"/>
        <c:axId val="567339176"/>
      </c:scatterChart>
      <c:valAx>
        <c:axId val="567338784"/>
        <c:scaling>
          <c:orientation val="minMax"/>
          <c:max val="70"/>
          <c:min val="5"/>
        </c:scaling>
        <c:delete val="0"/>
        <c:axPos val="b"/>
        <c:title>
          <c:tx>
            <c:rich>
              <a:bodyPr/>
              <a:lstStyle/>
              <a:p>
                <a:pPr>
                  <a:defRPr sz="1700"/>
                </a:pPr>
                <a:r>
                  <a:rPr lang="en-US" sz="1700" dirty="0" smtClean="0"/>
                  <a:t>Center Volume (cases per year)</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67339176"/>
        <c:crosses val="autoZero"/>
        <c:crossBetween val="midCat"/>
        <c:majorUnit val="5"/>
      </c:valAx>
      <c:valAx>
        <c:axId val="567339176"/>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 </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67338784"/>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424"/>
          <c:h val="0.77074260114041171"/>
        </c:manualLayout>
      </c:layout>
      <c:scatterChart>
        <c:scatterStyle val="smoothMarker"/>
        <c:varyColors val="0"/>
        <c:ser>
          <c:idx val="0"/>
          <c:order val="0"/>
          <c:tx>
            <c:strRef>
              <c:f>Sheet1!$A$1</c:f>
              <c:strCache>
                <c:ptCount val="1"/>
                <c:pt idx="0">
                  <c:v>Bilirubin</c:v>
                </c:pt>
              </c:strCache>
            </c:strRef>
          </c:tx>
          <c:spPr>
            <a:ln w="38100">
              <a:solidFill>
                <a:srgbClr val="00FF00"/>
              </a:solidFill>
            </a:ln>
          </c:spPr>
          <c:marker>
            <c:symbol val="none"/>
          </c:marker>
          <c:xVal>
            <c:numRef>
              <c:f>Sheet1!$A$2:$A$37</c:f>
              <c:numCache>
                <c:formatCode>General</c:formatCode>
                <c:ptCount val="36"/>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numCache>
            </c:numRef>
          </c:xVal>
          <c:yVal>
            <c:numRef>
              <c:f>Sheet1!$B$2:$B$37</c:f>
              <c:numCache>
                <c:formatCode>General</c:formatCode>
                <c:ptCount val="36"/>
                <c:pt idx="0">
                  <c:v>0.98305530351634196</c:v>
                </c:pt>
                <c:pt idx="1">
                  <c:v>0.98867139049188701</c:v>
                </c:pt>
                <c:pt idx="2">
                  <c:v>0.99431956155548296</c:v>
                </c:pt>
                <c:pt idx="3">
                  <c:v>1</c:v>
                </c:pt>
                <c:pt idx="4">
                  <c:v>1.00571289016544</c:v>
                </c:pt>
                <c:pt idx="5">
                  <c:v>1.0114584174449299</c:v>
                </c:pt>
                <c:pt idx="6">
                  <c:v>1.0172367682907</c:v>
                </c:pt>
                <c:pt idx="7">
                  <c:v>1.0230481302201999</c:v>
                </c:pt>
                <c:pt idx="8">
                  <c:v>1.02889269182211</c:v>
                </c:pt>
                <c:pt idx="9">
                  <c:v>1.0347706427625101</c:v>
                </c:pt>
                <c:pt idx="10">
                  <c:v>1.0406821737910401</c:v>
                </c:pt>
                <c:pt idx="11">
                  <c:v>1.04662747674704</c:v>
                </c:pt>
                <c:pt idx="12">
                  <c:v>1.05260674456583</c:v>
                </c:pt>
                <c:pt idx="13">
                  <c:v>1.0586201712849399</c:v>
                </c:pt>
                <c:pt idx="14">
                  <c:v>1.0646679520504101</c:v>
                </c:pt>
                <c:pt idx="15">
                  <c:v>1.0707502831231399</c:v>
                </c:pt>
                <c:pt idx="16">
                  <c:v>1.07686736188524</c:v>
                </c:pt>
                <c:pt idx="17">
                  <c:v>1.0830193868464399</c:v>
                </c:pt>
                <c:pt idx="18">
                  <c:v>1.0892065576505401</c:v>
                </c:pt>
                <c:pt idx="19">
                  <c:v>1.09542907508188</c:v>
                </c:pt>
                <c:pt idx="20">
                  <c:v>1.1016871410718501</c:v>
                </c:pt>
                <c:pt idx="21">
                  <c:v>1.1079809587054801</c:v>
                </c:pt>
                <c:pt idx="22">
                  <c:v>1.11431073222796</c:v>
                </c:pt>
                <c:pt idx="23">
                  <c:v>1.1206766670513599</c:v>
                </c:pt>
                <c:pt idx="24">
                  <c:v>1.1270789697612</c:v>
                </c:pt>
                <c:pt idx="25">
                  <c:v>1.13351784812322</c:v>
                </c:pt>
                <c:pt idx="26">
                  <c:v>1.13999351109012</c:v>
                </c:pt>
                <c:pt idx="27">
                  <c:v>1.14650616880829</c:v>
                </c:pt>
                <c:pt idx="28">
                  <c:v>1.1530560326246999</c:v>
                </c:pt>
                <c:pt idx="29">
                  <c:v>1.15964331509368</c:v>
                </c:pt>
                <c:pt idx="30">
                  <c:v>1.1662682299839</c:v>
                </c:pt>
                <c:pt idx="31">
                  <c:v>1.17293099228525</c:v>
                </c:pt>
                <c:pt idx="32">
                  <c:v>1.1796318182158201</c:v>
                </c:pt>
                <c:pt idx="33">
                  <c:v>1.1863709252289401</c:v>
                </c:pt>
                <c:pt idx="34">
                  <c:v>1.19314853202025</c:v>
                </c:pt>
                <c:pt idx="35">
                  <c:v>1.19996485853474</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Sheet1!$A$2:$A$37</c:f>
              <c:numCache>
                <c:formatCode>General</c:formatCode>
                <c:ptCount val="36"/>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numCache>
            </c:numRef>
          </c:xVal>
          <c:yVal>
            <c:numRef>
              <c:f>Sheet1!$C$2:$C$37</c:f>
              <c:numCache>
                <c:formatCode>General</c:formatCode>
                <c:ptCount val="36"/>
                <c:pt idx="0">
                  <c:v>0.97020665403955297</c:v>
                </c:pt>
                <c:pt idx="1">
                  <c:v>0.98003781318160899</c:v>
                </c:pt>
                <c:pt idx="2">
                  <c:v>0.989968592017751</c:v>
                </c:pt>
                <c:pt idx="3">
                  <c:v>1</c:v>
                </c:pt>
                <c:pt idx="4">
                  <c:v>1.0013120654024601</c:v>
                </c:pt>
                <c:pt idx="5">
                  <c:v>1.00262585232054</c:v>
                </c:pt>
                <c:pt idx="6">
                  <c:v>1.0039413630129801</c:v>
                </c:pt>
                <c:pt idx="7">
                  <c:v>1.00525859974148</c:v>
                </c:pt>
                <c:pt idx="8">
                  <c:v>1.00657756477073</c:v>
                </c:pt>
                <c:pt idx="9">
                  <c:v>1.00789826036835</c:v>
                </c:pt>
                <c:pt idx="10">
                  <c:v>1.0092206888049799</c:v>
                </c:pt>
                <c:pt idx="11">
                  <c:v>1.0105448523542</c:v>
                </c:pt>
                <c:pt idx="12">
                  <c:v>1.0118707532926099</c:v>
                </c:pt>
                <c:pt idx="13">
                  <c:v>1.01319839389976</c:v>
                </c:pt>
                <c:pt idx="14">
                  <c:v>1.0145277764582199</c:v>
                </c:pt>
                <c:pt idx="15">
                  <c:v>1.0158589032535501</c:v>
                </c:pt>
                <c:pt idx="16">
                  <c:v>1.0171917765742899</c:v>
                </c:pt>
                <c:pt idx="17">
                  <c:v>1.0185263987119899</c:v>
                </c:pt>
                <c:pt idx="18">
                  <c:v>1.0198627719612301</c:v>
                </c:pt>
                <c:pt idx="19">
                  <c:v>1.02120089861958</c:v>
                </c:pt>
                <c:pt idx="20">
                  <c:v>1.0225407809876199</c:v>
                </c:pt>
                <c:pt idx="21">
                  <c:v>1.0238824213689499</c:v>
                </c:pt>
                <c:pt idx="22">
                  <c:v>1.02522582207021</c:v>
                </c:pt>
                <c:pt idx="23">
                  <c:v>1.0265709854010601</c:v>
                </c:pt>
                <c:pt idx="24">
                  <c:v>1.0279179136741701</c:v>
                </c:pt>
                <c:pt idx="25">
                  <c:v>1.02926660920527</c:v>
                </c:pt>
                <c:pt idx="26">
                  <c:v>1.03061707431311</c:v>
                </c:pt>
                <c:pt idx="27">
                  <c:v>1.0319693113195001</c:v>
                </c:pt>
                <c:pt idx="28">
                  <c:v>1.0333233225492799</c:v>
                </c:pt>
                <c:pt idx="29">
                  <c:v>1.0346791103303501</c:v>
                </c:pt>
                <c:pt idx="30">
                  <c:v>1.03603667699366</c:v>
                </c:pt>
                <c:pt idx="31">
                  <c:v>1.0373960248732199</c:v>
                </c:pt>
                <c:pt idx="32">
                  <c:v>1.03875715630611</c:v>
                </c:pt>
                <c:pt idx="33">
                  <c:v>1.0401200736324501</c:v>
                </c:pt>
                <c:pt idx="34">
                  <c:v>1.04148477919547</c:v>
                </c:pt>
                <c:pt idx="35">
                  <c:v>1.0428512753414301</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Sheet1!$A$2:$A$37</c:f>
              <c:numCache>
                <c:formatCode>General</c:formatCode>
                <c:ptCount val="36"/>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numCache>
            </c:numRef>
          </c:xVal>
          <c:yVal>
            <c:numRef>
              <c:f>Sheet1!$D$2:$D$37</c:f>
              <c:numCache>
                <c:formatCode>General</c:formatCode>
                <c:ptCount val="36"/>
                <c:pt idx="0">
                  <c:v>0.99607411034331095</c:v>
                </c:pt>
                <c:pt idx="1">
                  <c:v>0.99738102472177603</c:v>
                </c:pt>
                <c:pt idx="2">
                  <c:v>0.99868965385738095</c:v>
                </c:pt>
                <c:pt idx="3">
                  <c:v>1</c:v>
                </c:pt>
                <c:pt idx="4">
                  <c:v>1.01013305680921</c:v>
                </c:pt>
                <c:pt idx="5">
                  <c:v>1.0203687924587199</c:v>
                </c:pt>
                <c:pt idx="6">
                  <c:v>1.0307082473990501</c:v>
                </c:pt>
                <c:pt idx="7">
                  <c:v>1.0411524726236601</c:v>
                </c:pt>
                <c:pt idx="8">
                  <c:v>1.0517025297758</c:v>
                </c:pt>
                <c:pt idx="9">
                  <c:v>1.06235949125641</c:v>
                </c:pt>
                <c:pt idx="10">
                  <c:v>1.0731244403331199</c:v>
                </c:pt>
                <c:pt idx="11">
                  <c:v>1.0839984712503601</c:v>
                </c:pt>
                <c:pt idx="12">
                  <c:v>1.09498268934064</c:v>
                </c:pt>
                <c:pt idx="13">
                  <c:v>1.1060782111368299</c:v>
                </c:pt>
                <c:pt idx="14">
                  <c:v>1.1172861644857099</c:v>
                </c:pt>
                <c:pt idx="15">
                  <c:v>1.12860768866258</c:v>
                </c:pt>
                <c:pt idx="16">
                  <c:v>1.1400439344871101</c:v>
                </c:pt>
                <c:pt idx="17">
                  <c:v>1.1515960644402601</c:v>
                </c:pt>
                <c:pt idx="18">
                  <c:v>1.1632652527825</c:v>
                </c:pt>
                <c:pt idx="19">
                  <c:v>1.17505268567312</c:v>
                </c:pt>
                <c:pt idx="20">
                  <c:v>1.1869595612908601</c:v>
                </c:pt>
                <c:pt idx="21">
                  <c:v>1.1989870899556601</c:v>
                </c:pt>
                <c:pt idx="22">
                  <c:v>1.21113649425169</c:v>
                </c:pt>
                <c:pt idx="23">
                  <c:v>1.2234090091516401</c:v>
                </c:pt>
                <c:pt idx="24">
                  <c:v>1.2358058821422799</c:v>
                </c:pt>
                <c:pt idx="25">
                  <c:v>1.2483283733511801</c:v>
                </c:pt>
                <c:pt idx="26">
                  <c:v>1.26097775567489</c:v>
                </c:pt>
                <c:pt idx="27">
                  <c:v>1.2737553149083001</c:v>
                </c:pt>
                <c:pt idx="28">
                  <c:v>1.2866623498753</c:v>
                </c:pt>
                <c:pt idx="29">
                  <c:v>1.2997001725608499</c:v>
                </c:pt>
                <c:pt idx="30">
                  <c:v>1.3128701082443499</c:v>
                </c:pt>
                <c:pt idx="31">
                  <c:v>1.3261734956343001</c:v>
                </c:pt>
                <c:pt idx="32">
                  <c:v>1.3396116870044299</c:v>
                </c:pt>
                <c:pt idx="33">
                  <c:v>1.35318604833113</c:v>
                </c:pt>
                <c:pt idx="34">
                  <c:v>1.3668979594323001</c:v>
                </c:pt>
                <c:pt idx="35">
                  <c:v>1.3807488141076201</c:v>
                </c:pt>
              </c:numCache>
            </c:numRef>
          </c:yVal>
          <c:smooth val="1"/>
        </c:ser>
        <c:dLbls>
          <c:showLegendKey val="0"/>
          <c:showVal val="0"/>
          <c:showCatName val="0"/>
          <c:showSerName val="0"/>
          <c:showPercent val="0"/>
          <c:showBubbleSize val="0"/>
        </c:dLbls>
        <c:axId val="567339960"/>
        <c:axId val="563141240"/>
      </c:scatterChart>
      <c:valAx>
        <c:axId val="567339960"/>
        <c:scaling>
          <c:orientation val="minMax"/>
          <c:max val="4"/>
          <c:min val="0.5"/>
        </c:scaling>
        <c:delete val="0"/>
        <c:axPos val="b"/>
        <c:title>
          <c:tx>
            <c:rich>
              <a:bodyPr/>
              <a:lstStyle/>
              <a:p>
                <a:pPr>
                  <a:defRPr sz="1700"/>
                </a:pPr>
                <a:r>
                  <a:rPr lang="en-US" sz="1700" dirty="0" smtClean="0"/>
                  <a:t>Recipient</a:t>
                </a:r>
                <a:r>
                  <a:rPr lang="en-US" sz="1700" baseline="0" dirty="0" smtClean="0"/>
                  <a:t> Bilirubin (mg/</a:t>
                </a:r>
                <a:r>
                  <a:rPr lang="en-US" sz="1700" baseline="0" dirty="0" err="1" smtClean="0"/>
                  <a:t>dL</a:t>
                </a:r>
                <a:r>
                  <a:rPr lang="en-US" sz="1700" baseline="0" dirty="0" smtClean="0"/>
                  <a:t>)</a:t>
                </a:r>
                <a:endParaRPr lang="en-US" sz="1700" dirty="0"/>
              </a:p>
            </c:rich>
          </c:tx>
          <c:layout/>
          <c:overlay val="0"/>
        </c:title>
        <c:numFmt formatCode="#,##0.0" sourceLinked="0"/>
        <c:majorTickMark val="out"/>
        <c:minorTickMark val="none"/>
        <c:tickLblPos val="nextTo"/>
        <c:txPr>
          <a:bodyPr rot="0"/>
          <a:lstStyle/>
          <a:p>
            <a:pPr>
              <a:defRPr sz="1500" b="1"/>
            </a:pPr>
            <a:endParaRPr lang="en-US"/>
          </a:p>
        </c:txPr>
        <c:crossAx val="563141240"/>
        <c:crosses val="autoZero"/>
        <c:crossBetween val="midCat"/>
        <c:majorUnit val="0.5"/>
      </c:valAx>
      <c:valAx>
        <c:axId val="563141240"/>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 </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67339960"/>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402"/>
          <c:h val="0.77074260114041149"/>
        </c:manualLayout>
      </c:layout>
      <c:scatterChart>
        <c:scatterStyle val="smoothMarker"/>
        <c:varyColors val="0"/>
        <c:ser>
          <c:idx val="0"/>
          <c:order val="0"/>
          <c:tx>
            <c:strRef>
              <c:f>Sheet1!$A$1</c:f>
              <c:strCache>
                <c:ptCount val="1"/>
                <c:pt idx="0">
                  <c:v>Creatinine</c:v>
                </c:pt>
              </c:strCache>
            </c:strRef>
          </c:tx>
          <c:spPr>
            <a:ln w="38100">
              <a:solidFill>
                <a:srgbClr val="00FF00"/>
              </a:solidFill>
            </a:ln>
          </c:spPr>
          <c:marker>
            <c:symbol val="none"/>
          </c:marker>
          <c:xVal>
            <c:numRef>
              <c:f>Sheet1!$A$2:$A$22</c:f>
              <c:numCache>
                <c:formatCode>General</c:formatCode>
                <c:ptCount val="2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numCache>
            </c:numRef>
          </c:xVal>
          <c:yVal>
            <c:numRef>
              <c:f>Sheet1!$B$2:$B$22</c:f>
              <c:numCache>
                <c:formatCode>General</c:formatCode>
                <c:ptCount val="21"/>
                <c:pt idx="0">
                  <c:v>0.90367230970059398</c:v>
                </c:pt>
                <c:pt idx="1">
                  <c:v>0.91413901250251595</c:v>
                </c:pt>
                <c:pt idx="2">
                  <c:v>0.92472693859576105</c:v>
                </c:pt>
                <c:pt idx="3">
                  <c:v>0.935437504732749</c:v>
                </c:pt>
                <c:pt idx="4">
                  <c:v>0.94657789601518705</c:v>
                </c:pt>
                <c:pt idx="5">
                  <c:v>0.95970958320497801</c:v>
                </c:pt>
                <c:pt idx="6">
                  <c:v>0.97680321895784294</c:v>
                </c:pt>
                <c:pt idx="7">
                  <c:v>1</c:v>
                </c:pt>
                <c:pt idx="8">
                  <c:v>1.0311613093626</c:v>
                </c:pt>
                <c:pt idx="9">
                  <c:v>1.0701866317323501</c:v>
                </c:pt>
                <c:pt idx="10">
                  <c:v>1.1164453564271799</c:v>
                </c:pt>
                <c:pt idx="11">
                  <c:v>1.16922797825957</c:v>
                </c:pt>
                <c:pt idx="12">
                  <c:v>1.2276750872975299</c:v>
                </c:pt>
                <c:pt idx="13">
                  <c:v>1.2907107924510599</c:v>
                </c:pt>
                <c:pt idx="14">
                  <c:v>1.3572754405713501</c:v>
                </c:pt>
                <c:pt idx="15">
                  <c:v>1.4272729664558099</c:v>
                </c:pt>
                <c:pt idx="16">
                  <c:v>1.5008803901680601</c:v>
                </c:pt>
                <c:pt idx="17">
                  <c:v>1.57828394454432</c:v>
                </c:pt>
                <c:pt idx="18">
                  <c:v>1.65967931724081</c:v>
                </c:pt>
                <c:pt idx="19">
                  <c:v>1.74527246584929</c:v>
                </c:pt>
                <c:pt idx="20">
                  <c:v>1.8352797825338301</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Sheet1!$A$2:$A$22</c:f>
              <c:numCache>
                <c:formatCode>General</c:formatCode>
                <c:ptCount val="2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numCache>
            </c:numRef>
          </c:xVal>
          <c:yVal>
            <c:numRef>
              <c:f>Sheet1!$C$2:$C$22</c:f>
              <c:numCache>
                <c:formatCode>General</c:formatCode>
                <c:ptCount val="21"/>
                <c:pt idx="0">
                  <c:v>0.76329263747172305</c:v>
                </c:pt>
                <c:pt idx="1">
                  <c:v>0.79293959121100999</c:v>
                </c:pt>
                <c:pt idx="2">
                  <c:v>0.82373071171351098</c:v>
                </c:pt>
                <c:pt idx="3">
                  <c:v>0.85570309368383402</c:v>
                </c:pt>
                <c:pt idx="4">
                  <c:v>0.88893465336060096</c:v>
                </c:pt>
                <c:pt idx="5">
                  <c:v>0.923721106912892</c:v>
                </c:pt>
                <c:pt idx="6">
                  <c:v>0.96051239756329299</c:v>
                </c:pt>
                <c:pt idx="7">
                  <c:v>1</c:v>
                </c:pt>
                <c:pt idx="8">
                  <c:v>1.01916027208708</c:v>
                </c:pt>
                <c:pt idx="9">
                  <c:v>1.04912168447273</c:v>
                </c:pt>
                <c:pt idx="10">
                  <c:v>1.0870349284637499</c:v>
                </c:pt>
                <c:pt idx="11">
                  <c:v>1.13010147092844</c:v>
                </c:pt>
                <c:pt idx="12">
                  <c:v>1.1761457333395799</c:v>
                </c:pt>
                <c:pt idx="13">
                  <c:v>1.2238480210287701</c:v>
                </c:pt>
                <c:pt idx="14">
                  <c:v>1.27262686605639</c:v>
                </c:pt>
                <c:pt idx="15">
                  <c:v>1.32271122089066</c:v>
                </c:pt>
                <c:pt idx="16">
                  <c:v>1.3743669588293399</c:v>
                </c:pt>
                <c:pt idx="17">
                  <c:v>1.4277736512914201</c:v>
                </c:pt>
                <c:pt idx="18">
                  <c:v>1.4830686209813499</c:v>
                </c:pt>
                <c:pt idx="19">
                  <c:v>1.54036823489988</c:v>
                </c:pt>
                <c:pt idx="20">
                  <c:v>1.5997778633172</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Sheet1!$A$2:$A$22</c:f>
              <c:numCache>
                <c:formatCode>General</c:formatCode>
                <c:ptCount val="2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numCache>
            </c:numRef>
          </c:xVal>
          <c:yVal>
            <c:numRef>
              <c:f>Sheet1!$D$2:$D$22</c:f>
              <c:numCache>
                <c:formatCode>General</c:formatCode>
                <c:ptCount val="21"/>
                <c:pt idx="0">
                  <c:v>1.06986967151227</c:v>
                </c:pt>
                <c:pt idx="1">
                  <c:v>1.05386355208073</c:v>
                </c:pt>
                <c:pt idx="2">
                  <c:v>1.0381061417339701</c:v>
                </c:pt>
                <c:pt idx="3">
                  <c:v>1.02260156790311</c:v>
                </c:pt>
                <c:pt idx="4">
                  <c:v>1.00795903257589</c:v>
                </c:pt>
                <c:pt idx="5">
                  <c:v>0.99710018229812802</c:v>
                </c:pt>
                <c:pt idx="6">
                  <c:v>0.99337034169153504</c:v>
                </c:pt>
                <c:pt idx="7">
                  <c:v>1</c:v>
                </c:pt>
                <c:pt idx="8">
                  <c:v>1.04330366385744</c:v>
                </c:pt>
                <c:pt idx="9">
                  <c:v>1.0916745346982699</c:v>
                </c:pt>
                <c:pt idx="10">
                  <c:v>1.1466515024032999</c:v>
                </c:pt>
                <c:pt idx="11">
                  <c:v>1.20970912817396</c:v>
                </c:pt>
                <c:pt idx="12">
                  <c:v>1.28146204781227</c:v>
                </c:pt>
                <c:pt idx="13">
                  <c:v>1.36122649309778</c:v>
                </c:pt>
                <c:pt idx="14">
                  <c:v>1.4475544016187101</c:v>
                </c:pt>
                <c:pt idx="15">
                  <c:v>1.5401004305413499</c:v>
                </c:pt>
                <c:pt idx="16">
                  <c:v>1.6390396546710999</c:v>
                </c:pt>
                <c:pt idx="17">
                  <c:v>1.74466044204785</c:v>
                </c:pt>
                <c:pt idx="18">
                  <c:v>1.85732163509348</c:v>
                </c:pt>
                <c:pt idx="19">
                  <c:v>1.9774336493310201</c:v>
                </c:pt>
                <c:pt idx="20">
                  <c:v>2.1054497361235098</c:v>
                </c:pt>
              </c:numCache>
            </c:numRef>
          </c:yVal>
          <c:smooth val="1"/>
        </c:ser>
        <c:dLbls>
          <c:showLegendKey val="0"/>
          <c:showVal val="0"/>
          <c:showCatName val="0"/>
          <c:showSerName val="0"/>
          <c:showPercent val="0"/>
          <c:showBubbleSize val="0"/>
        </c:dLbls>
        <c:axId val="563142024"/>
        <c:axId val="563142416"/>
      </c:scatterChart>
      <c:valAx>
        <c:axId val="563142024"/>
        <c:scaling>
          <c:orientation val="minMax"/>
          <c:max val="2.5"/>
          <c:min val="0.5"/>
        </c:scaling>
        <c:delete val="0"/>
        <c:axPos val="b"/>
        <c:title>
          <c:tx>
            <c:rich>
              <a:bodyPr/>
              <a:lstStyle/>
              <a:p>
                <a:pPr>
                  <a:defRPr sz="1700"/>
                </a:pPr>
                <a:r>
                  <a:rPr lang="en-US" sz="1700" dirty="0" smtClean="0"/>
                  <a:t>Recipient</a:t>
                </a:r>
                <a:r>
                  <a:rPr lang="en-US" sz="1700" baseline="0" dirty="0" smtClean="0"/>
                  <a:t> Creatinine (mg/</a:t>
                </a:r>
                <a:r>
                  <a:rPr lang="en-US" sz="1700" baseline="0" dirty="0" err="1" smtClean="0"/>
                  <a:t>dL</a:t>
                </a:r>
                <a:r>
                  <a:rPr lang="en-US" sz="1700" baseline="0" dirty="0" smtClean="0"/>
                  <a:t>)</a:t>
                </a:r>
                <a:endParaRPr lang="en-US" sz="1700" dirty="0"/>
              </a:p>
            </c:rich>
          </c:tx>
          <c:layout/>
          <c:overlay val="0"/>
        </c:title>
        <c:numFmt formatCode="#,##0.0" sourceLinked="0"/>
        <c:majorTickMark val="out"/>
        <c:minorTickMark val="none"/>
        <c:tickLblPos val="nextTo"/>
        <c:txPr>
          <a:bodyPr rot="0"/>
          <a:lstStyle/>
          <a:p>
            <a:pPr>
              <a:defRPr sz="1500" b="1"/>
            </a:pPr>
            <a:endParaRPr lang="en-US"/>
          </a:p>
        </c:txPr>
        <c:crossAx val="563142416"/>
        <c:crosses val="autoZero"/>
        <c:crossBetween val="midCat"/>
        <c:majorUnit val="0.5"/>
      </c:valAx>
      <c:valAx>
        <c:axId val="56314241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 </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63142024"/>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402"/>
          <c:h val="0.77074260114041149"/>
        </c:manualLayout>
      </c:layout>
      <c:scatterChart>
        <c:scatterStyle val="smoothMarker"/>
        <c:varyColors val="0"/>
        <c:ser>
          <c:idx val="0"/>
          <c:order val="0"/>
          <c:tx>
            <c:strRef>
              <c:f>Sheet1!$A$1</c:f>
              <c:strCache>
                <c:ptCount val="1"/>
                <c:pt idx="0">
                  <c:v>PRA (%)</c:v>
                </c:pt>
              </c:strCache>
            </c:strRef>
          </c:tx>
          <c:spPr>
            <a:ln w="38100">
              <a:solidFill>
                <a:srgbClr val="00FF00"/>
              </a:solidFill>
            </a:ln>
          </c:spPr>
          <c:marker>
            <c:symbol val="none"/>
          </c:marker>
          <c:xVal>
            <c:numRef>
              <c:f>Sheet1!$A$2:$A$101</c:f>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xVal>
          <c:yVal>
            <c:numRef>
              <c:f>Sheet1!$B$2:$B$101</c:f>
              <c:numCache>
                <c:formatCode>General</c:formatCode>
                <c:ptCount val="100"/>
                <c:pt idx="0">
                  <c:v>1</c:v>
                </c:pt>
                <c:pt idx="1">
                  <c:v>1.0035989969719299</c:v>
                </c:pt>
                <c:pt idx="2">
                  <c:v>1.0072109467230701</c:v>
                </c:pt>
                <c:pt idx="3">
                  <c:v>1.01083589587042</c:v>
                </c:pt>
                <c:pt idx="4">
                  <c:v>1.0144738911987801</c:v>
                </c:pt>
                <c:pt idx="5">
                  <c:v>1.0181249796612999</c:v>
                </c:pt>
                <c:pt idx="6">
                  <c:v>1.0217892083801501</c:v>
                </c:pt>
                <c:pt idx="7">
                  <c:v>1.0254666246470601</c:v>
                </c:pt>
                <c:pt idx="8">
                  <c:v>1.02915727592399</c:v>
                </c:pt>
                <c:pt idx="9">
                  <c:v>1.03286120984368</c:v>
                </c:pt>
                <c:pt idx="10">
                  <c:v>1.0365784742103299</c:v>
                </c:pt>
                <c:pt idx="11">
                  <c:v>1.0403091170001799</c:v>
                </c:pt>
                <c:pt idx="12">
                  <c:v>1.0440531863621401</c:v>
                </c:pt>
                <c:pt idx="13">
                  <c:v>1.0478107306183899</c:v>
                </c:pt>
                <c:pt idx="14">
                  <c:v>1.0515817982650399</c:v>
                </c:pt>
                <c:pt idx="15">
                  <c:v>1.0553664379727401</c:v>
                </c:pt>
                <c:pt idx="16">
                  <c:v>1.05916469858728</c:v>
                </c:pt>
                <c:pt idx="17">
                  <c:v>1.06297662913027</c:v>
                </c:pt>
                <c:pt idx="18">
                  <c:v>1.06680227879974</c:v>
                </c:pt>
                <c:pt idx="19">
                  <c:v>1.0706416969707899</c:v>
                </c:pt>
                <c:pt idx="20">
                  <c:v>1.0744949331962099</c:v>
                </c:pt>
                <c:pt idx="21">
                  <c:v>1.0783620372071401</c:v>
                </c:pt>
                <c:pt idx="22">
                  <c:v>1.0822430589137</c:v>
                </c:pt>
                <c:pt idx="23">
                  <c:v>1.08613804840562</c:v>
                </c:pt>
                <c:pt idx="24">
                  <c:v>1.0900470559529301</c:v>
                </c:pt>
                <c:pt idx="25">
                  <c:v>1.09397013200657</c:v>
                </c:pt>
                <c:pt idx="26">
                  <c:v>1.0979073271990401</c:v>
                </c:pt>
                <c:pt idx="27">
                  <c:v>1.1018586923450899</c:v>
                </c:pt>
                <c:pt idx="28">
                  <c:v>1.10582427844234</c:v>
                </c:pt>
                <c:pt idx="29">
                  <c:v>1.10980413667194</c:v>
                </c:pt>
                <c:pt idx="30">
                  <c:v>1.1137983183992599</c:v>
                </c:pt>
                <c:pt idx="31">
                  <c:v>1.11780687517452</c:v>
                </c:pt>
                <c:pt idx="32">
                  <c:v>1.1218298587334801</c:v>
                </c:pt>
                <c:pt idx="33">
                  <c:v>1.1258673209980801</c:v>
                </c:pt>
                <c:pt idx="34">
                  <c:v>1.12991931407715</c:v>
                </c:pt>
                <c:pt idx="35">
                  <c:v>1.1339858902670401</c:v>
                </c:pt>
                <c:pt idx="36">
                  <c:v>1.1380671020523301</c:v>
                </c:pt>
                <c:pt idx="37">
                  <c:v>1.1421630021064699</c:v>
                </c:pt>
                <c:pt idx="38">
                  <c:v>1.1462736432925</c:v>
                </c:pt>
                <c:pt idx="39">
                  <c:v>1.1503990786637099</c:v>
                </c:pt>
                <c:pt idx="40">
                  <c:v>1.15453936146434</c:v>
                </c:pt>
                <c:pt idx="41">
                  <c:v>1.15869454513022</c:v>
                </c:pt>
                <c:pt idx="42">
                  <c:v>1.16286468328954</c:v>
                </c:pt>
                <c:pt idx="43">
                  <c:v>1.1670498297634599</c:v>
                </c:pt>
                <c:pt idx="44">
                  <c:v>1.17125003856687</c:v>
                </c:pt>
                <c:pt idx="45">
                  <c:v>1.17546536390905</c:v>
                </c:pt>
                <c:pt idx="46">
                  <c:v>1.1796958601943699</c:v>
                </c:pt>
                <c:pt idx="47">
                  <c:v>1.1839415820230099</c:v>
                </c:pt>
                <c:pt idx="48">
                  <c:v>1.1882025841916499</c:v>
                </c:pt>
                <c:pt idx="49">
                  <c:v>1.1924789216942</c:v>
                </c:pt>
                <c:pt idx="50">
                  <c:v>1.1967706497224699</c:v>
                </c:pt>
                <c:pt idx="51">
                  <c:v>1.20107782366692</c:v>
                </c:pt>
                <c:pt idx="52">
                  <c:v>1.2054004991173499</c:v>
                </c:pt>
                <c:pt idx="53">
                  <c:v>1.2097387318636399</c:v>
                </c:pt>
                <c:pt idx="54">
                  <c:v>1.21409257789644</c:v>
                </c:pt>
                <c:pt idx="55">
                  <c:v>1.21846209340793</c:v>
                </c:pt>
                <c:pt idx="56">
                  <c:v>1.2228473347925199</c:v>
                </c:pt>
                <c:pt idx="57">
                  <c:v>1.22724835864757</c:v>
                </c:pt>
                <c:pt idx="58">
                  <c:v>1.2316652217741499</c:v>
                </c:pt>
                <c:pt idx="59">
                  <c:v>1.2360979811777499</c:v>
                </c:pt>
                <c:pt idx="60">
                  <c:v>1.24054669406902</c:v>
                </c:pt>
                <c:pt idx="61">
                  <c:v>1.24501141786452</c:v>
                </c:pt>
                <c:pt idx="62">
                  <c:v>1.24949221018743</c:v>
                </c:pt>
                <c:pt idx="63">
                  <c:v>1.25398912886835</c:v>
                </c:pt>
                <c:pt idx="64">
                  <c:v>1.25850223194598</c:v>
                </c:pt>
                <c:pt idx="65">
                  <c:v>1.26303157766792</c:v>
                </c:pt>
                <c:pt idx="66">
                  <c:v>1.2675772244914001</c:v>
                </c:pt>
                <c:pt idx="67">
                  <c:v>1.27213923108403</c:v>
                </c:pt>
                <c:pt idx="68">
                  <c:v>1.2767176563245799</c:v>
                </c:pt>
                <c:pt idx="69">
                  <c:v>1.2813125593037</c:v>
                </c:pt>
                <c:pt idx="70">
                  <c:v>1.28592399932473</c:v>
                </c:pt>
                <c:pt idx="71">
                  <c:v>1.29055203590444</c:v>
                </c:pt>
                <c:pt idx="72">
                  <c:v>1.29519672877378</c:v>
                </c:pt>
                <c:pt idx="73">
                  <c:v>1.29985813787869</c:v>
                </c:pt>
                <c:pt idx="74">
                  <c:v>1.30453632338085</c:v>
                </c:pt>
                <c:pt idx="75">
                  <c:v>1.3092313456584801</c:v>
                </c:pt>
                <c:pt idx="76">
                  <c:v>1.31394326530706</c:v>
                </c:pt>
                <c:pt idx="77">
                  <c:v>1.31867214314019</c:v>
                </c:pt>
                <c:pt idx="78">
                  <c:v>1.3234180401903199</c:v>
                </c:pt>
                <c:pt idx="79">
                  <c:v>1.3281810177095601</c:v>
                </c:pt>
                <c:pt idx="80">
                  <c:v>1.3329611371704799</c:v>
                </c:pt>
                <c:pt idx="81">
                  <c:v>1.33775846026686</c:v>
                </c:pt>
                <c:pt idx="82">
                  <c:v>1.34257304891453</c:v>
                </c:pt>
                <c:pt idx="83">
                  <c:v>1.34740496525217</c:v>
                </c:pt>
                <c:pt idx="84">
                  <c:v>1.35225427164208</c:v>
                </c:pt>
                <c:pt idx="85">
                  <c:v>1.357121030671</c:v>
                </c:pt>
                <c:pt idx="86">
                  <c:v>1.36200530515093</c:v>
                </c:pt>
                <c:pt idx="87">
                  <c:v>1.3669071581199199</c:v>
                </c:pt>
                <c:pt idx="88">
                  <c:v>1.3718266528429099</c:v>
                </c:pt>
                <c:pt idx="89">
                  <c:v>1.3767638528124999</c:v>
                </c:pt>
                <c:pt idx="90">
                  <c:v>1.38171882174984</c:v>
                </c:pt>
                <c:pt idx="91">
                  <c:v>1.3866916236053799</c:v>
                </c:pt>
                <c:pt idx="92">
                  <c:v>1.3916823225597299</c:v>
                </c:pt>
                <c:pt idx="93">
                  <c:v>1.39669098302452</c:v>
                </c:pt>
                <c:pt idx="94">
                  <c:v>1.4017176696431499</c:v>
                </c:pt>
                <c:pt idx="95">
                  <c:v>1.40676244729169</c:v>
                </c:pt>
                <c:pt idx="96">
                  <c:v>1.4118253810797201</c:v>
                </c:pt>
                <c:pt idx="97">
                  <c:v>1.41690653635113</c:v>
                </c:pt>
                <c:pt idx="98">
                  <c:v>1.4220059786849599</c:v>
                </c:pt>
                <c:pt idx="99">
                  <c:v>1.4271237738963201</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Sheet1!$A$2:$A$101</c:f>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xVal>
          <c:yVal>
            <c:numRef>
              <c:f>Sheet1!$C$2:$C$101</c:f>
              <c:numCache>
                <c:formatCode>General</c:formatCode>
                <c:ptCount val="100"/>
                <c:pt idx="0">
                  <c:v>1</c:v>
                </c:pt>
                <c:pt idx="1">
                  <c:v>1.0006974949729499</c:v>
                </c:pt>
                <c:pt idx="2">
                  <c:v>1.00139547644514</c:v>
                </c:pt>
                <c:pt idx="3">
                  <c:v>1.0020939447559001</c:v>
                </c:pt>
                <c:pt idx="4">
                  <c:v>1.0027929002447999</c:v>
                </c:pt>
                <c:pt idx="5">
                  <c:v>1.0034923432516301</c:v>
                </c:pt>
                <c:pt idx="6">
                  <c:v>1.00419227411644</c:v>
                </c:pt>
                <c:pt idx="7">
                  <c:v>1.0048926931795199</c:v>
                </c:pt>
                <c:pt idx="8">
                  <c:v>1.0055936007813699</c:v>
                </c:pt>
                <c:pt idx="9">
                  <c:v>1.00629499726275</c:v>
                </c:pt>
                <c:pt idx="10">
                  <c:v>1.0069968829646501</c:v>
                </c:pt>
                <c:pt idx="11">
                  <c:v>1.00769925822829</c:v>
                </c:pt>
                <c:pt idx="12">
                  <c:v>1.0084021233951601</c:v>
                </c:pt>
                <c:pt idx="13">
                  <c:v>1.00910547880694</c:v>
                </c:pt>
                <c:pt idx="14">
                  <c:v>1.0098093248055899</c:v>
                </c:pt>
                <c:pt idx="15">
                  <c:v>1.0105136617332799</c:v>
                </c:pt>
                <c:pt idx="16">
                  <c:v>1.0112184899324399</c:v>
                </c:pt>
                <c:pt idx="17">
                  <c:v>1.0119238097457199</c:v>
                </c:pt>
                <c:pt idx="18">
                  <c:v>1.01262962151603</c:v>
                </c:pt>
                <c:pt idx="19">
                  <c:v>1.0133359255865</c:v>
                </c:pt>
                <c:pt idx="20">
                  <c:v>1.01404272230051</c:v>
                </c:pt>
                <c:pt idx="21">
                  <c:v>1.0147500120016799</c:v>
                </c:pt>
                <c:pt idx="22">
                  <c:v>1.0154577950338499</c:v>
                </c:pt>
                <c:pt idx="23">
                  <c:v>1.01616607174114</c:v>
                </c:pt>
                <c:pt idx="24">
                  <c:v>1.01687484246786</c:v>
                </c:pt>
                <c:pt idx="25">
                  <c:v>1.0175841075586001</c:v>
                </c:pt>
                <c:pt idx="26">
                  <c:v>1.0182938673581801</c:v>
                </c:pt>
                <c:pt idx="27">
                  <c:v>1.0190041222116499</c:v>
                </c:pt>
                <c:pt idx="28">
                  <c:v>1.0197148724643199</c:v>
                </c:pt>
                <c:pt idx="29">
                  <c:v>1.0204261184617101</c:v>
                </c:pt>
                <c:pt idx="30">
                  <c:v>1.0211378605496</c:v>
                </c:pt>
                <c:pt idx="31">
                  <c:v>1.02185009907403</c:v>
                </c:pt>
                <c:pt idx="32">
                  <c:v>1.0225628343812401</c:v>
                </c:pt>
                <c:pt idx="33">
                  <c:v>1.0232760668177501</c:v>
                </c:pt>
                <c:pt idx="34">
                  <c:v>1.0239897967303</c:v>
                </c:pt>
                <c:pt idx="35">
                  <c:v>1.02470402446588</c:v>
                </c:pt>
                <c:pt idx="36">
                  <c:v>1.02541875037171</c:v>
                </c:pt>
                <c:pt idx="37">
                  <c:v>1.02613397479526</c:v>
                </c:pt>
                <c:pt idx="38">
                  <c:v>1.0268496980842601</c:v>
                </c:pt>
                <c:pt idx="39">
                  <c:v>1.0275659205866501</c:v>
                </c:pt>
                <c:pt idx="40">
                  <c:v>1.02828264265064</c:v>
                </c:pt>
                <c:pt idx="41">
                  <c:v>1.0289998646246601</c:v>
                </c:pt>
                <c:pt idx="42">
                  <c:v>1.02971758685741</c:v>
                </c:pt>
                <c:pt idx="43">
                  <c:v>1.0304358096977999</c:v>
                </c:pt>
                <c:pt idx="44">
                  <c:v>1.0311545334950201</c:v>
                </c:pt>
                <c:pt idx="45">
                  <c:v>1.0318737585984701</c:v>
                </c:pt>
                <c:pt idx="46">
                  <c:v>1.03259348535781</c:v>
                </c:pt>
                <c:pt idx="47">
                  <c:v>1.03331371412295</c:v>
                </c:pt>
                <c:pt idx="48">
                  <c:v>1.03403444524404</c:v>
                </c:pt>
                <c:pt idx="49">
                  <c:v>1.0347556790714501</c:v>
                </c:pt>
                <c:pt idx="50">
                  <c:v>1.03547741595584</c:v>
                </c:pt>
                <c:pt idx="51">
                  <c:v>1.03619965624808</c:v>
                </c:pt>
                <c:pt idx="52">
                  <c:v>1.0369224002992901</c:v>
                </c:pt>
                <c:pt idx="53">
                  <c:v>1.0376456484608401</c:v>
                </c:pt>
                <c:pt idx="54">
                  <c:v>1.0383694010843401</c:v>
                </c:pt>
                <c:pt idx="55">
                  <c:v>1.0390936585216699</c:v>
                </c:pt>
                <c:pt idx="56">
                  <c:v>1.03981842112492</c:v>
                </c:pt>
                <c:pt idx="57">
                  <c:v>1.0405436892464299</c:v>
                </c:pt>
                <c:pt idx="58">
                  <c:v>1.04126946323882</c:v>
                </c:pt>
                <c:pt idx="59">
                  <c:v>1.0419957434549201</c:v>
                </c:pt>
                <c:pt idx="60">
                  <c:v>1.04272253024782</c:v>
                </c:pt>
                <c:pt idx="61">
                  <c:v>1.0434498239708501</c:v>
                </c:pt>
                <c:pt idx="62">
                  <c:v>1.0441776249776</c:v>
                </c:pt>
                <c:pt idx="63">
                  <c:v>1.04490593362189</c:v>
                </c:pt>
                <c:pt idx="64">
                  <c:v>1.0456347502578001</c:v>
                </c:pt>
                <c:pt idx="65">
                  <c:v>1.0463640752396499</c:v>
                </c:pt>
                <c:pt idx="66">
                  <c:v>1.0470939089220099</c:v>
                </c:pt>
                <c:pt idx="67">
                  <c:v>1.0478242516596901</c:v>
                </c:pt>
                <c:pt idx="68">
                  <c:v>1.0485551038077601</c:v>
                </c:pt>
                <c:pt idx="69">
                  <c:v>1.0492864657215299</c:v>
                </c:pt>
                <c:pt idx="70">
                  <c:v>1.0500183377565599</c:v>
                </c:pt>
                <c:pt idx="71">
                  <c:v>1.0507507202686599</c:v>
                </c:pt>
                <c:pt idx="72">
                  <c:v>1.0514836136138701</c:v>
                </c:pt>
                <c:pt idx="73">
                  <c:v>1.05221701814851</c:v>
                </c:pt>
                <c:pt idx="74">
                  <c:v>1.0529509342291199</c:v>
                </c:pt>
                <c:pt idx="75">
                  <c:v>1.05368536221251</c:v>
                </c:pt>
                <c:pt idx="76">
                  <c:v>1.0544203024557299</c:v>
                </c:pt>
                <c:pt idx="77">
                  <c:v>1.05515575531607</c:v>
                </c:pt>
                <c:pt idx="78">
                  <c:v>1.0558917211510901</c:v>
                </c:pt>
                <c:pt idx="79">
                  <c:v>1.0566282003185801</c:v>
                </c:pt>
                <c:pt idx="80">
                  <c:v>1.05736519317658</c:v>
                </c:pt>
                <c:pt idx="81">
                  <c:v>1.05810270008339</c:v>
                </c:pt>
                <c:pt idx="82">
                  <c:v>1.0588407213975699</c:v>
                </c:pt>
                <c:pt idx="83">
                  <c:v>1.0595792574778999</c:v>
                </c:pt>
                <c:pt idx="84">
                  <c:v>1.06031830868344</c:v>
                </c:pt>
                <c:pt idx="85">
                  <c:v>1.0610578753734801</c:v>
                </c:pt>
                <c:pt idx="86">
                  <c:v>1.06179795790756</c:v>
                </c:pt>
                <c:pt idx="87">
                  <c:v>1.0625385566454899</c:v>
                </c:pt>
                <c:pt idx="88">
                  <c:v>1.0632796719473201</c:v>
                </c:pt>
                <c:pt idx="89">
                  <c:v>1.0640213041733499</c:v>
                </c:pt>
                <c:pt idx="90">
                  <c:v>1.0647634536841299</c:v>
                </c:pt>
                <c:pt idx="91">
                  <c:v>1.0655061208404499</c:v>
                </c:pt>
                <c:pt idx="92">
                  <c:v>1.06624930600339</c:v>
                </c:pt>
                <c:pt idx="93">
                  <c:v>1.0669930095342399</c:v>
                </c:pt>
                <c:pt idx="94">
                  <c:v>1.0677372317945699</c:v>
                </c:pt>
                <c:pt idx="95">
                  <c:v>1.0684819731461801</c:v>
                </c:pt>
                <c:pt idx="96">
                  <c:v>1.0692272339511399</c:v>
                </c:pt>
                <c:pt idx="97">
                  <c:v>1.0699730145717701</c:v>
                </c:pt>
                <c:pt idx="98">
                  <c:v>1.07071931537063</c:v>
                </c:pt>
                <c:pt idx="99">
                  <c:v>1.07146613671054</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Sheet1!$A$2:$A$101</c:f>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xVal>
          <c:yVal>
            <c:numRef>
              <c:f>Sheet1!$D$2:$D$101</c:f>
              <c:numCache>
                <c:formatCode>General</c:formatCode>
                <c:ptCount val="100"/>
                <c:pt idx="0">
                  <c:v>1</c:v>
                </c:pt>
                <c:pt idx="1">
                  <c:v>1.00650891181684</c:v>
                </c:pt>
                <c:pt idx="2">
                  <c:v>1.0130601895667199</c:v>
                </c:pt>
                <c:pt idx="3">
                  <c:v>1.01965410900577</c:v>
                </c:pt>
                <c:pt idx="4">
                  <c:v>1.02629094768496</c:v>
                </c:pt>
                <c:pt idx="5">
                  <c:v>1.03297098496187</c:v>
                </c:pt>
                <c:pt idx="6">
                  <c:v>1.03969450201234</c:v>
                </c:pt>
                <c:pt idx="7">
                  <c:v>1.04646178184239</c:v>
                </c:pt>
                <c:pt idx="8">
                  <c:v>1.0532731093001</c:v>
                </c:pt>
                <c:pt idx="9">
                  <c:v>1.06012877108759</c:v>
                </c:pt>
                <c:pt idx="10">
                  <c:v>1.0670290557730899</c:v>
                </c:pt>
                <c:pt idx="11">
                  <c:v>1.0739742538031301</c:v>
                </c:pt>
                <c:pt idx="12">
                  <c:v>1.0809646575146901</c:v>
                </c:pt>
                <c:pt idx="13">
                  <c:v>1.08800056114758</c:v>
                </c:pt>
                <c:pt idx="14">
                  <c:v>1.0950822608567601</c:v>
                </c:pt>
                <c:pt idx="15">
                  <c:v>1.1022100547248601</c:v>
                </c:pt>
                <c:pt idx="16">
                  <c:v>1.1093842427747</c:v>
                </c:pt>
                <c:pt idx="17">
                  <c:v>1.1166051269819199</c:v>
                </c:pt>
                <c:pt idx="18">
                  <c:v>1.12387301128768</c:v>
                </c:pt>
                <c:pt idx="19">
                  <c:v>1.13118820161148</c:v>
                </c:pt>
                <c:pt idx="20">
                  <c:v>1.13855100586402</c:v>
                </c:pt>
                <c:pt idx="21">
                  <c:v>1.14596173396016</c:v>
                </c:pt>
                <c:pt idx="22">
                  <c:v>1.1534206978319801</c:v>
                </c:pt>
                <c:pt idx="23">
                  <c:v>1.16092821144189</c:v>
                </c:pt>
                <c:pt idx="24">
                  <c:v>1.1684845907958501</c:v>
                </c:pt>
                <c:pt idx="25">
                  <c:v>1.1760901539566799</c:v>
                </c:pt>
                <c:pt idx="26">
                  <c:v>1.18374522105744</c:v>
                </c:pt>
                <c:pt idx="27">
                  <c:v>1.1914501143149101</c:v>
                </c:pt>
                <c:pt idx="28">
                  <c:v>1.19920515804315</c:v>
                </c:pt>
                <c:pt idx="29">
                  <c:v>1.2070106786671599</c:v>
                </c:pt>
                <c:pt idx="30">
                  <c:v>1.2148670047365899</c:v>
                </c:pt>
                <c:pt idx="31">
                  <c:v>1.2227744669396099</c:v>
                </c:pt>
                <c:pt idx="32">
                  <c:v>1.2307333981168</c:v>
                </c:pt>
                <c:pt idx="33">
                  <c:v>1.2387441332751901</c:v>
                </c:pt>
                <c:pt idx="34">
                  <c:v>1.2468070096023101</c:v>
                </c:pt>
                <c:pt idx="35">
                  <c:v>1.2549223664804301</c:v>
                </c:pt>
                <c:pt idx="36">
                  <c:v>1.2630905455008301</c:v>
                </c:pt>
                <c:pt idx="37">
                  <c:v>1.2713118904781799</c:v>
                </c:pt>
                <c:pt idx="38">
                  <c:v>1.27958674746501</c:v>
                </c:pt>
                <c:pt idx="39">
                  <c:v>1.2879154647662601</c:v>
                </c:pt>
                <c:pt idx="40">
                  <c:v>1.29629839295396</c:v>
                </c:pt>
                <c:pt idx="41">
                  <c:v>1.3047358848820201</c:v>
                </c:pt>
                <c:pt idx="42">
                  <c:v>1.31322829570098</c:v>
                </c:pt>
                <c:pt idx="43">
                  <c:v>1.32177598287308</c:v>
                </c:pt>
                <c:pt idx="44">
                  <c:v>1.33037930618722</c:v>
                </c:pt>
                <c:pt idx="45">
                  <c:v>1.33903862777414</c:v>
                </c:pt>
                <c:pt idx="46">
                  <c:v>1.34775431212167</c:v>
                </c:pt>
                <c:pt idx="47">
                  <c:v>1.35652672609004</c:v>
                </c:pt>
                <c:pt idx="48">
                  <c:v>1.3653562389273499</c:v>
                </c:pt>
                <c:pt idx="49">
                  <c:v>1.3742432222851</c:v>
                </c:pt>
                <c:pt idx="50">
                  <c:v>1.3831880502338501</c:v>
                </c:pt>
                <c:pt idx="51">
                  <c:v>1.3921910992789299</c:v>
                </c:pt>
                <c:pt idx="52">
                  <c:v>1.40125274837633</c:v>
                </c:pt>
                <c:pt idx="53">
                  <c:v>1.4103733789486099</c:v>
                </c:pt>
                <c:pt idx="54">
                  <c:v>1.4195533749010101</c:v>
                </c:pt>
                <c:pt idx="55">
                  <c:v>1.4287931226375401</c:v>
                </c:pt>
                <c:pt idx="56">
                  <c:v>1.4380930110773</c:v>
                </c:pt>
                <c:pt idx="57">
                  <c:v>1.4474534316708201</c:v>
                </c:pt>
                <c:pt idx="58">
                  <c:v>1.4568747784165501</c:v>
                </c:pt>
                <c:pt idx="59">
                  <c:v>1.4663574478774399</c:v>
                </c:pt>
                <c:pt idx="60">
                  <c:v>1.4759018391976499</c:v>
                </c:pt>
                <c:pt idx="61">
                  <c:v>1.4855083541192999</c:v>
                </c:pt>
                <c:pt idx="62">
                  <c:v>1.49517739699944</c:v>
                </c:pt>
                <c:pt idx="63">
                  <c:v>1.5049093748270499</c:v>
                </c:pt>
                <c:pt idx="64">
                  <c:v>1.5147046972401299</c:v>
                </c:pt>
                <c:pt idx="65">
                  <c:v>1.52456377654302</c:v>
                </c:pt>
                <c:pt idx="66">
                  <c:v>1.5344870277236899</c:v>
                </c:pt>
                <c:pt idx="67">
                  <c:v>1.5444748684712399</c:v>
                </c:pt>
                <c:pt idx="68">
                  <c:v>1.5545277191934399</c:v>
                </c:pt>
                <c:pt idx="69">
                  <c:v>1.56464600303451</c:v>
                </c:pt>
                <c:pt idx="70">
                  <c:v>1.57483014589283</c:v>
                </c:pt>
                <c:pt idx="71">
                  <c:v>1.58508057643895</c:v>
                </c:pt>
                <c:pt idx="72">
                  <c:v>1.5953977261335801</c:v>
                </c:pt>
                <c:pt idx="73">
                  <c:v>1.6057820292457801</c:v>
                </c:pt>
                <c:pt idx="74">
                  <c:v>1.6162339228712099</c:v>
                </c:pt>
                <c:pt idx="75">
                  <c:v>1.62675384695056</c:v>
                </c:pt>
                <c:pt idx="76">
                  <c:v>1.6373422442880701</c:v>
                </c:pt>
                <c:pt idx="77">
                  <c:v>1.6479995605701301</c:v>
                </c:pt>
                <c:pt idx="78">
                  <c:v>1.65872624438408</c:v>
                </c:pt>
                <c:pt idx="79">
                  <c:v>1.66952274723705</c:v>
                </c:pt>
                <c:pt idx="80">
                  <c:v>1.6803895235750299</c:v>
                </c:pt>
                <c:pt idx="81">
                  <c:v>1.6913270308019299</c:v>
                </c:pt>
                <c:pt idx="82">
                  <c:v>1.7023357292988599</c:v>
                </c:pt>
                <c:pt idx="83">
                  <c:v>1.7134160824435201</c:v>
                </c:pt>
                <c:pt idx="84">
                  <c:v>1.72456855662971</c:v>
                </c:pt>
                <c:pt idx="85">
                  <c:v>1.7357936212869101</c:v>
                </c:pt>
                <c:pt idx="86">
                  <c:v>1.7470917489001001</c:v>
                </c:pt>
                <c:pt idx="87">
                  <c:v>1.7584634150296199</c:v>
                </c:pt>
                <c:pt idx="88">
                  <c:v>1.76990909833119</c:v>
                </c:pt>
                <c:pt idx="89">
                  <c:v>1.7814292805760501</c:v>
                </c:pt>
                <c:pt idx="90">
                  <c:v>1.7930244466712599</c:v>
                </c:pt>
                <c:pt idx="91">
                  <c:v>1.80469508468009</c:v>
                </c:pt>
                <c:pt idx="92">
                  <c:v>1.81644168584256</c:v>
                </c:pt>
                <c:pt idx="93">
                  <c:v>1.82826474459614</c:v>
                </c:pt>
                <c:pt idx="94">
                  <c:v>1.8401647585965599</c:v>
                </c:pt>
                <c:pt idx="95">
                  <c:v>1.8521422287387199</c:v>
                </c:pt>
                <c:pt idx="96">
                  <c:v>1.86419765917783</c:v>
                </c:pt>
                <c:pt idx="97">
                  <c:v>1.8763315573505801</c:v>
                </c:pt>
                <c:pt idx="98">
                  <c:v>1.88854443399654</c:v>
                </c:pt>
                <c:pt idx="99">
                  <c:v>1.9008368031796099</c:v>
                </c:pt>
              </c:numCache>
            </c:numRef>
          </c:yVal>
          <c:smooth val="1"/>
        </c:ser>
        <c:dLbls>
          <c:showLegendKey val="0"/>
          <c:showVal val="0"/>
          <c:showCatName val="0"/>
          <c:showSerName val="0"/>
          <c:showPercent val="0"/>
          <c:showBubbleSize val="0"/>
        </c:dLbls>
        <c:axId val="563143200"/>
        <c:axId val="563143592"/>
      </c:scatterChart>
      <c:valAx>
        <c:axId val="563143200"/>
        <c:scaling>
          <c:orientation val="minMax"/>
          <c:max val="100"/>
          <c:min val="0"/>
        </c:scaling>
        <c:delete val="0"/>
        <c:axPos val="b"/>
        <c:title>
          <c:tx>
            <c:rich>
              <a:bodyPr/>
              <a:lstStyle/>
              <a:p>
                <a:pPr>
                  <a:defRPr sz="1700"/>
                </a:pPr>
                <a:r>
                  <a:rPr lang="en-US" sz="1700" dirty="0" smtClean="0"/>
                  <a:t>Class I PRA (%</a:t>
                </a:r>
                <a:r>
                  <a:rPr lang="en-US" sz="1700" baseline="0" dirty="0" smtClean="0"/>
                  <a:t>)</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63143592"/>
        <c:crosses val="autoZero"/>
        <c:crossBetween val="midCat"/>
        <c:majorUnit val="10"/>
      </c:valAx>
      <c:valAx>
        <c:axId val="563143592"/>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 </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63143200"/>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524"/>
          <c:h val="0.77074260114041215"/>
        </c:manualLayout>
      </c:layout>
      <c:scatterChart>
        <c:scatterStyle val="smoothMarker"/>
        <c:varyColors val="0"/>
        <c:ser>
          <c:idx val="0"/>
          <c:order val="0"/>
          <c:tx>
            <c:strRef>
              <c:f>Sheet1!$A$1</c:f>
              <c:strCache>
                <c:ptCount val="1"/>
                <c:pt idx="0">
                  <c:v>TPG</c:v>
                </c:pt>
              </c:strCache>
            </c:strRef>
          </c:tx>
          <c:spPr>
            <a:ln w="38100">
              <a:solidFill>
                <a:srgbClr val="00FF00"/>
              </a:solidFill>
            </a:ln>
          </c:spPr>
          <c:marker>
            <c:symbol val="none"/>
          </c:marker>
          <c:xVal>
            <c:numRef>
              <c:f>Sheet1!$A$2:$A$22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Sheet1!$B$2:$B$22</c:f>
              <c:numCache>
                <c:formatCode>General</c:formatCode>
                <c:ptCount val="21"/>
                <c:pt idx="0">
                  <c:v>0.85136572729213</c:v>
                </c:pt>
                <c:pt idx="1">
                  <c:v>0.86672442184498499</c:v>
                </c:pt>
                <c:pt idx="2">
                  <c:v>0.88236018827283602</c:v>
                </c:pt>
                <c:pt idx="3">
                  <c:v>0.898278024970803</c:v>
                </c:pt>
                <c:pt idx="4">
                  <c:v>0.91448302050538899</c:v>
                </c:pt>
                <c:pt idx="5">
                  <c:v>0.93098035524117595</c:v>
                </c:pt>
                <c:pt idx="6">
                  <c:v>0.94777530299686696</c:v>
                </c:pt>
                <c:pt idx="7">
                  <c:v>0.96487323273120995</c:v>
                </c:pt>
                <c:pt idx="8">
                  <c:v>0.98227961025932398</c:v>
                </c:pt>
                <c:pt idx="9">
                  <c:v>1</c:v>
                </c:pt>
                <c:pt idx="10">
                  <c:v>1.01804006675451</c:v>
                </c:pt>
                <c:pt idx="11">
                  <c:v>1.03640557751753</c:v>
                </c:pt>
                <c:pt idx="12">
                  <c:v>1.0551024033206999</c:v>
                </c:pt>
                <c:pt idx="13">
                  <c:v>1.07413652110945</c:v>
                </c:pt>
                <c:pt idx="14">
                  <c:v>1.09351401565373</c:v>
                </c:pt>
                <c:pt idx="15">
                  <c:v>1.11324108149312</c:v>
                </c:pt>
                <c:pt idx="16">
                  <c:v>1.1333240249171199</c:v>
                </c:pt>
                <c:pt idx="17">
                  <c:v>1.1537692659811201</c:v>
                </c:pt>
                <c:pt idx="18">
                  <c:v>1.17458334055873</c:v>
                </c:pt>
                <c:pt idx="19">
                  <c:v>1.1957729024311501</c:v>
                </c:pt>
                <c:pt idx="20">
                  <c:v>1.21734472541424</c:v>
                </c:pt>
              </c:numCache>
            </c:numRef>
          </c:yVal>
          <c:smooth val="0"/>
        </c:ser>
        <c:ser>
          <c:idx val="1"/>
          <c:order val="1"/>
          <c:tx>
            <c:strRef>
              <c:f>Sheet1!$C$1</c:f>
              <c:strCache>
                <c:ptCount val="1"/>
                <c:pt idx="0">
                  <c:v>Column2</c:v>
                </c:pt>
              </c:strCache>
            </c:strRef>
          </c:tx>
          <c:spPr>
            <a:ln w="41275">
              <a:solidFill>
                <a:srgbClr val="00FF00"/>
              </a:solidFill>
              <a:prstDash val="sysDot"/>
            </a:ln>
          </c:spPr>
          <c:marker>
            <c:symbol val="none"/>
          </c:marker>
          <c:xVal>
            <c:numRef>
              <c:f>Sheet1!$A$2:$A$22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Sheet1!$C$2:$C$22</c:f>
              <c:numCache>
                <c:formatCode>General</c:formatCode>
                <c:ptCount val="21"/>
                <c:pt idx="0">
                  <c:v>0.767339734651731</c:v>
                </c:pt>
                <c:pt idx="1">
                  <c:v>0.79025423769050596</c:v>
                </c:pt>
                <c:pt idx="2">
                  <c:v>0.81385301970742097</c:v>
                </c:pt>
                <c:pt idx="3">
                  <c:v>0.83815651482313502</c:v>
                </c:pt>
                <c:pt idx="4">
                  <c:v>0.86318576736744801</c:v>
                </c:pt>
                <c:pt idx="5">
                  <c:v>0.88896245010152497</c:v>
                </c:pt>
                <c:pt idx="6">
                  <c:v>0.91550888298428601</c:v>
                </c:pt>
                <c:pt idx="7">
                  <c:v>0.94284805249919501</c:v>
                </c:pt>
                <c:pt idx="8">
                  <c:v>0.97100363155819103</c:v>
                </c:pt>
                <c:pt idx="9">
                  <c:v>1</c:v>
                </c:pt>
                <c:pt idx="10">
                  <c:v>1.00635357953669</c:v>
                </c:pt>
                <c:pt idx="11">
                  <c:v>1.01274752704631</c:v>
                </c:pt>
                <c:pt idx="12">
                  <c:v>1.01918209900998</c:v>
                </c:pt>
                <c:pt idx="13">
                  <c:v>1.02565755353841</c:v>
                </c:pt>
                <c:pt idx="14">
                  <c:v>1.0321741503822299</c:v>
                </c:pt>
                <c:pt idx="15">
                  <c:v>1.0387321509423999</c:v>
                </c:pt>
                <c:pt idx="16">
                  <c:v>1.0453318182807301</c:v>
                </c:pt>
                <c:pt idx="17">
                  <c:v>1.05197341713041</c:v>
                </c:pt>
                <c:pt idx="18">
                  <c:v>1.0586572139066299</c:v>
                </c:pt>
                <c:pt idx="19">
                  <c:v>1.0653834767172801</c:v>
                </c:pt>
                <c:pt idx="20">
                  <c:v>1.07215247537367</c:v>
                </c:pt>
              </c:numCache>
            </c:numRef>
          </c:yVal>
          <c:smooth val="0"/>
        </c:ser>
        <c:ser>
          <c:idx val="2"/>
          <c:order val="2"/>
          <c:tx>
            <c:strRef>
              <c:f>Sheet1!$D$1</c:f>
              <c:strCache>
                <c:ptCount val="1"/>
                <c:pt idx="0">
                  <c:v>Column3</c:v>
                </c:pt>
              </c:strCache>
            </c:strRef>
          </c:tx>
          <c:spPr>
            <a:ln w="41275">
              <a:solidFill>
                <a:srgbClr val="00FF00"/>
              </a:solidFill>
              <a:prstDash val="sysDot"/>
            </a:ln>
          </c:spPr>
          <c:marker>
            <c:symbol val="none"/>
          </c:marker>
          <c:xVal>
            <c:numRef>
              <c:f>Sheet1!$A$2:$A$22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Sheet1!$D$2:$D$22</c:f>
              <c:numCache>
                <c:formatCode>General</c:formatCode>
                <c:ptCount val="21"/>
                <c:pt idx="0">
                  <c:v>0.94459281707421305</c:v>
                </c:pt>
                <c:pt idx="1">
                  <c:v>0.95059436266728004</c:v>
                </c:pt>
                <c:pt idx="2">
                  <c:v>0.95663403955761594</c:v>
                </c:pt>
                <c:pt idx="3">
                  <c:v>0.96271209001545099</c:v>
                </c:pt>
                <c:pt idx="4">
                  <c:v>0.96882875785029698</c:v>
                </c:pt>
                <c:pt idx="5">
                  <c:v>0.97498428842073204</c:v>
                </c:pt>
                <c:pt idx="6">
                  <c:v>0.98117892864423595</c:v>
                </c:pt>
                <c:pt idx="7">
                  <c:v>0.98741292700710104</c:v>
                </c:pt>
                <c:pt idx="8">
                  <c:v>0.99368653357439696</c:v>
                </c:pt>
                <c:pt idx="9">
                  <c:v>1</c:v>
                </c:pt>
                <c:pt idx="10">
                  <c:v>1.02986226570057</c:v>
                </c:pt>
                <c:pt idx="11">
                  <c:v>1.0606162863139099</c:v>
                </c:pt>
                <c:pt idx="12">
                  <c:v>1.0922886916621699</c:v>
                </c:pt>
                <c:pt idx="13">
                  <c:v>1.12490690679431</c:v>
                </c:pt>
                <c:pt idx="14">
                  <c:v>1.15849917573341</c:v>
                </c:pt>
                <c:pt idx="15">
                  <c:v>1.19309458593305</c:v>
                </c:pt>
                <c:pt idx="16">
                  <c:v>1.2287230934641</c:v>
                </c:pt>
                <c:pt idx="17">
                  <c:v>1.2654155489535499</c:v>
                </c:pt>
                <c:pt idx="18">
                  <c:v>1.3032037242980301</c:v>
                </c:pt>
                <c:pt idx="19">
                  <c:v>1.3421203401749899</c:v>
                </c:pt>
                <c:pt idx="20">
                  <c:v>1.3821990943754401</c:v>
                </c:pt>
              </c:numCache>
            </c:numRef>
          </c:yVal>
          <c:smooth val="1"/>
        </c:ser>
        <c:dLbls>
          <c:showLegendKey val="0"/>
          <c:showVal val="0"/>
          <c:showCatName val="0"/>
          <c:showSerName val="0"/>
          <c:showPercent val="0"/>
          <c:showBubbleSize val="0"/>
        </c:dLbls>
        <c:axId val="563144376"/>
        <c:axId val="563144768"/>
      </c:scatterChart>
      <c:valAx>
        <c:axId val="563144376"/>
        <c:scaling>
          <c:orientation val="minMax"/>
          <c:max val="20"/>
          <c:min val="0"/>
        </c:scaling>
        <c:delete val="0"/>
        <c:axPos val="b"/>
        <c:title>
          <c:tx>
            <c:rich>
              <a:bodyPr/>
              <a:lstStyle/>
              <a:p>
                <a:pPr>
                  <a:defRPr sz="1700"/>
                </a:pPr>
                <a:r>
                  <a:rPr lang="en-US" sz="1700" dirty="0" smtClean="0"/>
                  <a:t>TPG (mm Hg)</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63144768"/>
        <c:crosses val="autoZero"/>
        <c:crossBetween val="midCat"/>
        <c:majorUnit val="5"/>
      </c:valAx>
      <c:valAx>
        <c:axId val="563144768"/>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 </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63144376"/>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46"/>
          <c:h val="0.77074260114041115"/>
        </c:manualLayout>
      </c:layout>
      <c:scatterChart>
        <c:scatterStyle val="smoothMarker"/>
        <c:varyColors val="0"/>
        <c:ser>
          <c:idx val="0"/>
          <c:order val="0"/>
          <c:tx>
            <c:strRef>
              <c:f>Sheet1!$A$1</c:f>
              <c:strCache>
                <c:ptCount val="1"/>
                <c:pt idx="0">
                  <c:v>Age difference</c:v>
                </c:pt>
              </c:strCache>
            </c:strRef>
          </c:tx>
          <c:spPr>
            <a:ln w="38100">
              <a:solidFill>
                <a:srgbClr val="00FF00"/>
              </a:solidFill>
            </a:ln>
          </c:spPr>
          <c:marker>
            <c:symbol val="none"/>
          </c:marker>
          <c:xVal>
            <c:numRef>
              <c:f>Sheet1!$A$2:$A$72</c:f>
              <c:numCache>
                <c:formatCode>General</c:formatCode>
                <c:ptCount val="71"/>
                <c:pt idx="0">
                  <c:v>-50</c:v>
                </c:pt>
                <c:pt idx="1">
                  <c:v>-49</c:v>
                </c:pt>
                <c:pt idx="2">
                  <c:v>-48</c:v>
                </c:pt>
                <c:pt idx="3">
                  <c:v>-47</c:v>
                </c:pt>
                <c:pt idx="4">
                  <c:v>-46</c:v>
                </c:pt>
                <c:pt idx="5">
                  <c:v>-45</c:v>
                </c:pt>
                <c:pt idx="6">
                  <c:v>-44</c:v>
                </c:pt>
                <c:pt idx="7">
                  <c:v>-43</c:v>
                </c:pt>
                <c:pt idx="8">
                  <c:v>-42</c:v>
                </c:pt>
                <c:pt idx="9">
                  <c:v>-41</c:v>
                </c:pt>
                <c:pt idx="10">
                  <c:v>-40</c:v>
                </c:pt>
                <c:pt idx="11">
                  <c:v>-39</c:v>
                </c:pt>
                <c:pt idx="12">
                  <c:v>-38</c:v>
                </c:pt>
                <c:pt idx="13">
                  <c:v>-37</c:v>
                </c:pt>
                <c:pt idx="14">
                  <c:v>-36</c:v>
                </c:pt>
                <c:pt idx="15">
                  <c:v>-35</c:v>
                </c:pt>
                <c:pt idx="16">
                  <c:v>-34</c:v>
                </c:pt>
                <c:pt idx="17">
                  <c:v>-33</c:v>
                </c:pt>
                <c:pt idx="18">
                  <c:v>-32</c:v>
                </c:pt>
                <c:pt idx="19">
                  <c:v>-31</c:v>
                </c:pt>
                <c:pt idx="20">
                  <c:v>-30</c:v>
                </c:pt>
                <c:pt idx="21">
                  <c:v>-29</c:v>
                </c:pt>
                <c:pt idx="22">
                  <c:v>-28</c:v>
                </c:pt>
                <c:pt idx="23">
                  <c:v>-27</c:v>
                </c:pt>
                <c:pt idx="24">
                  <c:v>-26</c:v>
                </c:pt>
                <c:pt idx="25">
                  <c:v>-25</c:v>
                </c:pt>
                <c:pt idx="26">
                  <c:v>-24</c:v>
                </c:pt>
                <c:pt idx="27">
                  <c:v>-23</c:v>
                </c:pt>
                <c:pt idx="28">
                  <c:v>-22</c:v>
                </c:pt>
                <c:pt idx="29">
                  <c:v>-21</c:v>
                </c:pt>
                <c:pt idx="30">
                  <c:v>-20</c:v>
                </c:pt>
                <c:pt idx="31">
                  <c:v>-19</c:v>
                </c:pt>
                <c:pt idx="32">
                  <c:v>-18</c:v>
                </c:pt>
                <c:pt idx="33">
                  <c:v>-17</c:v>
                </c:pt>
                <c:pt idx="34">
                  <c:v>-16</c:v>
                </c:pt>
                <c:pt idx="35">
                  <c:v>-15</c:v>
                </c:pt>
                <c:pt idx="36">
                  <c:v>-14</c:v>
                </c:pt>
                <c:pt idx="37">
                  <c:v>-13</c:v>
                </c:pt>
                <c:pt idx="38">
                  <c:v>-12</c:v>
                </c:pt>
                <c:pt idx="39">
                  <c:v>-11</c:v>
                </c:pt>
                <c:pt idx="40">
                  <c:v>-10</c:v>
                </c:pt>
                <c:pt idx="41">
                  <c:v>-9</c:v>
                </c:pt>
                <c:pt idx="42">
                  <c:v>-8</c:v>
                </c:pt>
                <c:pt idx="43">
                  <c:v>-7</c:v>
                </c:pt>
                <c:pt idx="44">
                  <c:v>-6</c:v>
                </c:pt>
                <c:pt idx="45">
                  <c:v>-5</c:v>
                </c:pt>
                <c:pt idx="46">
                  <c:v>-4</c:v>
                </c:pt>
                <c:pt idx="47">
                  <c:v>-3</c:v>
                </c:pt>
                <c:pt idx="48">
                  <c:v>-2</c:v>
                </c:pt>
                <c:pt idx="49">
                  <c:v>-1</c:v>
                </c:pt>
                <c:pt idx="50">
                  <c:v>0</c:v>
                </c:pt>
                <c:pt idx="51">
                  <c:v>1</c:v>
                </c:pt>
                <c:pt idx="52">
                  <c:v>2</c:v>
                </c:pt>
                <c:pt idx="53">
                  <c:v>3</c:v>
                </c:pt>
                <c:pt idx="54">
                  <c:v>4</c:v>
                </c:pt>
                <c:pt idx="55">
                  <c:v>5</c:v>
                </c:pt>
                <c:pt idx="56">
                  <c:v>6</c:v>
                </c:pt>
                <c:pt idx="57">
                  <c:v>7</c:v>
                </c:pt>
                <c:pt idx="58">
                  <c:v>8</c:v>
                </c:pt>
                <c:pt idx="59">
                  <c:v>9</c:v>
                </c:pt>
                <c:pt idx="60">
                  <c:v>10</c:v>
                </c:pt>
                <c:pt idx="61">
                  <c:v>11</c:v>
                </c:pt>
                <c:pt idx="62">
                  <c:v>12</c:v>
                </c:pt>
                <c:pt idx="63">
                  <c:v>13</c:v>
                </c:pt>
                <c:pt idx="64">
                  <c:v>14</c:v>
                </c:pt>
                <c:pt idx="65">
                  <c:v>15</c:v>
                </c:pt>
                <c:pt idx="66">
                  <c:v>16</c:v>
                </c:pt>
                <c:pt idx="67">
                  <c:v>17</c:v>
                </c:pt>
                <c:pt idx="68">
                  <c:v>18</c:v>
                </c:pt>
                <c:pt idx="69">
                  <c:v>19</c:v>
                </c:pt>
                <c:pt idx="70">
                  <c:v>20</c:v>
                </c:pt>
              </c:numCache>
            </c:numRef>
          </c:xVal>
          <c:yVal>
            <c:numRef>
              <c:f>Sheet1!$B$2:$B$72</c:f>
              <c:numCache>
                <c:formatCode>General</c:formatCode>
                <c:ptCount val="71"/>
                <c:pt idx="0">
                  <c:v>0.95292844601641702</c:v>
                </c:pt>
                <c:pt idx="1">
                  <c:v>0.95225232712632202</c:v>
                </c:pt>
                <c:pt idx="2">
                  <c:v>0.95157668795404404</c:v>
                </c:pt>
                <c:pt idx="3">
                  <c:v>0.95090152815921403</c:v>
                </c:pt>
                <c:pt idx="4">
                  <c:v>0.95022684740170704</c:v>
                </c:pt>
                <c:pt idx="5">
                  <c:v>0.94955264534163697</c:v>
                </c:pt>
                <c:pt idx="6">
                  <c:v>0.94887892163936005</c:v>
                </c:pt>
                <c:pt idx="7">
                  <c:v>0.948205675955474</c:v>
                </c:pt>
                <c:pt idx="8">
                  <c:v>0.94753290795081502</c:v>
                </c:pt>
                <c:pt idx="9">
                  <c:v>0.94686061728646298</c:v>
                </c:pt>
                <c:pt idx="10">
                  <c:v>0.94619694073574501</c:v>
                </c:pt>
                <c:pt idx="11">
                  <c:v>0.94558251929093695</c:v>
                </c:pt>
                <c:pt idx="12">
                  <c:v>0.94506602084824698</c:v>
                </c:pt>
                <c:pt idx="13">
                  <c:v>0.94469602952146003</c:v>
                </c:pt>
                <c:pt idx="14">
                  <c:v>0.94452110851118398</c:v>
                </c:pt>
                <c:pt idx="15">
                  <c:v>0.94458988836507596</c:v>
                </c:pt>
                <c:pt idx="16">
                  <c:v>0.94495117952045404</c:v>
                </c:pt>
                <c:pt idx="17">
                  <c:v>0.94565411126856103</c:v>
                </c:pt>
                <c:pt idx="18">
                  <c:v>0.94674829600863497</c:v>
                </c:pt>
                <c:pt idx="19">
                  <c:v>0.948284019070881</c:v>
                </c:pt>
                <c:pt idx="20">
                  <c:v>0.95031245989786794</c:v>
                </c:pt>
                <c:pt idx="21">
                  <c:v>0.95288593455806103</c:v>
                </c:pt>
                <c:pt idx="22">
                  <c:v>0.95605817442420504</c:v>
                </c:pt>
                <c:pt idx="23">
                  <c:v>0.95988464005315399</c:v>
                </c:pt>
                <c:pt idx="24">
                  <c:v>0.96442285449148302</c:v>
                </c:pt>
                <c:pt idx="25">
                  <c:v>0.96973279393698097</c:v>
                </c:pt>
                <c:pt idx="26">
                  <c:v>0.97587730644743298</c:v>
                </c:pt>
                <c:pt idx="27">
                  <c:v>0.98292257925732995</c:v>
                </c:pt>
                <c:pt idx="28">
                  <c:v>0.99093865080075105</c:v>
                </c:pt>
                <c:pt idx="29">
                  <c:v>1</c:v>
                </c:pt>
                <c:pt idx="30">
                  <c:v>1.0101695804383699</c:v>
                </c:pt>
                <c:pt idx="31">
                  <c:v>1.0214482892902601</c:v>
                </c:pt>
                <c:pt idx="32">
                  <c:v>1.03382236779645</c:v>
                </c:pt>
                <c:pt idx="33">
                  <c:v>1.0472793255236199</c:v>
                </c:pt>
                <c:pt idx="34">
                  <c:v>1.0618076010114701</c:v>
                </c:pt>
                <c:pt idx="35">
                  <c:v>1.07739624363354</c:v>
                </c:pt>
                <c:pt idx="36">
                  <c:v>1.0940345369990401</c:v>
                </c:pt>
                <c:pt idx="37">
                  <c:v>1.1117117401129799</c:v>
                </c:pt>
                <c:pt idx="38">
                  <c:v>1.13041667177276</c:v>
                </c:pt>
                <c:pt idx="39">
                  <c:v>1.1501374760919001</c:v>
                </c:pt>
                <c:pt idx="40">
                  <c:v>1.17086120947517</c:v>
                </c:pt>
                <c:pt idx="41">
                  <c:v>1.19257355381168</c:v>
                </c:pt>
                <c:pt idx="42">
                  <c:v>1.21525846140941</c:v>
                </c:pt>
                <c:pt idx="43">
                  <c:v>1.23889777669199</c:v>
                </c:pt>
                <c:pt idx="44">
                  <c:v>1.2634709966523201</c:v>
                </c:pt>
                <c:pt idx="45">
                  <c:v>1.2889547805053001</c:v>
                </c:pt>
                <c:pt idx="46">
                  <c:v>1.3153227065620301</c:v>
                </c:pt>
                <c:pt idx="47">
                  <c:v>1.34254488679087</c:v>
                </c:pt>
                <c:pt idx="48">
                  <c:v>1.3705876178781999</c:v>
                </c:pt>
                <c:pt idx="49">
                  <c:v>1.39941299520308</c:v>
                </c:pt>
                <c:pt idx="50">
                  <c:v>1.4289786515880001</c:v>
                </c:pt>
                <c:pt idx="51">
                  <c:v>1.4592374305392199</c:v>
                </c:pt>
                <c:pt idx="52">
                  <c:v>1.4901485839911901</c:v>
                </c:pt>
                <c:pt idx="53">
                  <c:v>1.5217144870657699</c:v>
                </c:pt>
                <c:pt idx="54">
                  <c:v>1.55394914240502</c:v>
                </c:pt>
                <c:pt idx="55">
                  <c:v>1.58686653637429</c:v>
                </c:pt>
                <c:pt idx="56">
                  <c:v>1.62048131516769</c:v>
                </c:pt>
                <c:pt idx="57">
                  <c:v>1.65480806397534</c:v>
                </c:pt>
                <c:pt idx="58">
                  <c:v>1.68986195827531</c:v>
                </c:pt>
                <c:pt idx="59">
                  <c:v>1.7256585010952199</c:v>
                </c:pt>
                <c:pt idx="60">
                  <c:v>1.7622132242755799</c:v>
                </c:pt>
                <c:pt idx="61">
                  <c:v>1.7995423923959</c:v>
                </c:pt>
                <c:pt idx="62">
                  <c:v>1.83766220229084</c:v>
                </c:pt>
                <c:pt idx="63">
                  <c:v>1.87658961490623</c:v>
                </c:pt>
                <c:pt idx="64">
                  <c:v>1.91634152054253</c:v>
                </c:pt>
                <c:pt idx="65">
                  <c:v>1.9569354930799701</c:v>
                </c:pt>
                <c:pt idx="66">
                  <c:v>1.99838948571576</c:v>
                </c:pt>
                <c:pt idx="67">
                  <c:v>2.0407214850137101</c:v>
                </c:pt>
                <c:pt idx="68">
                  <c:v>2.0839503260821002</c:v>
                </c:pt>
                <c:pt idx="69">
                  <c:v>2.1280947655776301</c:v>
                </c:pt>
                <c:pt idx="70">
                  <c:v>2.17317444503179</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Sheet1!$A$2:$A$72</c:f>
              <c:numCache>
                <c:formatCode>General</c:formatCode>
                <c:ptCount val="71"/>
                <c:pt idx="0">
                  <c:v>-50</c:v>
                </c:pt>
                <c:pt idx="1">
                  <c:v>-49</c:v>
                </c:pt>
                <c:pt idx="2">
                  <c:v>-48</c:v>
                </c:pt>
                <c:pt idx="3">
                  <c:v>-47</c:v>
                </c:pt>
                <c:pt idx="4">
                  <c:v>-46</c:v>
                </c:pt>
                <c:pt idx="5">
                  <c:v>-45</c:v>
                </c:pt>
                <c:pt idx="6">
                  <c:v>-44</c:v>
                </c:pt>
                <c:pt idx="7">
                  <c:v>-43</c:v>
                </c:pt>
                <c:pt idx="8">
                  <c:v>-42</c:v>
                </c:pt>
                <c:pt idx="9">
                  <c:v>-41</c:v>
                </c:pt>
                <c:pt idx="10">
                  <c:v>-40</c:v>
                </c:pt>
                <c:pt idx="11">
                  <c:v>-39</c:v>
                </c:pt>
                <c:pt idx="12">
                  <c:v>-38</c:v>
                </c:pt>
                <c:pt idx="13">
                  <c:v>-37</c:v>
                </c:pt>
                <c:pt idx="14">
                  <c:v>-36</c:v>
                </c:pt>
                <c:pt idx="15">
                  <c:v>-35</c:v>
                </c:pt>
                <c:pt idx="16">
                  <c:v>-34</c:v>
                </c:pt>
                <c:pt idx="17">
                  <c:v>-33</c:v>
                </c:pt>
                <c:pt idx="18">
                  <c:v>-32</c:v>
                </c:pt>
                <c:pt idx="19">
                  <c:v>-31</c:v>
                </c:pt>
                <c:pt idx="20">
                  <c:v>-30</c:v>
                </c:pt>
                <c:pt idx="21">
                  <c:v>-29</c:v>
                </c:pt>
                <c:pt idx="22">
                  <c:v>-28</c:v>
                </c:pt>
                <c:pt idx="23">
                  <c:v>-27</c:v>
                </c:pt>
                <c:pt idx="24">
                  <c:v>-26</c:v>
                </c:pt>
                <c:pt idx="25">
                  <c:v>-25</c:v>
                </c:pt>
                <c:pt idx="26">
                  <c:v>-24</c:v>
                </c:pt>
                <c:pt idx="27">
                  <c:v>-23</c:v>
                </c:pt>
                <c:pt idx="28">
                  <c:v>-22</c:v>
                </c:pt>
                <c:pt idx="29">
                  <c:v>-21</c:v>
                </c:pt>
                <c:pt idx="30">
                  <c:v>-20</c:v>
                </c:pt>
                <c:pt idx="31">
                  <c:v>-19</c:v>
                </c:pt>
                <c:pt idx="32">
                  <c:v>-18</c:v>
                </c:pt>
                <c:pt idx="33">
                  <c:v>-17</c:v>
                </c:pt>
                <c:pt idx="34">
                  <c:v>-16</c:v>
                </c:pt>
                <c:pt idx="35">
                  <c:v>-15</c:v>
                </c:pt>
                <c:pt idx="36">
                  <c:v>-14</c:v>
                </c:pt>
                <c:pt idx="37">
                  <c:v>-13</c:v>
                </c:pt>
                <c:pt idx="38">
                  <c:v>-12</c:v>
                </c:pt>
                <c:pt idx="39">
                  <c:v>-11</c:v>
                </c:pt>
                <c:pt idx="40">
                  <c:v>-10</c:v>
                </c:pt>
                <c:pt idx="41">
                  <c:v>-9</c:v>
                </c:pt>
                <c:pt idx="42">
                  <c:v>-8</c:v>
                </c:pt>
                <c:pt idx="43">
                  <c:v>-7</c:v>
                </c:pt>
                <c:pt idx="44">
                  <c:v>-6</c:v>
                </c:pt>
                <c:pt idx="45">
                  <c:v>-5</c:v>
                </c:pt>
                <c:pt idx="46">
                  <c:v>-4</c:v>
                </c:pt>
                <c:pt idx="47">
                  <c:v>-3</c:v>
                </c:pt>
                <c:pt idx="48">
                  <c:v>-2</c:v>
                </c:pt>
                <c:pt idx="49">
                  <c:v>-1</c:v>
                </c:pt>
                <c:pt idx="50">
                  <c:v>0</c:v>
                </c:pt>
                <c:pt idx="51">
                  <c:v>1</c:v>
                </c:pt>
                <c:pt idx="52">
                  <c:v>2</c:v>
                </c:pt>
                <c:pt idx="53">
                  <c:v>3</c:v>
                </c:pt>
                <c:pt idx="54">
                  <c:v>4</c:v>
                </c:pt>
                <c:pt idx="55">
                  <c:v>5</c:v>
                </c:pt>
                <c:pt idx="56">
                  <c:v>6</c:v>
                </c:pt>
                <c:pt idx="57">
                  <c:v>7</c:v>
                </c:pt>
                <c:pt idx="58">
                  <c:v>8</c:v>
                </c:pt>
                <c:pt idx="59">
                  <c:v>9</c:v>
                </c:pt>
                <c:pt idx="60">
                  <c:v>10</c:v>
                </c:pt>
                <c:pt idx="61">
                  <c:v>11</c:v>
                </c:pt>
                <c:pt idx="62">
                  <c:v>12</c:v>
                </c:pt>
                <c:pt idx="63">
                  <c:v>13</c:v>
                </c:pt>
                <c:pt idx="64">
                  <c:v>14</c:v>
                </c:pt>
                <c:pt idx="65">
                  <c:v>15</c:v>
                </c:pt>
                <c:pt idx="66">
                  <c:v>16</c:v>
                </c:pt>
                <c:pt idx="67">
                  <c:v>17</c:v>
                </c:pt>
                <c:pt idx="68">
                  <c:v>18</c:v>
                </c:pt>
                <c:pt idx="69">
                  <c:v>19</c:v>
                </c:pt>
                <c:pt idx="70">
                  <c:v>20</c:v>
                </c:pt>
              </c:numCache>
            </c:numRef>
          </c:xVal>
          <c:yVal>
            <c:numRef>
              <c:f>Sheet1!$C$2:$C$72</c:f>
              <c:numCache>
                <c:formatCode>General</c:formatCode>
                <c:ptCount val="71"/>
                <c:pt idx="0">
                  <c:v>0.75651863991239199</c:v>
                </c:pt>
                <c:pt idx="1">
                  <c:v>0.76308905224967205</c:v>
                </c:pt>
                <c:pt idx="2">
                  <c:v>0.76971423799489003</c:v>
                </c:pt>
                <c:pt idx="3">
                  <c:v>0.77639431322371999</c:v>
                </c:pt>
                <c:pt idx="4">
                  <c:v>0.783129323932927</c:v>
                </c:pt>
                <c:pt idx="5">
                  <c:v>0.78991922725819297</c:v>
                </c:pt>
                <c:pt idx="6">
                  <c:v>0.79676386669794397</c:v>
                </c:pt>
                <c:pt idx="7">
                  <c:v>0.80366293899909103</c:v>
                </c:pt>
                <c:pt idx="8">
                  <c:v>0.81061594925527602</c:v>
                </c:pt>
                <c:pt idx="9">
                  <c:v>0.81762214904292696</c:v>
                </c:pt>
                <c:pt idx="10">
                  <c:v>0.82468349603027802</c:v>
                </c:pt>
                <c:pt idx="11">
                  <c:v>0.83181408989984396</c:v>
                </c:pt>
                <c:pt idx="12">
                  <c:v>0.83903172142460203</c:v>
                </c:pt>
                <c:pt idx="13">
                  <c:v>0.84635500720386103</c:v>
                </c:pt>
                <c:pt idx="14">
                  <c:v>0.85380349750561202</c:v>
                </c:pt>
                <c:pt idx="15">
                  <c:v>0.86139781000454296</c:v>
                </c:pt>
                <c:pt idx="16">
                  <c:v>0.86915979612233696</c:v>
                </c:pt>
                <c:pt idx="17">
                  <c:v>0.87711275024603996</c:v>
                </c:pt>
                <c:pt idx="18">
                  <c:v>0.88528167384440903</c:v>
                </c:pt>
                <c:pt idx="19">
                  <c:v>0.89369361112716705</c:v>
                </c:pt>
                <c:pt idx="20">
                  <c:v>0.90237808096344096</c:v>
                </c:pt>
                <c:pt idx="21">
                  <c:v>0.91136762991825404</c:v>
                </c:pt>
                <c:pt idx="22">
                  <c:v>0.92069855200224804</c:v>
                </c:pt>
                <c:pt idx="23">
                  <c:v>0.93041182611606499</c:v>
                </c:pt>
                <c:pt idx="24">
                  <c:v>0.94055432797960903</c:v>
                </c:pt>
                <c:pt idx="25">
                  <c:v>0.95118041617670801</c:v>
                </c:pt>
                <c:pt idx="26">
                  <c:v>0.96235397043540905</c:v>
                </c:pt>
                <c:pt idx="27">
                  <c:v>0.974150987900683</c:v>
                </c:pt>
                <c:pt idx="28">
                  <c:v>0.98666280867207001</c:v>
                </c:pt>
                <c:pt idx="29">
                  <c:v>1</c:v>
                </c:pt>
                <c:pt idx="30">
                  <c:v>1.0060723211643701</c:v>
                </c:pt>
                <c:pt idx="31">
                  <c:v>1.0133604219480099</c:v>
                </c:pt>
                <c:pt idx="32">
                  <c:v>1.0217567167052499</c:v>
                </c:pt>
                <c:pt idx="33">
                  <c:v>1.03115852477402</c:v>
                </c:pt>
                <c:pt idx="34">
                  <c:v>1.0414698299727101</c:v>
                </c:pt>
                <c:pt idx="35">
                  <c:v>1.05260281157072</c:v>
                </c:pt>
                <c:pt idx="36">
                  <c:v>1.06447879618909</c:v>
                </c:pt>
                <c:pt idx="37">
                  <c:v>1.0770286717530499</c:v>
                </c:pt>
                <c:pt idx="38">
                  <c:v>1.0901925373513299</c:v>
                </c:pt>
                <c:pt idx="39">
                  <c:v>1.1039190255415301</c:v>
                </c:pt>
                <c:pt idx="40">
                  <c:v>1.1181641709524901</c:v>
                </c:pt>
                <c:pt idx="41">
                  <c:v>1.132890250664</c:v>
                </c:pt>
                <c:pt idx="42">
                  <c:v>1.14806457126765</c:v>
                </c:pt>
                <c:pt idx="43">
                  <c:v>1.16365833114184</c:v>
                </c:pt>
                <c:pt idx="44">
                  <c:v>1.1796457004237899</c:v>
                </c:pt>
                <c:pt idx="45">
                  <c:v>1.1960028848300399</c:v>
                </c:pt>
                <c:pt idx="46">
                  <c:v>1.2127074829689799</c:v>
                </c:pt>
                <c:pt idx="47">
                  <c:v>1.22973787523796</c:v>
                </c:pt>
                <c:pt idx="48">
                  <c:v>1.2470727381709701</c:v>
                </c:pt>
                <c:pt idx="49">
                  <c:v>1.2646906220565</c:v>
                </c:pt>
                <c:pt idx="50">
                  <c:v>1.2825696576107699</c:v>
                </c:pt>
                <c:pt idx="51">
                  <c:v>1.3006872726121601</c:v>
                </c:pt>
                <c:pt idx="52">
                  <c:v>1.3190254327922799</c:v>
                </c:pt>
                <c:pt idx="53">
                  <c:v>1.3375871895654601</c:v>
                </c:pt>
                <c:pt idx="54">
                  <c:v>1.35638023544593</c:v>
                </c:pt>
                <c:pt idx="55">
                  <c:v>1.3754113682568101</c:v>
                </c:pt>
                <c:pt idx="56">
                  <c:v>1.3946869819172101</c:v>
                </c:pt>
                <c:pt idx="57">
                  <c:v>1.4142128708481301</c:v>
                </c:pt>
                <c:pt idx="58">
                  <c:v>1.43399462178267</c:v>
                </c:pt>
                <c:pt idx="59">
                  <c:v>1.4540375680789499</c:v>
                </c:pt>
                <c:pt idx="60">
                  <c:v>1.4743467219065001</c:v>
                </c:pt>
                <c:pt idx="61">
                  <c:v>1.49492711732068</c:v>
                </c:pt>
                <c:pt idx="62">
                  <c:v>1.5157835068458101</c:v>
                </c:pt>
                <c:pt idx="63">
                  <c:v>1.5369207337428501</c:v>
                </c:pt>
                <c:pt idx="64">
                  <c:v>1.5583434099233799</c:v>
                </c:pt>
                <c:pt idx="65">
                  <c:v>1.5800562391747599</c:v>
                </c:pt>
                <c:pt idx="66">
                  <c:v>1.6020639039655</c:v>
                </c:pt>
                <c:pt idx="67">
                  <c:v>1.62437094217151</c:v>
                </c:pt>
                <c:pt idx="68">
                  <c:v>1.64698207253188</c:v>
                </c:pt>
                <c:pt idx="69">
                  <c:v>1.6699018417404801</c:v>
                </c:pt>
                <c:pt idx="70">
                  <c:v>1.69313499774872</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Sheet1!$A$2:$A$72</c:f>
              <c:numCache>
                <c:formatCode>General</c:formatCode>
                <c:ptCount val="71"/>
                <c:pt idx="0">
                  <c:v>-50</c:v>
                </c:pt>
                <c:pt idx="1">
                  <c:v>-49</c:v>
                </c:pt>
                <c:pt idx="2">
                  <c:v>-48</c:v>
                </c:pt>
                <c:pt idx="3">
                  <c:v>-47</c:v>
                </c:pt>
                <c:pt idx="4">
                  <c:v>-46</c:v>
                </c:pt>
                <c:pt idx="5">
                  <c:v>-45</c:v>
                </c:pt>
                <c:pt idx="6">
                  <c:v>-44</c:v>
                </c:pt>
                <c:pt idx="7">
                  <c:v>-43</c:v>
                </c:pt>
                <c:pt idx="8">
                  <c:v>-42</c:v>
                </c:pt>
                <c:pt idx="9">
                  <c:v>-41</c:v>
                </c:pt>
                <c:pt idx="10">
                  <c:v>-40</c:v>
                </c:pt>
                <c:pt idx="11">
                  <c:v>-39</c:v>
                </c:pt>
                <c:pt idx="12">
                  <c:v>-38</c:v>
                </c:pt>
                <c:pt idx="13">
                  <c:v>-37</c:v>
                </c:pt>
                <c:pt idx="14">
                  <c:v>-36</c:v>
                </c:pt>
                <c:pt idx="15">
                  <c:v>-35</c:v>
                </c:pt>
                <c:pt idx="16">
                  <c:v>-34</c:v>
                </c:pt>
                <c:pt idx="17">
                  <c:v>-33</c:v>
                </c:pt>
                <c:pt idx="18">
                  <c:v>-32</c:v>
                </c:pt>
                <c:pt idx="19">
                  <c:v>-31</c:v>
                </c:pt>
                <c:pt idx="20">
                  <c:v>-30</c:v>
                </c:pt>
                <c:pt idx="21">
                  <c:v>-29</c:v>
                </c:pt>
                <c:pt idx="22">
                  <c:v>-28</c:v>
                </c:pt>
                <c:pt idx="23">
                  <c:v>-27</c:v>
                </c:pt>
                <c:pt idx="24">
                  <c:v>-26</c:v>
                </c:pt>
                <c:pt idx="25">
                  <c:v>-25</c:v>
                </c:pt>
                <c:pt idx="26">
                  <c:v>-24</c:v>
                </c:pt>
                <c:pt idx="27">
                  <c:v>-23</c:v>
                </c:pt>
                <c:pt idx="28">
                  <c:v>-22</c:v>
                </c:pt>
                <c:pt idx="29">
                  <c:v>-21</c:v>
                </c:pt>
                <c:pt idx="30">
                  <c:v>-20</c:v>
                </c:pt>
                <c:pt idx="31">
                  <c:v>-19</c:v>
                </c:pt>
                <c:pt idx="32">
                  <c:v>-18</c:v>
                </c:pt>
                <c:pt idx="33">
                  <c:v>-17</c:v>
                </c:pt>
                <c:pt idx="34">
                  <c:v>-16</c:v>
                </c:pt>
                <c:pt idx="35">
                  <c:v>-15</c:v>
                </c:pt>
                <c:pt idx="36">
                  <c:v>-14</c:v>
                </c:pt>
                <c:pt idx="37">
                  <c:v>-13</c:v>
                </c:pt>
                <c:pt idx="38">
                  <c:v>-12</c:v>
                </c:pt>
                <c:pt idx="39">
                  <c:v>-11</c:v>
                </c:pt>
                <c:pt idx="40">
                  <c:v>-10</c:v>
                </c:pt>
                <c:pt idx="41">
                  <c:v>-9</c:v>
                </c:pt>
                <c:pt idx="42">
                  <c:v>-8</c:v>
                </c:pt>
                <c:pt idx="43">
                  <c:v>-7</c:v>
                </c:pt>
                <c:pt idx="44">
                  <c:v>-6</c:v>
                </c:pt>
                <c:pt idx="45">
                  <c:v>-5</c:v>
                </c:pt>
                <c:pt idx="46">
                  <c:v>-4</c:v>
                </c:pt>
                <c:pt idx="47">
                  <c:v>-3</c:v>
                </c:pt>
                <c:pt idx="48">
                  <c:v>-2</c:v>
                </c:pt>
                <c:pt idx="49">
                  <c:v>-1</c:v>
                </c:pt>
                <c:pt idx="50">
                  <c:v>0</c:v>
                </c:pt>
                <c:pt idx="51">
                  <c:v>1</c:v>
                </c:pt>
                <c:pt idx="52">
                  <c:v>2</c:v>
                </c:pt>
                <c:pt idx="53">
                  <c:v>3</c:v>
                </c:pt>
                <c:pt idx="54">
                  <c:v>4</c:v>
                </c:pt>
                <c:pt idx="55">
                  <c:v>5</c:v>
                </c:pt>
                <c:pt idx="56">
                  <c:v>6</c:v>
                </c:pt>
                <c:pt idx="57">
                  <c:v>7</c:v>
                </c:pt>
                <c:pt idx="58">
                  <c:v>8</c:v>
                </c:pt>
                <c:pt idx="59">
                  <c:v>9</c:v>
                </c:pt>
                <c:pt idx="60">
                  <c:v>10</c:v>
                </c:pt>
                <c:pt idx="61">
                  <c:v>11</c:v>
                </c:pt>
                <c:pt idx="62">
                  <c:v>12</c:v>
                </c:pt>
                <c:pt idx="63">
                  <c:v>13</c:v>
                </c:pt>
                <c:pt idx="64">
                  <c:v>14</c:v>
                </c:pt>
                <c:pt idx="65">
                  <c:v>15</c:v>
                </c:pt>
                <c:pt idx="66">
                  <c:v>16</c:v>
                </c:pt>
                <c:pt idx="67">
                  <c:v>17</c:v>
                </c:pt>
                <c:pt idx="68">
                  <c:v>18</c:v>
                </c:pt>
                <c:pt idx="69">
                  <c:v>19</c:v>
                </c:pt>
                <c:pt idx="70">
                  <c:v>20</c:v>
                </c:pt>
              </c:numCache>
            </c:numRef>
          </c:xVal>
          <c:yVal>
            <c:numRef>
              <c:f>Sheet1!$D$2:$D$72</c:f>
              <c:numCache>
                <c:formatCode>General</c:formatCode>
                <c:ptCount val="71"/>
                <c:pt idx="0">
                  <c:v>1.20033079863362</c:v>
                </c:pt>
                <c:pt idx="1">
                  <c:v>1.1883075662587399</c:v>
                </c:pt>
                <c:pt idx="2">
                  <c:v>1.17640826732843</c:v>
                </c:pt>
                <c:pt idx="3">
                  <c:v>1.1646320701411099</c:v>
                </c:pt>
                <c:pt idx="4">
                  <c:v>1.1529782296855</c:v>
                </c:pt>
                <c:pt idx="5">
                  <c:v>1.14144610633789</c:v>
                </c:pt>
                <c:pt idx="6">
                  <c:v>1.13003519055516</c:v>
                </c:pt>
                <c:pt idx="7">
                  <c:v>1.11874513590727</c:v>
                </c:pt>
                <c:pt idx="8">
                  <c:v>1.10757580389896</c:v>
                </c:pt>
                <c:pt idx="9">
                  <c:v>1.0965273257550101</c:v>
                </c:pt>
                <c:pt idx="10">
                  <c:v>1.0856148509910399</c:v>
                </c:pt>
                <c:pt idx="11">
                  <c:v>1.0749112231271001</c:v>
                </c:pt>
                <c:pt idx="12">
                  <c:v>1.06450061535868</c:v>
                </c:pt>
                <c:pt idx="13">
                  <c:v>1.0544636477570299</c:v>
                </c:pt>
                <c:pt idx="14">
                  <c:v>1.04487757081053</c:v>
                </c:pt>
                <c:pt idx="15">
                  <c:v>1.0358164913338199</c:v>
                </c:pt>
                <c:pt idx="16">
                  <c:v>1.0273516281595401</c:v>
                </c:pt>
                <c:pt idx="17">
                  <c:v>1.0195515889015201</c:v>
                </c:pt>
                <c:pt idx="18">
                  <c:v>1.0124826509769</c:v>
                </c:pt>
                <c:pt idx="19">
                  <c:v>1.0062090291672301</c:v>
                </c:pt>
                <c:pt idx="20">
                  <c:v>1.0007931159774299</c:v>
                </c:pt>
                <c:pt idx="21">
                  <c:v>0.99629564894688305</c:v>
                </c:pt>
                <c:pt idx="22">
                  <c:v>0.99277579061633103</c:v>
                </c:pt>
                <c:pt idx="23">
                  <c:v>0.99029106933883204</c:v>
                </c:pt>
                <c:pt idx="24">
                  <c:v>0.98889709461383202</c:v>
                </c:pt>
                <c:pt idx="25">
                  <c:v>0.98864702809663596</c:v>
                </c:pt>
                <c:pt idx="26">
                  <c:v>0.98959067712706505</c:v>
                </c:pt>
                <c:pt idx="27">
                  <c:v>0.99177315304676705</c:v>
                </c:pt>
                <c:pt idx="28">
                  <c:v>0.99523302289301097</c:v>
                </c:pt>
                <c:pt idx="29">
                  <c:v>1</c:v>
                </c:pt>
                <c:pt idx="30">
                  <c:v>1.0142835259218901</c:v>
                </c:pt>
                <c:pt idx="31">
                  <c:v>1.0296007077998199</c:v>
                </c:pt>
                <c:pt idx="32">
                  <c:v>1.04603049892608</c:v>
                </c:pt>
                <c:pt idx="33">
                  <c:v>1.06365215368759</c:v>
                </c:pt>
                <c:pt idx="34">
                  <c:v>1.0825425270314999</c:v>
                </c:pt>
                <c:pt idx="35">
                  <c:v>1.1027736702161299</c:v>
                </c:pt>
                <c:pt idx="36">
                  <c:v>1.1244109064753001</c:v>
                </c:pt>
                <c:pt idx="37">
                  <c:v>1.14751169167428</c:v>
                </c:pt>
                <c:pt idx="38">
                  <c:v>1.17212493026817</c:v>
                </c:pt>
                <c:pt idx="39">
                  <c:v>1.1982909826761401</c:v>
                </c:pt>
                <c:pt idx="40">
                  <c:v>1.22604176333593</c:v>
                </c:pt>
                <c:pt idx="41">
                  <c:v>1.2554011127004101</c:v>
                </c:pt>
                <c:pt idx="42">
                  <c:v>1.28638507361696</c:v>
                </c:pt>
                <c:pt idx="43">
                  <c:v>1.3190020300772201</c:v>
                </c:pt>
                <c:pt idx="44">
                  <c:v>1.35325289517702</c:v>
                </c:pt>
                <c:pt idx="45">
                  <c:v>1.3891307849341401</c:v>
                </c:pt>
                <c:pt idx="46">
                  <c:v>1.4266208848337001</c:v>
                </c:pt>
                <c:pt idx="47">
                  <c:v>1.4656999750451101</c:v>
                </c:pt>
                <c:pt idx="48">
                  <c:v>1.50633588625807</c:v>
                </c:pt>
                <c:pt idx="49">
                  <c:v>1.54848679747367</c:v>
                </c:pt>
                <c:pt idx="50">
                  <c:v>1.59210065089029</c:v>
                </c:pt>
                <c:pt idx="51">
                  <c:v>1.6371144113759999</c:v>
                </c:pt>
                <c:pt idx="52">
                  <c:v>1.68347231764154</c:v>
                </c:pt>
                <c:pt idx="53">
                  <c:v>1.73118806625091</c:v>
                </c:pt>
                <c:pt idx="54">
                  <c:v>1.7802957268744199</c:v>
                </c:pt>
                <c:pt idx="55">
                  <c:v>1.83083073353976</c:v>
                </c:pt>
                <c:pt idx="56">
                  <c:v>1.8828308623041801</c:v>
                </c:pt>
                <c:pt idx="57">
                  <c:v>1.9363348934560001</c:v>
                </c:pt>
                <c:pt idx="58">
                  <c:v>1.9913836458299099</c:v>
                </c:pt>
                <c:pt idx="59">
                  <c:v>2.0480194788478299</c:v>
                </c:pt>
                <c:pt idx="60">
                  <c:v>2.1062857207672798</c:v>
                </c:pt>
                <c:pt idx="61">
                  <c:v>2.16622789466417</c:v>
                </c:pt>
                <c:pt idx="62">
                  <c:v>2.2278922778066201</c:v>
                </c:pt>
                <c:pt idx="63">
                  <c:v>2.2913273960445801</c:v>
                </c:pt>
                <c:pt idx="64">
                  <c:v>2.35658250933011</c:v>
                </c:pt>
                <c:pt idx="65">
                  <c:v>2.42370899790015</c:v>
                </c:pt>
                <c:pt idx="66">
                  <c:v>2.4927598248323601</c:v>
                </c:pt>
                <c:pt idx="67">
                  <c:v>2.5637888928431898</c:v>
                </c:pt>
                <c:pt idx="68">
                  <c:v>2.6368526008917001</c:v>
                </c:pt>
                <c:pt idx="69">
                  <c:v>2.71200810615233</c:v>
                </c:pt>
                <c:pt idx="70">
                  <c:v>2.7893151903532498</c:v>
                </c:pt>
              </c:numCache>
            </c:numRef>
          </c:yVal>
          <c:smooth val="1"/>
        </c:ser>
        <c:dLbls>
          <c:showLegendKey val="0"/>
          <c:showVal val="0"/>
          <c:showCatName val="0"/>
          <c:showSerName val="0"/>
          <c:showPercent val="0"/>
          <c:showBubbleSize val="0"/>
        </c:dLbls>
        <c:axId val="563145552"/>
        <c:axId val="563145944"/>
      </c:scatterChart>
      <c:valAx>
        <c:axId val="563145552"/>
        <c:scaling>
          <c:orientation val="minMax"/>
          <c:max val="20"/>
          <c:min val="-50"/>
        </c:scaling>
        <c:delete val="0"/>
        <c:axPos val="b"/>
        <c:title>
          <c:tx>
            <c:rich>
              <a:bodyPr/>
              <a:lstStyle/>
              <a:p>
                <a:pPr>
                  <a:defRPr sz="1700"/>
                </a:pPr>
                <a:r>
                  <a:rPr lang="en-US" sz="1700" dirty="0" smtClean="0"/>
                  <a:t>Difference</a:t>
                </a:r>
                <a:r>
                  <a:rPr lang="en-US" sz="1700" baseline="0" dirty="0" smtClean="0"/>
                  <a:t> in donor age and recipient age (years)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63145944"/>
        <c:crosses val="autoZero"/>
        <c:crossBetween val="midCat"/>
        <c:majorUnit val="10"/>
      </c:valAx>
      <c:valAx>
        <c:axId val="563145944"/>
        <c:scaling>
          <c:orientation val="minMax"/>
          <c:max val="3"/>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 </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63145552"/>
        <c:crossesAt val="-5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446"/>
          <c:h val="0.77074260114041182"/>
        </c:manualLayout>
      </c:layout>
      <c:scatterChart>
        <c:scatterStyle val="smoothMarker"/>
        <c:varyColors val="0"/>
        <c:ser>
          <c:idx val="0"/>
          <c:order val="0"/>
          <c:tx>
            <c:strRef>
              <c:f>Sheet1!$A$1</c:f>
              <c:strCache>
                <c:ptCount val="1"/>
                <c:pt idx="0">
                  <c:v>Recipient height</c:v>
                </c:pt>
              </c:strCache>
            </c:strRef>
          </c:tx>
          <c:spPr>
            <a:ln w="38100">
              <a:solidFill>
                <a:srgbClr val="00FF00"/>
              </a:solidFill>
            </a:ln>
          </c:spPr>
          <c:marker>
            <c:symbol val="none"/>
          </c:marker>
          <c:xVal>
            <c:numRef>
              <c:f>Sheet1!$A$2:$A$42</c:f>
              <c:numCache>
                <c:formatCode>General</c:formatCode>
                <c:ptCount val="41"/>
                <c:pt idx="0">
                  <c:v>150</c:v>
                </c:pt>
                <c:pt idx="1">
                  <c:v>151</c:v>
                </c:pt>
                <c:pt idx="2">
                  <c:v>152</c:v>
                </c:pt>
                <c:pt idx="3">
                  <c:v>153</c:v>
                </c:pt>
                <c:pt idx="4">
                  <c:v>154</c:v>
                </c:pt>
                <c:pt idx="5">
                  <c:v>155</c:v>
                </c:pt>
                <c:pt idx="6">
                  <c:v>156</c:v>
                </c:pt>
                <c:pt idx="7">
                  <c:v>157</c:v>
                </c:pt>
                <c:pt idx="8">
                  <c:v>158</c:v>
                </c:pt>
                <c:pt idx="9">
                  <c:v>159</c:v>
                </c:pt>
                <c:pt idx="10">
                  <c:v>160</c:v>
                </c:pt>
                <c:pt idx="11">
                  <c:v>161</c:v>
                </c:pt>
                <c:pt idx="12">
                  <c:v>162</c:v>
                </c:pt>
                <c:pt idx="13">
                  <c:v>163</c:v>
                </c:pt>
                <c:pt idx="14">
                  <c:v>164</c:v>
                </c:pt>
                <c:pt idx="15">
                  <c:v>165</c:v>
                </c:pt>
                <c:pt idx="16">
                  <c:v>166</c:v>
                </c:pt>
                <c:pt idx="17">
                  <c:v>167</c:v>
                </c:pt>
                <c:pt idx="18">
                  <c:v>168</c:v>
                </c:pt>
                <c:pt idx="19">
                  <c:v>169</c:v>
                </c:pt>
                <c:pt idx="20">
                  <c:v>170</c:v>
                </c:pt>
                <c:pt idx="21">
                  <c:v>171</c:v>
                </c:pt>
                <c:pt idx="22">
                  <c:v>172</c:v>
                </c:pt>
                <c:pt idx="23">
                  <c:v>173</c:v>
                </c:pt>
                <c:pt idx="24">
                  <c:v>174</c:v>
                </c:pt>
                <c:pt idx="25">
                  <c:v>175</c:v>
                </c:pt>
                <c:pt idx="26">
                  <c:v>176</c:v>
                </c:pt>
                <c:pt idx="27">
                  <c:v>177</c:v>
                </c:pt>
                <c:pt idx="28">
                  <c:v>178</c:v>
                </c:pt>
                <c:pt idx="29">
                  <c:v>179</c:v>
                </c:pt>
                <c:pt idx="30">
                  <c:v>180</c:v>
                </c:pt>
                <c:pt idx="31">
                  <c:v>181</c:v>
                </c:pt>
                <c:pt idx="32">
                  <c:v>182</c:v>
                </c:pt>
                <c:pt idx="33">
                  <c:v>183</c:v>
                </c:pt>
                <c:pt idx="34">
                  <c:v>184</c:v>
                </c:pt>
                <c:pt idx="35">
                  <c:v>185</c:v>
                </c:pt>
                <c:pt idx="36">
                  <c:v>186</c:v>
                </c:pt>
                <c:pt idx="37">
                  <c:v>187</c:v>
                </c:pt>
                <c:pt idx="38">
                  <c:v>188</c:v>
                </c:pt>
                <c:pt idx="39">
                  <c:v>189</c:v>
                </c:pt>
                <c:pt idx="40">
                  <c:v>190</c:v>
                </c:pt>
              </c:numCache>
            </c:numRef>
          </c:xVal>
          <c:yVal>
            <c:numRef>
              <c:f>Sheet1!$B$2:$B$42</c:f>
              <c:numCache>
                <c:formatCode>General</c:formatCode>
                <c:ptCount val="41"/>
                <c:pt idx="0">
                  <c:v>1.42318453574683</c:v>
                </c:pt>
                <c:pt idx="1">
                  <c:v>1.39881211051276</c:v>
                </c:pt>
                <c:pt idx="2">
                  <c:v>1.3748570697406901</c:v>
                </c:pt>
                <c:pt idx="3">
                  <c:v>1.35131226560733</c:v>
                </c:pt>
                <c:pt idx="4">
                  <c:v>1.32817067269779</c:v>
                </c:pt>
                <c:pt idx="5">
                  <c:v>1.3054253859093701</c:v>
                </c:pt>
                <c:pt idx="6">
                  <c:v>1.2830696183911099</c:v>
                </c:pt>
                <c:pt idx="7">
                  <c:v>1.26109669951876</c:v>
                </c:pt>
                <c:pt idx="8">
                  <c:v>1.23950007290433</c:v>
                </c:pt>
                <c:pt idx="9">
                  <c:v>1.2182732944397701</c:v>
                </c:pt>
                <c:pt idx="10">
                  <c:v>1.1974100303741499</c:v>
                </c:pt>
                <c:pt idx="11">
                  <c:v>1.17690405542375</c:v>
                </c:pt>
                <c:pt idx="12">
                  <c:v>1.1567492509145501</c:v>
                </c:pt>
                <c:pt idx="13">
                  <c:v>1.13698029025908</c:v>
                </c:pt>
                <c:pt idx="14">
                  <c:v>1.11778916489446</c:v>
                </c:pt>
                <c:pt idx="15">
                  <c:v>1.09939398135449</c:v>
                </c:pt>
                <c:pt idx="16">
                  <c:v>1.08199826637231</c:v>
                </c:pt>
                <c:pt idx="17">
                  <c:v>1.06579278308141</c:v>
                </c:pt>
                <c:pt idx="18">
                  <c:v>1.05095769859615</c:v>
                </c:pt>
                <c:pt idx="19">
                  <c:v>1.0376650686206199</c:v>
                </c:pt>
                <c:pt idx="20">
                  <c:v>1.0260816221592499</c:v>
                </c:pt>
                <c:pt idx="21">
                  <c:v>1.0163718342452199</c:v>
                </c:pt>
                <c:pt idx="22">
                  <c:v>1.0087013112258401</c:v>
                </c:pt>
                <c:pt idx="23">
                  <c:v>1.00324048825401</c:v>
                </c:pt>
                <c:pt idx="24">
                  <c:v>1.0001687153179899</c:v>
                </c:pt>
                <c:pt idx="25">
                  <c:v>0.99967879669058901</c:v>
                </c:pt>
                <c:pt idx="26">
                  <c:v>1.0019485821729801</c:v>
                </c:pt>
                <c:pt idx="27">
                  <c:v>1.0068764669469601</c:v>
                </c:pt>
                <c:pt idx="28">
                  <c:v>1.0142188650403099</c:v>
                </c:pt>
                <c:pt idx="29">
                  <c:v>1.0237412616373101</c:v>
                </c:pt>
                <c:pt idx="30">
                  <c:v>1.0352138068762999</c:v>
                </c:pt>
                <c:pt idx="31">
                  <c:v>1.0484060906371599</c:v>
                </c:pt>
                <c:pt idx="32">
                  <c:v>1.0630824431241099</c:v>
                </c:pt>
                <c:pt idx="33">
                  <c:v>1.07899782706503</c:v>
                </c:pt>
                <c:pt idx="34">
                  <c:v>1.0958944398350701</c:v>
                </c:pt>
                <c:pt idx="35">
                  <c:v>1.1134985930626899</c:v>
                </c:pt>
                <c:pt idx="36">
                  <c:v>1.1315290502845701</c:v>
                </c:pt>
                <c:pt idx="37">
                  <c:v>1.14985547133995</c:v>
                </c:pt>
                <c:pt idx="38">
                  <c:v>1.1684786662242701</c:v>
                </c:pt>
                <c:pt idx="39">
                  <c:v>1.1874035290248</c:v>
                </c:pt>
                <c:pt idx="40">
                  <c:v>1.20663485668166</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Sheet1!$A$2:$A$42</c:f>
              <c:numCache>
                <c:formatCode>General</c:formatCode>
                <c:ptCount val="41"/>
                <c:pt idx="0">
                  <c:v>150</c:v>
                </c:pt>
                <c:pt idx="1">
                  <c:v>151</c:v>
                </c:pt>
                <c:pt idx="2">
                  <c:v>152</c:v>
                </c:pt>
                <c:pt idx="3">
                  <c:v>153</c:v>
                </c:pt>
                <c:pt idx="4">
                  <c:v>154</c:v>
                </c:pt>
                <c:pt idx="5">
                  <c:v>155</c:v>
                </c:pt>
                <c:pt idx="6">
                  <c:v>156</c:v>
                </c:pt>
                <c:pt idx="7">
                  <c:v>157</c:v>
                </c:pt>
                <c:pt idx="8">
                  <c:v>158</c:v>
                </c:pt>
                <c:pt idx="9">
                  <c:v>159</c:v>
                </c:pt>
                <c:pt idx="10">
                  <c:v>160</c:v>
                </c:pt>
                <c:pt idx="11">
                  <c:v>161</c:v>
                </c:pt>
                <c:pt idx="12">
                  <c:v>162</c:v>
                </c:pt>
                <c:pt idx="13">
                  <c:v>163</c:v>
                </c:pt>
                <c:pt idx="14">
                  <c:v>164</c:v>
                </c:pt>
                <c:pt idx="15">
                  <c:v>165</c:v>
                </c:pt>
                <c:pt idx="16">
                  <c:v>166</c:v>
                </c:pt>
                <c:pt idx="17">
                  <c:v>167</c:v>
                </c:pt>
                <c:pt idx="18">
                  <c:v>168</c:v>
                </c:pt>
                <c:pt idx="19">
                  <c:v>169</c:v>
                </c:pt>
                <c:pt idx="20">
                  <c:v>170</c:v>
                </c:pt>
                <c:pt idx="21">
                  <c:v>171</c:v>
                </c:pt>
                <c:pt idx="22">
                  <c:v>172</c:v>
                </c:pt>
                <c:pt idx="23">
                  <c:v>173</c:v>
                </c:pt>
                <c:pt idx="24">
                  <c:v>174</c:v>
                </c:pt>
                <c:pt idx="25">
                  <c:v>175</c:v>
                </c:pt>
                <c:pt idx="26">
                  <c:v>176</c:v>
                </c:pt>
                <c:pt idx="27">
                  <c:v>177</c:v>
                </c:pt>
                <c:pt idx="28">
                  <c:v>178</c:v>
                </c:pt>
                <c:pt idx="29">
                  <c:v>179</c:v>
                </c:pt>
                <c:pt idx="30">
                  <c:v>180</c:v>
                </c:pt>
                <c:pt idx="31">
                  <c:v>181</c:v>
                </c:pt>
                <c:pt idx="32">
                  <c:v>182</c:v>
                </c:pt>
                <c:pt idx="33">
                  <c:v>183</c:v>
                </c:pt>
                <c:pt idx="34">
                  <c:v>184</c:v>
                </c:pt>
                <c:pt idx="35">
                  <c:v>185</c:v>
                </c:pt>
                <c:pt idx="36">
                  <c:v>186</c:v>
                </c:pt>
                <c:pt idx="37">
                  <c:v>187</c:v>
                </c:pt>
                <c:pt idx="38">
                  <c:v>188</c:v>
                </c:pt>
                <c:pt idx="39">
                  <c:v>189</c:v>
                </c:pt>
                <c:pt idx="40">
                  <c:v>190</c:v>
                </c:pt>
              </c:numCache>
            </c:numRef>
          </c:xVal>
          <c:yVal>
            <c:numRef>
              <c:f>Sheet1!$C$2:$C$42</c:f>
              <c:numCache>
                <c:formatCode>General</c:formatCode>
                <c:ptCount val="41"/>
                <c:pt idx="0">
                  <c:v>1.0106263778495099</c:v>
                </c:pt>
                <c:pt idx="1">
                  <c:v>1.0089986059395399</c:v>
                </c:pt>
                <c:pt idx="2">
                  <c:v>1.0073652728368201</c:v>
                </c:pt>
                <c:pt idx="3">
                  <c:v>1.00572511516278</c:v>
                </c:pt>
                <c:pt idx="4">
                  <c:v>1.0040765889076</c:v>
                </c:pt>
                <c:pt idx="5">
                  <c:v>1.0024177870204001</c:v>
                </c:pt>
                <c:pt idx="6">
                  <c:v>1.0007463262957399</c:v>
                </c:pt>
                <c:pt idx="7">
                  <c:v>0.99905918940607696</c:v>
                </c:pt>
                <c:pt idx="8">
                  <c:v>0.99735250000415998</c:v>
                </c:pt>
                <c:pt idx="9">
                  <c:v>0.99562119556508</c:v>
                </c:pt>
                <c:pt idx="10">
                  <c:v>0.99385853979621697</c:v>
                </c:pt>
                <c:pt idx="11">
                  <c:v>0.99205537573244595</c:v>
                </c:pt>
                <c:pt idx="12">
                  <c:v>0.99019894529038899</c:v>
                </c:pt>
                <c:pt idx="13">
                  <c:v>0.98828632431184205</c:v>
                </c:pt>
                <c:pt idx="14">
                  <c:v>0.98637173885163298</c:v>
                </c:pt>
                <c:pt idx="15">
                  <c:v>0.98452677297609703</c:v>
                </c:pt>
                <c:pt idx="16">
                  <c:v>0.982828137209661</c:v>
                </c:pt>
                <c:pt idx="17">
                  <c:v>0.98136102947534398</c:v>
                </c:pt>
                <c:pt idx="18">
                  <c:v>0.98022404049276401</c:v>
                </c:pt>
                <c:pt idx="19">
                  <c:v>0.97953633421620301</c:v>
                </c:pt>
                <c:pt idx="20">
                  <c:v>0.97944803544737802</c:v>
                </c:pt>
                <c:pt idx="21">
                  <c:v>0.98015477724509403</c:v>
                </c:pt>
                <c:pt idx="22">
                  <c:v>0.98191686787750099</c:v>
                </c:pt>
                <c:pt idx="23">
                  <c:v>0.98508194621663803</c:v>
                </c:pt>
                <c:pt idx="24">
                  <c:v>0.99010717776610302</c:v>
                </c:pt>
                <c:pt idx="25">
                  <c:v>0.99757408245693202</c:v>
                </c:pt>
                <c:pt idx="26">
                  <c:v>0.99578687104849695</c:v>
                </c:pt>
                <c:pt idx="27">
                  <c:v>0.99179202711997205</c:v>
                </c:pt>
                <c:pt idx="28">
                  <c:v>0.98928252883078904</c:v>
                </c:pt>
                <c:pt idx="29">
                  <c:v>0.98787614974945603</c:v>
                </c:pt>
                <c:pt idx="30">
                  <c:v>0.98729182470362098</c:v>
                </c:pt>
                <c:pt idx="31">
                  <c:v>0.987317757839421</c:v>
                </c:pt>
                <c:pt idx="32">
                  <c:v>0.98778809917953503</c:v>
                </c:pt>
                <c:pt idx="33">
                  <c:v>0.98856691720366197</c:v>
                </c:pt>
                <c:pt idx="34">
                  <c:v>0.98953750786079098</c:v>
                </c:pt>
                <c:pt idx="35">
                  <c:v>0.99059513234196295</c:v>
                </c:pt>
                <c:pt idx="36">
                  <c:v>0.99164586503004803</c:v>
                </c:pt>
                <c:pt idx="37">
                  <c:v>0.99265651192475401</c:v>
                </c:pt>
                <c:pt idx="38">
                  <c:v>0.99363739761916503</c:v>
                </c:pt>
                <c:pt idx="39">
                  <c:v>0.99459632532505005</c:v>
                </c:pt>
                <c:pt idx="40">
                  <c:v>0.99553861092836005</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Sheet1!$A$2:$A$42</c:f>
              <c:numCache>
                <c:formatCode>General</c:formatCode>
                <c:ptCount val="41"/>
                <c:pt idx="0">
                  <c:v>150</c:v>
                </c:pt>
                <c:pt idx="1">
                  <c:v>151</c:v>
                </c:pt>
                <c:pt idx="2">
                  <c:v>152</c:v>
                </c:pt>
                <c:pt idx="3">
                  <c:v>153</c:v>
                </c:pt>
                <c:pt idx="4">
                  <c:v>154</c:v>
                </c:pt>
                <c:pt idx="5">
                  <c:v>155</c:v>
                </c:pt>
                <c:pt idx="6">
                  <c:v>156</c:v>
                </c:pt>
                <c:pt idx="7">
                  <c:v>157</c:v>
                </c:pt>
                <c:pt idx="8">
                  <c:v>158</c:v>
                </c:pt>
                <c:pt idx="9">
                  <c:v>159</c:v>
                </c:pt>
                <c:pt idx="10">
                  <c:v>160</c:v>
                </c:pt>
                <c:pt idx="11">
                  <c:v>161</c:v>
                </c:pt>
                <c:pt idx="12">
                  <c:v>162</c:v>
                </c:pt>
                <c:pt idx="13">
                  <c:v>163</c:v>
                </c:pt>
                <c:pt idx="14">
                  <c:v>164</c:v>
                </c:pt>
                <c:pt idx="15">
                  <c:v>165</c:v>
                </c:pt>
                <c:pt idx="16">
                  <c:v>166</c:v>
                </c:pt>
                <c:pt idx="17">
                  <c:v>167</c:v>
                </c:pt>
                <c:pt idx="18">
                  <c:v>168</c:v>
                </c:pt>
                <c:pt idx="19">
                  <c:v>169</c:v>
                </c:pt>
                <c:pt idx="20">
                  <c:v>170</c:v>
                </c:pt>
                <c:pt idx="21">
                  <c:v>171</c:v>
                </c:pt>
                <c:pt idx="22">
                  <c:v>172</c:v>
                </c:pt>
                <c:pt idx="23">
                  <c:v>173</c:v>
                </c:pt>
                <c:pt idx="24">
                  <c:v>174</c:v>
                </c:pt>
                <c:pt idx="25">
                  <c:v>175</c:v>
                </c:pt>
                <c:pt idx="26">
                  <c:v>176</c:v>
                </c:pt>
                <c:pt idx="27">
                  <c:v>177</c:v>
                </c:pt>
                <c:pt idx="28">
                  <c:v>178</c:v>
                </c:pt>
                <c:pt idx="29">
                  <c:v>179</c:v>
                </c:pt>
                <c:pt idx="30">
                  <c:v>180</c:v>
                </c:pt>
                <c:pt idx="31">
                  <c:v>181</c:v>
                </c:pt>
                <c:pt idx="32">
                  <c:v>182</c:v>
                </c:pt>
                <c:pt idx="33">
                  <c:v>183</c:v>
                </c:pt>
                <c:pt idx="34">
                  <c:v>184</c:v>
                </c:pt>
                <c:pt idx="35">
                  <c:v>185</c:v>
                </c:pt>
                <c:pt idx="36">
                  <c:v>186</c:v>
                </c:pt>
                <c:pt idx="37">
                  <c:v>187</c:v>
                </c:pt>
                <c:pt idx="38">
                  <c:v>188</c:v>
                </c:pt>
                <c:pt idx="39">
                  <c:v>189</c:v>
                </c:pt>
                <c:pt idx="40">
                  <c:v>190</c:v>
                </c:pt>
              </c:numCache>
            </c:numRef>
          </c:xVal>
          <c:yVal>
            <c:numRef>
              <c:f>Sheet1!$D$2:$D$42</c:f>
              <c:numCache>
                <c:formatCode>General</c:formatCode>
                <c:ptCount val="41"/>
                <c:pt idx="0">
                  <c:v>2.0041572901538798</c:v>
                </c:pt>
                <c:pt idx="1">
                  <c:v>1.93922499892373</c:v>
                </c:pt>
                <c:pt idx="2">
                  <c:v>1.87641167825144</c:v>
                </c:pt>
                <c:pt idx="3">
                  <c:v>1.81565003364291</c:v>
                </c:pt>
                <c:pt idx="4">
                  <c:v>1.7568752775460399</c:v>
                </c:pt>
                <c:pt idx="5">
                  <c:v>1.70002513946008</c:v>
                </c:pt>
                <c:pt idx="6">
                  <c:v>1.6450399090966199</c:v>
                </c:pt>
                <c:pt idx="7">
                  <c:v>1.59186252666628</c:v>
                </c:pt>
                <c:pt idx="8">
                  <c:v>1.5404387422936601</c:v>
                </c:pt>
                <c:pt idx="9">
                  <c:v>1.4907173798191</c:v>
                </c:pt>
                <c:pt idx="10">
                  <c:v>1.44265076309009</c:v>
                </c:pt>
                <c:pt idx="11">
                  <c:v>1.39619540355822</c:v>
                </c:pt>
                <c:pt idx="12">
                  <c:v>1.35131312334307</c:v>
                </c:pt>
                <c:pt idx="13">
                  <c:v>1.3080462095210701</c:v>
                </c:pt>
                <c:pt idx="14">
                  <c:v>1.26671575019993</c:v>
                </c:pt>
                <c:pt idx="15">
                  <c:v>1.2276630350892701</c:v>
                </c:pt>
                <c:pt idx="16">
                  <c:v>1.1911749410801999</c:v>
                </c:pt>
                <c:pt idx="17">
                  <c:v>1.15748865336103</c:v>
                </c:pt>
                <c:pt idx="18">
                  <c:v>1.1267955473559701</c:v>
                </c:pt>
                <c:pt idx="19">
                  <c:v>1.09924334302211</c:v>
                </c:pt>
                <c:pt idx="20">
                  <c:v>1.07493553228891</c:v>
                </c:pt>
                <c:pt idx="21">
                  <c:v>1.0539271239900101</c:v>
                </c:pt>
                <c:pt idx="22">
                  <c:v>1.03621637284641</c:v>
                </c:pt>
                <c:pt idx="23">
                  <c:v>1.02173375640243</c:v>
                </c:pt>
                <c:pt idx="24">
                  <c:v>1.01033249890968</c:v>
                </c:pt>
                <c:pt idx="25">
                  <c:v>1.00178795151877</c:v>
                </c:pt>
                <c:pt idx="26">
                  <c:v>1.0081484206167599</c:v>
                </c:pt>
                <c:pt idx="27">
                  <c:v>1.0221903302001001</c:v>
                </c:pt>
                <c:pt idx="28">
                  <c:v>1.0397837586593</c:v>
                </c:pt>
                <c:pt idx="29">
                  <c:v>1.0609084661519199</c:v>
                </c:pt>
                <c:pt idx="30">
                  <c:v>1.0854618656130599</c:v>
                </c:pt>
                <c:pt idx="31">
                  <c:v>1.1132741431597499</c:v>
                </c:pt>
                <c:pt idx="32">
                  <c:v>1.14411611338245</c:v>
                </c:pt>
                <c:pt idx="33">
                  <c:v>1.17770106459188</c:v>
                </c:pt>
                <c:pt idx="34">
                  <c:v>1.2136827696989001</c:v>
                </c:pt>
                <c:pt idx="35">
                  <c:v>1.25165072618647</c:v>
                </c:pt>
                <c:pt idx="36">
                  <c:v>1.2911443861051299</c:v>
                </c:pt>
                <c:pt idx="37">
                  <c:v>1.3319487547678901</c:v>
                </c:pt>
                <c:pt idx="38">
                  <c:v>1.37408515087368</c:v>
                </c:pt>
                <c:pt idx="39">
                  <c:v>1.417587321449</c:v>
                </c:pt>
                <c:pt idx="40">
                  <c:v>1.4624924250817799</c:v>
                </c:pt>
              </c:numCache>
            </c:numRef>
          </c:yVal>
          <c:smooth val="1"/>
        </c:ser>
        <c:dLbls>
          <c:showLegendKey val="0"/>
          <c:showVal val="0"/>
          <c:showCatName val="0"/>
          <c:showSerName val="0"/>
          <c:showPercent val="0"/>
          <c:showBubbleSize val="0"/>
        </c:dLbls>
        <c:axId val="563146728"/>
        <c:axId val="563147120"/>
      </c:scatterChart>
      <c:valAx>
        <c:axId val="563146728"/>
        <c:scaling>
          <c:orientation val="minMax"/>
          <c:max val="190"/>
          <c:min val="150"/>
        </c:scaling>
        <c:delete val="0"/>
        <c:axPos val="b"/>
        <c:title>
          <c:tx>
            <c:rich>
              <a:bodyPr/>
              <a:lstStyle/>
              <a:p>
                <a:pPr>
                  <a:defRPr sz="1700"/>
                </a:pPr>
                <a:r>
                  <a:rPr lang="en-US" sz="1700" dirty="0" smtClean="0"/>
                  <a:t>Recipient</a:t>
                </a:r>
                <a:r>
                  <a:rPr lang="en-US" sz="1700" baseline="0" dirty="0" smtClean="0"/>
                  <a:t> height (cm)</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63147120"/>
        <c:crosses val="autoZero"/>
        <c:crossBetween val="midCat"/>
        <c:majorUnit val="10"/>
      </c:valAx>
      <c:valAx>
        <c:axId val="563147120"/>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 </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63146728"/>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446"/>
          <c:h val="0.77074260114041182"/>
        </c:manualLayout>
      </c:layout>
      <c:scatterChart>
        <c:scatterStyle val="smoothMarker"/>
        <c:varyColors val="0"/>
        <c:ser>
          <c:idx val="0"/>
          <c:order val="0"/>
          <c:tx>
            <c:strRef>
              <c:f>Sheet1!$A$1</c:f>
              <c:strCache>
                <c:ptCount val="1"/>
                <c:pt idx="0">
                  <c:v>Creatinine</c:v>
                </c:pt>
              </c:strCache>
            </c:strRef>
          </c:tx>
          <c:spPr>
            <a:ln w="38100">
              <a:solidFill>
                <a:srgbClr val="00FF00"/>
              </a:solidFill>
            </a:ln>
          </c:spPr>
          <c:marker>
            <c:symbol val="none"/>
          </c:marker>
          <c:xVal>
            <c:numRef>
              <c:f>Sheet1!$A$2:$A$22</c:f>
              <c:numCache>
                <c:formatCode>General</c:formatCode>
                <c:ptCount val="2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numCache>
            </c:numRef>
          </c:xVal>
          <c:yVal>
            <c:numRef>
              <c:f>Sheet1!$B$2:$B$22</c:f>
              <c:numCache>
                <c:formatCode>General</c:formatCode>
                <c:ptCount val="21"/>
                <c:pt idx="0">
                  <c:v>0.90210060163558903</c:v>
                </c:pt>
                <c:pt idx="1">
                  <c:v>0.91547632857844496</c:v>
                </c:pt>
                <c:pt idx="2">
                  <c:v>0.929050381595938</c:v>
                </c:pt>
                <c:pt idx="3">
                  <c:v>0.94282570133062504</c:v>
                </c:pt>
                <c:pt idx="4">
                  <c:v>0.95680527202688703</c:v>
                </c:pt>
                <c:pt idx="5">
                  <c:v>0.97099212217742803</c:v>
                </c:pt>
                <c:pt idx="6">
                  <c:v>0.98538932517935596</c:v>
                </c:pt>
                <c:pt idx="7">
                  <c:v>1</c:v>
                </c:pt>
                <c:pt idx="8">
                  <c:v>1.0148273118525899</c:v>
                </c:pt>
                <c:pt idx="9">
                  <c:v>1.02987447288195</c:v>
                </c:pt>
                <c:pt idx="10">
                  <c:v>1.0451447428603799</c:v>
                </c:pt>
                <c:pt idx="11">
                  <c:v>1.06064142989386</c:v>
                </c:pt>
                <c:pt idx="12">
                  <c:v>1.07636789113867</c:v>
                </c:pt>
                <c:pt idx="13">
                  <c:v>1.0923275335286999</c:v>
                </c:pt>
                <c:pt idx="14">
                  <c:v>1.1085238145134899</c:v>
                </c:pt>
                <c:pt idx="15">
                  <c:v>1.1249602428073</c:v>
                </c:pt>
                <c:pt idx="16">
                  <c:v>1.14164037914917</c:v>
                </c:pt>
                <c:pt idx="17">
                  <c:v>1.15856783707432</c:v>
                </c:pt>
                <c:pt idx="18">
                  <c:v>1.1757462836969901</c:v>
                </c:pt>
                <c:pt idx="19">
                  <c:v>1.1931794405048901</c:v>
                </c:pt>
                <c:pt idx="20">
                  <c:v>1.2108710841653501</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Sheet1!$A$2:$A$22</c:f>
              <c:numCache>
                <c:formatCode>General</c:formatCode>
                <c:ptCount val="2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numCache>
            </c:numRef>
          </c:xVal>
          <c:yVal>
            <c:numRef>
              <c:f>Sheet1!$C$2:$C$22</c:f>
              <c:numCache>
                <c:formatCode>General</c:formatCode>
                <c:ptCount val="21"/>
                <c:pt idx="0">
                  <c:v>0.81768756128740605</c:v>
                </c:pt>
                <c:pt idx="1">
                  <c:v>0.841540277426577</c:v>
                </c:pt>
                <c:pt idx="2">
                  <c:v>0.86608879975646602</c:v>
                </c:pt>
                <c:pt idx="3">
                  <c:v>0.89135342559886199</c:v>
                </c:pt>
                <c:pt idx="4">
                  <c:v>0.917355044367543</c:v>
                </c:pt>
                <c:pt idx="5">
                  <c:v>0.94411515484016095</c:v>
                </c:pt>
                <c:pt idx="6">
                  <c:v>0.971655882933953</c:v>
                </c:pt>
                <c:pt idx="7">
                  <c:v>1</c:v>
                </c:pt>
                <c:pt idx="8">
                  <c:v>1.0006835902592499</c:v>
                </c:pt>
                <c:pt idx="9">
                  <c:v>1.00136764781414</c:v>
                </c:pt>
                <c:pt idx="10">
                  <c:v>1.0020521729841101</c:v>
                </c:pt>
                <c:pt idx="11">
                  <c:v>1.00273716608882</c:v>
                </c:pt>
                <c:pt idx="12">
                  <c:v>1.0034226274481399</c:v>
                </c:pt>
                <c:pt idx="13">
                  <c:v>1.00410855738217</c:v>
                </c:pt>
                <c:pt idx="14">
                  <c:v>1.0047949562112199</c:v>
                </c:pt>
                <c:pt idx="15">
                  <c:v>1.0054818242558301</c:v>
                </c:pt>
                <c:pt idx="16">
                  <c:v>1.0061691618367401</c:v>
                </c:pt>
                <c:pt idx="17">
                  <c:v>1.0068569692749301</c:v>
                </c:pt>
                <c:pt idx="18">
                  <c:v>1.00754524689158</c:v>
                </c:pt>
                <c:pt idx="19">
                  <c:v>1.0082339950081001</c:v>
                </c:pt>
                <c:pt idx="20">
                  <c:v>1.0089232139461299</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Sheet1!$A$2:$A$22</c:f>
              <c:numCache>
                <c:formatCode>General</c:formatCode>
                <c:ptCount val="2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numCache>
            </c:numRef>
          </c:xVal>
          <c:yVal>
            <c:numRef>
              <c:f>Sheet1!$D$2:$D$22</c:f>
              <c:numCache>
                <c:formatCode>General</c:formatCode>
                <c:ptCount val="21"/>
                <c:pt idx="0">
                  <c:v>0.995227925676196</c:v>
                </c:pt>
                <c:pt idx="1">
                  <c:v>0.99590825379191905</c:v>
                </c:pt>
                <c:pt idx="2">
                  <c:v>0.99658904697331396</c:v>
                </c:pt>
                <c:pt idx="3">
                  <c:v>0.99727030553829699</c:v>
                </c:pt>
                <c:pt idx="4">
                  <c:v>0.99795202980499897</c:v>
                </c:pt>
                <c:pt idx="5">
                  <c:v>0.99863422009177005</c:v>
                </c:pt>
                <c:pt idx="6">
                  <c:v>0.99931687671717495</c:v>
                </c:pt>
                <c:pt idx="7">
                  <c:v>1</c:v>
                </c:pt>
                <c:pt idx="8">
                  <c:v>1.0291709416511301</c:v>
                </c:pt>
                <c:pt idx="9">
                  <c:v>1.05919282713908</c:v>
                </c:pt>
                <c:pt idx="10">
                  <c:v>1.09009047929685</c:v>
                </c:pt>
                <c:pt idx="11">
                  <c:v>1.12188944506288</c:v>
                </c:pt>
                <c:pt idx="12">
                  <c:v>1.15461601660383</c:v>
                </c:pt>
                <c:pt idx="13">
                  <c:v>1.18829725305364</c:v>
                </c:pt>
                <c:pt idx="14">
                  <c:v>1.22296100288667</c:v>
                </c:pt>
                <c:pt idx="15">
                  <c:v>1.2586359269434899</c:v>
                </c:pt>
                <c:pt idx="16">
                  <c:v>1.29535152212837</c:v>
                </c:pt>
                <c:pt idx="17">
                  <c:v>1.33313814579809</c:v>
                </c:pt>
                <c:pt idx="18">
                  <c:v>1.3720270408620601</c:v>
                </c:pt>
                <c:pt idx="19">
                  <c:v>1.4120503616148301</c:v>
                </c:pt>
                <c:pt idx="20">
                  <c:v>1.4532412003219499</c:v>
                </c:pt>
              </c:numCache>
            </c:numRef>
          </c:yVal>
          <c:smooth val="1"/>
        </c:ser>
        <c:dLbls>
          <c:showLegendKey val="0"/>
          <c:showVal val="0"/>
          <c:showCatName val="0"/>
          <c:showSerName val="0"/>
          <c:showPercent val="0"/>
          <c:showBubbleSize val="0"/>
        </c:dLbls>
        <c:axId val="563147904"/>
        <c:axId val="563148296"/>
      </c:scatterChart>
      <c:valAx>
        <c:axId val="563147904"/>
        <c:scaling>
          <c:orientation val="minMax"/>
          <c:max val="2.5"/>
          <c:min val="0.5"/>
        </c:scaling>
        <c:delete val="0"/>
        <c:axPos val="b"/>
        <c:title>
          <c:tx>
            <c:rich>
              <a:bodyPr/>
              <a:lstStyle/>
              <a:p>
                <a:pPr>
                  <a:defRPr sz="1700"/>
                </a:pPr>
                <a:r>
                  <a:rPr lang="en-US" sz="1700" dirty="0" smtClean="0"/>
                  <a:t>Recipient</a:t>
                </a:r>
                <a:r>
                  <a:rPr lang="en-US" sz="1700" baseline="0" dirty="0" smtClean="0"/>
                  <a:t> Creatinine (mg/</a:t>
                </a:r>
                <a:r>
                  <a:rPr lang="en-US" sz="1700" baseline="0" dirty="0" err="1" smtClean="0"/>
                  <a:t>dL</a:t>
                </a:r>
                <a:r>
                  <a:rPr lang="en-US" sz="1700" baseline="0" dirty="0" smtClean="0"/>
                  <a:t>)</a:t>
                </a:r>
                <a:endParaRPr lang="en-US" sz="1700" dirty="0"/>
              </a:p>
            </c:rich>
          </c:tx>
          <c:layout/>
          <c:overlay val="0"/>
        </c:title>
        <c:numFmt formatCode="#,##0.0" sourceLinked="0"/>
        <c:majorTickMark val="out"/>
        <c:minorTickMark val="none"/>
        <c:tickLblPos val="nextTo"/>
        <c:txPr>
          <a:bodyPr rot="0"/>
          <a:lstStyle/>
          <a:p>
            <a:pPr>
              <a:defRPr sz="1500" b="1"/>
            </a:pPr>
            <a:endParaRPr lang="en-US"/>
          </a:p>
        </c:txPr>
        <c:crossAx val="563148296"/>
        <c:crosses val="autoZero"/>
        <c:crossBetween val="midCat"/>
        <c:majorUnit val="0.5"/>
      </c:valAx>
      <c:valAx>
        <c:axId val="563148296"/>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 </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63147904"/>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46"/>
          <c:h val="0.77074260114041115"/>
        </c:manualLayout>
      </c:layout>
      <c:scatterChart>
        <c:scatterStyle val="smoothMarker"/>
        <c:varyColors val="0"/>
        <c:ser>
          <c:idx val="0"/>
          <c:order val="0"/>
          <c:tx>
            <c:strRef>
              <c:f>Sheet1!$A$1</c:f>
              <c:strCache>
                <c:ptCount val="1"/>
                <c:pt idx="0">
                  <c:v>Recipient age</c:v>
                </c:pt>
              </c:strCache>
            </c:strRef>
          </c:tx>
          <c:spPr>
            <a:ln w="38100">
              <a:solidFill>
                <a:srgbClr val="00FF00"/>
              </a:solidFill>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Sheet1!$B$2:$B$52</c:f>
              <c:numCache>
                <c:formatCode>General</c:formatCode>
                <c:ptCount val="51"/>
                <c:pt idx="0">
                  <c:v>1.34948432769878</c:v>
                </c:pt>
                <c:pt idx="1">
                  <c:v>1.32916417546208</c:v>
                </c:pt>
                <c:pt idx="2">
                  <c:v>1.3091499983141199</c:v>
                </c:pt>
                <c:pt idx="3">
                  <c:v>1.2894371889688001</c:v>
                </c:pt>
                <c:pt idx="4">
                  <c:v>1.2700212095152299</c:v>
                </c:pt>
                <c:pt idx="5">
                  <c:v>1.2508975903731001</c:v>
                </c:pt>
                <c:pt idx="6">
                  <c:v>1.23206192926376</c:v>
                </c:pt>
                <c:pt idx="7">
                  <c:v>1.21350989019682</c:v>
                </c:pt>
                <c:pt idx="8">
                  <c:v>1.1952372024720299</c:v>
                </c:pt>
                <c:pt idx="9">
                  <c:v>1.1772396596960999</c:v>
                </c:pt>
                <c:pt idx="10">
                  <c:v>1.1595131188144501</c:v>
                </c:pt>
                <c:pt idx="11">
                  <c:v>1.1420534991574001</c:v>
                </c:pt>
                <c:pt idx="12">
                  <c:v>1.1248567815008801</c:v>
                </c:pt>
                <c:pt idx="13">
                  <c:v>1.10791900714113</c:v>
                </c:pt>
                <c:pt idx="14">
                  <c:v>1.0912362769834301</c:v>
                </c:pt>
                <c:pt idx="15">
                  <c:v>1.07480475064453</c:v>
                </c:pt>
                <c:pt idx="16">
                  <c:v>1.0586512541312001</c:v>
                </c:pt>
                <c:pt idx="17">
                  <c:v>1.0429214419052699</c:v>
                </c:pt>
                <c:pt idx="18">
                  <c:v>1.0277818845335001</c:v>
                </c:pt>
                <c:pt idx="19">
                  <c:v>1.0133893693302001</c:v>
                </c:pt>
                <c:pt idx="20">
                  <c:v>0.99989200076205698</c:v>
                </c:pt>
                <c:pt idx="21">
                  <c:v>0.987430525871967</c:v>
                </c:pt>
                <c:pt idx="22">
                  <c:v>0.97613986813034703</c:v>
                </c:pt>
                <c:pt idx="23">
                  <c:v>0.96615084988175604</c:v>
                </c:pt>
                <c:pt idx="24">
                  <c:v>0.95759210767966396</c:v>
                </c:pt>
                <c:pt idx="25">
                  <c:v>0.95059219964281705</c:v>
                </c:pt>
                <c:pt idx="26">
                  <c:v>0.94528190361849296</c:v>
                </c:pt>
                <c:pt idx="27">
                  <c:v>0.94179676420084901</c:v>
                </c:pt>
                <c:pt idx="28">
                  <c:v>0.94027986765159599</c:v>
                </c:pt>
                <c:pt idx="29">
                  <c:v>0.94088493644664495</c:v>
                </c:pt>
                <c:pt idx="30">
                  <c:v>0.94377977809131097</c:v>
                </c:pt>
                <c:pt idx="31">
                  <c:v>0.94915018708568599</c:v>
                </c:pt>
                <c:pt idx="32">
                  <c:v>0.95720435049254005</c:v>
                </c:pt>
                <c:pt idx="33">
                  <c:v>0.96817794918982902</c:v>
                </c:pt>
                <c:pt idx="34">
                  <c:v>0.98234004544225695</c:v>
                </c:pt>
                <c:pt idx="35">
                  <c:v>1</c:v>
                </c:pt>
                <c:pt idx="36">
                  <c:v>1.02142690447049</c:v>
                </c:pt>
                <c:pt idx="37">
                  <c:v>1.04657588651102</c:v>
                </c:pt>
                <c:pt idx="38">
                  <c:v>1.0753247018796701</c:v>
                </c:pt>
                <c:pt idx="39">
                  <c:v>1.1075498530702901</c:v>
                </c:pt>
                <c:pt idx="40">
                  <c:v>1.1431179599824499</c:v>
                </c:pt>
                <c:pt idx="41">
                  <c:v>1.1818768408690401</c:v>
                </c:pt>
                <c:pt idx="42">
                  <c:v>1.2236469306591999</c:v>
                </c:pt>
                <c:pt idx="43">
                  <c:v>1.2682125979404899</c:v>
                </c:pt>
                <c:pt idx="44">
                  <c:v>1.3153137641825401</c:v>
                </c:pt>
                <c:pt idx="45">
                  <c:v>1.3646376823861299</c:v>
                </c:pt>
                <c:pt idx="46">
                  <c:v>1.4158931021977501</c:v>
                </c:pt>
                <c:pt idx="47">
                  <c:v>1.4690736616226101</c:v>
                </c:pt>
                <c:pt idx="48">
                  <c:v>1.5242517440333201</c:v>
                </c:pt>
                <c:pt idx="49">
                  <c:v>1.5815022245435799</c:v>
                </c:pt>
                <c:pt idx="50">
                  <c:v>1.6409030175146999</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Sheet1!$C$2:$C$52</c:f>
              <c:numCache>
                <c:formatCode>General</c:formatCode>
                <c:ptCount val="51"/>
                <c:pt idx="0">
                  <c:v>1.16788614175357</c:v>
                </c:pt>
                <c:pt idx="1">
                  <c:v>1.1562378266812201</c:v>
                </c:pt>
                <c:pt idx="2">
                  <c:v>1.1446966124656399</c:v>
                </c:pt>
                <c:pt idx="3">
                  <c:v>1.13326053874676</c:v>
                </c:pt>
                <c:pt idx="4">
                  <c:v>1.1219275205007799</c:v>
                </c:pt>
                <c:pt idx="5">
                  <c:v>1.11069531954911</c:v>
                </c:pt>
                <c:pt idx="6">
                  <c:v>1.0995615087691399</c:v>
                </c:pt>
                <c:pt idx="7">
                  <c:v>1.0885234267661901</c:v>
                </c:pt>
                <c:pt idx="8">
                  <c:v>1.0775781199640999</c:v>
                </c:pt>
                <c:pt idx="9">
                  <c:v>1.0667222679436501</c:v>
                </c:pt>
                <c:pt idx="10">
                  <c:v>1.0559520862543501</c:v>
                </c:pt>
                <c:pt idx="11">
                  <c:v>1.0452631986243299</c:v>
                </c:pt>
                <c:pt idx="12">
                  <c:v>1.0346504671648999</c:v>
                </c:pt>
                <c:pt idx="13">
                  <c:v>1.0241077643149299</c:v>
                </c:pt>
                <c:pt idx="14">
                  <c:v>1.0136276631652299</c:v>
                </c:pt>
                <c:pt idx="15">
                  <c:v>1.0032010123883</c:v>
                </c:pt>
                <c:pt idx="16">
                  <c:v>0.99284186619574599</c:v>
                </c:pt>
                <c:pt idx="17">
                  <c:v>0.98266274459062797</c:v>
                </c:pt>
                <c:pt idx="18">
                  <c:v>0.97279705890269097</c:v>
                </c:pt>
                <c:pt idx="19">
                  <c:v>0.963374376323756</c:v>
                </c:pt>
                <c:pt idx="20">
                  <c:v>0.95452180131852404</c:v>
                </c:pt>
                <c:pt idx="21">
                  <c:v>0.94636581140634402</c:v>
                </c:pt>
                <c:pt idx="22">
                  <c:v>0.93903460163191699</c:v>
                </c:pt>
                <c:pt idx="23">
                  <c:v>0.93266095185777698</c:v>
                </c:pt>
                <c:pt idx="24">
                  <c:v>0.92738557618947703</c:v>
                </c:pt>
                <c:pt idx="25">
                  <c:v>0.92336079288548201</c:v>
                </c:pt>
                <c:pt idx="26">
                  <c:v>0.92075422058426704</c:v>
                </c:pt>
                <c:pt idx="27">
                  <c:v>0.91975218291612604</c:v>
                </c:pt>
                <c:pt idx="28">
                  <c:v>0.92056247965706395</c:v>
                </c:pt>
                <c:pt idx="29">
                  <c:v>0.92341652253413897</c:v>
                </c:pt>
                <c:pt idx="30">
                  <c:v>0.92857112820944998</c:v>
                </c:pt>
                <c:pt idx="31">
                  <c:v>0.936310636055948</c:v>
                </c:pt>
                <c:pt idx="32">
                  <c:v>0.94695008236761602</c:v>
                </c:pt>
                <c:pt idx="33">
                  <c:v>0.96084020212105903</c:v>
                </c:pt>
                <c:pt idx="34">
                  <c:v>0.97837467852576299</c:v>
                </c:pt>
                <c:pt idx="35">
                  <c:v>1</c:v>
                </c:pt>
                <c:pt idx="36">
                  <c:v>1.0167513526068199</c:v>
                </c:pt>
                <c:pt idx="37">
                  <c:v>1.03646090060261</c:v>
                </c:pt>
                <c:pt idx="38">
                  <c:v>1.05896035464525</c:v>
                </c:pt>
                <c:pt idx="39">
                  <c:v>1.0840890585901</c:v>
                </c:pt>
                <c:pt idx="40">
                  <c:v>1.1116850669681499</c:v>
                </c:pt>
                <c:pt idx="41">
                  <c:v>1.1415773335078101</c:v>
                </c:pt>
                <c:pt idx="42">
                  <c:v>1.17357908175452</c:v>
                </c:pt>
                <c:pt idx="43">
                  <c:v>1.20748172600881</c:v>
                </c:pt>
                <c:pt idx="44">
                  <c:v>1.2430494707964099</c:v>
                </c:pt>
                <c:pt idx="45">
                  <c:v>1.2800143321183799</c:v>
                </c:pt>
                <c:pt idx="46">
                  <c:v>1.3181330989915401</c:v>
                </c:pt>
                <c:pt idx="47">
                  <c:v>1.35738201779914</c:v>
                </c:pt>
                <c:pt idx="48">
                  <c:v>1.39779585029316</c:v>
                </c:pt>
                <c:pt idx="49">
                  <c:v>1.4394098889940801</c:v>
                </c:pt>
                <c:pt idx="50">
                  <c:v>1.4822604306984699</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Sheet1!$D$2:$D$52</c:f>
              <c:numCache>
                <c:formatCode>General</c:formatCode>
                <c:ptCount val="51"/>
                <c:pt idx="0">
                  <c:v>1.5593197706501201</c:v>
                </c:pt>
                <c:pt idx="1">
                  <c:v>1.5279533021356999</c:v>
                </c:pt>
                <c:pt idx="2">
                  <c:v>1.4972296584282101</c:v>
                </c:pt>
                <c:pt idx="3">
                  <c:v>1.4671368211006801</c:v>
                </c:pt>
                <c:pt idx="4">
                  <c:v>1.43766316731278</c:v>
                </c:pt>
                <c:pt idx="5">
                  <c:v>1.4087974929402201</c:v>
                </c:pt>
                <c:pt idx="6">
                  <c:v>1.3805290431095301</c:v>
                </c:pt>
                <c:pt idx="7">
                  <c:v>1.3528475523768499</c:v>
                </c:pt>
                <c:pt idx="8">
                  <c:v>1.3257432975910399</c:v>
                </c:pt>
                <c:pt idx="9">
                  <c:v>1.29920716760982</c:v>
                </c:pt>
                <c:pt idx="10">
                  <c:v>1.2732307556414699</c:v>
                </c:pt>
                <c:pt idx="11">
                  <c:v>1.2478064822852699</c:v>
                </c:pt>
                <c:pt idx="12">
                  <c:v>1.2229277606722999</c:v>
                </c:pt>
                <c:pt idx="13">
                  <c:v>1.1985892199593899</c:v>
                </c:pt>
                <c:pt idx="14">
                  <c:v>1.17478701053421</c:v>
                </c:pt>
                <c:pt idx="15">
                  <c:v>1.1515192247044099</c:v>
                </c:pt>
                <c:pt idx="16">
                  <c:v>1.1288227421028101</c:v>
                </c:pt>
                <c:pt idx="17">
                  <c:v>1.1068753140111101</c:v>
                </c:pt>
                <c:pt idx="18">
                  <c:v>1.08587458453746</c:v>
                </c:pt>
                <c:pt idx="19">
                  <c:v>1.0660009640180901</c:v>
                </c:pt>
                <c:pt idx="20">
                  <c:v>1.0474187303075799</c:v>
                </c:pt>
                <c:pt idx="21">
                  <c:v>1.0302771208258901</c:v>
                </c:pt>
                <c:pt idx="22">
                  <c:v>1.0147113221361701</c:v>
                </c:pt>
                <c:pt idx="23">
                  <c:v>1.00084329988073</c:v>
                </c:pt>
                <c:pt idx="24">
                  <c:v>0.98878251747041401</c:v>
                </c:pt>
                <c:pt idx="25">
                  <c:v>0.97862670473364899</c:v>
                </c:pt>
                <c:pt idx="26">
                  <c:v>0.97046297191186703</c:v>
                </c:pt>
                <c:pt idx="27">
                  <c:v>0.96436970907420605</c:v>
                </c:pt>
                <c:pt idx="28">
                  <c:v>0.96041957938614397</c:v>
                </c:pt>
                <c:pt idx="29">
                  <c:v>0.95868380306080003</c:v>
                </c:pt>
                <c:pt idx="30">
                  <c:v>0.95923752362583803</c:v>
                </c:pt>
                <c:pt idx="31">
                  <c:v>0.96216580582660605</c:v>
                </c:pt>
                <c:pt idx="32">
                  <c:v>0.96756965933305805</c:v>
                </c:pt>
                <c:pt idx="33">
                  <c:v>0.97557173318537105</c:v>
                </c:pt>
                <c:pt idx="34">
                  <c:v>0.986321484049001</c:v>
                </c:pt>
                <c:pt idx="35">
                  <c:v>1</c:v>
                </c:pt>
                <c:pt idx="36">
                  <c:v>1.0261239569549201</c:v>
                </c:pt>
                <c:pt idx="37">
                  <c:v>1.0567895861672201</c:v>
                </c:pt>
                <c:pt idx="38">
                  <c:v>1.09194193097055</c:v>
                </c:pt>
                <c:pt idx="39">
                  <c:v>1.1315183631051</c:v>
                </c:pt>
                <c:pt idx="40">
                  <c:v>1.175439617983</c:v>
                </c:pt>
                <c:pt idx="41">
                  <c:v>1.22359898535338</c:v>
                </c:pt>
                <c:pt idx="42">
                  <c:v>1.2758508005043601</c:v>
                </c:pt>
                <c:pt idx="43">
                  <c:v>1.3319979581730099</c:v>
                </c:pt>
                <c:pt idx="44">
                  <c:v>1.39177911973174</c:v>
                </c:pt>
                <c:pt idx="45">
                  <c:v>1.4548555883013099</c:v>
                </c:pt>
                <c:pt idx="46">
                  <c:v>1.52090352513335</c:v>
                </c:pt>
                <c:pt idx="47">
                  <c:v>1.5899558082937599</c:v>
                </c:pt>
                <c:pt idx="48">
                  <c:v>1.6621478585025999</c:v>
                </c:pt>
                <c:pt idx="49">
                  <c:v>1.7376213025632501</c:v>
                </c:pt>
                <c:pt idx="50">
                  <c:v>1.81652471935721</c:v>
                </c:pt>
              </c:numCache>
            </c:numRef>
          </c:yVal>
          <c:smooth val="1"/>
        </c:ser>
        <c:dLbls>
          <c:showLegendKey val="0"/>
          <c:showVal val="0"/>
          <c:showCatName val="0"/>
          <c:showSerName val="0"/>
          <c:showPercent val="0"/>
          <c:showBubbleSize val="0"/>
        </c:dLbls>
        <c:axId val="563149080"/>
        <c:axId val="563149472"/>
      </c:scatterChart>
      <c:valAx>
        <c:axId val="563149080"/>
        <c:scaling>
          <c:orientation val="minMax"/>
          <c:max val="70"/>
          <c:min val="20"/>
        </c:scaling>
        <c:delete val="0"/>
        <c:axPos val="b"/>
        <c:title>
          <c:tx>
            <c:rich>
              <a:bodyPr/>
              <a:lstStyle/>
              <a:p>
                <a:pPr>
                  <a:defRPr sz="1700"/>
                </a:pPr>
                <a:r>
                  <a:rPr lang="en-US" sz="1700" dirty="0" smtClean="0"/>
                  <a:t>Recipient</a:t>
                </a:r>
                <a:r>
                  <a:rPr lang="en-US" sz="1700" baseline="0" dirty="0" smtClean="0"/>
                  <a:t> Age (years)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63149472"/>
        <c:crosses val="autoZero"/>
        <c:crossBetween val="midCat"/>
        <c:majorUnit val="10"/>
      </c:valAx>
      <c:valAx>
        <c:axId val="563149472"/>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 </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63149080"/>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703073406146816"/>
          <c:y val="0.20917994262345113"/>
          <c:w val="0.40250529167725402"/>
          <c:h val="0.58035646706952326"/>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FFFF00"/>
              </a:solidFill>
              <a:ln>
                <a:solidFill>
                  <a:srgbClr val="000000"/>
                </a:solidFill>
              </a:ln>
            </c:spPr>
          </c:dPt>
          <c:dPt>
            <c:idx val="1"/>
            <c:bubble3D val="0"/>
            <c:spPr>
              <a:solidFill>
                <a:srgbClr val="00B050"/>
              </a:solidFill>
              <a:ln>
                <a:solidFill>
                  <a:srgbClr val="000000"/>
                </a:solidFill>
              </a:ln>
            </c:spPr>
          </c:dPt>
          <c:dPt>
            <c:idx val="2"/>
            <c:bubble3D val="0"/>
            <c:spPr>
              <a:solidFill>
                <a:srgbClr val="FF0000"/>
              </a:solidFill>
              <a:ln>
                <a:solidFill>
                  <a:srgbClr val="000000"/>
                </a:solidFill>
              </a:ln>
            </c:spPr>
          </c:dPt>
          <c:dPt>
            <c:idx val="3"/>
            <c:bubble3D val="0"/>
            <c:spPr>
              <a:solidFill>
                <a:srgbClr val="00FFFF"/>
              </a:solidFill>
              <a:ln>
                <a:solidFill>
                  <a:srgbClr val="000000"/>
                </a:solidFill>
              </a:ln>
            </c:spPr>
          </c:dPt>
          <c:dPt>
            <c:idx val="4"/>
            <c:bubble3D val="0"/>
            <c:spPr>
              <a:solidFill>
                <a:srgbClr val="9900FF"/>
              </a:solidFill>
              <a:ln>
                <a:solidFill>
                  <a:srgbClr val="000000"/>
                </a:solidFill>
              </a:ln>
            </c:spPr>
          </c:dPt>
          <c:dPt>
            <c:idx val="5"/>
            <c:bubble3D val="0"/>
            <c:spPr>
              <a:solidFill>
                <a:srgbClr val="00FF00"/>
              </a:solidFill>
              <a:ln>
                <a:solidFill>
                  <a:srgbClr val="000000"/>
                </a:solidFill>
              </a:ln>
            </c:spPr>
          </c:dPt>
          <c:dPt>
            <c:idx val="6"/>
            <c:bubble3D val="0"/>
            <c:spPr>
              <a:solidFill>
                <a:srgbClr val="FF00FF"/>
              </a:solidFill>
              <a:ln>
                <a:solidFill>
                  <a:srgbClr val="000000"/>
                </a:solidFill>
              </a:ln>
            </c:spPr>
          </c:dPt>
          <c:dLbls>
            <c:dLbl>
              <c:idx val="1"/>
              <c:layout>
                <c:manualLayout>
                  <c:x val="-1.2437810945273632E-2"/>
                  <c:y val="2.0386986510407152E-4"/>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dLbl>
              <c:idx val="2"/>
              <c:layout>
                <c:manualLayout>
                  <c:x val="2.7777777777779522E-3"/>
                  <c:y val="-6.4327485380117039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dLbl>
              <c:idx val="4"/>
              <c:layout>
                <c:manualLayout>
                  <c:x val="1.7761585771927813E-3"/>
                  <c:y val="3.332112555697968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numFmt formatCode="0%" sourceLinked="0"/>
            <c:spPr>
              <a:noFill/>
              <a:ln>
                <a:noFill/>
              </a:ln>
              <a:effectLst/>
            </c:spPr>
            <c:txPr>
              <a:bodyPr/>
              <a:lstStyle/>
              <a:p>
                <a:pPr>
                  <a:defRPr sz="1300" b="1"/>
                </a:pPr>
                <a:endParaRPr lang="en-US"/>
              </a:p>
            </c:txPr>
            <c:dLblPos val="outEnd"/>
            <c:showLegendKey val="0"/>
            <c:showVal val="1"/>
            <c:showCatName val="0"/>
            <c:showSerName val="0"/>
            <c:showPercent val="0"/>
            <c:showBubbleSize val="0"/>
            <c:separator>
</c:separator>
            <c:showLeaderLines val="1"/>
            <c:extLst>
              <c:ext xmlns:c15="http://schemas.microsoft.com/office/drawing/2012/chart" uri="{CE6537A1-D6FC-4f65-9D91-7224C49458BB}">
                <c15:layout/>
              </c:ext>
            </c:extLst>
          </c:dLbls>
          <c:cat>
            <c:strRef>
              <c:f>Sheet1!$A$2:$A$8</c:f>
              <c:strCache>
                <c:ptCount val="7"/>
                <c:pt idx="0">
                  <c:v>Myopathy</c:v>
                </c:pt>
                <c:pt idx="1">
                  <c:v>Primary Failure</c:v>
                </c:pt>
                <c:pt idx="2">
                  <c:v>CAD</c:v>
                </c:pt>
                <c:pt idx="3">
                  <c:v>Other</c:v>
                </c:pt>
                <c:pt idx="4">
                  <c:v>Rejection</c:v>
                </c:pt>
                <c:pt idx="5">
                  <c:v>Non-specific</c:v>
                </c:pt>
                <c:pt idx="6">
                  <c:v>Valvular</c:v>
                </c:pt>
              </c:strCache>
            </c:strRef>
          </c:cat>
          <c:val>
            <c:numRef>
              <c:f>Sheet1!$B$2:$B$8</c:f>
              <c:numCache>
                <c:formatCode>0.00%</c:formatCode>
                <c:ptCount val="7"/>
                <c:pt idx="0">
                  <c:v>0.13814000000000001</c:v>
                </c:pt>
                <c:pt idx="1">
                  <c:v>6.6066E-2</c:v>
                </c:pt>
                <c:pt idx="2">
                  <c:v>0.48348000000000002</c:v>
                </c:pt>
                <c:pt idx="3">
                  <c:v>1.8017999999999999E-2</c:v>
                </c:pt>
                <c:pt idx="4">
                  <c:v>0.14413999999999999</c:v>
                </c:pt>
                <c:pt idx="5">
                  <c:v>0.14413999999999999</c:v>
                </c:pt>
                <c:pt idx="6">
                  <c:v>6.0060000000000001E-3</c:v>
                </c:pt>
              </c:numCache>
            </c:numRef>
          </c:val>
        </c:ser>
        <c:dLbls>
          <c:showLegendKey val="0"/>
          <c:showVal val="0"/>
          <c:showCatName val="0"/>
          <c:showSerName val="0"/>
          <c:showPercent val="0"/>
          <c:showBubbleSize val="0"/>
          <c:showLeaderLines val="1"/>
        </c:dLbls>
        <c:firstSliceAng val="70"/>
      </c:pieChart>
      <c:spPr>
        <a:noFill/>
        <a:ln w="25400">
          <a:noFill/>
        </a:ln>
      </c:spPr>
    </c:plotArea>
    <c:legend>
      <c:legendPos val="l"/>
      <c:layout>
        <c:manualLayout>
          <c:xMode val="edge"/>
          <c:yMode val="edge"/>
          <c:x val="0"/>
          <c:y val="2.0439174754318501E-2"/>
          <c:w val="0.38377021420709601"/>
          <c:h val="0.67510590245987079"/>
        </c:manualLayout>
      </c:layout>
      <c:overlay val="0"/>
      <c:spPr>
        <a:solidFill>
          <a:schemeClr val="bg2"/>
        </a:solidFill>
        <a:ln>
          <a:solidFill>
            <a:schemeClr val="tx1"/>
          </a:solidFill>
        </a:ln>
      </c:spPr>
      <c:txPr>
        <a:bodyPr/>
        <a:lstStyle/>
        <a:p>
          <a:pPr>
            <a:defRPr sz="16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8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8"/>
          <c:h val="0.77074260114041127"/>
        </c:manualLayout>
      </c:layout>
      <c:scatterChart>
        <c:scatterStyle val="smoothMarker"/>
        <c:varyColors val="0"/>
        <c:ser>
          <c:idx val="0"/>
          <c:order val="0"/>
          <c:tx>
            <c:strRef>
              <c:f>Sheet1!$A$1</c:f>
              <c:strCache>
                <c:ptCount val="1"/>
                <c:pt idx="0">
                  <c:v>Donor age</c:v>
                </c:pt>
              </c:strCache>
            </c:strRef>
          </c:tx>
          <c:spPr>
            <a:ln w="38100">
              <a:solidFill>
                <a:srgbClr val="00FF00"/>
              </a:solidFill>
            </a:ln>
          </c:spPr>
          <c:marker>
            <c:symbol val="none"/>
          </c:marker>
          <c:xVal>
            <c:numRef>
              <c:f>Sheet1!$A$2:$A$47</c:f>
              <c:numCache>
                <c:formatCode>General</c:formatCode>
                <c:ptCount val="4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numCache>
            </c:numRef>
          </c:xVal>
          <c:yVal>
            <c:numRef>
              <c:f>Sheet1!$B$2:$B$47</c:f>
              <c:numCache>
                <c:formatCode>General</c:formatCode>
                <c:ptCount val="46"/>
                <c:pt idx="0">
                  <c:v>0.817027889811616</c:v>
                </c:pt>
                <c:pt idx="1">
                  <c:v>0.82741249805156203</c:v>
                </c:pt>
                <c:pt idx="2">
                  <c:v>0.83792909699787499</c:v>
                </c:pt>
                <c:pt idx="3">
                  <c:v>0.848579364282118</c:v>
                </c:pt>
                <c:pt idx="4">
                  <c:v>0.85936499885893103</c:v>
                </c:pt>
                <c:pt idx="5">
                  <c:v>0.87028772127704801</c:v>
                </c:pt>
                <c:pt idx="6">
                  <c:v>0.88134927395376395</c:v>
                </c:pt>
                <c:pt idx="7">
                  <c:v>0.89255142145289201</c:v>
                </c:pt>
                <c:pt idx="8">
                  <c:v>0.90389595076624596</c:v>
                </c:pt>
                <c:pt idx="9">
                  <c:v>0.91538467159870796</c:v>
                </c:pt>
                <c:pt idx="10">
                  <c:v>0.92701941665691701</c:v>
                </c:pt>
                <c:pt idx="11">
                  <c:v>0.93880204194162498</c:v>
                </c:pt>
                <c:pt idx="12">
                  <c:v>0.95073442704376998</c:v>
                </c:pt>
                <c:pt idx="13">
                  <c:v>0.96281847544431598</c:v>
                </c:pt>
                <c:pt idx="14">
                  <c:v>0.975056114817896</c:v>
                </c:pt>
                <c:pt idx="15">
                  <c:v>0.98744929734032205</c:v>
                </c:pt>
                <c:pt idx="16">
                  <c:v>1</c:v>
                </c:pt>
                <c:pt idx="17">
                  <c:v>1.0127102249133</c:v>
                </c:pt>
                <c:pt idx="18">
                  <c:v>1.0255819996439499</c:v>
                </c:pt>
                <c:pt idx="19">
                  <c:v>1.03861737752646</c:v>
                </c:pt>
                <c:pt idx="20">
                  <c:v>1.0518184379936899</c:v>
                </c:pt>
                <c:pt idx="21">
                  <c:v>1.0651872869085399</c:v>
                </c:pt>
                <c:pt idx="22">
                  <c:v>1.0787260568999399</c:v>
                </c:pt>
                <c:pt idx="23">
                  <c:v>1.0924369077029801</c:v>
                </c:pt>
                <c:pt idx="24">
                  <c:v>1.1063220265034801</c:v>
                </c:pt>
                <c:pt idx="25">
                  <c:v>1.12038362828688</c:v>
                </c:pt>
                <c:pt idx="26">
                  <c:v>1.1346239561915801</c:v>
                </c:pt>
                <c:pt idx="27">
                  <c:v>1.1490452818668</c:v>
                </c:pt>
                <c:pt idx="28">
                  <c:v>1.1636499058348999</c:v>
                </c:pt>
                <c:pt idx="29">
                  <c:v>1.1784401578584001</c:v>
                </c:pt>
                <c:pt idx="30">
                  <c:v>1.1934183973116499</c:v>
                </c:pt>
                <c:pt idx="31">
                  <c:v>1.2085870135571499</c:v>
                </c:pt>
                <c:pt idx="32">
                  <c:v>1.2239484263267599</c:v>
                </c:pt>
                <c:pt idx="33">
                  <c:v>1.23950508610765</c:v>
                </c:pt>
                <c:pt idx="34">
                  <c:v>1.2552594745332599</c:v>
                </c:pt>
                <c:pt idx="35">
                  <c:v>1.2712141047791401</c:v>
                </c:pt>
                <c:pt idx="36">
                  <c:v>1.28737152196384</c:v>
                </c:pt>
                <c:pt idx="37">
                  <c:v>1.30373430355498</c:v>
                </c:pt>
                <c:pt idx="38">
                  <c:v>1.3203050597803501</c:v>
                </c:pt>
                <c:pt idx="39">
                  <c:v>1.33708643404433</c:v>
                </c:pt>
                <c:pt idx="40">
                  <c:v>1.3540811033495599</c:v>
                </c:pt>
                <c:pt idx="41">
                  <c:v>1.37129177872399</c:v>
                </c:pt>
                <c:pt idx="42">
                  <c:v>1.38872120565333</c:v>
                </c:pt>
                <c:pt idx="43">
                  <c:v>1.4063721645190601</c:v>
                </c:pt>
                <c:pt idx="44">
                  <c:v>1.4242474710419</c:v>
                </c:pt>
                <c:pt idx="45">
                  <c:v>1.4423499767310499</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Sheet1!$A$2:$A$47</c:f>
              <c:numCache>
                <c:formatCode>General</c:formatCode>
                <c:ptCount val="4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numCache>
            </c:numRef>
          </c:xVal>
          <c:yVal>
            <c:numRef>
              <c:f>Sheet1!$C$2:$C$47</c:f>
              <c:numCache>
                <c:formatCode>General</c:formatCode>
                <c:ptCount val="46"/>
                <c:pt idx="0">
                  <c:v>0.78537867040037701</c:v>
                </c:pt>
                <c:pt idx="1">
                  <c:v>0.79732734432490204</c:v>
                </c:pt>
                <c:pt idx="2">
                  <c:v>0.80945780420050395</c:v>
                </c:pt>
                <c:pt idx="3">
                  <c:v>0.82177281570078198</c:v>
                </c:pt>
                <c:pt idx="4">
                  <c:v>0.83427518657602096</c:v>
                </c:pt>
                <c:pt idx="5">
                  <c:v>0.846967767293342</c:v>
                </c:pt>
                <c:pt idx="6">
                  <c:v>0.85985345168659399</c:v>
                </c:pt>
                <c:pt idx="7">
                  <c:v>0.87293517761612904</c:v>
                </c:pt>
                <c:pt idx="8">
                  <c:v>0.88621592763861801</c:v>
                </c:pt>
                <c:pt idx="9">
                  <c:v>0.899698729687057</c:v>
                </c:pt>
                <c:pt idx="10">
                  <c:v>0.91338665776111505</c:v>
                </c:pt>
                <c:pt idx="11">
                  <c:v>0.92728283262799305</c:v>
                </c:pt>
                <c:pt idx="12">
                  <c:v>0.94139042253393401</c:v>
                </c:pt>
                <c:pt idx="13">
                  <c:v>0.95571264392656996</c:v>
                </c:pt>
                <c:pt idx="14">
                  <c:v>0.97025276218825296</c:v>
                </c:pt>
                <c:pt idx="15">
                  <c:v>0.98501409238053705</c:v>
                </c:pt>
                <c:pt idx="16">
                  <c:v>1</c:v>
                </c:pt>
                <c:pt idx="17">
                  <c:v>1.0102127225411</c:v>
                </c:pt>
                <c:pt idx="18">
                  <c:v>1.0205297447839099</c:v>
                </c:pt>
                <c:pt idx="19">
                  <c:v>1.03095213191233</c:v>
                </c:pt>
                <c:pt idx="20">
                  <c:v>1.04148095998871</c:v>
                </c:pt>
                <c:pt idx="21">
                  <c:v>1.05211731606491</c:v>
                </c:pt>
                <c:pt idx="22">
                  <c:v>1.0628622982945699</c:v>
                </c:pt>
                <c:pt idx="23">
                  <c:v>1.07371701604645</c:v>
                </c:pt>
                <c:pt idx="24">
                  <c:v>1.084682590019</c:v>
                </c:pt>
                <c:pt idx="25">
                  <c:v>1.0957601523560201</c:v>
                </c:pt>
                <c:pt idx="26">
                  <c:v>1.10695084676363</c:v>
                </c:pt>
                <c:pt idx="27">
                  <c:v>1.11825582862827</c:v>
                </c:pt>
                <c:pt idx="28">
                  <c:v>1.1296762651360199</c:v>
                </c:pt>
                <c:pt idx="29">
                  <c:v>1.14121333539312</c:v>
                </c:pt>
                <c:pt idx="30">
                  <c:v>1.1528682305477</c:v>
                </c:pt>
                <c:pt idx="31">
                  <c:v>1.1646421539127301</c:v>
                </c:pt>
                <c:pt idx="32">
                  <c:v>1.1765363210903199</c:v>
                </c:pt>
                <c:pt idx="33">
                  <c:v>1.1885519600971399</c:v>
                </c:pt>
                <c:pt idx="34">
                  <c:v>1.2006903114912999</c:v>
                </c:pt>
                <c:pt idx="35">
                  <c:v>1.21295262850035</c:v>
                </c:pt>
                <c:pt idx="36">
                  <c:v>1.22534017715072</c:v>
                </c:pt>
                <c:pt idx="37">
                  <c:v>1.23785423639843</c:v>
                </c:pt>
                <c:pt idx="38">
                  <c:v>1.25049609826109</c:v>
                </c:pt>
                <c:pt idx="39">
                  <c:v>1.26326706795137</c:v>
                </c:pt>
                <c:pt idx="40">
                  <c:v>1.2761684640116699</c:v>
                </c:pt>
                <c:pt idx="41">
                  <c:v>1.2892016184503201</c:v>
                </c:pt>
                <c:pt idx="42">
                  <c:v>1.3023678768790901</c:v>
                </c:pt>
                <c:pt idx="43">
                  <c:v>1.3156685986521099</c:v>
                </c:pt>
                <c:pt idx="44">
                  <c:v>1.32910515700618</c:v>
                </c:pt>
                <c:pt idx="45">
                  <c:v>1.3426789392026299</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Sheet1!$A$2:$A$47</c:f>
              <c:numCache>
                <c:formatCode>General</c:formatCode>
                <c:ptCount val="4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numCache>
            </c:numRef>
          </c:xVal>
          <c:yVal>
            <c:numRef>
              <c:f>Sheet1!$D$2:$D$47</c:f>
              <c:numCache>
                <c:formatCode>General</c:formatCode>
                <c:ptCount val="46"/>
                <c:pt idx="0">
                  <c:v>0.84995251066561495</c:v>
                </c:pt>
                <c:pt idx="1">
                  <c:v>0.85863283983015604</c:v>
                </c:pt>
                <c:pt idx="2">
                  <c:v>0.86740181878802003</c:v>
                </c:pt>
                <c:pt idx="3">
                  <c:v>0.87626035289494997</c:v>
                </c:pt>
                <c:pt idx="4">
                  <c:v>0.88520935675283496</c:v>
                </c:pt>
                <c:pt idx="5">
                  <c:v>0.894249754304139</c:v>
                </c:pt>
                <c:pt idx="6">
                  <c:v>0.90338247892729695</c:v>
                </c:pt>
                <c:pt idx="7">
                  <c:v>0.91260847353307395</c:v>
                </c:pt>
                <c:pt idx="8">
                  <c:v>0.92192869066192695</c:v>
                </c:pt>
                <c:pt idx="9">
                  <c:v>0.93134409258233897</c:v>
                </c:pt>
                <c:pt idx="10">
                  <c:v>0.94085565139017702</c:v>
                </c:pt>
                <c:pt idx="11">
                  <c:v>0.95046434910905297</c:v>
                </c:pt>
                <c:pt idx="12">
                  <c:v>0.96017117779171401</c:v>
                </c:pt>
                <c:pt idx="13">
                  <c:v>0.96997713962246401</c:v>
                </c:pt>
                <c:pt idx="14">
                  <c:v>0.979883247020641</c:v>
                </c:pt>
                <c:pt idx="15">
                  <c:v>0.989890522745137</c:v>
                </c:pt>
                <c:pt idx="16">
                  <c:v>1</c:v>
                </c:pt>
                <c:pt idx="17">
                  <c:v>1.0152139017455499</c:v>
                </c:pt>
                <c:pt idx="18">
                  <c:v>1.0306592662974301</c:v>
                </c:pt>
                <c:pt idx="19">
                  <c:v>1.04633961510802</c:v>
                </c:pt>
                <c:pt idx="20">
                  <c:v>1.0622585232047601</c:v>
                </c:pt>
                <c:pt idx="21">
                  <c:v>1.0784196200051701</c:v>
                </c:pt>
                <c:pt idx="22">
                  <c:v>1.0948265901444101</c:v>
                </c:pt>
                <c:pt idx="23">
                  <c:v>1.11148317431529</c:v>
                </c:pt>
                <c:pt idx="24">
                  <c:v>1.12839317012115</c:v>
                </c:pt>
                <c:pt idx="25">
                  <c:v>1.1455604329417299</c:v>
                </c:pt>
                <c:pt idx="26">
                  <c:v>1.1629888768120999</c:v>
                </c:pt>
                <c:pt idx="27">
                  <c:v>1.18068247531509</c:v>
                </c:pt>
                <c:pt idx="28">
                  <c:v>1.1986452624872299</c:v>
                </c:pt>
                <c:pt idx="29">
                  <c:v>1.2168813337384901</c:v>
                </c:pt>
                <c:pt idx="30">
                  <c:v>1.2353948467859801</c:v>
                </c:pt>
                <c:pt idx="31">
                  <c:v>1.25419002260195</c:v>
                </c:pt>
                <c:pt idx="32">
                  <c:v>1.27327114637607</c:v>
                </c:pt>
                <c:pt idx="33">
                  <c:v>1.29264256849248</c:v>
                </c:pt>
                <c:pt idx="34">
                  <c:v>1.31230870552165</c:v>
                </c:pt>
                <c:pt idx="35">
                  <c:v>1.33227404122729</c:v>
                </c:pt>
                <c:pt idx="36">
                  <c:v>1.3525431275886699</c:v>
                </c:pt>
                <c:pt idx="37">
                  <c:v>1.3731205858384301</c:v>
                </c:pt>
                <c:pt idx="38">
                  <c:v>1.3940111075161701</c:v>
                </c:pt>
                <c:pt idx="39">
                  <c:v>1.4152194555381401</c:v>
                </c:pt>
                <c:pt idx="40">
                  <c:v>1.43675046528309</c:v>
                </c:pt>
                <c:pt idx="41">
                  <c:v>1.45860904569478</c:v>
                </c:pt>
                <c:pt idx="42">
                  <c:v>1.4808001804011599</c:v>
                </c:pt>
                <c:pt idx="43">
                  <c:v>1.50332892885058</c:v>
                </c:pt>
                <c:pt idx="44">
                  <c:v>1.52620042746536</c:v>
                </c:pt>
                <c:pt idx="45">
                  <c:v>1.54941989081284</c:v>
                </c:pt>
              </c:numCache>
            </c:numRef>
          </c:yVal>
          <c:smooth val="1"/>
        </c:ser>
        <c:dLbls>
          <c:showLegendKey val="0"/>
          <c:showVal val="0"/>
          <c:showCatName val="0"/>
          <c:showSerName val="0"/>
          <c:showPercent val="0"/>
          <c:showBubbleSize val="0"/>
        </c:dLbls>
        <c:axId val="563150256"/>
        <c:axId val="563150648"/>
      </c:scatterChart>
      <c:valAx>
        <c:axId val="563150256"/>
        <c:scaling>
          <c:orientation val="minMax"/>
          <c:max val="60"/>
          <c:min val="15"/>
        </c:scaling>
        <c:delete val="0"/>
        <c:axPos val="b"/>
        <c:title>
          <c:tx>
            <c:rich>
              <a:bodyPr/>
              <a:lstStyle/>
              <a:p>
                <a:pPr>
                  <a:defRPr sz="1700"/>
                </a:pPr>
                <a:r>
                  <a:rPr lang="en-US" sz="1700" dirty="0" smtClean="0"/>
                  <a:t>Donor </a:t>
                </a:r>
                <a:r>
                  <a:rPr lang="en-US" sz="1700" baseline="0" dirty="0" smtClean="0"/>
                  <a:t>Age (years)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63150648"/>
        <c:crosses val="autoZero"/>
        <c:crossBetween val="midCat"/>
        <c:majorUnit val="5"/>
      </c:valAx>
      <c:valAx>
        <c:axId val="563150648"/>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 </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63150256"/>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424"/>
          <c:h val="0.77074260114041171"/>
        </c:manualLayout>
      </c:layout>
      <c:scatterChart>
        <c:scatterStyle val="smoothMarker"/>
        <c:varyColors val="0"/>
        <c:ser>
          <c:idx val="0"/>
          <c:order val="0"/>
          <c:tx>
            <c:strRef>
              <c:f>Sheet1!$A$1</c:f>
              <c:strCache>
                <c:ptCount val="1"/>
                <c:pt idx="0">
                  <c:v>Recipient weight</c:v>
                </c:pt>
              </c:strCache>
            </c:strRef>
          </c:tx>
          <c:spPr>
            <a:ln w="38100">
              <a:solidFill>
                <a:srgbClr val="00FF00"/>
              </a:solidFill>
            </a:ln>
          </c:spPr>
          <c:marker>
            <c:symbol val="none"/>
          </c:marker>
          <c:xVal>
            <c:numRef>
              <c:f>Sheet1!$A$2:$A$82</c:f>
              <c:numCache>
                <c:formatCode>General</c:formatCode>
                <c:ptCount val="8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numCache>
            </c:numRef>
          </c:xVal>
          <c:yVal>
            <c:numRef>
              <c:f>Sheet1!$B$2:$B$82</c:f>
              <c:numCache>
                <c:formatCode>General</c:formatCode>
                <c:ptCount val="81"/>
                <c:pt idx="0">
                  <c:v>1.0708995757380599</c:v>
                </c:pt>
                <c:pt idx="1">
                  <c:v>1.06690149753694</c:v>
                </c:pt>
                <c:pt idx="2">
                  <c:v>1.06291834569274</c:v>
                </c:pt>
                <c:pt idx="3">
                  <c:v>1.0589500644796701</c:v>
                </c:pt>
                <c:pt idx="4">
                  <c:v>1.0549965983799601</c:v>
                </c:pt>
                <c:pt idx="5">
                  <c:v>1.0510578920831199</c:v>
                </c:pt>
                <c:pt idx="6">
                  <c:v>1.0471338904851599</c:v>
                </c:pt>
                <c:pt idx="7">
                  <c:v>1.0432245386878001</c:v>
                </c:pt>
                <c:pt idx="8">
                  <c:v>1.0393297819977201</c:v>
                </c:pt>
                <c:pt idx="9">
                  <c:v>1.03544956612561</c:v>
                </c:pt>
                <c:pt idx="10">
                  <c:v>1.0315899417796</c:v>
                </c:pt>
                <c:pt idx="11">
                  <c:v>1.0277789072049099</c:v>
                </c:pt>
                <c:pt idx="12">
                  <c:v>1.0240490199814301</c:v>
                </c:pt>
                <c:pt idx="13">
                  <c:v>1.0204323717213999</c:v>
                </c:pt>
                <c:pt idx="14">
                  <c:v>1.01696061877244</c:v>
                </c:pt>
                <c:pt idx="15">
                  <c:v>1.0136650233959501</c:v>
                </c:pt>
                <c:pt idx="16">
                  <c:v>1.01057650372033</c:v>
                </c:pt>
                <c:pt idx="17">
                  <c:v>1.00772569476547</c:v>
                </c:pt>
                <c:pt idx="18">
                  <c:v>1.00514301635213</c:v>
                </c:pt>
                <c:pt idx="19">
                  <c:v>1.0028587544888199</c:v>
                </c:pt>
                <c:pt idx="20">
                  <c:v>1.0009031468241401</c:v>
                </c:pt>
                <c:pt idx="21">
                  <c:v>0.99930648262181099</c:v>
                </c:pt>
                <c:pt idx="22">
                  <c:v>0.99809921015193903</c:v>
                </c:pt>
                <c:pt idx="23">
                  <c:v>0.99731205062321304</c:v>
                </c:pt>
                <c:pt idx="24">
                  <c:v>0.99697613083621806</c:v>
                </c:pt>
                <c:pt idx="25">
                  <c:v>0.997123117776613</c:v>
                </c:pt>
                <c:pt idx="26">
                  <c:v>0.99778537014424196</c:v>
                </c:pt>
                <c:pt idx="27">
                  <c:v>0.99899609672897705</c:v>
                </c:pt>
                <c:pt idx="28">
                  <c:v>1.0007887053032301</c:v>
                </c:pt>
                <c:pt idx="29">
                  <c:v>1.00317143133577</c:v>
                </c:pt>
                <c:pt idx="30">
                  <c:v>1.00612227968138</c:v>
                </c:pt>
                <c:pt idx="31">
                  <c:v>1.00961814880831</c:v>
                </c:pt>
                <c:pt idx="32">
                  <c:v>1.0136364522288599</c:v>
                </c:pt>
                <c:pt idx="33">
                  <c:v>1.0181549965490699</c:v>
                </c:pt>
                <c:pt idx="34">
                  <c:v>1.0231518623206699</c:v>
                </c:pt>
                <c:pt idx="35">
                  <c:v>1.0286052659698299</c:v>
                </c:pt>
                <c:pt idx="36">
                  <c:v>1.03449345692076</c:v>
                </c:pt>
                <c:pt idx="37">
                  <c:v>1.0407945949325701</c:v>
                </c:pt>
                <c:pt idx="38">
                  <c:v>1.0474866625242201</c:v>
                </c:pt>
                <c:pt idx="39">
                  <c:v>1.0545473658269</c:v>
                </c:pt>
                <c:pt idx="40">
                  <c:v>1.0619540230548901</c:v>
                </c:pt>
                <c:pt idx="41">
                  <c:v>1.06968344850603</c:v>
                </c:pt>
                <c:pt idx="42">
                  <c:v>1.07771199156306</c:v>
                </c:pt>
                <c:pt idx="43">
                  <c:v>1.08601527306185</c:v>
                </c:pt>
                <c:pt idx="44">
                  <c:v>1.09456826155735</c:v>
                </c:pt>
                <c:pt idx="45">
                  <c:v>1.10334515298812</c:v>
                </c:pt>
                <c:pt idx="46">
                  <c:v>1.1123192904597301</c:v>
                </c:pt>
                <c:pt idx="47">
                  <c:v>1.1214631263605099</c:v>
                </c:pt>
                <c:pt idx="48">
                  <c:v>1.1307481919690401</c:v>
                </c:pt>
                <c:pt idx="49">
                  <c:v>1.1401450185952799</c:v>
                </c:pt>
                <c:pt idx="50">
                  <c:v>1.14962702763085</c:v>
                </c:pt>
                <c:pt idx="51">
                  <c:v>1.1591878937362601</c:v>
                </c:pt>
                <c:pt idx="52">
                  <c:v>1.1688282727258299</c:v>
                </c:pt>
                <c:pt idx="53">
                  <c:v>1.1785488258679799</c:v>
                </c:pt>
                <c:pt idx="54">
                  <c:v>1.18835021993056</c:v>
                </c:pt>
                <c:pt idx="55">
                  <c:v>1.19823312722659</c:v>
                </c:pt>
                <c:pt idx="56">
                  <c:v>1.2081982256603701</c:v>
                </c:pt>
                <c:pt idx="57">
                  <c:v>1.21824623896412</c:v>
                </c:pt>
                <c:pt idx="58">
                  <c:v>1.2283777763185899</c:v>
                </c:pt>
                <c:pt idx="59">
                  <c:v>1.2385935725411601</c:v>
                </c:pt>
                <c:pt idx="60">
                  <c:v>1.2488943283701901</c:v>
                </c:pt>
                <c:pt idx="61">
                  <c:v>1.25928075037173</c:v>
                </c:pt>
                <c:pt idx="62">
                  <c:v>1.2697535509879601</c:v>
                </c:pt>
                <c:pt idx="63">
                  <c:v>1.2803134485861201</c:v>
                </c:pt>
                <c:pt idx="64">
                  <c:v>1.29096116750771</c:v>
                </c:pt>
                <c:pt idx="65">
                  <c:v>1.30169743811824</c:v>
                </c:pt>
                <c:pt idx="66">
                  <c:v>1.31252299685727</c:v>
                </c:pt>
                <c:pt idx="67">
                  <c:v>1.3234385862889799</c:v>
                </c:pt>
                <c:pt idx="68">
                  <c:v>1.3344449551530699</c:v>
                </c:pt>
                <c:pt idx="69">
                  <c:v>1.34554285841613</c:v>
                </c:pt>
                <c:pt idx="70">
                  <c:v>1.3567331020822699</c:v>
                </c:pt>
                <c:pt idx="71">
                  <c:v>1.3680163645822101</c:v>
                </c:pt>
                <c:pt idx="72">
                  <c:v>1.37939346426533</c:v>
                </c:pt>
                <c:pt idx="73">
                  <c:v>1.390865181528</c:v>
                </c:pt>
                <c:pt idx="74">
                  <c:v>1.4024323032567401</c:v>
                </c:pt>
                <c:pt idx="75">
                  <c:v>1.4140955762309699</c:v>
                </c:pt>
                <c:pt idx="76">
                  <c:v>1.42585598747283</c:v>
                </c:pt>
                <c:pt idx="77">
                  <c:v>1.4377141100240201</c:v>
                </c:pt>
                <c:pt idx="78">
                  <c:v>1.4496708505784901</c:v>
                </c:pt>
                <c:pt idx="79">
                  <c:v>1.46172702929225</c:v>
                </c:pt>
                <c:pt idx="80">
                  <c:v>1.47388347314215</c:v>
                </c:pt>
              </c:numCache>
            </c:numRef>
          </c:yVal>
          <c:smooth val="0"/>
        </c:ser>
        <c:ser>
          <c:idx val="1"/>
          <c:order val="1"/>
          <c:tx>
            <c:strRef>
              <c:f>Sheet1!$C$1</c:f>
              <c:strCache>
                <c:ptCount val="1"/>
                <c:pt idx="0">
                  <c:v>Column2</c:v>
                </c:pt>
              </c:strCache>
            </c:strRef>
          </c:tx>
          <c:spPr>
            <a:ln w="41275">
              <a:solidFill>
                <a:srgbClr val="00FF00"/>
              </a:solidFill>
              <a:prstDash val="sysDot"/>
            </a:ln>
          </c:spPr>
          <c:marker>
            <c:symbol val="none"/>
          </c:marker>
          <c:xVal>
            <c:numRef>
              <c:f>Sheet1!$A$2:$A$82</c:f>
              <c:numCache>
                <c:formatCode>General</c:formatCode>
                <c:ptCount val="8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numCache>
            </c:numRef>
          </c:xVal>
          <c:yVal>
            <c:numRef>
              <c:f>Sheet1!$C$2:$C$82</c:f>
              <c:numCache>
                <c:formatCode>General</c:formatCode>
                <c:ptCount val="81"/>
                <c:pt idx="0">
                  <c:v>0.94817110161505802</c:v>
                </c:pt>
                <c:pt idx="1">
                  <c:v>0.94948622145698303</c:v>
                </c:pt>
                <c:pt idx="2">
                  <c:v>0.95080128648904905</c:v>
                </c:pt>
                <c:pt idx="3">
                  <c:v>0.952116019448073</c:v>
                </c:pt>
                <c:pt idx="4">
                  <c:v>0.95343008656787298</c:v>
                </c:pt>
                <c:pt idx="5">
                  <c:v>0.95474308261128604</c:v>
                </c:pt>
                <c:pt idx="6">
                  <c:v>0.95605451089661198</c:v>
                </c:pt>
                <c:pt idx="7">
                  <c:v>0.95736375625888903</c:v>
                </c:pt>
                <c:pt idx="8">
                  <c:v>0.95867004786235799</c:v>
                </c:pt>
                <c:pt idx="9">
                  <c:v>0.959972407232625</c:v>
                </c:pt>
                <c:pt idx="10">
                  <c:v>0.961272162651849</c:v>
                </c:pt>
                <c:pt idx="11">
                  <c:v>0.96257986904107196</c:v>
                </c:pt>
                <c:pt idx="12">
                  <c:v>0.96390839837333298</c:v>
                </c:pt>
                <c:pt idx="13">
                  <c:v>0.96527092866987396</c:v>
                </c:pt>
                <c:pt idx="14">
                  <c:v>0.96668103108711001</c:v>
                </c:pt>
                <c:pt idx="15">
                  <c:v>0.96815277820583201</c:v>
                </c:pt>
                <c:pt idx="16">
                  <c:v>0.969700879110722</c:v>
                </c:pt>
                <c:pt idx="17">
                  <c:v>0.97134085056577901</c:v>
                </c:pt>
                <c:pt idx="18">
                  <c:v>0.97308923303692196</c:v>
                </c:pt>
                <c:pt idx="19">
                  <c:v>0.97496386861157003</c:v>
                </c:pt>
                <c:pt idx="20">
                  <c:v>0.97698425399981803</c:v>
                </c:pt>
                <c:pt idx="21">
                  <c:v>0.97917199619350603</c:v>
                </c:pt>
                <c:pt idx="22">
                  <c:v>0.98155139466581098</c:v>
                </c:pt>
                <c:pt idx="23">
                  <c:v>0.98415018097584495</c:v>
                </c:pt>
                <c:pt idx="24">
                  <c:v>0.98700045627566102</c:v>
                </c:pt>
                <c:pt idx="25">
                  <c:v>0.99013984610400496</c:v>
                </c:pt>
                <c:pt idx="26">
                  <c:v>0.99361289340192505</c:v>
                </c:pt>
                <c:pt idx="27">
                  <c:v>0.99747265882760805</c:v>
                </c:pt>
                <c:pt idx="28">
                  <c:v>0.99979661893099503</c:v>
                </c:pt>
                <c:pt idx="29">
                  <c:v>0.99976269672215501</c:v>
                </c:pt>
                <c:pt idx="30">
                  <c:v>1.0003459780003301</c:v>
                </c:pt>
                <c:pt idx="31">
                  <c:v>1.00147444303049</c:v>
                </c:pt>
                <c:pt idx="32">
                  <c:v>1.0030813554848199</c:v>
                </c:pt>
                <c:pt idx="33">
                  <c:v>1.0051060264543501</c:v>
                </c:pt>
                <c:pt idx="34">
                  <c:v>1.0074942163078899</c:v>
                </c:pt>
                <c:pt idx="35">
                  <c:v>1.01019813180832</c:v>
                </c:pt>
                <c:pt idx="36">
                  <c:v>1.01317611705088</c:v>
                </c:pt>
                <c:pt idx="37">
                  <c:v>1.0163920805337301</c:v>
                </c:pt>
                <c:pt idx="38">
                  <c:v>1.0198148095911601</c:v>
                </c:pt>
                <c:pt idx="39">
                  <c:v>1.0234172248847699</c:v>
                </c:pt>
                <c:pt idx="40">
                  <c:v>1.02717564643635</c:v>
                </c:pt>
                <c:pt idx="41">
                  <c:v>1.0310691206699401</c:v>
                </c:pt>
                <c:pt idx="42">
                  <c:v>1.03507892689859</c:v>
                </c:pt>
                <c:pt idx="43">
                  <c:v>1.03918797240742</c:v>
                </c:pt>
                <c:pt idx="44">
                  <c:v>1.0433804870133101</c:v>
                </c:pt>
                <c:pt idx="45">
                  <c:v>1.04764166010252</c:v>
                </c:pt>
                <c:pt idx="46">
                  <c:v>1.0519573647287701</c:v>
                </c:pt>
                <c:pt idx="47">
                  <c:v>1.0563139536312001</c:v>
                </c:pt>
                <c:pt idx="48">
                  <c:v>1.06069809527749</c:v>
                </c:pt>
                <c:pt idx="49">
                  <c:v>1.06509661280956</c:v>
                </c:pt>
                <c:pt idx="50">
                  <c:v>1.0694983516232699</c:v>
                </c:pt>
                <c:pt idx="51">
                  <c:v>1.07390256268341</c:v>
                </c:pt>
                <c:pt idx="52">
                  <c:v>1.0783115780118999</c:v>
                </c:pt>
                <c:pt idx="53">
                  <c:v>1.0827272899796201</c:v>
                </c:pt>
                <c:pt idx="54">
                  <c:v>1.08715125215494</c:v>
                </c:pt>
                <c:pt idx="55">
                  <c:v>1.09158475389406</c:v>
                </c:pt>
                <c:pt idx="56">
                  <c:v>1.0960288762426</c:v>
                </c:pt>
                <c:pt idx="57">
                  <c:v>1.10048455281808</c:v>
                </c:pt>
                <c:pt idx="58">
                  <c:v>1.1049525284235899</c:v>
                </c:pt>
                <c:pt idx="59">
                  <c:v>1.10943349524607</c:v>
                </c:pt>
                <c:pt idx="60">
                  <c:v>1.1139280385852</c:v>
                </c:pt>
                <c:pt idx="61">
                  <c:v>1.1184366709910301</c:v>
                </c:pt>
                <c:pt idx="62">
                  <c:v>1.1229598447076199</c:v>
                </c:pt>
                <c:pt idx="63">
                  <c:v>1.1274979616690199</c:v>
                </c:pt>
                <c:pt idx="64">
                  <c:v>1.1320513815887301</c:v>
                </c:pt>
                <c:pt idx="65">
                  <c:v>1.1366204285522401</c:v>
                </c:pt>
                <c:pt idx="66">
                  <c:v>1.14120539642464</c:v>
                </c:pt>
                <c:pt idx="67">
                  <c:v>1.14580655331382</c:v>
                </c:pt>
                <c:pt idx="68">
                  <c:v>1.15042414527548</c:v>
                </c:pt>
                <c:pt idx="69">
                  <c:v>1.15505839940567</c:v>
                </c:pt>
                <c:pt idx="70">
                  <c:v>1.1597095448591701</c:v>
                </c:pt>
                <c:pt idx="71">
                  <c:v>1.16437774136762</c:v>
                </c:pt>
                <c:pt idx="72">
                  <c:v>1.16906319156143</c:v>
                </c:pt>
                <c:pt idx="73">
                  <c:v>1.17376606892196</c:v>
                </c:pt>
                <c:pt idx="74">
                  <c:v>1.1784865375295801</c:v>
                </c:pt>
                <c:pt idx="75">
                  <c:v>1.18322473464497</c:v>
                </c:pt>
                <c:pt idx="76">
                  <c:v>1.18798088318364</c:v>
                </c:pt>
                <c:pt idx="77">
                  <c:v>1.19275503243334</c:v>
                </c:pt>
                <c:pt idx="78">
                  <c:v>1.1975473560871901</c:v>
                </c:pt>
                <c:pt idx="79">
                  <c:v>1.2023579856925499</c:v>
                </c:pt>
                <c:pt idx="80">
                  <c:v>1.2071870483645899</c:v>
                </c:pt>
              </c:numCache>
            </c:numRef>
          </c:yVal>
          <c:smooth val="0"/>
        </c:ser>
        <c:ser>
          <c:idx val="2"/>
          <c:order val="2"/>
          <c:tx>
            <c:strRef>
              <c:f>Sheet1!$D$1</c:f>
              <c:strCache>
                <c:ptCount val="1"/>
                <c:pt idx="0">
                  <c:v>Column3</c:v>
                </c:pt>
              </c:strCache>
            </c:strRef>
          </c:tx>
          <c:spPr>
            <a:ln w="41275">
              <a:solidFill>
                <a:srgbClr val="00FF00"/>
              </a:solidFill>
              <a:prstDash val="sysDot"/>
            </a:ln>
          </c:spPr>
          <c:marker>
            <c:symbol val="none"/>
          </c:marker>
          <c:xVal>
            <c:numRef>
              <c:f>Sheet1!$A$2:$A$82</c:f>
              <c:numCache>
                <c:formatCode>General</c:formatCode>
                <c:ptCount val="8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numCache>
            </c:numRef>
          </c:xVal>
          <c:yVal>
            <c:numRef>
              <c:f>Sheet1!$D$2:$D$82</c:f>
              <c:numCache>
                <c:formatCode>General</c:formatCode>
                <c:ptCount val="81"/>
                <c:pt idx="0">
                  <c:v>1.2095136619989</c:v>
                </c:pt>
                <c:pt idx="1">
                  <c:v>1.1988365704769</c:v>
                </c:pt>
                <c:pt idx="2">
                  <c:v>1.18825608007127</c:v>
                </c:pt>
                <c:pt idx="3">
                  <c:v>1.1777716330322301</c:v>
                </c:pt>
                <c:pt idx="4">
                  <c:v>1.16738273552904</c:v>
                </c:pt>
                <c:pt idx="5">
                  <c:v>1.15708897255242</c:v>
                </c:pt>
                <c:pt idx="6">
                  <c:v>1.14689002782307</c:v>
                </c:pt>
                <c:pt idx="7">
                  <c:v>1.136785710766</c:v>
                </c:pt>
                <c:pt idx="8">
                  <c:v>1.1267759936341799</c:v>
                </c:pt>
                <c:pt idx="9">
                  <c:v>1.1168610638304499</c:v>
                </c:pt>
                <c:pt idx="10">
                  <c:v>1.1070515191505299</c:v>
                </c:pt>
                <c:pt idx="11">
                  <c:v>1.0973941135374401</c:v>
                </c:pt>
                <c:pt idx="12">
                  <c:v>1.0879419632556899</c:v>
                </c:pt>
                <c:pt idx="13">
                  <c:v>1.07874607462988</c:v>
                </c:pt>
                <c:pt idx="14">
                  <c:v>1.0698553782222999</c:v>
                </c:pt>
                <c:pt idx="15">
                  <c:v>1.0613167702317601</c:v>
                </c:pt>
                <c:pt idx="16">
                  <c:v>1.0531751510921199</c:v>
                </c:pt>
                <c:pt idx="17">
                  <c:v>1.0454734558924901</c:v>
                </c:pt>
                <c:pt idx="18">
                  <c:v>1.0382526586676699</c:v>
                </c:pt>
                <c:pt idx="19">
                  <c:v>1.03155174651458</c:v>
                </c:pt>
                <c:pt idx="20">
                  <c:v>1.02540763090196</c:v>
                </c:pt>
                <c:pt idx="21">
                  <c:v>1.01985498982002</c:v>
                </c:pt>
                <c:pt idx="22">
                  <c:v>1.01492600257076</c:v>
                </c:pt>
                <c:pt idx="23">
                  <c:v>1.0106499450440001</c:v>
                </c:pt>
                <c:pt idx="24">
                  <c:v>1.00705263015557</c:v>
                </c:pt>
                <c:pt idx="25">
                  <c:v>1.0041556411619399</c:v>
                </c:pt>
                <c:pt idx="26">
                  <c:v>1.0019753683602399</c:v>
                </c:pt>
                <c:pt idx="27">
                  <c:v>1.00052186137386</c:v>
                </c:pt>
                <c:pt idx="28">
                  <c:v>1.0017817761110399</c:v>
                </c:pt>
                <c:pt idx="29">
                  <c:v>1.00659178817905</c:v>
                </c:pt>
                <c:pt idx="30">
                  <c:v>1.0119319354837399</c:v>
                </c:pt>
                <c:pt idx="31">
                  <c:v>1.0178280768889201</c:v>
                </c:pt>
                <c:pt idx="32">
                  <c:v>1.0243026168007101</c:v>
                </c:pt>
                <c:pt idx="33">
                  <c:v>1.0313733772492799</c:v>
                </c:pt>
                <c:pt idx="34">
                  <c:v>1.0390528465826301</c:v>
                </c:pt>
                <c:pt idx="35">
                  <c:v>1.04734780224442</c:v>
                </c:pt>
                <c:pt idx="36">
                  <c:v>1.05625931602779</c:v>
                </c:pt>
                <c:pt idx="37">
                  <c:v>1.0657829882657199</c:v>
                </c:pt>
                <c:pt idx="38">
                  <c:v>1.07590936888434</c:v>
                </c:pt>
                <c:pt idx="39">
                  <c:v>1.0866244184014699</c:v>
                </c:pt>
                <c:pt idx="40">
                  <c:v>1.0979099348734001</c:v>
                </c:pt>
                <c:pt idx="41">
                  <c:v>1.10974391247824</c:v>
                </c:pt>
                <c:pt idx="42">
                  <c:v>1.1221010365257</c:v>
                </c:pt>
                <c:pt idx="43">
                  <c:v>1.1349526790531499</c:v>
                </c:pt>
                <c:pt idx="44">
                  <c:v>1.1482672851571101</c:v>
                </c:pt>
                <c:pt idx="45">
                  <c:v>1.1620104211045199</c:v>
                </c:pt>
                <c:pt idx="46">
                  <c:v>1.17614481861423</c:v>
                </c:pt>
                <c:pt idx="47">
                  <c:v>1.19063043658836</c:v>
                </c:pt>
                <c:pt idx="48">
                  <c:v>1.20542450234792</c:v>
                </c:pt>
                <c:pt idx="49">
                  <c:v>1.2204814547279601</c:v>
                </c:pt>
                <c:pt idx="50">
                  <c:v>1.2357590833622001</c:v>
                </c:pt>
                <c:pt idx="51">
                  <c:v>1.2512462672843301</c:v>
                </c:pt>
                <c:pt idx="52">
                  <c:v>1.2669432091622801</c:v>
                </c:pt>
                <c:pt idx="53">
                  <c:v>1.2828505827916801</c:v>
                </c:pt>
                <c:pt idx="54">
                  <c:v>1.29896943264318</c:v>
                </c:pt>
                <c:pt idx="55">
                  <c:v>1.3153010996730701</c:v>
                </c:pt>
                <c:pt idx="56">
                  <c:v>1.3318471658275499</c:v>
                </c:pt>
                <c:pt idx="57">
                  <c:v>1.3486094783881699</c:v>
                </c:pt>
                <c:pt idx="58">
                  <c:v>1.3655898534447799</c:v>
                </c:pt>
                <c:pt idx="59">
                  <c:v>1.38279044621779</c:v>
                </c:pt>
                <c:pt idx="60">
                  <c:v>1.40021346927962</c:v>
                </c:pt>
                <c:pt idx="61">
                  <c:v>1.4178612427395101</c:v>
                </c:pt>
                <c:pt idx="62">
                  <c:v>1.4357361822375001</c:v>
                </c:pt>
                <c:pt idx="63">
                  <c:v>1.45384078939176</c:v>
                </c:pt>
                <c:pt idx="64">
                  <c:v>1.4721776441578001</c:v>
                </c:pt>
                <c:pt idx="65">
                  <c:v>1.4907493986904901</c:v>
                </c:pt>
                <c:pt idx="66">
                  <c:v>1.50955877239662</c:v>
                </c:pt>
                <c:pt idx="67">
                  <c:v>1.5286085479377201</c:v>
                </c:pt>
                <c:pt idx="68">
                  <c:v>1.5479015679969601</c:v>
                </c:pt>
                <c:pt idx="69">
                  <c:v>1.5674407326644499</c:v>
                </c:pt>
                <c:pt idx="70">
                  <c:v>1.5872290768369199</c:v>
                </c:pt>
                <c:pt idx="71">
                  <c:v>1.6072694515497901</c:v>
                </c:pt>
                <c:pt idx="72">
                  <c:v>1.6275649964794301</c:v>
                </c:pt>
                <c:pt idx="73">
                  <c:v>1.64811882402058</c:v>
                </c:pt>
                <c:pt idx="74">
                  <c:v>1.66893409689769</c:v>
                </c:pt>
                <c:pt idx="75">
                  <c:v>1.6900139425466001</c:v>
                </c:pt>
                <c:pt idx="76">
                  <c:v>1.71136196364014</c:v>
                </c:pt>
                <c:pt idx="77">
                  <c:v>1.7329810446871401</c:v>
                </c:pt>
                <c:pt idx="78">
                  <c:v>1.7548747148367201</c:v>
                </c:pt>
                <c:pt idx="79">
                  <c:v>1.7770463818501301</c:v>
                </c:pt>
                <c:pt idx="80">
                  <c:v>1.79949950204028</c:v>
                </c:pt>
              </c:numCache>
            </c:numRef>
          </c:yVal>
          <c:smooth val="1"/>
        </c:ser>
        <c:dLbls>
          <c:showLegendKey val="0"/>
          <c:showVal val="0"/>
          <c:showCatName val="0"/>
          <c:showSerName val="0"/>
          <c:showPercent val="0"/>
          <c:showBubbleSize val="0"/>
        </c:dLbls>
        <c:axId val="563151432"/>
        <c:axId val="563151824"/>
      </c:scatterChart>
      <c:valAx>
        <c:axId val="563151432"/>
        <c:scaling>
          <c:orientation val="minMax"/>
          <c:max val="130"/>
          <c:min val="50"/>
        </c:scaling>
        <c:delete val="0"/>
        <c:axPos val="b"/>
        <c:title>
          <c:tx>
            <c:rich>
              <a:bodyPr/>
              <a:lstStyle/>
              <a:p>
                <a:pPr>
                  <a:defRPr sz="1700"/>
                </a:pPr>
                <a:r>
                  <a:rPr lang="en-US" sz="1700" dirty="0" smtClean="0"/>
                  <a:t>Recipient</a:t>
                </a:r>
                <a:r>
                  <a:rPr lang="en-US" sz="1700" baseline="0" dirty="0" smtClean="0"/>
                  <a:t> Weight (kg)</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63151824"/>
        <c:crosses val="autoZero"/>
        <c:crossBetween val="midCat"/>
        <c:majorUnit val="10"/>
      </c:valAx>
      <c:valAx>
        <c:axId val="563151824"/>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 </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63151432"/>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424"/>
          <c:h val="0.77074260114041171"/>
        </c:manualLayout>
      </c:layout>
      <c:scatterChart>
        <c:scatterStyle val="smoothMarker"/>
        <c:varyColors val="0"/>
        <c:ser>
          <c:idx val="0"/>
          <c:order val="0"/>
          <c:tx>
            <c:strRef>
              <c:f>Sheet1!$A$1</c:f>
              <c:strCache>
                <c:ptCount val="1"/>
                <c:pt idx="0">
                  <c:v>Recipient weight</c:v>
                </c:pt>
              </c:strCache>
            </c:strRef>
          </c:tx>
          <c:spPr>
            <a:ln w="38100">
              <a:solidFill>
                <a:srgbClr val="00FF00"/>
              </a:solidFill>
            </a:ln>
          </c:spPr>
          <c:marker>
            <c:symbol val="none"/>
          </c:marker>
          <c:xVal>
            <c:numRef>
              <c:f>Sheet1!$A$2:$A$82</c:f>
              <c:numCache>
                <c:formatCode>General</c:formatCode>
                <c:ptCount val="8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numCache>
            </c:numRef>
          </c:xVal>
          <c:yVal>
            <c:numRef>
              <c:f>Sheet1!$B$2:$B$82</c:f>
              <c:numCache>
                <c:formatCode>General</c:formatCode>
                <c:ptCount val="81"/>
                <c:pt idx="0">
                  <c:v>1.0576335731361699</c:v>
                </c:pt>
                <c:pt idx="1">
                  <c:v>1.0552656929561499</c:v>
                </c:pt>
                <c:pt idx="2">
                  <c:v>1.0529031140985099</c:v>
                </c:pt>
                <c:pt idx="3">
                  <c:v>1.0505458246944199</c:v>
                </c:pt>
                <c:pt idx="4">
                  <c:v>1.04819381290159</c:v>
                </c:pt>
                <c:pt idx="5">
                  <c:v>1.0458470669042701</c:v>
                </c:pt>
                <c:pt idx="6">
                  <c:v>1.0435055749131199</c:v>
                </c:pt>
                <c:pt idx="7">
                  <c:v>1.0411693251652401</c:v>
                </c:pt>
                <c:pt idx="8">
                  <c:v>1.03883830592405</c:v>
                </c:pt>
                <c:pt idx="9">
                  <c:v>1.0365125054792299</c:v>
                </c:pt>
                <c:pt idx="10">
                  <c:v>1.03419191214671</c:v>
                </c:pt>
                <c:pt idx="11">
                  <c:v>1.03187651426854</c:v>
                </c:pt>
                <c:pt idx="12">
                  <c:v>1.0295663002129001</c:v>
                </c:pt>
                <c:pt idx="13">
                  <c:v>1.0272612583740099</c:v>
                </c:pt>
                <c:pt idx="14">
                  <c:v>1.02496137717205</c:v>
                </c:pt>
                <c:pt idx="15">
                  <c:v>1.0226666450531501</c:v>
                </c:pt>
                <c:pt idx="16">
                  <c:v>1.0203770504892999</c:v>
                </c:pt>
                <c:pt idx="17">
                  <c:v>1.0180925819783</c:v>
                </c:pt>
                <c:pt idx="18">
                  <c:v>1.01581322804369</c:v>
                </c:pt>
                <c:pt idx="19">
                  <c:v>1.0135389772347201</c:v>
                </c:pt>
                <c:pt idx="20">
                  <c:v>1.01126981812628</c:v>
                </c:pt>
                <c:pt idx="21">
                  <c:v>1.0090057393188101</c:v>
                </c:pt>
                <c:pt idx="22">
                  <c:v>1.0067467294382999</c:v>
                </c:pt>
                <c:pt idx="23">
                  <c:v>1.00449277713621</c:v>
                </c:pt>
                <c:pt idx="24">
                  <c:v>1.00224387108937</c:v>
                </c:pt>
                <c:pt idx="25">
                  <c:v>1</c:v>
                </c:pt>
                <c:pt idx="26">
                  <c:v>0.99776115259559395</c:v>
                </c:pt>
                <c:pt idx="27">
                  <c:v>0.99552731762888802</c:v>
                </c:pt>
                <c:pt idx="28">
                  <c:v>0.99329848387779895</c:v>
                </c:pt>
                <c:pt idx="29">
                  <c:v>0.99107464014536895</c:v>
                </c:pt>
                <c:pt idx="30">
                  <c:v>0.98885577525970603</c:v>
                </c:pt>
                <c:pt idx="31">
                  <c:v>0.986641878073934</c:v>
                </c:pt>
                <c:pt idx="32">
                  <c:v>0.98443293746613003</c:v>
                </c:pt>
                <c:pt idx="33">
                  <c:v>0.98222894233927205</c:v>
                </c:pt>
                <c:pt idx="34">
                  <c:v>0.98002988162118299</c:v>
                </c:pt>
                <c:pt idx="35">
                  <c:v>0.97783574426447495</c:v>
                </c:pt>
                <c:pt idx="36">
                  <c:v>0.97564651924649204</c:v>
                </c:pt>
                <c:pt idx="37">
                  <c:v>0.97346219556925995</c:v>
                </c:pt>
                <c:pt idx="38">
                  <c:v>0.97128276225942201</c:v>
                </c:pt>
                <c:pt idx="39">
                  <c:v>0.969108208368193</c:v>
                </c:pt>
                <c:pt idx="40">
                  <c:v>0.96693852297129901</c:v>
                </c:pt>
                <c:pt idx="41">
                  <c:v>0.96477369516892397</c:v>
                </c:pt>
                <c:pt idx="42">
                  <c:v>0.96261371408565599</c:v>
                </c:pt>
                <c:pt idx="43">
                  <c:v>0.96045856887042902</c:v>
                </c:pt>
                <c:pt idx="44">
                  <c:v>0.95830824869647402</c:v>
                </c:pt>
                <c:pt idx="45">
                  <c:v>0.95616274276125901</c:v>
                </c:pt>
                <c:pt idx="46">
                  <c:v>0.954022040286438</c:v>
                </c:pt>
                <c:pt idx="47">
                  <c:v>0.95188613051779603</c:v>
                </c:pt>
                <c:pt idx="48">
                  <c:v>0.94975500272519597</c:v>
                </c:pt>
                <c:pt idx="49">
                  <c:v>0.94762864620252296</c:v>
                </c:pt>
                <c:pt idx="50">
                  <c:v>0.94550705026763204</c:v>
                </c:pt>
                <c:pt idx="51">
                  <c:v>0.94339020426229303</c:v>
                </c:pt>
                <c:pt idx="52">
                  <c:v>0.94127809755213798</c:v>
                </c:pt>
                <c:pt idx="53">
                  <c:v>0.93917071952660902</c:v>
                </c:pt>
                <c:pt idx="54">
                  <c:v>0.93706805959890205</c:v>
                </c:pt>
                <c:pt idx="55">
                  <c:v>0.934970107205917</c:v>
                </c:pt>
                <c:pt idx="56">
                  <c:v>0.93287685180820201</c:v>
                </c:pt>
                <c:pt idx="57">
                  <c:v>0.93078828288990001</c:v>
                </c:pt>
                <c:pt idx="58">
                  <c:v>0.92870438995870097</c:v>
                </c:pt>
                <c:pt idx="59">
                  <c:v>0.92662516254578098</c:v>
                </c:pt>
                <c:pt idx="60">
                  <c:v>0.92455059020575803</c:v>
                </c:pt>
                <c:pt idx="61">
                  <c:v>0.92248066251663396</c:v>
                </c:pt>
                <c:pt idx="62">
                  <c:v>0.92041536907974297</c:v>
                </c:pt>
                <c:pt idx="63">
                  <c:v>0.91835469951970405</c:v>
                </c:pt>
                <c:pt idx="64">
                  <c:v>0.91629864348435996</c:v>
                </c:pt>
                <c:pt idx="65">
                  <c:v>0.91424719064473403</c:v>
                </c:pt>
                <c:pt idx="66">
                  <c:v>0.91220033069497297</c:v>
                </c:pt>
                <c:pt idx="67">
                  <c:v>0.91015805335229805</c:v>
                </c:pt>
                <c:pt idx="68">
                  <c:v>0.90812034835695099</c:v>
                </c:pt>
                <c:pt idx="69">
                  <c:v>0.90608720547214405</c:v>
                </c:pt>
                <c:pt idx="70">
                  <c:v>0.90405861448400704</c:v>
                </c:pt>
                <c:pt idx="71">
                  <c:v>0.90203456520153802</c:v>
                </c:pt>
                <c:pt idx="72">
                  <c:v>0.90001504745655203</c:v>
                </c:pt>
                <c:pt idx="73">
                  <c:v>0.89800005110362702</c:v>
                </c:pt>
                <c:pt idx="74">
                  <c:v>0.89598956602005697</c:v>
                </c:pt>
                <c:pt idx="75">
                  <c:v>0.89398358210579798</c:v>
                </c:pt>
                <c:pt idx="76">
                  <c:v>0.89198208928341904</c:v>
                </c:pt>
                <c:pt idx="77">
                  <c:v>0.88998507749805</c:v>
                </c:pt>
                <c:pt idx="78">
                  <c:v>0.88799253671733303</c:v>
                </c:pt>
                <c:pt idx="79">
                  <c:v>0.88600445693137198</c:v>
                </c:pt>
                <c:pt idx="80">
                  <c:v>0.88402082815267802</c:v>
                </c:pt>
              </c:numCache>
            </c:numRef>
          </c:yVal>
          <c:smooth val="0"/>
        </c:ser>
        <c:ser>
          <c:idx val="1"/>
          <c:order val="1"/>
          <c:tx>
            <c:strRef>
              <c:f>Sheet1!$C$1</c:f>
              <c:strCache>
                <c:ptCount val="1"/>
                <c:pt idx="0">
                  <c:v>Column2</c:v>
                </c:pt>
              </c:strCache>
            </c:strRef>
          </c:tx>
          <c:spPr>
            <a:ln w="41275">
              <a:solidFill>
                <a:srgbClr val="00FF00"/>
              </a:solidFill>
              <a:prstDash val="sysDot"/>
            </a:ln>
          </c:spPr>
          <c:marker>
            <c:symbol val="none"/>
          </c:marker>
          <c:xVal>
            <c:numRef>
              <c:f>Sheet1!$A$2:$A$82</c:f>
              <c:numCache>
                <c:formatCode>General</c:formatCode>
                <c:ptCount val="8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numCache>
            </c:numRef>
          </c:xVal>
          <c:yVal>
            <c:numRef>
              <c:f>Sheet1!$C$2:$C$82</c:f>
              <c:numCache>
                <c:formatCode>General</c:formatCode>
                <c:ptCount val="81"/>
                <c:pt idx="0">
                  <c:v>1.0010999469920201</c:v>
                </c:pt>
                <c:pt idx="1">
                  <c:v>1.00105592589143</c:v>
                </c:pt>
                <c:pt idx="2">
                  <c:v>1.0010119067265699</c:v>
                </c:pt>
                <c:pt idx="3">
                  <c:v>1.0009678894973499</c:v>
                </c:pt>
                <c:pt idx="4">
                  <c:v>1.0009238742036899</c:v>
                </c:pt>
                <c:pt idx="5">
                  <c:v>1.0008798608455101</c:v>
                </c:pt>
                <c:pt idx="6">
                  <c:v>1.0008358494227101</c:v>
                </c:pt>
                <c:pt idx="7">
                  <c:v>1.00079183993521</c:v>
                </c:pt>
                <c:pt idx="8">
                  <c:v>1.00074783238293</c:v>
                </c:pt>
                <c:pt idx="9">
                  <c:v>1.00070382676578</c:v>
                </c:pt>
                <c:pt idx="10">
                  <c:v>1.0006598230836801</c:v>
                </c:pt>
                <c:pt idx="11">
                  <c:v>1.0006158213365399</c:v>
                </c:pt>
                <c:pt idx="12">
                  <c:v>1.00057182152428</c:v>
                </c:pt>
                <c:pt idx="13">
                  <c:v>1.00052782364682</c:v>
                </c:pt>
                <c:pt idx="14">
                  <c:v>1.00048382770405</c:v>
                </c:pt>
                <c:pt idx="15">
                  <c:v>1.0004398336959099</c:v>
                </c:pt>
                <c:pt idx="16">
                  <c:v>1.00039584162231</c:v>
                </c:pt>
                <c:pt idx="17">
                  <c:v>1.00035185148316</c:v>
                </c:pt>
                <c:pt idx="18">
                  <c:v>1.00030786327837</c:v>
                </c:pt>
                <c:pt idx="19">
                  <c:v>1.00026387700787</c:v>
                </c:pt>
                <c:pt idx="20">
                  <c:v>1.00021989267156</c:v>
                </c:pt>
                <c:pt idx="21">
                  <c:v>1.0001759102693699</c:v>
                </c:pt>
                <c:pt idx="22">
                  <c:v>1.0001319298011999</c:v>
                </c:pt>
                <c:pt idx="23">
                  <c:v>1.00008795126697</c:v>
                </c:pt>
                <c:pt idx="24">
                  <c:v>1.0000439746666001</c:v>
                </c:pt>
                <c:pt idx="25">
                  <c:v>1</c:v>
                </c:pt>
                <c:pt idx="26">
                  <c:v>0.99557109561077195</c:v>
                </c:pt>
                <c:pt idx="27">
                  <c:v>0.99116180641563201</c:v>
                </c:pt>
                <c:pt idx="28">
                  <c:v>0.98677204554076303</c:v>
                </c:pt>
                <c:pt idx="29">
                  <c:v>0.982401726497099</c:v>
                </c:pt>
                <c:pt idx="30">
                  <c:v>0.97805076317863104</c:v>
                </c:pt>
                <c:pt idx="31">
                  <c:v>0.973719069860701</c:v>
                </c:pt>
                <c:pt idx="32">
                  <c:v>0.96940656119831903</c:v>
                </c:pt>
                <c:pt idx="33">
                  <c:v>0.96511315222448202</c:v>
                </c:pt>
                <c:pt idx="34">
                  <c:v>0.96083875834849297</c:v>
                </c:pt>
                <c:pt idx="35">
                  <c:v>0.95658329535430198</c:v>
                </c:pt>
                <c:pt idx="36">
                  <c:v>0.95234667939884499</c:v>
                </c:pt>
                <c:pt idx="37">
                  <c:v>0.94812882701038903</c:v>
                </c:pt>
                <c:pt idx="38">
                  <c:v>0.94392965508688798</c:v>
                </c:pt>
                <c:pt idx="39">
                  <c:v>0.93974908089435105</c:v>
                </c:pt>
                <c:pt idx="40">
                  <c:v>0.93558702206520505</c:v>
                </c:pt>
                <c:pt idx="41">
                  <c:v>0.93144339659667497</c:v>
                </c:pt>
                <c:pt idx="42">
                  <c:v>0.92731812284917103</c:v>
                </c:pt>
                <c:pt idx="43">
                  <c:v>0.92321111954467305</c:v>
                </c:pt>
                <c:pt idx="44">
                  <c:v>0.91912230576513698</c:v>
                </c:pt>
                <c:pt idx="45">
                  <c:v>0.91505160095089599</c:v>
                </c:pt>
                <c:pt idx="46">
                  <c:v>0.91099892489907397</c:v>
                </c:pt>
                <c:pt idx="47">
                  <c:v>0.90696419776200699</c:v>
                </c:pt>
                <c:pt idx="48">
                  <c:v>0.90294734004566501</c:v>
                </c:pt>
                <c:pt idx="49">
                  <c:v>0.89894827260809496</c:v>
                </c:pt>
                <c:pt idx="50">
                  <c:v>0.894966916657852</c:v>
                </c:pt>
                <c:pt idx="51">
                  <c:v>0.89100319375245196</c:v>
                </c:pt>
                <c:pt idx="52">
                  <c:v>0.88705702579682499</c:v>
                </c:pt>
                <c:pt idx="53">
                  <c:v>0.88312833504177801</c:v>
                </c:pt>
                <c:pt idx="54">
                  <c:v>0.87921704408245904</c:v>
                </c:pt>
                <c:pt idx="55">
                  <c:v>0.875323075856838</c:v>
                </c:pt>
                <c:pt idx="56">
                  <c:v>0.87144635364418299</c:v>
                </c:pt>
                <c:pt idx="57">
                  <c:v>0.86758680106355102</c:v>
                </c:pt>
                <c:pt idx="58">
                  <c:v>0.86374434207228401</c:v>
                </c:pt>
                <c:pt idx="59">
                  <c:v>0.85991890096450896</c:v>
                </c:pt>
                <c:pt idx="60">
                  <c:v>0.85611040236964697</c:v>
                </c:pt>
                <c:pt idx="61">
                  <c:v>0.85231877125092803</c:v>
                </c:pt>
                <c:pt idx="62">
                  <c:v>0.84854393290391406</c:v>
                </c:pt>
                <c:pt idx="63">
                  <c:v>0.84478581295502198</c:v>
                </c:pt>
                <c:pt idx="64">
                  <c:v>0.84104433736006801</c:v>
                </c:pt>
                <c:pt idx="65">
                  <c:v>0.83731943240279805</c:v>
                </c:pt>
                <c:pt idx="66">
                  <c:v>0.83361102469344295</c:v>
                </c:pt>
                <c:pt idx="67">
                  <c:v>0.829919041167269</c:v>
                </c:pt>
                <c:pt idx="68">
                  <c:v>0.82624340908313898</c:v>
                </c:pt>
                <c:pt idx="69">
                  <c:v>0.82258405602207996</c:v>
                </c:pt>
                <c:pt idx="70">
                  <c:v>0.818940909885855</c:v>
                </c:pt>
                <c:pt idx="71">
                  <c:v>0.81531389889554295</c:v>
                </c:pt>
                <c:pt idx="72">
                  <c:v>0.81170295159012495</c:v>
                </c:pt>
                <c:pt idx="73">
                  <c:v>0.80810799682507795</c:v>
                </c:pt>
                <c:pt idx="74">
                  <c:v>0.80452896377096905</c:v>
                </c:pt>
                <c:pt idx="75">
                  <c:v>0.80096578191206302</c:v>
                </c:pt>
                <c:pt idx="76">
                  <c:v>0.79741838104493101</c:v>
                </c:pt>
                <c:pt idx="77">
                  <c:v>0.79388669127706901</c:v>
                </c:pt>
                <c:pt idx="78">
                  <c:v>0.79037064302552196</c:v>
                </c:pt>
                <c:pt idx="79">
                  <c:v>0.78687016701551005</c:v>
                </c:pt>
                <c:pt idx="80">
                  <c:v>0.78338519427906195</c:v>
                </c:pt>
              </c:numCache>
            </c:numRef>
          </c:yVal>
          <c:smooth val="0"/>
        </c:ser>
        <c:ser>
          <c:idx val="2"/>
          <c:order val="2"/>
          <c:tx>
            <c:strRef>
              <c:f>Sheet1!$D$1</c:f>
              <c:strCache>
                <c:ptCount val="1"/>
                <c:pt idx="0">
                  <c:v>Column3</c:v>
                </c:pt>
              </c:strCache>
            </c:strRef>
          </c:tx>
          <c:spPr>
            <a:ln w="41275">
              <a:solidFill>
                <a:srgbClr val="00FF00"/>
              </a:solidFill>
              <a:prstDash val="sysDot"/>
            </a:ln>
          </c:spPr>
          <c:marker>
            <c:symbol val="none"/>
          </c:marker>
          <c:xVal>
            <c:numRef>
              <c:f>Sheet1!$A$2:$A$82</c:f>
              <c:numCache>
                <c:formatCode>General</c:formatCode>
                <c:ptCount val="8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numCache>
            </c:numRef>
          </c:xVal>
          <c:yVal>
            <c:numRef>
              <c:f>Sheet1!$D$2:$D$82</c:f>
              <c:numCache>
                <c:formatCode>General</c:formatCode>
                <c:ptCount val="81"/>
                <c:pt idx="0">
                  <c:v>1.11735973854138</c:v>
                </c:pt>
                <c:pt idx="1">
                  <c:v>1.1124110590909999</c:v>
                </c:pt>
                <c:pt idx="2">
                  <c:v>1.1074842968687699</c:v>
                </c:pt>
                <c:pt idx="3">
                  <c:v>1.1025793548053699</c:v>
                </c:pt>
                <c:pt idx="4">
                  <c:v>1.0976961362613999</c:v>
                </c:pt>
                <c:pt idx="5">
                  <c:v>1.09283454502547</c:v>
                </c:pt>
                <c:pt idx="6">
                  <c:v>1.08799448531231</c:v>
                </c:pt>
                <c:pt idx="7">
                  <c:v>1.08317586176085</c:v>
                </c:pt>
                <c:pt idx="8">
                  <c:v>1.0783785794323899</c:v>
                </c:pt>
                <c:pt idx="9">
                  <c:v>1.07360254380869</c:v>
                </c:pt>
                <c:pt idx="10">
                  <c:v>1.06884766079013</c:v>
                </c:pt>
                <c:pt idx="11">
                  <c:v>1.0641138366938401</c:v>
                </c:pt>
                <c:pt idx="12">
                  <c:v>1.0594009782518701</c:v>
                </c:pt>
                <c:pt idx="13">
                  <c:v>1.05470899260934</c:v>
                </c:pt>
                <c:pt idx="14">
                  <c:v>1.0500377873226101</c:v>
                </c:pt>
                <c:pt idx="15">
                  <c:v>1.04538727035748</c:v>
                </c:pt>
                <c:pt idx="16">
                  <c:v>1.0407573500873499</c:v>
                </c:pt>
                <c:pt idx="17">
                  <c:v>1.03614793529143</c:v>
                </c:pt>
                <c:pt idx="18">
                  <c:v>1.03155893515293</c:v>
                </c:pt>
                <c:pt idx="19">
                  <c:v>1.0269902592572799</c:v>
                </c:pt>
                <c:pt idx="20">
                  <c:v>1.02244181759036</c:v>
                </c:pt>
                <c:pt idx="21">
                  <c:v>1.01791352053671</c:v>
                </c:pt>
                <c:pt idx="22">
                  <c:v>1.0134052788777499</c:v>
                </c:pt>
                <c:pt idx="23">
                  <c:v>1.0089170037900601</c:v>
                </c:pt>
                <c:pt idx="24">
                  <c:v>1.0044486068436</c:v>
                </c:pt>
                <c:pt idx="25">
                  <c:v>1</c:v>
                </c:pt>
                <c:pt idx="26">
                  <c:v>0.99995602726708599</c:v>
                </c:pt>
                <c:pt idx="27">
                  <c:v>0.99991205646777404</c:v>
                </c:pt>
                <c:pt idx="28">
                  <c:v>0.99986808760197798</c:v>
                </c:pt>
                <c:pt idx="29">
                  <c:v>0.99982412066961301</c:v>
                </c:pt>
                <c:pt idx="30">
                  <c:v>0.99978015567059397</c:v>
                </c:pt>
                <c:pt idx="31">
                  <c:v>0.99973619260483604</c:v>
                </c:pt>
                <c:pt idx="32">
                  <c:v>0.99969223147225506</c:v>
                </c:pt>
                <c:pt idx="33">
                  <c:v>0.99964827227276398</c:v>
                </c:pt>
                <c:pt idx="34">
                  <c:v>0.99960431500628</c:v>
                </c:pt>
                <c:pt idx="35">
                  <c:v>0.99956035967271695</c:v>
                </c:pt>
                <c:pt idx="36">
                  <c:v>0.99951640627199001</c:v>
                </c:pt>
                <c:pt idx="37">
                  <c:v>0.99947245480401403</c:v>
                </c:pt>
                <c:pt idx="38">
                  <c:v>0.99942850526870397</c:v>
                </c:pt>
                <c:pt idx="39">
                  <c:v>0.999384557665976</c:v>
                </c:pt>
                <c:pt idx="40">
                  <c:v>0.99934061199574398</c:v>
                </c:pt>
                <c:pt idx="41">
                  <c:v>0.99929666825792196</c:v>
                </c:pt>
                <c:pt idx="42">
                  <c:v>0.99925272645242802</c:v>
                </c:pt>
                <c:pt idx="43">
                  <c:v>0.999208786579174</c:v>
                </c:pt>
                <c:pt idx="44">
                  <c:v>0.99916484863807697</c:v>
                </c:pt>
                <c:pt idx="45">
                  <c:v>0.99912091262905101</c:v>
                </c:pt>
                <c:pt idx="46">
                  <c:v>0.99907697855201205</c:v>
                </c:pt>
                <c:pt idx="47">
                  <c:v>0.99903304640687396</c:v>
                </c:pt>
                <c:pt idx="48">
                  <c:v>0.99898911619355202</c:v>
                </c:pt>
                <c:pt idx="49">
                  <c:v>0.99894518791196196</c:v>
                </c:pt>
                <c:pt idx="50">
                  <c:v>0.99890126156201797</c:v>
                </c:pt>
                <c:pt idx="51">
                  <c:v>0.998857337143637</c:v>
                </c:pt>
                <c:pt idx="52">
                  <c:v>0.99881341465673201</c:v>
                </c:pt>
                <c:pt idx="53">
                  <c:v>0.99876949410121796</c:v>
                </c:pt>
                <c:pt idx="54">
                  <c:v>0.99872557547701202</c:v>
                </c:pt>
                <c:pt idx="55">
                  <c:v>0.99868165878402704</c:v>
                </c:pt>
                <c:pt idx="56">
                  <c:v>0.99863774402217997</c:v>
                </c:pt>
                <c:pt idx="57">
                  <c:v>0.99859383119138401</c:v>
                </c:pt>
                <c:pt idx="58">
                  <c:v>0.99854992029155598</c:v>
                </c:pt>
                <c:pt idx="59">
                  <c:v>0.99850601132260997</c:v>
                </c:pt>
                <c:pt idx="60">
                  <c:v>0.99846210428446203</c:v>
                </c:pt>
                <c:pt idx="61">
                  <c:v>0.99841819917702601</c:v>
                </c:pt>
                <c:pt idx="62">
                  <c:v>0.99837429600021699</c:v>
                </c:pt>
                <c:pt idx="63">
                  <c:v>0.99833039475395102</c:v>
                </c:pt>
                <c:pt idx="64">
                  <c:v>0.99828649543814296</c:v>
                </c:pt>
                <c:pt idx="65">
                  <c:v>0.99824259805270799</c:v>
                </c:pt>
                <c:pt idx="66">
                  <c:v>0.99819870259756105</c:v>
                </c:pt>
                <c:pt idx="67">
                  <c:v>0.998154809072616</c:v>
                </c:pt>
                <c:pt idx="68">
                  <c:v>0.99811091747779102</c:v>
                </c:pt>
                <c:pt idx="69">
                  <c:v>0.99806702781299805</c:v>
                </c:pt>
                <c:pt idx="70">
                  <c:v>0.99802314007815396</c:v>
                </c:pt>
                <c:pt idx="71">
                  <c:v>0.99797925427317402</c:v>
                </c:pt>
                <c:pt idx="72">
                  <c:v>0.99793537039797198</c:v>
                </c:pt>
                <c:pt idx="73">
                  <c:v>0.997891488452465</c:v>
                </c:pt>
                <c:pt idx="74">
                  <c:v>0.99784760843656595</c:v>
                </c:pt>
                <c:pt idx="75">
                  <c:v>0.99780373035019199</c:v>
                </c:pt>
                <c:pt idx="76">
                  <c:v>0.99775985419325697</c:v>
                </c:pt>
                <c:pt idx="77">
                  <c:v>0.99771597996567696</c:v>
                </c:pt>
                <c:pt idx="78">
                  <c:v>0.99767210766736603</c:v>
                </c:pt>
                <c:pt idx="79">
                  <c:v>0.99762823729824002</c:v>
                </c:pt>
                <c:pt idx="80">
                  <c:v>0.997584368858214</c:v>
                </c:pt>
              </c:numCache>
            </c:numRef>
          </c:yVal>
          <c:smooth val="1"/>
        </c:ser>
        <c:dLbls>
          <c:showLegendKey val="0"/>
          <c:showVal val="0"/>
          <c:showCatName val="0"/>
          <c:showSerName val="0"/>
          <c:showPercent val="0"/>
          <c:showBubbleSize val="0"/>
        </c:dLbls>
        <c:axId val="563152608"/>
        <c:axId val="563153000"/>
      </c:scatterChart>
      <c:valAx>
        <c:axId val="563152608"/>
        <c:scaling>
          <c:orientation val="minMax"/>
          <c:max val="130"/>
          <c:min val="50"/>
        </c:scaling>
        <c:delete val="0"/>
        <c:axPos val="b"/>
        <c:title>
          <c:tx>
            <c:rich>
              <a:bodyPr/>
              <a:lstStyle/>
              <a:p>
                <a:pPr>
                  <a:defRPr sz="1700"/>
                </a:pPr>
                <a:r>
                  <a:rPr lang="en-US" sz="1700" dirty="0" smtClean="0"/>
                  <a:t>Donor </a:t>
                </a:r>
                <a:r>
                  <a:rPr lang="en-US" sz="1700" baseline="0" dirty="0" smtClean="0"/>
                  <a:t>Weight (kg)</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63153000"/>
        <c:crosses val="autoZero"/>
        <c:crossBetween val="midCat"/>
        <c:majorUnit val="10"/>
      </c:valAx>
      <c:valAx>
        <c:axId val="563153000"/>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 </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63152608"/>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8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502"/>
          <c:h val="0.77074260114041204"/>
        </c:manualLayout>
      </c:layout>
      <c:scatterChart>
        <c:scatterStyle val="smoothMarker"/>
        <c:varyColors val="0"/>
        <c:ser>
          <c:idx val="0"/>
          <c:order val="0"/>
          <c:tx>
            <c:strRef>
              <c:f>Sheet1!$A$1</c:f>
              <c:strCache>
                <c:ptCount val="1"/>
                <c:pt idx="0">
                  <c:v>Ischemia time</c:v>
                </c:pt>
              </c:strCache>
            </c:strRef>
          </c:tx>
          <c:spPr>
            <a:ln w="38100">
              <a:solidFill>
                <a:srgbClr val="00FF00"/>
              </a:solidFill>
            </a:ln>
          </c:spPr>
          <c:marker>
            <c:symbol val="none"/>
          </c:marker>
          <c:xVal>
            <c:numRef>
              <c:f>Sheet1!$A$2:$A$52</c:f>
              <c:numCache>
                <c:formatCode>General</c:formatCode>
                <c:ptCount val="51"/>
                <c:pt idx="0">
                  <c:v>60</c:v>
                </c:pt>
                <c:pt idx="1">
                  <c:v>66</c:v>
                </c:pt>
                <c:pt idx="2">
                  <c:v>72</c:v>
                </c:pt>
                <c:pt idx="3">
                  <c:v>78</c:v>
                </c:pt>
                <c:pt idx="4">
                  <c:v>84</c:v>
                </c:pt>
                <c:pt idx="5">
                  <c:v>90</c:v>
                </c:pt>
                <c:pt idx="6">
                  <c:v>96</c:v>
                </c:pt>
                <c:pt idx="7">
                  <c:v>102</c:v>
                </c:pt>
                <c:pt idx="8">
                  <c:v>108</c:v>
                </c:pt>
                <c:pt idx="9">
                  <c:v>114</c:v>
                </c:pt>
                <c:pt idx="10">
                  <c:v>120</c:v>
                </c:pt>
                <c:pt idx="11">
                  <c:v>126</c:v>
                </c:pt>
                <c:pt idx="12">
                  <c:v>132</c:v>
                </c:pt>
                <c:pt idx="13">
                  <c:v>138</c:v>
                </c:pt>
                <c:pt idx="14">
                  <c:v>144</c:v>
                </c:pt>
                <c:pt idx="15">
                  <c:v>150</c:v>
                </c:pt>
                <c:pt idx="16">
                  <c:v>156</c:v>
                </c:pt>
                <c:pt idx="17">
                  <c:v>162</c:v>
                </c:pt>
                <c:pt idx="18">
                  <c:v>168</c:v>
                </c:pt>
                <c:pt idx="19">
                  <c:v>174</c:v>
                </c:pt>
                <c:pt idx="20">
                  <c:v>180</c:v>
                </c:pt>
                <c:pt idx="21">
                  <c:v>186</c:v>
                </c:pt>
                <c:pt idx="22">
                  <c:v>192</c:v>
                </c:pt>
                <c:pt idx="23">
                  <c:v>198</c:v>
                </c:pt>
                <c:pt idx="24">
                  <c:v>204</c:v>
                </c:pt>
                <c:pt idx="25">
                  <c:v>210</c:v>
                </c:pt>
                <c:pt idx="26">
                  <c:v>216</c:v>
                </c:pt>
                <c:pt idx="27">
                  <c:v>222</c:v>
                </c:pt>
                <c:pt idx="28">
                  <c:v>228</c:v>
                </c:pt>
                <c:pt idx="29">
                  <c:v>234</c:v>
                </c:pt>
                <c:pt idx="30">
                  <c:v>240</c:v>
                </c:pt>
                <c:pt idx="31">
                  <c:v>245.99999999999997</c:v>
                </c:pt>
                <c:pt idx="32">
                  <c:v>252</c:v>
                </c:pt>
                <c:pt idx="33">
                  <c:v>258</c:v>
                </c:pt>
                <c:pt idx="34">
                  <c:v>264</c:v>
                </c:pt>
                <c:pt idx="35">
                  <c:v>270</c:v>
                </c:pt>
                <c:pt idx="36">
                  <c:v>276</c:v>
                </c:pt>
                <c:pt idx="37">
                  <c:v>282</c:v>
                </c:pt>
                <c:pt idx="38">
                  <c:v>288</c:v>
                </c:pt>
                <c:pt idx="39">
                  <c:v>294</c:v>
                </c:pt>
                <c:pt idx="40">
                  <c:v>300</c:v>
                </c:pt>
                <c:pt idx="41">
                  <c:v>306</c:v>
                </c:pt>
                <c:pt idx="42">
                  <c:v>312</c:v>
                </c:pt>
                <c:pt idx="43">
                  <c:v>318</c:v>
                </c:pt>
                <c:pt idx="44">
                  <c:v>324</c:v>
                </c:pt>
                <c:pt idx="45">
                  <c:v>330</c:v>
                </c:pt>
                <c:pt idx="46">
                  <c:v>336</c:v>
                </c:pt>
                <c:pt idx="47">
                  <c:v>342</c:v>
                </c:pt>
                <c:pt idx="48">
                  <c:v>348</c:v>
                </c:pt>
                <c:pt idx="49">
                  <c:v>354</c:v>
                </c:pt>
                <c:pt idx="50">
                  <c:v>360</c:v>
                </c:pt>
              </c:numCache>
            </c:numRef>
          </c:xVal>
          <c:yVal>
            <c:numRef>
              <c:f>Sheet1!$B$2:$B$52</c:f>
              <c:numCache>
                <c:formatCode>General</c:formatCode>
                <c:ptCount val="51"/>
                <c:pt idx="0">
                  <c:v>0.99088524285935098</c:v>
                </c:pt>
                <c:pt idx="1">
                  <c:v>0.99018119358093204</c:v>
                </c:pt>
                <c:pt idx="2">
                  <c:v>0.98947764454751097</c:v>
                </c:pt>
                <c:pt idx="3">
                  <c:v>0.98877459624145303</c:v>
                </c:pt>
                <c:pt idx="4">
                  <c:v>0.98807204663137504</c:v>
                </c:pt>
                <c:pt idx="5">
                  <c:v>0.98736999620074195</c:v>
                </c:pt>
                <c:pt idx="6">
                  <c:v>0.98666844459487502</c:v>
                </c:pt>
                <c:pt idx="7">
                  <c:v>0.98596739145934598</c:v>
                </c:pt>
                <c:pt idx="8">
                  <c:v>0.985267278730795</c:v>
                </c:pt>
                <c:pt idx="9">
                  <c:v>0.98459488987309496</c:v>
                </c:pt>
                <c:pt idx="10">
                  <c:v>0.98401767930359496</c:v>
                </c:pt>
                <c:pt idx="11">
                  <c:v>0.98360645700627203</c:v>
                </c:pt>
                <c:pt idx="12">
                  <c:v>0.98343197608286004</c:v>
                </c:pt>
                <c:pt idx="13">
                  <c:v>0.98356508714242097</c:v>
                </c:pt>
                <c:pt idx="14">
                  <c:v>0.98407692145907799</c:v>
                </c:pt>
                <c:pt idx="15">
                  <c:v>0.98503915338854298</c:v>
                </c:pt>
                <c:pt idx="16">
                  <c:v>0.98652428859899199</c:v>
                </c:pt>
                <c:pt idx="17">
                  <c:v>0.98860602383074203</c:v>
                </c:pt>
                <c:pt idx="18">
                  <c:v>0.99135966526172603</c:v>
                </c:pt>
                <c:pt idx="19">
                  <c:v>0.99486258254559601</c:v>
                </c:pt>
                <c:pt idx="20">
                  <c:v>0.99919476732297396</c:v>
                </c:pt>
                <c:pt idx="21">
                  <c:v>1.00442566249565</c:v>
                </c:pt>
                <c:pt idx="22">
                  <c:v>1.01053651045632</c:v>
                </c:pt>
                <c:pt idx="23">
                  <c:v>1.01747251611335</c:v>
                </c:pt>
                <c:pt idx="24">
                  <c:v>1.02517898547493</c:v>
                </c:pt>
                <c:pt idx="25">
                  <c:v>1.03360094001707</c:v>
                </c:pt>
                <c:pt idx="26">
                  <c:v>1.0426826579695601</c:v>
                </c:pt>
                <c:pt idx="27">
                  <c:v>1.05236723432095</c:v>
                </c:pt>
                <c:pt idx="28">
                  <c:v>1.06259620964849</c:v>
                </c:pt>
                <c:pt idx="29">
                  <c:v>1.0733091799942001</c:v>
                </c:pt>
                <c:pt idx="30">
                  <c:v>1.0844434766997</c:v>
                </c:pt>
                <c:pt idx="31">
                  <c:v>1.09593390054161</c:v>
                </c:pt>
                <c:pt idx="32">
                  <c:v>1.1077124233208</c:v>
                </c:pt>
                <c:pt idx="33">
                  <c:v>1.1197079663143601</c:v>
                </c:pt>
                <c:pt idx="34">
                  <c:v>1.1318539662465099</c:v>
                </c:pt>
                <c:pt idx="35">
                  <c:v>1.14413175155785</c:v>
                </c:pt>
                <c:pt idx="36">
                  <c:v>1.15654274170007</c:v>
                </c:pt>
                <c:pt idx="37">
                  <c:v>1.1690883602852999</c:v>
                </c:pt>
                <c:pt idx="38">
                  <c:v>1.1817700416613299</c:v>
                </c:pt>
                <c:pt idx="39">
                  <c:v>1.1945893138452</c:v>
                </c:pt>
                <c:pt idx="40">
                  <c:v>1.2075476208070499</c:v>
                </c:pt>
                <c:pt idx="41">
                  <c:v>1.2206465157530999</c:v>
                </c:pt>
                <c:pt idx="42">
                  <c:v>1.23388750120212</c:v>
                </c:pt>
                <c:pt idx="43">
                  <c:v>1.2472720910036099</c:v>
                </c:pt>
                <c:pt idx="44">
                  <c:v>1.2608018978680999</c:v>
                </c:pt>
                <c:pt idx="45">
                  <c:v>1.2744784695605</c:v>
                </c:pt>
                <c:pt idx="46">
                  <c:v>1.2883033740975101</c:v>
                </c:pt>
                <c:pt idx="47">
                  <c:v>1.30227826855729</c:v>
                </c:pt>
                <c:pt idx="48">
                  <c:v>1.31640472693785</c:v>
                </c:pt>
                <c:pt idx="49">
                  <c:v>1.33068447614512</c:v>
                </c:pt>
                <c:pt idx="50">
                  <c:v>1.34511907530937</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60</c:v>
                </c:pt>
                <c:pt idx="1">
                  <c:v>66</c:v>
                </c:pt>
                <c:pt idx="2">
                  <c:v>72</c:v>
                </c:pt>
                <c:pt idx="3">
                  <c:v>78</c:v>
                </c:pt>
                <c:pt idx="4">
                  <c:v>84</c:v>
                </c:pt>
                <c:pt idx="5">
                  <c:v>90</c:v>
                </c:pt>
                <c:pt idx="6">
                  <c:v>96</c:v>
                </c:pt>
                <c:pt idx="7">
                  <c:v>102</c:v>
                </c:pt>
                <c:pt idx="8">
                  <c:v>108</c:v>
                </c:pt>
                <c:pt idx="9">
                  <c:v>114</c:v>
                </c:pt>
                <c:pt idx="10">
                  <c:v>120</c:v>
                </c:pt>
                <c:pt idx="11">
                  <c:v>126</c:v>
                </c:pt>
                <c:pt idx="12">
                  <c:v>132</c:v>
                </c:pt>
                <c:pt idx="13">
                  <c:v>138</c:v>
                </c:pt>
                <c:pt idx="14">
                  <c:v>144</c:v>
                </c:pt>
                <c:pt idx="15">
                  <c:v>150</c:v>
                </c:pt>
                <c:pt idx="16">
                  <c:v>156</c:v>
                </c:pt>
                <c:pt idx="17">
                  <c:v>162</c:v>
                </c:pt>
                <c:pt idx="18">
                  <c:v>168</c:v>
                </c:pt>
                <c:pt idx="19">
                  <c:v>174</c:v>
                </c:pt>
                <c:pt idx="20">
                  <c:v>180</c:v>
                </c:pt>
                <c:pt idx="21">
                  <c:v>186</c:v>
                </c:pt>
                <c:pt idx="22">
                  <c:v>192</c:v>
                </c:pt>
                <c:pt idx="23">
                  <c:v>198</c:v>
                </c:pt>
                <c:pt idx="24">
                  <c:v>204</c:v>
                </c:pt>
                <c:pt idx="25">
                  <c:v>210</c:v>
                </c:pt>
                <c:pt idx="26">
                  <c:v>216</c:v>
                </c:pt>
                <c:pt idx="27">
                  <c:v>222</c:v>
                </c:pt>
                <c:pt idx="28">
                  <c:v>228</c:v>
                </c:pt>
                <c:pt idx="29">
                  <c:v>234</c:v>
                </c:pt>
                <c:pt idx="30">
                  <c:v>240</c:v>
                </c:pt>
                <c:pt idx="31">
                  <c:v>245.99999999999997</c:v>
                </c:pt>
                <c:pt idx="32">
                  <c:v>252</c:v>
                </c:pt>
                <c:pt idx="33">
                  <c:v>258</c:v>
                </c:pt>
                <c:pt idx="34">
                  <c:v>264</c:v>
                </c:pt>
                <c:pt idx="35">
                  <c:v>270</c:v>
                </c:pt>
                <c:pt idx="36">
                  <c:v>276</c:v>
                </c:pt>
                <c:pt idx="37">
                  <c:v>282</c:v>
                </c:pt>
                <c:pt idx="38">
                  <c:v>288</c:v>
                </c:pt>
                <c:pt idx="39">
                  <c:v>294</c:v>
                </c:pt>
                <c:pt idx="40">
                  <c:v>300</c:v>
                </c:pt>
                <c:pt idx="41">
                  <c:v>306</c:v>
                </c:pt>
                <c:pt idx="42">
                  <c:v>312</c:v>
                </c:pt>
                <c:pt idx="43">
                  <c:v>318</c:v>
                </c:pt>
                <c:pt idx="44">
                  <c:v>324</c:v>
                </c:pt>
                <c:pt idx="45">
                  <c:v>330</c:v>
                </c:pt>
                <c:pt idx="46">
                  <c:v>336</c:v>
                </c:pt>
                <c:pt idx="47">
                  <c:v>342</c:v>
                </c:pt>
                <c:pt idx="48">
                  <c:v>348</c:v>
                </c:pt>
                <c:pt idx="49">
                  <c:v>354</c:v>
                </c:pt>
                <c:pt idx="50">
                  <c:v>360</c:v>
                </c:pt>
              </c:numCache>
            </c:numRef>
          </c:xVal>
          <c:yVal>
            <c:numRef>
              <c:f>Sheet1!$C$2:$C$52</c:f>
              <c:numCache>
                <c:formatCode>General</c:formatCode>
                <c:ptCount val="51"/>
                <c:pt idx="0">
                  <c:v>0.86559350310179894</c:v>
                </c:pt>
                <c:pt idx="1">
                  <c:v>0.87180175585840503</c:v>
                </c:pt>
                <c:pt idx="2">
                  <c:v>0.87805132045432499</c:v>
                </c:pt>
                <c:pt idx="3">
                  <c:v>0.884341756031222</c:v>
                </c:pt>
                <c:pt idx="4">
                  <c:v>0.89067241818128196</c:v>
                </c:pt>
                <c:pt idx="5">
                  <c:v>0.89704232106141302</c:v>
                </c:pt>
                <c:pt idx="6">
                  <c:v>0.90345002527692797</c:v>
                </c:pt>
                <c:pt idx="7">
                  <c:v>0.90989340603619995</c:v>
                </c:pt>
                <c:pt idx="8">
                  <c:v>0.91636929786695698</c:v>
                </c:pt>
                <c:pt idx="9">
                  <c:v>0.92287440249570996</c:v>
                </c:pt>
                <c:pt idx="10">
                  <c:v>0.92940704132433605</c:v>
                </c:pt>
                <c:pt idx="11">
                  <c:v>0.93596667186676497</c:v>
                </c:pt>
                <c:pt idx="12">
                  <c:v>0.94255449942847203</c:v>
                </c:pt>
                <c:pt idx="13">
                  <c:v>0.949174430427834</c:v>
                </c:pt>
                <c:pt idx="14">
                  <c:v>0.95583475190842904</c:v>
                </c:pt>
                <c:pt idx="15">
                  <c:v>0.96255040887245102</c:v>
                </c:pt>
                <c:pt idx="16">
                  <c:v>0.96934684953124695</c:v>
                </c:pt>
                <c:pt idx="17">
                  <c:v>0.97626580387129203</c:v>
                </c:pt>
                <c:pt idx="18">
                  <c:v>0.98337418322755998</c:v>
                </c:pt>
                <c:pt idx="19">
                  <c:v>0.99077727824468897</c:v>
                </c:pt>
                <c:pt idx="20">
                  <c:v>0.99863601476036201</c:v>
                </c:pt>
                <c:pt idx="21">
                  <c:v>1.0016852527329001</c:v>
                </c:pt>
                <c:pt idx="22">
                  <c:v>1.00451789858536</c:v>
                </c:pt>
                <c:pt idx="23">
                  <c:v>1.0079919628811</c:v>
                </c:pt>
                <c:pt idx="24">
                  <c:v>1.0118976970031699</c:v>
                </c:pt>
                <c:pt idx="25">
                  <c:v>1.0160791220754399</c:v>
                </c:pt>
                <c:pt idx="26">
                  <c:v>1.0204275522336801</c:v>
                </c:pt>
                <c:pt idx="27">
                  <c:v>1.0248708265131501</c:v>
                </c:pt>
                <c:pt idx="28">
                  <c:v>1.0293626905784401</c:v>
                </c:pt>
                <c:pt idx="29">
                  <c:v>1.0338743369608501</c:v>
                </c:pt>
                <c:pt idx="30">
                  <c:v>1.0383883471515301</c:v>
                </c:pt>
                <c:pt idx="31">
                  <c:v>1.0428946296154999</c:v>
                </c:pt>
                <c:pt idx="32">
                  <c:v>1.04738769147558</c:v>
                </c:pt>
                <c:pt idx="33">
                  <c:v>1.05186486397791</c:v>
                </c:pt>
                <c:pt idx="34">
                  <c:v>1.05632604826368</c:v>
                </c:pt>
                <c:pt idx="35">
                  <c:v>1.06077754759597</c:v>
                </c:pt>
                <c:pt idx="36">
                  <c:v>1.06522597727958</c:v>
                </c:pt>
                <c:pt idx="37">
                  <c:v>1.06967602640666</c:v>
                </c:pt>
                <c:pt idx="38">
                  <c:v>1.07413113052736</c:v>
                </c:pt>
                <c:pt idx="39">
                  <c:v>1.07859382198695</c:v>
                </c:pt>
                <c:pt idx="40">
                  <c:v>1.0830660676012001</c:v>
                </c:pt>
                <c:pt idx="41">
                  <c:v>1.08754939556168</c:v>
                </c:pt>
                <c:pt idx="42">
                  <c:v>1.0920450139776301</c:v>
                </c:pt>
                <c:pt idx="43">
                  <c:v>1.0965539145974901</c:v>
                </c:pt>
                <c:pt idx="44">
                  <c:v>1.1010768659738499</c:v>
                </c:pt>
                <c:pt idx="45">
                  <c:v>1.1056145474691901</c:v>
                </c:pt>
                <c:pt idx="46">
                  <c:v>1.11016751671694</c:v>
                </c:pt>
                <c:pt idx="47">
                  <c:v>1.1147362527426401</c:v>
                </c:pt>
                <c:pt idx="48">
                  <c:v>1.1193211819537201</c:v>
                </c:pt>
                <c:pt idx="49">
                  <c:v>1.1239226297349301</c:v>
                </c:pt>
                <c:pt idx="50">
                  <c:v>1.1285409248315701</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Sheet1!$A$2:$A$52</c:f>
              <c:numCache>
                <c:formatCode>General</c:formatCode>
                <c:ptCount val="51"/>
                <c:pt idx="0">
                  <c:v>60</c:v>
                </c:pt>
                <c:pt idx="1">
                  <c:v>66</c:v>
                </c:pt>
                <c:pt idx="2">
                  <c:v>72</c:v>
                </c:pt>
                <c:pt idx="3">
                  <c:v>78</c:v>
                </c:pt>
                <c:pt idx="4">
                  <c:v>84</c:v>
                </c:pt>
                <c:pt idx="5">
                  <c:v>90</c:v>
                </c:pt>
                <c:pt idx="6">
                  <c:v>96</c:v>
                </c:pt>
                <c:pt idx="7">
                  <c:v>102</c:v>
                </c:pt>
                <c:pt idx="8">
                  <c:v>108</c:v>
                </c:pt>
                <c:pt idx="9">
                  <c:v>114</c:v>
                </c:pt>
                <c:pt idx="10">
                  <c:v>120</c:v>
                </c:pt>
                <c:pt idx="11">
                  <c:v>126</c:v>
                </c:pt>
                <c:pt idx="12">
                  <c:v>132</c:v>
                </c:pt>
                <c:pt idx="13">
                  <c:v>138</c:v>
                </c:pt>
                <c:pt idx="14">
                  <c:v>144</c:v>
                </c:pt>
                <c:pt idx="15">
                  <c:v>150</c:v>
                </c:pt>
                <c:pt idx="16">
                  <c:v>156</c:v>
                </c:pt>
                <c:pt idx="17">
                  <c:v>162</c:v>
                </c:pt>
                <c:pt idx="18">
                  <c:v>168</c:v>
                </c:pt>
                <c:pt idx="19">
                  <c:v>174</c:v>
                </c:pt>
                <c:pt idx="20">
                  <c:v>180</c:v>
                </c:pt>
                <c:pt idx="21">
                  <c:v>186</c:v>
                </c:pt>
                <c:pt idx="22">
                  <c:v>192</c:v>
                </c:pt>
                <c:pt idx="23">
                  <c:v>198</c:v>
                </c:pt>
                <c:pt idx="24">
                  <c:v>204</c:v>
                </c:pt>
                <c:pt idx="25">
                  <c:v>210</c:v>
                </c:pt>
                <c:pt idx="26">
                  <c:v>216</c:v>
                </c:pt>
                <c:pt idx="27">
                  <c:v>222</c:v>
                </c:pt>
                <c:pt idx="28">
                  <c:v>228</c:v>
                </c:pt>
                <c:pt idx="29">
                  <c:v>234</c:v>
                </c:pt>
                <c:pt idx="30">
                  <c:v>240</c:v>
                </c:pt>
                <c:pt idx="31">
                  <c:v>245.99999999999997</c:v>
                </c:pt>
                <c:pt idx="32">
                  <c:v>252</c:v>
                </c:pt>
                <c:pt idx="33">
                  <c:v>258</c:v>
                </c:pt>
                <c:pt idx="34">
                  <c:v>264</c:v>
                </c:pt>
                <c:pt idx="35">
                  <c:v>270</c:v>
                </c:pt>
                <c:pt idx="36">
                  <c:v>276</c:v>
                </c:pt>
                <c:pt idx="37">
                  <c:v>282</c:v>
                </c:pt>
                <c:pt idx="38">
                  <c:v>288</c:v>
                </c:pt>
                <c:pt idx="39">
                  <c:v>294</c:v>
                </c:pt>
                <c:pt idx="40">
                  <c:v>300</c:v>
                </c:pt>
                <c:pt idx="41">
                  <c:v>306</c:v>
                </c:pt>
                <c:pt idx="42">
                  <c:v>312</c:v>
                </c:pt>
                <c:pt idx="43">
                  <c:v>318</c:v>
                </c:pt>
                <c:pt idx="44">
                  <c:v>324</c:v>
                </c:pt>
                <c:pt idx="45">
                  <c:v>330</c:v>
                </c:pt>
                <c:pt idx="46">
                  <c:v>336</c:v>
                </c:pt>
                <c:pt idx="47">
                  <c:v>342</c:v>
                </c:pt>
                <c:pt idx="48">
                  <c:v>348</c:v>
                </c:pt>
                <c:pt idx="49">
                  <c:v>354</c:v>
                </c:pt>
                <c:pt idx="50">
                  <c:v>360</c:v>
                </c:pt>
              </c:numCache>
            </c:numRef>
          </c:xVal>
          <c:yVal>
            <c:numRef>
              <c:f>Sheet1!$D$2:$D$52</c:f>
              <c:numCache>
                <c:formatCode>General</c:formatCode>
                <c:ptCount val="51"/>
                <c:pt idx="0">
                  <c:v>1.1343125393132301</c:v>
                </c:pt>
                <c:pt idx="1">
                  <c:v>1.12463503260092</c:v>
                </c:pt>
                <c:pt idx="2">
                  <c:v>1.1150441736739201</c:v>
                </c:pt>
                <c:pt idx="3">
                  <c:v>1.1055400194604501</c:v>
                </c:pt>
                <c:pt idx="4">
                  <c:v>1.0961228274339601</c:v>
                </c:pt>
                <c:pt idx="5">
                  <c:v>1.08679321644927</c:v>
                </c:pt>
                <c:pt idx="6">
                  <c:v>1.0775522633483401</c:v>
                </c:pt>
                <c:pt idx="7">
                  <c:v>1.0684017386784701</c:v>
                </c:pt>
                <c:pt idx="8">
                  <c:v>1.0593454110664899</c:v>
                </c:pt>
                <c:pt idx="9">
                  <c:v>1.05044315298226</c:v>
                </c:pt>
                <c:pt idx="10">
                  <c:v>1.0418371608227699</c:v>
                </c:pt>
                <c:pt idx="11">
                  <c:v>1.03367106046074</c:v>
                </c:pt>
                <c:pt idx="12">
                  <c:v>1.0260822606742399</c:v>
                </c:pt>
                <c:pt idx="13">
                  <c:v>1.01920179224532</c:v>
                </c:pt>
                <c:pt idx="14">
                  <c:v>1.0131535659431099</c:v>
                </c:pt>
                <c:pt idx="15">
                  <c:v>1.0080533183140501</c:v>
                </c:pt>
                <c:pt idx="16">
                  <c:v>1.00400612274789</c:v>
                </c:pt>
                <c:pt idx="17">
                  <c:v>1.0011022269538401</c:v>
                </c:pt>
                <c:pt idx="18">
                  <c:v>0.99940999333761804</c:v>
                </c:pt>
                <c:pt idx="19">
                  <c:v>0.99896473191511603</c:v>
                </c:pt>
                <c:pt idx="20">
                  <c:v>0.99975383251643601</c:v>
                </c:pt>
                <c:pt idx="21">
                  <c:v>1.00717356946938</c:v>
                </c:pt>
                <c:pt idx="22">
                  <c:v>1.0165911830972201</c:v>
                </c:pt>
                <c:pt idx="23">
                  <c:v>1.02704223760576</c:v>
                </c:pt>
                <c:pt idx="24">
                  <c:v>1.0386345925798799</c:v>
                </c:pt>
                <c:pt idx="25">
                  <c:v>1.0514249136642</c:v>
                </c:pt>
                <c:pt idx="26">
                  <c:v>1.0654231384194499</c:v>
                </c:pt>
                <c:pt idx="27">
                  <c:v>1.08060134723535</c:v>
                </c:pt>
                <c:pt idx="28">
                  <c:v>1.09690269046457</c:v>
                </c:pt>
                <c:pt idx="29">
                  <c:v>1.11424817763267</c:v>
                </c:pt>
                <c:pt idx="30">
                  <c:v>1.13254126684158</c:v>
                </c:pt>
                <c:pt idx="31">
                  <c:v>1.15167062927455</c:v>
                </c:pt>
                <c:pt idx="32">
                  <c:v>1.1715115833093099</c:v>
                </c:pt>
                <c:pt idx="33">
                  <c:v>1.1919268080563701</c:v>
                </c:pt>
                <c:pt idx="34">
                  <c:v>1.2127821736610001</c:v>
                </c:pt>
                <c:pt idx="35">
                  <c:v>1.2340357956194501</c:v>
                </c:pt>
                <c:pt idx="36">
                  <c:v>1.2556876586835699</c:v>
                </c:pt>
                <c:pt idx="37">
                  <c:v>1.2777397645770501</c:v>
                </c:pt>
                <c:pt idx="38">
                  <c:v>1.30019547118287</c:v>
                </c:pt>
                <c:pt idx="39">
                  <c:v>1.3230593386158001</c:v>
                </c:pt>
                <c:pt idx="40">
                  <c:v>1.34633638716645</c:v>
                </c:pt>
                <c:pt idx="41">
                  <c:v>1.37003240726428</c:v>
                </c:pt>
                <c:pt idx="42">
                  <c:v>1.3941534883048401</c:v>
                </c:pt>
                <c:pt idx="43">
                  <c:v>1.4187060465399599</c:v>
                </c:pt>
                <c:pt idx="44">
                  <c:v>1.44369705221429</c:v>
                </c:pt>
                <c:pt idx="45">
                  <c:v>1.46913349963726</c:v>
                </c:pt>
                <c:pt idx="46">
                  <c:v>1.4950226508331499</c:v>
                </c:pt>
                <c:pt idx="47">
                  <c:v>1.5213721493169301</c:v>
                </c:pt>
                <c:pt idx="48">
                  <c:v>1.5481895929813401</c:v>
                </c:pt>
                <c:pt idx="49">
                  <c:v>1.5754831588996601</c:v>
                </c:pt>
                <c:pt idx="50">
                  <c:v>1.6032607120837701</c:v>
                </c:pt>
              </c:numCache>
            </c:numRef>
          </c:yVal>
          <c:smooth val="1"/>
        </c:ser>
        <c:dLbls>
          <c:showLegendKey val="0"/>
          <c:showVal val="0"/>
          <c:showCatName val="0"/>
          <c:showSerName val="0"/>
          <c:showPercent val="0"/>
          <c:showBubbleSize val="0"/>
        </c:dLbls>
        <c:axId val="563153784"/>
        <c:axId val="563154176"/>
      </c:scatterChart>
      <c:valAx>
        <c:axId val="563153784"/>
        <c:scaling>
          <c:orientation val="minMax"/>
          <c:max val="360"/>
          <c:min val="60"/>
        </c:scaling>
        <c:delete val="0"/>
        <c:axPos val="b"/>
        <c:title>
          <c:tx>
            <c:rich>
              <a:bodyPr/>
              <a:lstStyle/>
              <a:p>
                <a:pPr>
                  <a:defRPr sz="1700"/>
                </a:pPr>
                <a:r>
                  <a:rPr lang="en-US" sz="1700" dirty="0" smtClean="0"/>
                  <a:t>Ischemia</a:t>
                </a:r>
                <a:r>
                  <a:rPr lang="en-US" sz="1700" baseline="0" dirty="0" smtClean="0"/>
                  <a:t> time (minutes)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63154176"/>
        <c:crosses val="autoZero"/>
        <c:crossBetween val="midCat"/>
        <c:majorUnit val="60"/>
      </c:valAx>
      <c:valAx>
        <c:axId val="563154176"/>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 </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63153784"/>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8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524"/>
          <c:h val="0.77074260114041215"/>
        </c:manualLayout>
      </c:layout>
      <c:scatterChart>
        <c:scatterStyle val="smoothMarker"/>
        <c:varyColors val="0"/>
        <c:ser>
          <c:idx val="0"/>
          <c:order val="0"/>
          <c:tx>
            <c:strRef>
              <c:f>Sheet1!$A$1</c:f>
              <c:strCache>
                <c:ptCount val="1"/>
                <c:pt idx="0">
                  <c:v>Volume</c:v>
                </c:pt>
              </c:strCache>
            </c:strRef>
          </c:tx>
          <c:spPr>
            <a:ln w="38100">
              <a:solidFill>
                <a:srgbClr val="00FF00"/>
              </a:solidFill>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Sheet1!$B$2:$B$67</c:f>
              <c:numCache>
                <c:formatCode>General</c:formatCode>
                <c:ptCount val="66"/>
                <c:pt idx="0">
                  <c:v>1.1549590410641399</c:v>
                </c:pt>
                <c:pt idx="1">
                  <c:v>1.14574496000309</c:v>
                </c:pt>
                <c:pt idx="2">
                  <c:v>1.1366043874274301</c:v>
                </c:pt>
                <c:pt idx="3">
                  <c:v>1.12753673689807</c:v>
                </c:pt>
                <c:pt idx="4">
                  <c:v>1.11854142665441</c:v>
                </c:pt>
                <c:pt idx="5">
                  <c:v>1.1096205498942899</c:v>
                </c:pt>
                <c:pt idx="6">
                  <c:v>1.1007867154400699</c:v>
                </c:pt>
                <c:pt idx="7">
                  <c:v>1.09205474441989</c:v>
                </c:pt>
                <c:pt idx="8">
                  <c:v>1.0834389702388301</c:v>
                </c:pt>
                <c:pt idx="9">
                  <c:v>1.07495325391776</c:v>
                </c:pt>
                <c:pt idx="10">
                  <c:v>1.0666110012012899</c:v>
                </c:pt>
                <c:pt idx="11">
                  <c:v>1.05842518138843</c:v>
                </c:pt>
                <c:pt idx="12">
                  <c:v>1.0504083478650299</c:v>
                </c:pt>
                <c:pt idx="13">
                  <c:v>1.0425726597898199</c:v>
                </c:pt>
                <c:pt idx="14">
                  <c:v>1.0349299056771299</c:v>
                </c:pt>
                <c:pt idx="15">
                  <c:v>1.02749152779294</c:v>
                </c:pt>
                <c:pt idx="16">
                  <c:v>1.0202686485750201</c:v>
                </c:pt>
                <c:pt idx="17">
                  <c:v>1.01327209701998</c:v>
                </c:pt>
                <c:pt idx="18">
                  <c:v>1.0065124376248999</c:v>
                </c:pt>
                <c:pt idx="19">
                  <c:v>1</c:v>
                </c:pt>
                <c:pt idx="20">
                  <c:v>0.99374159701488496</c:v>
                </c:pt>
                <c:pt idx="21">
                  <c:v>0.98773078344473697</c:v>
                </c:pt>
                <c:pt idx="22">
                  <c:v>0.98195807854820505</c:v>
                </c:pt>
                <c:pt idx="23">
                  <c:v>0.97641430307312504</c:v>
                </c:pt>
                <c:pt idx="24">
                  <c:v>0.97109055985456105</c:v>
                </c:pt>
                <c:pt idx="25">
                  <c:v>0.96597822264623401</c:v>
                </c:pt>
                <c:pt idx="26">
                  <c:v>0.96106891276950401</c:v>
                </c:pt>
                <c:pt idx="27">
                  <c:v>0.95635449440007902</c:v>
                </c:pt>
                <c:pt idx="28">
                  <c:v>0.95182705439266602</c:v>
                </c:pt>
                <c:pt idx="29">
                  <c:v>0.94747888776182698</c:v>
                </c:pt>
                <c:pt idx="30">
                  <c:v>0.94330249176806702</c:v>
                </c:pt>
                <c:pt idx="31">
                  <c:v>0.93929055262108097</c:v>
                </c:pt>
                <c:pt idx="32">
                  <c:v>0.93543592971353295</c:v>
                </c:pt>
                <c:pt idx="33">
                  <c:v>0.93173164834976696</c:v>
                </c:pt>
                <c:pt idx="34">
                  <c:v>0.92817089295459898</c:v>
                </c:pt>
                <c:pt idx="35">
                  <c:v>0.92474698837078295</c:v>
                </c:pt>
                <c:pt idx="36">
                  <c:v>0.92145340962353794</c:v>
                </c:pt>
                <c:pt idx="37">
                  <c:v>0.918283739545247</c:v>
                </c:pt>
                <c:pt idx="38">
                  <c:v>0.91523171332021203</c:v>
                </c:pt>
                <c:pt idx="39">
                  <c:v>0.91229114949021295</c:v>
                </c:pt>
                <c:pt idx="40">
                  <c:v>0.90945598605824995</c:v>
                </c:pt>
                <c:pt idx="41">
                  <c:v>0.90672027371615804</c:v>
                </c:pt>
                <c:pt idx="42">
                  <c:v>0.90407813924796598</c:v>
                </c:pt>
                <c:pt idx="43">
                  <c:v>0.90152380415736799</c:v>
                </c:pt>
                <c:pt idx="44">
                  <c:v>0.89905157918682999</c:v>
                </c:pt>
                <c:pt idx="45">
                  <c:v>0.896655841213718</c:v>
                </c:pt>
                <c:pt idx="46">
                  <c:v>0.89433105867511997</c:v>
                </c:pt>
                <c:pt idx="47">
                  <c:v>0.89207174523564003</c:v>
                </c:pt>
                <c:pt idx="48">
                  <c:v>0.889872497808465</c:v>
                </c:pt>
                <c:pt idx="49">
                  <c:v>0.88772796893354</c:v>
                </c:pt>
                <c:pt idx="50">
                  <c:v>0.88563288132342499</c:v>
                </c:pt>
                <c:pt idx="51">
                  <c:v>0.88358197743098099</c:v>
                </c:pt>
                <c:pt idx="52">
                  <c:v>0.88157011157798204</c:v>
                </c:pt>
                <c:pt idx="53">
                  <c:v>0.87959211741072696</c:v>
                </c:pt>
                <c:pt idx="54">
                  <c:v>0.87764294758984696</c:v>
                </c:pt>
                <c:pt idx="55">
                  <c:v>0.875717542301368</c:v>
                </c:pt>
                <c:pt idx="56">
                  <c:v>0.87381092198697297</c:v>
                </c:pt>
                <c:pt idx="57">
                  <c:v>0.87191812741286401</c:v>
                </c:pt>
                <c:pt idx="58">
                  <c:v>0.87003427723597904</c:v>
                </c:pt>
                <c:pt idx="59">
                  <c:v>0.86815528742653203</c:v>
                </c:pt>
                <c:pt idx="60">
                  <c:v>0.86628036721607604</c:v>
                </c:pt>
                <c:pt idx="61">
                  <c:v>0.86440949619572105</c:v>
                </c:pt>
                <c:pt idx="62">
                  <c:v>0.86254265407577502</c:v>
                </c:pt>
                <c:pt idx="63">
                  <c:v>0.86067985524481805</c:v>
                </c:pt>
                <c:pt idx="64">
                  <c:v>0.85882107942590402</c:v>
                </c:pt>
                <c:pt idx="65">
                  <c:v>0.85696630646051397</c:v>
                </c:pt>
              </c:numCache>
            </c:numRef>
          </c:yVal>
          <c:smooth val="0"/>
        </c:ser>
        <c:ser>
          <c:idx val="1"/>
          <c:order val="1"/>
          <c:tx>
            <c:strRef>
              <c:f>Sheet1!$C$1</c:f>
              <c:strCache>
                <c:ptCount val="1"/>
                <c:pt idx="0">
                  <c:v>Column2</c:v>
                </c:pt>
              </c:strCache>
            </c:strRef>
          </c:tx>
          <c:spPr>
            <a:ln w="41275">
              <a:solidFill>
                <a:srgbClr val="00FF00"/>
              </a:solidFill>
              <a:prstDash val="sysDot"/>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Sheet1!$C$2:$C$67</c:f>
              <c:numCache>
                <c:formatCode>General</c:formatCode>
                <c:ptCount val="66"/>
                <c:pt idx="0">
                  <c:v>1.0737726214104599</c:v>
                </c:pt>
                <c:pt idx="1">
                  <c:v>1.06972722097767</c:v>
                </c:pt>
                <c:pt idx="2">
                  <c:v>1.0656966937304</c:v>
                </c:pt>
                <c:pt idx="3">
                  <c:v>1.0616809090708701</c:v>
                </c:pt>
                <c:pt idx="4">
                  <c:v>1.05767971443682</c:v>
                </c:pt>
                <c:pt idx="5">
                  <c:v>1.0536931057560801</c:v>
                </c:pt>
                <c:pt idx="6">
                  <c:v>1.04972177691841</c:v>
                </c:pt>
                <c:pt idx="7">
                  <c:v>1.04576662022168</c:v>
                </c:pt>
                <c:pt idx="8">
                  <c:v>1.0418285641701699</c:v>
                </c:pt>
                <c:pt idx="9">
                  <c:v>1.0379085877835901</c:v>
                </c:pt>
                <c:pt idx="10">
                  <c:v>1.0340077370728999</c:v>
                </c:pt>
                <c:pt idx="11">
                  <c:v>1.03012714434888</c:v>
                </c:pt>
                <c:pt idx="12">
                  <c:v>1.0262680512095901</c:v>
                </c:pt>
                <c:pt idx="13">
                  <c:v>1.0224318362473299</c:v>
                </c:pt>
                <c:pt idx="14">
                  <c:v>1.0186200489442601</c:v>
                </c:pt>
                <c:pt idx="15">
                  <c:v>1.01483445151285</c:v>
                </c:pt>
                <c:pt idx="16">
                  <c:v>1.0110770712369599</c:v>
                </c:pt>
                <c:pt idx="17">
                  <c:v>1.0073502663891001</c:v>
                </c:pt>
                <c:pt idx="18">
                  <c:v>1.0036568103844601</c:v>
                </c:pt>
                <c:pt idx="19">
                  <c:v>1</c:v>
                </c:pt>
                <c:pt idx="20">
                  <c:v>0.99110685204697402</c:v>
                </c:pt>
                <c:pt idx="21">
                  <c:v>0.98267840003909501</c:v>
                </c:pt>
                <c:pt idx="22">
                  <c:v>0.97469086314585096</c:v>
                </c:pt>
                <c:pt idx="23">
                  <c:v>0.96712126792077602</c:v>
                </c:pt>
                <c:pt idx="24">
                  <c:v>0.95994735883974003</c:v>
                </c:pt>
                <c:pt idx="25">
                  <c:v>0.95314752757471899</c:v>
                </c:pt>
                <c:pt idx="26">
                  <c:v>0.94670072456110499</c:v>
                </c:pt>
                <c:pt idx="27">
                  <c:v>0.94058640888372902</c:v>
                </c:pt>
                <c:pt idx="28">
                  <c:v>0.93478447624348704</c:v>
                </c:pt>
                <c:pt idx="29">
                  <c:v>0.92927520426788301</c:v>
                </c:pt>
                <c:pt idx="30">
                  <c:v>0.92403922083258005</c:v>
                </c:pt>
                <c:pt idx="31">
                  <c:v>0.91905746919943998</c:v>
                </c:pt>
                <c:pt idx="32">
                  <c:v>0.91431118091923502</c:v>
                </c:pt>
                <c:pt idx="33">
                  <c:v>0.90978187637621699</c:v>
                </c:pt>
                <c:pt idx="34">
                  <c:v>0.90545138046885199</c:v>
                </c:pt>
                <c:pt idx="35">
                  <c:v>0.90130183546565201</c:v>
                </c:pt>
                <c:pt idx="36">
                  <c:v>0.89731577507851101</c:v>
                </c:pt>
                <c:pt idx="37">
                  <c:v>0.89347613451823604</c:v>
                </c:pt>
                <c:pt idx="38">
                  <c:v>0.88976640692958198</c:v>
                </c:pt>
                <c:pt idx="39">
                  <c:v>0.88617064207697704</c:v>
                </c:pt>
                <c:pt idx="40">
                  <c:v>0.88267360893037194</c:v>
                </c:pt>
                <c:pt idx="41">
                  <c:v>0.87926089425283704</c:v>
                </c:pt>
                <c:pt idx="42">
                  <c:v>0.87591895906216799</c:v>
                </c:pt>
                <c:pt idx="43">
                  <c:v>0.87263525977404</c:v>
                </c:pt>
                <c:pt idx="44">
                  <c:v>0.86939831768980402</c:v>
                </c:pt>
                <c:pt idx="45">
                  <c:v>0.86619774619868195</c:v>
                </c:pt>
                <c:pt idx="46">
                  <c:v>0.863024310259359</c:v>
                </c:pt>
                <c:pt idx="47">
                  <c:v>0.85986987533237702</c:v>
                </c:pt>
                <c:pt idx="48">
                  <c:v>0.85672742608304697</c:v>
                </c:pt>
                <c:pt idx="49">
                  <c:v>0.85359098686871304</c:v>
                </c:pt>
                <c:pt idx="50">
                  <c:v>0.85045556787346199</c:v>
                </c:pt>
                <c:pt idx="51">
                  <c:v>0.84731703407492498</c:v>
                </c:pt>
                <c:pt idx="52">
                  <c:v>0.84417209821397299</c:v>
                </c:pt>
                <c:pt idx="53">
                  <c:v>0.84101810304749203</c:v>
                </c:pt>
                <c:pt idx="54">
                  <c:v>0.83785304712151298</c:v>
                </c:pt>
                <c:pt idx="55">
                  <c:v>0.83467537871230002</c:v>
                </c:pt>
                <c:pt idx="56">
                  <c:v>0.83148398540056001</c:v>
                </c:pt>
                <c:pt idx="57">
                  <c:v>0.82827806628870804</c:v>
                </c:pt>
                <c:pt idx="58">
                  <c:v>0.82505710319794301</c:v>
                </c:pt>
                <c:pt idx="59">
                  <c:v>0.82182127028431395</c:v>
                </c:pt>
                <c:pt idx="60">
                  <c:v>0.81857289793436605</c:v>
                </c:pt>
                <c:pt idx="61">
                  <c:v>0.81531454710668005</c:v>
                </c:pt>
                <c:pt idx="62">
                  <c:v>0.81204849684042202</c:v>
                </c:pt>
                <c:pt idx="63">
                  <c:v>0.80877679603211305</c:v>
                </c:pt>
                <c:pt idx="64">
                  <c:v>0.80550124968516701</c:v>
                </c:pt>
                <c:pt idx="65">
                  <c:v>0.80222346657523902</c:v>
                </c:pt>
              </c:numCache>
            </c:numRef>
          </c:yVal>
          <c:smooth val="0"/>
        </c:ser>
        <c:ser>
          <c:idx val="2"/>
          <c:order val="2"/>
          <c:tx>
            <c:strRef>
              <c:f>Sheet1!$D$1</c:f>
              <c:strCache>
                <c:ptCount val="1"/>
                <c:pt idx="0">
                  <c:v>Column3</c:v>
                </c:pt>
              </c:strCache>
            </c:strRef>
          </c:tx>
          <c:spPr>
            <a:ln w="41275">
              <a:solidFill>
                <a:srgbClr val="00FF00"/>
              </a:solidFill>
              <a:prstDash val="sysDot"/>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Sheet1!$D$2:$D$67</c:f>
              <c:numCache>
                <c:formatCode>General</c:formatCode>
                <c:ptCount val="66"/>
                <c:pt idx="0">
                  <c:v>1.24228385035893</c:v>
                </c:pt>
                <c:pt idx="1">
                  <c:v>1.2271647272588999</c:v>
                </c:pt>
                <c:pt idx="2">
                  <c:v>1.2122300285995899</c:v>
                </c:pt>
                <c:pt idx="3">
                  <c:v>1.1974775869026</c:v>
                </c:pt>
                <c:pt idx="4">
                  <c:v>1.1829052841467</c:v>
                </c:pt>
                <c:pt idx="5">
                  <c:v>1.1685164855133101</c:v>
                </c:pt>
                <c:pt idx="6">
                  <c:v>1.1543357673749599</c:v>
                </c:pt>
                <c:pt idx="7">
                  <c:v>1.1403916913672301</c:v>
                </c:pt>
                <c:pt idx="8">
                  <c:v>1.1267112868681599</c:v>
                </c:pt>
                <c:pt idx="9">
                  <c:v>1.1133201051702999</c:v>
                </c:pt>
                <c:pt idx="10">
                  <c:v>1.10024227778425</c:v>
                </c:pt>
                <c:pt idx="11">
                  <c:v>1.0875005777128901</c:v>
                </c:pt>
                <c:pt idx="12">
                  <c:v>1.07511648244734</c:v>
                </c:pt>
                <c:pt idx="13">
                  <c:v>1.06311023620971</c:v>
                </c:pt>
                <c:pt idx="14">
                  <c:v>1.05150091123279</c:v>
                </c:pt>
                <c:pt idx="15">
                  <c:v>1.0403064638891999</c:v>
                </c:pt>
                <c:pt idx="16">
                  <c:v>1.02954378541251</c:v>
                </c:pt>
                <c:pt idx="17">
                  <c:v>1.01922873984995</c:v>
                </c:pt>
                <c:pt idx="18">
                  <c:v>1.00937618976108</c:v>
                </c:pt>
                <c:pt idx="19">
                  <c:v>1</c:v>
                </c:pt>
                <c:pt idx="20">
                  <c:v>0.99638334615296298</c:v>
                </c:pt>
                <c:pt idx="21">
                  <c:v>0.99280914338357196</c:v>
                </c:pt>
                <c:pt idx="22">
                  <c:v>0.98927947771456104</c:v>
                </c:pt>
                <c:pt idx="23">
                  <c:v>0.985796634682089</c:v>
                </c:pt>
                <c:pt idx="24">
                  <c:v>0.98236311267988796</c:v>
                </c:pt>
                <c:pt idx="25">
                  <c:v>0.97898163676832195</c:v>
                </c:pt>
                <c:pt idx="26">
                  <c:v>0.97565516865973401</c:v>
                </c:pt>
                <c:pt idx="27">
                  <c:v>0.97238691769390895</c:v>
                </c:pt>
                <c:pt idx="28">
                  <c:v>0.96918034530757102</c:v>
                </c:pt>
                <c:pt idx="29">
                  <c:v>0.966039165396264</c:v>
                </c:pt>
                <c:pt idx="30">
                  <c:v>0.96296734047078303</c:v>
                </c:pt>
                <c:pt idx="31">
                  <c:v>0.95996906810596805</c:v>
                </c:pt>
                <c:pt idx="32">
                  <c:v>0.95704875633180797</c:v>
                </c:pt>
                <c:pt idx="33">
                  <c:v>0.95421098955546202</c:v>
                </c:pt>
                <c:pt idx="34">
                  <c:v>0.95146048160205299</c:v>
                </c:pt>
                <c:pt idx="35">
                  <c:v>0.94880200932800796</c:v>
                </c:pt>
                <c:pt idx="36">
                  <c:v>0.94624034223911002</c:v>
                </c:pt>
                <c:pt idx="37">
                  <c:v>0.94378013439371999</c:v>
                </c:pt>
                <c:pt idx="38">
                  <c:v>0.94142584226979498</c:v>
                </c:pt>
                <c:pt idx="39">
                  <c:v>0.93918157736247598</c:v>
                </c:pt>
                <c:pt idx="40">
                  <c:v>0.937051003008326</c:v>
                </c:pt>
                <c:pt idx="41">
                  <c:v>0.93503721152813202</c:v>
                </c:pt>
                <c:pt idx="42">
                  <c:v>0.93314258517842397</c:v>
                </c:pt>
                <c:pt idx="43">
                  <c:v>0.93136870228327195</c:v>
                </c:pt>
                <c:pt idx="44">
                  <c:v>0.92971624811301601</c:v>
                </c:pt>
                <c:pt idx="45">
                  <c:v>0.92818493364939603</c:v>
                </c:pt>
                <c:pt idx="46">
                  <c:v>0.92677347903512997</c:v>
                </c:pt>
                <c:pt idx="47">
                  <c:v>0.92547956554490596</c:v>
                </c:pt>
                <c:pt idx="48">
                  <c:v>0.92429988611000202</c:v>
                </c:pt>
                <c:pt idx="49">
                  <c:v>0.92323016403648706</c:v>
                </c:pt>
                <c:pt idx="50">
                  <c:v>0.92226523067215005</c:v>
                </c:pt>
                <c:pt idx="51">
                  <c:v>0.92139905070267503</c:v>
                </c:pt>
                <c:pt idx="52">
                  <c:v>0.92062490962669397</c:v>
                </c:pt>
                <c:pt idx="53">
                  <c:v>0.91993536192335101</c:v>
                </c:pt>
                <c:pt idx="54">
                  <c:v>0.91932248274378503</c:v>
                </c:pt>
                <c:pt idx="55">
                  <c:v>0.91877780686122301</c:v>
                </c:pt>
                <c:pt idx="56">
                  <c:v>0.91829252371696801</c:v>
                </c:pt>
                <c:pt idx="57">
                  <c:v>0.91785748271421896</c:v>
                </c:pt>
                <c:pt idx="58">
                  <c:v>0.91746333754540998</c:v>
                </c:pt>
                <c:pt idx="59">
                  <c:v>0.91710160145392605</c:v>
                </c:pt>
                <c:pt idx="60">
                  <c:v>0.91676828846609404</c:v>
                </c:pt>
                <c:pt idx="61">
                  <c:v>0.91646074483149298</c:v>
                </c:pt>
                <c:pt idx="62">
                  <c:v>0.91617659905142701</c:v>
                </c:pt>
                <c:pt idx="63">
                  <c:v>0.91591378098195098</c:v>
                </c:pt>
                <c:pt idx="64">
                  <c:v>0.91567039375116799</c:v>
                </c:pt>
                <c:pt idx="65">
                  <c:v>0.91544473704285401</c:v>
                </c:pt>
              </c:numCache>
            </c:numRef>
          </c:yVal>
          <c:smooth val="1"/>
        </c:ser>
        <c:dLbls>
          <c:showLegendKey val="0"/>
          <c:showVal val="0"/>
          <c:showCatName val="0"/>
          <c:showSerName val="0"/>
          <c:showPercent val="0"/>
          <c:showBubbleSize val="0"/>
        </c:dLbls>
        <c:axId val="563154960"/>
        <c:axId val="563155352"/>
      </c:scatterChart>
      <c:valAx>
        <c:axId val="563154960"/>
        <c:scaling>
          <c:orientation val="minMax"/>
          <c:max val="70"/>
          <c:min val="5"/>
        </c:scaling>
        <c:delete val="0"/>
        <c:axPos val="b"/>
        <c:title>
          <c:tx>
            <c:rich>
              <a:bodyPr/>
              <a:lstStyle/>
              <a:p>
                <a:pPr>
                  <a:defRPr sz="1700"/>
                </a:pPr>
                <a:r>
                  <a:rPr lang="en-US" sz="1700" dirty="0" smtClean="0"/>
                  <a:t>Center Volume (cases per year)</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63155352"/>
        <c:crosses val="autoZero"/>
        <c:crossBetween val="midCat"/>
        <c:majorUnit val="5"/>
      </c:valAx>
      <c:valAx>
        <c:axId val="563155352"/>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 </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63154960"/>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8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48"/>
          <c:h val="0.77074260114041193"/>
        </c:manualLayout>
      </c:layout>
      <c:scatterChart>
        <c:scatterStyle val="smoothMarker"/>
        <c:varyColors val="0"/>
        <c:ser>
          <c:idx val="0"/>
          <c:order val="0"/>
          <c:tx>
            <c:strRef>
              <c:f>Sheet1!$A$1</c:f>
              <c:strCache>
                <c:ptCount val="1"/>
                <c:pt idx="0">
                  <c:v>Bilirubin</c:v>
                </c:pt>
              </c:strCache>
            </c:strRef>
          </c:tx>
          <c:spPr>
            <a:ln w="38100">
              <a:solidFill>
                <a:srgbClr val="00FF00"/>
              </a:solidFill>
            </a:ln>
          </c:spPr>
          <c:marker>
            <c:symbol val="none"/>
          </c:marker>
          <c:xVal>
            <c:numRef>
              <c:f>Sheet1!$A$2:$A$37</c:f>
              <c:numCache>
                <c:formatCode>General</c:formatCode>
                <c:ptCount val="36"/>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numCache>
            </c:numRef>
          </c:xVal>
          <c:yVal>
            <c:numRef>
              <c:f>Sheet1!$B$2:$B$37</c:f>
              <c:numCache>
                <c:formatCode>General</c:formatCode>
                <c:ptCount val="36"/>
                <c:pt idx="0">
                  <c:v>0.98275069889815803</c:v>
                </c:pt>
                <c:pt idx="1">
                  <c:v>0.98846715008288499</c:v>
                </c:pt>
                <c:pt idx="2">
                  <c:v>0.99421685264477699</c:v>
                </c:pt>
                <c:pt idx="3">
                  <c:v>1</c:v>
                </c:pt>
                <c:pt idx="4">
                  <c:v>1.00581678668978</c:v>
                </c:pt>
                <c:pt idx="5">
                  <c:v>1.0116674083869599</c:v>
                </c:pt>
                <c:pt idx="6">
                  <c:v>1.01755206190256</c:v>
                </c:pt>
                <c:pt idx="7">
                  <c:v>1.02347094519239</c:v>
                </c:pt>
                <c:pt idx="8">
                  <c:v>1.02942425736377</c:v>
                </c:pt>
                <c:pt idx="9">
                  <c:v>1.0354121986821501</c:v>
                </c:pt>
                <c:pt idx="10">
                  <c:v>1.04143497057788</c:v>
                </c:pt>
                <c:pt idx="11">
                  <c:v>1.0474927756530099</c:v>
                </c:pt>
                <c:pt idx="12">
                  <c:v>1.0535858176880799</c:v>
                </c:pt>
                <c:pt idx="13">
                  <c:v>1.0597143016489501</c:v>
                </c:pt>
                <c:pt idx="14">
                  <c:v>1.0658784336937599</c:v>
                </c:pt>
                <c:pt idx="15">
                  <c:v>1.07207842117979</c:v>
                </c:pt>
                <c:pt idx="16">
                  <c:v>1.0783144726705201</c:v>
                </c:pt>
                <c:pt idx="17">
                  <c:v>1.0845867979425501</c:v>
                </c:pt>
                <c:pt idx="18">
                  <c:v>1.0908956079927401</c:v>
                </c:pt>
                <c:pt idx="19">
                  <c:v>1.0972411150452499</c:v>
                </c:pt>
                <c:pt idx="20">
                  <c:v>1.10362353255873</c:v>
                </c:pt>
                <c:pt idx="21">
                  <c:v>1.11004307523345</c:v>
                </c:pt>
                <c:pt idx="22">
                  <c:v>1.11649995901856</c:v>
                </c:pt>
                <c:pt idx="23">
                  <c:v>1.12299440111932</c:v>
                </c:pt>
                <c:pt idx="24">
                  <c:v>1.12952662000446</c:v>
                </c:pt>
                <c:pt idx="25">
                  <c:v>1.13609683541345</c:v>
                </c:pt>
                <c:pt idx="26">
                  <c:v>1.14270526836399</c:v>
                </c:pt>
                <c:pt idx="27">
                  <c:v>1.1493521411593599</c:v>
                </c:pt>
                <c:pt idx="28">
                  <c:v>1.15603767739593</c:v>
                </c:pt>
                <c:pt idx="29">
                  <c:v>1.1627621019707</c:v>
                </c:pt>
                <c:pt idx="30">
                  <c:v>1.16952564108882</c:v>
                </c:pt>
                <c:pt idx="31">
                  <c:v>1.17632852227127</c:v>
                </c:pt>
                <c:pt idx="32">
                  <c:v>1.1831709743624299</c:v>
                </c:pt>
                <c:pt idx="33">
                  <c:v>1.1900532275378399</c:v>
                </c:pt>
                <c:pt idx="34">
                  <c:v>1.19697551331192</c:v>
                </c:pt>
                <c:pt idx="35">
                  <c:v>1.20393806454575</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Sheet1!$A$2:$A$37</c:f>
              <c:numCache>
                <c:formatCode>General</c:formatCode>
                <c:ptCount val="36"/>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numCache>
            </c:numRef>
          </c:xVal>
          <c:yVal>
            <c:numRef>
              <c:f>Sheet1!$C$2:$C$37</c:f>
              <c:numCache>
                <c:formatCode>General</c:formatCode>
                <c:ptCount val="36"/>
                <c:pt idx="0">
                  <c:v>0.97381824884631296</c:v>
                </c:pt>
                <c:pt idx="1">
                  <c:v>0.98246843427470398</c:v>
                </c:pt>
                <c:pt idx="2">
                  <c:v>0.99119545714995305</c:v>
                </c:pt>
                <c:pt idx="3">
                  <c:v>1</c:v>
                </c:pt>
                <c:pt idx="4">
                  <c:v>1.00276013933982</c:v>
                </c:pt>
                <c:pt idx="5">
                  <c:v>1.00552789704882</c:v>
                </c:pt>
                <c:pt idx="6">
                  <c:v>1.0083032941547601</c:v>
                </c:pt>
                <c:pt idx="7">
                  <c:v>1.0110863517434301</c:v>
                </c:pt>
                <c:pt idx="8">
                  <c:v>1.0138770909588299</c:v>
                </c:pt>
                <c:pt idx="9">
                  <c:v>1.0166755330033299</c:v>
                </c:pt>
                <c:pt idx="10">
                  <c:v>1.0194816991378099</c:v>
                </c:pt>
                <c:pt idx="11">
                  <c:v>1.0222956106818299</c:v>
                </c:pt>
                <c:pt idx="12">
                  <c:v>1.0251172890138101</c:v>
                </c:pt>
                <c:pt idx="13">
                  <c:v>1.0279467555711499</c:v>
                </c:pt>
                <c:pt idx="14">
                  <c:v>1.03078403185044</c:v>
                </c:pt>
                <c:pt idx="15">
                  <c:v>1.03362913940761</c:v>
                </c:pt>
                <c:pt idx="16">
                  <c:v>1.0364820998580799</c:v>
                </c:pt>
                <c:pt idx="17">
                  <c:v>1.0393429348769201</c:v>
                </c:pt>
                <c:pt idx="18">
                  <c:v>1.0422116661990399</c:v>
                </c:pt>
                <c:pt idx="19">
                  <c:v>1.04508831561934</c:v>
                </c:pt>
                <c:pt idx="20">
                  <c:v>1.0479729049928701</c:v>
                </c:pt>
                <c:pt idx="21">
                  <c:v>1.0508654562350099</c:v>
                </c:pt>
                <c:pt idx="22">
                  <c:v>1.05376599132163</c:v>
                </c:pt>
                <c:pt idx="23">
                  <c:v>1.0566745322892499</c:v>
                </c:pt>
                <c:pt idx="24">
                  <c:v>1.0595911012352099</c:v>
                </c:pt>
                <c:pt idx="25">
                  <c:v>1.0625157203178499</c:v>
                </c:pt>
                <c:pt idx="26">
                  <c:v>1.06544841175668</c:v>
                </c:pt>
                <c:pt idx="27">
                  <c:v>1.0683891978325299</c:v>
                </c:pt>
                <c:pt idx="28">
                  <c:v>1.0713381008877101</c:v>
                </c:pt>
                <c:pt idx="29">
                  <c:v>1.07429514332622</c:v>
                </c:pt>
                <c:pt idx="30">
                  <c:v>1.07726034761389</c:v>
                </c:pt>
                <c:pt idx="31">
                  <c:v>1.0802337362785801</c:v>
                </c:pt>
                <c:pt idx="32">
                  <c:v>1.08321533191028</c:v>
                </c:pt>
                <c:pt idx="33">
                  <c:v>1.08620515716139</c:v>
                </c:pt>
                <c:pt idx="34">
                  <c:v>1.0892032347467899</c:v>
                </c:pt>
                <c:pt idx="35">
                  <c:v>1.09220958744408</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Sheet1!$A$2:$A$37</c:f>
              <c:numCache>
                <c:formatCode>General</c:formatCode>
                <c:ptCount val="36"/>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numCache>
            </c:numRef>
          </c:xVal>
          <c:yVal>
            <c:numRef>
              <c:f>Sheet1!$D$2:$D$37</c:f>
              <c:numCache>
                <c:formatCode>General</c:formatCode>
                <c:ptCount val="36"/>
                <c:pt idx="0">
                  <c:v>0.99176508278521702</c:v>
                </c:pt>
                <c:pt idx="1">
                  <c:v>0.99450249260607604</c:v>
                </c:pt>
                <c:pt idx="2">
                  <c:v>0.99724745805947101</c:v>
                </c:pt>
                <c:pt idx="3">
                  <c:v>1</c:v>
                </c:pt>
                <c:pt idx="4">
                  <c:v>1.0088827514155101</c:v>
                </c:pt>
                <c:pt idx="5">
                  <c:v>1.0178444061037299</c:v>
                </c:pt>
                <c:pt idx="6">
                  <c:v>1.02688566494282</c:v>
                </c:pt>
                <c:pt idx="7">
                  <c:v>1.03600723503666</c:v>
                </c:pt>
                <c:pt idx="8">
                  <c:v>1.04520982977016</c:v>
                </c:pt>
                <c:pt idx="9">
                  <c:v>1.05449416886506</c:v>
                </c:pt>
                <c:pt idx="10">
                  <c:v>1.0638609784362001</c:v>
                </c:pt>
                <c:pt idx="11">
                  <c:v>1.0733109910483101</c:v>
                </c:pt>
                <c:pt idx="12">
                  <c:v>1.08284494577333</c:v>
                </c:pt>
                <c:pt idx="13">
                  <c:v>1.0924635882481699</c:v>
                </c:pt>
                <c:pt idx="14">
                  <c:v>1.1021676707330801</c:v>
                </c:pt>
                <c:pt idx="15">
                  <c:v>1.1119579521704099</c:v>
                </c:pt>
                <c:pt idx="16">
                  <c:v>1.12183519824405</c:v>
                </c:pt>
                <c:pt idx="17">
                  <c:v>1.13180018143922</c:v>
                </c:pt>
                <c:pt idx="18">
                  <c:v>1.14185368110297</c:v>
                </c:pt>
                <c:pt idx="19">
                  <c:v>1.1519964835051</c:v>
                </c:pt>
                <c:pt idx="20">
                  <c:v>1.1622293818996201</c:v>
                </c:pt>
                <c:pt idx="21">
                  <c:v>1.17255317658684</c:v>
                </c:pt>
                <c:pt idx="22">
                  <c:v>1.1829686749759301</c:v>
                </c:pt>
                <c:pt idx="23">
                  <c:v>1.1934766916480699</c:v>
                </c:pt>
                <c:pt idx="24">
                  <c:v>1.2040780484201901</c:v>
                </c:pt>
                <c:pt idx="25">
                  <c:v>1.2147735744091801</c:v>
                </c:pt>
                <c:pt idx="26">
                  <c:v>1.2255641060967899</c:v>
                </c:pt>
                <c:pt idx="27">
                  <c:v>1.2364504873950199</c:v>
                </c:pt>
                <c:pt idx="28">
                  <c:v>1.2474335697121399</c:v>
                </c:pt>
                <c:pt idx="29">
                  <c:v>1.2585142120192601</c:v>
                </c:pt>
                <c:pt idx="30">
                  <c:v>1.2696932809175101</c:v>
                </c:pt>
                <c:pt idx="31">
                  <c:v>1.28097165070585</c:v>
                </c:pt>
                <c:pt idx="32">
                  <c:v>1.2923502034493899</c:v>
                </c:pt>
                <c:pt idx="33">
                  <c:v>1.30382982904841</c:v>
                </c:pt>
                <c:pt idx="34">
                  <c:v>1.3154114253079801</c:v>
                </c:pt>
                <c:pt idx="35">
                  <c:v>1.32709589800811</c:v>
                </c:pt>
              </c:numCache>
            </c:numRef>
          </c:yVal>
          <c:smooth val="1"/>
        </c:ser>
        <c:dLbls>
          <c:showLegendKey val="0"/>
          <c:showVal val="0"/>
          <c:showCatName val="0"/>
          <c:showSerName val="0"/>
          <c:showPercent val="0"/>
          <c:showBubbleSize val="0"/>
        </c:dLbls>
        <c:axId val="563156136"/>
        <c:axId val="563156528"/>
      </c:scatterChart>
      <c:valAx>
        <c:axId val="563156136"/>
        <c:scaling>
          <c:orientation val="minMax"/>
          <c:max val="4"/>
          <c:min val="0.5"/>
        </c:scaling>
        <c:delete val="0"/>
        <c:axPos val="b"/>
        <c:title>
          <c:tx>
            <c:rich>
              <a:bodyPr/>
              <a:lstStyle/>
              <a:p>
                <a:pPr>
                  <a:defRPr sz="1700"/>
                </a:pPr>
                <a:r>
                  <a:rPr lang="en-US" sz="1700" dirty="0" smtClean="0"/>
                  <a:t>Recipient</a:t>
                </a:r>
                <a:r>
                  <a:rPr lang="en-US" sz="1700" baseline="0" dirty="0" smtClean="0"/>
                  <a:t> Bilirubin (mg/</a:t>
                </a:r>
                <a:r>
                  <a:rPr lang="en-US" sz="1700" baseline="0" dirty="0" err="1" smtClean="0"/>
                  <a:t>dL</a:t>
                </a:r>
                <a:r>
                  <a:rPr lang="en-US" sz="1700" baseline="0" dirty="0" smtClean="0"/>
                  <a:t>)</a:t>
                </a:r>
                <a:endParaRPr lang="en-US" sz="1700" dirty="0"/>
              </a:p>
            </c:rich>
          </c:tx>
          <c:layout/>
          <c:overlay val="0"/>
        </c:title>
        <c:numFmt formatCode="#,##0.0" sourceLinked="0"/>
        <c:majorTickMark val="out"/>
        <c:minorTickMark val="none"/>
        <c:tickLblPos val="nextTo"/>
        <c:txPr>
          <a:bodyPr rot="0"/>
          <a:lstStyle/>
          <a:p>
            <a:pPr>
              <a:defRPr sz="1500" b="1"/>
            </a:pPr>
            <a:endParaRPr lang="en-US"/>
          </a:p>
        </c:txPr>
        <c:crossAx val="563156528"/>
        <c:crosses val="autoZero"/>
        <c:crossBetween val="midCat"/>
        <c:majorUnit val="0.5"/>
      </c:valAx>
      <c:valAx>
        <c:axId val="563156528"/>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 </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63156136"/>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8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446"/>
          <c:h val="0.77074260114041182"/>
        </c:manualLayout>
      </c:layout>
      <c:scatterChart>
        <c:scatterStyle val="smoothMarker"/>
        <c:varyColors val="0"/>
        <c:ser>
          <c:idx val="0"/>
          <c:order val="0"/>
          <c:tx>
            <c:strRef>
              <c:f>Sheet1!$A$1</c:f>
              <c:strCache>
                <c:ptCount val="1"/>
                <c:pt idx="0">
                  <c:v>Creatinine</c:v>
                </c:pt>
              </c:strCache>
            </c:strRef>
          </c:tx>
          <c:spPr>
            <a:ln w="38100">
              <a:solidFill>
                <a:srgbClr val="00FF00"/>
              </a:solidFill>
            </a:ln>
          </c:spPr>
          <c:marker>
            <c:symbol val="none"/>
          </c:marker>
          <c:xVal>
            <c:numRef>
              <c:f>Sheet1!$A$2:$A$22</c:f>
              <c:numCache>
                <c:formatCode>General</c:formatCode>
                <c:ptCount val="2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numCache>
            </c:numRef>
          </c:xVal>
          <c:yVal>
            <c:numRef>
              <c:f>Sheet1!$B$2:$B$22</c:f>
              <c:numCache>
                <c:formatCode>General</c:formatCode>
                <c:ptCount val="21"/>
                <c:pt idx="0">
                  <c:v>0.83087489510804902</c:v>
                </c:pt>
                <c:pt idx="1">
                  <c:v>0.85316011864851504</c:v>
                </c:pt>
                <c:pt idx="2">
                  <c:v>0.87604306296640799</c:v>
                </c:pt>
                <c:pt idx="3">
                  <c:v>0.89953975976664202</c:v>
                </c:pt>
                <c:pt idx="4">
                  <c:v>0.92366667074681996</c:v>
                </c:pt>
                <c:pt idx="5">
                  <c:v>0.94844069913023199</c:v>
                </c:pt>
                <c:pt idx="6">
                  <c:v>0.97387920150819096</c:v>
                </c:pt>
                <c:pt idx="7">
                  <c:v>1</c:v>
                </c:pt>
                <c:pt idx="8">
                  <c:v>1.0268213947390601</c:v>
                </c:pt>
                <c:pt idx="9">
                  <c:v>1.05436217669386</c:v>
                </c:pt>
                <c:pt idx="10">
                  <c:v>1.0826416408329</c:v>
                </c:pt>
                <c:pt idx="11">
                  <c:v>1.1116795996426201</c:v>
                </c:pt>
                <c:pt idx="12">
                  <c:v>1.1414963970079901</c:v>
                </c:pt>
                <c:pt idx="13">
                  <c:v>1.1721129224653599</c:v>
                </c:pt>
                <c:pt idx="14">
                  <c:v>1.2035506258375499</c:v>
                </c:pt>
                <c:pt idx="15">
                  <c:v>1.23583153226158</c:v>
                </c:pt>
                <c:pt idx="16">
                  <c:v>1.26897825761934</c:v>
                </c:pt>
                <c:pt idx="17">
                  <c:v>1.3030140243822299</c:v>
                </c:pt>
                <c:pt idx="18">
                  <c:v>1.3379626778807101</c:v>
                </c:pt>
                <c:pt idx="19">
                  <c:v>1.3738487030102799</c:v>
                </c:pt>
                <c:pt idx="20">
                  <c:v>1.4106972413854599</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Sheet1!$A$2:$A$22</c:f>
              <c:numCache>
                <c:formatCode>General</c:formatCode>
                <c:ptCount val="2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numCache>
            </c:numRef>
          </c:xVal>
          <c:yVal>
            <c:numRef>
              <c:f>Sheet1!$C$2:$C$22</c:f>
              <c:numCache>
                <c:formatCode>General</c:formatCode>
                <c:ptCount val="21"/>
                <c:pt idx="0">
                  <c:v>0.79668423007424205</c:v>
                </c:pt>
                <c:pt idx="1">
                  <c:v>0.82297793061492597</c:v>
                </c:pt>
                <c:pt idx="2">
                  <c:v>0.85013942627697103</c:v>
                </c:pt>
                <c:pt idx="3">
                  <c:v>0.87819735769889995</c:v>
                </c:pt>
                <c:pt idx="4">
                  <c:v>0.90718131077250797</c:v>
                </c:pt>
                <c:pt idx="5">
                  <c:v>0.93712184783991703</c:v>
                </c:pt>
                <c:pt idx="6">
                  <c:v>0.96805053992026502</c:v>
                </c:pt>
                <c:pt idx="7">
                  <c:v>1</c:v>
                </c:pt>
                <c:pt idx="8">
                  <c:v>1.02067587442</c:v>
                </c:pt>
                <c:pt idx="9">
                  <c:v>1.04177924062303</c:v>
                </c:pt>
                <c:pt idx="10">
                  <c:v>1.0633189373755201</c:v>
                </c:pt>
                <c:pt idx="11">
                  <c:v>1.0853039861931</c:v>
                </c:pt>
                <c:pt idx="12">
                  <c:v>1.1077435951191501</c:v>
                </c:pt>
                <c:pt idx="13">
                  <c:v>1.1306471625814001</c:v>
                </c:pt>
                <c:pt idx="14">
                  <c:v>1.15402428132826</c:v>
                </c:pt>
                <c:pt idx="15">
                  <c:v>1.1778847424466301</c:v>
                </c:pt>
                <c:pt idx="16">
                  <c:v>1.20223853946269</c:v>
                </c:pt>
                <c:pt idx="17">
                  <c:v>1.2270958725275101</c:v>
                </c:pt>
                <c:pt idx="18">
                  <c:v>1.25246715268919</c:v>
                </c:pt>
                <c:pt idx="19">
                  <c:v>1.27836300625336</c:v>
                </c:pt>
                <c:pt idx="20">
                  <c:v>1.3047942792338301</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Sheet1!$A$2:$A$22</c:f>
              <c:numCache>
                <c:formatCode>General</c:formatCode>
                <c:ptCount val="2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numCache>
            </c:numRef>
          </c:xVal>
          <c:yVal>
            <c:numRef>
              <c:f>Sheet1!$D$2:$D$22</c:f>
              <c:numCache>
                <c:formatCode>General</c:formatCode>
                <c:ptCount val="21"/>
                <c:pt idx="0">
                  <c:v>0.86653289378713905</c:v>
                </c:pt>
                <c:pt idx="1">
                  <c:v>0.88444921907988105</c:v>
                </c:pt>
                <c:pt idx="2">
                  <c:v>0.902735980064444</c:v>
                </c:pt>
                <c:pt idx="3">
                  <c:v>0.92140083582267196</c:v>
                </c:pt>
                <c:pt idx="4">
                  <c:v>0.940451603794624</c:v>
                </c:pt>
                <c:pt idx="5">
                  <c:v>0.95989626305276998</c:v>
                </c:pt>
                <c:pt idx="6">
                  <c:v>0.97974295764387598</c:v>
                </c:pt>
                <c:pt idx="7">
                  <c:v>1</c:v>
                </c:pt>
                <c:pt idx="8">
                  <c:v>1.0330039174218799</c:v>
                </c:pt>
                <c:pt idx="9">
                  <c:v>1.0670970934089501</c:v>
                </c:pt>
                <c:pt idx="10">
                  <c:v>1.1023154777609501</c:v>
                </c:pt>
                <c:pt idx="11">
                  <c:v>1.13869620676183</c:v>
                </c:pt>
                <c:pt idx="12">
                  <c:v>1.17627764233841</c:v>
                </c:pt>
                <c:pt idx="13">
                  <c:v>1.2150994125113499</c:v>
                </c:pt>
                <c:pt idx="14">
                  <c:v>1.25520245318125</c:v>
                </c:pt>
                <c:pt idx="15">
                  <c:v>1.2966290512937799</c:v>
                </c:pt>
                <c:pt idx="16">
                  <c:v>1.3394228894294899</c:v>
                </c:pt>
                <c:pt idx="17">
                  <c:v>1.3836290918651999</c:v>
                </c:pt>
                <c:pt idx="18">
                  <c:v>1.4292942721556301</c:v>
                </c:pt>
                <c:pt idx="19">
                  <c:v>1.4764665822854199</c:v>
                </c:pt>
                <c:pt idx="20">
                  <c:v>1.52519576344333</c:v>
                </c:pt>
              </c:numCache>
            </c:numRef>
          </c:yVal>
          <c:smooth val="1"/>
        </c:ser>
        <c:dLbls>
          <c:showLegendKey val="0"/>
          <c:showVal val="0"/>
          <c:showCatName val="0"/>
          <c:showSerName val="0"/>
          <c:showPercent val="0"/>
          <c:showBubbleSize val="0"/>
        </c:dLbls>
        <c:axId val="371581880"/>
        <c:axId val="371582272"/>
      </c:scatterChart>
      <c:valAx>
        <c:axId val="371581880"/>
        <c:scaling>
          <c:orientation val="minMax"/>
          <c:max val="2.5"/>
          <c:min val="0.5"/>
        </c:scaling>
        <c:delete val="0"/>
        <c:axPos val="b"/>
        <c:title>
          <c:tx>
            <c:rich>
              <a:bodyPr/>
              <a:lstStyle/>
              <a:p>
                <a:pPr>
                  <a:defRPr sz="1700"/>
                </a:pPr>
                <a:r>
                  <a:rPr lang="en-US" sz="1700" dirty="0" smtClean="0"/>
                  <a:t>Recipient</a:t>
                </a:r>
                <a:r>
                  <a:rPr lang="en-US" sz="1700" baseline="0" dirty="0" smtClean="0"/>
                  <a:t> Creatinine (mg/</a:t>
                </a:r>
                <a:r>
                  <a:rPr lang="en-US" sz="1700" baseline="0" dirty="0" err="1" smtClean="0"/>
                  <a:t>dL</a:t>
                </a:r>
                <a:r>
                  <a:rPr lang="en-US" sz="1700" baseline="0" dirty="0" smtClean="0"/>
                  <a:t>)</a:t>
                </a:r>
                <a:endParaRPr lang="en-US" sz="1700" dirty="0"/>
              </a:p>
            </c:rich>
          </c:tx>
          <c:layout/>
          <c:overlay val="0"/>
        </c:title>
        <c:numFmt formatCode="#,##0.0" sourceLinked="0"/>
        <c:majorTickMark val="out"/>
        <c:minorTickMark val="none"/>
        <c:tickLblPos val="nextTo"/>
        <c:txPr>
          <a:bodyPr rot="0"/>
          <a:lstStyle/>
          <a:p>
            <a:pPr>
              <a:defRPr sz="1500" b="1"/>
            </a:pPr>
            <a:endParaRPr lang="en-US"/>
          </a:p>
        </c:txPr>
        <c:crossAx val="371582272"/>
        <c:crosses val="autoZero"/>
        <c:crossBetween val="midCat"/>
        <c:majorUnit val="0.5"/>
      </c:valAx>
      <c:valAx>
        <c:axId val="371582272"/>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 </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371581880"/>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8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402"/>
          <c:h val="0.77074260114041149"/>
        </c:manualLayout>
      </c:layout>
      <c:scatterChart>
        <c:scatterStyle val="smoothMarker"/>
        <c:varyColors val="0"/>
        <c:ser>
          <c:idx val="0"/>
          <c:order val="0"/>
          <c:tx>
            <c:strRef>
              <c:f>Sheet1!$A$1</c:f>
              <c:strCache>
                <c:ptCount val="1"/>
                <c:pt idx="0">
                  <c:v>Recipient age</c:v>
                </c:pt>
              </c:strCache>
            </c:strRef>
          </c:tx>
          <c:spPr>
            <a:ln w="38100">
              <a:solidFill>
                <a:srgbClr val="00FF00"/>
              </a:solidFill>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Sheet1!$B$2:$B$52</c:f>
              <c:numCache>
                <c:formatCode>General</c:formatCode>
                <c:ptCount val="51"/>
                <c:pt idx="0">
                  <c:v>0.68896442148895198</c:v>
                </c:pt>
                <c:pt idx="1">
                  <c:v>0.69455821535222095</c:v>
                </c:pt>
                <c:pt idx="2">
                  <c:v>0.70019742597259504</c:v>
                </c:pt>
                <c:pt idx="3">
                  <c:v>0.70588242209477103</c:v>
                </c:pt>
                <c:pt idx="4">
                  <c:v>0.71161357545733395</c:v>
                </c:pt>
                <c:pt idx="5">
                  <c:v>0.71739126081706495</c:v>
                </c:pt>
                <c:pt idx="6">
                  <c:v>0.72321585597344196</c:v>
                </c:pt>
                <c:pt idx="7">
                  <c:v>0.72908774179335101</c:v>
                </c:pt>
                <c:pt idx="8">
                  <c:v>0.73500730223598498</c:v>
                </c:pt>
                <c:pt idx="9">
                  <c:v>0.74097492437795298</c:v>
                </c:pt>
                <c:pt idx="10">
                  <c:v>0.74699099843858896</c:v>
                </c:pt>
                <c:pt idx="11">
                  <c:v>0.75305591780547398</c:v>
                </c:pt>
                <c:pt idx="12">
                  <c:v>0.75917007906015099</c:v>
                </c:pt>
                <c:pt idx="13">
                  <c:v>0.76533388200406205</c:v>
                </c:pt>
                <c:pt idx="14">
                  <c:v>0.77154772968469199</c:v>
                </c:pt>
                <c:pt idx="15">
                  <c:v>0.77781202842192099</c:v>
                </c:pt>
                <c:pt idx="16">
                  <c:v>0.78412718783459501</c:v>
                </c:pt>
                <c:pt idx="17">
                  <c:v>0.79049362086730801</c:v>
                </c:pt>
                <c:pt idx="18">
                  <c:v>0.79692757997774399</c:v>
                </c:pt>
                <c:pt idx="19">
                  <c:v>0.80350970313540904</c:v>
                </c:pt>
                <c:pt idx="20">
                  <c:v>0.81033940145185002</c:v>
                </c:pt>
                <c:pt idx="21">
                  <c:v>0.81751951808966705</c:v>
                </c:pt>
                <c:pt idx="22">
                  <c:v>0.82515669581133999</c:v>
                </c:pt>
                <c:pt idx="23">
                  <c:v>0.83336188103394204</c:v>
                </c:pt>
                <c:pt idx="24">
                  <c:v>0.84225097275212302</c:v>
                </c:pt>
                <c:pt idx="25">
                  <c:v>0.85194562750292202</c:v>
                </c:pt>
                <c:pt idx="26">
                  <c:v>0.86257423951561196</c:v>
                </c:pt>
                <c:pt idx="27">
                  <c:v>0.874273104892068</c:v>
                </c:pt>
                <c:pt idx="28">
                  <c:v>0.88718780650411999</c:v>
                </c:pt>
                <c:pt idx="29">
                  <c:v>0.90147482074061203</c:v>
                </c:pt>
                <c:pt idx="30">
                  <c:v>0.91730341728258602</c:v>
                </c:pt>
                <c:pt idx="31">
                  <c:v>0.93485784206832001</c:v>
                </c:pt>
                <c:pt idx="32">
                  <c:v>0.95433988484579202</c:v>
                </c:pt>
                <c:pt idx="33">
                  <c:v>0.97597184238719403</c:v>
                </c:pt>
                <c:pt idx="34">
                  <c:v>1</c:v>
                </c:pt>
                <c:pt idx="35">
                  <c:v>1.02663970928801</c:v>
                </c:pt>
                <c:pt idx="36">
                  <c:v>1.0558897732244199</c:v>
                </c:pt>
                <c:pt idx="37">
                  <c:v>1.08768658187321</c:v>
                </c:pt>
                <c:pt idx="38">
                  <c:v>1.12195596003583</c:v>
                </c:pt>
                <c:pt idx="39">
                  <c:v>1.1586089797593999</c:v>
                </c:pt>
                <c:pt idx="40">
                  <c:v>1.19753773364492</c:v>
                </c:pt>
                <c:pt idx="41">
                  <c:v>1.2386110624153599</c:v>
                </c:pt>
                <c:pt idx="42">
                  <c:v>1.28167027518973</c:v>
                </c:pt>
                <c:pt idx="43">
                  <c:v>1.3265251254776</c:v>
                </c:pt>
                <c:pt idx="44">
                  <c:v>1.3730013054267101</c:v>
                </c:pt>
                <c:pt idx="45">
                  <c:v>1.4211058264160199</c:v>
                </c:pt>
                <c:pt idx="46">
                  <c:v>1.47089573905824</c:v>
                </c:pt>
                <c:pt idx="47">
                  <c:v>1.5224301318009601</c:v>
                </c:pt>
                <c:pt idx="48">
                  <c:v>1.5757700059194699</c:v>
                </c:pt>
                <c:pt idx="49">
                  <c:v>1.6309787798664499</c:v>
                </c:pt>
                <c:pt idx="50">
                  <c:v>1.6881217652756599</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Sheet1!$C$2:$C$52</c:f>
              <c:numCache>
                <c:formatCode>General</c:formatCode>
                <c:ptCount val="51"/>
                <c:pt idx="0">
                  <c:v>0.59004031175963001</c:v>
                </c:pt>
                <c:pt idx="1">
                  <c:v>0.59803935167215805</c:v>
                </c:pt>
                <c:pt idx="2">
                  <c:v>0.60614391217902097</c:v>
                </c:pt>
                <c:pt idx="3">
                  <c:v>0.61435500098506801</c:v>
                </c:pt>
                <c:pt idx="4">
                  <c:v>0.62267356828265696</c:v>
                </c:pt>
                <c:pt idx="5">
                  <c:v>0.63110049094384202</c:v>
                </c:pt>
                <c:pt idx="6">
                  <c:v>0.63963655259741303</c:v>
                </c:pt>
                <c:pt idx="7">
                  <c:v>0.64828241831950895</c:v>
                </c:pt>
                <c:pt idx="8">
                  <c:v>0.65703860220338495</c:v>
                </c:pt>
                <c:pt idx="9">
                  <c:v>0.66590542541470898</c:v>
                </c:pt>
                <c:pt idx="10">
                  <c:v>0.67488296138881099</c:v>
                </c:pt>
                <c:pt idx="11">
                  <c:v>0.68397096343847097</c:v>
                </c:pt>
                <c:pt idx="12">
                  <c:v>0.69316876798479299</c:v>
                </c:pt>
                <c:pt idx="13">
                  <c:v>0.70247516353208295</c:v>
                </c:pt>
                <c:pt idx="14">
                  <c:v>0.71188821078736697</c:v>
                </c:pt>
                <c:pt idx="15">
                  <c:v>0.72140499200485997</c:v>
                </c:pt>
                <c:pt idx="16">
                  <c:v>0.73102125610642998</c:v>
                </c:pt>
                <c:pt idx="17">
                  <c:v>0.74073090770455896</c:v>
                </c:pt>
                <c:pt idx="18">
                  <c:v>0.75053707577801199</c:v>
                </c:pt>
                <c:pt idx="19">
                  <c:v>0.76048931084930405</c:v>
                </c:pt>
                <c:pt idx="20">
                  <c:v>0.77065275140822098</c:v>
                </c:pt>
                <c:pt idx="21">
                  <c:v>0.78109793429131902</c:v>
                </c:pt>
                <c:pt idx="22">
                  <c:v>0.79190222799950705</c:v>
                </c:pt>
                <c:pt idx="23">
                  <c:v>0.80315180036204803</c:v>
                </c:pt>
                <c:pt idx="24">
                  <c:v>0.81494423946765604</c:v>
                </c:pt>
                <c:pt idx="25">
                  <c:v>0.82739190348508396</c:v>
                </c:pt>
                <c:pt idx="26">
                  <c:v>0.84062596937543899</c:v>
                </c:pt>
                <c:pt idx="27">
                  <c:v>0.85480095179221505</c:v>
                </c:pt>
                <c:pt idx="28">
                  <c:v>0.87009926190847298</c:v>
                </c:pt>
                <c:pt idx="29">
                  <c:v>0.88673518970632104</c:v>
                </c:pt>
                <c:pt idx="30">
                  <c:v>0.90495783836862398</c:v>
                </c:pt>
                <c:pt idx="31">
                  <c:v>0.92505284055685899</c:v>
                </c:pt>
                <c:pt idx="32">
                  <c:v>0.94734337264599999</c:v>
                </c:pt>
                <c:pt idx="33">
                  <c:v>0.97219135802702406</c:v>
                </c:pt>
                <c:pt idx="34">
                  <c:v>1</c:v>
                </c:pt>
                <c:pt idx="35">
                  <c:v>1.0221561197464699</c:v>
                </c:pt>
                <c:pt idx="36">
                  <c:v>1.04615403839461</c:v>
                </c:pt>
                <c:pt idx="37">
                  <c:v>1.07188735097748</c:v>
                </c:pt>
                <c:pt idx="38">
                  <c:v>1.09925834296897</c:v>
                </c:pt>
                <c:pt idx="39">
                  <c:v>1.12817088557454</c:v>
                </c:pt>
                <c:pt idx="40">
                  <c:v>1.15852515619899</c:v>
                </c:pt>
                <c:pt idx="41">
                  <c:v>1.1902135388207</c:v>
                </c:pt>
                <c:pt idx="42">
                  <c:v>1.2231172895414899</c:v>
                </c:pt>
                <c:pt idx="43">
                  <c:v>1.2571038333551301</c:v>
                </c:pt>
                <c:pt idx="44">
                  <c:v>1.2920561664359</c:v>
                </c:pt>
                <c:pt idx="45">
                  <c:v>1.32797271409244</c:v>
                </c:pt>
                <c:pt idx="46">
                  <c:v>1.3648820599384399</c:v>
                </c:pt>
                <c:pt idx="47">
                  <c:v>1.40281299752323</c:v>
                </c:pt>
                <c:pt idx="48">
                  <c:v>1.4417946553308301</c:v>
                </c:pt>
                <c:pt idx="49">
                  <c:v>1.4818569017938401</c:v>
                </c:pt>
                <c:pt idx="50">
                  <c:v>1.5230300828388199</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Sheet1!$D$2:$D$52</c:f>
              <c:numCache>
                <c:formatCode>General</c:formatCode>
                <c:ptCount val="51"/>
                <c:pt idx="0">
                  <c:v>0.80447380393727796</c:v>
                </c:pt>
                <c:pt idx="1">
                  <c:v>0.80665446707546695</c:v>
                </c:pt>
                <c:pt idx="2">
                  <c:v>0.80884493845060301</c:v>
                </c:pt>
                <c:pt idx="3">
                  <c:v>0.81104571953259097</c:v>
                </c:pt>
                <c:pt idx="4">
                  <c:v>0.81325738969748296</c:v>
                </c:pt>
                <c:pt idx="5">
                  <c:v>0.81548062231264096</c:v>
                </c:pt>
                <c:pt idx="6">
                  <c:v>0.81771620494084096</c:v>
                </c:pt>
                <c:pt idx="7">
                  <c:v>0.81996506493461896</c:v>
                </c:pt>
                <c:pt idx="8">
                  <c:v>0.82222830215536102</c:v>
                </c:pt>
                <c:pt idx="9">
                  <c:v>0.82450723121077096</c:v>
                </c:pt>
                <c:pt idx="10">
                  <c:v>0.82680343655440203</c:v>
                </c:pt>
                <c:pt idx="11">
                  <c:v>0.82911884517866596</c:v>
                </c:pt>
                <c:pt idx="12">
                  <c:v>0.83145582368887005</c:v>
                </c:pt>
                <c:pt idx="13">
                  <c:v>0.83381730963738998</c:v>
                </c:pt>
                <c:pt idx="14">
                  <c:v>0.83620699171742296</c:v>
                </c:pt>
                <c:pt idx="15">
                  <c:v>0.838629560736042</c:v>
                </c:pt>
                <c:pt idx="16">
                  <c:v>0.84109106481559404</c:v>
                </c:pt>
                <c:pt idx="17">
                  <c:v>0.84359942069697003</c:v>
                </c:pt>
                <c:pt idx="18">
                  <c:v>0.84618546934652294</c:v>
                </c:pt>
                <c:pt idx="19">
                  <c:v>0.84896373140567205</c:v>
                </c:pt>
                <c:pt idx="20">
                  <c:v>0.85206981269506998</c:v>
                </c:pt>
                <c:pt idx="21">
                  <c:v>0.85563939311136095</c:v>
                </c:pt>
                <c:pt idx="22">
                  <c:v>0.85980762342635098</c:v>
                </c:pt>
                <c:pt idx="23">
                  <c:v>0.86470829604984301</c:v>
                </c:pt>
                <c:pt idx="24">
                  <c:v>0.87047268603958505</c:v>
                </c:pt>
                <c:pt idx="25">
                  <c:v>0.87722800907784404</c:v>
                </c:pt>
                <c:pt idx="26">
                  <c:v>0.88509556661535604</c:v>
                </c:pt>
                <c:pt idx="27">
                  <c:v>0.89418882879697104</c:v>
                </c:pt>
                <c:pt idx="28">
                  <c:v>0.90461196609127603</c:v>
                </c:pt>
                <c:pt idx="29">
                  <c:v>0.91645945921968497</c:v>
                </c:pt>
                <c:pt idx="30">
                  <c:v>0.92981741654969396</c:v>
                </c:pt>
                <c:pt idx="31">
                  <c:v>0.94476677067499804</c:v>
                </c:pt>
                <c:pt idx="32">
                  <c:v>0.96138806910491903</c:v>
                </c:pt>
                <c:pt idx="33">
                  <c:v>0.97976702762068402</c:v>
                </c:pt>
                <c:pt idx="34">
                  <c:v>1</c:v>
                </c:pt>
                <c:pt idx="35">
                  <c:v>1.0311429656639901</c:v>
                </c:pt>
                <c:pt idx="36">
                  <c:v>1.0657161108997</c:v>
                </c:pt>
                <c:pt idx="37">
                  <c:v>1.10371868770367</c:v>
                </c:pt>
                <c:pt idx="38">
                  <c:v>1.14512224020069</c:v>
                </c:pt>
                <c:pt idx="39">
                  <c:v>1.1898682949041799</c:v>
                </c:pt>
                <c:pt idx="40">
                  <c:v>1.2378640341385001</c:v>
                </c:pt>
                <c:pt idx="41">
                  <c:v>1.2889765692447099</c:v>
                </c:pt>
                <c:pt idx="42">
                  <c:v>1.3430263052864699</c:v>
                </c:pt>
                <c:pt idx="43">
                  <c:v>1.3997800832624301</c:v>
                </c:pt>
                <c:pt idx="44">
                  <c:v>1.45901752081222</c:v>
                </c:pt>
                <c:pt idx="45">
                  <c:v>1.5207705312332001</c:v>
                </c:pt>
                <c:pt idx="46">
                  <c:v>1.5851437561405599</c:v>
                </c:pt>
                <c:pt idx="47">
                  <c:v>1.65224695687004</c:v>
                </c:pt>
                <c:pt idx="48">
                  <c:v>1.7221946983745</c:v>
                </c:pt>
                <c:pt idx="49">
                  <c:v>1.79510705598802</c:v>
                </c:pt>
                <c:pt idx="50">
                  <c:v>1.8711088681096</c:v>
                </c:pt>
              </c:numCache>
            </c:numRef>
          </c:yVal>
          <c:smooth val="1"/>
        </c:ser>
        <c:dLbls>
          <c:showLegendKey val="0"/>
          <c:showVal val="0"/>
          <c:showCatName val="0"/>
          <c:showSerName val="0"/>
          <c:showPercent val="0"/>
          <c:showBubbleSize val="0"/>
        </c:dLbls>
        <c:axId val="472587456"/>
        <c:axId val="472587848"/>
      </c:scatterChart>
      <c:valAx>
        <c:axId val="472587456"/>
        <c:scaling>
          <c:orientation val="minMax"/>
          <c:max val="70"/>
          <c:min val="20"/>
        </c:scaling>
        <c:delete val="0"/>
        <c:axPos val="b"/>
        <c:title>
          <c:tx>
            <c:rich>
              <a:bodyPr/>
              <a:lstStyle/>
              <a:p>
                <a:pPr>
                  <a:defRPr sz="1700"/>
                </a:pPr>
                <a:r>
                  <a:rPr lang="en-US" sz="1700" dirty="0" smtClean="0"/>
                  <a:t>Recipient</a:t>
                </a:r>
                <a:r>
                  <a:rPr lang="en-US" sz="1700" baseline="0" dirty="0" smtClean="0"/>
                  <a:t> Age (years)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72587848"/>
        <c:crosses val="autoZero"/>
        <c:crossBetween val="midCat"/>
        <c:majorUnit val="10"/>
      </c:valAx>
      <c:valAx>
        <c:axId val="472587848"/>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15 Year Mortality </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472587456"/>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8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424"/>
          <c:h val="0.77074260114041171"/>
        </c:manualLayout>
      </c:layout>
      <c:scatterChart>
        <c:scatterStyle val="smoothMarker"/>
        <c:varyColors val="0"/>
        <c:ser>
          <c:idx val="0"/>
          <c:order val="0"/>
          <c:tx>
            <c:strRef>
              <c:f>Sheet1!$A$1</c:f>
              <c:strCache>
                <c:ptCount val="1"/>
                <c:pt idx="0">
                  <c:v>Donor age - recipient age</c:v>
                </c:pt>
              </c:strCache>
            </c:strRef>
          </c:tx>
          <c:spPr>
            <a:ln w="38100">
              <a:solidFill>
                <a:srgbClr val="00FF00"/>
              </a:solidFill>
            </a:ln>
          </c:spPr>
          <c:marker>
            <c:symbol val="none"/>
          </c:marker>
          <c:xVal>
            <c:numRef>
              <c:f>Sheet1!$A$2:$A$52</c:f>
              <c:numCache>
                <c:formatCode>General</c:formatCode>
                <c:ptCount val="51"/>
                <c:pt idx="0">
                  <c:v>-45</c:v>
                </c:pt>
                <c:pt idx="1">
                  <c:v>-44</c:v>
                </c:pt>
                <c:pt idx="2">
                  <c:v>-43</c:v>
                </c:pt>
                <c:pt idx="3">
                  <c:v>-42</c:v>
                </c:pt>
                <c:pt idx="4">
                  <c:v>-41</c:v>
                </c:pt>
                <c:pt idx="5">
                  <c:v>-40</c:v>
                </c:pt>
                <c:pt idx="6">
                  <c:v>-39</c:v>
                </c:pt>
                <c:pt idx="7">
                  <c:v>-38</c:v>
                </c:pt>
                <c:pt idx="8">
                  <c:v>-37</c:v>
                </c:pt>
                <c:pt idx="9">
                  <c:v>-36</c:v>
                </c:pt>
                <c:pt idx="10">
                  <c:v>-35</c:v>
                </c:pt>
                <c:pt idx="11">
                  <c:v>-34</c:v>
                </c:pt>
                <c:pt idx="12">
                  <c:v>-33</c:v>
                </c:pt>
                <c:pt idx="13">
                  <c:v>-32</c:v>
                </c:pt>
                <c:pt idx="14">
                  <c:v>-31</c:v>
                </c:pt>
                <c:pt idx="15">
                  <c:v>-30</c:v>
                </c:pt>
                <c:pt idx="16">
                  <c:v>-29</c:v>
                </c:pt>
                <c:pt idx="17">
                  <c:v>-28</c:v>
                </c:pt>
                <c:pt idx="18">
                  <c:v>-27</c:v>
                </c:pt>
                <c:pt idx="19">
                  <c:v>-26</c:v>
                </c:pt>
                <c:pt idx="20">
                  <c:v>-25</c:v>
                </c:pt>
                <c:pt idx="21">
                  <c:v>-24</c:v>
                </c:pt>
                <c:pt idx="22">
                  <c:v>-23</c:v>
                </c:pt>
                <c:pt idx="23">
                  <c:v>-22</c:v>
                </c:pt>
                <c:pt idx="24">
                  <c:v>-21</c:v>
                </c:pt>
                <c:pt idx="25">
                  <c:v>-20</c:v>
                </c:pt>
                <c:pt idx="26">
                  <c:v>-19</c:v>
                </c:pt>
                <c:pt idx="27">
                  <c:v>-18</c:v>
                </c:pt>
                <c:pt idx="28">
                  <c:v>-17</c:v>
                </c:pt>
                <c:pt idx="29">
                  <c:v>-16</c:v>
                </c:pt>
                <c:pt idx="30">
                  <c:v>-15</c:v>
                </c:pt>
                <c:pt idx="31">
                  <c:v>-14</c:v>
                </c:pt>
                <c:pt idx="32">
                  <c:v>-13</c:v>
                </c:pt>
                <c:pt idx="33">
                  <c:v>-12</c:v>
                </c:pt>
                <c:pt idx="34">
                  <c:v>-11</c:v>
                </c:pt>
                <c:pt idx="35">
                  <c:v>-10</c:v>
                </c:pt>
                <c:pt idx="36">
                  <c:v>-9</c:v>
                </c:pt>
                <c:pt idx="37">
                  <c:v>-8</c:v>
                </c:pt>
                <c:pt idx="38">
                  <c:v>-7</c:v>
                </c:pt>
                <c:pt idx="39">
                  <c:v>-6</c:v>
                </c:pt>
                <c:pt idx="40">
                  <c:v>-5</c:v>
                </c:pt>
                <c:pt idx="41">
                  <c:v>-4</c:v>
                </c:pt>
                <c:pt idx="42">
                  <c:v>-3</c:v>
                </c:pt>
                <c:pt idx="43">
                  <c:v>-2</c:v>
                </c:pt>
                <c:pt idx="44">
                  <c:v>-1</c:v>
                </c:pt>
                <c:pt idx="45">
                  <c:v>0</c:v>
                </c:pt>
                <c:pt idx="46">
                  <c:v>1</c:v>
                </c:pt>
                <c:pt idx="47">
                  <c:v>2</c:v>
                </c:pt>
                <c:pt idx="48">
                  <c:v>3</c:v>
                </c:pt>
                <c:pt idx="49">
                  <c:v>4</c:v>
                </c:pt>
                <c:pt idx="50">
                  <c:v>5</c:v>
                </c:pt>
              </c:numCache>
            </c:numRef>
          </c:xVal>
          <c:yVal>
            <c:numRef>
              <c:f>Sheet1!$B$2:$B$52</c:f>
              <c:numCache>
                <c:formatCode>General</c:formatCode>
                <c:ptCount val="51"/>
                <c:pt idx="0">
                  <c:v>0.91208449224813803</c:v>
                </c:pt>
                <c:pt idx="1">
                  <c:v>0.91460027153215795</c:v>
                </c:pt>
                <c:pt idx="2">
                  <c:v>0.91712299002571396</c:v>
                </c:pt>
                <c:pt idx="3">
                  <c:v>0.91965266686905001</c:v>
                </c:pt>
                <c:pt idx="4">
                  <c:v>0.92218932125520303</c:v>
                </c:pt>
                <c:pt idx="5">
                  <c:v>0.92473795511582002</c:v>
                </c:pt>
                <c:pt idx="6">
                  <c:v>0.92732361188105406</c:v>
                </c:pt>
                <c:pt idx="7">
                  <c:v>0.929976627572213</c:v>
                </c:pt>
                <c:pt idx="8">
                  <c:v>0.93272769246727105</c:v>
                </c:pt>
                <c:pt idx="9">
                  <c:v>0.93560787823532998</c:v>
                </c:pt>
                <c:pt idx="10">
                  <c:v>0.93864867515194395</c:v>
                </c:pt>
                <c:pt idx="11">
                  <c:v>0.94188203983434604</c:v>
                </c:pt>
                <c:pt idx="12">
                  <c:v>0.945340454032634</c:v>
                </c:pt>
                <c:pt idx="13">
                  <c:v>0.94905699458702597</c:v>
                </c:pt>
                <c:pt idx="14">
                  <c:v>0.95306541414143997</c:v>
                </c:pt>
                <c:pt idx="15">
                  <c:v>0.95740023521304296</c:v>
                </c:pt>
                <c:pt idx="16">
                  <c:v>0.96209685524764799</c:v>
                </c:pt>
                <c:pt idx="17">
                  <c:v>0.96719166574250104</c:v>
                </c:pt>
                <c:pt idx="18">
                  <c:v>0.97272218884739503</c:v>
                </c:pt>
                <c:pt idx="19">
                  <c:v>0.978727217893827</c:v>
                </c:pt>
                <c:pt idx="20">
                  <c:v>0.98524698872599403</c:v>
                </c:pt>
                <c:pt idx="21">
                  <c:v>0.99232335870967503</c:v>
                </c:pt>
                <c:pt idx="22">
                  <c:v>1</c:v>
                </c:pt>
                <c:pt idx="23">
                  <c:v>1.00831275032141</c:v>
                </c:pt>
                <c:pt idx="24">
                  <c:v>1.0172595130275901</c:v>
                </c:pt>
                <c:pt idx="25">
                  <c:v>1.0268287321945899</c:v>
                </c:pt>
                <c:pt idx="26">
                  <c:v>1.0370090137121599</c:v>
                </c:pt>
                <c:pt idx="27">
                  <c:v>1.04778898374782</c:v>
                </c:pt>
                <c:pt idx="28">
                  <c:v>1.0591571826946899</c:v>
                </c:pt>
                <c:pt idx="29">
                  <c:v>1.07110193953824</c:v>
                </c:pt>
                <c:pt idx="30">
                  <c:v>1.0836112603777299</c:v>
                </c:pt>
                <c:pt idx="31">
                  <c:v>1.09667271842365</c:v>
                </c:pt>
                <c:pt idx="32">
                  <c:v>1.1102733362725099</c:v>
                </c:pt>
                <c:pt idx="33">
                  <c:v>1.12439947350534</c:v>
                </c:pt>
                <c:pt idx="34">
                  <c:v>1.1390367059495301</c:v>
                </c:pt>
                <c:pt idx="35">
                  <c:v>1.15416973376761</c:v>
                </c:pt>
                <c:pt idx="36">
                  <c:v>1.1697822730399801</c:v>
                </c:pt>
                <c:pt idx="37">
                  <c:v>1.1858569196142701</c:v>
                </c:pt>
                <c:pt idx="38">
                  <c:v>1.2023750419524899</c:v>
                </c:pt>
                <c:pt idx="39">
                  <c:v>1.2193167761914701</c:v>
                </c:pt>
                <c:pt idx="40">
                  <c:v>1.2366607677847401</c:v>
                </c:pt>
                <c:pt idx="41">
                  <c:v>1.2543841706374099</c:v>
                </c:pt>
                <c:pt idx="42">
                  <c:v>1.27246253273627</c:v>
                </c:pt>
                <c:pt idx="43">
                  <c:v>1.29086976905658</c:v>
                </c:pt>
                <c:pt idx="44">
                  <c:v>1.30957788636178</c:v>
                </c:pt>
                <c:pt idx="45">
                  <c:v>1.32856301041569</c:v>
                </c:pt>
                <c:pt idx="46">
                  <c:v>1.3478233643273301</c:v>
                </c:pt>
                <c:pt idx="47">
                  <c:v>1.36736293814039</c:v>
                </c:pt>
                <c:pt idx="48">
                  <c:v>1.3871857569324799</c:v>
                </c:pt>
                <c:pt idx="49">
                  <c:v>1.4072959957051101</c:v>
                </c:pt>
                <c:pt idx="50">
                  <c:v>1.42769772865513</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-45</c:v>
                </c:pt>
                <c:pt idx="1">
                  <c:v>-44</c:v>
                </c:pt>
                <c:pt idx="2">
                  <c:v>-43</c:v>
                </c:pt>
                <c:pt idx="3">
                  <c:v>-42</c:v>
                </c:pt>
                <c:pt idx="4">
                  <c:v>-41</c:v>
                </c:pt>
                <c:pt idx="5">
                  <c:v>-40</c:v>
                </c:pt>
                <c:pt idx="6">
                  <c:v>-39</c:v>
                </c:pt>
                <c:pt idx="7">
                  <c:v>-38</c:v>
                </c:pt>
                <c:pt idx="8">
                  <c:v>-37</c:v>
                </c:pt>
                <c:pt idx="9">
                  <c:v>-36</c:v>
                </c:pt>
                <c:pt idx="10">
                  <c:v>-35</c:v>
                </c:pt>
                <c:pt idx="11">
                  <c:v>-34</c:v>
                </c:pt>
                <c:pt idx="12">
                  <c:v>-33</c:v>
                </c:pt>
                <c:pt idx="13">
                  <c:v>-32</c:v>
                </c:pt>
                <c:pt idx="14">
                  <c:v>-31</c:v>
                </c:pt>
                <c:pt idx="15">
                  <c:v>-30</c:v>
                </c:pt>
                <c:pt idx="16">
                  <c:v>-29</c:v>
                </c:pt>
                <c:pt idx="17">
                  <c:v>-28</c:v>
                </c:pt>
                <c:pt idx="18">
                  <c:v>-27</c:v>
                </c:pt>
                <c:pt idx="19">
                  <c:v>-26</c:v>
                </c:pt>
                <c:pt idx="20">
                  <c:v>-25</c:v>
                </c:pt>
                <c:pt idx="21">
                  <c:v>-24</c:v>
                </c:pt>
                <c:pt idx="22">
                  <c:v>-23</c:v>
                </c:pt>
                <c:pt idx="23">
                  <c:v>-22</c:v>
                </c:pt>
                <c:pt idx="24">
                  <c:v>-21</c:v>
                </c:pt>
                <c:pt idx="25">
                  <c:v>-20</c:v>
                </c:pt>
                <c:pt idx="26">
                  <c:v>-19</c:v>
                </c:pt>
                <c:pt idx="27">
                  <c:v>-18</c:v>
                </c:pt>
                <c:pt idx="28">
                  <c:v>-17</c:v>
                </c:pt>
                <c:pt idx="29">
                  <c:v>-16</c:v>
                </c:pt>
                <c:pt idx="30">
                  <c:v>-15</c:v>
                </c:pt>
                <c:pt idx="31">
                  <c:v>-14</c:v>
                </c:pt>
                <c:pt idx="32">
                  <c:v>-13</c:v>
                </c:pt>
                <c:pt idx="33">
                  <c:v>-12</c:v>
                </c:pt>
                <c:pt idx="34">
                  <c:v>-11</c:v>
                </c:pt>
                <c:pt idx="35">
                  <c:v>-10</c:v>
                </c:pt>
                <c:pt idx="36">
                  <c:v>-9</c:v>
                </c:pt>
                <c:pt idx="37">
                  <c:v>-8</c:v>
                </c:pt>
                <c:pt idx="38">
                  <c:v>-7</c:v>
                </c:pt>
                <c:pt idx="39">
                  <c:v>-6</c:v>
                </c:pt>
                <c:pt idx="40">
                  <c:v>-5</c:v>
                </c:pt>
                <c:pt idx="41">
                  <c:v>-4</c:v>
                </c:pt>
                <c:pt idx="42">
                  <c:v>-3</c:v>
                </c:pt>
                <c:pt idx="43">
                  <c:v>-2</c:v>
                </c:pt>
                <c:pt idx="44">
                  <c:v>-1</c:v>
                </c:pt>
                <c:pt idx="45">
                  <c:v>0</c:v>
                </c:pt>
                <c:pt idx="46">
                  <c:v>1</c:v>
                </c:pt>
                <c:pt idx="47">
                  <c:v>2</c:v>
                </c:pt>
                <c:pt idx="48">
                  <c:v>3</c:v>
                </c:pt>
                <c:pt idx="49">
                  <c:v>4</c:v>
                </c:pt>
                <c:pt idx="50">
                  <c:v>5</c:v>
                </c:pt>
              </c:numCache>
            </c:numRef>
          </c:xVal>
          <c:yVal>
            <c:numRef>
              <c:f>Sheet1!$C$2:$C$52</c:f>
              <c:numCache>
                <c:formatCode>General</c:formatCode>
                <c:ptCount val="51"/>
                <c:pt idx="0">
                  <c:v>0.84351076865610797</c:v>
                </c:pt>
                <c:pt idx="1">
                  <c:v>0.84946753782116402</c:v>
                </c:pt>
                <c:pt idx="2">
                  <c:v>0.85546299282053795</c:v>
                </c:pt>
                <c:pt idx="3">
                  <c:v>0.861496690287746</c:v>
                </c:pt>
                <c:pt idx="4">
                  <c:v>0.86756798138449498</c:v>
                </c:pt>
                <c:pt idx="5">
                  <c:v>0.87367830873069496</c:v>
                </c:pt>
                <c:pt idx="6">
                  <c:v>0.87983854025750596</c:v>
                </c:pt>
                <c:pt idx="7">
                  <c:v>0.88606237098760099</c:v>
                </c:pt>
                <c:pt idx="8">
                  <c:v>0.89236410139363498</c:v>
                </c:pt>
                <c:pt idx="9">
                  <c:v>0.89875873980020504</c:v>
                </c:pt>
                <c:pt idx="10">
                  <c:v>0.90526213110917397</c:v>
                </c:pt>
                <c:pt idx="11">
                  <c:v>0.91189112017422802</c:v>
                </c:pt>
                <c:pt idx="12">
                  <c:v>0.91866376085782997</c:v>
                </c:pt>
                <c:pt idx="13">
                  <c:v>0.925599585043966</c:v>
                </c:pt>
                <c:pt idx="14">
                  <c:v>0.93271994995101803</c:v>
                </c:pt>
                <c:pt idx="15">
                  <c:v>0.94004848910562699</c:v>
                </c:pt>
                <c:pt idx="16">
                  <c:v>0.94761169560873804</c:v>
                </c:pt>
                <c:pt idx="17">
                  <c:v>0.95543967512885597</c:v>
                </c:pt>
                <c:pt idx="18">
                  <c:v>0.96356711014817598</c:v>
                </c:pt>
                <c:pt idx="19">
                  <c:v>0.97203446278875905</c:v>
                </c:pt>
                <c:pt idx="20">
                  <c:v>0.98088945346355605</c:v>
                </c:pt>
                <c:pt idx="21">
                  <c:v>0.99018878151353795</c:v>
                </c:pt>
                <c:pt idx="22">
                  <c:v>1</c:v>
                </c:pt>
                <c:pt idx="23">
                  <c:v>1.00623525886425</c:v>
                </c:pt>
                <c:pt idx="24">
                  <c:v>1.01311844894202</c:v>
                </c:pt>
                <c:pt idx="25">
                  <c:v>1.0205905043622601</c:v>
                </c:pt>
                <c:pt idx="26">
                  <c:v>1.02859624181401</c:v>
                </c:pt>
                <c:pt idx="27">
                  <c:v>1.0370853385691901</c:v>
                </c:pt>
                <c:pt idx="28">
                  <c:v>1.0460129189190699</c:v>
                </c:pt>
                <c:pt idx="29">
                  <c:v>1.0553396677204401</c:v>
                </c:pt>
                <c:pt idx="30">
                  <c:v>1.0650315716460701</c:v>
                </c:pt>
                <c:pt idx="31">
                  <c:v>1.0750593931115899</c:v>
                </c:pt>
                <c:pt idx="32">
                  <c:v>1.08539799528624</c:v>
                </c:pt>
                <c:pt idx="33">
                  <c:v>1.09602563179489</c:v>
                </c:pt>
                <c:pt idx="34">
                  <c:v>1.10692326110404</c:v>
                </c:pt>
                <c:pt idx="35">
                  <c:v>1.11807394953641</c:v>
                </c:pt>
                <c:pt idx="36">
                  <c:v>1.1294623463520299</c:v>
                </c:pt>
                <c:pt idx="37">
                  <c:v>1.14107422771953</c:v>
                </c:pt>
                <c:pt idx="38">
                  <c:v>1.1528961377751401</c:v>
                </c:pt>
                <c:pt idx="39">
                  <c:v>1.1649151530978199</c:v>
                </c:pt>
                <c:pt idx="40">
                  <c:v>1.17711855333714</c:v>
                </c:pt>
                <c:pt idx="41">
                  <c:v>1.1894936864960399</c:v>
                </c:pt>
                <c:pt idx="42">
                  <c:v>1.20202779976887</c:v>
                </c:pt>
                <c:pt idx="43">
                  <c:v>1.2147079425938001</c:v>
                </c:pt>
                <c:pt idx="44">
                  <c:v>1.2275207575943099</c:v>
                </c:pt>
                <c:pt idx="45">
                  <c:v>1.2404554875440199</c:v>
                </c:pt>
                <c:pt idx="46">
                  <c:v>1.2535127230287699</c:v>
                </c:pt>
                <c:pt idx="47">
                  <c:v>1.2666956088916701</c:v>
                </c:pt>
                <c:pt idx="48">
                  <c:v>1.28000695635589</c:v>
                </c:pt>
                <c:pt idx="49">
                  <c:v>1.29344937574063</c:v>
                </c:pt>
                <c:pt idx="50">
                  <c:v>1.3070252109117499</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Sheet1!$A$2:$A$52</c:f>
              <c:numCache>
                <c:formatCode>General</c:formatCode>
                <c:ptCount val="51"/>
                <c:pt idx="0">
                  <c:v>-45</c:v>
                </c:pt>
                <c:pt idx="1">
                  <c:v>-44</c:v>
                </c:pt>
                <c:pt idx="2">
                  <c:v>-43</c:v>
                </c:pt>
                <c:pt idx="3">
                  <c:v>-42</c:v>
                </c:pt>
                <c:pt idx="4">
                  <c:v>-41</c:v>
                </c:pt>
                <c:pt idx="5">
                  <c:v>-40</c:v>
                </c:pt>
                <c:pt idx="6">
                  <c:v>-39</c:v>
                </c:pt>
                <c:pt idx="7">
                  <c:v>-38</c:v>
                </c:pt>
                <c:pt idx="8">
                  <c:v>-37</c:v>
                </c:pt>
                <c:pt idx="9">
                  <c:v>-36</c:v>
                </c:pt>
                <c:pt idx="10">
                  <c:v>-35</c:v>
                </c:pt>
                <c:pt idx="11">
                  <c:v>-34</c:v>
                </c:pt>
                <c:pt idx="12">
                  <c:v>-33</c:v>
                </c:pt>
                <c:pt idx="13">
                  <c:v>-32</c:v>
                </c:pt>
                <c:pt idx="14">
                  <c:v>-31</c:v>
                </c:pt>
                <c:pt idx="15">
                  <c:v>-30</c:v>
                </c:pt>
                <c:pt idx="16">
                  <c:v>-29</c:v>
                </c:pt>
                <c:pt idx="17">
                  <c:v>-28</c:v>
                </c:pt>
                <c:pt idx="18">
                  <c:v>-27</c:v>
                </c:pt>
                <c:pt idx="19">
                  <c:v>-26</c:v>
                </c:pt>
                <c:pt idx="20">
                  <c:v>-25</c:v>
                </c:pt>
                <c:pt idx="21">
                  <c:v>-24</c:v>
                </c:pt>
                <c:pt idx="22">
                  <c:v>-23</c:v>
                </c:pt>
                <c:pt idx="23">
                  <c:v>-22</c:v>
                </c:pt>
                <c:pt idx="24">
                  <c:v>-21</c:v>
                </c:pt>
                <c:pt idx="25">
                  <c:v>-20</c:v>
                </c:pt>
                <c:pt idx="26">
                  <c:v>-19</c:v>
                </c:pt>
                <c:pt idx="27">
                  <c:v>-18</c:v>
                </c:pt>
                <c:pt idx="28">
                  <c:v>-17</c:v>
                </c:pt>
                <c:pt idx="29">
                  <c:v>-16</c:v>
                </c:pt>
                <c:pt idx="30">
                  <c:v>-15</c:v>
                </c:pt>
                <c:pt idx="31">
                  <c:v>-14</c:v>
                </c:pt>
                <c:pt idx="32">
                  <c:v>-13</c:v>
                </c:pt>
                <c:pt idx="33">
                  <c:v>-12</c:v>
                </c:pt>
                <c:pt idx="34">
                  <c:v>-11</c:v>
                </c:pt>
                <c:pt idx="35">
                  <c:v>-10</c:v>
                </c:pt>
                <c:pt idx="36">
                  <c:v>-9</c:v>
                </c:pt>
                <c:pt idx="37">
                  <c:v>-8</c:v>
                </c:pt>
                <c:pt idx="38">
                  <c:v>-7</c:v>
                </c:pt>
                <c:pt idx="39">
                  <c:v>-6</c:v>
                </c:pt>
                <c:pt idx="40">
                  <c:v>-5</c:v>
                </c:pt>
                <c:pt idx="41">
                  <c:v>-4</c:v>
                </c:pt>
                <c:pt idx="42">
                  <c:v>-3</c:v>
                </c:pt>
                <c:pt idx="43">
                  <c:v>-2</c:v>
                </c:pt>
                <c:pt idx="44">
                  <c:v>-1</c:v>
                </c:pt>
                <c:pt idx="45">
                  <c:v>0</c:v>
                </c:pt>
                <c:pt idx="46">
                  <c:v>1</c:v>
                </c:pt>
                <c:pt idx="47">
                  <c:v>2</c:v>
                </c:pt>
                <c:pt idx="48">
                  <c:v>3</c:v>
                </c:pt>
                <c:pt idx="49">
                  <c:v>4</c:v>
                </c:pt>
                <c:pt idx="50">
                  <c:v>5</c:v>
                </c:pt>
              </c:numCache>
            </c:numRef>
          </c:xVal>
          <c:yVal>
            <c:numRef>
              <c:f>Sheet1!$D$2:$D$52</c:f>
              <c:numCache>
                <c:formatCode>General</c:formatCode>
                <c:ptCount val="51"/>
                <c:pt idx="0">
                  <c:v>0.98623295862000004</c:v>
                </c:pt>
                <c:pt idx="1">
                  <c:v>0.98472704305129299</c:v>
                </c:pt>
                <c:pt idx="2">
                  <c:v>0.98322731186825096</c:v>
                </c:pt>
                <c:pt idx="3">
                  <c:v>0.98173450602214796</c:v>
                </c:pt>
                <c:pt idx="4">
                  <c:v>0.980249574079464</c:v>
                </c:pt>
                <c:pt idx="5">
                  <c:v>0.97878163745894298</c:v>
                </c:pt>
                <c:pt idx="6">
                  <c:v>0.97737146283731302</c:v>
                </c:pt>
                <c:pt idx="7">
                  <c:v>0.97606732454581102</c:v>
                </c:pt>
                <c:pt idx="8">
                  <c:v>0.97491701754546201</c:v>
                </c:pt>
                <c:pt idx="9">
                  <c:v>0.97396783258053199</c:v>
                </c:pt>
                <c:pt idx="10">
                  <c:v>0.97326653251801998</c:v>
                </c:pt>
                <c:pt idx="11">
                  <c:v>0.97285932205701098</c:v>
                </c:pt>
                <c:pt idx="12">
                  <c:v>0.97279180055620795</c:v>
                </c:pt>
                <c:pt idx="13">
                  <c:v>0.97310888372078697</c:v>
                </c:pt>
                <c:pt idx="14">
                  <c:v>0.97385467490032196</c:v>
                </c:pt>
                <c:pt idx="15">
                  <c:v>0.97507226596158703</c:v>
                </c:pt>
                <c:pt idx="16">
                  <c:v>0.976803434536334</c:v>
                </c:pt>
                <c:pt idx="17">
                  <c:v>0.97908820685679798</c:v>
                </c:pt>
                <c:pt idx="18">
                  <c:v>0.98196425211168004</c:v>
                </c:pt>
                <c:pt idx="19">
                  <c:v>0.98546605466843495</c:v>
                </c:pt>
                <c:pt idx="20">
                  <c:v>0.98962388204503704</c:v>
                </c:pt>
                <c:pt idx="21">
                  <c:v>0.99446253747259505</c:v>
                </c:pt>
                <c:pt idx="22">
                  <c:v>1</c:v>
                </c:pt>
                <c:pt idx="23">
                  <c:v>1.0103945310049001</c:v>
                </c:pt>
                <c:pt idx="24">
                  <c:v>1.0214175034772699</c:v>
                </c:pt>
                <c:pt idx="25">
                  <c:v>1.0331050903900001</c:v>
                </c:pt>
                <c:pt idx="26">
                  <c:v>1.04549059271667</c:v>
                </c:pt>
                <c:pt idx="27">
                  <c:v>1.0586031000862</c:v>
                </c:pt>
                <c:pt idx="28">
                  <c:v>1.0724666181111999</c:v>
                </c:pt>
                <c:pt idx="29">
                  <c:v>1.0870996324441</c:v>
                </c:pt>
                <c:pt idx="30">
                  <c:v>1.1025150754945101</c:v>
                </c:pt>
                <c:pt idx="31">
                  <c:v>1.11872056468779</c:v>
                </c:pt>
                <c:pt idx="32">
                  <c:v>1.1357187746717801</c:v>
                </c:pt>
                <c:pt idx="33">
                  <c:v>1.1535078554218401</c:v>
                </c:pt>
                <c:pt idx="34">
                  <c:v>1.1720818082785001</c:v>
                </c:pt>
                <c:pt idx="35">
                  <c:v>1.19143083057925</c:v>
                </c:pt>
                <c:pt idx="36">
                  <c:v>1.2115415540307799</c:v>
                </c:pt>
                <c:pt idx="37">
                  <c:v>1.23239715667532</c:v>
                </c:pt>
                <c:pt idx="38">
                  <c:v>1.2539774348625901</c:v>
                </c:pt>
                <c:pt idx="39">
                  <c:v>1.27625895907382</c:v>
                </c:pt>
                <c:pt idx="40">
                  <c:v>1.29921480741449</c:v>
                </c:pt>
                <c:pt idx="41">
                  <c:v>1.32281462727289</c:v>
                </c:pt>
                <c:pt idx="42">
                  <c:v>1.3470245010381201</c:v>
                </c:pt>
                <c:pt idx="43">
                  <c:v>1.37180691937025</c:v>
                </c:pt>
                <c:pt idx="44">
                  <c:v>1.3971203581182801</c:v>
                </c:pt>
                <c:pt idx="45">
                  <c:v>1.42292866642034</c:v>
                </c:pt>
                <c:pt idx="46">
                  <c:v>1.44922966321177</c:v>
                </c:pt>
                <c:pt idx="47">
                  <c:v>1.47603054078308</c:v>
                </c:pt>
                <c:pt idx="48">
                  <c:v>1.50333895818401</c:v>
                </c:pt>
                <c:pt idx="49">
                  <c:v>1.5311631492292499</c:v>
                </c:pt>
                <c:pt idx="50">
                  <c:v>1.55951146725405</c:v>
                </c:pt>
              </c:numCache>
            </c:numRef>
          </c:yVal>
          <c:smooth val="1"/>
        </c:ser>
        <c:dLbls>
          <c:showLegendKey val="0"/>
          <c:showVal val="0"/>
          <c:showCatName val="0"/>
          <c:showSerName val="0"/>
          <c:showPercent val="0"/>
          <c:showBubbleSize val="0"/>
        </c:dLbls>
        <c:axId val="371584232"/>
        <c:axId val="371584624"/>
      </c:scatterChart>
      <c:valAx>
        <c:axId val="371584232"/>
        <c:scaling>
          <c:orientation val="minMax"/>
          <c:max val="5"/>
          <c:min val="-45"/>
        </c:scaling>
        <c:delete val="0"/>
        <c:axPos val="b"/>
        <c:title>
          <c:tx>
            <c:rich>
              <a:bodyPr/>
              <a:lstStyle/>
              <a:p>
                <a:pPr>
                  <a:defRPr sz="1700"/>
                </a:pPr>
                <a:r>
                  <a:rPr lang="en-US" sz="1700" dirty="0" smtClean="0"/>
                  <a:t>Difference in donor age and recipient age</a:t>
                </a:r>
                <a:r>
                  <a:rPr lang="en-US" sz="1700" baseline="0" dirty="0" smtClean="0"/>
                  <a:t> (years)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371584624"/>
        <c:crosses val="autoZero"/>
        <c:crossBetween val="midCat"/>
        <c:majorUnit val="5"/>
      </c:valAx>
      <c:valAx>
        <c:axId val="371584624"/>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15 Year Mortality </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371584232"/>
        <c:crossesAt val="-4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8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48"/>
          <c:h val="0.77074260114041193"/>
        </c:manualLayout>
      </c:layout>
      <c:scatterChart>
        <c:scatterStyle val="smoothMarker"/>
        <c:varyColors val="0"/>
        <c:ser>
          <c:idx val="0"/>
          <c:order val="0"/>
          <c:tx>
            <c:strRef>
              <c:f>Sheet1!$A$1</c:f>
              <c:strCache>
                <c:ptCount val="1"/>
                <c:pt idx="0">
                  <c:v>Recipient weight</c:v>
                </c:pt>
              </c:strCache>
            </c:strRef>
          </c:tx>
          <c:spPr>
            <a:ln w="38100">
              <a:solidFill>
                <a:srgbClr val="00FF00"/>
              </a:solidFill>
            </a:ln>
          </c:spPr>
          <c:marker>
            <c:symbol val="none"/>
          </c:marker>
          <c:xVal>
            <c:numRef>
              <c:f>Sheet1!$A$2:$A$17</c:f>
              <c:numCache>
                <c:formatCode>General</c:formatCode>
                <c:ptCount val="16"/>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numCache>
            </c:numRef>
          </c:xVal>
          <c:yVal>
            <c:numRef>
              <c:f>Sheet1!$B$2:$B$17</c:f>
              <c:numCache>
                <c:formatCode>General</c:formatCode>
                <c:ptCount val="16"/>
                <c:pt idx="0">
                  <c:v>0.89401381027959403</c:v>
                </c:pt>
                <c:pt idx="1">
                  <c:v>0.90854525288532895</c:v>
                </c:pt>
                <c:pt idx="2">
                  <c:v>0.92331289186943799</c:v>
                </c:pt>
                <c:pt idx="3">
                  <c:v>0.93832056640540595</c:v>
                </c:pt>
                <c:pt idx="4">
                  <c:v>0.95357217806925398</c:v>
                </c:pt>
                <c:pt idx="5">
                  <c:v>0.96907169185384101</c:v>
                </c:pt>
                <c:pt idx="6">
                  <c:v>0.98482313719964998</c:v>
                </c:pt>
                <c:pt idx="7">
                  <c:v>1.00083060904233</c:v>
                </c:pt>
                <c:pt idx="8">
                  <c:v>1.0170982688772601</c:v>
                </c:pt>
                <c:pt idx="9">
                  <c:v>1.03363034584145</c:v>
                </c:pt>
                <c:pt idx="10">
                  <c:v>1.0504311378129301</c:v>
                </c:pt>
                <c:pt idx="11">
                  <c:v>1.06750501252817</c:v>
                </c:pt>
                <c:pt idx="12">
                  <c:v>1.0848564087174899</c:v>
                </c:pt>
                <c:pt idx="13">
                  <c:v>1.1024898372590599</c:v>
                </c:pt>
                <c:pt idx="14">
                  <c:v>1.12040988235157</c:v>
                </c:pt>
                <c:pt idx="15">
                  <c:v>1.1386212027060101</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Sheet1!$A$2:$A$17</c:f>
              <c:numCache>
                <c:formatCode>General</c:formatCode>
                <c:ptCount val="16"/>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numCache>
            </c:numRef>
          </c:xVal>
          <c:yVal>
            <c:numRef>
              <c:f>Sheet1!$C$2:$C$17</c:f>
              <c:numCache>
                <c:formatCode>General</c:formatCode>
                <c:ptCount val="16"/>
                <c:pt idx="0">
                  <c:v>0.84962819275291102</c:v>
                </c:pt>
                <c:pt idx="1">
                  <c:v>0.869789167303052</c:v>
                </c:pt>
                <c:pt idx="2">
                  <c:v>0.89042854511038105</c:v>
                </c:pt>
                <c:pt idx="3">
                  <c:v>0.91155767828865197</c:v>
                </c:pt>
                <c:pt idx="4">
                  <c:v>0.93318818832789296</c:v>
                </c:pt>
                <c:pt idx="5">
                  <c:v>0.95533197248648005</c:v>
                </c:pt>
                <c:pt idx="6">
                  <c:v>0.97800121033489695</c:v>
                </c:pt>
                <c:pt idx="7">
                  <c:v>1.0004529901613499</c:v>
                </c:pt>
                <c:pt idx="8">
                  <c:v>1.00929071719204</c:v>
                </c:pt>
                <c:pt idx="9">
                  <c:v>1.01820651427682</c:v>
                </c:pt>
                <c:pt idx="10">
                  <c:v>1.02720107106514</c:v>
                </c:pt>
                <c:pt idx="11">
                  <c:v>1.0362750832985801</c:v>
                </c:pt>
                <c:pt idx="12">
                  <c:v>1.04542925286472</c:v>
                </c:pt>
                <c:pt idx="13">
                  <c:v>1.0546642878514401</c:v>
                </c:pt>
                <c:pt idx="14">
                  <c:v>1.06398090260167</c:v>
                </c:pt>
                <c:pt idx="15">
                  <c:v>1.07337981776863</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Sheet1!$A$2:$A$17</c:f>
              <c:numCache>
                <c:formatCode>General</c:formatCode>
                <c:ptCount val="16"/>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numCache>
            </c:numRef>
          </c:xVal>
          <c:yVal>
            <c:numRef>
              <c:f>Sheet1!$D$2:$D$17</c:f>
              <c:numCache>
                <c:formatCode>General</c:formatCode>
                <c:ptCount val="16"/>
                <c:pt idx="0">
                  <c:v>0.94071818683525998</c:v>
                </c:pt>
                <c:pt idx="1">
                  <c:v>0.94902823301415296</c:v>
                </c:pt>
                <c:pt idx="2">
                  <c:v>0.95741168785938302</c:v>
                </c:pt>
                <c:pt idx="3">
                  <c:v>0.96586919984295505</c:v>
                </c:pt>
                <c:pt idx="4">
                  <c:v>0.97440142316529499</c:v>
                </c:pt>
                <c:pt idx="5">
                  <c:v>0.98300901780585603</c:v>
                </c:pt>
                <c:pt idx="6">
                  <c:v>0.99169264957417103</c:v>
                </c:pt>
                <c:pt idx="7">
                  <c:v>1.0012083704547601</c:v>
                </c:pt>
                <c:pt idx="8">
                  <c:v>1.0249662172968299</c:v>
                </c:pt>
                <c:pt idx="9">
                  <c:v>1.04928781820172</c:v>
                </c:pt>
                <c:pt idx="10">
                  <c:v>1.0741865505872299</c:v>
                </c:pt>
                <c:pt idx="11">
                  <c:v>1.0996761093062299</c:v>
                </c:pt>
                <c:pt idx="12">
                  <c:v>1.1257705141791201</c:v>
                </c:pt>
                <c:pt idx="13">
                  <c:v>1.15248411770507</c:v>
                </c:pt>
                <c:pt idx="14">
                  <c:v>1.1798316129561499</c:v>
                </c:pt>
                <c:pt idx="15">
                  <c:v>1.2078280416589</c:v>
                </c:pt>
              </c:numCache>
            </c:numRef>
          </c:yVal>
          <c:smooth val="1"/>
        </c:ser>
        <c:dLbls>
          <c:showLegendKey val="0"/>
          <c:showVal val="0"/>
          <c:showCatName val="0"/>
          <c:showSerName val="0"/>
          <c:showPercent val="0"/>
          <c:showBubbleSize val="0"/>
        </c:dLbls>
        <c:axId val="371585408"/>
        <c:axId val="371585800"/>
      </c:scatterChart>
      <c:valAx>
        <c:axId val="371585408"/>
        <c:scaling>
          <c:orientation val="minMax"/>
          <c:max val="33"/>
          <c:min val="18"/>
        </c:scaling>
        <c:delete val="0"/>
        <c:axPos val="b"/>
        <c:title>
          <c:tx>
            <c:rich>
              <a:bodyPr/>
              <a:lstStyle/>
              <a:p>
                <a:pPr>
                  <a:defRPr sz="1700"/>
                </a:pPr>
                <a:r>
                  <a:rPr lang="en-US" sz="1700" dirty="0" smtClean="0"/>
                  <a:t>Recipient</a:t>
                </a:r>
                <a:r>
                  <a:rPr lang="en-US" sz="1700" baseline="0" dirty="0" smtClean="0"/>
                  <a:t> BMI (kg/m</a:t>
                </a:r>
                <a:r>
                  <a:rPr lang="en-US" sz="1700" baseline="30000" dirty="0" smtClean="0"/>
                  <a:t>2</a:t>
                </a:r>
                <a:r>
                  <a:rPr lang="en-US" sz="1700" baseline="0" dirty="0" smtClean="0"/>
                  <a:t>)</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371585800"/>
        <c:crosses val="autoZero"/>
        <c:crossBetween val="midCat"/>
        <c:majorUnit val="2"/>
      </c:valAx>
      <c:valAx>
        <c:axId val="371585800"/>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15 Year Mortality </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371585408"/>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96062992125984"/>
          <c:y val="0.15663896179644468"/>
          <c:w val="0.65781230048946593"/>
          <c:h val="0.67608486439195115"/>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FFFF00"/>
              </a:solidFill>
              <a:ln>
                <a:solidFill>
                  <a:srgbClr val="000000"/>
                </a:solidFill>
              </a:ln>
            </c:spPr>
          </c:dPt>
          <c:dPt>
            <c:idx val="1"/>
            <c:bubble3D val="0"/>
            <c:spPr>
              <a:solidFill>
                <a:srgbClr val="00B050"/>
              </a:solidFill>
              <a:ln>
                <a:solidFill>
                  <a:srgbClr val="000000"/>
                </a:solidFill>
              </a:ln>
            </c:spPr>
          </c:dPt>
          <c:dPt>
            <c:idx val="2"/>
            <c:bubble3D val="0"/>
            <c:spPr>
              <a:solidFill>
                <a:srgbClr val="FF0000"/>
              </a:solidFill>
              <a:ln>
                <a:solidFill>
                  <a:srgbClr val="000000"/>
                </a:solidFill>
              </a:ln>
            </c:spPr>
          </c:dPt>
          <c:dPt>
            <c:idx val="3"/>
            <c:bubble3D val="0"/>
            <c:spPr>
              <a:solidFill>
                <a:srgbClr val="00FFFF"/>
              </a:solidFill>
              <a:ln>
                <a:solidFill>
                  <a:srgbClr val="000000"/>
                </a:solidFill>
              </a:ln>
            </c:spPr>
          </c:dPt>
          <c:dPt>
            <c:idx val="4"/>
            <c:bubble3D val="0"/>
            <c:spPr>
              <a:solidFill>
                <a:srgbClr val="9900FF"/>
              </a:solidFill>
              <a:ln>
                <a:solidFill>
                  <a:srgbClr val="000000"/>
                </a:solidFill>
              </a:ln>
            </c:spPr>
          </c:dPt>
          <c:dPt>
            <c:idx val="5"/>
            <c:bubble3D val="0"/>
            <c:spPr>
              <a:solidFill>
                <a:srgbClr val="00FF00"/>
              </a:solidFill>
              <a:ln>
                <a:solidFill>
                  <a:srgbClr val="000000"/>
                </a:solidFill>
              </a:ln>
            </c:spPr>
          </c:dPt>
          <c:dPt>
            <c:idx val="6"/>
            <c:bubble3D val="0"/>
            <c:spPr>
              <a:solidFill>
                <a:srgbClr val="FF00FF"/>
              </a:solidFill>
              <a:ln>
                <a:solidFill>
                  <a:srgbClr val="000000"/>
                </a:solidFill>
              </a:ln>
            </c:spPr>
          </c:dPt>
          <c:dLbls>
            <c:dLbl>
              <c:idx val="1"/>
              <c:layout>
                <c:manualLayout>
                  <c:x val="-2.7027027027027108E-2"/>
                  <c:y val="-1.5838436862058908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dLbl>
              <c:idx val="2"/>
              <c:layout>
                <c:manualLayout>
                  <c:x val="7.2824005107469704E-3"/>
                  <c:y val="-1.3401501895596569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dLbl>
              <c:idx val="3"/>
              <c:layout>
                <c:manualLayout>
                  <c:x val="9.0090090090091911E-3"/>
                  <c:y val="5.0925925925925923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dLbl>
              <c:idx val="4"/>
              <c:layout>
                <c:manualLayout>
                  <c:x val="2.0866496417677519E-2"/>
                  <c:y val="-4.5118839311752701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numFmt formatCode="0%" sourceLinked="0"/>
            <c:spPr>
              <a:noFill/>
              <a:ln>
                <a:noFill/>
              </a:ln>
              <a:effectLst/>
            </c:spPr>
            <c:txPr>
              <a:bodyPr/>
              <a:lstStyle/>
              <a:p>
                <a:pPr>
                  <a:defRPr sz="1300" b="1"/>
                </a:pPr>
                <a:endParaRPr lang="en-US"/>
              </a:p>
            </c:txPr>
            <c:dLblPos val="outEnd"/>
            <c:showLegendKey val="0"/>
            <c:showVal val="1"/>
            <c:showCatName val="0"/>
            <c:showSerName val="0"/>
            <c:showPercent val="0"/>
            <c:showBubbleSize val="0"/>
            <c:separator>
</c:separator>
            <c:showLeaderLines val="1"/>
            <c:extLst>
              <c:ext xmlns:c15="http://schemas.microsoft.com/office/drawing/2012/chart" uri="{CE6537A1-D6FC-4f65-9D91-7224C49458BB}">
                <c15:layout/>
              </c:ext>
            </c:extLst>
          </c:dLbls>
          <c:cat>
            <c:strRef>
              <c:f>Sheet1!$A$2:$A$8</c:f>
              <c:strCache>
                <c:ptCount val="7"/>
                <c:pt idx="0">
                  <c:v>Myopathy</c:v>
                </c:pt>
                <c:pt idx="1">
                  <c:v>Primary Failure</c:v>
                </c:pt>
                <c:pt idx="2">
                  <c:v>CAD</c:v>
                </c:pt>
                <c:pt idx="3">
                  <c:v>Other</c:v>
                </c:pt>
                <c:pt idx="4">
                  <c:v>Rejection</c:v>
                </c:pt>
                <c:pt idx="5">
                  <c:v>Non-specific</c:v>
                </c:pt>
                <c:pt idx="6">
                  <c:v>Valvular</c:v>
                </c:pt>
              </c:strCache>
            </c:strRef>
          </c:cat>
          <c:val>
            <c:numRef>
              <c:f>Sheet1!$B$2:$B$8</c:f>
              <c:numCache>
                <c:formatCode>0.00%</c:formatCode>
                <c:ptCount val="7"/>
                <c:pt idx="0">
                  <c:v>0.12676000000000001</c:v>
                </c:pt>
                <c:pt idx="1">
                  <c:v>7.7465000000000006E-2</c:v>
                </c:pt>
                <c:pt idx="2">
                  <c:v>0.49296000000000001</c:v>
                </c:pt>
                <c:pt idx="3">
                  <c:v>7.0419999999999996E-3</c:v>
                </c:pt>
                <c:pt idx="4">
                  <c:v>0.19717999999999999</c:v>
                </c:pt>
                <c:pt idx="5">
                  <c:v>9.1549000000000005E-2</c:v>
                </c:pt>
                <c:pt idx="6">
                  <c:v>7.0419999999999996E-3</c:v>
                </c:pt>
              </c:numCache>
            </c:numRef>
          </c:val>
        </c:ser>
        <c:dLbls>
          <c:showLegendKey val="0"/>
          <c:showVal val="0"/>
          <c:showCatName val="0"/>
          <c:showSerName val="0"/>
          <c:showPercent val="0"/>
          <c:showBubbleSize val="0"/>
          <c:showLeaderLines val="1"/>
        </c:dLbls>
        <c:firstSliceAng val="70"/>
      </c:pieChart>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19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546"/>
          <c:h val="0.77074260114041226"/>
        </c:manualLayout>
      </c:layout>
      <c:scatterChart>
        <c:scatterStyle val="smoothMarker"/>
        <c:varyColors val="0"/>
        <c:ser>
          <c:idx val="0"/>
          <c:order val="0"/>
          <c:tx>
            <c:strRef>
              <c:f>Sheet1!$A$1</c:f>
              <c:strCache>
                <c:ptCount val="1"/>
                <c:pt idx="0">
                  <c:v>Ischemia time</c:v>
                </c:pt>
              </c:strCache>
            </c:strRef>
          </c:tx>
          <c:spPr>
            <a:ln w="38100">
              <a:solidFill>
                <a:srgbClr val="00FF00"/>
              </a:solidFill>
            </a:ln>
          </c:spPr>
          <c:marker>
            <c:symbol val="none"/>
          </c:marker>
          <c:xVal>
            <c:numRef>
              <c:f>Sheet1!$A$2:$A$52</c:f>
              <c:numCache>
                <c:formatCode>General</c:formatCode>
                <c:ptCount val="51"/>
                <c:pt idx="0">
                  <c:v>60</c:v>
                </c:pt>
                <c:pt idx="1">
                  <c:v>66</c:v>
                </c:pt>
                <c:pt idx="2">
                  <c:v>72</c:v>
                </c:pt>
                <c:pt idx="3">
                  <c:v>78</c:v>
                </c:pt>
                <c:pt idx="4">
                  <c:v>84</c:v>
                </c:pt>
                <c:pt idx="5">
                  <c:v>90</c:v>
                </c:pt>
                <c:pt idx="6">
                  <c:v>96</c:v>
                </c:pt>
                <c:pt idx="7">
                  <c:v>102</c:v>
                </c:pt>
                <c:pt idx="8">
                  <c:v>108</c:v>
                </c:pt>
                <c:pt idx="9">
                  <c:v>114</c:v>
                </c:pt>
                <c:pt idx="10">
                  <c:v>120</c:v>
                </c:pt>
                <c:pt idx="11">
                  <c:v>126</c:v>
                </c:pt>
                <c:pt idx="12">
                  <c:v>132</c:v>
                </c:pt>
                <c:pt idx="13">
                  <c:v>138</c:v>
                </c:pt>
                <c:pt idx="14">
                  <c:v>144</c:v>
                </c:pt>
                <c:pt idx="15">
                  <c:v>150</c:v>
                </c:pt>
                <c:pt idx="16">
                  <c:v>156</c:v>
                </c:pt>
                <c:pt idx="17">
                  <c:v>162</c:v>
                </c:pt>
                <c:pt idx="18">
                  <c:v>168</c:v>
                </c:pt>
                <c:pt idx="19">
                  <c:v>174</c:v>
                </c:pt>
                <c:pt idx="20">
                  <c:v>180</c:v>
                </c:pt>
                <c:pt idx="21">
                  <c:v>186</c:v>
                </c:pt>
                <c:pt idx="22">
                  <c:v>192</c:v>
                </c:pt>
                <c:pt idx="23">
                  <c:v>198</c:v>
                </c:pt>
                <c:pt idx="24">
                  <c:v>204</c:v>
                </c:pt>
                <c:pt idx="25">
                  <c:v>210</c:v>
                </c:pt>
                <c:pt idx="26">
                  <c:v>216</c:v>
                </c:pt>
                <c:pt idx="27">
                  <c:v>222</c:v>
                </c:pt>
                <c:pt idx="28">
                  <c:v>228</c:v>
                </c:pt>
                <c:pt idx="29">
                  <c:v>234</c:v>
                </c:pt>
                <c:pt idx="30">
                  <c:v>240</c:v>
                </c:pt>
                <c:pt idx="31">
                  <c:v>245.99999999999997</c:v>
                </c:pt>
                <c:pt idx="32">
                  <c:v>252</c:v>
                </c:pt>
                <c:pt idx="33">
                  <c:v>258</c:v>
                </c:pt>
                <c:pt idx="34">
                  <c:v>264</c:v>
                </c:pt>
                <c:pt idx="35">
                  <c:v>270</c:v>
                </c:pt>
                <c:pt idx="36">
                  <c:v>276</c:v>
                </c:pt>
                <c:pt idx="37">
                  <c:v>282</c:v>
                </c:pt>
                <c:pt idx="38">
                  <c:v>288</c:v>
                </c:pt>
                <c:pt idx="39">
                  <c:v>294</c:v>
                </c:pt>
                <c:pt idx="40">
                  <c:v>300</c:v>
                </c:pt>
                <c:pt idx="41">
                  <c:v>306</c:v>
                </c:pt>
                <c:pt idx="42">
                  <c:v>312</c:v>
                </c:pt>
                <c:pt idx="43">
                  <c:v>318</c:v>
                </c:pt>
                <c:pt idx="44">
                  <c:v>324</c:v>
                </c:pt>
                <c:pt idx="45">
                  <c:v>330</c:v>
                </c:pt>
                <c:pt idx="46">
                  <c:v>336</c:v>
                </c:pt>
                <c:pt idx="47">
                  <c:v>342</c:v>
                </c:pt>
                <c:pt idx="48">
                  <c:v>348</c:v>
                </c:pt>
                <c:pt idx="49">
                  <c:v>354</c:v>
                </c:pt>
                <c:pt idx="50">
                  <c:v>360</c:v>
                </c:pt>
              </c:numCache>
            </c:numRef>
          </c:xVal>
          <c:yVal>
            <c:numRef>
              <c:f>Sheet1!$B$2:$B$52</c:f>
              <c:numCache>
                <c:formatCode>General</c:formatCode>
                <c:ptCount val="51"/>
                <c:pt idx="0">
                  <c:v>0.91213171261359405</c:v>
                </c:pt>
                <c:pt idx="1">
                  <c:v>0.91676186040142205</c:v>
                </c:pt>
                <c:pt idx="2">
                  <c:v>0.92141551166823299</c:v>
                </c:pt>
                <c:pt idx="3">
                  <c:v>0.92609278572199605</c:v>
                </c:pt>
                <c:pt idx="4">
                  <c:v>0.93079380247630605</c:v>
                </c:pt>
                <c:pt idx="5">
                  <c:v>0.93551868245346603</c:v>
                </c:pt>
                <c:pt idx="6">
                  <c:v>0.94026754678756697</c:v>
                </c:pt>
                <c:pt idx="7">
                  <c:v>0.94504051722760496</c:v>
                </c:pt>
                <c:pt idx="8">
                  <c:v>0.94983771614058998</c:v>
                </c:pt>
                <c:pt idx="9">
                  <c:v>0.95465926651469402</c:v>
                </c:pt>
                <c:pt idx="10">
                  <c:v>0.95950529196239698</c:v>
                </c:pt>
                <c:pt idx="11">
                  <c:v>0.96437591672366096</c:v>
                </c:pt>
                <c:pt idx="12">
                  <c:v>0.96927126566910904</c:v>
                </c:pt>
                <c:pt idx="13">
                  <c:v>0.974191464303234</c:v>
                </c:pt>
                <c:pt idx="14">
                  <c:v>0.97913663876761103</c:v>
                </c:pt>
                <c:pt idx="15">
                  <c:v>0.98410691584413201</c:v>
                </c:pt>
                <c:pt idx="16">
                  <c:v>0.98910242295825901</c:v>
                </c:pt>
                <c:pt idx="17">
                  <c:v>0.99412328818228801</c:v>
                </c:pt>
                <c:pt idx="18">
                  <c:v>0.99916964023863397</c:v>
                </c:pt>
                <c:pt idx="19">
                  <c:v>1.00424160850313</c:v>
                </c:pt>
                <c:pt idx="20">
                  <c:v>1.0093393230083401</c:v>
                </c:pt>
                <c:pt idx="21">
                  <c:v>1.0144629144469099</c:v>
                </c:pt>
                <c:pt idx="22">
                  <c:v>1.0196125141749</c:v>
                </c:pt>
                <c:pt idx="23">
                  <c:v>1.0247882542151401</c:v>
                </c:pt>
                <c:pt idx="24">
                  <c:v>1.02999026726066</c:v>
                </c:pt>
                <c:pt idx="25">
                  <c:v>1.03521868667804</c:v>
                </c:pt>
                <c:pt idx="26">
                  <c:v>1.0404736465108799</c:v>
                </c:pt>
                <c:pt idx="27">
                  <c:v>1.0457552814831801</c:v>
                </c:pt>
                <c:pt idx="28">
                  <c:v>1.05106372700285</c:v>
                </c:pt>
                <c:pt idx="29">
                  <c:v>1.0563991191651301</c:v>
                </c:pt>
                <c:pt idx="30">
                  <c:v>1.0617615947561301</c:v>
                </c:pt>
                <c:pt idx="31">
                  <c:v>1.0671512912562899</c:v>
                </c:pt>
                <c:pt idx="32">
                  <c:v>1.07256834684394</c:v>
                </c:pt>
                <c:pt idx="33">
                  <c:v>1.0780129003988299</c:v>
                </c:pt>
                <c:pt idx="34">
                  <c:v>1.08348509150567</c:v>
                </c:pt>
                <c:pt idx="35">
                  <c:v>1.08898506045775</c:v>
                </c:pt>
                <c:pt idx="36">
                  <c:v>1.0945129482605001</c:v>
                </c:pt>
                <c:pt idx="37">
                  <c:v>1.10006889663512</c:v>
                </c:pt>
                <c:pt idx="38">
                  <c:v>1.10565304802223</c:v>
                </c:pt>
                <c:pt idx="39">
                  <c:v>1.1112655455854701</c:v>
                </c:pt>
                <c:pt idx="40">
                  <c:v>1.1169065332152499</c:v>
                </c:pt>
                <c:pt idx="41">
                  <c:v>1.1225761555323599</c:v>
                </c:pt>
                <c:pt idx="42">
                  <c:v>1.1282745578917299</c:v>
                </c:pt>
                <c:pt idx="43">
                  <c:v>1.1340018863861101</c:v>
                </c:pt>
                <c:pt idx="44">
                  <c:v>1.13975828784989</c:v>
                </c:pt>
                <c:pt idx="45">
                  <c:v>1.14554390986277</c:v>
                </c:pt>
                <c:pt idx="46">
                  <c:v>1.15135890075363</c:v>
                </c:pt>
                <c:pt idx="47">
                  <c:v>1.15720340960427</c:v>
                </c:pt>
                <c:pt idx="48">
                  <c:v>1.1630775862532701</c:v>
                </c:pt>
                <c:pt idx="49">
                  <c:v>1.1689815812998099</c:v>
                </c:pt>
                <c:pt idx="50">
                  <c:v>1.17491554610754</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60</c:v>
                </c:pt>
                <c:pt idx="1">
                  <c:v>66</c:v>
                </c:pt>
                <c:pt idx="2">
                  <c:v>72</c:v>
                </c:pt>
                <c:pt idx="3">
                  <c:v>78</c:v>
                </c:pt>
                <c:pt idx="4">
                  <c:v>84</c:v>
                </c:pt>
                <c:pt idx="5">
                  <c:v>90</c:v>
                </c:pt>
                <c:pt idx="6">
                  <c:v>96</c:v>
                </c:pt>
                <c:pt idx="7">
                  <c:v>102</c:v>
                </c:pt>
                <c:pt idx="8">
                  <c:v>108</c:v>
                </c:pt>
                <c:pt idx="9">
                  <c:v>114</c:v>
                </c:pt>
                <c:pt idx="10">
                  <c:v>120</c:v>
                </c:pt>
                <c:pt idx="11">
                  <c:v>126</c:v>
                </c:pt>
                <c:pt idx="12">
                  <c:v>132</c:v>
                </c:pt>
                <c:pt idx="13">
                  <c:v>138</c:v>
                </c:pt>
                <c:pt idx="14">
                  <c:v>144</c:v>
                </c:pt>
                <c:pt idx="15">
                  <c:v>150</c:v>
                </c:pt>
                <c:pt idx="16">
                  <c:v>156</c:v>
                </c:pt>
                <c:pt idx="17">
                  <c:v>162</c:v>
                </c:pt>
                <c:pt idx="18">
                  <c:v>168</c:v>
                </c:pt>
                <c:pt idx="19">
                  <c:v>174</c:v>
                </c:pt>
                <c:pt idx="20">
                  <c:v>180</c:v>
                </c:pt>
                <c:pt idx="21">
                  <c:v>186</c:v>
                </c:pt>
                <c:pt idx="22">
                  <c:v>192</c:v>
                </c:pt>
                <c:pt idx="23">
                  <c:v>198</c:v>
                </c:pt>
                <c:pt idx="24">
                  <c:v>204</c:v>
                </c:pt>
                <c:pt idx="25">
                  <c:v>210</c:v>
                </c:pt>
                <c:pt idx="26">
                  <c:v>216</c:v>
                </c:pt>
                <c:pt idx="27">
                  <c:v>222</c:v>
                </c:pt>
                <c:pt idx="28">
                  <c:v>228</c:v>
                </c:pt>
                <c:pt idx="29">
                  <c:v>234</c:v>
                </c:pt>
                <c:pt idx="30">
                  <c:v>240</c:v>
                </c:pt>
                <c:pt idx="31">
                  <c:v>245.99999999999997</c:v>
                </c:pt>
                <c:pt idx="32">
                  <c:v>252</c:v>
                </c:pt>
                <c:pt idx="33">
                  <c:v>258</c:v>
                </c:pt>
                <c:pt idx="34">
                  <c:v>264</c:v>
                </c:pt>
                <c:pt idx="35">
                  <c:v>270</c:v>
                </c:pt>
                <c:pt idx="36">
                  <c:v>276</c:v>
                </c:pt>
                <c:pt idx="37">
                  <c:v>282</c:v>
                </c:pt>
                <c:pt idx="38">
                  <c:v>288</c:v>
                </c:pt>
                <c:pt idx="39">
                  <c:v>294</c:v>
                </c:pt>
                <c:pt idx="40">
                  <c:v>300</c:v>
                </c:pt>
                <c:pt idx="41">
                  <c:v>306</c:v>
                </c:pt>
                <c:pt idx="42">
                  <c:v>312</c:v>
                </c:pt>
                <c:pt idx="43">
                  <c:v>318</c:v>
                </c:pt>
                <c:pt idx="44">
                  <c:v>324</c:v>
                </c:pt>
                <c:pt idx="45">
                  <c:v>330</c:v>
                </c:pt>
                <c:pt idx="46">
                  <c:v>336</c:v>
                </c:pt>
                <c:pt idx="47">
                  <c:v>342</c:v>
                </c:pt>
                <c:pt idx="48">
                  <c:v>348</c:v>
                </c:pt>
                <c:pt idx="49">
                  <c:v>354</c:v>
                </c:pt>
                <c:pt idx="50">
                  <c:v>360</c:v>
                </c:pt>
              </c:numCache>
            </c:numRef>
          </c:xVal>
          <c:yVal>
            <c:numRef>
              <c:f>Sheet1!$C$2:$C$52</c:f>
              <c:numCache>
                <c:formatCode>General</c:formatCode>
                <c:ptCount val="51"/>
                <c:pt idx="0">
                  <c:v>0.86747150629621905</c:v>
                </c:pt>
                <c:pt idx="1">
                  <c:v>0.87428796687889099</c:v>
                </c:pt>
                <c:pt idx="2">
                  <c:v>0.88115799018326302</c:v>
                </c:pt>
                <c:pt idx="3">
                  <c:v>0.88808199709714397</c:v>
                </c:pt>
                <c:pt idx="4">
                  <c:v>0.89506041181561702</c:v>
                </c:pt>
                <c:pt idx="5">
                  <c:v>0.902093661867023</c:v>
                </c:pt>
                <c:pt idx="6">
                  <c:v>0.90918217813915803</c:v>
                </c:pt>
                <c:pt idx="7">
                  <c:v>0.91632639490567003</c:v>
                </c:pt>
                <c:pt idx="8">
                  <c:v>0.92352674985266303</c:v>
                </c:pt>
                <c:pt idx="9">
                  <c:v>0.93078368410551504</c:v>
                </c:pt>
                <c:pt idx="10">
                  <c:v>0.93809764225589598</c:v>
                </c:pt>
                <c:pt idx="11">
                  <c:v>0.94546907238901601</c:v>
                </c:pt>
                <c:pt idx="12">
                  <c:v>0.95289842611106601</c:v>
                </c:pt>
                <c:pt idx="13">
                  <c:v>0.96038615857689502</c:v>
                </c:pt>
                <c:pt idx="14">
                  <c:v>0.96793272851788803</c:v>
                </c:pt>
                <c:pt idx="15">
                  <c:v>0.97553859827007205</c:v>
                </c:pt>
                <c:pt idx="16">
                  <c:v>0.98320423380244204</c:v>
                </c:pt>
                <c:pt idx="17">
                  <c:v>0.99093010474550602</c:v>
                </c:pt>
                <c:pt idx="18">
                  <c:v>0.99871668442006001</c:v>
                </c:pt>
                <c:pt idx="19">
                  <c:v>1.0019241275439701</c:v>
                </c:pt>
                <c:pt idx="20">
                  <c:v>1.0042307516981701</c:v>
                </c:pt>
                <c:pt idx="21">
                  <c:v>1.00654268614967</c:v>
                </c:pt>
                <c:pt idx="22">
                  <c:v>1.0088599431238101</c:v>
                </c:pt>
                <c:pt idx="23">
                  <c:v>1.01118253487406</c:v>
                </c:pt>
                <c:pt idx="24">
                  <c:v>1.0135104736821301</c:v>
                </c:pt>
                <c:pt idx="25">
                  <c:v>1.01584377185797</c:v>
                </c:pt>
                <c:pt idx="26">
                  <c:v>1.0181824417398999</c:v>
                </c:pt>
                <c:pt idx="27">
                  <c:v>1.0205264956946201</c:v>
                </c:pt>
                <c:pt idx="28">
                  <c:v>1.02287594611732</c:v>
                </c:pt>
                <c:pt idx="29">
                  <c:v>1.0252308054317101</c:v>
                </c:pt>
                <c:pt idx="30">
                  <c:v>1.0275910860901201</c:v>
                </c:pt>
                <c:pt idx="31">
                  <c:v>1.02995680057354</c:v>
                </c:pt>
                <c:pt idx="32">
                  <c:v>1.03232796139168</c:v>
                </c:pt>
                <c:pt idx="33">
                  <c:v>1.0347045810830799</c:v>
                </c:pt>
                <c:pt idx="34">
                  <c:v>1.03708667221511</c:v>
                </c:pt>
                <c:pt idx="35">
                  <c:v>1.0394742473840901</c:v>
                </c:pt>
                <c:pt idx="36">
                  <c:v>1.04186731921535</c:v>
                </c:pt>
                <c:pt idx="37">
                  <c:v>1.0442659003632699</c:v>
                </c:pt>
                <c:pt idx="38">
                  <c:v>1.0466700035113701</c:v>
                </c:pt>
                <c:pt idx="39">
                  <c:v>1.04907964137237</c:v>
                </c:pt>
                <c:pt idx="40">
                  <c:v>1.05149482668825</c:v>
                </c:pt>
                <c:pt idx="41">
                  <c:v>1.0539155722303299</c:v>
                </c:pt>
                <c:pt idx="42">
                  <c:v>1.0563418907993301</c:v>
                </c:pt>
                <c:pt idx="43">
                  <c:v>1.0587737952254499</c:v>
                </c:pt>
                <c:pt idx="44">
                  <c:v>1.0612112983684201</c:v>
                </c:pt>
                <c:pt idx="45">
                  <c:v>1.06365441311756</c:v>
                </c:pt>
                <c:pt idx="46">
                  <c:v>1.0661031523919</c:v>
                </c:pt>
                <c:pt idx="47">
                  <c:v>1.0685575291401701</c:v>
                </c:pt>
                <c:pt idx="48">
                  <c:v>1.0710175563409401</c:v>
                </c:pt>
                <c:pt idx="49">
                  <c:v>1.0734832470026501</c:v>
                </c:pt>
                <c:pt idx="50">
                  <c:v>1.07595461416369</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Sheet1!$A$2:$A$52</c:f>
              <c:numCache>
                <c:formatCode>General</c:formatCode>
                <c:ptCount val="51"/>
                <c:pt idx="0">
                  <c:v>60</c:v>
                </c:pt>
                <c:pt idx="1">
                  <c:v>66</c:v>
                </c:pt>
                <c:pt idx="2">
                  <c:v>72</c:v>
                </c:pt>
                <c:pt idx="3">
                  <c:v>78</c:v>
                </c:pt>
                <c:pt idx="4">
                  <c:v>84</c:v>
                </c:pt>
                <c:pt idx="5">
                  <c:v>90</c:v>
                </c:pt>
                <c:pt idx="6">
                  <c:v>96</c:v>
                </c:pt>
                <c:pt idx="7">
                  <c:v>102</c:v>
                </c:pt>
                <c:pt idx="8">
                  <c:v>108</c:v>
                </c:pt>
                <c:pt idx="9">
                  <c:v>114</c:v>
                </c:pt>
                <c:pt idx="10">
                  <c:v>120</c:v>
                </c:pt>
                <c:pt idx="11">
                  <c:v>126</c:v>
                </c:pt>
                <c:pt idx="12">
                  <c:v>132</c:v>
                </c:pt>
                <c:pt idx="13">
                  <c:v>138</c:v>
                </c:pt>
                <c:pt idx="14">
                  <c:v>144</c:v>
                </c:pt>
                <c:pt idx="15">
                  <c:v>150</c:v>
                </c:pt>
                <c:pt idx="16">
                  <c:v>156</c:v>
                </c:pt>
                <c:pt idx="17">
                  <c:v>162</c:v>
                </c:pt>
                <c:pt idx="18">
                  <c:v>168</c:v>
                </c:pt>
                <c:pt idx="19">
                  <c:v>174</c:v>
                </c:pt>
                <c:pt idx="20">
                  <c:v>180</c:v>
                </c:pt>
                <c:pt idx="21">
                  <c:v>186</c:v>
                </c:pt>
                <c:pt idx="22">
                  <c:v>192</c:v>
                </c:pt>
                <c:pt idx="23">
                  <c:v>198</c:v>
                </c:pt>
                <c:pt idx="24">
                  <c:v>204</c:v>
                </c:pt>
                <c:pt idx="25">
                  <c:v>210</c:v>
                </c:pt>
                <c:pt idx="26">
                  <c:v>216</c:v>
                </c:pt>
                <c:pt idx="27">
                  <c:v>222</c:v>
                </c:pt>
                <c:pt idx="28">
                  <c:v>228</c:v>
                </c:pt>
                <c:pt idx="29">
                  <c:v>234</c:v>
                </c:pt>
                <c:pt idx="30">
                  <c:v>240</c:v>
                </c:pt>
                <c:pt idx="31">
                  <c:v>245.99999999999997</c:v>
                </c:pt>
                <c:pt idx="32">
                  <c:v>252</c:v>
                </c:pt>
                <c:pt idx="33">
                  <c:v>258</c:v>
                </c:pt>
                <c:pt idx="34">
                  <c:v>264</c:v>
                </c:pt>
                <c:pt idx="35">
                  <c:v>270</c:v>
                </c:pt>
                <c:pt idx="36">
                  <c:v>276</c:v>
                </c:pt>
                <c:pt idx="37">
                  <c:v>282</c:v>
                </c:pt>
                <c:pt idx="38">
                  <c:v>288</c:v>
                </c:pt>
                <c:pt idx="39">
                  <c:v>294</c:v>
                </c:pt>
                <c:pt idx="40">
                  <c:v>300</c:v>
                </c:pt>
                <c:pt idx="41">
                  <c:v>306</c:v>
                </c:pt>
                <c:pt idx="42">
                  <c:v>312</c:v>
                </c:pt>
                <c:pt idx="43">
                  <c:v>318</c:v>
                </c:pt>
                <c:pt idx="44">
                  <c:v>324</c:v>
                </c:pt>
                <c:pt idx="45">
                  <c:v>330</c:v>
                </c:pt>
                <c:pt idx="46">
                  <c:v>336</c:v>
                </c:pt>
                <c:pt idx="47">
                  <c:v>342</c:v>
                </c:pt>
                <c:pt idx="48">
                  <c:v>348</c:v>
                </c:pt>
                <c:pt idx="49">
                  <c:v>354</c:v>
                </c:pt>
                <c:pt idx="50">
                  <c:v>360</c:v>
                </c:pt>
              </c:numCache>
            </c:numRef>
          </c:xVal>
          <c:yVal>
            <c:numRef>
              <c:f>Sheet1!$D$2:$D$52</c:f>
              <c:numCache>
                <c:formatCode>General</c:formatCode>
                <c:ptCount val="51"/>
                <c:pt idx="0">
                  <c:v>0.95909116912401104</c:v>
                </c:pt>
                <c:pt idx="1">
                  <c:v>0.96129918347955401</c:v>
                </c:pt>
                <c:pt idx="2">
                  <c:v>0.96351228111346598</c:v>
                </c:pt>
                <c:pt idx="3">
                  <c:v>0.96573047372844201</c:v>
                </c:pt>
                <c:pt idx="4">
                  <c:v>0.96795377305412</c:v>
                </c:pt>
                <c:pt idx="5">
                  <c:v>0.97018219084714097</c:v>
                </c:pt>
                <c:pt idx="6">
                  <c:v>0.97241573889121202</c:v>
                </c:pt>
                <c:pt idx="7">
                  <c:v>0.97465442899716703</c:v>
                </c:pt>
                <c:pt idx="8">
                  <c:v>0.976898273003034</c:v>
                </c:pt>
                <c:pt idx="9">
                  <c:v>0.97914728277409202</c:v>
                </c:pt>
                <c:pt idx="10">
                  <c:v>0.981401470202937</c:v>
                </c:pt>
                <c:pt idx="11">
                  <c:v>0.98366084720954405</c:v>
                </c:pt>
                <c:pt idx="12">
                  <c:v>0.98592542574133002</c:v>
                </c:pt>
                <c:pt idx="13">
                  <c:v>0.98819521777321795</c:v>
                </c:pt>
                <c:pt idx="14">
                  <c:v>0.99047023530769696</c:v>
                </c:pt>
                <c:pt idx="15">
                  <c:v>0.99275049037489205</c:v>
                </c:pt>
                <c:pt idx="16">
                  <c:v>0.99503599503262097</c:v>
                </c:pt>
                <c:pt idx="17">
                  <c:v>0.99732676136646203</c:v>
                </c:pt>
                <c:pt idx="18">
                  <c:v>0.99962280148981697</c:v>
                </c:pt>
                <c:pt idx="19">
                  <c:v>1.0065644498661801</c:v>
                </c:pt>
                <c:pt idx="20">
                  <c:v>1.0144738818724599</c:v>
                </c:pt>
                <c:pt idx="21">
                  <c:v>1.02244546500544</c:v>
                </c:pt>
                <c:pt idx="22">
                  <c:v>1.0304796876393301</c:v>
                </c:pt>
                <c:pt idx="23">
                  <c:v>1.0385770419859</c:v>
                </c:pt>
                <c:pt idx="24">
                  <c:v>1.04673802412466</c:v>
                </c:pt>
                <c:pt idx="25">
                  <c:v>1.05496313403322</c:v>
                </c:pt>
                <c:pt idx="26">
                  <c:v>1.06325287561795</c:v>
                </c:pt>
                <c:pt idx="27">
                  <c:v>1.0716077567448301</c:v>
                </c:pt>
                <c:pt idx="28">
                  <c:v>1.0800282892705899</c:v>
                </c:pt>
                <c:pt idx="29">
                  <c:v>1.08851498907404</c:v>
                </c:pt>
                <c:pt idx="30">
                  <c:v>1.09706837608769</c:v>
                </c:pt>
                <c:pt idx="31">
                  <c:v>1.1056889743296201</c:v>
                </c:pt>
                <c:pt idx="32">
                  <c:v>1.11437731193553</c:v>
                </c:pt>
                <c:pt idx="33">
                  <c:v>1.1231339211911699</c:v>
                </c:pt>
                <c:pt idx="34">
                  <c:v>1.1319593385648701</c:v>
                </c:pt>
                <c:pt idx="35">
                  <c:v>1.1408541047404901</c:v>
                </c:pt>
                <c:pt idx="36">
                  <c:v>1.1498187646504701</c:v>
                </c:pt>
                <c:pt idx="37">
                  <c:v>1.1588538675092599</c:v>
                </c:pt>
                <c:pt idx="38">
                  <c:v>1.16795996684695</c:v>
                </c:pt>
                <c:pt idx="39">
                  <c:v>1.1771376205432</c:v>
                </c:pt>
                <c:pt idx="40">
                  <c:v>1.18638739086139</c:v>
                </c:pt>
                <c:pt idx="41">
                  <c:v>1.19570984448308</c:v>
                </c:pt>
                <c:pt idx="42">
                  <c:v>1.2051055525427401</c:v>
                </c:pt>
                <c:pt idx="43">
                  <c:v>1.21457509066271</c:v>
                </c:pt>
                <c:pt idx="44">
                  <c:v>1.2241190389885199</c:v>
                </c:pt>
                <c:pt idx="45">
                  <c:v>1.2337379822243499</c:v>
                </c:pt>
                <c:pt idx="46">
                  <c:v>1.24343250966892</c:v>
                </c:pt>
                <c:pt idx="47">
                  <c:v>1.25320321525159</c:v>
                </c:pt>
                <c:pt idx="48">
                  <c:v>1.2630506975686899</c:v>
                </c:pt>
                <c:pt idx="49">
                  <c:v>1.2729755599202499</c:v>
                </c:pt>
                <c:pt idx="50">
                  <c:v>1.2829784103469399</c:v>
                </c:pt>
              </c:numCache>
            </c:numRef>
          </c:yVal>
          <c:smooth val="1"/>
        </c:ser>
        <c:dLbls>
          <c:showLegendKey val="0"/>
          <c:showVal val="0"/>
          <c:showCatName val="0"/>
          <c:showSerName val="0"/>
          <c:showPercent val="0"/>
          <c:showBubbleSize val="0"/>
        </c:dLbls>
        <c:axId val="371586584"/>
        <c:axId val="371586976"/>
      </c:scatterChart>
      <c:valAx>
        <c:axId val="371586584"/>
        <c:scaling>
          <c:orientation val="minMax"/>
          <c:max val="360"/>
          <c:min val="60"/>
        </c:scaling>
        <c:delete val="0"/>
        <c:axPos val="b"/>
        <c:title>
          <c:tx>
            <c:rich>
              <a:bodyPr/>
              <a:lstStyle/>
              <a:p>
                <a:pPr>
                  <a:defRPr sz="1700"/>
                </a:pPr>
                <a:r>
                  <a:rPr lang="en-US" sz="1700" dirty="0" smtClean="0"/>
                  <a:t>Ischemia</a:t>
                </a:r>
                <a:r>
                  <a:rPr lang="en-US" sz="1700" baseline="0" dirty="0" smtClean="0"/>
                  <a:t> time (minutes)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371586976"/>
        <c:crosses val="autoZero"/>
        <c:crossBetween val="midCat"/>
        <c:majorUnit val="60"/>
      </c:valAx>
      <c:valAx>
        <c:axId val="371586976"/>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15 Year Mortality </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371586584"/>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9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58"/>
          <c:h val="0.77074260114041249"/>
        </c:manualLayout>
      </c:layout>
      <c:scatterChart>
        <c:scatterStyle val="smoothMarker"/>
        <c:varyColors val="0"/>
        <c:ser>
          <c:idx val="0"/>
          <c:order val="0"/>
          <c:tx>
            <c:strRef>
              <c:f>Sheet1!$A$1</c:f>
              <c:strCache>
                <c:ptCount val="1"/>
                <c:pt idx="0">
                  <c:v>Volume</c:v>
                </c:pt>
              </c:strCache>
            </c:strRef>
          </c:tx>
          <c:spPr>
            <a:ln w="38100">
              <a:solidFill>
                <a:srgbClr val="00FF00"/>
              </a:solidFill>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Sheet1!$B$2:$B$67</c:f>
              <c:numCache>
                <c:formatCode>General</c:formatCode>
                <c:ptCount val="66"/>
                <c:pt idx="0">
                  <c:v>1.0974789871480199</c:v>
                </c:pt>
                <c:pt idx="1">
                  <c:v>1.0914267616315201</c:v>
                </c:pt>
                <c:pt idx="2">
                  <c:v>1.08540791209226</c:v>
                </c:pt>
                <c:pt idx="3">
                  <c:v>1.0794222544730201</c:v>
                </c:pt>
                <c:pt idx="4">
                  <c:v>1.07346960573158</c:v>
                </c:pt>
                <c:pt idx="5">
                  <c:v>1.0675523215673299</c:v>
                </c:pt>
                <c:pt idx="6">
                  <c:v>1.06168279782236</c:v>
                </c:pt>
                <c:pt idx="7">
                  <c:v>1.0558756646899901</c:v>
                </c:pt>
                <c:pt idx="8">
                  <c:v>1.05014522853604</c:v>
                </c:pt>
                <c:pt idx="9">
                  <c:v>1.04450548162121</c:v>
                </c:pt>
                <c:pt idx="10">
                  <c:v>1.0389701137338601</c:v>
                </c:pt>
                <c:pt idx="11">
                  <c:v>1.0335525256601701</c:v>
                </c:pt>
                <c:pt idx="12">
                  <c:v>1.0282658443496799</c:v>
                </c:pt>
                <c:pt idx="13">
                  <c:v>1.02312293987548</c:v>
                </c:pt>
                <c:pt idx="14">
                  <c:v>1.01813644363163</c:v>
                </c:pt>
                <c:pt idx="15">
                  <c:v>1.0133187692113499</c:v>
                </c:pt>
                <c:pt idx="16">
                  <c:v>1.00868213302384</c:v>
                </c:pt>
                <c:pt idx="17">
                  <c:v>1.0042385786547401</c:v>
                </c:pt>
                <c:pt idx="18">
                  <c:v>1</c:v>
                </c:pt>
                <c:pt idx="19">
                  <c:v>0.99597499350229302</c:v>
                </c:pt>
                <c:pt idx="20">
                  <c:v>0.99215945126093097</c:v>
                </c:pt>
                <c:pt idx="21">
                  <c:v>0.98854627408624696</c:v>
                </c:pt>
                <c:pt idx="22">
                  <c:v>0.98512855481215</c:v>
                </c:pt>
                <c:pt idx="23">
                  <c:v>0.98189957467003097</c:v>
                </c:pt>
                <c:pt idx="24">
                  <c:v>0.97885278536194598</c:v>
                </c:pt>
                <c:pt idx="25">
                  <c:v>0.97598180014576996</c:v>
                </c:pt>
                <c:pt idx="26">
                  <c:v>0.97328038704506803</c:v>
                </c:pt>
                <c:pt idx="27">
                  <c:v>0.97074245498261102</c:v>
                </c:pt>
                <c:pt idx="28">
                  <c:v>0.96836204623734401</c:v>
                </c:pt>
                <c:pt idx="29">
                  <c:v>0.96613333261211298</c:v>
                </c:pt>
                <c:pt idx="30">
                  <c:v>0.96405059045675601</c:v>
                </c:pt>
                <c:pt idx="31">
                  <c:v>0.96210821257899803</c:v>
                </c:pt>
                <c:pt idx="32">
                  <c:v>0.96030069558412101</c:v>
                </c:pt>
                <c:pt idx="33">
                  <c:v>0.95862262271073595</c:v>
                </c:pt>
                <c:pt idx="34">
                  <c:v>0.95706866352062203</c:v>
                </c:pt>
                <c:pt idx="35">
                  <c:v>0.95563357057078901</c:v>
                </c:pt>
                <c:pt idx="36">
                  <c:v>0.95431217310537297</c:v>
                </c:pt>
                <c:pt idx="37">
                  <c:v>0.95309935472121798</c:v>
                </c:pt>
                <c:pt idx="38">
                  <c:v>0.95199007388650103</c:v>
                </c:pt>
                <c:pt idx="39">
                  <c:v>0.95097934217120705</c:v>
                </c:pt>
                <c:pt idx="40">
                  <c:v>0.95006222241907701</c:v>
                </c:pt>
                <c:pt idx="41">
                  <c:v>0.94923381740666801</c:v>
                </c:pt>
                <c:pt idx="42">
                  <c:v>0.94848928481782302</c:v>
                </c:pt>
                <c:pt idx="43">
                  <c:v>0.94782380038888703</c:v>
                </c:pt>
                <c:pt idx="44">
                  <c:v>0.94723259939744797</c:v>
                </c:pt>
                <c:pt idx="45">
                  <c:v>0.94671092084420305</c:v>
                </c:pt>
                <c:pt idx="46">
                  <c:v>0.94625404939698499</c:v>
                </c:pt>
                <c:pt idx="47">
                  <c:v>0.94585727959905597</c:v>
                </c:pt>
                <c:pt idx="48">
                  <c:v>0.945515932277878</c:v>
                </c:pt>
                <c:pt idx="49">
                  <c:v>0.94522534521435597</c:v>
                </c:pt>
                <c:pt idx="50">
                  <c:v>0.94498087054145696</c:v>
                </c:pt>
                <c:pt idx="51">
                  <c:v>0.94477787237419597</c:v>
                </c:pt>
                <c:pt idx="52">
                  <c:v>0.94461172466924104</c:v>
                </c:pt>
                <c:pt idx="53">
                  <c:v>0.94447779635864704</c:v>
                </c:pt>
                <c:pt idx="54">
                  <c:v>0.944371488529544</c:v>
                </c:pt>
                <c:pt idx="55">
                  <c:v>0.94428818114467905</c:v>
                </c:pt>
                <c:pt idx="56">
                  <c:v>0.94422328362266905</c:v>
                </c:pt>
                <c:pt idx="57">
                  <c:v>0.94417218202071196</c:v>
                </c:pt>
                <c:pt idx="58">
                  <c:v>0.94413027710528596</c:v>
                </c:pt>
                <c:pt idx="59">
                  <c:v>0.944092970839712</c:v>
                </c:pt>
                <c:pt idx="60">
                  <c:v>0.94405644294201896</c:v>
                </c:pt>
                <c:pt idx="61">
                  <c:v>0.94401990350989196</c:v>
                </c:pt>
                <c:pt idx="62">
                  <c:v>0.943983365492014</c:v>
                </c:pt>
                <c:pt idx="63">
                  <c:v>0.94394684183506095</c:v>
                </c:pt>
                <c:pt idx="64">
                  <c:v>0.94391030664501296</c:v>
                </c:pt>
                <c:pt idx="65">
                  <c:v>0.94387378581477999</c:v>
                </c:pt>
              </c:numCache>
            </c:numRef>
          </c:yVal>
          <c:smooth val="0"/>
        </c:ser>
        <c:ser>
          <c:idx val="1"/>
          <c:order val="1"/>
          <c:tx>
            <c:strRef>
              <c:f>Sheet1!$C$1</c:f>
              <c:strCache>
                <c:ptCount val="1"/>
                <c:pt idx="0">
                  <c:v>Column2</c:v>
                </c:pt>
              </c:strCache>
            </c:strRef>
          </c:tx>
          <c:spPr>
            <a:ln w="41275">
              <a:solidFill>
                <a:srgbClr val="00FF00"/>
              </a:solidFill>
              <a:prstDash val="sysDot"/>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Sheet1!$C$2:$C$67</c:f>
              <c:numCache>
                <c:formatCode>General</c:formatCode>
                <c:ptCount val="66"/>
                <c:pt idx="0">
                  <c:v>1.03110205258514</c:v>
                </c:pt>
                <c:pt idx="1">
                  <c:v>1.0293295522510599</c:v>
                </c:pt>
                <c:pt idx="2">
                  <c:v>1.02755978223972</c:v>
                </c:pt>
                <c:pt idx="3">
                  <c:v>1.02579266805947</c:v>
                </c:pt>
                <c:pt idx="4">
                  <c:v>1.0240281128539701</c:v>
                </c:pt>
                <c:pt idx="5">
                  <c:v>1.0222661262316699</c:v>
                </c:pt>
                <c:pt idx="6">
                  <c:v>1.02050725457671</c:v>
                </c:pt>
                <c:pt idx="7">
                  <c:v>1.0187522124417301</c:v>
                </c:pt>
                <c:pt idx="8">
                  <c:v>1.01700176420163</c:v>
                </c:pt>
                <c:pt idx="9">
                  <c:v>1.01525674081243</c:v>
                </c:pt>
                <c:pt idx="10">
                  <c:v>1.0135180594420099</c:v>
                </c:pt>
                <c:pt idx="11">
                  <c:v>1.01178674686956</c:v>
                </c:pt>
                <c:pt idx="12">
                  <c:v>1.0100639678058601</c:v>
                </c:pt>
                <c:pt idx="13">
                  <c:v>1.00835105965867</c:v>
                </c:pt>
                <c:pt idx="14">
                  <c:v>1.0066495757077001</c:v>
                </c:pt>
                <c:pt idx="15">
                  <c:v>1.00496133948431</c:v>
                </c:pt>
                <c:pt idx="16">
                  <c:v>1.00328851374227</c:v>
                </c:pt>
                <c:pt idx="17">
                  <c:v>1.0016336892855</c:v>
                </c:pt>
                <c:pt idx="18">
                  <c:v>1</c:v>
                </c:pt>
                <c:pt idx="19">
                  <c:v>0.99356494474520396</c:v>
                </c:pt>
                <c:pt idx="20">
                  <c:v>0.987531718149254</c:v>
                </c:pt>
                <c:pt idx="21">
                  <c:v>0.98188143575544695</c:v>
                </c:pt>
                <c:pt idx="22">
                  <c:v>0.97659569100257004</c:v>
                </c:pt>
                <c:pt idx="23">
                  <c:v>0.97165649810097898</c:v>
                </c:pt>
                <c:pt idx="24">
                  <c:v>0.96704621035766103</c:v>
                </c:pt>
                <c:pt idx="25">
                  <c:v>0.96274745766444703</c:v>
                </c:pt>
                <c:pt idx="26">
                  <c:v>0.95874309083192</c:v>
                </c:pt>
                <c:pt idx="27">
                  <c:v>0.95501611766952699</c:v>
                </c:pt>
                <c:pt idx="28">
                  <c:v>0.95154965632713295</c:v>
                </c:pt>
                <c:pt idx="29">
                  <c:v>0.94832690247366802</c:v>
                </c:pt>
                <c:pt idx="30">
                  <c:v>0.94533107067808397</c:v>
                </c:pt>
                <c:pt idx="31">
                  <c:v>0.94254541120208601</c:v>
                </c:pt>
                <c:pt idx="32">
                  <c:v>0.93995319955463497</c:v>
                </c:pt>
                <c:pt idx="33">
                  <c:v>0.93753773782018701</c:v>
                </c:pt>
                <c:pt idx="34">
                  <c:v>0.935282404206353</c:v>
                </c:pt>
                <c:pt idx="35">
                  <c:v>0.93317071890951897</c:v>
                </c:pt>
                <c:pt idx="36">
                  <c:v>0.93118642738134105</c:v>
                </c:pt>
                <c:pt idx="37">
                  <c:v>0.92931358212410298</c:v>
                </c:pt>
                <c:pt idx="38">
                  <c:v>0.92753670521067699</c:v>
                </c:pt>
                <c:pt idx="39">
                  <c:v>0.92584090055208701</c:v>
                </c:pt>
                <c:pt idx="40">
                  <c:v>0.92421200074739496</c:v>
                </c:pt>
                <c:pt idx="41">
                  <c:v>0.92263669722442998</c:v>
                </c:pt>
                <c:pt idx="42">
                  <c:v>0.92110268955441199</c:v>
                </c:pt>
                <c:pt idx="43">
                  <c:v>0.91959874754073601</c:v>
                </c:pt>
                <c:pt idx="44">
                  <c:v>0.91811483741767097</c:v>
                </c:pt>
                <c:pt idx="45">
                  <c:v>0.91664209904087701</c:v>
                </c:pt>
                <c:pt idx="46">
                  <c:v>0.915172898268654</c:v>
                </c:pt>
                <c:pt idx="47">
                  <c:v>0.91370075831380104</c:v>
                </c:pt>
                <c:pt idx="48">
                  <c:v>0.91222031678637805</c:v>
                </c:pt>
                <c:pt idx="49">
                  <c:v>0.91072723150560797</c:v>
                </c:pt>
                <c:pt idx="50">
                  <c:v>0.909218077019182</c:v>
                </c:pt>
                <c:pt idx="51">
                  <c:v>0.90769023212701105</c:v>
                </c:pt>
                <c:pt idx="52">
                  <c:v>0.90614176502272104</c:v>
                </c:pt>
                <c:pt idx="53">
                  <c:v>0.90457131225881504</c:v>
                </c:pt>
                <c:pt idx="54">
                  <c:v>0.90297800237946302</c:v>
                </c:pt>
                <c:pt idx="55">
                  <c:v>0.90136132299875604</c:v>
                </c:pt>
                <c:pt idx="56">
                  <c:v>0.89972107268464996</c:v>
                </c:pt>
                <c:pt idx="57">
                  <c:v>0.89805725377998502</c:v>
                </c:pt>
                <c:pt idx="58">
                  <c:v>0.89637003627661205</c:v>
                </c:pt>
                <c:pt idx="59">
                  <c:v>0.89465969763654896</c:v>
                </c:pt>
                <c:pt idx="60">
                  <c:v>0.89292699115887797</c:v>
                </c:pt>
                <c:pt idx="61">
                  <c:v>0.89117418633988699</c:v>
                </c:pt>
                <c:pt idx="62">
                  <c:v>0.88940369224798299</c:v>
                </c:pt>
                <c:pt idx="63">
                  <c:v>0.88761763908312397</c:v>
                </c:pt>
                <c:pt idx="64">
                  <c:v>0.88581789546489798</c:v>
                </c:pt>
                <c:pt idx="65">
                  <c:v>0.88400614236300101</c:v>
                </c:pt>
              </c:numCache>
            </c:numRef>
          </c:yVal>
          <c:smooth val="0"/>
        </c:ser>
        <c:ser>
          <c:idx val="2"/>
          <c:order val="2"/>
          <c:tx>
            <c:strRef>
              <c:f>Sheet1!$D$1</c:f>
              <c:strCache>
                <c:ptCount val="1"/>
                <c:pt idx="0">
                  <c:v>Column3</c:v>
                </c:pt>
              </c:strCache>
            </c:strRef>
          </c:tx>
          <c:spPr>
            <a:ln w="41275">
              <a:solidFill>
                <a:srgbClr val="00FF00"/>
              </a:solidFill>
              <a:prstDash val="sysDot"/>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Sheet1!$D$2:$D$67</c:f>
              <c:numCache>
                <c:formatCode>General</c:formatCode>
                <c:ptCount val="66"/>
                <c:pt idx="0">
                  <c:v>1.1681289201312901</c:v>
                </c:pt>
                <c:pt idx="1">
                  <c:v>1.15727016036834</c:v>
                </c:pt>
                <c:pt idx="2">
                  <c:v>1.1465126954118601</c:v>
                </c:pt>
                <c:pt idx="3">
                  <c:v>1.1358556555641901</c:v>
                </c:pt>
                <c:pt idx="4">
                  <c:v>1.12529820223193</c:v>
                </c:pt>
                <c:pt idx="5">
                  <c:v>1.1148446867596999</c:v>
                </c:pt>
                <c:pt idx="6">
                  <c:v>1.1045196965889701</c:v>
                </c:pt>
                <c:pt idx="7">
                  <c:v>1.0943518999702899</c:v>
                </c:pt>
                <c:pt idx="8">
                  <c:v>1.08436881806468</c:v>
                </c:pt>
                <c:pt idx="9">
                  <c:v>1.0745968554355301</c:v>
                </c:pt>
                <c:pt idx="10">
                  <c:v>1.0650613347989499</c:v>
                </c:pt>
                <c:pt idx="11">
                  <c:v>1.0557865346661099</c:v>
                </c:pt>
                <c:pt idx="12">
                  <c:v>1.0467957281487701</c:v>
                </c:pt>
                <c:pt idx="13">
                  <c:v>1.0381112213575501</c:v>
                </c:pt>
                <c:pt idx="14">
                  <c:v>1.02975438808694</c:v>
                </c:pt>
                <c:pt idx="15">
                  <c:v>1.02174570074796</c:v>
                </c:pt>
                <c:pt idx="16">
                  <c:v>1.0141047480813401</c:v>
                </c:pt>
                <c:pt idx="17">
                  <c:v>1.00685024240537</c:v>
                </c:pt>
                <c:pt idx="18">
                  <c:v>1</c:v>
                </c:pt>
                <c:pt idx="19">
                  <c:v>0.99839088821343003</c:v>
                </c:pt>
                <c:pt idx="20">
                  <c:v>0.99680887067732105</c:v>
                </c:pt>
                <c:pt idx="21">
                  <c:v>0.99525635216632602</c:v>
                </c:pt>
                <c:pt idx="22">
                  <c:v>0.99373597328694496</c:v>
                </c:pt>
                <c:pt idx="23">
                  <c:v>0.992250632421533</c:v>
                </c:pt>
                <c:pt idx="24">
                  <c:v>0.99080350571506703</c:v>
                </c:pt>
                <c:pt idx="25">
                  <c:v>0.98939806761637195</c:v>
                </c:pt>
                <c:pt idx="26">
                  <c:v>0.98803811038119604</c:v>
                </c:pt>
                <c:pt idx="27">
                  <c:v>0.98672775932327506</c:v>
                </c:pt>
                <c:pt idx="28">
                  <c:v>0.98547148470683299</c:v>
                </c:pt>
                <c:pt idx="29">
                  <c:v>0.98427410837910501</c:v>
                </c:pt>
                <c:pt idx="30">
                  <c:v>0.98314079562979795</c:v>
                </c:pt>
                <c:pt idx="31">
                  <c:v>0.982077045530796</c:v>
                </c:pt>
                <c:pt idx="32">
                  <c:v>0.98108866098470604</c:v>
                </c:pt>
                <c:pt idx="33">
                  <c:v>0.98018169904224095</c:v>
                </c:pt>
                <c:pt idx="34">
                  <c:v>0.97936240709073996</c:v>
                </c:pt>
                <c:pt idx="35">
                  <c:v>0.97863713755298698</c:v>
                </c:pt>
                <c:pt idx="36">
                  <c:v>0.97801224003895704</c:v>
                </c:pt>
                <c:pt idx="37">
                  <c:v>0.97749392394944301</c:v>
                </c:pt>
                <c:pt idx="38">
                  <c:v>0.97708812566352898</c:v>
                </c:pt>
                <c:pt idx="39">
                  <c:v>0.97680034301476804</c:v>
                </c:pt>
                <c:pt idx="40">
                  <c:v>0.976635475126858</c:v>
                </c:pt>
                <c:pt idx="41">
                  <c:v>0.976597660616633</c:v>
                </c:pt>
                <c:pt idx="42">
                  <c:v>0.97669014933549503</c:v>
                </c:pt>
                <c:pt idx="43">
                  <c:v>0.97691515890612501</c:v>
                </c:pt>
                <c:pt idx="44">
                  <c:v>0.97727382326691103</c:v>
                </c:pt>
                <c:pt idx="45">
                  <c:v>0.97776609713156104</c:v>
                </c:pt>
                <c:pt idx="46">
                  <c:v>0.97839078024942105</c:v>
                </c:pt>
                <c:pt idx="47">
                  <c:v>0.97914550823133895</c:v>
                </c:pt>
                <c:pt idx="48">
                  <c:v>0.98002682218341797</c:v>
                </c:pt>
                <c:pt idx="49">
                  <c:v>0.98103023861332395</c:v>
                </c:pt>
                <c:pt idx="50">
                  <c:v>0.98215034243148902</c:v>
                </c:pt>
                <c:pt idx="51">
                  <c:v>0.98338088979568605</c:v>
                </c:pt>
                <c:pt idx="52">
                  <c:v>0.98471491418368196</c:v>
                </c:pt>
                <c:pt idx="53">
                  <c:v>0.98614481326736703</c:v>
                </c:pt>
                <c:pt idx="54">
                  <c:v>0.98766249675784001</c:v>
                </c:pt>
                <c:pt idx="55">
                  <c:v>0.98925940829475401</c:v>
                </c:pt>
                <c:pt idx="56">
                  <c:v>0.99092667316870198</c:v>
                </c:pt>
                <c:pt idx="57">
                  <c:v>0.99265509581881395</c:v>
                </c:pt>
                <c:pt idx="58">
                  <c:v>0.99443527122969499</c:v>
                </c:pt>
                <c:pt idx="59">
                  <c:v>0.99625761610091501</c:v>
                </c:pt>
                <c:pt idx="60">
                  <c:v>0.99811359303143599</c:v>
                </c:pt>
                <c:pt idx="61">
                  <c:v>0.99999931762267202</c:v>
                </c:pt>
                <c:pt idx="62">
                  <c:v>1.0019124072594601</c:v>
                </c:pt>
                <c:pt idx="63">
                  <c:v>1.0038507584536001</c:v>
                </c:pt>
                <c:pt idx="64">
                  <c:v>1.0058124492089699</c:v>
                </c:pt>
                <c:pt idx="65">
                  <c:v>1.0077958521497401</c:v>
                </c:pt>
              </c:numCache>
            </c:numRef>
          </c:yVal>
          <c:smooth val="1"/>
        </c:ser>
        <c:dLbls>
          <c:showLegendKey val="0"/>
          <c:showVal val="0"/>
          <c:showCatName val="0"/>
          <c:showSerName val="0"/>
          <c:showPercent val="0"/>
          <c:showBubbleSize val="0"/>
        </c:dLbls>
        <c:axId val="371587760"/>
        <c:axId val="371588152"/>
      </c:scatterChart>
      <c:valAx>
        <c:axId val="371587760"/>
        <c:scaling>
          <c:orientation val="minMax"/>
          <c:max val="70"/>
          <c:min val="5"/>
        </c:scaling>
        <c:delete val="0"/>
        <c:axPos val="b"/>
        <c:title>
          <c:tx>
            <c:rich>
              <a:bodyPr/>
              <a:lstStyle/>
              <a:p>
                <a:pPr>
                  <a:defRPr sz="1700"/>
                </a:pPr>
                <a:r>
                  <a:rPr lang="en-US" sz="1700" dirty="0" smtClean="0"/>
                  <a:t>Center Volume (cases per year)</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371588152"/>
        <c:crosses val="autoZero"/>
        <c:crossBetween val="midCat"/>
        <c:majorUnit val="5"/>
      </c:valAx>
      <c:valAx>
        <c:axId val="371588152"/>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15 Year Mortality </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371587760"/>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9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502"/>
          <c:h val="0.77074260114041204"/>
        </c:manualLayout>
      </c:layout>
      <c:scatterChart>
        <c:scatterStyle val="smoothMarker"/>
        <c:varyColors val="0"/>
        <c:ser>
          <c:idx val="0"/>
          <c:order val="0"/>
          <c:tx>
            <c:strRef>
              <c:f>Sheet1!$A$1</c:f>
              <c:strCache>
                <c:ptCount val="1"/>
                <c:pt idx="0">
                  <c:v>Creatinine</c:v>
                </c:pt>
              </c:strCache>
            </c:strRef>
          </c:tx>
          <c:spPr>
            <a:ln w="38100">
              <a:solidFill>
                <a:srgbClr val="00FF00"/>
              </a:solidFill>
            </a:ln>
          </c:spPr>
          <c:marker>
            <c:symbol val="none"/>
          </c:marker>
          <c:xVal>
            <c:numRef>
              <c:f>Sheet1!$A$2:$A$22</c:f>
              <c:numCache>
                <c:formatCode>General</c:formatCode>
                <c:ptCount val="2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numCache>
            </c:numRef>
          </c:xVal>
          <c:yVal>
            <c:numRef>
              <c:f>Sheet1!$B$2:$B$22</c:f>
              <c:numCache>
                <c:formatCode>General</c:formatCode>
                <c:ptCount val="21"/>
                <c:pt idx="0">
                  <c:v>0.84222604748066898</c:v>
                </c:pt>
                <c:pt idx="1">
                  <c:v>0.86314093944672299</c:v>
                </c:pt>
                <c:pt idx="2">
                  <c:v>0.88457520825615499</c:v>
                </c:pt>
                <c:pt idx="3">
                  <c:v>0.906541751527844</c:v>
                </c:pt>
                <c:pt idx="4">
                  <c:v>0.92905378716558895</c:v>
                </c:pt>
                <c:pt idx="5">
                  <c:v>0.95212486131171004</c:v>
                </c:pt>
                <c:pt idx="6">
                  <c:v>0.97576885649815204</c:v>
                </c:pt>
                <c:pt idx="7">
                  <c:v>1</c:v>
                </c:pt>
                <c:pt idx="8">
                  <c:v>1.0248328723964499</c:v>
                </c:pt>
                <c:pt idx="9">
                  <c:v>1.05028241634436</c:v>
                </c:pt>
                <c:pt idx="10">
                  <c:v>1.0763639455696701</c:v>
                </c:pt>
                <c:pt idx="11">
                  <c:v>1.10309315408214</c:v>
                </c:pt>
                <c:pt idx="12">
                  <c:v>1.1304861256188601</c:v>
                </c:pt>
                <c:pt idx="13">
                  <c:v>1.15855934332231</c:v>
                </c:pt>
                <c:pt idx="14">
                  <c:v>1.1873296996587499</c:v>
                </c:pt>
                <c:pt idx="15">
                  <c:v>1.2168145065828899</c:v>
                </c:pt>
                <c:pt idx="16">
                  <c:v>1.2470315059550099</c:v>
                </c:pt>
                <c:pt idx="17">
                  <c:v>1.2779988802167499</c:v>
                </c:pt>
                <c:pt idx="18">
                  <c:v>1.3097352633319801</c:v>
                </c:pt>
                <c:pt idx="19">
                  <c:v>1.3422597519994299</c:v>
                </c:pt>
                <c:pt idx="20">
                  <c:v>1.3755919171437201</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Sheet1!$A$2:$A$22</c:f>
              <c:numCache>
                <c:formatCode>General</c:formatCode>
                <c:ptCount val="2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numCache>
            </c:numRef>
          </c:xVal>
          <c:yVal>
            <c:numRef>
              <c:f>Sheet1!$C$2:$C$22</c:f>
              <c:numCache>
                <c:formatCode>General</c:formatCode>
                <c:ptCount val="21"/>
                <c:pt idx="0">
                  <c:v>0.80916853709462799</c:v>
                </c:pt>
                <c:pt idx="1">
                  <c:v>0.83401963506094701</c:v>
                </c:pt>
                <c:pt idx="2">
                  <c:v>0.85963395730233305</c:v>
                </c:pt>
                <c:pt idx="3">
                  <c:v>0.88603494388146997</c:v>
                </c:pt>
                <c:pt idx="4">
                  <c:v>0.91324675474974804</c:v>
                </c:pt>
                <c:pt idx="5">
                  <c:v>0.941294291856415</c:v>
                </c:pt>
                <c:pt idx="6">
                  <c:v>0.97020322193673203</c:v>
                </c:pt>
                <c:pt idx="7">
                  <c:v>1</c:v>
                </c:pt>
                <c:pt idx="8">
                  <c:v>1.0189873842807899</c:v>
                </c:pt>
                <c:pt idx="9">
                  <c:v>1.0383352893234099</c:v>
                </c:pt>
                <c:pt idx="10">
                  <c:v>1.0580505604741</c:v>
                </c:pt>
                <c:pt idx="11">
                  <c:v>1.0781401730543301</c:v>
                </c:pt>
                <c:pt idx="12">
                  <c:v>1.0986112348286701</c:v>
                </c:pt>
                <c:pt idx="13">
                  <c:v>1.11947098851956</c:v>
                </c:pt>
                <c:pt idx="14">
                  <c:v>1.14072681436978</c:v>
                </c:pt>
                <c:pt idx="15">
                  <c:v>1.1623862327536201</c:v>
                </c:pt>
                <c:pt idx="16">
                  <c:v>1.1844569068376201</c:v>
                </c:pt>
                <c:pt idx="17">
                  <c:v>1.2069466452917801</c:v>
                </c:pt>
                <c:pt idx="18">
                  <c:v>1.22986340505235</c:v>
                </c:pt>
                <c:pt idx="19">
                  <c:v>1.2532152941369601</c:v>
                </c:pt>
                <c:pt idx="20">
                  <c:v>1.27701057451331</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Sheet1!$A$2:$A$22</c:f>
              <c:numCache>
                <c:formatCode>General</c:formatCode>
                <c:ptCount val="2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numCache>
            </c:numRef>
          </c:xVal>
          <c:yVal>
            <c:numRef>
              <c:f>Sheet1!$D$2:$D$22</c:f>
              <c:numCache>
                <c:formatCode>General</c:formatCode>
                <c:ptCount val="21"/>
                <c:pt idx="0">
                  <c:v>0.87663407873205201</c:v>
                </c:pt>
                <c:pt idx="1">
                  <c:v>0.89327906685857505</c:v>
                </c:pt>
                <c:pt idx="2">
                  <c:v>0.91024009977100595</c:v>
                </c:pt>
                <c:pt idx="3">
                  <c:v>0.92752317833314502</c:v>
                </c:pt>
                <c:pt idx="4">
                  <c:v>0.94513441734949799</c:v>
                </c:pt>
                <c:pt idx="5">
                  <c:v>0.96308004772871603</c:v>
                </c:pt>
                <c:pt idx="6">
                  <c:v>0.98136641868810404</c:v>
                </c:pt>
                <c:pt idx="7">
                  <c:v>1</c:v>
                </c:pt>
                <c:pt idx="8">
                  <c:v>1.0307118935389501</c:v>
                </c:pt>
                <c:pt idx="9">
                  <c:v>1.0623670074826499</c:v>
                </c:pt>
                <c:pt idx="10">
                  <c:v>1.09499430991575</c:v>
                </c:pt>
                <c:pt idx="11">
                  <c:v>1.1286236585876399</c:v>
                </c:pt>
                <c:pt idx="12">
                  <c:v>1.1632858282357299</c:v>
                </c:pt>
                <c:pt idx="13">
                  <c:v>1.1990125387478701</c:v>
                </c:pt>
                <c:pt idx="14">
                  <c:v>1.23583648418977</c:v>
                </c:pt>
                <c:pt idx="15">
                  <c:v>1.27379136272375</c:v>
                </c:pt>
                <c:pt idx="16">
                  <c:v>1.3129119074465601</c:v>
                </c:pt>
                <c:pt idx="17">
                  <c:v>1.35323391817408</c:v>
                </c:pt>
                <c:pt idx="18">
                  <c:v>1.3947942942023399</c:v>
                </c:pt>
                <c:pt idx="19">
                  <c:v>1.43763106807462</c:v>
                </c:pt>
                <c:pt idx="20">
                  <c:v>1.48178344038562</c:v>
                </c:pt>
              </c:numCache>
            </c:numRef>
          </c:yVal>
          <c:smooth val="1"/>
        </c:ser>
        <c:dLbls>
          <c:showLegendKey val="0"/>
          <c:showVal val="0"/>
          <c:showCatName val="0"/>
          <c:showSerName val="0"/>
          <c:showPercent val="0"/>
          <c:showBubbleSize val="0"/>
        </c:dLbls>
        <c:axId val="371588936"/>
        <c:axId val="371589328"/>
      </c:scatterChart>
      <c:valAx>
        <c:axId val="371588936"/>
        <c:scaling>
          <c:orientation val="minMax"/>
          <c:max val="2.5"/>
          <c:min val="0.5"/>
        </c:scaling>
        <c:delete val="0"/>
        <c:axPos val="b"/>
        <c:title>
          <c:tx>
            <c:rich>
              <a:bodyPr/>
              <a:lstStyle/>
              <a:p>
                <a:pPr>
                  <a:defRPr sz="1700"/>
                </a:pPr>
                <a:r>
                  <a:rPr lang="en-US" sz="1700" dirty="0" smtClean="0"/>
                  <a:t>Recipient</a:t>
                </a:r>
                <a:r>
                  <a:rPr lang="en-US" sz="1700" baseline="0" dirty="0" smtClean="0"/>
                  <a:t> Creatinine (mg/</a:t>
                </a:r>
                <a:r>
                  <a:rPr lang="en-US" sz="1700" baseline="0" dirty="0" err="1" smtClean="0"/>
                  <a:t>dL</a:t>
                </a:r>
                <a:r>
                  <a:rPr lang="en-US" sz="1700" baseline="0" dirty="0" smtClean="0"/>
                  <a:t>)</a:t>
                </a:r>
                <a:endParaRPr lang="en-US" sz="1700" dirty="0"/>
              </a:p>
            </c:rich>
          </c:tx>
          <c:layout/>
          <c:overlay val="0"/>
        </c:title>
        <c:numFmt formatCode="#,##0.0" sourceLinked="0"/>
        <c:majorTickMark val="out"/>
        <c:minorTickMark val="none"/>
        <c:tickLblPos val="nextTo"/>
        <c:txPr>
          <a:bodyPr rot="0"/>
          <a:lstStyle/>
          <a:p>
            <a:pPr>
              <a:defRPr sz="1500" b="1"/>
            </a:pPr>
            <a:endParaRPr lang="en-US"/>
          </a:p>
        </c:txPr>
        <c:crossAx val="371589328"/>
        <c:crosses val="autoZero"/>
        <c:crossBetween val="midCat"/>
        <c:majorUnit val="0.5"/>
      </c:valAx>
      <c:valAx>
        <c:axId val="371589328"/>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15 Year Mortality </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371588936"/>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9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446"/>
          <c:h val="0.77074260114041182"/>
        </c:manualLayout>
      </c:layout>
      <c:scatterChart>
        <c:scatterStyle val="smoothMarker"/>
        <c:varyColors val="0"/>
        <c:ser>
          <c:idx val="0"/>
          <c:order val="0"/>
          <c:tx>
            <c:strRef>
              <c:f>Sheet1!$A$1</c:f>
              <c:strCache>
                <c:ptCount val="1"/>
                <c:pt idx="0">
                  <c:v>Recipient age</c:v>
                </c:pt>
              </c:strCache>
            </c:strRef>
          </c:tx>
          <c:spPr>
            <a:ln w="38100">
              <a:solidFill>
                <a:srgbClr val="00FF00"/>
              </a:solidFill>
            </a:ln>
          </c:spPr>
          <c:marker>
            <c:symbol val="none"/>
          </c:marker>
          <c:xVal>
            <c:numRef>
              <c:f>Sheet1!$A$2:$A$47</c:f>
              <c:numCache>
                <c:formatCode>General</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numCache>
            </c:numRef>
          </c:xVal>
          <c:yVal>
            <c:numRef>
              <c:f>Sheet1!$B$2:$B$47</c:f>
              <c:numCache>
                <c:formatCode>General</c:formatCode>
                <c:ptCount val="46"/>
                <c:pt idx="0">
                  <c:v>0.49201253112281501</c:v>
                </c:pt>
                <c:pt idx="1">
                  <c:v>0.50219815246431598</c:v>
                </c:pt>
                <c:pt idx="2">
                  <c:v>0.51259463608177402</c:v>
                </c:pt>
                <c:pt idx="3">
                  <c:v>0.52320634723656601</c:v>
                </c:pt>
                <c:pt idx="4">
                  <c:v>0.534037741559511</c:v>
                </c:pt>
                <c:pt idx="5">
                  <c:v>0.54509336692169796</c:v>
                </c:pt>
                <c:pt idx="6">
                  <c:v>0.55637786534403999</c:v>
                </c:pt>
                <c:pt idx="7">
                  <c:v>0.56789597494635902</c:v>
                </c:pt>
                <c:pt idx="8">
                  <c:v>0.57965253193681898</c:v>
                </c:pt>
                <c:pt idx="9">
                  <c:v>0.59165247264255005</c:v>
                </c:pt>
                <c:pt idx="10">
                  <c:v>0.60390083558230501</c:v>
                </c:pt>
                <c:pt idx="11">
                  <c:v>0.61640276358202395</c:v>
                </c:pt>
                <c:pt idx="12">
                  <c:v>0.62916350593420201</c:v>
                </c:pt>
                <c:pt idx="13">
                  <c:v>0.64218842060194903</c:v>
                </c:pt>
                <c:pt idx="14">
                  <c:v>0.65548297646868703</c:v>
                </c:pt>
                <c:pt idx="15">
                  <c:v>0.66905275563442002</c:v>
                </c:pt>
                <c:pt idx="16">
                  <c:v>0.68291089955497797</c:v>
                </c:pt>
                <c:pt idx="17">
                  <c:v>0.69710167794861</c:v>
                </c:pt>
                <c:pt idx="18">
                  <c:v>0.71168042146919797</c:v>
                </c:pt>
                <c:pt idx="19">
                  <c:v>0.72670662354098803</c:v>
                </c:pt>
                <c:pt idx="20">
                  <c:v>0.74224423266384398</c:v>
                </c:pt>
                <c:pt idx="21">
                  <c:v>0.75836199655530001</c:v>
                </c:pt>
                <c:pt idx="22">
                  <c:v>0.77513386359684999</c:v>
                </c:pt>
                <c:pt idx="23">
                  <c:v>0.79263944813901299</c:v>
                </c:pt>
                <c:pt idx="24">
                  <c:v>0.81096456985756904</c:v>
                </c:pt>
                <c:pt idx="25">
                  <c:v>0.83020187155891401</c:v>
                </c:pt>
                <c:pt idx="26">
                  <c:v>0.850451533253615</c:v>
                </c:pt>
                <c:pt idx="27">
                  <c:v>0.87182208094737401</c:v>
                </c:pt>
                <c:pt idx="28">
                  <c:v>0.89443132368448897</c:v>
                </c:pt>
                <c:pt idx="29">
                  <c:v>0.918407408313336</c:v>
                </c:pt>
                <c:pt idx="30">
                  <c:v>0.94389003786755199</c:v>
                </c:pt>
                <c:pt idx="31">
                  <c:v>0.97103184897913997</c:v>
                </c:pt>
                <c:pt idx="32">
                  <c:v>1</c:v>
                </c:pt>
                <c:pt idx="33">
                  <c:v>1.0309454952572801</c:v>
                </c:pt>
                <c:pt idx="34">
                  <c:v>1.0638995232936801</c:v>
                </c:pt>
                <c:pt idx="35">
                  <c:v>1.0988567452428299</c:v>
                </c:pt>
                <c:pt idx="36">
                  <c:v>1.1358041365663201</c:v>
                </c:pt>
                <c:pt idx="37">
                  <c:v>1.17471919601071</c:v>
                </c:pt>
                <c:pt idx="38">
                  <c:v>1.21556808343411</c:v>
                </c:pt>
                <c:pt idx="39">
                  <c:v>1.2583036785519499</c:v>
                </c:pt>
                <c:pt idx="40">
                  <c:v>1.3028635709912</c:v>
                </c:pt>
                <c:pt idx="41">
                  <c:v>1.34916811058356</c:v>
                </c:pt>
                <c:pt idx="42">
                  <c:v>1.39714710717176</c:v>
                </c:pt>
                <c:pt idx="43">
                  <c:v>1.44683232857773</c:v>
                </c:pt>
                <c:pt idx="44">
                  <c:v>1.49828445141698</c:v>
                </c:pt>
                <c:pt idx="45">
                  <c:v>1.55156633188763</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Sheet1!$A$2:$A$47</c:f>
              <c:numCache>
                <c:formatCode>General</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numCache>
            </c:numRef>
          </c:xVal>
          <c:yVal>
            <c:numRef>
              <c:f>Sheet1!$C$2:$C$47</c:f>
              <c:numCache>
                <c:formatCode>General</c:formatCode>
                <c:ptCount val="46"/>
                <c:pt idx="0">
                  <c:v>0.44082392291221201</c:v>
                </c:pt>
                <c:pt idx="1">
                  <c:v>0.451807558122997</c:v>
                </c:pt>
                <c:pt idx="2">
                  <c:v>0.46306333883457801</c:v>
                </c:pt>
                <c:pt idx="3">
                  <c:v>0.47459777201858999</c:v>
                </c:pt>
                <c:pt idx="4">
                  <c:v>0.48641747363981502</c:v>
                </c:pt>
                <c:pt idx="5">
                  <c:v>0.49852915873530201</c:v>
                </c:pt>
                <c:pt idx="6">
                  <c:v>0.51093962756290301</c:v>
                </c:pt>
                <c:pt idx="7">
                  <c:v>0.52365574642851598</c:v>
                </c:pt>
                <c:pt idx="8">
                  <c:v>0.53668442122947202</c:v>
                </c:pt>
                <c:pt idx="9">
                  <c:v>0.55003256090471497</c:v>
                </c:pt>
                <c:pt idx="10">
                  <c:v>0.56370702670800699</c:v>
                </c:pt>
                <c:pt idx="11">
                  <c:v>0.57771456126842202</c:v>
                </c:pt>
                <c:pt idx="12">
                  <c:v>0.59206168835640105</c:v>
                </c:pt>
                <c:pt idx="13">
                  <c:v>0.60675456942466399</c:v>
                </c:pt>
                <c:pt idx="14">
                  <c:v>0.62179879510970804</c:v>
                </c:pt>
                <c:pt idx="15">
                  <c:v>0.63719907677654097</c:v>
                </c:pt>
                <c:pt idx="16">
                  <c:v>0.652963518595579</c:v>
                </c:pt>
                <c:pt idx="17">
                  <c:v>0.66911887278793702</c:v>
                </c:pt>
                <c:pt idx="18">
                  <c:v>0.68569910709243098</c:v>
                </c:pt>
                <c:pt idx="19">
                  <c:v>0.70274158064804704</c:v>
                </c:pt>
                <c:pt idx="20">
                  <c:v>0.72028780715028695</c:v>
                </c:pt>
                <c:pt idx="21">
                  <c:v>0.73838453964711703</c:v>
                </c:pt>
                <c:pt idx="22">
                  <c:v>0.75708530908647598</c:v>
                </c:pt>
                <c:pt idx="23">
                  <c:v>0.77645257237710696</c:v>
                </c:pt>
                <c:pt idx="24">
                  <c:v>0.79656061704888403</c:v>
                </c:pt>
                <c:pt idx="25">
                  <c:v>0.81749927640256104</c:v>
                </c:pt>
                <c:pt idx="26">
                  <c:v>0.83937831039139899</c:v>
                </c:pt>
                <c:pt idx="27">
                  <c:v>0.862331963585796</c:v>
                </c:pt>
                <c:pt idx="28">
                  <c:v>0.88652292429684298</c:v>
                </c:pt>
                <c:pt idx="29">
                  <c:v>0.91214481250956803</c:v>
                </c:pt>
                <c:pt idx="30">
                  <c:v>0.93942280652147803</c:v>
                </c:pt>
                <c:pt idx="31">
                  <c:v>0.96861276915738803</c:v>
                </c:pt>
                <c:pt idx="32">
                  <c:v>1</c:v>
                </c:pt>
                <c:pt idx="33">
                  <c:v>1.02804392104599</c:v>
                </c:pt>
                <c:pt idx="34">
                  <c:v>1.0575520409258401</c:v>
                </c:pt>
                <c:pt idx="35">
                  <c:v>1.08848185295361</c:v>
                </c:pt>
                <c:pt idx="36">
                  <c:v>1.12080052744964</c:v>
                </c:pt>
                <c:pt idx="37">
                  <c:v>1.1544796872596701</c:v>
                </c:pt>
                <c:pt idx="38">
                  <c:v>1.18949169129748</c:v>
                </c:pt>
                <c:pt idx="39">
                  <c:v>1.2258069113780801</c:v>
                </c:pt>
                <c:pt idx="40">
                  <c:v>1.26339163401611</c:v>
                </c:pt>
                <c:pt idx="41">
                  <c:v>1.30220640074143</c:v>
                </c:pt>
                <c:pt idx="42">
                  <c:v>1.34221978954897</c:v>
                </c:pt>
                <c:pt idx="43">
                  <c:v>1.3834560488493699</c:v>
                </c:pt>
                <c:pt idx="44">
                  <c:v>1.42595428910233</c:v>
                </c:pt>
                <c:pt idx="45">
                  <c:v>1.46975430227992</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Sheet1!$A$2:$A$47</c:f>
              <c:numCache>
                <c:formatCode>General</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numCache>
            </c:numRef>
          </c:xVal>
          <c:yVal>
            <c:numRef>
              <c:f>Sheet1!$D$2:$D$47</c:f>
              <c:numCache>
                <c:formatCode>General</c:formatCode>
                <c:ptCount val="46"/>
                <c:pt idx="0">
                  <c:v>0.54914517611170499</c:v>
                </c:pt>
                <c:pt idx="1">
                  <c:v>0.55820886526629099</c:v>
                </c:pt>
                <c:pt idx="2">
                  <c:v>0.56742401936006204</c:v>
                </c:pt>
                <c:pt idx="3">
                  <c:v>0.57679344052611303</c:v>
                </c:pt>
                <c:pt idx="4">
                  <c:v>0.58632003343935502</c:v>
                </c:pt>
                <c:pt idx="5">
                  <c:v>0.59600682017437301</c:v>
                </c:pt>
                <c:pt idx="6">
                  <c:v>0.605856959111438</c:v>
                </c:pt>
                <c:pt idx="7">
                  <c:v>0.61587376928422699</c:v>
                </c:pt>
                <c:pt idx="8">
                  <c:v>0.62606076213474005</c:v>
                </c:pt>
                <c:pt idx="9">
                  <c:v>0.63642168348772599</c:v>
                </c:pt>
                <c:pt idx="10">
                  <c:v>0.646960569831452</c:v>
                </c:pt>
                <c:pt idx="11">
                  <c:v>0.65768182494368599</c:v>
                </c:pt>
                <c:pt idx="12">
                  <c:v>0.66859032594780898</c:v>
                </c:pt>
                <c:pt idx="13">
                  <c:v>0.67969157273306802</c:v>
                </c:pt>
                <c:pt idx="14">
                  <c:v>0.69099190255658605</c:v>
                </c:pt>
                <c:pt idx="15">
                  <c:v>0.70249880474794002</c:v>
                </c:pt>
                <c:pt idx="16">
                  <c:v>0.71423178087203198</c:v>
                </c:pt>
                <c:pt idx="17">
                  <c:v>0.72625473463932499</c:v>
                </c:pt>
                <c:pt idx="18">
                  <c:v>0.73864617448641501</c:v>
                </c:pt>
                <c:pt idx="19">
                  <c:v>0.75148892742527396</c:v>
                </c:pt>
                <c:pt idx="20">
                  <c:v>0.76486995261296797</c:v>
                </c:pt>
                <c:pt idx="21">
                  <c:v>0.77887995609197702</c:v>
                </c:pt>
                <c:pt idx="22">
                  <c:v>0.793612687082205</c:v>
                </c:pt>
                <c:pt idx="23">
                  <c:v>0.80916377522280702</c:v>
                </c:pt>
                <c:pt idx="24">
                  <c:v>0.82562898477306002</c:v>
                </c:pt>
                <c:pt idx="25">
                  <c:v>0.84310184416667799</c:v>
                </c:pt>
                <c:pt idx="26">
                  <c:v>0.86167083597402805</c:v>
                </c:pt>
                <c:pt idx="27">
                  <c:v>0.88141663874644005</c:v>
                </c:pt>
                <c:pt idx="28">
                  <c:v>0.90241027148003405</c:v>
                </c:pt>
                <c:pt idx="29">
                  <c:v>0.92471300179210403</c:v>
                </c:pt>
                <c:pt idx="30">
                  <c:v>0.94837851221066605</c:v>
                </c:pt>
                <c:pt idx="31">
                  <c:v>0.9734569703764</c:v>
                </c:pt>
                <c:pt idx="32">
                  <c:v>1</c:v>
                </c:pt>
                <c:pt idx="33">
                  <c:v>1.0338552589366701</c:v>
                </c:pt>
                <c:pt idx="34">
                  <c:v>1.07028510358091</c:v>
                </c:pt>
                <c:pt idx="35">
                  <c:v>1.1093305260800901</c:v>
                </c:pt>
                <c:pt idx="36">
                  <c:v>1.15100859166855</c:v>
                </c:pt>
                <c:pt idx="37">
                  <c:v>1.19531352929352</c:v>
                </c:pt>
                <c:pt idx="38">
                  <c:v>1.2422161300277099</c:v>
                </c:pt>
                <c:pt idx="39">
                  <c:v>1.2916619516179499</c:v>
                </c:pt>
                <c:pt idx="40">
                  <c:v>1.3435687231994899</c:v>
                </c:pt>
                <c:pt idx="41">
                  <c:v>1.3978234092377499</c:v>
                </c:pt>
                <c:pt idx="42">
                  <c:v>1.4543222013843</c:v>
                </c:pt>
                <c:pt idx="43">
                  <c:v>1.5131118829244301</c:v>
                </c:pt>
                <c:pt idx="44">
                  <c:v>1.57428349177382</c:v>
                </c:pt>
                <c:pt idx="45">
                  <c:v>1.6379323255001601</c:v>
                </c:pt>
              </c:numCache>
            </c:numRef>
          </c:yVal>
          <c:smooth val="1"/>
        </c:ser>
        <c:dLbls>
          <c:showLegendKey val="0"/>
          <c:showVal val="0"/>
          <c:showCatName val="0"/>
          <c:showSerName val="0"/>
          <c:showPercent val="0"/>
          <c:showBubbleSize val="0"/>
        </c:dLbls>
        <c:axId val="562992784"/>
        <c:axId val="562993176"/>
      </c:scatterChart>
      <c:valAx>
        <c:axId val="562992784"/>
        <c:scaling>
          <c:orientation val="minMax"/>
          <c:max val="65"/>
          <c:min val="20"/>
        </c:scaling>
        <c:delete val="0"/>
        <c:axPos val="b"/>
        <c:title>
          <c:tx>
            <c:rich>
              <a:bodyPr/>
              <a:lstStyle/>
              <a:p>
                <a:pPr>
                  <a:defRPr sz="1700"/>
                </a:pPr>
                <a:r>
                  <a:rPr lang="en-US" sz="1700" dirty="0" smtClean="0"/>
                  <a:t>Recipient</a:t>
                </a:r>
                <a:r>
                  <a:rPr lang="en-US" sz="1700" baseline="0" dirty="0" smtClean="0"/>
                  <a:t> Age (years)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62993176"/>
        <c:crosses val="autoZero"/>
        <c:crossBetween val="midCat"/>
        <c:majorUnit val="5"/>
      </c:valAx>
      <c:valAx>
        <c:axId val="562993176"/>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20 Year Mortality </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62992784"/>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9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26149509089142"/>
          <c:y val="3.6479506296637862E-2"/>
          <c:w val="0.8508309525468748"/>
          <c:h val="0.77074260114041193"/>
        </c:manualLayout>
      </c:layout>
      <c:scatterChart>
        <c:scatterStyle val="smoothMarker"/>
        <c:varyColors val="0"/>
        <c:ser>
          <c:idx val="0"/>
          <c:order val="0"/>
          <c:tx>
            <c:strRef>
              <c:f>Sheet1!$A$1</c:f>
              <c:strCache>
                <c:ptCount val="1"/>
                <c:pt idx="0">
                  <c:v>% of age</c:v>
                </c:pt>
              </c:strCache>
            </c:strRef>
          </c:tx>
          <c:spPr>
            <a:ln w="38100">
              <a:solidFill>
                <a:srgbClr val="00FF00"/>
              </a:solidFill>
            </a:ln>
          </c:spPr>
          <c:marker>
            <c:symbol val="none"/>
          </c:marker>
          <c:xVal>
            <c:numRef>
              <c:f>Sheet1!$A$2:$A$82</c:f>
              <c:numCache>
                <c:formatCode>General</c:formatCode>
                <c:ptCount val="81"/>
                <c:pt idx="0">
                  <c:v>-0.7</c:v>
                </c:pt>
                <c:pt idx="1">
                  <c:v>-0.69</c:v>
                </c:pt>
                <c:pt idx="2">
                  <c:v>-0.68</c:v>
                </c:pt>
                <c:pt idx="3">
                  <c:v>-0.67</c:v>
                </c:pt>
                <c:pt idx="4">
                  <c:v>-0.66</c:v>
                </c:pt>
                <c:pt idx="5">
                  <c:v>-0.65</c:v>
                </c:pt>
                <c:pt idx="6">
                  <c:v>-0.64</c:v>
                </c:pt>
                <c:pt idx="7">
                  <c:v>-0.63</c:v>
                </c:pt>
                <c:pt idx="8">
                  <c:v>-0.62</c:v>
                </c:pt>
                <c:pt idx="9">
                  <c:v>-0.61</c:v>
                </c:pt>
                <c:pt idx="10">
                  <c:v>-0.6</c:v>
                </c:pt>
                <c:pt idx="11">
                  <c:v>-0.59</c:v>
                </c:pt>
                <c:pt idx="12">
                  <c:v>-0.57999999999999996</c:v>
                </c:pt>
                <c:pt idx="13">
                  <c:v>-0.56999999999999995</c:v>
                </c:pt>
                <c:pt idx="14">
                  <c:v>-0.56000000000000005</c:v>
                </c:pt>
                <c:pt idx="15">
                  <c:v>-0.55000000000000004</c:v>
                </c:pt>
                <c:pt idx="16">
                  <c:v>-0.54</c:v>
                </c:pt>
                <c:pt idx="17">
                  <c:v>-0.53</c:v>
                </c:pt>
                <c:pt idx="18">
                  <c:v>-0.52</c:v>
                </c:pt>
                <c:pt idx="19">
                  <c:v>-0.51</c:v>
                </c:pt>
                <c:pt idx="20">
                  <c:v>-0.5</c:v>
                </c:pt>
                <c:pt idx="21">
                  <c:v>-0.49</c:v>
                </c:pt>
                <c:pt idx="22">
                  <c:v>-0.48</c:v>
                </c:pt>
                <c:pt idx="23">
                  <c:v>-0.47</c:v>
                </c:pt>
                <c:pt idx="24">
                  <c:v>-0.46</c:v>
                </c:pt>
                <c:pt idx="25">
                  <c:v>-0.45</c:v>
                </c:pt>
                <c:pt idx="26">
                  <c:v>-0.44</c:v>
                </c:pt>
                <c:pt idx="27">
                  <c:v>-0.43</c:v>
                </c:pt>
                <c:pt idx="28">
                  <c:v>-0.42</c:v>
                </c:pt>
                <c:pt idx="29">
                  <c:v>-0.41</c:v>
                </c:pt>
                <c:pt idx="30">
                  <c:v>-0.4</c:v>
                </c:pt>
                <c:pt idx="31">
                  <c:v>-0.39</c:v>
                </c:pt>
                <c:pt idx="32">
                  <c:v>-0.38</c:v>
                </c:pt>
                <c:pt idx="33">
                  <c:v>-0.37</c:v>
                </c:pt>
                <c:pt idx="34">
                  <c:v>-0.36</c:v>
                </c:pt>
                <c:pt idx="35">
                  <c:v>-0.35</c:v>
                </c:pt>
                <c:pt idx="36">
                  <c:v>-0.34</c:v>
                </c:pt>
                <c:pt idx="37">
                  <c:v>-0.33</c:v>
                </c:pt>
                <c:pt idx="38">
                  <c:v>-0.32</c:v>
                </c:pt>
                <c:pt idx="39">
                  <c:v>-0.31</c:v>
                </c:pt>
                <c:pt idx="40">
                  <c:v>-0.3</c:v>
                </c:pt>
                <c:pt idx="41">
                  <c:v>-0.28999999999999998</c:v>
                </c:pt>
                <c:pt idx="42">
                  <c:v>-0.28000000000000003</c:v>
                </c:pt>
                <c:pt idx="43">
                  <c:v>-0.27</c:v>
                </c:pt>
                <c:pt idx="44">
                  <c:v>-0.26</c:v>
                </c:pt>
                <c:pt idx="45">
                  <c:v>-0.25</c:v>
                </c:pt>
                <c:pt idx="46">
                  <c:v>-0.24</c:v>
                </c:pt>
                <c:pt idx="47">
                  <c:v>-0.23</c:v>
                </c:pt>
                <c:pt idx="48">
                  <c:v>-0.22</c:v>
                </c:pt>
                <c:pt idx="49">
                  <c:v>-0.21</c:v>
                </c:pt>
                <c:pt idx="50">
                  <c:v>-0.2</c:v>
                </c:pt>
                <c:pt idx="51">
                  <c:v>-0.19</c:v>
                </c:pt>
                <c:pt idx="52">
                  <c:v>-0.18</c:v>
                </c:pt>
                <c:pt idx="53">
                  <c:v>-0.17</c:v>
                </c:pt>
                <c:pt idx="54">
                  <c:v>-0.16</c:v>
                </c:pt>
                <c:pt idx="55">
                  <c:v>-0.15</c:v>
                </c:pt>
                <c:pt idx="56">
                  <c:v>-0.14000000000000001</c:v>
                </c:pt>
                <c:pt idx="57">
                  <c:v>-0.13</c:v>
                </c:pt>
                <c:pt idx="58">
                  <c:v>-0.12</c:v>
                </c:pt>
                <c:pt idx="59">
                  <c:v>-0.11</c:v>
                </c:pt>
                <c:pt idx="60">
                  <c:v>-0.1</c:v>
                </c:pt>
                <c:pt idx="61">
                  <c:v>-0.09</c:v>
                </c:pt>
                <c:pt idx="62">
                  <c:v>-0.08</c:v>
                </c:pt>
                <c:pt idx="63">
                  <c:v>-7.0000000000000007E-2</c:v>
                </c:pt>
                <c:pt idx="64">
                  <c:v>-0.06</c:v>
                </c:pt>
                <c:pt idx="65">
                  <c:v>-0.05</c:v>
                </c:pt>
                <c:pt idx="66">
                  <c:v>-0.04</c:v>
                </c:pt>
                <c:pt idx="67">
                  <c:v>-0.03</c:v>
                </c:pt>
                <c:pt idx="68">
                  <c:v>-0.02</c:v>
                </c:pt>
                <c:pt idx="69">
                  <c:v>-0.01</c:v>
                </c:pt>
                <c:pt idx="70">
                  <c:v>0</c:v>
                </c:pt>
                <c:pt idx="71">
                  <c:v>0.01</c:v>
                </c:pt>
                <c:pt idx="72">
                  <c:v>0.02</c:v>
                </c:pt>
                <c:pt idx="73">
                  <c:v>0.03</c:v>
                </c:pt>
                <c:pt idx="74">
                  <c:v>0.04</c:v>
                </c:pt>
                <c:pt idx="75">
                  <c:v>0.05</c:v>
                </c:pt>
                <c:pt idx="76">
                  <c:v>0.06</c:v>
                </c:pt>
                <c:pt idx="77">
                  <c:v>7.0000000000000007E-2</c:v>
                </c:pt>
                <c:pt idx="78">
                  <c:v>0.08</c:v>
                </c:pt>
                <c:pt idx="79">
                  <c:v>0.09</c:v>
                </c:pt>
                <c:pt idx="80">
                  <c:v>0.1</c:v>
                </c:pt>
              </c:numCache>
            </c:numRef>
          </c:xVal>
          <c:yVal>
            <c:numRef>
              <c:f>Sheet1!$B$2:$B$82</c:f>
              <c:numCache>
                <c:formatCode>General</c:formatCode>
                <c:ptCount val="81"/>
                <c:pt idx="0">
                  <c:v>0.874251760832092</c:v>
                </c:pt>
                <c:pt idx="1">
                  <c:v>0.87863635907271598</c:v>
                </c:pt>
                <c:pt idx="2">
                  <c:v>0.883042947205259</c:v>
                </c:pt>
                <c:pt idx="3">
                  <c:v>0.88747163551470698</c:v>
                </c:pt>
                <c:pt idx="4">
                  <c:v>0.89192253483915096</c:v>
                </c:pt>
                <c:pt idx="5">
                  <c:v>0.89639575657256299</c:v>
                </c:pt>
                <c:pt idx="6">
                  <c:v>0.90089141266758699</c:v>
                </c:pt>
                <c:pt idx="7">
                  <c:v>0.905409615638337</c:v>
                </c:pt>
                <c:pt idx="8">
                  <c:v>0.90995047856321498</c:v>
                </c:pt>
                <c:pt idx="9">
                  <c:v>0.91451411508773905</c:v>
                </c:pt>
                <c:pt idx="10">
                  <c:v>0.91910063942738995</c:v>
                </c:pt>
                <c:pt idx="11">
                  <c:v>0.92371016637046799</c:v>
                </c:pt>
                <c:pt idx="12">
                  <c:v>0.92834281128096796</c:v>
                </c:pt>
                <c:pt idx="13">
                  <c:v>0.93299869010146197</c:v>
                </c:pt>
                <c:pt idx="14">
                  <c:v>0.93767791935600697</c:v>
                </c:pt>
                <c:pt idx="15">
                  <c:v>0.94238061615305602</c:v>
                </c:pt>
                <c:pt idx="16">
                  <c:v>0.947106898188393</c:v>
                </c:pt>
                <c:pt idx="17">
                  <c:v>0.95185688374807498</c:v>
                </c:pt>
                <c:pt idx="18">
                  <c:v>0.95663069171139603</c:v>
                </c:pt>
                <c:pt idx="19">
                  <c:v>0.96142844155385798</c:v>
                </c:pt>
                <c:pt idx="20">
                  <c:v>0.96625025335016501</c:v>
                </c:pt>
                <c:pt idx="21">
                  <c:v>0.97109624777722603</c:v>
                </c:pt>
                <c:pt idx="22">
                  <c:v>0.97596654611717804</c:v>
                </c:pt>
                <c:pt idx="23">
                  <c:v>0.98086127026041503</c:v>
                </c:pt>
                <c:pt idx="24">
                  <c:v>0.98578054270864701</c:v>
                </c:pt>
                <c:pt idx="25">
                  <c:v>0.99072448657795897</c:v>
                </c:pt>
                <c:pt idx="26">
                  <c:v>0.99569322560189699</c:v>
                </c:pt>
                <c:pt idx="27">
                  <c:v>1.00068688413456</c:v>
                </c:pt>
                <c:pt idx="28">
                  <c:v>1.0057055871537199</c:v>
                </c:pt>
                <c:pt idx="29">
                  <c:v>1.01074946026393</c:v>
                </c:pt>
                <c:pt idx="30">
                  <c:v>1.01581862969971</c:v>
                </c:pt>
                <c:pt idx="31">
                  <c:v>1.0209132223286499</c:v>
                </c:pt>
                <c:pt idx="32">
                  <c:v>1.0260333656546301</c:v>
                </c:pt>
                <c:pt idx="33">
                  <c:v>1.0311791878209899</c:v>
                </c:pt>
                <c:pt idx="34">
                  <c:v>1.0363508176137499</c:v>
                </c:pt>
                <c:pt idx="35">
                  <c:v>1.0415483844647999</c:v>
                </c:pt>
                <c:pt idx="36">
                  <c:v>1.0467720184552001</c:v>
                </c:pt>
                <c:pt idx="37">
                  <c:v>1.05202185031838</c:v>
                </c:pt>
                <c:pt idx="38">
                  <c:v>1.0572980114434201</c:v>
                </c:pt>
                <c:pt idx="39">
                  <c:v>1.06260063387838</c:v>
                </c:pt>
                <c:pt idx="40">
                  <c:v>1.0679298503335499</c:v>
                </c:pt>
                <c:pt idx="41">
                  <c:v>1.07328579418481</c:v>
                </c:pt>
                <c:pt idx="42">
                  <c:v>1.07866859947695</c:v>
                </c:pt>
                <c:pt idx="43">
                  <c:v>1.0840784009270299</c:v>
                </c:pt>
                <c:pt idx="44">
                  <c:v>1.0895153339277399</c:v>
                </c:pt>
                <c:pt idx="45">
                  <c:v>1.09497953455083</c:v>
                </c:pt>
                <c:pt idx="46">
                  <c:v>1.1004711395504401</c:v>
                </c:pt>
                <c:pt idx="47">
                  <c:v>1.10599028636662</c:v>
                </c:pt>
                <c:pt idx="48">
                  <c:v>1.11153711312866</c:v>
                </c:pt>
                <c:pt idx="49">
                  <c:v>1.1171117586586601</c:v>
                </c:pt>
                <c:pt idx="50">
                  <c:v>1.1227143624749001</c:v>
                </c:pt>
                <c:pt idx="51">
                  <c:v>1.1283450647954101</c:v>
                </c:pt>
                <c:pt idx="52">
                  <c:v>1.1340040065414501</c:v>
                </c:pt>
                <c:pt idx="53">
                  <c:v>1.13969132934102</c:v>
                </c:pt>
                <c:pt idx="54">
                  <c:v>1.14540717553242</c:v>
                </c:pt>
                <c:pt idx="55">
                  <c:v>1.1511516881678401</c:v>
                </c:pt>
                <c:pt idx="56">
                  <c:v>1.15692501101689</c:v>
                </c:pt>
                <c:pt idx="57">
                  <c:v>1.16272728857022</c:v>
                </c:pt>
                <c:pt idx="58">
                  <c:v>1.1685586660431599</c:v>
                </c:pt>
                <c:pt idx="59">
                  <c:v>1.1744192893793</c:v>
                </c:pt>
                <c:pt idx="60">
                  <c:v>1.18030930525421</c:v>
                </c:pt>
                <c:pt idx="61">
                  <c:v>1.1862288610790499</c:v>
                </c:pt>
                <c:pt idx="62">
                  <c:v>1.1921781050042899</c:v>
                </c:pt>
                <c:pt idx="63">
                  <c:v>1.1981571859234299</c:v>
                </c:pt>
                <c:pt idx="64">
                  <c:v>1.2041662534766799</c:v>
                </c:pt>
                <c:pt idx="65">
                  <c:v>1.2102054580547601</c:v>
                </c:pt>
                <c:pt idx="66">
                  <c:v>1.21627495080262</c:v>
                </c:pt>
                <c:pt idx="67">
                  <c:v>1.22237488362327</c:v>
                </c:pt>
                <c:pt idx="68">
                  <c:v>1.22850540918151</c:v>
                </c:pt>
                <c:pt idx="69">
                  <c:v>1.2346666809078199</c:v>
                </c:pt>
                <c:pt idx="70">
                  <c:v>1.24085885300217</c:v>
                </c:pt>
                <c:pt idx="71">
                  <c:v>1.2470820804378899</c:v>
                </c:pt>
                <c:pt idx="72">
                  <c:v>1.2533365189655301</c:v>
                </c:pt>
                <c:pt idx="73">
                  <c:v>1.25962232511676</c:v>
                </c:pt>
                <c:pt idx="74">
                  <c:v>1.2659396562083201</c:v>
                </c:pt>
                <c:pt idx="75">
                  <c:v>1.27228867034592</c:v>
                </c:pt>
                <c:pt idx="76">
                  <c:v>1.27866952642822</c:v>
                </c:pt>
                <c:pt idx="77">
                  <c:v>1.2850823841507799</c:v>
                </c:pt>
                <c:pt idx="78">
                  <c:v>1.2915274040100999</c:v>
                </c:pt>
                <c:pt idx="79">
                  <c:v>1.29800474730758</c:v>
                </c:pt>
                <c:pt idx="80">
                  <c:v>1.3045145761536201</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Sheet1!$A$2:$A$82</c:f>
              <c:numCache>
                <c:formatCode>General</c:formatCode>
                <c:ptCount val="81"/>
                <c:pt idx="0">
                  <c:v>-0.7</c:v>
                </c:pt>
                <c:pt idx="1">
                  <c:v>-0.69</c:v>
                </c:pt>
                <c:pt idx="2">
                  <c:v>-0.68</c:v>
                </c:pt>
                <c:pt idx="3">
                  <c:v>-0.67</c:v>
                </c:pt>
                <c:pt idx="4">
                  <c:v>-0.66</c:v>
                </c:pt>
                <c:pt idx="5">
                  <c:v>-0.65</c:v>
                </c:pt>
                <c:pt idx="6">
                  <c:v>-0.64</c:v>
                </c:pt>
                <c:pt idx="7">
                  <c:v>-0.63</c:v>
                </c:pt>
                <c:pt idx="8">
                  <c:v>-0.62</c:v>
                </c:pt>
                <c:pt idx="9">
                  <c:v>-0.61</c:v>
                </c:pt>
                <c:pt idx="10">
                  <c:v>-0.6</c:v>
                </c:pt>
                <c:pt idx="11">
                  <c:v>-0.59</c:v>
                </c:pt>
                <c:pt idx="12">
                  <c:v>-0.57999999999999996</c:v>
                </c:pt>
                <c:pt idx="13">
                  <c:v>-0.56999999999999995</c:v>
                </c:pt>
                <c:pt idx="14">
                  <c:v>-0.56000000000000005</c:v>
                </c:pt>
                <c:pt idx="15">
                  <c:v>-0.55000000000000004</c:v>
                </c:pt>
                <c:pt idx="16">
                  <c:v>-0.54</c:v>
                </c:pt>
                <c:pt idx="17">
                  <c:v>-0.53</c:v>
                </c:pt>
                <c:pt idx="18">
                  <c:v>-0.52</c:v>
                </c:pt>
                <c:pt idx="19">
                  <c:v>-0.51</c:v>
                </c:pt>
                <c:pt idx="20">
                  <c:v>-0.5</c:v>
                </c:pt>
                <c:pt idx="21">
                  <c:v>-0.49</c:v>
                </c:pt>
                <c:pt idx="22">
                  <c:v>-0.48</c:v>
                </c:pt>
                <c:pt idx="23">
                  <c:v>-0.47</c:v>
                </c:pt>
                <c:pt idx="24">
                  <c:v>-0.46</c:v>
                </c:pt>
                <c:pt idx="25">
                  <c:v>-0.45</c:v>
                </c:pt>
                <c:pt idx="26">
                  <c:v>-0.44</c:v>
                </c:pt>
                <c:pt idx="27">
                  <c:v>-0.43</c:v>
                </c:pt>
                <c:pt idx="28">
                  <c:v>-0.42</c:v>
                </c:pt>
                <c:pt idx="29">
                  <c:v>-0.41</c:v>
                </c:pt>
                <c:pt idx="30">
                  <c:v>-0.4</c:v>
                </c:pt>
                <c:pt idx="31">
                  <c:v>-0.39</c:v>
                </c:pt>
                <c:pt idx="32">
                  <c:v>-0.38</c:v>
                </c:pt>
                <c:pt idx="33">
                  <c:v>-0.37</c:v>
                </c:pt>
                <c:pt idx="34">
                  <c:v>-0.36</c:v>
                </c:pt>
                <c:pt idx="35">
                  <c:v>-0.35</c:v>
                </c:pt>
                <c:pt idx="36">
                  <c:v>-0.34</c:v>
                </c:pt>
                <c:pt idx="37">
                  <c:v>-0.33</c:v>
                </c:pt>
                <c:pt idx="38">
                  <c:v>-0.32</c:v>
                </c:pt>
                <c:pt idx="39">
                  <c:v>-0.31</c:v>
                </c:pt>
                <c:pt idx="40">
                  <c:v>-0.3</c:v>
                </c:pt>
                <c:pt idx="41">
                  <c:v>-0.28999999999999998</c:v>
                </c:pt>
                <c:pt idx="42">
                  <c:v>-0.28000000000000003</c:v>
                </c:pt>
                <c:pt idx="43">
                  <c:v>-0.27</c:v>
                </c:pt>
                <c:pt idx="44">
                  <c:v>-0.26</c:v>
                </c:pt>
                <c:pt idx="45">
                  <c:v>-0.25</c:v>
                </c:pt>
                <c:pt idx="46">
                  <c:v>-0.24</c:v>
                </c:pt>
                <c:pt idx="47">
                  <c:v>-0.23</c:v>
                </c:pt>
                <c:pt idx="48">
                  <c:v>-0.22</c:v>
                </c:pt>
                <c:pt idx="49">
                  <c:v>-0.21</c:v>
                </c:pt>
                <c:pt idx="50">
                  <c:v>-0.2</c:v>
                </c:pt>
                <c:pt idx="51">
                  <c:v>-0.19</c:v>
                </c:pt>
                <c:pt idx="52">
                  <c:v>-0.18</c:v>
                </c:pt>
                <c:pt idx="53">
                  <c:v>-0.17</c:v>
                </c:pt>
                <c:pt idx="54">
                  <c:v>-0.16</c:v>
                </c:pt>
                <c:pt idx="55">
                  <c:v>-0.15</c:v>
                </c:pt>
                <c:pt idx="56">
                  <c:v>-0.14000000000000001</c:v>
                </c:pt>
                <c:pt idx="57">
                  <c:v>-0.13</c:v>
                </c:pt>
                <c:pt idx="58">
                  <c:v>-0.12</c:v>
                </c:pt>
                <c:pt idx="59">
                  <c:v>-0.11</c:v>
                </c:pt>
                <c:pt idx="60">
                  <c:v>-0.1</c:v>
                </c:pt>
                <c:pt idx="61">
                  <c:v>-0.09</c:v>
                </c:pt>
                <c:pt idx="62">
                  <c:v>-0.08</c:v>
                </c:pt>
                <c:pt idx="63">
                  <c:v>-7.0000000000000007E-2</c:v>
                </c:pt>
                <c:pt idx="64">
                  <c:v>-0.06</c:v>
                </c:pt>
                <c:pt idx="65">
                  <c:v>-0.05</c:v>
                </c:pt>
                <c:pt idx="66">
                  <c:v>-0.04</c:v>
                </c:pt>
                <c:pt idx="67">
                  <c:v>-0.03</c:v>
                </c:pt>
                <c:pt idx="68">
                  <c:v>-0.02</c:v>
                </c:pt>
                <c:pt idx="69">
                  <c:v>-0.01</c:v>
                </c:pt>
                <c:pt idx="70">
                  <c:v>0</c:v>
                </c:pt>
                <c:pt idx="71">
                  <c:v>0.01</c:v>
                </c:pt>
                <c:pt idx="72">
                  <c:v>0.02</c:v>
                </c:pt>
                <c:pt idx="73">
                  <c:v>0.03</c:v>
                </c:pt>
                <c:pt idx="74">
                  <c:v>0.04</c:v>
                </c:pt>
                <c:pt idx="75">
                  <c:v>0.05</c:v>
                </c:pt>
                <c:pt idx="76">
                  <c:v>0.06</c:v>
                </c:pt>
                <c:pt idx="77">
                  <c:v>7.0000000000000007E-2</c:v>
                </c:pt>
                <c:pt idx="78">
                  <c:v>0.08</c:v>
                </c:pt>
                <c:pt idx="79">
                  <c:v>0.09</c:v>
                </c:pt>
                <c:pt idx="80">
                  <c:v>0.1</c:v>
                </c:pt>
              </c:numCache>
            </c:numRef>
          </c:xVal>
          <c:yVal>
            <c:numRef>
              <c:f>Sheet1!$C$2:$C$82</c:f>
              <c:numCache>
                <c:formatCode>General</c:formatCode>
                <c:ptCount val="81"/>
                <c:pt idx="0">
                  <c:v>0.85598791484074699</c:v>
                </c:pt>
                <c:pt idx="1">
                  <c:v>0.86095729815289601</c:v>
                </c:pt>
                <c:pt idx="2">
                  <c:v>0.86595553090330701</c:v>
                </c:pt>
                <c:pt idx="3">
                  <c:v>0.870982780575558</c:v>
                </c:pt>
                <c:pt idx="4">
                  <c:v>0.87603921562553899</c:v>
                </c:pt>
                <c:pt idx="5">
                  <c:v>0.88112500548710104</c:v>
                </c:pt>
                <c:pt idx="6">
                  <c:v>0.88624032057773405</c:v>
                </c:pt>
                <c:pt idx="7">
                  <c:v>0.89138533230427397</c:v>
                </c:pt>
                <c:pt idx="8">
                  <c:v>0.89656021306864897</c:v>
                </c:pt>
                <c:pt idx="9">
                  <c:v>0.90176513627365495</c:v>
                </c:pt>
                <c:pt idx="10">
                  <c:v>0.90700027632876901</c:v>
                </c:pt>
                <c:pt idx="11">
                  <c:v>0.91226580865598705</c:v>
                </c:pt>
                <c:pt idx="12">
                  <c:v>0.91756190969571005</c:v>
                </c:pt>
                <c:pt idx="13">
                  <c:v>0.92288875691265204</c:v>
                </c:pt>
                <c:pt idx="14">
                  <c:v>0.92824652880178404</c:v>
                </c:pt>
                <c:pt idx="15">
                  <c:v>0.93363540489432295</c:v>
                </c:pt>
                <c:pt idx="16">
                  <c:v>0.93905556576373905</c:v>
                </c:pt>
                <c:pt idx="17">
                  <c:v>0.94450719303181196</c:v>
                </c:pt>
                <c:pt idx="18">
                  <c:v>0.94999046937471399</c:v>
                </c:pt>
                <c:pt idx="19">
                  <c:v>0.95550557852913398</c:v>
                </c:pt>
                <c:pt idx="20">
                  <c:v>0.96105270529843001</c:v>
                </c:pt>
                <c:pt idx="21">
                  <c:v>0.96663203555882704</c:v>
                </c:pt>
                <c:pt idx="22">
                  <c:v>0.97224375626564097</c:v>
                </c:pt>
                <c:pt idx="23">
                  <c:v>0.97788805545954505</c:v>
                </c:pt>
                <c:pt idx="24">
                  <c:v>0.98356512227286996</c:v>
                </c:pt>
                <c:pt idx="25">
                  <c:v>0.98927514693594398</c:v>
                </c:pt>
                <c:pt idx="26">
                  <c:v>0.99501832078346497</c:v>
                </c:pt>
                <c:pt idx="27">
                  <c:v>1.00057894365262</c:v>
                </c:pt>
                <c:pt idx="28">
                  <c:v>1.00480709080995</c:v>
                </c:pt>
                <c:pt idx="29">
                  <c:v>1.0090531048517399</c:v>
                </c:pt>
                <c:pt idx="30">
                  <c:v>1.0133170612781099</c:v>
                </c:pt>
                <c:pt idx="31">
                  <c:v>1.0175990359081999</c:v>
                </c:pt>
                <c:pt idx="32">
                  <c:v>1.02189910488154</c:v>
                </c:pt>
                <c:pt idx="33">
                  <c:v>1.0262173446594101</c:v>
                </c:pt>
                <c:pt idx="34">
                  <c:v>1.0305538320262</c:v>
                </c:pt>
                <c:pt idx="35">
                  <c:v>1.03490864409076</c:v>
                </c:pt>
                <c:pt idx="36">
                  <c:v>1.0392818582877701</c:v>
                </c:pt>
                <c:pt idx="37">
                  <c:v>1.0436735523791401</c:v>
                </c:pt>
                <c:pt idx="38">
                  <c:v>1.04808380445536</c:v>
                </c:pt>
                <c:pt idx="39">
                  <c:v>1.0525126929369399</c:v>
                </c:pt>
                <c:pt idx="40">
                  <c:v>1.0569602965757401</c:v>
                </c:pt>
                <c:pt idx="41">
                  <c:v>1.0614266944564199</c:v>
                </c:pt>
                <c:pt idx="42">
                  <c:v>1.06591196599781</c:v>
                </c:pt>
                <c:pt idx="43">
                  <c:v>1.0704161909543599</c:v>
                </c:pt>
                <c:pt idx="44">
                  <c:v>1.0749394494175299</c:v>
                </c:pt>
                <c:pt idx="45">
                  <c:v>1.07948182181722</c:v>
                </c:pt>
                <c:pt idx="46">
                  <c:v>1.0840433889232099</c:v>
                </c:pt>
                <c:pt idx="47">
                  <c:v>1.08862423184657</c:v>
                </c:pt>
                <c:pt idx="48">
                  <c:v>1.0932244320411499</c:v>
                </c:pt>
                <c:pt idx="49">
                  <c:v>1.09784407130499</c:v>
                </c:pt>
                <c:pt idx="50">
                  <c:v>1.1024832317817601</c:v>
                </c:pt>
                <c:pt idx="51">
                  <c:v>1.1071419959622699</c:v>
                </c:pt>
                <c:pt idx="52">
                  <c:v>1.1118204466859101</c:v>
                </c:pt>
                <c:pt idx="53">
                  <c:v>1.1165186671421099</c:v>
                </c:pt>
                <c:pt idx="54">
                  <c:v>1.12123674087186</c:v>
                </c:pt>
                <c:pt idx="55">
                  <c:v>1.1259747517691401</c:v>
                </c:pt>
                <c:pt idx="56">
                  <c:v>1.1307327840824499</c:v>
                </c:pt>
                <c:pt idx="57">
                  <c:v>1.13551092241631</c:v>
                </c:pt>
                <c:pt idx="58">
                  <c:v>1.14030925173275</c:v>
                </c:pt>
                <c:pt idx="59">
                  <c:v>1.1451278573528001</c:v>
                </c:pt>
                <c:pt idx="60">
                  <c:v>1.1499668249580699</c:v>
                </c:pt>
                <c:pt idx="61">
                  <c:v>1.1548262405922001</c:v>
                </c:pt>
                <c:pt idx="62">
                  <c:v>1.1597061906624599</c:v>
                </c:pt>
                <c:pt idx="63">
                  <c:v>1.1646067619412099</c:v>
                </c:pt>
                <c:pt idx="64">
                  <c:v>1.16952804156752</c:v>
                </c:pt>
                <c:pt idx="65">
                  <c:v>1.17447011704866</c:v>
                </c:pt>
                <c:pt idx="66">
                  <c:v>1.1794330762617</c:v>
                </c:pt>
                <c:pt idx="67">
                  <c:v>1.18441700745503</c:v>
                </c:pt>
                <c:pt idx="68">
                  <c:v>1.1894219992499599</c:v>
                </c:pt>
                <c:pt idx="69">
                  <c:v>1.1944481406423</c:v>
                </c:pt>
                <c:pt idx="70">
                  <c:v>1.19949552100392</c:v>
                </c:pt>
                <c:pt idx="71">
                  <c:v>1.20456423008433</c:v>
                </c:pt>
                <c:pt idx="72">
                  <c:v>1.20965435801233</c:v>
                </c:pt>
                <c:pt idx="73">
                  <c:v>1.21476599529755</c:v>
                </c:pt>
                <c:pt idx="74">
                  <c:v>1.2198992328321101</c:v>
                </c:pt>
                <c:pt idx="75">
                  <c:v>1.22505416189218</c:v>
                </c:pt>
                <c:pt idx="76">
                  <c:v>1.2302308741396599</c:v>
                </c:pt>
                <c:pt idx="77">
                  <c:v>1.23542946162379</c:v>
                </c:pt>
                <c:pt idx="78">
                  <c:v>1.2406500167827701</c:v>
                </c:pt>
                <c:pt idx="79">
                  <c:v>1.24589263244541</c:v>
                </c:pt>
                <c:pt idx="80">
                  <c:v>1.2511574018328</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Sheet1!$A$2:$A$82</c:f>
              <c:numCache>
                <c:formatCode>General</c:formatCode>
                <c:ptCount val="81"/>
                <c:pt idx="0">
                  <c:v>-0.7</c:v>
                </c:pt>
                <c:pt idx="1">
                  <c:v>-0.69</c:v>
                </c:pt>
                <c:pt idx="2">
                  <c:v>-0.68</c:v>
                </c:pt>
                <c:pt idx="3">
                  <c:v>-0.67</c:v>
                </c:pt>
                <c:pt idx="4">
                  <c:v>-0.66</c:v>
                </c:pt>
                <c:pt idx="5">
                  <c:v>-0.65</c:v>
                </c:pt>
                <c:pt idx="6">
                  <c:v>-0.64</c:v>
                </c:pt>
                <c:pt idx="7">
                  <c:v>-0.63</c:v>
                </c:pt>
                <c:pt idx="8">
                  <c:v>-0.62</c:v>
                </c:pt>
                <c:pt idx="9">
                  <c:v>-0.61</c:v>
                </c:pt>
                <c:pt idx="10">
                  <c:v>-0.6</c:v>
                </c:pt>
                <c:pt idx="11">
                  <c:v>-0.59</c:v>
                </c:pt>
                <c:pt idx="12">
                  <c:v>-0.57999999999999996</c:v>
                </c:pt>
                <c:pt idx="13">
                  <c:v>-0.56999999999999995</c:v>
                </c:pt>
                <c:pt idx="14">
                  <c:v>-0.56000000000000005</c:v>
                </c:pt>
                <c:pt idx="15">
                  <c:v>-0.55000000000000004</c:v>
                </c:pt>
                <c:pt idx="16">
                  <c:v>-0.54</c:v>
                </c:pt>
                <c:pt idx="17">
                  <c:v>-0.53</c:v>
                </c:pt>
                <c:pt idx="18">
                  <c:v>-0.52</c:v>
                </c:pt>
                <c:pt idx="19">
                  <c:v>-0.51</c:v>
                </c:pt>
                <c:pt idx="20">
                  <c:v>-0.5</c:v>
                </c:pt>
                <c:pt idx="21">
                  <c:v>-0.49</c:v>
                </c:pt>
                <c:pt idx="22">
                  <c:v>-0.48</c:v>
                </c:pt>
                <c:pt idx="23">
                  <c:v>-0.47</c:v>
                </c:pt>
                <c:pt idx="24">
                  <c:v>-0.46</c:v>
                </c:pt>
                <c:pt idx="25">
                  <c:v>-0.45</c:v>
                </c:pt>
                <c:pt idx="26">
                  <c:v>-0.44</c:v>
                </c:pt>
                <c:pt idx="27">
                  <c:v>-0.43</c:v>
                </c:pt>
                <c:pt idx="28">
                  <c:v>-0.42</c:v>
                </c:pt>
                <c:pt idx="29">
                  <c:v>-0.41</c:v>
                </c:pt>
                <c:pt idx="30">
                  <c:v>-0.4</c:v>
                </c:pt>
                <c:pt idx="31">
                  <c:v>-0.39</c:v>
                </c:pt>
                <c:pt idx="32">
                  <c:v>-0.38</c:v>
                </c:pt>
                <c:pt idx="33">
                  <c:v>-0.37</c:v>
                </c:pt>
                <c:pt idx="34">
                  <c:v>-0.36</c:v>
                </c:pt>
                <c:pt idx="35">
                  <c:v>-0.35</c:v>
                </c:pt>
                <c:pt idx="36">
                  <c:v>-0.34</c:v>
                </c:pt>
                <c:pt idx="37">
                  <c:v>-0.33</c:v>
                </c:pt>
                <c:pt idx="38">
                  <c:v>-0.32</c:v>
                </c:pt>
                <c:pt idx="39">
                  <c:v>-0.31</c:v>
                </c:pt>
                <c:pt idx="40">
                  <c:v>-0.3</c:v>
                </c:pt>
                <c:pt idx="41">
                  <c:v>-0.28999999999999998</c:v>
                </c:pt>
                <c:pt idx="42">
                  <c:v>-0.28000000000000003</c:v>
                </c:pt>
                <c:pt idx="43">
                  <c:v>-0.27</c:v>
                </c:pt>
                <c:pt idx="44">
                  <c:v>-0.26</c:v>
                </c:pt>
                <c:pt idx="45">
                  <c:v>-0.25</c:v>
                </c:pt>
                <c:pt idx="46">
                  <c:v>-0.24</c:v>
                </c:pt>
                <c:pt idx="47">
                  <c:v>-0.23</c:v>
                </c:pt>
                <c:pt idx="48">
                  <c:v>-0.22</c:v>
                </c:pt>
                <c:pt idx="49">
                  <c:v>-0.21</c:v>
                </c:pt>
                <c:pt idx="50">
                  <c:v>-0.2</c:v>
                </c:pt>
                <c:pt idx="51">
                  <c:v>-0.19</c:v>
                </c:pt>
                <c:pt idx="52">
                  <c:v>-0.18</c:v>
                </c:pt>
                <c:pt idx="53">
                  <c:v>-0.17</c:v>
                </c:pt>
                <c:pt idx="54">
                  <c:v>-0.16</c:v>
                </c:pt>
                <c:pt idx="55">
                  <c:v>-0.15</c:v>
                </c:pt>
                <c:pt idx="56">
                  <c:v>-0.14000000000000001</c:v>
                </c:pt>
                <c:pt idx="57">
                  <c:v>-0.13</c:v>
                </c:pt>
                <c:pt idx="58">
                  <c:v>-0.12</c:v>
                </c:pt>
                <c:pt idx="59">
                  <c:v>-0.11</c:v>
                </c:pt>
                <c:pt idx="60">
                  <c:v>-0.1</c:v>
                </c:pt>
                <c:pt idx="61">
                  <c:v>-0.09</c:v>
                </c:pt>
                <c:pt idx="62">
                  <c:v>-0.08</c:v>
                </c:pt>
                <c:pt idx="63">
                  <c:v>-7.0000000000000007E-2</c:v>
                </c:pt>
                <c:pt idx="64">
                  <c:v>-0.06</c:v>
                </c:pt>
                <c:pt idx="65">
                  <c:v>-0.05</c:v>
                </c:pt>
                <c:pt idx="66">
                  <c:v>-0.04</c:v>
                </c:pt>
                <c:pt idx="67">
                  <c:v>-0.03</c:v>
                </c:pt>
                <c:pt idx="68">
                  <c:v>-0.02</c:v>
                </c:pt>
                <c:pt idx="69">
                  <c:v>-0.01</c:v>
                </c:pt>
                <c:pt idx="70">
                  <c:v>0</c:v>
                </c:pt>
                <c:pt idx="71">
                  <c:v>0.01</c:v>
                </c:pt>
                <c:pt idx="72">
                  <c:v>0.02</c:v>
                </c:pt>
                <c:pt idx="73">
                  <c:v>0.03</c:v>
                </c:pt>
                <c:pt idx="74">
                  <c:v>0.04</c:v>
                </c:pt>
                <c:pt idx="75">
                  <c:v>0.05</c:v>
                </c:pt>
                <c:pt idx="76">
                  <c:v>0.06</c:v>
                </c:pt>
                <c:pt idx="77">
                  <c:v>7.0000000000000007E-2</c:v>
                </c:pt>
                <c:pt idx="78">
                  <c:v>0.08</c:v>
                </c:pt>
                <c:pt idx="79">
                  <c:v>0.09</c:v>
                </c:pt>
                <c:pt idx="80">
                  <c:v>0.1</c:v>
                </c:pt>
              </c:numCache>
            </c:numRef>
          </c:xVal>
          <c:yVal>
            <c:numRef>
              <c:f>Sheet1!$D$2:$D$82</c:f>
              <c:numCache>
                <c:formatCode>General</c:formatCode>
                <c:ptCount val="81"/>
                <c:pt idx="0">
                  <c:v>0.89290529465034796</c:v>
                </c:pt>
                <c:pt idx="1">
                  <c:v>0.89667844519213302</c:v>
                </c:pt>
                <c:pt idx="2">
                  <c:v>0.90046753993885997</c:v>
                </c:pt>
                <c:pt idx="3">
                  <c:v>0.90427264626596604</c:v>
                </c:pt>
                <c:pt idx="4">
                  <c:v>0.90809383183359904</c:v>
                </c:pt>
                <c:pt idx="5">
                  <c:v>0.91193116458781498</c:v>
                </c:pt>
                <c:pt idx="6">
                  <c:v>0.91578471276179396</c:v>
                </c:pt>
                <c:pt idx="7">
                  <c:v>0.91965454487704601</c:v>
                </c:pt>
                <c:pt idx="8">
                  <c:v>0.92354072974463297</c:v>
                </c:pt>
                <c:pt idx="9">
                  <c:v>0.92744333646639299</c:v>
                </c:pt>
                <c:pt idx="10">
                  <c:v>0.93136243443616595</c:v>
                </c:pt>
                <c:pt idx="11">
                  <c:v>0.93529809334103098</c:v>
                </c:pt>
                <c:pt idx="12">
                  <c:v>0.93925038316254295</c:v>
                </c:pt>
                <c:pt idx="13">
                  <c:v>0.94321937417797796</c:v>
                </c:pt>
                <c:pt idx="14">
                  <c:v>0.94720513696158504</c:v>
                </c:pt>
                <c:pt idx="15">
                  <c:v>0.95120774238583505</c:v>
                </c:pt>
                <c:pt idx="16">
                  <c:v>0.95522726162268601</c:v>
                </c:pt>
                <c:pt idx="17">
                  <c:v>0.95926376614484998</c:v>
                </c:pt>
                <c:pt idx="18">
                  <c:v>0.96331732772705803</c:v>
                </c:pt>
                <c:pt idx="19">
                  <c:v>0.96738801844734101</c:v>
                </c:pt>
                <c:pt idx="20">
                  <c:v>0.97147591068831096</c:v>
                </c:pt>
                <c:pt idx="21">
                  <c:v>0.975581077138445</c:v>
                </c:pt>
                <c:pt idx="22">
                  <c:v>0.97970359079338099</c:v>
                </c:pt>
                <c:pt idx="23">
                  <c:v>0.98384352495721505</c:v>
                </c:pt>
                <c:pt idx="24">
                  <c:v>0.98800095324380399</c:v>
                </c:pt>
                <c:pt idx="25">
                  <c:v>0.99217594957807598</c:v>
                </c:pt>
                <c:pt idx="26">
                  <c:v>0.99636858819734098</c:v>
                </c:pt>
                <c:pt idx="27">
                  <c:v>1.00079483626091</c:v>
                </c:pt>
                <c:pt idx="28">
                  <c:v>1.00660488693099</c:v>
                </c:pt>
                <c:pt idx="29">
                  <c:v>1.0124486674801201</c:v>
                </c:pt>
                <c:pt idx="30">
                  <c:v>1.0183263737249799</c:v>
                </c:pt>
                <c:pt idx="31">
                  <c:v>1.02423820261903</c:v>
                </c:pt>
                <c:pt idx="32">
                  <c:v>1.0301843522591301</c:v>
                </c:pt>
                <c:pt idx="33">
                  <c:v>1.0361650218921901</c:v>
                </c:pt>
                <c:pt idx="34">
                  <c:v>1.0421804119218201</c:v>
                </c:pt>
                <c:pt idx="35">
                  <c:v>1.0482307239150901</c:v>
                </c:pt>
                <c:pt idx="36">
                  <c:v>1.05431616060922</c:v>
                </c:pt>
                <c:pt idx="37">
                  <c:v>1.0604369259184301</c:v>
                </c:pt>
                <c:pt idx="38">
                  <c:v>1.0665932249407399</c:v>
                </c:pt>
                <c:pt idx="39">
                  <c:v>1.0727852639648701</c:v>
                </c:pt>
                <c:pt idx="40">
                  <c:v>1.0790132504770999</c:v>
                </c:pt>
                <c:pt idx="41">
                  <c:v>1.08527739316831</c:v>
                </c:pt>
                <c:pt idx="42">
                  <c:v>1.09157790194087</c:v>
                </c:pt>
                <c:pt idx="43">
                  <c:v>1.0979149879157599</c:v>
                </c:pt>
                <c:pt idx="44">
                  <c:v>1.1042888634396</c:v>
                </c:pt>
                <c:pt idx="45">
                  <c:v>1.1106997420917699</c:v>
                </c:pt>
                <c:pt idx="46">
                  <c:v>1.1171478386915801</c:v>
                </c:pt>
                <c:pt idx="47">
                  <c:v>1.1236333693054401</c:v>
                </c:pt>
                <c:pt idx="48">
                  <c:v>1.13015655125415</c:v>
                </c:pt>
                <c:pt idx="49">
                  <c:v>1.13671760312012</c:v>
                </c:pt>
                <c:pt idx="50">
                  <c:v>1.1433167447547601</c:v>
                </c:pt>
                <c:pt idx="51">
                  <c:v>1.1499541972857801</c:v>
                </c:pt>
                <c:pt idx="52">
                  <c:v>1.1566301831246599</c:v>
                </c:pt>
                <c:pt idx="53">
                  <c:v>1.16334492597405</c:v>
                </c:pt>
                <c:pt idx="54">
                  <c:v>1.1700986508353199</c:v>
                </c:pt>
                <c:pt idx="55">
                  <c:v>1.1768915840160601</c:v>
                </c:pt>
                <c:pt idx="56">
                  <c:v>1.18372395313765</c:v>
                </c:pt>
                <c:pt idx="57">
                  <c:v>1.1905959871429601</c:v>
                </c:pt>
                <c:pt idx="58">
                  <c:v>1.19750791630392</c:v>
                </c:pt>
                <c:pt idx="59">
                  <c:v>1.2044599722293301</c:v>
                </c:pt>
                <c:pt idx="60">
                  <c:v>1.2114523878725501</c:v>
                </c:pt>
                <c:pt idx="61">
                  <c:v>1.2184853975393699</c:v>
                </c:pt>
                <c:pt idx="62">
                  <c:v>1.2255592368957999</c:v>
                </c:pt>
                <c:pt idx="63">
                  <c:v>1.23267414297601</c:v>
                </c:pt>
                <c:pt idx="64">
                  <c:v>1.23983035419023</c:v>
                </c:pt>
                <c:pt idx="65">
                  <c:v>1.24702811033279</c:v>
                </c:pt>
                <c:pt idx="66">
                  <c:v>1.2542676525901399</c:v>
                </c:pt>
                <c:pt idx="67">
                  <c:v>1.2615492235489001</c:v>
                </c:pt>
                <c:pt idx="68">
                  <c:v>1.2688730672040101</c:v>
                </c:pt>
                <c:pt idx="69">
                  <c:v>1.2762394289669201</c:v>
                </c:pt>
                <c:pt idx="70">
                  <c:v>1.2836485556738</c:v>
                </c:pt>
                <c:pt idx="71">
                  <c:v>1.29110069559381</c:v>
                </c:pt>
                <c:pt idx="72">
                  <c:v>1.2985960984374101</c:v>
                </c:pt>
                <c:pt idx="73">
                  <c:v>1.30613501536476</c:v>
                </c:pt>
                <c:pt idx="74">
                  <c:v>1.31371769899409</c:v>
                </c:pt>
                <c:pt idx="75">
                  <c:v>1.3213444034102</c:v>
                </c:pt>
                <c:pt idx="76">
                  <c:v>1.3290153841729699</c:v>
                </c:pt>
                <c:pt idx="77">
                  <c:v>1.3367308983259101</c:v>
                </c:pt>
                <c:pt idx="78">
                  <c:v>1.3444912044047701</c:v>
                </c:pt>
                <c:pt idx="79">
                  <c:v>1.35229656244624</c:v>
                </c:pt>
                <c:pt idx="80">
                  <c:v>1.3601472339966001</c:v>
                </c:pt>
              </c:numCache>
            </c:numRef>
          </c:yVal>
          <c:smooth val="1"/>
        </c:ser>
        <c:dLbls>
          <c:showLegendKey val="0"/>
          <c:showVal val="0"/>
          <c:showCatName val="0"/>
          <c:showSerName val="0"/>
          <c:showPercent val="0"/>
          <c:showBubbleSize val="0"/>
        </c:dLbls>
        <c:axId val="562993960"/>
        <c:axId val="562994352"/>
      </c:scatterChart>
      <c:valAx>
        <c:axId val="562993960"/>
        <c:scaling>
          <c:orientation val="minMax"/>
          <c:max val="0.1"/>
          <c:min val="-0.70000000000000007"/>
        </c:scaling>
        <c:delete val="0"/>
        <c:axPos val="b"/>
        <c:title>
          <c:tx>
            <c:rich>
              <a:bodyPr/>
              <a:lstStyle/>
              <a:p>
                <a:pPr>
                  <a:defRPr sz="1700"/>
                </a:pPr>
                <a:r>
                  <a:rPr lang="en-US" sz="1700" dirty="0" smtClean="0"/>
                  <a:t>100*(dono</a:t>
                </a:r>
                <a:r>
                  <a:rPr lang="en-US" sz="1700" baseline="0" dirty="0" smtClean="0"/>
                  <a:t>r age – recipient age)/recipient age</a:t>
                </a:r>
                <a:endParaRPr lang="en-US" sz="1700" dirty="0"/>
              </a:p>
            </c:rich>
          </c:tx>
          <c:layout/>
          <c:overlay val="0"/>
        </c:title>
        <c:numFmt formatCode="0%" sourceLinked="0"/>
        <c:majorTickMark val="out"/>
        <c:minorTickMark val="none"/>
        <c:tickLblPos val="nextTo"/>
        <c:txPr>
          <a:bodyPr rot="0"/>
          <a:lstStyle/>
          <a:p>
            <a:pPr>
              <a:defRPr sz="1400" b="1"/>
            </a:pPr>
            <a:endParaRPr lang="en-US"/>
          </a:p>
        </c:txPr>
        <c:crossAx val="562994352"/>
        <c:crosses val="autoZero"/>
        <c:crossBetween val="midCat"/>
        <c:majorUnit val="0.1"/>
      </c:valAx>
      <c:valAx>
        <c:axId val="562994352"/>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20 Year Mortality </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62993960"/>
        <c:crossesAt val="-7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9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624"/>
          <c:h val="0.77074260114041282"/>
        </c:manualLayout>
      </c:layout>
      <c:scatterChart>
        <c:scatterStyle val="smoothMarker"/>
        <c:varyColors val="0"/>
        <c:ser>
          <c:idx val="0"/>
          <c:order val="0"/>
          <c:tx>
            <c:strRef>
              <c:f>Sheet1!$A$1</c:f>
              <c:strCache>
                <c:ptCount val="1"/>
                <c:pt idx="0">
                  <c:v>Volume</c:v>
                </c:pt>
              </c:strCache>
            </c:strRef>
          </c:tx>
          <c:spPr>
            <a:ln w="38100">
              <a:solidFill>
                <a:srgbClr val="00FF00"/>
              </a:solidFill>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Sheet1!$B$2:$B$67</c:f>
              <c:numCache>
                <c:formatCode>General</c:formatCode>
                <c:ptCount val="66"/>
                <c:pt idx="0">
                  <c:v>1.0718703987665601</c:v>
                </c:pt>
                <c:pt idx="1">
                  <c:v>1.06755783797211</c:v>
                </c:pt>
                <c:pt idx="2">
                  <c:v>1.06326262832442</c:v>
                </c:pt>
                <c:pt idx="3">
                  <c:v>1.05898470001294</c:v>
                </c:pt>
                <c:pt idx="4">
                  <c:v>1.0547263933193101</c:v>
                </c:pt>
                <c:pt idx="5">
                  <c:v>1.0504996106387201</c:v>
                </c:pt>
                <c:pt idx="6">
                  <c:v>1.0463184535052701</c:v>
                </c:pt>
                <c:pt idx="7">
                  <c:v>1.04219679853554</c:v>
                </c:pt>
                <c:pt idx="8">
                  <c:v>1.0381483045001401</c:v>
                </c:pt>
                <c:pt idx="9">
                  <c:v>1.03418642123928</c:v>
                </c:pt>
                <c:pt idx="10">
                  <c:v>1.03032440043285</c:v>
                </c:pt>
                <c:pt idx="11">
                  <c:v>1.0265753079057101</c:v>
                </c:pt>
                <c:pt idx="12">
                  <c:v>1.0229520374915999</c:v>
                </c:pt>
                <c:pt idx="13">
                  <c:v>1.01946732756098</c:v>
                </c:pt>
                <c:pt idx="14">
                  <c:v>1.01613377686032</c:v>
                </c:pt>
                <c:pt idx="15">
                  <c:v>1.0129638652417501</c:v>
                </c:pt>
                <c:pt idx="16">
                  <c:v>1.00996997298779</c:v>
                </c:pt>
                <c:pt idx="17">
                  <c:v>1.00716440235746</c:v>
                </c:pt>
                <c:pt idx="18">
                  <c:v>1.00455940324483</c:v>
                </c:pt>
                <c:pt idx="19">
                  <c:v>1.0021671965635699</c:v>
                </c:pt>
                <c:pt idx="20">
                  <c:v>1</c:v>
                </c:pt>
                <c:pt idx="21">
                  <c:v>0.99806689995077402</c:v>
                </c:pt>
                <c:pt idx="22">
                  <c:v>0.99636443329227697</c:v>
                </c:pt>
                <c:pt idx="23">
                  <c:v>0.99488616135393204</c:v>
                </c:pt>
                <c:pt idx="24">
                  <c:v>0.99362583457046605</c:v>
                </c:pt>
                <c:pt idx="25">
                  <c:v>0.99257737061317797</c:v>
                </c:pt>
                <c:pt idx="26">
                  <c:v>0.99173484718252103</c:v>
                </c:pt>
                <c:pt idx="27">
                  <c:v>0.99109249627156004</c:v>
                </c:pt>
                <c:pt idx="28">
                  <c:v>0.99064467880741003</c:v>
                </c:pt>
                <c:pt idx="29">
                  <c:v>0.99038588788512005</c:v>
                </c:pt>
                <c:pt idx="30">
                  <c:v>0.99031073232403899</c:v>
                </c:pt>
                <c:pt idx="31">
                  <c:v>0.99041391863248995</c:v>
                </c:pt>
                <c:pt idx="32">
                  <c:v>0.99069025743844996</c:v>
                </c:pt>
                <c:pt idx="33">
                  <c:v>0.99113465021708402</c:v>
                </c:pt>
                <c:pt idx="34">
                  <c:v>0.99174206430964595</c:v>
                </c:pt>
                <c:pt idx="35">
                  <c:v>0.99250754039685796</c:v>
                </c:pt>
                <c:pt idx="36">
                  <c:v>0.99342618826837603</c:v>
                </c:pt>
                <c:pt idx="37">
                  <c:v>0.99449315874234501</c:v>
                </c:pt>
                <c:pt idx="38">
                  <c:v>0.99570365611245704</c:v>
                </c:pt>
                <c:pt idx="39">
                  <c:v>0.99705292272114499</c:v>
                </c:pt>
                <c:pt idx="40">
                  <c:v>0.99853623184555196</c:v>
                </c:pt>
                <c:pt idx="41">
                  <c:v>1.0001488727380199</c:v>
                </c:pt>
                <c:pt idx="42">
                  <c:v>1.00188616020749</c:v>
                </c:pt>
                <c:pt idx="43">
                  <c:v>1.0037434202022899</c:v>
                </c:pt>
                <c:pt idx="44">
                  <c:v>1.0057159755559</c:v>
                </c:pt>
                <c:pt idx="45">
                  <c:v>1.0077991645553299</c:v>
                </c:pt>
                <c:pt idx="46">
                  <c:v>1.00998829454151</c:v>
                </c:pt>
                <c:pt idx="47">
                  <c:v>1.01227868549205</c:v>
                </c:pt>
                <c:pt idx="48">
                  <c:v>1.01466563222839</c:v>
                </c:pt>
                <c:pt idx="49">
                  <c:v>1.0171443993923499</c:v>
                </c:pt>
                <c:pt idx="50">
                  <c:v>1.0197102249076699</c:v>
                </c:pt>
                <c:pt idx="51">
                  <c:v>1.02235834865648</c:v>
                </c:pt>
                <c:pt idx="52">
                  <c:v>1.0250839089373001</c:v>
                </c:pt>
                <c:pt idx="53">
                  <c:v>1.02788207090482</c:v>
                </c:pt>
                <c:pt idx="54">
                  <c:v>1.0307479234055199</c:v>
                </c:pt>
                <c:pt idx="55">
                  <c:v>1.0336765252590701</c:v>
                </c:pt>
                <c:pt idx="56">
                  <c:v>1.03666285175786</c:v>
                </c:pt>
                <c:pt idx="57">
                  <c:v>1.03970185855023</c:v>
                </c:pt>
                <c:pt idx="58">
                  <c:v>1.0427884285798501</c:v>
                </c:pt>
                <c:pt idx="59">
                  <c:v>1.0459174031852001</c:v>
                </c:pt>
                <c:pt idx="60">
                  <c:v>1.0490835630248201</c:v>
                </c:pt>
                <c:pt idx="61">
                  <c:v>1.05228159189545</c:v>
                </c:pt>
                <c:pt idx="62">
                  <c:v>1.0555061257648599</c:v>
                </c:pt>
                <c:pt idx="63">
                  <c:v>1.058751768674</c:v>
                </c:pt>
                <c:pt idx="64">
                  <c:v>1.0620130231329199</c:v>
                </c:pt>
                <c:pt idx="65">
                  <c:v>1.0652852559860699</c:v>
                </c:pt>
              </c:numCache>
            </c:numRef>
          </c:yVal>
          <c:smooth val="0"/>
        </c:ser>
        <c:ser>
          <c:idx val="1"/>
          <c:order val="1"/>
          <c:tx>
            <c:strRef>
              <c:f>Sheet1!$C$1</c:f>
              <c:strCache>
                <c:ptCount val="1"/>
                <c:pt idx="0">
                  <c:v>Column2</c:v>
                </c:pt>
              </c:strCache>
            </c:strRef>
          </c:tx>
          <c:spPr>
            <a:ln w="41275">
              <a:solidFill>
                <a:srgbClr val="00FF00"/>
              </a:solidFill>
              <a:prstDash val="sysDot"/>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Sheet1!$C$2:$C$67</c:f>
              <c:numCache>
                <c:formatCode>General</c:formatCode>
                <c:ptCount val="66"/>
                <c:pt idx="0">
                  <c:v>1.0298159647228999</c:v>
                </c:pt>
                <c:pt idx="1">
                  <c:v>1.0279532413890999</c:v>
                </c:pt>
                <c:pt idx="2">
                  <c:v>1.0260937283746601</c:v>
                </c:pt>
                <c:pt idx="3">
                  <c:v>1.0242373887593199</c:v>
                </c:pt>
                <c:pt idx="4">
                  <c:v>1.0223856003704499</c:v>
                </c:pt>
                <c:pt idx="5">
                  <c:v>1.0205454102976499</c:v>
                </c:pt>
                <c:pt idx="6">
                  <c:v>1.01872524147265</c:v>
                </c:pt>
                <c:pt idx="7">
                  <c:v>1.0169334698706201</c:v>
                </c:pt>
                <c:pt idx="8">
                  <c:v>1.01517842980466</c:v>
                </c:pt>
                <c:pt idx="9">
                  <c:v>1.0134684203583399</c:v>
                </c:pt>
                <c:pt idx="10">
                  <c:v>1.01181171310246</c:v>
                </c:pt>
                <c:pt idx="11">
                  <c:v>1.0102165610707099</c:v>
                </c:pt>
                <c:pt idx="12">
                  <c:v>1.00869120920504</c:v>
                </c:pt>
                <c:pt idx="13">
                  <c:v>1.0072439071850701</c:v>
                </c:pt>
                <c:pt idx="14">
                  <c:v>1.00588292291234</c:v>
                </c:pt>
                <c:pt idx="15">
                  <c:v>1.0046165604102</c:v>
                </c:pt>
                <c:pt idx="16">
                  <c:v>1.0034531787989101</c:v>
                </c:pt>
                <c:pt idx="17">
                  <c:v>1.00240121515133</c:v>
                </c:pt>
                <c:pt idx="18">
                  <c:v>1.0014692132085701</c:v>
                </c:pt>
                <c:pt idx="19">
                  <c:v>1.0006658550613099</c:v>
                </c:pt>
                <c:pt idx="20">
                  <c:v>1</c:v>
                </c:pt>
                <c:pt idx="21">
                  <c:v>0.99665705316487097</c:v>
                </c:pt>
                <c:pt idx="22">
                  <c:v>0.99363495628972698</c:v>
                </c:pt>
                <c:pt idx="23">
                  <c:v>0.99092270412216199</c:v>
                </c:pt>
                <c:pt idx="24">
                  <c:v>0.98850962261375397</c:v>
                </c:pt>
                <c:pt idx="25">
                  <c:v>0.98638532433674397</c:v>
                </c:pt>
                <c:pt idx="26">
                  <c:v>0.98453968436450401</c:v>
                </c:pt>
                <c:pt idx="27">
                  <c:v>0.98296281848760003</c:v>
                </c:pt>
                <c:pt idx="28">
                  <c:v>0.98164503564204997</c:v>
                </c:pt>
                <c:pt idx="29">
                  <c:v>0.98057682940629398</c:v>
                </c:pt>
                <c:pt idx="30">
                  <c:v>0.979748843797145</c:v>
                </c:pt>
                <c:pt idx="31">
                  <c:v>0.97915183812228601</c:v>
                </c:pt>
                <c:pt idx="32">
                  <c:v>0.97877668531483397</c:v>
                </c:pt>
                <c:pt idx="33">
                  <c:v>0.97861434541836301</c:v>
                </c:pt>
                <c:pt idx="34">
                  <c:v>0.97865582580413701</c:v>
                </c:pt>
                <c:pt idx="35">
                  <c:v>0.97889218595160798</c:v>
                </c:pt>
                <c:pt idx="36">
                  <c:v>0.97931452907120697</c:v>
                </c:pt>
                <c:pt idx="37">
                  <c:v>0.979913966203804</c:v>
                </c:pt>
                <c:pt idx="38">
                  <c:v>0.98068163582438195</c:v>
                </c:pt>
                <c:pt idx="39">
                  <c:v>0.98160869139214402</c:v>
                </c:pt>
                <c:pt idx="40">
                  <c:v>0.982686303887226</c:v>
                </c:pt>
                <c:pt idx="41">
                  <c:v>0.98390565926847595</c:v>
                </c:pt>
                <c:pt idx="42">
                  <c:v>0.98525799102615597</c:v>
                </c:pt>
                <c:pt idx="43">
                  <c:v>0.98673458740373299</c:v>
                </c:pt>
                <c:pt idx="44">
                  <c:v>0.98832680374114101</c:v>
                </c:pt>
                <c:pt idx="45">
                  <c:v>0.99002611792338102</c:v>
                </c:pt>
                <c:pt idx="46">
                  <c:v>0.99182411125310599</c:v>
                </c:pt>
                <c:pt idx="47">
                  <c:v>0.99371255793188396</c:v>
                </c:pt>
                <c:pt idx="48">
                  <c:v>0.99568341854353104</c:v>
                </c:pt>
                <c:pt idx="49">
                  <c:v>0.99772887195688698</c:v>
                </c:pt>
                <c:pt idx="50">
                  <c:v>0.99984135402570795</c:v>
                </c:pt>
                <c:pt idx="51">
                  <c:v>1.0020136189181299</c:v>
                </c:pt>
                <c:pt idx="52">
                  <c:v>1.0042386498517</c:v>
                </c:pt>
                <c:pt idx="53">
                  <c:v>1.0065098182430601</c:v>
                </c:pt>
                <c:pt idx="54">
                  <c:v>1.0088207818125201</c:v>
                </c:pt>
                <c:pt idx="55">
                  <c:v>1.0111655383024101</c:v>
                </c:pt>
                <c:pt idx="56">
                  <c:v>1.01353836639991</c:v>
                </c:pt>
                <c:pt idx="57">
                  <c:v>1.0159338820603401</c:v>
                </c:pt>
                <c:pt idx="58">
                  <c:v>1.0183469680783299</c:v>
                </c:pt>
                <c:pt idx="59">
                  <c:v>1.0207727853367501</c:v>
                </c:pt>
                <c:pt idx="60">
                  <c:v>1.0232067297951899</c:v>
                </c:pt>
                <c:pt idx="61">
                  <c:v>1.02564437246799</c:v>
                </c:pt>
                <c:pt idx="62">
                  <c:v>1.0280814804892699</c:v>
                </c:pt>
                <c:pt idx="63">
                  <c:v>1.03051400360189</c:v>
                </c:pt>
                <c:pt idx="64">
                  <c:v>1.03293798212218</c:v>
                </c:pt>
                <c:pt idx="65">
                  <c:v>1.0353503955591301</c:v>
                </c:pt>
              </c:numCache>
            </c:numRef>
          </c:yVal>
          <c:smooth val="0"/>
        </c:ser>
        <c:ser>
          <c:idx val="2"/>
          <c:order val="2"/>
          <c:tx>
            <c:strRef>
              <c:f>Sheet1!$D$1</c:f>
              <c:strCache>
                <c:ptCount val="1"/>
                <c:pt idx="0">
                  <c:v>Column3</c:v>
                </c:pt>
              </c:strCache>
            </c:strRef>
          </c:tx>
          <c:spPr>
            <a:ln w="41275">
              <a:solidFill>
                <a:srgbClr val="00FF00"/>
              </a:solidFill>
              <a:prstDash val="sysDot"/>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Sheet1!$D$2:$D$67</c:f>
              <c:numCache>
                <c:formatCode>General</c:formatCode>
                <c:ptCount val="66"/>
                <c:pt idx="0">
                  <c:v>1.1156422031786399</c:v>
                </c:pt>
                <c:pt idx="1">
                  <c:v>1.1086883055844099</c:v>
                </c:pt>
                <c:pt idx="2">
                  <c:v>1.1017779229409399</c:v>
                </c:pt>
                <c:pt idx="3">
                  <c:v>1.09491081576306</c:v>
                </c:pt>
                <c:pt idx="4">
                  <c:v>1.0880902121090801</c:v>
                </c:pt>
                <c:pt idx="5">
                  <c:v>1.08133300176249</c:v>
                </c:pt>
                <c:pt idx="6">
                  <c:v>1.0746590558245599</c:v>
                </c:pt>
                <c:pt idx="7">
                  <c:v>1.0680877353913101</c:v>
                </c:pt>
                <c:pt idx="8">
                  <c:v>1.06163790570678</c:v>
                </c:pt>
                <c:pt idx="9">
                  <c:v>1.0553279533836399</c:v>
                </c:pt>
                <c:pt idx="10">
                  <c:v>1.04917580650681</c:v>
                </c:pt>
                <c:pt idx="11">
                  <c:v>1.04319895694912</c:v>
                </c:pt>
                <c:pt idx="12">
                  <c:v>1.03741448468944</c:v>
                </c:pt>
                <c:pt idx="13">
                  <c:v>1.0318390853997801</c:v>
                </c:pt>
                <c:pt idx="14">
                  <c:v>1.0264890962527999</c:v>
                </c:pt>
                <c:pt idx="15">
                  <c:v>1.0213805273790699</c:v>
                </c:pt>
                <c:pt idx="16">
                  <c:v>1.0165290896361501</c:v>
                </c:pt>
                <c:pt idx="17">
                  <c:v>1.0119502231677899</c:v>
                </c:pt>
                <c:pt idx="18">
                  <c:v>1.00765912854622</c:v>
                </c:pt>
                <c:pt idx="19">
                  <c:v>1.0036707905922699</c:v>
                </c:pt>
                <c:pt idx="20">
                  <c:v>1</c:v>
                </c:pt>
                <c:pt idx="21">
                  <c:v>0.99947874107159196</c:v>
                </c:pt>
                <c:pt idx="22">
                  <c:v>0.99910140806315695</c:v>
                </c:pt>
                <c:pt idx="23">
                  <c:v>0.99886547148034499</c:v>
                </c:pt>
                <c:pt idx="24">
                  <c:v>0.99876852641587799</c:v>
                </c:pt>
                <c:pt idx="25">
                  <c:v>0.99880828753797102</c:v>
                </c:pt>
                <c:pt idx="26">
                  <c:v>0.99898259332328299</c:v>
                </c:pt>
                <c:pt idx="27">
                  <c:v>0.999289411248656</c:v>
                </c:pt>
                <c:pt idx="28">
                  <c:v>0.99972682998143203</c:v>
                </c:pt>
                <c:pt idx="29">
                  <c:v>1.0002930698616199</c:v>
                </c:pt>
                <c:pt idx="30">
                  <c:v>1.00098648012207</c:v>
                </c:pt>
                <c:pt idx="31">
                  <c:v>1.00180553416727</c:v>
                </c:pt>
                <c:pt idx="32">
                  <c:v>1.0027488403728799</c:v>
                </c:pt>
                <c:pt idx="33">
                  <c:v>1.00381513868058</c:v>
                </c:pt>
                <c:pt idx="34">
                  <c:v>1.0050032873538499</c:v>
                </c:pt>
                <c:pt idx="35">
                  <c:v>1.00631227001471</c:v>
                </c:pt>
                <c:pt idx="36">
                  <c:v>1.00774119268242</c:v>
                </c:pt>
                <c:pt idx="37">
                  <c:v>1.0092892609917401</c:v>
                </c:pt>
                <c:pt idx="38">
                  <c:v>1.01095578277276</c:v>
                </c:pt>
                <c:pt idx="39">
                  <c:v>1.01274014729525</c:v>
                </c:pt>
                <c:pt idx="40">
                  <c:v>1.0146418062042499</c:v>
                </c:pt>
                <c:pt idx="41">
                  <c:v>1.0166602440144901</c:v>
                </c:pt>
                <c:pt idx="42">
                  <c:v>1.01879496249492</c:v>
                </c:pt>
                <c:pt idx="43">
                  <c:v>1.02104544267602</c:v>
                </c:pt>
                <c:pt idx="44">
                  <c:v>1.02341110213711</c:v>
                </c:pt>
                <c:pt idx="45">
                  <c:v>1.02589127467547</c:v>
                </c:pt>
                <c:pt idx="46">
                  <c:v>1.0284851351537201</c:v>
                </c:pt>
                <c:pt idx="47">
                  <c:v>1.03119169514586</c:v>
                </c:pt>
                <c:pt idx="48">
                  <c:v>1.0340097324624</c:v>
                </c:pt>
                <c:pt idx="49">
                  <c:v>1.0369377476127899</c:v>
                </c:pt>
                <c:pt idx="50">
                  <c:v>1.0399739304586899</c:v>
                </c:pt>
                <c:pt idx="51">
                  <c:v>1.04311615464481</c:v>
                </c:pt>
                <c:pt idx="52">
                  <c:v>1.0463618588244501</c:v>
                </c:pt>
                <c:pt idx="53">
                  <c:v>1.04970814247183</c:v>
                </c:pt>
                <c:pt idx="54">
                  <c:v>1.0531516605912301</c:v>
                </c:pt>
                <c:pt idx="55">
                  <c:v>1.05668866115186</c:v>
                </c:pt>
                <c:pt idx="56">
                  <c:v>1.0603149361103901</c:v>
                </c:pt>
                <c:pt idx="57">
                  <c:v>1.0640258916067999</c:v>
                </c:pt>
                <c:pt idx="58">
                  <c:v>1.06781651133309</c:v>
                </c:pt>
                <c:pt idx="59">
                  <c:v>1.0716814064794999</c:v>
                </c:pt>
                <c:pt idx="60">
                  <c:v>1.07561481972381</c:v>
                </c:pt>
                <c:pt idx="61">
                  <c:v>1.0796106119878199</c:v>
                </c:pt>
                <c:pt idx="62">
                  <c:v>1.08366233870582</c:v>
                </c:pt>
                <c:pt idx="63">
                  <c:v>1.0877632945814599</c:v>
                </c:pt>
                <c:pt idx="64">
                  <c:v>1.0919064656589501</c:v>
                </c:pt>
                <c:pt idx="65">
                  <c:v>1.09608561651097</c:v>
                </c:pt>
              </c:numCache>
            </c:numRef>
          </c:yVal>
          <c:smooth val="1"/>
        </c:ser>
        <c:dLbls>
          <c:showLegendKey val="0"/>
          <c:showVal val="0"/>
          <c:showCatName val="0"/>
          <c:showSerName val="0"/>
          <c:showPercent val="0"/>
          <c:showBubbleSize val="0"/>
        </c:dLbls>
        <c:axId val="562995136"/>
        <c:axId val="562995528"/>
      </c:scatterChart>
      <c:valAx>
        <c:axId val="562995136"/>
        <c:scaling>
          <c:orientation val="minMax"/>
          <c:max val="70"/>
          <c:min val="5"/>
        </c:scaling>
        <c:delete val="0"/>
        <c:axPos val="b"/>
        <c:title>
          <c:tx>
            <c:rich>
              <a:bodyPr/>
              <a:lstStyle/>
              <a:p>
                <a:pPr>
                  <a:defRPr sz="1700"/>
                </a:pPr>
                <a:r>
                  <a:rPr lang="en-US" sz="1700" dirty="0" smtClean="0"/>
                  <a:t>Center Volume (cases per year)</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62995528"/>
        <c:crosses val="autoZero"/>
        <c:crossBetween val="midCat"/>
        <c:majorUnit val="5"/>
      </c:valAx>
      <c:valAx>
        <c:axId val="562995528"/>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20 Year Mortality </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62995136"/>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9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89663902631856"/>
          <c:y val="3.3590508847684365E-2"/>
          <c:w val="0.82428227998048909"/>
          <c:h val="0.77074260114041093"/>
        </c:manualLayout>
      </c:layout>
      <c:scatterChart>
        <c:scatterStyle val="smoothMarker"/>
        <c:varyColors val="0"/>
        <c:ser>
          <c:idx val="0"/>
          <c:order val="0"/>
          <c:tx>
            <c:strRef>
              <c:f>Sheet1!$A$1</c:f>
              <c:strCache>
                <c:ptCount val="1"/>
                <c:pt idx="0">
                  <c:v>Recipient age</c:v>
                </c:pt>
              </c:strCache>
            </c:strRef>
          </c:tx>
          <c:spPr>
            <a:ln w="38100">
              <a:solidFill>
                <a:srgbClr val="00FF00"/>
              </a:solidFill>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Sheet1!$B$2:$B$52</c:f>
              <c:numCache>
                <c:formatCode>General</c:formatCode>
                <c:ptCount val="51"/>
                <c:pt idx="0">
                  <c:v>0.65590060267808303</c:v>
                </c:pt>
                <c:pt idx="1">
                  <c:v>0.66385194053722996</c:v>
                </c:pt>
                <c:pt idx="2">
                  <c:v>0.67189967070565804</c:v>
                </c:pt>
                <c:pt idx="3">
                  <c:v>0.68004496172599904</c:v>
                </c:pt>
                <c:pt idx="4">
                  <c:v>0.68828899630687301</c:v>
                </c:pt>
                <c:pt idx="5">
                  <c:v>0.69663297149461301</c:v>
                </c:pt>
                <c:pt idx="6">
                  <c:v>0.70507809884707895</c:v>
                </c:pt>
                <c:pt idx="7">
                  <c:v>0.71362560460957902</c:v>
                </c:pt>
                <c:pt idx="8">
                  <c:v>0.72227672989292302</c:v>
                </c:pt>
                <c:pt idx="9">
                  <c:v>0.73103273085363196</c:v>
                </c:pt>
                <c:pt idx="10">
                  <c:v>0.73989487887633298</c:v>
                </c:pt>
                <c:pt idx="11">
                  <c:v>0.74886446075836999</c:v>
                </c:pt>
                <c:pt idx="12">
                  <c:v>0.75794277889664596</c:v>
                </c:pt>
                <c:pt idx="13">
                  <c:v>0.76713115147673006</c:v>
                </c:pt>
                <c:pt idx="14">
                  <c:v>0.776430912664268</c:v>
                </c:pt>
                <c:pt idx="15">
                  <c:v>0.78584341279869696</c:v>
                </c:pt>
                <c:pt idx="16">
                  <c:v>0.79537001858932199</c:v>
                </c:pt>
                <c:pt idx="17">
                  <c:v>0.80501211331376299</c:v>
                </c:pt>
                <c:pt idx="18">
                  <c:v>0.81477109701880701</c:v>
                </c:pt>
                <c:pt idx="19">
                  <c:v>0.824648386723699</c:v>
                </c:pt>
                <c:pt idx="20">
                  <c:v>0.83464541662589498</c:v>
                </c:pt>
                <c:pt idx="21">
                  <c:v>0.84476363830930801</c:v>
                </c:pt>
                <c:pt idx="22">
                  <c:v>0.85500452095508295</c:v>
                </c:pt>
                <c:pt idx="23">
                  <c:v>0.86536955155492401</c:v>
                </c:pt>
                <c:pt idx="24">
                  <c:v>0.87586023512700295</c:v>
                </c:pt>
                <c:pt idx="25">
                  <c:v>0.88647809493449803</c:v>
                </c:pt>
                <c:pt idx="26">
                  <c:v>0.89722467270676598</c:v>
                </c:pt>
                <c:pt idx="27">
                  <c:v>0.90810152886321005</c:v>
                </c:pt>
                <c:pt idx="28">
                  <c:v>0.91911024273985098</c:v>
                </c:pt>
                <c:pt idx="29">
                  <c:v>0.93025241281865201</c:v>
                </c:pt>
                <c:pt idx="30">
                  <c:v>0.94152965695961899</c:v>
                </c:pt>
                <c:pt idx="31">
                  <c:v>0.95294361263571603</c:v>
                </c:pt>
                <c:pt idx="32">
                  <c:v>0.96449593717062998</c:v>
                </c:pt>
                <c:pt idx="33">
                  <c:v>0.97618830797941603</c:v>
                </c:pt>
                <c:pt idx="34">
                  <c:v>0.98802242281206198</c:v>
                </c:pt>
                <c:pt idx="35">
                  <c:v>1</c:v>
                </c:pt>
                <c:pt idx="36">
                  <c:v>1.01212277870562</c:v>
                </c:pt>
                <c:pt idx="37">
                  <c:v>1.02439251917478</c:v>
                </c:pt>
                <c:pt idx="38">
                  <c:v>1.03681100299243</c:v>
                </c:pt>
                <c:pt idx="39">
                  <c:v>1.04938003334125</c:v>
                </c:pt>
                <c:pt idx="40">
                  <c:v>1.0621014352635401</c:v>
                </c:pt>
                <c:pt idx="41">
                  <c:v>1.07497705592616</c:v>
                </c:pt>
                <c:pt idx="42">
                  <c:v>1.08800876488877</c:v>
                </c:pt>
                <c:pt idx="43">
                  <c:v>1.10119845437529</c:v>
                </c:pt>
                <c:pt idx="44">
                  <c:v>1.11454803954864</c:v>
                </c:pt>
                <c:pt idx="45">
                  <c:v>1.1280594587888699</c:v>
                </c:pt>
                <c:pt idx="46">
                  <c:v>1.14173467397455</c:v>
                </c:pt>
                <c:pt idx="47">
                  <c:v>1.1555756707676701</c:v>
                </c:pt>
                <c:pt idx="48">
                  <c:v>1.1695844589019799</c:v>
                </c:pt>
                <c:pt idx="49">
                  <c:v>1.1837630724747801</c:v>
                </c:pt>
                <c:pt idx="50">
                  <c:v>1.1981135702422701</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Sheet1!$C$2:$C$52</c:f>
              <c:numCache>
                <c:formatCode>General</c:formatCode>
                <c:ptCount val="51"/>
                <c:pt idx="0">
                  <c:v>0.47450499286514802</c:v>
                </c:pt>
                <c:pt idx="1">
                  <c:v>0.48472012310692197</c:v>
                </c:pt>
                <c:pt idx="2">
                  <c:v>0.49515516438741097</c:v>
                </c:pt>
                <c:pt idx="3">
                  <c:v>0.50581485094531697</c:v>
                </c:pt>
                <c:pt idx="4">
                  <c:v>0.51670401893790396</c:v>
                </c:pt>
                <c:pt idx="5">
                  <c:v>0.52782760863509104</c:v>
                </c:pt>
                <c:pt idx="6">
                  <c:v>0.53919066666079296</c:v>
                </c:pt>
                <c:pt idx="7">
                  <c:v>0.55079834828249896</c:v>
                </c:pt>
                <c:pt idx="8">
                  <c:v>0.56265591975015805</c:v>
                </c:pt>
                <c:pt idx="9">
                  <c:v>0.57476876068539895</c:v>
                </c:pt>
                <c:pt idx="10">
                  <c:v>0.58714236652219298</c:v>
                </c:pt>
                <c:pt idx="11">
                  <c:v>0.59978235100006405</c:v>
                </c:pt>
                <c:pt idx="12">
                  <c:v>0.61269444871096002</c:v>
                </c:pt>
                <c:pt idx="13">
                  <c:v>0.62588451770096698</c:v>
                </c:pt>
                <c:pt idx="14">
                  <c:v>0.63935854212802301</c:v>
                </c:pt>
                <c:pt idx="15">
                  <c:v>0.65312263497685197</c:v>
                </c:pt>
                <c:pt idx="16">
                  <c:v>0.66718304083233904</c:v>
                </c:pt>
                <c:pt idx="17">
                  <c:v>0.68154613871262104</c:v>
                </c:pt>
                <c:pt idx="18">
                  <c:v>0.69621844496316099</c:v>
                </c:pt>
                <c:pt idx="19">
                  <c:v>0.71120661621312098</c:v>
                </c:pt>
                <c:pt idx="20">
                  <c:v>0.726517452395393</c:v>
                </c:pt>
                <c:pt idx="21">
                  <c:v>0.74215789983163205</c:v>
                </c:pt>
                <c:pt idx="22">
                  <c:v>0.75813505438371498</c:v>
                </c:pt>
                <c:pt idx="23">
                  <c:v>0.77445616467303202</c:v>
                </c:pt>
                <c:pt idx="24">
                  <c:v>0.79112863536909495</c:v>
                </c:pt>
                <c:pt idx="25">
                  <c:v>0.80816003054893204</c:v>
                </c:pt>
                <c:pt idx="26">
                  <c:v>0.82555807712881202</c:v>
                </c:pt>
                <c:pt idx="27">
                  <c:v>0.84333066836984005</c:v>
                </c:pt>
                <c:pt idx="28">
                  <c:v>0.861485867459027</c:v>
                </c:pt>
                <c:pt idx="29">
                  <c:v>0.88003191116744905</c:v>
                </c:pt>
                <c:pt idx="30">
                  <c:v>0.89897721358715899</c:v>
                </c:pt>
                <c:pt idx="31">
                  <c:v>0.91833036994855</c:v>
                </c:pt>
                <c:pt idx="32">
                  <c:v>0.93810016051989298</c:v>
                </c:pt>
                <c:pt idx="33">
                  <c:v>0.95829555459083204</c:v>
                </c:pt>
                <c:pt idx="34">
                  <c:v>0.97892571454162502</c:v>
                </c:pt>
                <c:pt idx="35">
                  <c:v>1</c:v>
                </c:pt>
                <c:pt idx="36">
                  <c:v>1.0028041788042701</c:v>
                </c:pt>
                <c:pt idx="37">
                  <c:v>1.0056162210273001</c:v>
                </c:pt>
                <c:pt idx="38">
                  <c:v>1.0084361487195299</c:v>
                </c:pt>
                <c:pt idx="39">
                  <c:v>1.01126398399323</c:v>
                </c:pt>
                <c:pt idx="40">
                  <c:v>1.01409974902266</c:v>
                </c:pt>
                <c:pt idx="41">
                  <c:v>1.01694346604428</c:v>
                </c:pt>
                <c:pt idx="42">
                  <c:v>1.0197951573569</c:v>
                </c:pt>
                <c:pt idx="43">
                  <c:v>1.02265484532185</c:v>
                </c:pt>
                <c:pt idx="44">
                  <c:v>1.0255225523631899</c:v>
                </c:pt>
                <c:pt idx="45">
                  <c:v>1.0283983009678199</c:v>
                </c:pt>
                <c:pt idx="46">
                  <c:v>1.03128211368574</c:v>
                </c:pt>
                <c:pt idx="47">
                  <c:v>1.03417401313015</c:v>
                </c:pt>
                <c:pt idx="48">
                  <c:v>1.0370740219776999</c:v>
                </c:pt>
                <c:pt idx="49">
                  <c:v>1.0399821629685799</c:v>
                </c:pt>
                <c:pt idx="50">
                  <c:v>1.04289845890679</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Sheet1!$D$2:$D$52</c:f>
              <c:numCache>
                <c:formatCode>General</c:formatCode>
                <c:ptCount val="51"/>
                <c:pt idx="0">
                  <c:v>0.90664083004861995</c:v>
                </c:pt>
                <c:pt idx="1">
                  <c:v>0.90918321304732597</c:v>
                </c:pt>
                <c:pt idx="2">
                  <c:v>0.91173272534254801</c:v>
                </c:pt>
                <c:pt idx="3">
                  <c:v>0.91428938692610995</c:v>
                </c:pt>
                <c:pt idx="4">
                  <c:v>0.91685321784589402</c:v>
                </c:pt>
                <c:pt idx="5">
                  <c:v>0.91942423820600105</c:v>
                </c:pt>
                <c:pt idx="6">
                  <c:v>0.92200246816690701</c:v>
                </c:pt>
                <c:pt idx="7">
                  <c:v>0.92458792794562195</c:v>
                </c:pt>
                <c:pt idx="8">
                  <c:v>0.92718063781584803</c:v>
                </c:pt>
                <c:pt idx="9">
                  <c:v>0.92978061810813795</c:v>
                </c:pt>
                <c:pt idx="10">
                  <c:v>0.932387889210055</c:v>
                </c:pt>
                <c:pt idx="11">
                  <c:v>0.93500247156633298</c:v>
                </c:pt>
                <c:pt idx="12">
                  <c:v>0.93762438567903605</c:v>
                </c:pt>
                <c:pt idx="13">
                  <c:v>0.94025365210772005</c:v>
                </c:pt>
                <c:pt idx="14">
                  <c:v>0.94289029146959502</c:v>
                </c:pt>
                <c:pt idx="15">
                  <c:v>0.94553432443968299</c:v>
                </c:pt>
                <c:pt idx="16">
                  <c:v>0.94818577175098395</c:v>
                </c:pt>
                <c:pt idx="17">
                  <c:v>0.95084465419463504</c:v>
                </c:pt>
                <c:pt idx="18">
                  <c:v>0.95351099262007799</c:v>
                </c:pt>
                <c:pt idx="19">
                  <c:v>0.95618480793521798</c:v>
                </c:pt>
                <c:pt idx="20">
                  <c:v>0.95886612110659197</c:v>
                </c:pt>
                <c:pt idx="21">
                  <c:v>0.96155495315952799</c:v>
                </c:pt>
                <c:pt idx="22">
                  <c:v>0.96425132517831602</c:v>
                </c:pt>
                <c:pt idx="23">
                  <c:v>0.96695525830636697</c:v>
                </c:pt>
                <c:pt idx="24">
                  <c:v>0.96966677374638399</c:v>
                </c:pt>
                <c:pt idx="25">
                  <c:v>0.97238589276052501</c:v>
                </c:pt>
                <c:pt idx="26">
                  <c:v>0.97511263667057202</c:v>
                </c:pt>
                <c:pt idx="27">
                  <c:v>0.97784702685809599</c:v>
                </c:pt>
                <c:pt idx="28">
                  <c:v>0.98058908476462703</c:v>
                </c:pt>
                <c:pt idx="29">
                  <c:v>0.98333883189181903</c:v>
                </c:pt>
                <c:pt idx="30">
                  <c:v>0.98609628980162201</c:v>
                </c:pt>
                <c:pt idx="31">
                  <c:v>0.98886148011645003</c:v>
                </c:pt>
                <c:pt idx="32">
                  <c:v>0.99163442451934802</c:v>
                </c:pt>
                <c:pt idx="33">
                  <c:v>0.99441514475416604</c:v>
                </c:pt>
                <c:pt idx="34">
                  <c:v>0.99720366262572802</c:v>
                </c:pt>
                <c:pt idx="35">
                  <c:v>1</c:v>
                </c:pt>
                <c:pt idx="36">
                  <c:v>1.0215279720874899</c:v>
                </c:pt>
                <c:pt idx="37">
                  <c:v>1.04351939775717</c:v>
                </c:pt>
                <c:pt idx="38">
                  <c:v>1.0659842542248401</c:v>
                </c:pt>
                <c:pt idx="39">
                  <c:v>1.0889327334954899</c:v>
                </c:pt>
                <c:pt idx="40">
                  <c:v>1.11237524698733</c:v>
                </c:pt>
                <c:pt idx="41">
                  <c:v>1.1363224302552899</c:v>
                </c:pt>
                <c:pt idx="42">
                  <c:v>1.1607851478162099</c:v>
                </c:pt>
                <c:pt idx="43">
                  <c:v>1.1857744980779601</c:v>
                </c:pt>
                <c:pt idx="44">
                  <c:v>1.21130181837464</c:v>
                </c:pt>
                <c:pt idx="45">
                  <c:v>1.23737869011013</c:v>
                </c:pt>
                <c:pt idx="46">
                  <c:v>1.26401694401247</c:v>
                </c:pt>
                <c:pt idx="47">
                  <c:v>1.2912286655012799</c:v>
                </c:pt>
                <c:pt idx="48">
                  <c:v>1.31902620017075</c:v>
                </c:pt>
                <c:pt idx="49">
                  <c:v>1.3474221593906901</c:v>
                </c:pt>
                <c:pt idx="50">
                  <c:v>1.37642942602812</c:v>
                </c:pt>
              </c:numCache>
            </c:numRef>
          </c:yVal>
          <c:smooth val="1"/>
        </c:ser>
        <c:dLbls>
          <c:showLegendKey val="0"/>
          <c:showVal val="0"/>
          <c:showCatName val="0"/>
          <c:showSerName val="0"/>
          <c:showPercent val="0"/>
          <c:showBubbleSize val="0"/>
        </c:dLbls>
        <c:axId val="562996312"/>
        <c:axId val="562996704"/>
      </c:scatterChart>
      <c:valAx>
        <c:axId val="562996312"/>
        <c:scaling>
          <c:orientation val="minMax"/>
          <c:max val="70"/>
          <c:min val="20"/>
        </c:scaling>
        <c:delete val="0"/>
        <c:axPos val="b"/>
        <c:title>
          <c:tx>
            <c:rich>
              <a:bodyPr/>
              <a:lstStyle/>
              <a:p>
                <a:pPr>
                  <a:defRPr sz="1700"/>
                </a:pPr>
                <a:r>
                  <a:rPr lang="en-US" sz="1700" dirty="0" smtClean="0"/>
                  <a:t>Recipient</a:t>
                </a:r>
                <a:r>
                  <a:rPr lang="en-US" sz="1700" baseline="0" dirty="0" smtClean="0"/>
                  <a:t> Age (years)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62996704"/>
        <c:crosses val="autoZero"/>
        <c:crossBetween val="midCat"/>
        <c:majorUnit val="10"/>
      </c:valAx>
      <c:valAx>
        <c:axId val="562996704"/>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Renal Dysfunction within 1 Year </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62996312"/>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9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73760248995444"/>
          <c:y val="3.3590508847684365E-2"/>
          <c:w val="0.81395779620468711"/>
          <c:h val="0.77074260114041127"/>
        </c:manualLayout>
      </c:layout>
      <c:scatterChart>
        <c:scatterStyle val="smoothMarker"/>
        <c:varyColors val="0"/>
        <c:ser>
          <c:idx val="0"/>
          <c:order val="0"/>
          <c:tx>
            <c:strRef>
              <c:f>Sheet1!$A$1</c:f>
              <c:strCache>
                <c:ptCount val="1"/>
                <c:pt idx="0">
                  <c:v>Recipient weight</c:v>
                </c:pt>
              </c:strCache>
            </c:strRef>
          </c:tx>
          <c:spPr>
            <a:ln w="38100">
              <a:solidFill>
                <a:srgbClr val="00FF00"/>
              </a:solidFill>
            </a:ln>
          </c:spPr>
          <c:marker>
            <c:symbol val="none"/>
          </c:marker>
          <c:xVal>
            <c:numRef>
              <c:f>Sheet1!$A$2:$A$52</c:f>
              <c:numCache>
                <c:formatCode>General</c:formatCode>
                <c:ptCount val="5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numCache>
            </c:numRef>
          </c:xVal>
          <c:yVal>
            <c:numRef>
              <c:f>Sheet1!$B$2:$B$52</c:f>
              <c:numCache>
                <c:formatCode>General</c:formatCode>
                <c:ptCount val="51"/>
                <c:pt idx="0">
                  <c:v>0.75646224240882898</c:v>
                </c:pt>
                <c:pt idx="1">
                  <c:v>0.76330365913884402</c:v>
                </c:pt>
                <c:pt idx="2">
                  <c:v>0.77020694939043</c:v>
                </c:pt>
                <c:pt idx="3">
                  <c:v>0.77717267274544399</c:v>
                </c:pt>
                <c:pt idx="4">
                  <c:v>0.78420139384657905</c:v>
                </c:pt>
                <c:pt idx="5">
                  <c:v>0.79129368244313703</c:v>
                </c:pt>
                <c:pt idx="6">
                  <c:v>0.79845011343721095</c:v>
                </c:pt>
                <c:pt idx="7">
                  <c:v>0.80567126693028801</c:v>
                </c:pt>
                <c:pt idx="8">
                  <c:v>0.81295772827027102</c:v>
                </c:pt>
                <c:pt idx="9">
                  <c:v>0.82031008809892902</c:v>
                </c:pt>
                <c:pt idx="10">
                  <c:v>0.82772894239977202</c:v>
                </c:pt>
                <c:pt idx="11">
                  <c:v>0.83521489254636305</c:v>
                </c:pt>
                <c:pt idx="12">
                  <c:v>0.84276854535106704</c:v>
                </c:pt>
                <c:pt idx="13">
                  <c:v>0.85039051311423697</c:v>
                </c:pt>
                <c:pt idx="14">
                  <c:v>0.85808141367384605</c:v>
                </c:pt>
                <c:pt idx="15">
                  <c:v>0.86584187045557404</c:v>
                </c:pt>
                <c:pt idx="16">
                  <c:v>0.873672512523339</c:v>
                </c:pt>
                <c:pt idx="17">
                  <c:v>0.88157397463028797</c:v>
                </c:pt>
                <c:pt idx="18">
                  <c:v>0.88954689727025404</c:v>
                </c:pt>
                <c:pt idx="19">
                  <c:v>0.89759192672967403</c:v>
                </c:pt>
                <c:pt idx="20">
                  <c:v>0.905709715139972</c:v>
                </c:pt>
                <c:pt idx="21">
                  <c:v>0.91390092053042804</c:v>
                </c:pt>
                <c:pt idx="22">
                  <c:v>0.92216620688151196</c:v>
                </c:pt>
                <c:pt idx="23">
                  <c:v>0.93050624417871297</c:v>
                </c:pt>
                <c:pt idx="24">
                  <c:v>0.93892170846683898</c:v>
                </c:pt>
                <c:pt idx="25">
                  <c:v>0.94741328190482599</c:v>
                </c:pt>
                <c:pt idx="26">
                  <c:v>0.95598165282102998</c:v>
                </c:pt>
                <c:pt idx="27">
                  <c:v>0.96462751576902095</c:v>
                </c:pt>
                <c:pt idx="28">
                  <c:v>0.97335157158388896</c:v>
                </c:pt>
                <c:pt idx="29">
                  <c:v>0.98215452743904896</c:v>
                </c:pt>
                <c:pt idx="30">
                  <c:v>0.99103709690356701</c:v>
                </c:pt>
                <c:pt idx="31">
                  <c:v>1</c:v>
                </c:pt>
                <c:pt idx="32">
                  <c:v>1.0090439632627699</c:v>
                </c:pt>
                <c:pt idx="33">
                  <c:v>1.0181697197970301</c:v>
                </c:pt>
                <c:pt idx="34">
                  <c:v>1.0273780093381299</c:v>
                </c:pt>
                <c:pt idx="35">
                  <c:v>1.03666957831156</c:v>
                </c:pt>
                <c:pt idx="36">
                  <c:v>1.04604517989344</c:v>
                </c:pt>
                <c:pt idx="37">
                  <c:v>1.05550557407159</c:v>
                </c:pt>
                <c:pt idx="38">
                  <c:v>1.06505152770713</c:v>
                </c:pt>
                <c:pt idx="39">
                  <c:v>1.07468381459667</c:v>
                </c:pt>
                <c:pt idx="40">
                  <c:v>1.0844032155349701</c:v>
                </c:pt>
                <c:pt idx="41">
                  <c:v>1.09421051837829</c:v>
                </c:pt>
                <c:pt idx="42">
                  <c:v>1.1041065181082399</c:v>
                </c:pt>
                <c:pt idx="43">
                  <c:v>1.1140920168961901</c:v>
                </c:pt>
                <c:pt idx="44">
                  <c:v>1.1241678241683399</c:v>
                </c:pt>
                <c:pt idx="45">
                  <c:v>1.1343347566713</c:v>
                </c:pt>
                <c:pt idx="46">
                  <c:v>1.14459363853832</c:v>
                </c:pt>
                <c:pt idx="47">
                  <c:v>1.15494530135605</c:v>
                </c:pt>
                <c:pt idx="48">
                  <c:v>1.16539058423202</c:v>
                </c:pt>
                <c:pt idx="49">
                  <c:v>1.1759303338625899</c:v>
                </c:pt>
                <c:pt idx="50">
                  <c:v>1.1865654046016101</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numCache>
            </c:numRef>
          </c:xVal>
          <c:yVal>
            <c:numRef>
              <c:f>Sheet1!$C$2:$C$52</c:f>
              <c:numCache>
                <c:formatCode>General</c:formatCode>
                <c:ptCount val="51"/>
                <c:pt idx="0">
                  <c:v>0.620062079748262</c:v>
                </c:pt>
                <c:pt idx="1">
                  <c:v>0.62969582262938395</c:v>
                </c:pt>
                <c:pt idx="2">
                  <c:v>0.63947924246210497</c:v>
                </c:pt>
                <c:pt idx="3">
                  <c:v>0.64941466473820197</c:v>
                </c:pt>
                <c:pt idx="4">
                  <c:v>0.65950445108000999</c:v>
                </c:pt>
                <c:pt idx="5">
                  <c:v>0.66975099980177499</c:v>
                </c:pt>
                <c:pt idx="6">
                  <c:v>0.68015674647972602</c:v>
                </c:pt>
                <c:pt idx="7">
                  <c:v>0.69072416453100605</c:v>
                </c:pt>
                <c:pt idx="8">
                  <c:v>0.70145576580159197</c:v>
                </c:pt>
                <c:pt idx="9">
                  <c:v>0.71235410116336095</c:v>
                </c:pt>
                <c:pt idx="10">
                  <c:v>0.72342176112041801</c:v>
                </c:pt>
                <c:pt idx="11">
                  <c:v>0.73466137642485896</c:v>
                </c:pt>
                <c:pt idx="12">
                  <c:v>0.74607561870208605</c:v>
                </c:pt>
                <c:pt idx="13">
                  <c:v>0.75766720108584795</c:v>
                </c:pt>
                <c:pt idx="14">
                  <c:v>0.76943887886314899</c:v>
                </c:pt>
                <c:pt idx="15">
                  <c:v>0.78139345012916706</c:v>
                </c:pt>
                <c:pt idx="16">
                  <c:v>0.79353375645235402</c:v>
                </c:pt>
                <c:pt idx="17">
                  <c:v>0.80586268354987201</c:v>
                </c:pt>
                <c:pt idx="18">
                  <c:v>0.81838316197351901</c:v>
                </c:pt>
                <c:pt idx="19">
                  <c:v>0.83109816780630996</c:v>
                </c:pt>
                <c:pt idx="20">
                  <c:v>0.84401072336988703</c:v>
                </c:pt>
                <c:pt idx="21">
                  <c:v>0.85712389794291699</c:v>
                </c:pt>
                <c:pt idx="22">
                  <c:v>0.87044080849064498</c:v>
                </c:pt>
                <c:pt idx="23">
                  <c:v>0.88396462040579804</c:v>
                </c:pt>
                <c:pt idx="24">
                  <c:v>0.89769854826098106</c:v>
                </c:pt>
                <c:pt idx="25">
                  <c:v>0.91164585657277597</c:v>
                </c:pt>
                <c:pt idx="26">
                  <c:v>0.92580986057770898</c:v>
                </c:pt>
                <c:pt idx="27">
                  <c:v>0.94019392702027105</c:v>
                </c:pt>
                <c:pt idx="28">
                  <c:v>0.95480147495318402</c:v>
                </c:pt>
                <c:pt idx="29">
                  <c:v>0.96963597655010203</c:v>
                </c:pt>
                <c:pt idx="30">
                  <c:v>0.98470095793093604</c:v>
                </c:pt>
                <c:pt idx="31">
                  <c:v>1</c:v>
                </c:pt>
                <c:pt idx="32">
                  <c:v>1.0025926984204101</c:v>
                </c:pt>
                <c:pt idx="33">
                  <c:v>1.0051921189259101</c:v>
                </c:pt>
                <c:pt idx="34">
                  <c:v>1.0077982789448601</c:v>
                </c:pt>
                <c:pt idx="35">
                  <c:v>1.01041119595077</c:v>
                </c:pt>
                <c:pt idx="36">
                  <c:v>1.0130308874624701</c:v>
                </c:pt>
                <c:pt idx="37">
                  <c:v>1.01565737104422</c:v>
                </c:pt>
                <c:pt idx="38">
                  <c:v>1.0182906643058001</c:v>
                </c:pt>
                <c:pt idx="39">
                  <c:v>1.0209307849026601</c:v>
                </c:pt>
                <c:pt idx="40">
                  <c:v>1.02357775053602</c:v>
                </c:pt>
                <c:pt idx="41">
                  <c:v>1.0262315789530001</c:v>
                </c:pt>
                <c:pt idx="42">
                  <c:v>1.0288922879467299</c:v>
                </c:pt>
                <c:pt idx="43">
                  <c:v>1.03155989535645</c:v>
                </c:pt>
                <c:pt idx="44">
                  <c:v>1.0342344190677</c:v>
                </c:pt>
                <c:pt idx="45">
                  <c:v>1.0369158770123501</c:v>
                </c:pt>
                <c:pt idx="46">
                  <c:v>1.0396042871687701</c:v>
                </c:pt>
                <c:pt idx="47">
                  <c:v>1.04229966756196</c:v>
                </c:pt>
                <c:pt idx="48">
                  <c:v>1.0450020362636401</c:v>
                </c:pt>
                <c:pt idx="49">
                  <c:v>1.04771141139239</c:v>
                </c:pt>
                <c:pt idx="50">
                  <c:v>1.0504278111137499</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Sheet1!$A$2:$A$52</c:f>
              <c:numCache>
                <c:formatCode>General</c:formatCode>
                <c:ptCount val="5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numCache>
            </c:numRef>
          </c:xVal>
          <c:yVal>
            <c:numRef>
              <c:f>Sheet1!$D$2:$D$52</c:f>
              <c:numCache>
                <c:formatCode>General</c:formatCode>
                <c:ptCount val="51"/>
                <c:pt idx="0">
                  <c:v>0.92286747227392796</c:v>
                </c:pt>
                <c:pt idx="1">
                  <c:v>0.92526018931153797</c:v>
                </c:pt>
                <c:pt idx="2">
                  <c:v>0.92765910994283196</c:v>
                </c:pt>
                <c:pt idx="3">
                  <c:v>0.93006425025185702</c:v>
                </c:pt>
                <c:pt idx="4">
                  <c:v>0.93247562636436199</c:v>
                </c:pt>
                <c:pt idx="5">
                  <c:v>0.93489325444790605</c:v>
                </c:pt>
                <c:pt idx="6">
                  <c:v>0.93731715071196198</c:v>
                </c:pt>
                <c:pt idx="7">
                  <c:v>0.93974733140803302</c:v>
                </c:pt>
                <c:pt idx="8">
                  <c:v>0.94218381282975705</c:v>
                </c:pt>
                <c:pt idx="9">
                  <c:v>0.94462661131301395</c:v>
                </c:pt>
                <c:pt idx="10">
                  <c:v>0.94707574323603905</c:v>
                </c:pt>
                <c:pt idx="11">
                  <c:v>0.94953122501953402</c:v>
                </c:pt>
                <c:pt idx="12">
                  <c:v>0.95199307312676895</c:v>
                </c:pt>
                <c:pt idx="13">
                  <c:v>0.954461304063704</c:v>
                </c:pt>
                <c:pt idx="14">
                  <c:v>0.95693593437908897</c:v>
                </c:pt>
                <c:pt idx="15">
                  <c:v>0.95941698066458503</c:v>
                </c:pt>
                <c:pt idx="16">
                  <c:v>0.96190445955486603</c:v>
                </c:pt>
                <c:pt idx="17">
                  <c:v>0.96439838772773601</c:v>
                </c:pt>
                <c:pt idx="18">
                  <c:v>0.96689878190424094</c:v>
                </c:pt>
                <c:pt idx="19">
                  <c:v>0.96940565884877805</c:v>
                </c:pt>
                <c:pt idx="20">
                  <c:v>0.97191903536920898</c:v>
                </c:pt>
                <c:pt idx="21">
                  <c:v>0.97443892831697398</c:v>
                </c:pt>
                <c:pt idx="22">
                  <c:v>0.97696535458720501</c:v>
                </c:pt>
                <c:pt idx="23">
                  <c:v>0.979498331118836</c:v>
                </c:pt>
                <c:pt idx="24">
                  <c:v>0.98203787489471905</c:v>
                </c:pt>
                <c:pt idx="25">
                  <c:v>0.98458400294173898</c:v>
                </c:pt>
                <c:pt idx="26">
                  <c:v>0.98713673233092403</c:v>
                </c:pt>
                <c:pt idx="27">
                  <c:v>0.98969608017756405</c:v>
                </c:pt>
                <c:pt idx="28">
                  <c:v>0.99226206364132397</c:v>
                </c:pt>
                <c:pt idx="29">
                  <c:v>0.99483469992635698</c:v>
                </c:pt>
                <c:pt idx="30">
                  <c:v>0.99741400628142196</c:v>
                </c:pt>
                <c:pt idx="31">
                  <c:v>1</c:v>
                </c:pt>
                <c:pt idx="32">
                  <c:v>1.0155367392971899</c:v>
                </c:pt>
                <c:pt idx="33">
                  <c:v>1.0313148688623699</c:v>
                </c:pt>
                <c:pt idx="34">
                  <c:v>1.04733813911319</c:v>
                </c:pt>
                <c:pt idx="35">
                  <c:v>1.0636103587365999</c:v>
                </c:pt>
                <c:pt idx="36">
                  <c:v>1.08013539559408</c:v>
                </c:pt>
                <c:pt idx="37">
                  <c:v>1.09691717764109</c:v>
                </c:pt>
                <c:pt idx="38">
                  <c:v>1.1139596938606999</c:v>
                </c:pt>
                <c:pt idx="39">
                  <c:v>1.13126699521179</c:v>
                </c:pt>
                <c:pt idx="40">
                  <c:v>1.1488431955919101</c:v>
                </c:pt>
                <c:pt idx="41">
                  <c:v>1.16669247281517</c:v>
                </c:pt>
                <c:pt idx="42">
                  <c:v>1.18481906960529</c:v>
                </c:pt>
                <c:pt idx="43">
                  <c:v>1.2032272946040901</c:v>
                </c:pt>
                <c:pt idx="44">
                  <c:v>1.22192152339561</c:v>
                </c:pt>
                <c:pt idx="45">
                  <c:v>1.24090619954623</c:v>
                </c:pt>
                <c:pt idx="46">
                  <c:v>1.26018583566085</c:v>
                </c:pt>
                <c:pt idx="47">
                  <c:v>1.2797650144555199</c:v>
                </c:pt>
                <c:pt idx="48">
                  <c:v>1.2996483898467801</c:v>
                </c:pt>
                <c:pt idx="49">
                  <c:v>1.3198406880578399</c:v>
                </c:pt>
                <c:pt idx="50">
                  <c:v>1.34034670874201</c:v>
                </c:pt>
              </c:numCache>
            </c:numRef>
          </c:yVal>
          <c:smooth val="1"/>
        </c:ser>
        <c:dLbls>
          <c:showLegendKey val="0"/>
          <c:showVal val="0"/>
          <c:showCatName val="0"/>
          <c:showSerName val="0"/>
          <c:showPercent val="0"/>
          <c:showBubbleSize val="0"/>
        </c:dLbls>
        <c:axId val="562997488"/>
        <c:axId val="562997880"/>
      </c:scatterChart>
      <c:valAx>
        <c:axId val="562997488"/>
        <c:scaling>
          <c:orientation val="minMax"/>
          <c:max val="100"/>
          <c:min val="50"/>
        </c:scaling>
        <c:delete val="0"/>
        <c:axPos val="b"/>
        <c:title>
          <c:tx>
            <c:rich>
              <a:bodyPr/>
              <a:lstStyle/>
              <a:p>
                <a:pPr>
                  <a:defRPr sz="1700"/>
                </a:pPr>
                <a:r>
                  <a:rPr lang="en-US" sz="1700" dirty="0" smtClean="0"/>
                  <a:t>Recipient</a:t>
                </a:r>
                <a:r>
                  <a:rPr lang="en-US" sz="1700" baseline="0" dirty="0" smtClean="0"/>
                  <a:t> weight (kg)</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62997880"/>
        <c:crosses val="autoZero"/>
        <c:crossBetween val="midCat"/>
        <c:majorUnit val="10"/>
      </c:valAx>
      <c:valAx>
        <c:axId val="562997880"/>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Renal Dysfunction within 1 Year </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62997488"/>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9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89663902631856"/>
          <c:y val="3.3590508847684365E-2"/>
          <c:w val="0.82428227998048909"/>
          <c:h val="0.77074260114041149"/>
        </c:manualLayout>
      </c:layout>
      <c:scatterChart>
        <c:scatterStyle val="smoothMarker"/>
        <c:varyColors val="0"/>
        <c:ser>
          <c:idx val="0"/>
          <c:order val="0"/>
          <c:tx>
            <c:strRef>
              <c:f>Sheet1!$A$1</c:f>
              <c:strCache>
                <c:ptCount val="1"/>
                <c:pt idx="0">
                  <c:v>Creatinine</c:v>
                </c:pt>
              </c:strCache>
            </c:strRef>
          </c:tx>
          <c:spPr>
            <a:ln w="38100">
              <a:solidFill>
                <a:srgbClr val="00FF00"/>
              </a:solidFill>
            </a:ln>
          </c:spPr>
          <c:marker>
            <c:symbol val="none"/>
          </c:marker>
          <c:xVal>
            <c:numRef>
              <c:f>Sheet1!$A$2:$A$22</c:f>
              <c:numCache>
                <c:formatCode>General</c:formatCode>
                <c:ptCount val="2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numCache>
            </c:numRef>
          </c:xVal>
          <c:yVal>
            <c:numRef>
              <c:f>Sheet1!$B$2:$B$22</c:f>
              <c:numCache>
                <c:formatCode>General</c:formatCode>
                <c:ptCount val="21"/>
                <c:pt idx="0">
                  <c:v>0.29737933430663299</c:v>
                </c:pt>
                <c:pt idx="1">
                  <c:v>0.36382094854542202</c:v>
                </c:pt>
                <c:pt idx="2">
                  <c:v>0.44510714572503701</c:v>
                </c:pt>
                <c:pt idx="3">
                  <c:v>0.54455466564145905</c:v>
                </c:pt>
                <c:pt idx="4">
                  <c:v>0.66545898242998103</c:v>
                </c:pt>
                <c:pt idx="5">
                  <c:v>0.80764184724503796</c:v>
                </c:pt>
                <c:pt idx="6">
                  <c:v>0.96683342891780599</c:v>
                </c:pt>
                <c:pt idx="7">
                  <c:v>1.13450570716643</c:v>
                </c:pt>
                <c:pt idx="8">
                  <c:v>1.3051177852122899</c:v>
                </c:pt>
                <c:pt idx="9">
                  <c:v>1.4777003341341499</c:v>
                </c:pt>
                <c:pt idx="10">
                  <c:v>1.6532677093588599</c:v>
                </c:pt>
                <c:pt idx="11">
                  <c:v>1.8350451952726199</c:v>
                </c:pt>
                <c:pt idx="12">
                  <c:v>2.0287275700672098</c:v>
                </c:pt>
                <c:pt idx="13">
                  <c:v>2.2413661663029298</c:v>
                </c:pt>
                <c:pt idx="14">
                  <c:v>2.4762928119179901</c:v>
                </c:pt>
                <c:pt idx="15">
                  <c:v>2.7358430686367101</c:v>
                </c:pt>
                <c:pt idx="16">
                  <c:v>3.0225972770657901</c:v>
                </c:pt>
                <c:pt idx="17">
                  <c:v>3.3394087152401601</c:v>
                </c:pt>
                <c:pt idx="18">
                  <c:v>3.6894247508789202</c:v>
                </c:pt>
                <c:pt idx="19">
                  <c:v>4.0761292484416103</c:v>
                </c:pt>
                <c:pt idx="20">
                  <c:v>4.5033637447102599</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Sheet1!$A$2:$A$22</c:f>
              <c:numCache>
                <c:formatCode>General</c:formatCode>
                <c:ptCount val="2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numCache>
            </c:numRef>
          </c:xVal>
          <c:yVal>
            <c:numRef>
              <c:f>Sheet1!$C$2:$C$22</c:f>
              <c:numCache>
                <c:formatCode>General</c:formatCode>
                <c:ptCount val="21"/>
                <c:pt idx="0">
                  <c:v>0.18022427478957601</c:v>
                </c:pt>
                <c:pt idx="1">
                  <c:v>0.240579640262475</c:v>
                </c:pt>
                <c:pt idx="2">
                  <c:v>0.32114227655372501</c:v>
                </c:pt>
                <c:pt idx="3">
                  <c:v>0.42866865346854699</c:v>
                </c:pt>
                <c:pt idx="4">
                  <c:v>0.57080965315252696</c:v>
                </c:pt>
                <c:pt idx="5">
                  <c:v>0.74937704779223602</c:v>
                </c:pt>
                <c:pt idx="6">
                  <c:v>0.95664935619434099</c:v>
                </c:pt>
                <c:pt idx="7">
                  <c:v>1.0965135529651999</c:v>
                </c:pt>
                <c:pt idx="8">
                  <c:v>1.22704149917059</c:v>
                </c:pt>
                <c:pt idx="9">
                  <c:v>1.36414017815026</c:v>
                </c:pt>
                <c:pt idx="10">
                  <c:v>1.5003767609654799</c:v>
                </c:pt>
                <c:pt idx="11">
                  <c:v>1.62939013304721</c:v>
                </c:pt>
                <c:pt idx="12">
                  <c:v>1.7516251585115299</c:v>
                </c:pt>
                <c:pt idx="13">
                  <c:v>1.8739292701307499</c:v>
                </c:pt>
                <c:pt idx="14">
                  <c:v>2.0001754941676499</c:v>
                </c:pt>
                <c:pt idx="15">
                  <c:v>2.1320563611745298</c:v>
                </c:pt>
                <c:pt idx="16">
                  <c:v>2.2707233664980002</c:v>
                </c:pt>
                <c:pt idx="17">
                  <c:v>2.4170695995585199</c:v>
                </c:pt>
                <c:pt idx="18">
                  <c:v>2.5718612317387302</c:v>
                </c:pt>
                <c:pt idx="19">
                  <c:v>2.7358159682085099</c:v>
                </c:pt>
                <c:pt idx="20">
                  <c:v>2.9096298620978698</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Sheet1!$A$2:$A$22</c:f>
              <c:numCache>
                <c:formatCode>General</c:formatCode>
                <c:ptCount val="2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numCache>
            </c:numRef>
          </c:xVal>
          <c:yVal>
            <c:numRef>
              <c:f>Sheet1!$D$2:$D$22</c:f>
              <c:numCache>
                <c:formatCode>General</c:formatCode>
                <c:ptCount val="21"/>
                <c:pt idx="0">
                  <c:v>0.49069121557520001</c:v>
                </c:pt>
                <c:pt idx="1">
                  <c:v>0.55019486460316502</c:v>
                </c:pt>
                <c:pt idx="2">
                  <c:v>0.61692397930779697</c:v>
                </c:pt>
                <c:pt idx="3">
                  <c:v>0.69176922891946302</c:v>
                </c:pt>
                <c:pt idx="4">
                  <c:v>0.77580267756686705</c:v>
                </c:pt>
                <c:pt idx="5">
                  <c:v>0.87043679192349899</c:v>
                </c:pt>
                <c:pt idx="6">
                  <c:v>0.97712591684749694</c:v>
                </c:pt>
                <c:pt idx="7">
                  <c:v>1.1738142188143601</c:v>
                </c:pt>
                <c:pt idx="8">
                  <c:v>1.3881620421385801</c:v>
                </c:pt>
                <c:pt idx="9">
                  <c:v>1.60071399734086</c:v>
                </c:pt>
                <c:pt idx="10">
                  <c:v>1.82173850590024</c:v>
                </c:pt>
                <c:pt idx="11">
                  <c:v>2.0666572114288999</c:v>
                </c:pt>
                <c:pt idx="12">
                  <c:v>2.3496668414195501</c:v>
                </c:pt>
                <c:pt idx="13">
                  <c:v>2.6808494704268999</c:v>
                </c:pt>
                <c:pt idx="14">
                  <c:v>3.06574403507951</c:v>
                </c:pt>
                <c:pt idx="15">
                  <c:v>3.5106188712967201</c:v>
                </c:pt>
                <c:pt idx="16">
                  <c:v>4.0234290244767097</c:v>
                </c:pt>
                <c:pt idx="17">
                  <c:v>4.6137068495912503</c:v>
                </c:pt>
                <c:pt idx="18">
                  <c:v>5.2926086463831501</c:v>
                </c:pt>
                <c:pt idx="19">
                  <c:v>6.07308014978838</c:v>
                </c:pt>
                <c:pt idx="20">
                  <c:v>6.97005666643404</c:v>
                </c:pt>
              </c:numCache>
            </c:numRef>
          </c:yVal>
          <c:smooth val="1"/>
        </c:ser>
        <c:dLbls>
          <c:showLegendKey val="0"/>
          <c:showVal val="0"/>
          <c:showCatName val="0"/>
          <c:showSerName val="0"/>
          <c:showPercent val="0"/>
          <c:showBubbleSize val="0"/>
        </c:dLbls>
        <c:axId val="562999840"/>
        <c:axId val="563000232"/>
      </c:scatterChart>
      <c:valAx>
        <c:axId val="562999840"/>
        <c:scaling>
          <c:orientation val="minMax"/>
          <c:max val="2.5"/>
          <c:min val="0.5"/>
        </c:scaling>
        <c:delete val="0"/>
        <c:axPos val="b"/>
        <c:title>
          <c:tx>
            <c:rich>
              <a:bodyPr/>
              <a:lstStyle/>
              <a:p>
                <a:pPr>
                  <a:defRPr sz="1700"/>
                </a:pPr>
                <a:r>
                  <a:rPr lang="en-US" sz="1700" dirty="0" smtClean="0"/>
                  <a:t>Recipient</a:t>
                </a:r>
                <a:r>
                  <a:rPr lang="en-US" sz="1700" baseline="0" dirty="0" smtClean="0"/>
                  <a:t> Creatinine (mg/</a:t>
                </a:r>
                <a:r>
                  <a:rPr lang="en-US" sz="1700" baseline="0" dirty="0" err="1" smtClean="0"/>
                  <a:t>dL</a:t>
                </a:r>
                <a:r>
                  <a:rPr lang="en-US" sz="1700" baseline="0" dirty="0" smtClean="0"/>
                  <a:t>)</a:t>
                </a:r>
                <a:endParaRPr lang="en-US" sz="1700" dirty="0"/>
              </a:p>
            </c:rich>
          </c:tx>
          <c:layout/>
          <c:overlay val="0"/>
        </c:title>
        <c:numFmt formatCode="#,##0.0" sourceLinked="0"/>
        <c:majorTickMark val="out"/>
        <c:minorTickMark val="none"/>
        <c:tickLblPos val="nextTo"/>
        <c:txPr>
          <a:bodyPr rot="0"/>
          <a:lstStyle/>
          <a:p>
            <a:pPr>
              <a:defRPr sz="1500" b="1"/>
            </a:pPr>
            <a:endParaRPr lang="en-US"/>
          </a:p>
        </c:txPr>
        <c:crossAx val="563000232"/>
        <c:crosses val="autoZero"/>
        <c:crossBetween val="midCat"/>
        <c:majorUnit val="0.5"/>
      </c:valAx>
      <c:valAx>
        <c:axId val="563000232"/>
        <c:scaling>
          <c:orientation val="minMax"/>
          <c:max val="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Renal Dysfunction within 1 Year </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62999840"/>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9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89663902631861"/>
          <c:y val="3.3590508847684365E-2"/>
          <c:w val="0.82428227998048909"/>
          <c:h val="0.77074260114041115"/>
        </c:manualLayout>
      </c:layout>
      <c:scatterChart>
        <c:scatterStyle val="smoothMarker"/>
        <c:varyColors val="0"/>
        <c:ser>
          <c:idx val="0"/>
          <c:order val="0"/>
          <c:tx>
            <c:strRef>
              <c:f>Sheet1!$A$1</c:f>
              <c:strCache>
                <c:ptCount val="1"/>
                <c:pt idx="0">
                  <c:v>Recipient age</c:v>
                </c:pt>
              </c:strCache>
            </c:strRef>
          </c:tx>
          <c:spPr>
            <a:ln w="38100">
              <a:solidFill>
                <a:srgbClr val="00FF00"/>
              </a:solidFill>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Sheet1!$B$2:$B$52</c:f>
              <c:numCache>
                <c:formatCode>General</c:formatCode>
                <c:ptCount val="51"/>
                <c:pt idx="0">
                  <c:v>0.60434435505469097</c:v>
                </c:pt>
                <c:pt idx="1">
                  <c:v>0.61573209790041705</c:v>
                </c:pt>
                <c:pt idx="2">
                  <c:v>0.62733442153280095</c:v>
                </c:pt>
                <c:pt idx="3">
                  <c:v>0.63915536932677897</c:v>
                </c:pt>
                <c:pt idx="4">
                  <c:v>0.65119906084715296</c:v>
                </c:pt>
                <c:pt idx="5">
                  <c:v>0.66346969328424099</c:v>
                </c:pt>
                <c:pt idx="6">
                  <c:v>0.67597154291659101</c:v>
                </c:pt>
                <c:pt idx="7">
                  <c:v>0.68870896660124703</c:v>
                </c:pt>
                <c:pt idx="8">
                  <c:v>0.70168640329210596</c:v>
                </c:pt>
                <c:pt idx="9">
                  <c:v>0.71490837558687403</c:v>
                </c:pt>
                <c:pt idx="10">
                  <c:v>0.72837949130318003</c:v>
                </c:pt>
                <c:pt idx="11">
                  <c:v>0.74210444508439</c:v>
                </c:pt>
                <c:pt idx="12">
                  <c:v>0.75608802003567099</c:v>
                </c:pt>
                <c:pt idx="13">
                  <c:v>0.77033508939089002</c:v>
                </c:pt>
                <c:pt idx="14">
                  <c:v>0.78483950832784299</c:v>
                </c:pt>
                <c:pt idx="15">
                  <c:v>0.79954911577527299</c:v>
                </c:pt>
                <c:pt idx="16">
                  <c:v>0.81439606334895198</c:v>
                </c:pt>
                <c:pt idx="17">
                  <c:v>0.82930737234217</c:v>
                </c:pt>
                <c:pt idx="18">
                  <c:v>0.84420484987004596</c:v>
                </c:pt>
                <c:pt idx="19">
                  <c:v>0.85900507494301703</c:v>
                </c:pt>
                <c:pt idx="20">
                  <c:v>0.873619462461245</c:v>
                </c:pt>
                <c:pt idx="21">
                  <c:v>0.88795441303159495</c:v>
                </c:pt>
                <c:pt idx="22">
                  <c:v>0.90191155619666397</c:v>
                </c:pt>
                <c:pt idx="23">
                  <c:v>0.91538809410448196</c:v>
                </c:pt>
                <c:pt idx="24">
                  <c:v>0.92827725181396903</c:v>
                </c:pt>
                <c:pt idx="25">
                  <c:v>0.94046883930478298</c:v>
                </c:pt>
                <c:pt idx="26">
                  <c:v>0.95184992882587804</c:v>
                </c:pt>
                <c:pt idx="27">
                  <c:v>0.96230564946695396</c:v>
                </c:pt>
                <c:pt idx="28">
                  <c:v>0.97172009877165699</c:v>
                </c:pt>
                <c:pt idx="29">
                  <c:v>0.97997736884150299</c:v>
                </c:pt>
                <c:pt idx="30">
                  <c:v>0.98696268172762602</c:v>
                </c:pt>
                <c:pt idx="31">
                  <c:v>0.99256362600864501</c:v>
                </c:pt>
                <c:pt idx="32">
                  <c:v>0.99667148335650901</c:v>
                </c:pt>
                <c:pt idx="33">
                  <c:v>0.99918263066144597</c:v>
                </c:pt>
                <c:pt idx="34">
                  <c:v>1</c:v>
                </c:pt>
                <c:pt idx="35">
                  <c:v>0.99907571749392299</c:v>
                </c:pt>
                <c:pt idx="36">
                  <c:v>0.99653514094045603</c:v>
                </c:pt>
                <c:pt idx="37">
                  <c:v>0.99255154755146002</c:v>
                </c:pt>
                <c:pt idx="38">
                  <c:v>0.98730234004977901</c:v>
                </c:pt>
                <c:pt idx="39">
                  <c:v>0.98096686570010805</c:v>
                </c:pt>
                <c:pt idx="40">
                  <c:v>0.97372426089236297</c:v>
                </c:pt>
                <c:pt idx="41">
                  <c:v>0.965751869780474</c:v>
                </c:pt>
                <c:pt idx="42">
                  <c:v>0.95722371308237697</c:v>
                </c:pt>
                <c:pt idx="43">
                  <c:v>0.94830944059651801</c:v>
                </c:pt>
                <c:pt idx="44">
                  <c:v>0.93917360733585098</c:v>
                </c:pt>
                <c:pt idx="45">
                  <c:v>0.92997495126646701</c:v>
                </c:pt>
                <c:pt idx="46">
                  <c:v>0.92084151692198801</c:v>
                </c:pt>
                <c:pt idx="47">
                  <c:v>0.91179778351280005</c:v>
                </c:pt>
                <c:pt idx="48">
                  <c:v>0.90284287007151498</c:v>
                </c:pt>
                <c:pt idx="49">
                  <c:v>0.89397590428286799</c:v>
                </c:pt>
                <c:pt idx="50">
                  <c:v>0.88519602239874495</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Sheet1!$C$2:$C$52</c:f>
              <c:numCache>
                <c:formatCode>General</c:formatCode>
                <c:ptCount val="51"/>
                <c:pt idx="0">
                  <c:v>0.43005557449767001</c:v>
                </c:pt>
                <c:pt idx="1">
                  <c:v>0.44370417589813699</c:v>
                </c:pt>
                <c:pt idx="2">
                  <c:v>0.45777878625312202</c:v>
                </c:pt>
                <c:pt idx="3">
                  <c:v>0.47229155269080297</c:v>
                </c:pt>
                <c:pt idx="4">
                  <c:v>0.48725473667602598</c:v>
                </c:pt>
                <c:pt idx="5">
                  <c:v>0.50268065371264503</c:v>
                </c:pt>
                <c:pt idx="6">
                  <c:v>0.51858159291984296</c:v>
                </c:pt>
                <c:pt idx="7">
                  <c:v>0.53496970966149204</c:v>
                </c:pt>
                <c:pt idx="8">
                  <c:v>0.551856881732813</c:v>
                </c:pt>
                <c:pt idx="9">
                  <c:v>0.56925451572191699</c:v>
                </c:pt>
                <c:pt idx="10">
                  <c:v>0.58717328444015304</c:v>
                </c:pt>
                <c:pt idx="11">
                  <c:v>0.605622767768624</c:v>
                </c:pt>
                <c:pt idx="12">
                  <c:v>0.62461095632439001</c:v>
                </c:pt>
                <c:pt idx="13">
                  <c:v>0.64414355746556895</c:v>
                </c:pt>
                <c:pt idx="14">
                  <c:v>0.66420840317219099</c:v>
                </c:pt>
                <c:pt idx="15">
                  <c:v>0.68472810127921802</c:v>
                </c:pt>
                <c:pt idx="16">
                  <c:v>0.70559909374183005</c:v>
                </c:pt>
                <c:pt idx="17">
                  <c:v>0.72670558478446201</c:v>
                </c:pt>
                <c:pt idx="18">
                  <c:v>0.74791990765124805</c:v>
                </c:pt>
                <c:pt idx="19">
                  <c:v>0.76910348921288796</c:v>
                </c:pt>
                <c:pt idx="20">
                  <c:v>0.79010859154375801</c:v>
                </c:pt>
                <c:pt idx="21">
                  <c:v>0.81078103292683501</c:v>
                </c:pt>
                <c:pt idx="22">
                  <c:v>0.83096408901006602</c:v>
                </c:pt>
                <c:pt idx="23">
                  <c:v>0.85050371747358899</c:v>
                </c:pt>
                <c:pt idx="24">
                  <c:v>0.86925509415375002</c:v>
                </c:pt>
                <c:pt idx="25">
                  <c:v>0.88709015534578195</c:v>
                </c:pt>
                <c:pt idx="26">
                  <c:v>0.90390541053914197</c:v>
                </c:pt>
                <c:pt idx="27">
                  <c:v>0.91962881903683902</c:v>
                </c:pt>
                <c:pt idx="28">
                  <c:v>0.93422423750037398</c:v>
                </c:pt>
                <c:pt idx="29">
                  <c:v>0.94769212489838595</c:v>
                </c:pt>
                <c:pt idx="30">
                  <c:v>0.960065969478331</c:v>
                </c:pt>
                <c:pt idx="31">
                  <c:v>0.971405057385058</c:v>
                </c:pt>
                <c:pt idx="32">
                  <c:v>0.98178520099830302</c:v>
                </c:pt>
                <c:pt idx="33">
                  <c:v>0.99128939678088202</c:v>
                </c:pt>
                <c:pt idx="34">
                  <c:v>1</c:v>
                </c:pt>
                <c:pt idx="35">
                  <c:v>0.99022092156698305</c:v>
                </c:pt>
                <c:pt idx="36">
                  <c:v>0.977966172004895</c:v>
                </c:pt>
                <c:pt idx="37">
                  <c:v>0.96351707053597702</c:v>
                </c:pt>
                <c:pt idx="38">
                  <c:v>0.947187865029813</c:v>
                </c:pt>
                <c:pt idx="39">
                  <c:v>0.92930945933006004</c:v>
                </c:pt>
                <c:pt idx="40">
                  <c:v>0.91021655644925903</c:v>
                </c:pt>
                <c:pt idx="41">
                  <c:v>0.89023835858159905</c:v>
                </c:pt>
                <c:pt idx="42">
                  <c:v>0.86969139386205396</c:v>
                </c:pt>
                <c:pt idx="43">
                  <c:v>0.84887471963641703</c:v>
                </c:pt>
                <c:pt idx="44">
                  <c:v>0.82806688895714597</c:v>
                </c:pt>
                <c:pt idx="45">
                  <c:v>0.80752390460643697</c:v>
                </c:pt>
                <c:pt idx="46">
                  <c:v>0.78744161353674502</c:v>
                </c:pt>
                <c:pt idx="47">
                  <c:v>0.76785038970744801</c:v>
                </c:pt>
                <c:pt idx="48">
                  <c:v>0.74874043893902797</c:v>
                </c:pt>
                <c:pt idx="49">
                  <c:v>0.73010145535821802</c:v>
                </c:pt>
                <c:pt idx="50">
                  <c:v>0.71192290288423199</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Sheet1!$D$2:$D$52</c:f>
              <c:numCache>
                <c:formatCode>General</c:formatCode>
                <c:ptCount val="51"/>
                <c:pt idx="0">
                  <c:v>0.84926721369228497</c:v>
                </c:pt>
                <c:pt idx="1">
                  <c:v>0.85445672359839597</c:v>
                </c:pt>
                <c:pt idx="2">
                  <c:v>0.85969137989344602</c:v>
                </c:pt>
                <c:pt idx="3">
                  <c:v>0.86497330687322105</c:v>
                </c:pt>
                <c:pt idx="4">
                  <c:v>0.87030496561425896</c:v>
                </c:pt>
                <c:pt idx="5">
                  <c:v>0.875689228649564</c:v>
                </c:pt>
                <c:pt idx="6">
                  <c:v>0.88112947522930096</c:v>
                </c:pt>
                <c:pt idx="7">
                  <c:v>0.886629714002105</c:v>
                </c:pt>
                <c:pt idx="8">
                  <c:v>0.89219474262784404</c:v>
                </c:pt>
                <c:pt idx="9">
                  <c:v>0.89783035771987296</c:v>
                </c:pt>
                <c:pt idx="10">
                  <c:v>0.90354363423895501</c:v>
                </c:pt>
                <c:pt idx="11">
                  <c:v>0.90934330200810898</c:v>
                </c:pt>
                <c:pt idx="12">
                  <c:v>0.91524025996201996</c:v>
                </c:pt>
                <c:pt idx="13">
                  <c:v>0.92124828862949704</c:v>
                </c:pt>
                <c:pt idx="14">
                  <c:v>0.92737919437704497</c:v>
                </c:pt>
                <c:pt idx="15">
                  <c:v>0.933624291660751</c:v>
                </c:pt>
                <c:pt idx="16">
                  <c:v>0.93996853720583395</c:v>
                </c:pt>
                <c:pt idx="17">
                  <c:v>0.94639525582435002</c:v>
                </c:pt>
                <c:pt idx="18">
                  <c:v>0.95288522374300499</c:v>
                </c:pt>
                <c:pt idx="19">
                  <c:v>0.95941538314047403</c:v>
                </c:pt>
                <c:pt idx="20">
                  <c:v>0.96595705116921904</c:v>
                </c:pt>
                <c:pt idx="21">
                  <c:v>0.97247346398325896</c:v>
                </c:pt>
                <c:pt idx="22">
                  <c:v>0.97891649706565698</c:v>
                </c:pt>
                <c:pt idx="23">
                  <c:v>0.98522245771871797</c:v>
                </c:pt>
                <c:pt idx="24">
                  <c:v>0.99130699610588702</c:v>
                </c:pt>
                <c:pt idx="25">
                  <c:v>0.99705946726296502</c:v>
                </c:pt>
                <c:pt idx="26">
                  <c:v>1.0023374973111701</c:v>
                </c:pt>
                <c:pt idx="27">
                  <c:v>1.0069629657385899</c:v>
                </c:pt>
                <c:pt idx="28">
                  <c:v>1.0107208873998199</c:v>
                </c:pt>
                <c:pt idx="29">
                  <c:v>1.0133624815596001</c:v>
                </c:pt>
                <c:pt idx="30">
                  <c:v>1.01461291837297</c:v>
                </c:pt>
                <c:pt idx="31">
                  <c:v>1.01418305802057</c:v>
                </c:pt>
                <c:pt idx="32">
                  <c:v>1.0117834784288799</c:v>
                </c:pt>
                <c:pt idx="33">
                  <c:v>1.0071387151498099</c:v>
                </c:pt>
                <c:pt idx="34">
                  <c:v>1</c:v>
                </c:pt>
                <c:pt idx="35">
                  <c:v>1.0080096951561699</c:v>
                </c:pt>
                <c:pt idx="36">
                  <c:v>1.0154566850644</c:v>
                </c:pt>
                <c:pt idx="37">
                  <c:v>1.02246094508609</c:v>
                </c:pt>
                <c:pt idx="38">
                  <c:v>1.02911570835748</c:v>
                </c:pt>
                <c:pt idx="39">
                  <c:v>1.0354957457284599</c:v>
                </c:pt>
                <c:pt idx="40">
                  <c:v>1.0416630301134699</c:v>
                </c:pt>
                <c:pt idx="41">
                  <c:v>1.04767073334213</c:v>
                </c:pt>
                <c:pt idx="42">
                  <c:v>1.0535659469024801</c:v>
                </c:pt>
                <c:pt idx="43">
                  <c:v>1.0593916561794401</c:v>
                </c:pt>
                <c:pt idx="44">
                  <c:v>1.06518818283759</c:v>
                </c:pt>
                <c:pt idx="45">
                  <c:v>1.0709941898309101</c:v>
                </c:pt>
                <c:pt idx="46">
                  <c:v>1.07684059962069</c:v>
                </c:pt>
                <c:pt idx="47">
                  <c:v>1.0827307105171999</c:v>
                </c:pt>
                <c:pt idx="48">
                  <c:v>1.0886619790351</c:v>
                </c:pt>
                <c:pt idx="49">
                  <c:v>1.0946326864206199</c:v>
                </c:pt>
                <c:pt idx="50">
                  <c:v>1.10064164939216</c:v>
                </c:pt>
              </c:numCache>
            </c:numRef>
          </c:yVal>
          <c:smooth val="1"/>
        </c:ser>
        <c:dLbls>
          <c:showLegendKey val="0"/>
          <c:showVal val="0"/>
          <c:showCatName val="0"/>
          <c:showSerName val="0"/>
          <c:showPercent val="0"/>
          <c:showBubbleSize val="0"/>
        </c:dLbls>
        <c:axId val="563001016"/>
        <c:axId val="563001408"/>
      </c:scatterChart>
      <c:valAx>
        <c:axId val="563001016"/>
        <c:scaling>
          <c:orientation val="minMax"/>
          <c:max val="70"/>
          <c:min val="20"/>
        </c:scaling>
        <c:delete val="0"/>
        <c:axPos val="b"/>
        <c:title>
          <c:tx>
            <c:rich>
              <a:bodyPr/>
              <a:lstStyle/>
              <a:p>
                <a:pPr>
                  <a:defRPr sz="1700"/>
                </a:pPr>
                <a:r>
                  <a:rPr lang="en-US" sz="1700" dirty="0" smtClean="0"/>
                  <a:t>Recipient</a:t>
                </a:r>
                <a:r>
                  <a:rPr lang="en-US" sz="1700" baseline="0" dirty="0" smtClean="0"/>
                  <a:t> Age (years)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63001408"/>
        <c:crosses val="autoZero"/>
        <c:crossBetween val="midCat"/>
        <c:majorUnit val="10"/>
      </c:valAx>
      <c:valAx>
        <c:axId val="563001408"/>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Renal Dysfunction within 5 Years </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63001016"/>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83617672790904"/>
          <c:y val="0.19367592208867987"/>
          <c:w val="0.53276771653543364"/>
          <c:h val="0.5608081226689049"/>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FFFF00"/>
              </a:solidFill>
              <a:ln>
                <a:solidFill>
                  <a:srgbClr val="000000"/>
                </a:solidFill>
              </a:ln>
            </c:spPr>
          </c:dPt>
          <c:dPt>
            <c:idx val="1"/>
            <c:bubble3D val="0"/>
            <c:spPr>
              <a:solidFill>
                <a:schemeClr val="bg1">
                  <a:lumMod val="50000"/>
                  <a:lumOff val="50000"/>
                </a:schemeClr>
              </a:solidFill>
              <a:ln>
                <a:solidFill>
                  <a:srgbClr val="000000"/>
                </a:solidFill>
              </a:ln>
            </c:spPr>
          </c:dPt>
          <c:dPt>
            <c:idx val="2"/>
            <c:bubble3D val="0"/>
            <c:spPr>
              <a:solidFill>
                <a:srgbClr val="00FF00"/>
              </a:solidFill>
              <a:ln>
                <a:solidFill>
                  <a:srgbClr val="000000"/>
                </a:solidFill>
              </a:ln>
            </c:spPr>
          </c:dPt>
          <c:dPt>
            <c:idx val="3"/>
            <c:bubble3D val="0"/>
            <c:spPr>
              <a:solidFill>
                <a:srgbClr val="FF0000"/>
              </a:solidFill>
              <a:ln>
                <a:solidFill>
                  <a:srgbClr val="000000"/>
                </a:solidFill>
              </a:ln>
            </c:spPr>
          </c:dPt>
          <c:dPt>
            <c:idx val="4"/>
            <c:bubble3D val="0"/>
            <c:spPr>
              <a:solidFill>
                <a:srgbClr val="00FFFF"/>
              </a:solidFill>
              <a:ln>
                <a:solidFill>
                  <a:srgbClr val="000000"/>
                </a:solidFill>
              </a:ln>
            </c:spPr>
          </c:dPt>
          <c:dPt>
            <c:idx val="5"/>
            <c:bubble3D val="0"/>
            <c:spPr>
              <a:solidFill>
                <a:srgbClr val="FF00FF"/>
              </a:solidFill>
              <a:ln>
                <a:solidFill>
                  <a:srgbClr val="000000"/>
                </a:solidFill>
              </a:ln>
            </c:spPr>
          </c:dPt>
          <c:dPt>
            <c:idx val="6"/>
            <c:bubble3D val="0"/>
            <c:spPr>
              <a:solidFill>
                <a:srgbClr val="00FFFF"/>
              </a:solidFill>
              <a:ln>
                <a:solidFill>
                  <a:srgbClr val="000000"/>
                </a:solidFill>
              </a:ln>
            </c:spPr>
          </c:dPt>
          <c:dLbls>
            <c:dLbl>
              <c:idx val="1"/>
              <c:layout>
                <c:manualLayout>
                  <c:x val="0"/>
                  <c:y val="3.5087719298245591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2"/>
              <c:layout>
                <c:manualLayout>
                  <c:x val="2.7777777777779674E-3"/>
                  <c:y val="-6.432748538011703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4"/>
              <c:layout>
                <c:manualLayout>
                  <c:x val="7.3530183727034118E-3"/>
                  <c:y val="-9.356725146198832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numFmt formatCode="0%" sourceLinked="0"/>
            <c:spPr>
              <a:noFill/>
              <a:ln>
                <a:noFill/>
              </a:ln>
              <a:effectLst/>
            </c:spPr>
            <c:txPr>
              <a:bodyPr/>
              <a:lstStyle/>
              <a:p>
                <a:pPr>
                  <a:defRPr sz="1400" b="1"/>
                </a:pPr>
                <a:endParaRPr lang="en-US"/>
              </a:p>
            </c:txPr>
            <c:dLblPos val="outEnd"/>
            <c:showLegendKey val="0"/>
            <c:showVal val="1"/>
            <c:showCatName val="1"/>
            <c:showSerName val="0"/>
            <c:showPercent val="0"/>
            <c:showBubbleSize val="0"/>
            <c:separator>
</c:separator>
            <c:showLeaderLines val="1"/>
            <c:extLst>
              <c:ext xmlns:c15="http://schemas.microsoft.com/office/drawing/2012/chart" uri="{CE6537A1-D6FC-4f65-9D91-7224C49458BB}">
                <c15:layout/>
              </c:ext>
            </c:extLst>
          </c:dLbls>
          <c:cat>
            <c:strRef>
              <c:f>Sheet1!$A$2:$A$7</c:f>
              <c:strCache>
                <c:ptCount val="6"/>
                <c:pt idx="0">
                  <c:v>Myopathy</c:v>
                </c:pt>
                <c:pt idx="1">
                  <c:v>Congenital</c:v>
                </c:pt>
                <c:pt idx="2">
                  <c:v>Retx</c:v>
                </c:pt>
                <c:pt idx="3">
                  <c:v>CAD</c:v>
                </c:pt>
                <c:pt idx="4">
                  <c:v>Other</c:v>
                </c:pt>
                <c:pt idx="5">
                  <c:v>Valvular</c:v>
                </c:pt>
              </c:strCache>
            </c:strRef>
          </c:cat>
          <c:val>
            <c:numRef>
              <c:f>Sheet1!$B$2:$B$7</c:f>
              <c:numCache>
                <c:formatCode>0.00%</c:formatCode>
                <c:ptCount val="6"/>
                <c:pt idx="0">
                  <c:v>0.48803999999999997</c:v>
                </c:pt>
                <c:pt idx="1">
                  <c:v>2.1691999999999999E-2</c:v>
                </c:pt>
                <c:pt idx="2">
                  <c:v>2.1155E-2</c:v>
                </c:pt>
                <c:pt idx="3">
                  <c:v>0.42931000000000002</c:v>
                </c:pt>
                <c:pt idx="4">
                  <c:v>2.7169999999999998E-3</c:v>
                </c:pt>
                <c:pt idx="5">
                  <c:v>3.7079000000000001E-2</c:v>
                </c:pt>
              </c:numCache>
            </c:numRef>
          </c:val>
        </c:ser>
        <c:dLbls>
          <c:showLegendKey val="0"/>
          <c:showVal val="0"/>
          <c:showCatName val="0"/>
          <c:showSerName val="0"/>
          <c:showPercent val="0"/>
          <c:showBubbleSize val="0"/>
          <c:showLeaderLines val="1"/>
        </c:dLbls>
        <c:firstSliceAng val="70"/>
      </c:pieChart>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05475691685328"/>
          <c:y val="4.693902685241276E-2"/>
          <c:w val="0.80338149245105828"/>
          <c:h val="0.74242075509792049"/>
        </c:manualLayout>
      </c:layout>
      <c:barChart>
        <c:barDir val="col"/>
        <c:grouping val="clustered"/>
        <c:varyColors val="0"/>
        <c:ser>
          <c:idx val="0"/>
          <c:order val="0"/>
          <c:tx>
            <c:strRef>
              <c:f>Sheet1!$B$1</c:f>
              <c:strCache>
                <c:ptCount val="1"/>
                <c:pt idx="0">
                  <c:v>N</c:v>
                </c:pt>
              </c:strCache>
            </c:strRef>
          </c:tx>
          <c:spPr>
            <a:gradFill>
              <a:gsLst>
                <a:gs pos="0">
                  <a:srgbClr val="00B050"/>
                </a:gs>
                <a:gs pos="50000">
                  <a:srgbClr val="00FF00"/>
                </a:gs>
                <a:gs pos="100000">
                  <a:srgbClr val="00B050"/>
                </a:gs>
              </a:gsLst>
              <a:lin ang="10800000" scaled="1"/>
            </a:gradFill>
          </c:spPr>
          <c:invertIfNegative val="0"/>
          <c:cat>
            <c:numRef>
              <c:f>Sheet1!$A$2:$A$32</c:f>
              <c:numCache>
                <c:formatCode>General</c:formatCode>
                <c:ptCount val="31"/>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numCache>
            </c:numRef>
          </c:cat>
          <c:val>
            <c:numRef>
              <c:f>Sheet1!$B$2:$B$32</c:f>
              <c:numCache>
                <c:formatCode>General</c:formatCode>
                <c:ptCount val="31"/>
                <c:pt idx="0">
                  <c:v>3</c:v>
                </c:pt>
                <c:pt idx="1">
                  <c:v>8</c:v>
                </c:pt>
                <c:pt idx="2">
                  <c:v>26</c:v>
                </c:pt>
                <c:pt idx="3">
                  <c:v>36</c:v>
                </c:pt>
                <c:pt idx="4">
                  <c:v>82</c:v>
                </c:pt>
                <c:pt idx="5">
                  <c:v>100</c:v>
                </c:pt>
                <c:pt idx="6">
                  <c:v>102</c:v>
                </c:pt>
                <c:pt idx="7">
                  <c:v>128</c:v>
                </c:pt>
                <c:pt idx="8">
                  <c:v>129</c:v>
                </c:pt>
                <c:pt idx="9">
                  <c:v>157</c:v>
                </c:pt>
                <c:pt idx="10">
                  <c:v>135</c:v>
                </c:pt>
                <c:pt idx="11">
                  <c:v>140</c:v>
                </c:pt>
                <c:pt idx="12">
                  <c:v>108</c:v>
                </c:pt>
                <c:pt idx="13">
                  <c:v>124</c:v>
                </c:pt>
                <c:pt idx="14">
                  <c:v>99</c:v>
                </c:pt>
                <c:pt idx="15">
                  <c:v>99</c:v>
                </c:pt>
                <c:pt idx="16">
                  <c:v>115</c:v>
                </c:pt>
                <c:pt idx="17">
                  <c:v>111</c:v>
                </c:pt>
                <c:pt idx="18">
                  <c:v>95</c:v>
                </c:pt>
                <c:pt idx="19">
                  <c:v>90</c:v>
                </c:pt>
                <c:pt idx="20">
                  <c:v>97</c:v>
                </c:pt>
                <c:pt idx="21">
                  <c:v>98</c:v>
                </c:pt>
                <c:pt idx="22">
                  <c:v>109</c:v>
                </c:pt>
                <c:pt idx="23">
                  <c:v>114</c:v>
                </c:pt>
                <c:pt idx="24">
                  <c:v>96</c:v>
                </c:pt>
                <c:pt idx="25">
                  <c:v>117</c:v>
                </c:pt>
                <c:pt idx="26">
                  <c:v>99</c:v>
                </c:pt>
                <c:pt idx="27">
                  <c:v>107</c:v>
                </c:pt>
                <c:pt idx="28">
                  <c:v>116</c:v>
                </c:pt>
                <c:pt idx="29">
                  <c:v>133</c:v>
                </c:pt>
                <c:pt idx="30">
                  <c:v>104</c:v>
                </c:pt>
              </c:numCache>
            </c:numRef>
          </c:val>
        </c:ser>
        <c:dLbls>
          <c:showLegendKey val="0"/>
          <c:showVal val="0"/>
          <c:showCatName val="0"/>
          <c:showSerName val="0"/>
          <c:showPercent val="0"/>
          <c:showBubbleSize val="0"/>
        </c:dLbls>
        <c:gapWidth val="50"/>
        <c:axId val="470435808"/>
        <c:axId val="470436200"/>
      </c:barChart>
      <c:lineChart>
        <c:grouping val="standard"/>
        <c:varyColors val="0"/>
        <c:ser>
          <c:idx val="1"/>
          <c:order val="1"/>
          <c:tx>
            <c:strRef>
              <c:f>Sheet1!$C$1</c:f>
              <c:strCache>
                <c:ptCount val="1"/>
                <c:pt idx="0">
                  <c:v>%</c:v>
                </c:pt>
              </c:strCache>
            </c:strRef>
          </c:tx>
          <c:spPr>
            <a:ln w="41275">
              <a:solidFill>
                <a:srgbClr val="FF0000"/>
              </a:solidFill>
            </a:ln>
          </c:spPr>
          <c:marker>
            <c:symbol val="none"/>
          </c:marker>
          <c:cat>
            <c:numRef>
              <c:f>Sheet1!$A$2:$A$32</c:f>
              <c:numCache>
                <c:formatCode>General</c:formatCode>
                <c:ptCount val="31"/>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numCache>
            </c:numRef>
          </c:cat>
          <c:val>
            <c:numRef>
              <c:f>Sheet1!$C$2:$C$32</c:f>
              <c:numCache>
                <c:formatCode>General</c:formatCode>
                <c:ptCount val="31"/>
                <c:pt idx="0">
                  <c:v>1.82927</c:v>
                </c:pt>
                <c:pt idx="1">
                  <c:v>2.65781</c:v>
                </c:pt>
                <c:pt idx="2">
                  <c:v>4.3117700000000001</c:v>
                </c:pt>
                <c:pt idx="3">
                  <c:v>3.0927799999999999</c:v>
                </c:pt>
                <c:pt idx="4">
                  <c:v>3.7494299999999998</c:v>
                </c:pt>
                <c:pt idx="5">
                  <c:v>3.5829499999999999</c:v>
                </c:pt>
                <c:pt idx="6">
                  <c:v>3.1145</c:v>
                </c:pt>
                <c:pt idx="7">
                  <c:v>3.64154</c:v>
                </c:pt>
                <c:pt idx="8">
                  <c:v>3.1448100000000001</c:v>
                </c:pt>
                <c:pt idx="9">
                  <c:v>3.64947</c:v>
                </c:pt>
                <c:pt idx="10">
                  <c:v>3.13443</c:v>
                </c:pt>
                <c:pt idx="11">
                  <c:v>3.1362000000000001</c:v>
                </c:pt>
                <c:pt idx="12">
                  <c:v>2.4668800000000002</c:v>
                </c:pt>
                <c:pt idx="13">
                  <c:v>2.8525399999999999</c:v>
                </c:pt>
                <c:pt idx="14">
                  <c:v>2.3212199999999998</c:v>
                </c:pt>
                <c:pt idx="15">
                  <c:v>2.3735300000000001</c:v>
                </c:pt>
                <c:pt idx="16">
                  <c:v>2.79942</c:v>
                </c:pt>
                <c:pt idx="17">
                  <c:v>2.9172099999999999</c:v>
                </c:pt>
                <c:pt idx="18">
                  <c:v>2.5724300000000002</c:v>
                </c:pt>
                <c:pt idx="19">
                  <c:v>2.4965299999999999</c:v>
                </c:pt>
                <c:pt idx="20">
                  <c:v>2.7953899999999998</c:v>
                </c:pt>
                <c:pt idx="21">
                  <c:v>2.8976899999999999</c:v>
                </c:pt>
                <c:pt idx="22">
                  <c:v>3.2411500000000002</c:v>
                </c:pt>
                <c:pt idx="23">
                  <c:v>3.3245800000000001</c:v>
                </c:pt>
                <c:pt idx="24">
                  <c:v>2.7515000000000001</c:v>
                </c:pt>
                <c:pt idx="25">
                  <c:v>3.3371400000000002</c:v>
                </c:pt>
                <c:pt idx="26">
                  <c:v>2.8654099999999998</c:v>
                </c:pt>
                <c:pt idx="27">
                  <c:v>3.0907</c:v>
                </c:pt>
                <c:pt idx="28">
                  <c:v>3.2311999999999999</c:v>
                </c:pt>
                <c:pt idx="29">
                  <c:v>3.6791100000000001</c:v>
                </c:pt>
                <c:pt idx="30">
                  <c:v>2.8237800000000002</c:v>
                </c:pt>
              </c:numCache>
            </c:numRef>
          </c:val>
          <c:smooth val="0"/>
        </c:ser>
        <c:dLbls>
          <c:showLegendKey val="0"/>
          <c:showVal val="0"/>
          <c:showCatName val="0"/>
          <c:showSerName val="0"/>
          <c:showPercent val="0"/>
          <c:showBubbleSize val="0"/>
        </c:dLbls>
        <c:marker val="1"/>
        <c:smooth val="0"/>
        <c:axId val="470436984"/>
        <c:axId val="470436592"/>
      </c:lineChart>
      <c:catAx>
        <c:axId val="470435808"/>
        <c:scaling>
          <c:orientation val="minMax"/>
        </c:scaling>
        <c:delete val="0"/>
        <c:axPos val="b"/>
        <c:title>
          <c:tx>
            <c:rich>
              <a:bodyPr/>
              <a:lstStyle/>
              <a:p>
                <a:pPr>
                  <a:defRPr sz="1800"/>
                </a:pPr>
                <a:r>
                  <a:rPr lang="en-US" sz="1800" dirty="0" smtClean="0"/>
                  <a:t>Year of retransplant</a:t>
                </a:r>
                <a:endParaRPr lang="en-US" sz="1800" dirty="0"/>
              </a:p>
            </c:rich>
          </c:tx>
          <c:layout>
            <c:manualLayout>
              <c:xMode val="edge"/>
              <c:yMode val="edge"/>
              <c:x val="0.41740825799552883"/>
              <c:y val="0.92100181708055873"/>
            </c:manualLayout>
          </c:layout>
          <c:overlay val="0"/>
        </c:title>
        <c:numFmt formatCode="General" sourceLinked="1"/>
        <c:majorTickMark val="out"/>
        <c:minorTickMark val="none"/>
        <c:tickLblPos val="nextTo"/>
        <c:txPr>
          <a:bodyPr rot="-2700000"/>
          <a:lstStyle/>
          <a:p>
            <a:pPr>
              <a:defRPr sz="1400" b="1"/>
            </a:pPr>
            <a:endParaRPr lang="en-US"/>
          </a:p>
        </c:txPr>
        <c:crossAx val="470436200"/>
        <c:crosses val="autoZero"/>
        <c:auto val="1"/>
        <c:lblAlgn val="ctr"/>
        <c:lblOffset val="100"/>
        <c:tickLblSkip val="1"/>
        <c:tickMarkSkip val="1"/>
        <c:noMultiLvlLbl val="0"/>
      </c:catAx>
      <c:valAx>
        <c:axId val="470436200"/>
        <c:scaling>
          <c:orientation val="minMax"/>
        </c:scaling>
        <c:delete val="0"/>
        <c:axPos val="l"/>
        <c:majorGridlines/>
        <c:title>
          <c:tx>
            <c:rich>
              <a:bodyPr rot="-5400000" vert="horz"/>
              <a:lstStyle/>
              <a:p>
                <a:pPr>
                  <a:defRPr/>
                </a:pPr>
                <a:r>
                  <a:rPr lang="en-US" dirty="0" smtClean="0"/>
                  <a:t>Number of retransplants</a:t>
                </a:r>
                <a:endParaRPr lang="en-US" dirty="0"/>
              </a:p>
            </c:rich>
          </c:tx>
          <c:layout>
            <c:manualLayout>
              <c:xMode val="edge"/>
              <c:yMode val="edge"/>
              <c:x val="5.7610344578487311E-3"/>
              <c:y val="0.17453401978598829"/>
            </c:manualLayout>
          </c:layout>
          <c:overlay val="0"/>
        </c:title>
        <c:numFmt formatCode="General" sourceLinked="1"/>
        <c:majorTickMark val="out"/>
        <c:minorTickMark val="none"/>
        <c:tickLblPos val="nextTo"/>
        <c:txPr>
          <a:bodyPr/>
          <a:lstStyle/>
          <a:p>
            <a:pPr>
              <a:defRPr sz="1600" b="1"/>
            </a:pPr>
            <a:endParaRPr lang="en-US"/>
          </a:p>
        </c:txPr>
        <c:crossAx val="470435808"/>
        <c:crossesAt val="1"/>
        <c:crossBetween val="between"/>
      </c:valAx>
      <c:valAx>
        <c:axId val="470436592"/>
        <c:scaling>
          <c:orientation val="minMax"/>
          <c:max val="9"/>
        </c:scaling>
        <c:delete val="0"/>
        <c:axPos val="r"/>
        <c:title>
          <c:tx>
            <c:rich>
              <a:bodyPr/>
              <a:lstStyle/>
              <a:p>
                <a:pPr>
                  <a:defRPr/>
                </a:pPr>
                <a:r>
                  <a:rPr lang="en-US" dirty="0" smtClean="0"/>
                  <a:t>% of retransplants</a:t>
                </a:r>
                <a:endParaRPr lang="en-US" dirty="0"/>
              </a:p>
            </c:rich>
          </c:tx>
          <c:layout/>
          <c:overlay val="0"/>
        </c:title>
        <c:numFmt formatCode="General" sourceLinked="1"/>
        <c:majorTickMark val="out"/>
        <c:minorTickMark val="none"/>
        <c:tickLblPos val="nextTo"/>
        <c:txPr>
          <a:bodyPr/>
          <a:lstStyle/>
          <a:p>
            <a:pPr>
              <a:defRPr sz="1500" b="1"/>
            </a:pPr>
            <a:endParaRPr lang="en-US"/>
          </a:p>
        </c:txPr>
        <c:crossAx val="470436984"/>
        <c:crosses val="max"/>
        <c:crossBetween val="between"/>
        <c:majorUnit val="1"/>
      </c:valAx>
      <c:catAx>
        <c:axId val="470436984"/>
        <c:scaling>
          <c:orientation val="minMax"/>
        </c:scaling>
        <c:delete val="1"/>
        <c:axPos val="b"/>
        <c:numFmt formatCode="General" sourceLinked="1"/>
        <c:majorTickMark val="out"/>
        <c:minorTickMark val="none"/>
        <c:tickLblPos val="nextTo"/>
        <c:crossAx val="470436592"/>
        <c:crosses val="autoZero"/>
        <c:auto val="1"/>
        <c:lblAlgn val="ctr"/>
        <c:lblOffset val="100"/>
        <c:noMultiLvlLbl val="0"/>
      </c:catAx>
      <c:spPr>
        <a:solidFill>
          <a:schemeClr val="bg2"/>
        </a:solidFill>
        <a:ln>
          <a:solidFill>
            <a:srgbClr val="FFFFFF"/>
          </a:solidFill>
        </a:ln>
      </c:spPr>
    </c:plotArea>
    <c:legend>
      <c:legendPos val="t"/>
      <c:layout>
        <c:manualLayout>
          <c:xMode val="edge"/>
          <c:yMode val="edge"/>
          <c:x val="0.16941438512846443"/>
          <c:y val="5.128205128205128E-2"/>
          <c:w val="0.13242216282597702"/>
          <c:h val="5.7928931960428025E-2"/>
        </c:manualLayout>
      </c:layout>
      <c:overlay val="0"/>
      <c:spPr>
        <a:solidFill>
          <a:schemeClr val="bg2"/>
        </a:solidFill>
        <a:ln>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0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89663902631864"/>
          <c:y val="3.3590508847684365E-2"/>
          <c:w val="0.82428227998048909"/>
          <c:h val="0.77074260114041127"/>
        </c:manualLayout>
      </c:layout>
      <c:scatterChart>
        <c:scatterStyle val="smoothMarker"/>
        <c:varyColors val="0"/>
        <c:ser>
          <c:idx val="0"/>
          <c:order val="0"/>
          <c:tx>
            <c:strRef>
              <c:f>Sheet1!$A$1</c:f>
              <c:strCache>
                <c:ptCount val="1"/>
                <c:pt idx="0">
                  <c:v>Recipient weight</c:v>
                </c:pt>
              </c:strCache>
            </c:strRef>
          </c:tx>
          <c:spPr>
            <a:ln w="38100">
              <a:solidFill>
                <a:srgbClr val="00FF00"/>
              </a:solidFill>
            </a:ln>
          </c:spPr>
          <c:marker>
            <c:symbol val="none"/>
          </c:marker>
          <c:xVal>
            <c:numRef>
              <c:f>Sheet1!$A$2:$A$77</c:f>
              <c:numCache>
                <c:formatCode>General</c:formatCode>
                <c:ptCount val="7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numCache>
            </c:numRef>
          </c:xVal>
          <c:yVal>
            <c:numRef>
              <c:f>Sheet1!$B$2:$B$77</c:f>
              <c:numCache>
                <c:formatCode>General</c:formatCode>
                <c:ptCount val="76"/>
                <c:pt idx="0">
                  <c:v>0.81972186174420303</c:v>
                </c:pt>
                <c:pt idx="1">
                  <c:v>0.82520239112971405</c:v>
                </c:pt>
                <c:pt idx="2">
                  <c:v>0.83071956245897105</c:v>
                </c:pt>
                <c:pt idx="3">
                  <c:v>0.83627362071415501</c:v>
                </c:pt>
                <c:pt idx="4">
                  <c:v>0.84186481251535805</c:v>
                </c:pt>
                <c:pt idx="5">
                  <c:v>0.84749338613153602</c:v>
                </c:pt>
                <c:pt idx="6">
                  <c:v>0.85315959149153098</c:v>
                </c:pt>
                <c:pt idx="7">
                  <c:v>0.85886368019516801</c:v>
                </c:pt>
                <c:pt idx="8">
                  <c:v>0.86460590552443095</c:v>
                </c:pt>
                <c:pt idx="9">
                  <c:v>0.87038652245470305</c:v>
                </c:pt>
                <c:pt idx="10">
                  <c:v>0.87620578766609503</c:v>
                </c:pt>
                <c:pt idx="11">
                  <c:v>0.88206395955483896</c:v>
                </c:pt>
                <c:pt idx="12">
                  <c:v>0.887961298244762</c:v>
                </c:pt>
                <c:pt idx="13">
                  <c:v>0.89389806559884</c:v>
                </c:pt>
                <c:pt idx="14">
                  <c:v>0.89987452523082001</c:v>
                </c:pt>
                <c:pt idx="15">
                  <c:v>0.90589094251693003</c:v>
                </c:pt>
                <c:pt idx="16">
                  <c:v>0.91194758460766101</c:v>
                </c:pt>
                <c:pt idx="17">
                  <c:v>0.91804472043962804</c:v>
                </c:pt>
                <c:pt idx="18">
                  <c:v>0.924182620747516</c:v>
                </c:pt>
                <c:pt idx="19">
                  <c:v>0.93036155807609799</c:v>
                </c:pt>
                <c:pt idx="20">
                  <c:v>0.93658180679233405</c:v>
                </c:pt>
                <c:pt idx="21">
                  <c:v>0.94284364309756397</c:v>
                </c:pt>
                <c:pt idx="22">
                  <c:v>0.94914734503976095</c:v>
                </c:pt>
                <c:pt idx="23">
                  <c:v>0.95549319252588405</c:v>
                </c:pt>
                <c:pt idx="24">
                  <c:v>0.96188146733430602</c:v>
                </c:pt>
                <c:pt idx="25">
                  <c:v>0.96831245312732594</c:v>
                </c:pt>
                <c:pt idx="26">
                  <c:v>0.97478643546375898</c:v>
                </c:pt>
                <c:pt idx="27">
                  <c:v>0.98130370181162596</c:v>
                </c:pt>
                <c:pt idx="28">
                  <c:v>0.98786454156091097</c:v>
                </c:pt>
                <c:pt idx="29">
                  <c:v>0.99446924603641296</c:v>
                </c:pt>
                <c:pt idx="30">
                  <c:v>1.0011181085106799</c:v>
                </c:pt>
                <c:pt idx="31">
                  <c:v>1.00781142421704</c:v>
                </c:pt>
                <c:pt idx="32">
                  <c:v>1.0145494903626999</c:v>
                </c:pt>
                <c:pt idx="33">
                  <c:v>1.0213326061419401</c:v>
                </c:pt>
                <c:pt idx="34">
                  <c:v>1.0281610727494199</c:v>
                </c:pt>
                <c:pt idx="35">
                  <c:v>1.03503519339353</c:v>
                </c:pt>
                <c:pt idx="36">
                  <c:v>1.04195527330986</c:v>
                </c:pt>
                <c:pt idx="37">
                  <c:v>1.04892161977476</c:v>
                </c:pt>
                <c:pt idx="38">
                  <c:v>1.0559345421189801</c:v>
                </c:pt>
                <c:pt idx="39">
                  <c:v>1.06299435174141</c:v>
                </c:pt>
                <c:pt idx="40">
                  <c:v>1.0701013621229001</c:v>
                </c:pt>
                <c:pt idx="41">
                  <c:v>1.07725588884018</c:v>
                </c:pt>
                <c:pt idx="42">
                  <c:v>1.08445824957989</c:v>
                </c:pt>
                <c:pt idx="43">
                  <c:v>1.09170876415264</c:v>
                </c:pt>
                <c:pt idx="44">
                  <c:v>1.0990077545072801</c:v>
                </c:pt>
                <c:pt idx="45">
                  <c:v>1.1063555447451401</c:v>
                </c:pt>
                <c:pt idx="46">
                  <c:v>1.11375246113443</c:v>
                </c:pt>
                <c:pt idx="47">
                  <c:v>1.1211988321247599</c:v>
                </c:pt>
                <c:pt idx="48">
                  <c:v>1.1286949883616899</c:v>
                </c:pt>
                <c:pt idx="49">
                  <c:v>1.13624126270142</c:v>
                </c:pt>
                <c:pt idx="50">
                  <c:v>1.14383799022558</c:v>
                </c:pt>
                <c:pt idx="51">
                  <c:v>1.15148550825609</c:v>
                </c:pt>
                <c:pt idx="52">
                  <c:v>1.1591841563701699</c:v>
                </c:pt>
                <c:pt idx="53">
                  <c:v>1.16693427641539</c:v>
                </c:pt>
                <c:pt idx="54">
                  <c:v>1.1747362125248499</c:v>
                </c:pt>
                <c:pt idx="55">
                  <c:v>1.18259031113247</c:v>
                </c:pt>
                <c:pt idx="56">
                  <c:v>1.19049692098839</c:v>
                </c:pt>
                <c:pt idx="57">
                  <c:v>1.1984563931744301</c:v>
                </c:pt>
                <c:pt idx="58">
                  <c:v>1.2064690811196701</c:v>
                </c:pt>
                <c:pt idx="59">
                  <c:v>1.2145353406161701</c:v>
                </c:pt>
                <c:pt idx="60">
                  <c:v>1.2226555298347701</c:v>
                </c:pt>
                <c:pt idx="61">
                  <c:v>1.2308300093409801</c:v>
                </c:pt>
                <c:pt idx="62">
                  <c:v>1.23905914211098</c:v>
                </c:pt>
                <c:pt idx="63">
                  <c:v>1.24734329354775</c:v>
                </c:pt>
                <c:pt idx="64">
                  <c:v>1.2556828314973201</c:v>
                </c:pt>
                <c:pt idx="65">
                  <c:v>1.26407812626506</c:v>
                </c:pt>
                <c:pt idx="66">
                  <c:v>1.2725295506321499</c:v>
                </c:pt>
                <c:pt idx="67">
                  <c:v>1.28103747987211</c:v>
                </c:pt>
                <c:pt idx="68">
                  <c:v>1.2896022917675001</c:v>
                </c:pt>
                <c:pt idx="69">
                  <c:v>1.29822436662667</c:v>
                </c:pt>
                <c:pt idx="70">
                  <c:v>1.3069040873006299</c:v>
                </c:pt>
                <c:pt idx="71">
                  <c:v>1.3073271663367101</c:v>
                </c:pt>
                <c:pt idx="72">
                  <c:v>1.3158650851852001</c:v>
                </c:pt>
                <c:pt idx="73">
                  <c:v>1.3244587636477601</c:v>
                </c:pt>
                <c:pt idx="74">
                  <c:v>1.33310856588042</c:v>
                </c:pt>
                <c:pt idx="75">
                  <c:v>1.3418148584174301</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Sheet1!$A$2:$A$77</c:f>
              <c:numCache>
                <c:formatCode>General</c:formatCode>
                <c:ptCount val="7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numCache>
            </c:numRef>
          </c:xVal>
          <c:yVal>
            <c:numRef>
              <c:f>Sheet1!$C$2:$C$77</c:f>
              <c:numCache>
                <c:formatCode>General</c:formatCode>
                <c:ptCount val="76"/>
                <c:pt idx="0">
                  <c:v>0.72227868593661104</c:v>
                </c:pt>
                <c:pt idx="1">
                  <c:v>0.73019880063865406</c:v>
                </c:pt>
                <c:pt idx="2">
                  <c:v>0.73820576300506202</c:v>
                </c:pt>
                <c:pt idx="3">
                  <c:v>0.74630052536002101</c:v>
                </c:pt>
                <c:pt idx="4">
                  <c:v>0.75448405047039102</c:v>
                </c:pt>
                <c:pt idx="5">
                  <c:v>0.762757311660202</c:v>
                </c:pt>
                <c:pt idx="6">
                  <c:v>0.77112129292643306</c:v>
                </c:pt>
                <c:pt idx="7">
                  <c:v>0.77957698905603001</c:v>
                </c:pt>
                <c:pt idx="8">
                  <c:v>0.78812540574423795</c:v>
                </c:pt>
                <c:pt idx="9">
                  <c:v>0.79676755971420399</c:v>
                </c:pt>
                <c:pt idx="10">
                  <c:v>0.80550447883790899</c:v>
                </c:pt>
                <c:pt idx="11">
                  <c:v>0.81433720225841599</c:v>
                </c:pt>
                <c:pt idx="12">
                  <c:v>0.82326678051346902</c:v>
                </c:pt>
                <c:pt idx="13">
                  <c:v>0.83229427566043401</c:v>
                </c:pt>
                <c:pt idx="14">
                  <c:v>0.84142076140261901</c:v>
                </c:pt>
                <c:pt idx="15">
                  <c:v>0.85064732321698</c:v>
                </c:pt>
                <c:pt idx="16">
                  <c:v>0.85997505848321998</c:v>
                </c:pt>
                <c:pt idx="17">
                  <c:v>0.86940507661431199</c:v>
                </c:pt>
                <c:pt idx="18">
                  <c:v>0.87893849918844602</c:v>
                </c:pt>
                <c:pt idx="19">
                  <c:v>0.88857646008242896</c:v>
                </c:pt>
                <c:pt idx="20">
                  <c:v>0.89832010560654196</c:v>
                </c:pt>
                <c:pt idx="21">
                  <c:v>0.90817059464088101</c:v>
                </c:pt>
                <c:pt idx="22">
                  <c:v>0.91812909877319004</c:v>
                </c:pt>
                <c:pt idx="23">
                  <c:v>0.92819680243820701</c:v>
                </c:pt>
                <c:pt idx="24">
                  <c:v>0.93837490305853399</c:v>
                </c:pt>
                <c:pt idx="25">
                  <c:v>0.94866461118705903</c:v>
                </c:pt>
                <c:pt idx="26">
                  <c:v>0.95906715065093395</c:v>
                </c:pt>
                <c:pt idx="27">
                  <c:v>0.96958375869712998</c:v>
                </c:pt>
                <c:pt idx="28">
                  <c:v>0.98021568613959897</c:v>
                </c:pt>
                <c:pt idx="29">
                  <c:v>0.99096419750803399</c:v>
                </c:pt>
                <c:pt idx="30">
                  <c:v>1.00040615249867</c:v>
                </c:pt>
                <c:pt idx="31">
                  <c:v>1.00283147864563</c:v>
                </c:pt>
                <c:pt idx="32">
                  <c:v>1.0052626846114101</c:v>
                </c:pt>
                <c:pt idx="33">
                  <c:v>1.0076997846507001</c:v>
                </c:pt>
                <c:pt idx="34">
                  <c:v>1.01014279305273</c:v>
                </c:pt>
                <c:pt idx="35">
                  <c:v>1.01259172414141</c:v>
                </c:pt>
                <c:pt idx="36">
                  <c:v>1.01504659227534</c:v>
                </c:pt>
                <c:pt idx="37">
                  <c:v>1.0175074118479599</c:v>
                </c:pt>
                <c:pt idx="38">
                  <c:v>1.01997419728757</c:v>
                </c:pt>
                <c:pt idx="39">
                  <c:v>1.0224469630574899</c:v>
                </c:pt>
                <c:pt idx="40">
                  <c:v>1.0249257236560601</c:v>
                </c:pt>
                <c:pt idx="41">
                  <c:v>1.02741049361681</c:v>
                </c:pt>
                <c:pt idx="42">
                  <c:v>1.0299012875084901</c:v>
                </c:pt>
                <c:pt idx="43">
                  <c:v>1.03239811993514</c:v>
                </c:pt>
                <c:pt idx="44">
                  <c:v>1.03490100553626</c:v>
                </c:pt>
                <c:pt idx="45">
                  <c:v>1.03740995898679</c:v>
                </c:pt>
                <c:pt idx="46">
                  <c:v>1.03992499499728</c:v>
                </c:pt>
                <c:pt idx="47">
                  <c:v>1.0424461283139399</c:v>
                </c:pt>
                <c:pt idx="48">
                  <c:v>1.0449733737186999</c:v>
                </c:pt>
                <c:pt idx="49">
                  <c:v>1.0475067460293701</c:v>
                </c:pt>
                <c:pt idx="50">
                  <c:v>1.0500462600996501</c:v>
                </c:pt>
                <c:pt idx="51">
                  <c:v>1.0525919308192699</c:v>
                </c:pt>
                <c:pt idx="52">
                  <c:v>1.0551437731140401</c:v>
                </c:pt>
                <c:pt idx="53">
                  <c:v>1.0577018019459801</c:v>
                </c:pt>
                <c:pt idx="54">
                  <c:v>1.0602660323133599</c:v>
                </c:pt>
                <c:pt idx="55">
                  <c:v>1.06283647925082</c:v>
                </c:pt>
                <c:pt idx="56">
                  <c:v>1.0654131578294499</c:v>
                </c:pt>
                <c:pt idx="57">
                  <c:v>1.06799608315688</c:v>
                </c:pt>
                <c:pt idx="58">
                  <c:v>1.07058527037736</c:v>
                </c:pt>
                <c:pt idx="59">
                  <c:v>1.07318073467185</c:v>
                </c:pt>
                <c:pt idx="60">
                  <c:v>1.07578249125813</c:v>
                </c:pt>
                <c:pt idx="61">
                  <c:v>1.0783905553908599</c:v>
                </c:pt>
                <c:pt idx="62">
                  <c:v>1.0810049423616901</c:v>
                </c:pt>
                <c:pt idx="63">
                  <c:v>1.0836256674993301</c:v>
                </c:pt>
                <c:pt idx="64">
                  <c:v>1.08625274616967</c:v>
                </c:pt>
                <c:pt idx="65">
                  <c:v>1.0888861937758401</c:v>
                </c:pt>
                <c:pt idx="66">
                  <c:v>1.0915260257583199</c:v>
                </c:pt>
                <c:pt idx="67">
                  <c:v>1.0941722575950099</c:v>
                </c:pt>
                <c:pt idx="68">
                  <c:v>1.0968249048013501</c:v>
                </c:pt>
                <c:pt idx="69">
                  <c:v>1.09948398293038</c:v>
                </c:pt>
                <c:pt idx="70">
                  <c:v>1.10214950757285</c:v>
                </c:pt>
                <c:pt idx="71">
                  <c:v>1.0796423963928901</c:v>
                </c:pt>
                <c:pt idx="72">
                  <c:v>1.08165392256682</c:v>
                </c:pt>
                <c:pt idx="73">
                  <c:v>1.0836691964979399</c:v>
                </c:pt>
                <c:pt idx="74">
                  <c:v>1.08568822516884</c:v>
                </c:pt>
                <c:pt idx="75">
                  <c:v>1.0877110155751399</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Sheet1!$A$2:$A$77</c:f>
              <c:numCache>
                <c:formatCode>General</c:formatCode>
                <c:ptCount val="7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numCache>
            </c:numRef>
          </c:xVal>
          <c:yVal>
            <c:numRef>
              <c:f>Sheet1!$D$2:$D$77</c:f>
              <c:numCache>
                <c:formatCode>General</c:formatCode>
                <c:ptCount val="76"/>
                <c:pt idx="0">
                  <c:v>0.93031117171904798</c:v>
                </c:pt>
                <c:pt idx="1">
                  <c:v>0.93256656369554403</c:v>
                </c:pt>
                <c:pt idx="2">
                  <c:v>0.93482742351239601</c:v>
                </c:pt>
                <c:pt idx="3">
                  <c:v>0.93709376442551495</c:v>
                </c:pt>
                <c:pt idx="4">
                  <c:v>0.93936559972295097</c:v>
                </c:pt>
                <c:pt idx="5">
                  <c:v>0.94164294272496696</c:v>
                </c:pt>
                <c:pt idx="6">
                  <c:v>0.94392580678411997</c:v>
                </c:pt>
                <c:pt idx="7">
                  <c:v>0.94621420528533795</c:v>
                </c:pt>
                <c:pt idx="8">
                  <c:v>0.948508151646</c:v>
                </c:pt>
                <c:pt idx="9">
                  <c:v>0.95080765931600897</c:v>
                </c:pt>
                <c:pt idx="10">
                  <c:v>0.95311274177788097</c:v>
                </c:pt>
                <c:pt idx="11">
                  <c:v>0.95542341254681296</c:v>
                </c:pt>
                <c:pt idx="12">
                  <c:v>0.95773968517077102</c:v>
                </c:pt>
                <c:pt idx="13">
                  <c:v>0.96006157323056396</c:v>
                </c:pt>
                <c:pt idx="14">
                  <c:v>0.96238909033992504</c:v>
                </c:pt>
                <c:pt idx="15">
                  <c:v>0.96472225014559498</c:v>
                </c:pt>
                <c:pt idx="16">
                  <c:v>0.96706106632739497</c:v>
                </c:pt>
                <c:pt idx="17">
                  <c:v>0.96940555259831296</c:v>
                </c:pt>
                <c:pt idx="18">
                  <c:v>0.97175572270458099</c:v>
                </c:pt>
                <c:pt idx="19">
                  <c:v>0.97411159042575701</c:v>
                </c:pt>
                <c:pt idx="20">
                  <c:v>0.97647316957480501</c:v>
                </c:pt>
                <c:pt idx="21">
                  <c:v>0.97884047399817697</c:v>
                </c:pt>
                <c:pt idx="22">
                  <c:v>0.98121351757589303</c:v>
                </c:pt>
                <c:pt idx="23">
                  <c:v>0.98359231422162297</c:v>
                </c:pt>
                <c:pt idx="24">
                  <c:v>0.985976877882768</c:v>
                </c:pt>
                <c:pt idx="25">
                  <c:v>0.98836722254054399</c:v>
                </c:pt>
                <c:pt idx="26">
                  <c:v>0.99076336221006001</c:v>
                </c:pt>
                <c:pt idx="27">
                  <c:v>0.99316531094040394</c:v>
                </c:pt>
                <c:pt idx="28">
                  <c:v>0.99557308281472201</c:v>
                </c:pt>
                <c:pt idx="29">
                  <c:v>0.99798669195030498</c:v>
                </c:pt>
                <c:pt idx="30">
                  <c:v>1.00183057119827</c:v>
                </c:pt>
                <c:pt idx="31">
                  <c:v>1.01281609962435</c:v>
                </c:pt>
                <c:pt idx="32">
                  <c:v>1.0239220893721901</c:v>
                </c:pt>
                <c:pt idx="33">
                  <c:v>1.03514986135506</c:v>
                </c:pt>
                <c:pt idx="34">
                  <c:v>1.0465007509706199</c:v>
                </c:pt>
                <c:pt idx="35">
                  <c:v>1.0579761082597701</c:v>
                </c:pt>
                <c:pt idx="36">
                  <c:v>1.06957729806724</c:v>
                </c:pt>
                <c:pt idx="37">
                  <c:v>1.0813057002038899</c:v>
                </c:pt>
                <c:pt idx="38">
                  <c:v>1.0931627096108401</c:v>
                </c:pt>
                <c:pt idx="39">
                  <c:v>1.10514973652537</c:v>
                </c:pt>
                <c:pt idx="40">
                  <c:v>1.1172682066486599</c:v>
                </c:pt>
                <c:pt idx="41">
                  <c:v>1.1295195613153599</c:v>
                </c:pt>
                <c:pt idx="42">
                  <c:v>1.14190525766498</c:v>
                </c:pt>
                <c:pt idx="43">
                  <c:v>1.1544267688152801</c:v>
                </c:pt>
                <c:pt idx="44">
                  <c:v>1.1670855840373699</c:v>
                </c:pt>
                <c:pt idx="45">
                  <c:v>1.1798832089329301</c:v>
                </c:pt>
                <c:pt idx="46">
                  <c:v>1.1928211656132499</c:v>
                </c:pt>
                <c:pt idx="47">
                  <c:v>1.20590099288024</c:v>
                </c:pt>
                <c:pt idx="48">
                  <c:v>1.2191242464095</c:v>
                </c:pt>
                <c:pt idx="49">
                  <c:v>1.2324924989353001</c:v>
                </c:pt>
                <c:pt idx="50">
                  <c:v>1.2460073404376699</c:v>
                </c:pt>
                <c:pt idx="51">
                  <c:v>1.2596703783315</c:v>
                </c:pt>
                <c:pt idx="52">
                  <c:v>1.2734832376577001</c:v>
                </c:pt>
                <c:pt idx="53">
                  <c:v>1.28744756127649</c:v>
                </c:pt>
                <c:pt idx="54">
                  <c:v>1.30156501006283</c:v>
                </c:pt>
                <c:pt idx="55">
                  <c:v>1.3158372631039099</c:v>
                </c:pt>
                <c:pt idx="56">
                  <c:v>1.3302660178988699</c:v>
                </c:pt>
                <c:pt idx="57">
                  <c:v>1.3448529905607101</c:v>
                </c:pt>
                <c:pt idx="58">
                  <c:v>1.3595999160204</c:v>
                </c:pt>
                <c:pt idx="59">
                  <c:v>1.3745085482332</c:v>
                </c:pt>
                <c:pt idx="60">
                  <c:v>1.38958066038729</c:v>
                </c:pt>
                <c:pt idx="61">
                  <c:v>1.4048180451146699</c:v>
                </c:pt>
                <c:pt idx="62">
                  <c:v>1.4202225147043901</c:v>
                </c:pt>
                <c:pt idx="63">
                  <c:v>1.4357959013180299</c:v>
                </c:pt>
                <c:pt idx="64">
                  <c:v>1.45154005720768</c:v>
                </c:pt>
                <c:pt idx="65">
                  <c:v>1.4674568549362299</c:v>
                </c:pt>
                <c:pt idx="66">
                  <c:v>1.48354818760006</c:v>
                </c:pt>
                <c:pt idx="67">
                  <c:v>1.4998159690541999</c:v>
                </c:pt>
                <c:pt idx="68">
                  <c:v>1.51626213413999</c:v>
                </c:pt>
                <c:pt idx="69">
                  <c:v>1.5328886389152001</c:v>
                </c:pt>
                <c:pt idx="70">
                  <c:v>1.5496974608866301</c:v>
                </c:pt>
                <c:pt idx="71">
                  <c:v>1.5830281633549499</c:v>
                </c:pt>
                <c:pt idx="72">
                  <c:v>1.60079012915749</c:v>
                </c:pt>
                <c:pt idx="73">
                  <c:v>1.6187513885900999</c:v>
                </c:pt>
                <c:pt idx="74">
                  <c:v>1.63691417777637</c:v>
                </c:pt>
                <c:pt idx="75">
                  <c:v>1.6552807579297799</c:v>
                </c:pt>
              </c:numCache>
            </c:numRef>
          </c:yVal>
          <c:smooth val="1"/>
        </c:ser>
        <c:dLbls>
          <c:showLegendKey val="0"/>
          <c:showVal val="0"/>
          <c:showCatName val="0"/>
          <c:showSerName val="0"/>
          <c:showPercent val="0"/>
          <c:showBubbleSize val="0"/>
        </c:dLbls>
        <c:axId val="563002192"/>
        <c:axId val="563002584"/>
      </c:scatterChart>
      <c:valAx>
        <c:axId val="563002192"/>
        <c:scaling>
          <c:orientation val="minMax"/>
          <c:max val="120"/>
          <c:min val="50"/>
        </c:scaling>
        <c:delete val="0"/>
        <c:axPos val="b"/>
        <c:title>
          <c:tx>
            <c:rich>
              <a:bodyPr/>
              <a:lstStyle/>
              <a:p>
                <a:pPr>
                  <a:defRPr sz="1700"/>
                </a:pPr>
                <a:r>
                  <a:rPr lang="en-US" sz="1700" baseline="0" dirty="0" smtClean="0"/>
                  <a:t>Recipient weight (kg)</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63002584"/>
        <c:crosses val="autoZero"/>
        <c:crossBetween val="midCat"/>
        <c:majorUnit val="10"/>
      </c:valAx>
      <c:valAx>
        <c:axId val="563002584"/>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Renal Dysfunction within 5 Years </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63002192"/>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20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89663902631861"/>
          <c:y val="3.3590508847684365E-2"/>
          <c:w val="0.82428227998048909"/>
          <c:h val="0.77074260114041182"/>
        </c:manualLayout>
      </c:layout>
      <c:scatterChart>
        <c:scatterStyle val="smoothMarker"/>
        <c:varyColors val="0"/>
        <c:ser>
          <c:idx val="0"/>
          <c:order val="0"/>
          <c:tx>
            <c:strRef>
              <c:f>Sheet1!$A$1</c:f>
              <c:strCache>
                <c:ptCount val="1"/>
                <c:pt idx="0">
                  <c:v>Creatinine</c:v>
                </c:pt>
              </c:strCache>
            </c:strRef>
          </c:tx>
          <c:spPr>
            <a:ln w="38100">
              <a:solidFill>
                <a:srgbClr val="00FF00"/>
              </a:solidFill>
            </a:ln>
          </c:spPr>
          <c:marker>
            <c:symbol val="none"/>
          </c:marker>
          <c:xVal>
            <c:numRef>
              <c:f>Sheet1!$A$2:$A$22</c:f>
              <c:numCache>
                <c:formatCode>General</c:formatCode>
                <c:ptCount val="2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numCache>
            </c:numRef>
          </c:xVal>
          <c:yVal>
            <c:numRef>
              <c:f>Sheet1!$B$2:$B$22</c:f>
              <c:numCache>
                <c:formatCode>General</c:formatCode>
                <c:ptCount val="21"/>
                <c:pt idx="0">
                  <c:v>0.50141705553109495</c:v>
                </c:pt>
                <c:pt idx="1">
                  <c:v>0.553385533782905</c:v>
                </c:pt>
                <c:pt idx="2">
                  <c:v>0.61074019246479405</c:v>
                </c:pt>
                <c:pt idx="3">
                  <c:v>0.67403927266061103</c:v>
                </c:pt>
                <c:pt idx="4">
                  <c:v>0.74389887335773397</c:v>
                </c:pt>
                <c:pt idx="5">
                  <c:v>0.82099894802649498</c:v>
                </c:pt>
                <c:pt idx="6">
                  <c:v>0.90608992270441602</c:v>
                </c:pt>
                <c:pt idx="7">
                  <c:v>1</c:v>
                </c:pt>
                <c:pt idx="8">
                  <c:v>1.1036432201069999</c:v>
                </c:pt>
                <c:pt idx="9">
                  <c:v>1.2180283572881401</c:v>
                </c:pt>
                <c:pt idx="10">
                  <c:v>1.3442687384191101</c:v>
                </c:pt>
                <c:pt idx="11">
                  <c:v>1.4835930791580401</c:v>
                </c:pt>
                <c:pt idx="12">
                  <c:v>1.6373574432104301</c:v>
                </c:pt>
                <c:pt idx="13">
                  <c:v>1.8070584410909101</c:v>
                </c:pt>
                <c:pt idx="14">
                  <c:v>1.9943477968471</c:v>
                </c:pt>
                <c:pt idx="15">
                  <c:v>2.2010484245256299</c:v>
                </c:pt>
                <c:pt idx="16">
                  <c:v>2.4291721708548901</c:v>
                </c:pt>
                <c:pt idx="17">
                  <c:v>2.6809393968365902</c:v>
                </c:pt>
                <c:pt idx="18">
                  <c:v>2.9588005888364401</c:v>
                </c:pt>
                <c:pt idx="19">
                  <c:v>3.2654602095179199</c:v>
                </c:pt>
                <c:pt idx="20">
                  <c:v>3.60390302076362</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Sheet1!$A$2:$A$22</c:f>
              <c:numCache>
                <c:formatCode>General</c:formatCode>
                <c:ptCount val="2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numCache>
            </c:numRef>
          </c:xVal>
          <c:yVal>
            <c:numRef>
              <c:f>Sheet1!$C$2:$C$22</c:f>
              <c:numCache>
                <c:formatCode>General</c:formatCode>
                <c:ptCount val="21"/>
                <c:pt idx="0">
                  <c:v>0.44733104705673099</c:v>
                </c:pt>
                <c:pt idx="1">
                  <c:v>0.50180984606849499</c:v>
                </c:pt>
                <c:pt idx="2">
                  <c:v>0.56292341716078498</c:v>
                </c:pt>
                <c:pt idx="3">
                  <c:v>0.63147978476436994</c:v>
                </c:pt>
                <c:pt idx="4">
                  <c:v>0.70838537962643999</c:v>
                </c:pt>
                <c:pt idx="5">
                  <c:v>0.79465702335307498</c:v>
                </c:pt>
                <c:pt idx="6">
                  <c:v>0.89143537250496996</c:v>
                </c:pt>
                <c:pt idx="7">
                  <c:v>1</c:v>
                </c:pt>
                <c:pt idx="8">
                  <c:v>1.08579356240077</c:v>
                </c:pt>
                <c:pt idx="9">
                  <c:v>1.1789476601509501</c:v>
                </c:pt>
                <c:pt idx="10">
                  <c:v>1.2800937797993499</c:v>
                </c:pt>
                <c:pt idx="11">
                  <c:v>1.3899175853754</c:v>
                </c:pt>
                <c:pt idx="12">
                  <c:v>1.5091635664682299</c:v>
                </c:pt>
                <c:pt idx="13">
                  <c:v>1.6386400850809799</c:v>
                </c:pt>
                <c:pt idx="14">
                  <c:v>1.7792248554727801</c:v>
                </c:pt>
                <c:pt idx="15">
                  <c:v>1.9318708941357801</c:v>
                </c:pt>
                <c:pt idx="16">
                  <c:v>2.09761298024205</c:v>
                </c:pt>
                <c:pt idx="17">
                  <c:v>2.2775746703550999</c:v>
                </c:pt>
                <c:pt idx="18">
                  <c:v>2.4729759149586199</c:v>
                </c:pt>
                <c:pt idx="19">
                  <c:v>2.68514132843422</c:v>
                </c:pt>
                <c:pt idx="20">
                  <c:v>2.9155091685501202</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Sheet1!$A$2:$A$22</c:f>
              <c:numCache>
                <c:formatCode>General</c:formatCode>
                <c:ptCount val="2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numCache>
            </c:numRef>
          </c:xVal>
          <c:yVal>
            <c:numRef>
              <c:f>Sheet1!$D$2:$D$22</c:f>
              <c:numCache>
                <c:formatCode>General</c:formatCode>
                <c:ptCount val="21"/>
                <c:pt idx="0">
                  <c:v>0.56204250796298505</c:v>
                </c:pt>
                <c:pt idx="1">
                  <c:v>0.61026213694179099</c:v>
                </c:pt>
                <c:pt idx="2">
                  <c:v>0.66261869966833198</c:v>
                </c:pt>
                <c:pt idx="3">
                  <c:v>0.719467118426243</c:v>
                </c:pt>
                <c:pt idx="4">
                  <c:v>0.78119276554624495</c:v>
                </c:pt>
                <c:pt idx="5">
                  <c:v>0.84821407582416497</c:v>
                </c:pt>
                <c:pt idx="6">
                  <c:v>0.92098538306759503</c:v>
                </c:pt>
                <c:pt idx="7">
                  <c:v>1</c:v>
                </c:pt>
                <c:pt idx="8">
                  <c:v>1.1217863132242101</c:v>
                </c:pt>
                <c:pt idx="9">
                  <c:v>1.25840453253716</c:v>
                </c:pt>
                <c:pt idx="10">
                  <c:v>1.4116609810995</c:v>
                </c:pt>
                <c:pt idx="11">
                  <c:v>1.58358196751008</c:v>
                </c:pt>
                <c:pt idx="12">
                  <c:v>1.77644057702147</c:v>
                </c:pt>
                <c:pt idx="13">
                  <c:v>1.9927867255588001</c:v>
                </c:pt>
                <c:pt idx="14">
                  <c:v>2.23548087390675</c:v>
                </c:pt>
                <c:pt idx="15">
                  <c:v>2.5077318478230799</c:v>
                </c:pt>
                <c:pt idx="16">
                  <c:v>2.81313926412439</c:v>
                </c:pt>
                <c:pt idx="17">
                  <c:v>3.1557411236883599</c:v>
                </c:pt>
                <c:pt idx="18">
                  <c:v>3.5400672006323899</c:v>
                </c:pt>
                <c:pt idx="19">
                  <c:v>3.97119893356335</c:v>
                </c:pt>
                <c:pt idx="20">
                  <c:v>4.4548366107619399</c:v>
                </c:pt>
              </c:numCache>
            </c:numRef>
          </c:yVal>
          <c:smooth val="1"/>
        </c:ser>
        <c:dLbls>
          <c:showLegendKey val="0"/>
          <c:showVal val="0"/>
          <c:showCatName val="0"/>
          <c:showSerName val="0"/>
          <c:showPercent val="0"/>
          <c:showBubbleSize val="0"/>
        </c:dLbls>
        <c:axId val="563003368"/>
        <c:axId val="563003760"/>
      </c:scatterChart>
      <c:valAx>
        <c:axId val="563003368"/>
        <c:scaling>
          <c:orientation val="minMax"/>
          <c:max val="2.5"/>
          <c:min val="0.5"/>
        </c:scaling>
        <c:delete val="0"/>
        <c:axPos val="b"/>
        <c:title>
          <c:tx>
            <c:rich>
              <a:bodyPr/>
              <a:lstStyle/>
              <a:p>
                <a:pPr>
                  <a:defRPr sz="1700"/>
                </a:pPr>
                <a:r>
                  <a:rPr lang="en-US" sz="1700" dirty="0" smtClean="0"/>
                  <a:t>Recipient</a:t>
                </a:r>
                <a:r>
                  <a:rPr lang="en-US" sz="1700" baseline="0" dirty="0" smtClean="0"/>
                  <a:t> Creatinine (mg/</a:t>
                </a:r>
                <a:r>
                  <a:rPr lang="en-US" sz="1700" baseline="0" dirty="0" err="1" smtClean="0"/>
                  <a:t>dL</a:t>
                </a:r>
                <a:r>
                  <a:rPr lang="en-US" sz="1700" baseline="0" dirty="0" smtClean="0"/>
                  <a:t>)</a:t>
                </a:r>
                <a:endParaRPr lang="en-US" sz="1700" dirty="0"/>
              </a:p>
            </c:rich>
          </c:tx>
          <c:layout/>
          <c:overlay val="0"/>
        </c:title>
        <c:numFmt formatCode="#,##0.0" sourceLinked="0"/>
        <c:majorTickMark val="out"/>
        <c:minorTickMark val="none"/>
        <c:tickLblPos val="nextTo"/>
        <c:txPr>
          <a:bodyPr rot="0"/>
          <a:lstStyle/>
          <a:p>
            <a:pPr>
              <a:defRPr sz="1500" b="1"/>
            </a:pPr>
            <a:endParaRPr lang="en-US"/>
          </a:p>
        </c:txPr>
        <c:crossAx val="563003760"/>
        <c:crosses val="autoZero"/>
        <c:crossBetween val="midCat"/>
        <c:majorUnit val="0.5"/>
      </c:valAx>
      <c:valAx>
        <c:axId val="563003760"/>
        <c:scaling>
          <c:orientation val="minMax"/>
          <c:max val="4.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Renal Dysfunction within 5 Years </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63003368"/>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20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89663902631861"/>
          <c:y val="3.3590508847684365E-2"/>
          <c:w val="0.82428227998048909"/>
          <c:h val="0.77074260114041182"/>
        </c:manualLayout>
      </c:layout>
      <c:scatterChart>
        <c:scatterStyle val="smoothMarker"/>
        <c:varyColors val="0"/>
        <c:ser>
          <c:idx val="0"/>
          <c:order val="0"/>
          <c:tx>
            <c:strRef>
              <c:f>Sheet1!$A$1</c:f>
              <c:strCache>
                <c:ptCount val="1"/>
                <c:pt idx="0">
                  <c:v>Bilirubin</c:v>
                </c:pt>
              </c:strCache>
            </c:strRef>
          </c:tx>
          <c:spPr>
            <a:ln w="38100">
              <a:solidFill>
                <a:srgbClr val="00FF00"/>
              </a:solidFill>
            </a:ln>
          </c:spPr>
          <c:marker>
            <c:symbol val="none"/>
          </c:marker>
          <c:xVal>
            <c:numRef>
              <c:f>Sheet1!$A$2:$A$37</c:f>
              <c:numCache>
                <c:formatCode>General</c:formatCode>
                <c:ptCount val="36"/>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numCache>
            </c:numRef>
          </c:xVal>
          <c:yVal>
            <c:numRef>
              <c:f>Sheet1!$B$2:$B$37</c:f>
              <c:numCache>
                <c:formatCode>General</c:formatCode>
                <c:ptCount val="36"/>
                <c:pt idx="0">
                  <c:v>1.02953547371583</c:v>
                </c:pt>
                <c:pt idx="1">
                  <c:v>1.01959463952823</c:v>
                </c:pt>
                <c:pt idx="2">
                  <c:v>1.0097497905561701</c:v>
                </c:pt>
                <c:pt idx="3">
                  <c:v>1</c:v>
                </c:pt>
                <c:pt idx="4">
                  <c:v>0.99034435000892596</c:v>
                </c:pt>
                <c:pt idx="5">
                  <c:v>0.98078193159460203</c:v>
                </c:pt>
                <c:pt idx="6">
                  <c:v>0.97131184454555497</c:v>
                </c:pt>
                <c:pt idx="7">
                  <c:v>0.96193319734243798</c:v>
                </c:pt>
                <c:pt idx="8">
                  <c:v>0.95264510707410499</c:v>
                </c:pt>
                <c:pt idx="9">
                  <c:v>0.94344669935448799</c:v>
                </c:pt>
                <c:pt idx="10">
                  <c:v>0.93433710824028704</c:v>
                </c:pt>
                <c:pt idx="11">
                  <c:v>0.92531547614944698</c:v>
                </c:pt>
                <c:pt idx="12">
                  <c:v>0.91638095378042395</c:v>
                </c:pt>
                <c:pt idx="13">
                  <c:v>0.90753270003223296</c:v>
                </c:pt>
                <c:pt idx="14">
                  <c:v>0.89876988192526697</c:v>
                </c:pt>
                <c:pt idx="15">
                  <c:v>0.89009167452287796</c:v>
                </c:pt>
                <c:pt idx="16">
                  <c:v>0.88149726085371605</c:v>
                </c:pt>
                <c:pt idx="17">
                  <c:v>0.87298583183482203</c:v>
                </c:pt>
                <c:pt idx="18">
                  <c:v>0.86455658619545805</c:v>
                </c:pt>
                <c:pt idx="19">
                  <c:v>0.856208730401677</c:v>
                </c:pt>
                <c:pt idx="20">
                  <c:v>0.84794147858161695</c:v>
                </c:pt>
                <c:pt idx="21">
                  <c:v>0.83975405245151902</c:v>
                </c:pt>
                <c:pt idx="22">
                  <c:v>0.83164568124246097</c:v>
                </c:pt>
                <c:pt idx="23">
                  <c:v>0.82361560162779501</c:v>
                </c:pt>
                <c:pt idx="24">
                  <c:v>0.81566305765128899</c:v>
                </c:pt>
                <c:pt idx="25">
                  <c:v>0.80778730065595905</c:v>
                </c:pt>
                <c:pt idx="26">
                  <c:v>0.79998758921359103</c:v>
                </c:pt>
                <c:pt idx="27">
                  <c:v>0.79226318905494097</c:v>
                </c:pt>
                <c:pt idx="28">
                  <c:v>0.78461337300061396</c:v>
                </c:pt>
                <c:pt idx="29">
                  <c:v>0.77703742089260397</c:v>
                </c:pt>
                <c:pt idx="30">
                  <c:v>0.76953461952649904</c:v>
                </c:pt>
                <c:pt idx="31">
                  <c:v>0.76210426258433706</c:v>
                </c:pt>
                <c:pt idx="32">
                  <c:v>0.75474565056811604</c:v>
                </c:pt>
                <c:pt idx="33">
                  <c:v>0.74745809073394498</c:v>
                </c:pt>
                <c:pt idx="34">
                  <c:v>0.74024089702682205</c:v>
                </c:pt>
                <c:pt idx="35">
                  <c:v>0.733093390016052</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Sheet1!$A$2:$A$37</c:f>
              <c:numCache>
                <c:formatCode>General</c:formatCode>
                <c:ptCount val="36"/>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numCache>
            </c:numRef>
          </c:xVal>
          <c:yVal>
            <c:numRef>
              <c:f>Sheet1!$C$2:$C$37</c:f>
              <c:numCache>
                <c:formatCode>General</c:formatCode>
                <c:ptCount val="36"/>
                <c:pt idx="0">
                  <c:v>1.00505533769806</c:v>
                </c:pt>
                <c:pt idx="1">
                  <c:v>1.003367391889</c:v>
                </c:pt>
                <c:pt idx="2">
                  <c:v>1.0016822809099699</c:v>
                </c:pt>
                <c:pt idx="3">
                  <c:v>1</c:v>
                </c:pt>
                <c:pt idx="4">
                  <c:v>0.98243188231496703</c:v>
                </c:pt>
                <c:pt idx="5">
                  <c:v>0.96517240338892896</c:v>
                </c:pt>
                <c:pt idx="6">
                  <c:v>0.94821614101984597</c:v>
                </c:pt>
                <c:pt idx="7">
                  <c:v>0.93155776826356196</c:v>
                </c:pt>
                <c:pt idx="8">
                  <c:v>0.91519205176030105</c:v>
                </c:pt>
                <c:pt idx="9">
                  <c:v>0.89911385009056899</c:v>
                </c:pt>
                <c:pt idx="10">
                  <c:v>0.88331811215993505</c:v>
                </c:pt>
                <c:pt idx="11">
                  <c:v>0.86779987561218797</c:v>
                </c:pt>
                <c:pt idx="12">
                  <c:v>0.85255426527037603</c:v>
                </c:pt>
                <c:pt idx="13">
                  <c:v>0.83757649160522896</c:v>
                </c:pt>
                <c:pt idx="14">
                  <c:v>0.82286184923049099</c:v>
                </c:pt>
                <c:pt idx="15">
                  <c:v>0.80840571542468598</c:v>
                </c:pt>
                <c:pt idx="16">
                  <c:v>0.79420354867885201</c:v>
                </c:pt>
                <c:pt idx="17">
                  <c:v>0.78025088726979097</c:v>
                </c:pt>
                <c:pt idx="18">
                  <c:v>0.76654334785838396</c:v>
                </c:pt>
                <c:pt idx="19">
                  <c:v>0.75307662411252796</c:v>
                </c:pt>
                <c:pt idx="20">
                  <c:v>0.739846485354272</c:v>
                </c:pt>
                <c:pt idx="21">
                  <c:v>0.72684877523071001</c:v>
                </c:pt>
                <c:pt idx="22">
                  <c:v>0.71407941040823497</c:v>
                </c:pt>
                <c:pt idx="23">
                  <c:v>0.70153437928972395</c:v>
                </c:pt>
                <c:pt idx="24">
                  <c:v>0.689209740754266</c:v>
                </c:pt>
                <c:pt idx="25">
                  <c:v>0.67710162291902398</c:v>
                </c:pt>
                <c:pt idx="26">
                  <c:v>0.66520622192285495</c:v>
                </c:pt>
                <c:pt idx="27">
                  <c:v>0.65351980073129801</c:v>
                </c:pt>
                <c:pt idx="28">
                  <c:v>0.64203868796255104</c:v>
                </c:pt>
                <c:pt idx="29">
                  <c:v>0.63075927673408105</c:v>
                </c:pt>
                <c:pt idx="30">
                  <c:v>0.61967802352949097</c:v>
                </c:pt>
                <c:pt idx="31">
                  <c:v>0.60879144708529598</c:v>
                </c:pt>
                <c:pt idx="32">
                  <c:v>0.59809612729726003</c:v>
                </c:pt>
                <c:pt idx="33">
                  <c:v>0.587588704145939</c:v>
                </c:pt>
                <c:pt idx="34">
                  <c:v>0.57726587664110696</c:v>
                </c:pt>
                <c:pt idx="35">
                  <c:v>0.56712440178472201</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Sheet1!$A$2:$A$37</c:f>
              <c:numCache>
                <c:formatCode>General</c:formatCode>
                <c:ptCount val="36"/>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numCache>
            </c:numRef>
          </c:xVal>
          <c:yVal>
            <c:numRef>
              <c:f>Sheet1!$D$2:$D$37</c:f>
              <c:numCache>
                <c:formatCode>General</c:formatCode>
                <c:ptCount val="36"/>
                <c:pt idx="0">
                  <c:v>1.0546118724834801</c:v>
                </c:pt>
                <c:pt idx="1">
                  <c:v>1.0360843269956601</c:v>
                </c:pt>
                <c:pt idx="2">
                  <c:v>1.01788227560738</c:v>
                </c:pt>
                <c:pt idx="3">
                  <c:v>1</c:v>
                </c:pt>
                <c:pt idx="4">
                  <c:v>0.99832054440611495</c:v>
                </c:pt>
                <c:pt idx="5">
                  <c:v>0.99664390938332104</c:v>
                </c:pt>
                <c:pt idx="6">
                  <c:v>0.99497009019459604</c:v>
                </c:pt>
                <c:pt idx="7">
                  <c:v>0.99329908211087004</c:v>
                </c:pt>
                <c:pt idx="8">
                  <c:v>0.99163088041101799</c:v>
                </c:pt>
                <c:pt idx="9">
                  <c:v>0.98996548038184196</c:v>
                </c:pt>
                <c:pt idx="10">
                  <c:v>0.98830287731806199</c:v>
                </c:pt>
                <c:pt idx="11">
                  <c:v>0.98664306652229805</c:v>
                </c:pt>
                <c:pt idx="12">
                  <c:v>0.98498604330505901</c:v>
                </c:pt>
                <c:pt idx="13">
                  <c:v>0.983331802984731</c:v>
                </c:pt>
                <c:pt idx="14">
                  <c:v>0.98168034088756295</c:v>
                </c:pt>
                <c:pt idx="15">
                  <c:v>0.98003165234765199</c:v>
                </c:pt>
                <c:pt idx="16">
                  <c:v>0.97838573270693296</c:v>
                </c:pt>
                <c:pt idx="17">
                  <c:v>0.97674257731516101</c:v>
                </c:pt>
                <c:pt idx="18">
                  <c:v>0.97510218152990302</c:v>
                </c:pt>
                <c:pt idx="19">
                  <c:v>0.973464540716523</c:v>
                </c:pt>
                <c:pt idx="20">
                  <c:v>0.97182965024816803</c:v>
                </c:pt>
                <c:pt idx="21">
                  <c:v>0.97019750550575501</c:v>
                </c:pt>
                <c:pt idx="22">
                  <c:v>0.96856810187796005</c:v>
                </c:pt>
                <c:pt idx="23">
                  <c:v>0.96694143476120198</c:v>
                </c:pt>
                <c:pt idx="24">
                  <c:v>0.96531749955963297</c:v>
                </c:pt>
                <c:pt idx="25">
                  <c:v>0.96369629168512205</c:v>
                </c:pt>
                <c:pt idx="26">
                  <c:v>0.96207780655724495</c:v>
                </c:pt>
                <c:pt idx="27">
                  <c:v>0.96046203960327003</c:v>
                </c:pt>
                <c:pt idx="28">
                  <c:v>0.95884898625814396</c:v>
                </c:pt>
                <c:pt idx="29">
                  <c:v>0.95723864196448205</c:v>
                </c:pt>
                <c:pt idx="30">
                  <c:v>0.95563100217255104</c:v>
                </c:pt>
                <c:pt idx="31">
                  <c:v>0.95402606234026299</c:v>
                </c:pt>
                <c:pt idx="32">
                  <c:v>0.95242381793315301</c:v>
                </c:pt>
                <c:pt idx="33">
                  <c:v>0.95082426442437595</c:v>
                </c:pt>
                <c:pt idx="34">
                  <c:v>0.94922739729468597</c:v>
                </c:pt>
                <c:pt idx="35">
                  <c:v>0.947633212032431</c:v>
                </c:pt>
              </c:numCache>
            </c:numRef>
          </c:yVal>
          <c:smooth val="1"/>
        </c:ser>
        <c:dLbls>
          <c:showLegendKey val="0"/>
          <c:showVal val="0"/>
          <c:showCatName val="0"/>
          <c:showSerName val="0"/>
          <c:showPercent val="0"/>
          <c:showBubbleSize val="0"/>
        </c:dLbls>
        <c:axId val="563004544"/>
        <c:axId val="563004936"/>
      </c:scatterChart>
      <c:valAx>
        <c:axId val="563004544"/>
        <c:scaling>
          <c:orientation val="minMax"/>
          <c:max val="2.5"/>
          <c:min val="0.5"/>
        </c:scaling>
        <c:delete val="0"/>
        <c:axPos val="b"/>
        <c:title>
          <c:tx>
            <c:rich>
              <a:bodyPr/>
              <a:lstStyle/>
              <a:p>
                <a:pPr>
                  <a:defRPr sz="1700"/>
                </a:pPr>
                <a:r>
                  <a:rPr lang="en-US" sz="1700" dirty="0" smtClean="0"/>
                  <a:t>Recipient</a:t>
                </a:r>
                <a:r>
                  <a:rPr lang="en-US" sz="1700" baseline="0" dirty="0" smtClean="0"/>
                  <a:t> Bilirubin (mg/</a:t>
                </a:r>
                <a:r>
                  <a:rPr lang="en-US" sz="1700" baseline="0" dirty="0" err="1" smtClean="0"/>
                  <a:t>dL</a:t>
                </a:r>
                <a:r>
                  <a:rPr lang="en-US" sz="1700" baseline="0" dirty="0" smtClean="0"/>
                  <a:t>)</a:t>
                </a:r>
                <a:endParaRPr lang="en-US" sz="1700" dirty="0"/>
              </a:p>
            </c:rich>
          </c:tx>
          <c:layout/>
          <c:overlay val="0"/>
        </c:title>
        <c:numFmt formatCode="#,##0.0" sourceLinked="0"/>
        <c:majorTickMark val="out"/>
        <c:minorTickMark val="none"/>
        <c:tickLblPos val="nextTo"/>
        <c:txPr>
          <a:bodyPr rot="0"/>
          <a:lstStyle/>
          <a:p>
            <a:pPr>
              <a:defRPr sz="1500" b="1"/>
            </a:pPr>
            <a:endParaRPr lang="en-US"/>
          </a:p>
        </c:txPr>
        <c:crossAx val="563004936"/>
        <c:crosses val="autoZero"/>
        <c:crossBetween val="midCat"/>
        <c:majorUnit val="0.5"/>
      </c:valAx>
      <c:valAx>
        <c:axId val="563004936"/>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Renal Dysfunction within 5 Years </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63004544"/>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20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89663902631864"/>
          <c:y val="3.3590508847684365E-2"/>
          <c:w val="0.82428227998048909"/>
          <c:h val="0.77074260114041193"/>
        </c:manualLayout>
      </c:layout>
      <c:scatterChart>
        <c:scatterStyle val="smoothMarker"/>
        <c:varyColors val="0"/>
        <c:ser>
          <c:idx val="0"/>
          <c:order val="0"/>
          <c:tx>
            <c:strRef>
              <c:f>Sheet1!$A$1</c:f>
              <c:strCache>
                <c:ptCount val="1"/>
                <c:pt idx="0">
                  <c:v>PA systolic</c:v>
                </c:pt>
              </c:strCache>
            </c:strRef>
          </c:tx>
          <c:spPr>
            <a:ln w="38100">
              <a:solidFill>
                <a:srgbClr val="00FF00"/>
              </a:solidFill>
            </a:ln>
          </c:spPr>
          <c:marker>
            <c:symbol val="none"/>
          </c:marker>
          <c:xVal>
            <c:numRef>
              <c:f>Sheet1!$A$2:$A$62</c:f>
              <c:numCache>
                <c:formatCode>General</c:formatCode>
                <c:ptCount val="61"/>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pt idx="46">
                  <c:v>61</c:v>
                </c:pt>
                <c:pt idx="47">
                  <c:v>62</c:v>
                </c:pt>
                <c:pt idx="48">
                  <c:v>63</c:v>
                </c:pt>
                <c:pt idx="49">
                  <c:v>64</c:v>
                </c:pt>
                <c:pt idx="50">
                  <c:v>65</c:v>
                </c:pt>
                <c:pt idx="51">
                  <c:v>66</c:v>
                </c:pt>
                <c:pt idx="52">
                  <c:v>67</c:v>
                </c:pt>
                <c:pt idx="53">
                  <c:v>68</c:v>
                </c:pt>
                <c:pt idx="54">
                  <c:v>69</c:v>
                </c:pt>
                <c:pt idx="55">
                  <c:v>70</c:v>
                </c:pt>
                <c:pt idx="56">
                  <c:v>71</c:v>
                </c:pt>
                <c:pt idx="57">
                  <c:v>72</c:v>
                </c:pt>
                <c:pt idx="58">
                  <c:v>73</c:v>
                </c:pt>
                <c:pt idx="59">
                  <c:v>74</c:v>
                </c:pt>
                <c:pt idx="60">
                  <c:v>75</c:v>
                </c:pt>
              </c:numCache>
            </c:numRef>
          </c:xVal>
          <c:yVal>
            <c:numRef>
              <c:f>Sheet1!$B$2:$B$62</c:f>
              <c:numCache>
                <c:formatCode>General</c:formatCode>
                <c:ptCount val="61"/>
                <c:pt idx="0">
                  <c:v>0.85210324148696703</c:v>
                </c:pt>
                <c:pt idx="1">
                  <c:v>0.85757582287080003</c:v>
                </c:pt>
                <c:pt idx="2">
                  <c:v>0.86308355157662997</c:v>
                </c:pt>
                <c:pt idx="3">
                  <c:v>0.86862665333599998</c:v>
                </c:pt>
                <c:pt idx="4">
                  <c:v>0.87420535533020005</c:v>
                </c:pt>
                <c:pt idx="5">
                  <c:v>0.87981988619957996</c:v>
                </c:pt>
                <c:pt idx="6">
                  <c:v>0.88547047605291695</c:v>
                </c:pt>
                <c:pt idx="7">
                  <c:v>0.89115735647684902</c:v>
                </c:pt>
                <c:pt idx="8">
                  <c:v>0.89688076054536403</c:v>
                </c:pt>
                <c:pt idx="9">
                  <c:v>0.90264092282935304</c:v>
                </c:pt>
                <c:pt idx="10">
                  <c:v>0.90843807940622801</c:v>
                </c:pt>
                <c:pt idx="11">
                  <c:v>0.91427246786958805</c:v>
                </c:pt>
                <c:pt idx="12">
                  <c:v>0.920144327338968</c:v>
                </c:pt>
                <c:pt idx="13">
                  <c:v>0.92605389846963004</c:v>
                </c:pt>
                <c:pt idx="14">
                  <c:v>0.93200142346243198</c:v>
                </c:pt>
                <c:pt idx="15">
                  <c:v>0.937987146073751</c:v>
                </c:pt>
                <c:pt idx="16">
                  <c:v>0.94401131162547502</c:v>
                </c:pt>
                <c:pt idx="17">
                  <c:v>0.95007416701505698</c:v>
                </c:pt>
                <c:pt idx="18">
                  <c:v>0.95617596072563305</c:v>
                </c:pt>
                <c:pt idx="19">
                  <c:v>0.96231694283621005</c:v>
                </c:pt>
                <c:pt idx="20">
                  <c:v>0.96849736503190897</c:v>
                </c:pt>
                <c:pt idx="21">
                  <c:v>0.97471748061428398</c:v>
                </c:pt>
                <c:pt idx="22">
                  <c:v>0.98097754451170305</c:v>
                </c:pt>
                <c:pt idx="23">
                  <c:v>0.98727781328979702</c:v>
                </c:pt>
                <c:pt idx="24">
                  <c:v>0.99361854516197401</c:v>
                </c:pt>
                <c:pt idx="25">
                  <c:v>1</c:v>
                </c:pt>
                <c:pt idx="26">
                  <c:v>1.0064224393446499</c:v>
                </c:pt>
                <c:pt idx="27">
                  <c:v>1.0128861264164399</c:v>
                </c:pt>
                <c:pt idx="28">
                  <c:v>1.0193913261264</c:v>
                </c:pt>
                <c:pt idx="29">
                  <c:v>1.02593830508691</c:v>
                </c:pt>
                <c:pt idx="30">
                  <c:v>1.0325273316226899</c:v>
                </c:pt>
                <c:pt idx="31">
                  <c:v>1.0391586757817299</c:v>
                </c:pt>
                <c:pt idx="32">
                  <c:v>1.0458326093464101</c:v>
                </c:pt>
                <c:pt idx="33">
                  <c:v>1.0525494058446001</c:v>
                </c:pt>
                <c:pt idx="34">
                  <c:v>1.05930934056089</c:v>
                </c:pt>
                <c:pt idx="35">
                  <c:v>1.0661126905478699</c:v>
                </c:pt>
                <c:pt idx="36">
                  <c:v>1.07295973463747</c:v>
                </c:pt>
                <c:pt idx="37">
                  <c:v>1.07985075345244</c:v>
                </c:pt>
                <c:pt idx="38">
                  <c:v>1.08678602941777</c:v>
                </c:pt>
                <c:pt idx="39">
                  <c:v>1.0937658467723199</c:v>
                </c:pt>
                <c:pt idx="40">
                  <c:v>1.10079049158047</c:v>
                </c:pt>
                <c:pt idx="41">
                  <c:v>1.1078602517438201</c:v>
                </c:pt>
                <c:pt idx="42">
                  <c:v>1.114975417013</c:v>
                </c:pt>
                <c:pt idx="43">
                  <c:v>1.1221362789995399</c:v>
                </c:pt>
                <c:pt idx="44">
                  <c:v>1.1293431311878499</c:v>
                </c:pt>
                <c:pt idx="45">
                  <c:v>1.13659626894721</c:v>
                </c:pt>
                <c:pt idx="46">
                  <c:v>1.1438959895438801</c:v>
                </c:pt>
                <c:pt idx="47">
                  <c:v>1.15124259215332</c:v>
                </c:pt>
                <c:pt idx="48">
                  <c:v>1.15863637787241</c:v>
                </c:pt>
                <c:pt idx="49">
                  <c:v>1.1660776497317999</c:v>
                </c:pt>
                <c:pt idx="50">
                  <c:v>1.17356671270836</c:v>
                </c:pt>
                <c:pt idx="51">
                  <c:v>1.18110387373764</c:v>
                </c:pt>
                <c:pt idx="52">
                  <c:v>1.18868944172645</c:v>
                </c:pt>
                <c:pt idx="53">
                  <c:v>1.19632372756557</c:v>
                </c:pt>
                <c:pt idx="54">
                  <c:v>1.20400704414243</c:v>
                </c:pt>
                <c:pt idx="55">
                  <c:v>1.2117397063539701</c:v>
                </c:pt>
                <c:pt idx="56">
                  <c:v>1.2195220311195401</c:v>
                </c:pt>
                <c:pt idx="57">
                  <c:v>1.22735433739388</c:v>
                </c:pt>
                <c:pt idx="58">
                  <c:v>1.23523694618019</c:v>
                </c:pt>
                <c:pt idx="59">
                  <c:v>1.2431701805433</c:v>
                </c:pt>
                <c:pt idx="60">
                  <c:v>1.25115436562293</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Sheet1!$A$2:$A$62</c:f>
              <c:numCache>
                <c:formatCode>General</c:formatCode>
                <c:ptCount val="61"/>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pt idx="46">
                  <c:v>61</c:v>
                </c:pt>
                <c:pt idx="47">
                  <c:v>62</c:v>
                </c:pt>
                <c:pt idx="48">
                  <c:v>63</c:v>
                </c:pt>
                <c:pt idx="49">
                  <c:v>64</c:v>
                </c:pt>
                <c:pt idx="50">
                  <c:v>65</c:v>
                </c:pt>
                <c:pt idx="51">
                  <c:v>66</c:v>
                </c:pt>
                <c:pt idx="52">
                  <c:v>67</c:v>
                </c:pt>
                <c:pt idx="53">
                  <c:v>68</c:v>
                </c:pt>
                <c:pt idx="54">
                  <c:v>69</c:v>
                </c:pt>
                <c:pt idx="55">
                  <c:v>70</c:v>
                </c:pt>
                <c:pt idx="56">
                  <c:v>71</c:v>
                </c:pt>
                <c:pt idx="57">
                  <c:v>72</c:v>
                </c:pt>
                <c:pt idx="58">
                  <c:v>73</c:v>
                </c:pt>
                <c:pt idx="59">
                  <c:v>74</c:v>
                </c:pt>
                <c:pt idx="60">
                  <c:v>75</c:v>
                </c:pt>
              </c:numCache>
            </c:numRef>
          </c:xVal>
          <c:yVal>
            <c:numRef>
              <c:f>Sheet1!$C$2:$C$62</c:f>
              <c:numCache>
                <c:formatCode>General</c:formatCode>
                <c:ptCount val="61"/>
                <c:pt idx="0">
                  <c:v>0.74780488042694204</c:v>
                </c:pt>
                <c:pt idx="1">
                  <c:v>0.75654848055204804</c:v>
                </c:pt>
                <c:pt idx="2">
                  <c:v>0.76539431395370605</c:v>
                </c:pt>
                <c:pt idx="3">
                  <c:v>0.77434357597967796</c:v>
                </c:pt>
                <c:pt idx="4">
                  <c:v>0.78339747595415399</c:v>
                </c:pt>
                <c:pt idx="5">
                  <c:v>0.792557237341175</c:v>
                </c:pt>
                <c:pt idx="6">
                  <c:v>0.80182409790995501</c:v>
                </c:pt>
                <c:pt idx="7">
                  <c:v>0.81119930990214695</c:v>
                </c:pt>
                <c:pt idx="8">
                  <c:v>0.82068414020105696</c:v>
                </c:pt>
                <c:pt idx="9">
                  <c:v>0.83027987050284002</c:v>
                </c:pt>
                <c:pt idx="10">
                  <c:v>0.83998779748969898</c:v>
                </c:pt>
                <c:pt idx="11">
                  <c:v>0.84980923300510403</c:v>
                </c:pt>
                <c:pt idx="12">
                  <c:v>0.85974550423106499</c:v>
                </c:pt>
                <c:pt idx="13">
                  <c:v>0.86979795386747605</c:v>
                </c:pt>
                <c:pt idx="14">
                  <c:v>0.87996794031355396</c:v>
                </c:pt>
                <c:pt idx="15">
                  <c:v>0.89025683785139997</c:v>
                </c:pt>
                <c:pt idx="16">
                  <c:v>0.90066603683171398</c:v>
                </c:pt>
                <c:pt idx="17">
                  <c:v>0.91119694386166605</c:v>
                </c:pt>
                <c:pt idx="18">
                  <c:v>0.92185098199497695</c:v>
                </c:pt>
                <c:pt idx="19">
                  <c:v>0.93262959092421904</c:v>
                </c:pt>
                <c:pt idx="20">
                  <c:v>0.94353422717535795</c:v>
                </c:pt>
                <c:pt idx="21">
                  <c:v>0.95456636430458097</c:v>
                </c:pt>
                <c:pt idx="22">
                  <c:v>0.96572749309741601</c:v>
                </c:pt>
                <c:pt idx="23">
                  <c:v>0.97701912177018302</c:v>
                </c:pt>
                <c:pt idx="24">
                  <c:v>0.98844277617380705</c:v>
                </c:pt>
                <c:pt idx="25">
                  <c:v>1</c:v>
                </c:pt>
                <c:pt idx="26">
                  <c:v>1.0011799747429999</c:v>
                </c:pt>
                <c:pt idx="27">
                  <c:v>1.0023613418263999</c:v>
                </c:pt>
                <c:pt idx="28">
                  <c:v>1.00354410289312</c:v>
                </c:pt>
                <c:pt idx="29">
                  <c:v>1.00472825958803</c:v>
                </c:pt>
                <c:pt idx="30">
                  <c:v>1.00591381355792</c:v>
                </c:pt>
                <c:pt idx="31">
                  <c:v>1.0071007664515601</c:v>
                </c:pt>
                <c:pt idx="32">
                  <c:v>1.00828911991963</c:v>
                </c:pt>
                <c:pt idx="33">
                  <c:v>1.0094788756147799</c:v>
                </c:pt>
                <c:pt idx="34">
                  <c:v>1.0106700351916</c:v>
                </c:pt>
                <c:pt idx="35">
                  <c:v>1.01186260030664</c:v>
                </c:pt>
                <c:pt idx="36">
                  <c:v>1.01305657261839</c:v>
                </c:pt>
                <c:pt idx="37">
                  <c:v>1.01425195378732</c:v>
                </c:pt>
                <c:pt idx="38">
                  <c:v>1.0154487454758301</c:v>
                </c:pt>
                <c:pt idx="39">
                  <c:v>1.0166469493483099</c:v>
                </c:pt>
                <c:pt idx="40">
                  <c:v>1.0178465670710899</c:v>
                </c:pt>
                <c:pt idx="41">
                  <c:v>1.01904760031249</c:v>
                </c:pt>
                <c:pt idx="42">
                  <c:v>1.0202500507427701</c:v>
                </c:pt>
                <c:pt idx="43">
                  <c:v>1.0214539200342001</c:v>
                </c:pt>
                <c:pt idx="44">
                  <c:v>1.0226592098609799</c:v>
                </c:pt>
                <c:pt idx="45">
                  <c:v>1.02386592189932</c:v>
                </c:pt>
                <c:pt idx="46">
                  <c:v>1.02507405782738</c:v>
                </c:pt>
                <c:pt idx="47">
                  <c:v>1.02628361932533</c:v>
                </c:pt>
                <c:pt idx="48">
                  <c:v>1.02749460807529</c:v>
                </c:pt>
                <c:pt idx="49">
                  <c:v>1.0287070257613899</c:v>
                </c:pt>
                <c:pt idx="50">
                  <c:v>1.0299208740697401</c:v>
                </c:pt>
                <c:pt idx="51">
                  <c:v>1.0311361546884401</c:v>
                </c:pt>
                <c:pt idx="52">
                  <c:v>1.0323528693075701</c:v>
                </c:pt>
                <c:pt idx="53">
                  <c:v>1.03357101961922</c:v>
                </c:pt>
                <c:pt idx="54">
                  <c:v>1.03479060731747</c:v>
                </c:pt>
                <c:pt idx="55">
                  <c:v>1.0360116340984</c:v>
                </c:pt>
                <c:pt idx="56">
                  <c:v>1.0372341016601001</c:v>
                </c:pt>
                <c:pt idx="57">
                  <c:v>1.0384580117026401</c:v>
                </c:pt>
                <c:pt idx="58">
                  <c:v>1.0396833659281199</c:v>
                </c:pt>
                <c:pt idx="59">
                  <c:v>1.0409101660406299</c:v>
                </c:pt>
                <c:pt idx="60">
                  <c:v>1.0421384137462999</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Sheet1!$A$2:$A$62</c:f>
              <c:numCache>
                <c:formatCode>General</c:formatCode>
                <c:ptCount val="61"/>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pt idx="46">
                  <c:v>61</c:v>
                </c:pt>
                <c:pt idx="47">
                  <c:v>62</c:v>
                </c:pt>
                <c:pt idx="48">
                  <c:v>63</c:v>
                </c:pt>
                <c:pt idx="49">
                  <c:v>64</c:v>
                </c:pt>
                <c:pt idx="50">
                  <c:v>65</c:v>
                </c:pt>
                <c:pt idx="51">
                  <c:v>66</c:v>
                </c:pt>
                <c:pt idx="52">
                  <c:v>67</c:v>
                </c:pt>
                <c:pt idx="53">
                  <c:v>68</c:v>
                </c:pt>
                <c:pt idx="54">
                  <c:v>69</c:v>
                </c:pt>
                <c:pt idx="55">
                  <c:v>70</c:v>
                </c:pt>
                <c:pt idx="56">
                  <c:v>71</c:v>
                </c:pt>
                <c:pt idx="57">
                  <c:v>72</c:v>
                </c:pt>
                <c:pt idx="58">
                  <c:v>73</c:v>
                </c:pt>
                <c:pt idx="59">
                  <c:v>74</c:v>
                </c:pt>
                <c:pt idx="60">
                  <c:v>75</c:v>
                </c:pt>
              </c:numCache>
            </c:numRef>
          </c:xVal>
          <c:yVal>
            <c:numRef>
              <c:f>Sheet1!$D$2:$D$62</c:f>
              <c:numCache>
                <c:formatCode>General</c:formatCode>
                <c:ptCount val="61"/>
                <c:pt idx="0">
                  <c:v>0.97094837591599803</c:v>
                </c:pt>
                <c:pt idx="1">
                  <c:v>0.972094070476339</c:v>
                </c:pt>
                <c:pt idx="2">
                  <c:v>0.97324111692732496</c:v>
                </c:pt>
                <c:pt idx="3">
                  <c:v>0.97438951686415298</c:v>
                </c:pt>
                <c:pt idx="4">
                  <c:v>0.97553927188389999</c:v>
                </c:pt>
                <c:pt idx="5">
                  <c:v>0.97669038358553195</c:v>
                </c:pt>
                <c:pt idx="6">
                  <c:v>0.97784285356989797</c:v>
                </c:pt>
                <c:pt idx="7">
                  <c:v>0.978996683439737</c:v>
                </c:pt>
                <c:pt idx="8">
                  <c:v>0.98015187479968102</c:v>
                </c:pt>
                <c:pt idx="9">
                  <c:v>0.98130842925625195</c:v>
                </c:pt>
                <c:pt idx="10">
                  <c:v>0.98246634841787195</c:v>
                </c:pt>
                <c:pt idx="11">
                  <c:v>0.98362563389485702</c:v>
                </c:pt>
                <c:pt idx="12">
                  <c:v>0.98478628729942397</c:v>
                </c:pt>
                <c:pt idx="13">
                  <c:v>0.98594831024569396</c:v>
                </c:pt>
                <c:pt idx="14">
                  <c:v>0.98711170434969198</c:v>
                </c:pt>
                <c:pt idx="15">
                  <c:v>0.98827647122934803</c:v>
                </c:pt>
                <c:pt idx="16">
                  <c:v>0.98944261250450405</c:v>
                </c:pt>
                <c:pt idx="17">
                  <c:v>0.99061012979691099</c:v>
                </c:pt>
                <c:pt idx="18">
                  <c:v>0.99177902473023505</c:v>
                </c:pt>
                <c:pt idx="19">
                  <c:v>0.99294929893005801</c:v>
                </c:pt>
                <c:pt idx="20">
                  <c:v>0.99412095402387901</c:v>
                </c:pt>
                <c:pt idx="21">
                  <c:v>0.99529399164111798</c:v>
                </c:pt>
                <c:pt idx="22">
                  <c:v>0.99646841341311898</c:v>
                </c:pt>
                <c:pt idx="23">
                  <c:v>0.99764422097314698</c:v>
                </c:pt>
                <c:pt idx="24">
                  <c:v>0.99882141595639995</c:v>
                </c:pt>
                <c:pt idx="25">
                  <c:v>1</c:v>
                </c:pt>
                <c:pt idx="26">
                  <c:v>1.01169235498987</c:v>
                </c:pt>
                <c:pt idx="27">
                  <c:v>1.0235214211449399</c:v>
                </c:pt>
                <c:pt idx="28">
                  <c:v>1.0354887969407001</c:v>
                </c:pt>
                <c:pt idx="29">
                  <c:v>1.0475960995425599</c:v>
                </c:pt>
                <c:pt idx="30">
                  <c:v>1.0598449650244099</c:v>
                </c:pt>
                <c:pt idx="31">
                  <c:v>1.0722370485896999</c:v>
                </c:pt>
                <c:pt idx="32">
                  <c:v>1.0847740247950901</c:v>
                </c:pt>
                <c:pt idx="33">
                  <c:v>1.09745758777678</c:v>
                </c:pt>
                <c:pt idx="34">
                  <c:v>1.11028945147939</c:v>
                </c:pt>
                <c:pt idx="35">
                  <c:v>1.1232713498875899</c:v>
                </c:pt>
                <c:pt idx="36">
                  <c:v>1.13640503726042</c:v>
                </c:pt>
                <c:pt idx="37">
                  <c:v>1.14969228836834</c:v>
                </c:pt>
                <c:pt idx="38">
                  <c:v>1.1631348987330601</c:v>
                </c:pt>
                <c:pt idx="39">
                  <c:v>1.1767346848701401</c:v>
                </c:pt>
                <c:pt idx="40">
                  <c:v>1.1904934845345301</c:v>
                </c:pt>
                <c:pt idx="41">
                  <c:v>1.2044131569688299</c:v>
                </c:pt>
                <c:pt idx="42">
                  <c:v>1.2184955831545801</c:v>
                </c:pt>
                <c:pt idx="43">
                  <c:v>1.2327426660664</c:v>
                </c:pt>
                <c:pt idx="44">
                  <c:v>1.24715633092921</c:v>
                </c:pt>
                <c:pt idx="45">
                  <c:v>1.26173852547829</c:v>
                </c:pt>
                <c:pt idx="46">
                  <c:v>1.27649122022257</c:v>
                </c:pt>
                <c:pt idx="47">
                  <c:v>1.2914164087108599</c:v>
                </c:pt>
                <c:pt idx="48">
                  <c:v>1.3065161078012399</c:v>
                </c:pt>
                <c:pt idx="49">
                  <c:v>1.3217923579336299</c:v>
                </c:pt>
                <c:pt idx="50">
                  <c:v>1.33724722340549</c:v>
                </c:pt>
                <c:pt idx="51">
                  <c:v>1.3528827926507501</c:v>
                </c:pt>
                <c:pt idx="52">
                  <c:v>1.3687011785221099</c:v>
                </c:pt>
                <c:pt idx="53">
                  <c:v>1.3847045185764399</c:v>
                </c:pt>
                <c:pt idx="54">
                  <c:v>1.4008949753636999</c:v>
                </c:pt>
                <c:pt idx="55">
                  <c:v>1.41727473671917</c:v>
                </c:pt>
                <c:pt idx="56">
                  <c:v>1.43384601605906</c:v>
                </c:pt>
                <c:pt idx="57">
                  <c:v>1.4506110526796301</c:v>
                </c:pt>
                <c:pt idx="58">
                  <c:v>1.46757211205978</c:v>
                </c:pt>
                <c:pt idx="59">
                  <c:v>1.4847314861672101</c:v>
                </c:pt>
                <c:pt idx="60">
                  <c:v>1.50209149376811</c:v>
                </c:pt>
              </c:numCache>
            </c:numRef>
          </c:yVal>
          <c:smooth val="1"/>
        </c:ser>
        <c:dLbls>
          <c:showLegendKey val="0"/>
          <c:showVal val="0"/>
          <c:showCatName val="0"/>
          <c:showSerName val="0"/>
          <c:showPercent val="0"/>
          <c:showBubbleSize val="0"/>
        </c:dLbls>
        <c:axId val="563006896"/>
        <c:axId val="563007288"/>
      </c:scatterChart>
      <c:valAx>
        <c:axId val="563006896"/>
        <c:scaling>
          <c:orientation val="minMax"/>
          <c:max val="75"/>
          <c:min val="15"/>
        </c:scaling>
        <c:delete val="0"/>
        <c:axPos val="b"/>
        <c:title>
          <c:tx>
            <c:rich>
              <a:bodyPr/>
              <a:lstStyle/>
              <a:p>
                <a:pPr>
                  <a:defRPr sz="1700"/>
                </a:pPr>
                <a:r>
                  <a:rPr lang="en-US" sz="1700" dirty="0" smtClean="0"/>
                  <a:t>PA Systolic</a:t>
                </a:r>
                <a:r>
                  <a:rPr lang="en-US" sz="1700" baseline="0" dirty="0" smtClean="0"/>
                  <a:t> Pressure (mm Hg)</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63007288"/>
        <c:crosses val="autoZero"/>
        <c:crossBetween val="midCat"/>
        <c:majorUnit val="10"/>
      </c:valAx>
      <c:valAx>
        <c:axId val="563007288"/>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Renal Dysfunction within 5 Years </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63006896"/>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20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89663902631867"/>
          <c:y val="3.3590508847684365E-2"/>
          <c:w val="0.82428227998048909"/>
          <c:h val="0.77074260114041149"/>
        </c:manualLayout>
      </c:layout>
      <c:scatterChart>
        <c:scatterStyle val="smoothMarker"/>
        <c:varyColors val="0"/>
        <c:ser>
          <c:idx val="0"/>
          <c:order val="0"/>
          <c:tx>
            <c:strRef>
              <c:f>Sheet1!$A$1</c:f>
              <c:strCache>
                <c:ptCount val="1"/>
                <c:pt idx="0">
                  <c:v>Recipient age</c:v>
                </c:pt>
              </c:strCache>
            </c:strRef>
          </c:tx>
          <c:spPr>
            <a:ln w="38100">
              <a:solidFill>
                <a:srgbClr val="00FF00"/>
              </a:solidFill>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Sheet1!$B$2:$B$52</c:f>
              <c:numCache>
                <c:formatCode>General</c:formatCode>
                <c:ptCount val="51"/>
                <c:pt idx="0">
                  <c:v>0.11248657274089</c:v>
                </c:pt>
                <c:pt idx="1">
                  <c:v>0.119732511914244</c:v>
                </c:pt>
                <c:pt idx="2">
                  <c:v>0.12744520576973101</c:v>
                </c:pt>
                <c:pt idx="3">
                  <c:v>0.135654720793985</c:v>
                </c:pt>
                <c:pt idx="4">
                  <c:v>0.14439306023753501</c:v>
                </c:pt>
                <c:pt idx="5">
                  <c:v>0.153694288873469</c:v>
                </c:pt>
                <c:pt idx="6">
                  <c:v>0.16359466579253801</c:v>
                </c:pt>
                <c:pt idx="7">
                  <c:v>0.17413278575240701</c:v>
                </c:pt>
                <c:pt idx="8">
                  <c:v>0.18534972963205601</c:v>
                </c:pt>
                <c:pt idx="9">
                  <c:v>0.19728922457786799</c:v>
                </c:pt>
                <c:pt idx="10">
                  <c:v>0.209997814465679</c:v>
                </c:pt>
                <c:pt idx="11">
                  <c:v>0.22352504134333201</c:v>
                </c:pt>
                <c:pt idx="12">
                  <c:v>0.23792363856102899</c:v>
                </c:pt>
                <c:pt idx="13">
                  <c:v>0.25324973634238301</c:v>
                </c:pt>
                <c:pt idx="14">
                  <c:v>0.26956308059753997</c:v>
                </c:pt>
                <c:pt idx="15">
                  <c:v>0.28692726583137301</c:v>
                </c:pt>
                <c:pt idx="16">
                  <c:v>0.30540998305469902</c:v>
                </c:pt>
                <c:pt idx="17">
                  <c:v>0.32508328366495898</c:v>
                </c:pt>
                <c:pt idx="18">
                  <c:v>0.34602386032504201</c:v>
                </c:pt>
                <c:pt idx="19">
                  <c:v>0.36831334593520298</c:v>
                </c:pt>
                <c:pt idx="20">
                  <c:v>0.39203863186358201</c:v>
                </c:pt>
                <c:pt idx="21">
                  <c:v>0.41729220667585798</c:v>
                </c:pt>
                <c:pt idx="22">
                  <c:v>0.44417251668452801</c:v>
                </c:pt>
                <c:pt idx="23">
                  <c:v>0.47278434972335098</c:v>
                </c:pt>
                <c:pt idx="24">
                  <c:v>0.50323924364300499</c:v>
                </c:pt>
                <c:pt idx="25">
                  <c:v>0.53565592112042604</c:v>
                </c:pt>
                <c:pt idx="26">
                  <c:v>0.57016075247684195</c:v>
                </c:pt>
                <c:pt idx="27">
                  <c:v>0.60688824830870003</c:v>
                </c:pt>
                <c:pt idx="28">
                  <c:v>0.64598158385193705</c:v>
                </c:pt>
                <c:pt idx="29">
                  <c:v>0.68759315712371005</c:v>
                </c:pt>
                <c:pt idx="30">
                  <c:v>0.73188518301740901</c:v>
                </c:pt>
                <c:pt idx="31">
                  <c:v>0.77903032566691599</c:v>
                </c:pt>
                <c:pt idx="32">
                  <c:v>0.82921237154525695</c:v>
                </c:pt>
                <c:pt idx="33">
                  <c:v>0.88262694592161395</c:v>
                </c:pt>
                <c:pt idx="34">
                  <c:v>0.93948227546964103</c:v>
                </c:pt>
                <c:pt idx="35">
                  <c:v>1</c:v>
                </c:pt>
                <c:pt idx="36">
                  <c:v>1.0644160364814801</c:v>
                </c:pt>
                <c:pt idx="37">
                  <c:v>1.1329814987189499</c:v>
                </c:pt>
                <c:pt idx="38">
                  <c:v>1.2059636762732799</c:v>
                </c:pt>
                <c:pt idx="39">
                  <c:v>1.2836470764394401</c:v>
                </c:pt>
                <c:pt idx="40">
                  <c:v>1.3663345333447099</c:v>
                </c:pt>
                <c:pt idx="41">
                  <c:v>1.4543483884905499</c:v>
                </c:pt>
                <c:pt idx="42">
                  <c:v>1.54803174734035</c:v>
                </c:pt>
                <c:pt idx="43">
                  <c:v>1.6477498168515201</c:v>
                </c:pt>
                <c:pt idx="44">
                  <c:v>1.75389132916618</c:v>
                </c:pt>
                <c:pt idx="45">
                  <c:v>1.8668700570103101</c:v>
                </c:pt>
                <c:pt idx="46">
                  <c:v>1.98712642670887</c:v>
                </c:pt>
                <c:pt idx="47">
                  <c:v>2.1151292351050701</c:v>
                </c:pt>
                <c:pt idx="48">
                  <c:v>2.2513774770766499</c:v>
                </c:pt>
                <c:pt idx="49">
                  <c:v>2.3964022907736098</c:v>
                </c:pt>
                <c:pt idx="50">
                  <c:v>2.5507690281603899</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Sheet1!$C$2:$C$52</c:f>
              <c:numCache>
                <c:formatCode>General</c:formatCode>
                <c:ptCount val="51"/>
                <c:pt idx="0">
                  <c:v>7.4241709195781797E-2</c:v>
                </c:pt>
                <c:pt idx="1">
                  <c:v>7.9967802668573396E-2</c:v>
                </c:pt>
                <c:pt idx="2">
                  <c:v>8.6135536653340394E-2</c:v>
                </c:pt>
                <c:pt idx="3">
                  <c:v>9.2778973874127396E-2</c:v>
                </c:pt>
                <c:pt idx="4">
                  <c:v>9.9934804235090199E-2</c:v>
                </c:pt>
                <c:pt idx="5">
                  <c:v>0.10764254744889799</c:v>
                </c:pt>
                <c:pt idx="6">
                  <c:v>0.1159447712934</c:v>
                </c:pt>
                <c:pt idx="7">
                  <c:v>0.124887326701933</c:v>
                </c:pt>
                <c:pt idx="8">
                  <c:v>0.134519600985604</c:v>
                </c:pt>
                <c:pt idx="9">
                  <c:v>0.14489479058603399</c:v>
                </c:pt>
                <c:pt idx="10">
                  <c:v>0.15607019486489099</c:v>
                </c:pt>
                <c:pt idx="11">
                  <c:v>0.16810753255274599</c:v>
                </c:pt>
                <c:pt idx="12">
                  <c:v>0.18107328260490199</c:v>
                </c:pt>
                <c:pt idx="13">
                  <c:v>0.195039051346657</c:v>
                </c:pt>
                <c:pt idx="14">
                  <c:v>0.21008196793563899</c:v>
                </c:pt>
                <c:pt idx="15">
                  <c:v>0.226285110325251</c:v>
                </c:pt>
                <c:pt idx="16">
                  <c:v>0.243737964081708</c:v>
                </c:pt>
                <c:pt idx="17">
                  <c:v>0.26253691658857098</c:v>
                </c:pt>
                <c:pt idx="18">
                  <c:v>0.28278578936816001</c:v>
                </c:pt>
                <c:pt idx="19">
                  <c:v>0.30459641145970101</c:v>
                </c:pt>
                <c:pt idx="20">
                  <c:v>0.328089237020811</c:v>
                </c:pt>
                <c:pt idx="21">
                  <c:v>0.35339401056318498</c:v>
                </c:pt>
                <c:pt idx="22">
                  <c:v>0.38065048349638803</c:v>
                </c:pt>
                <c:pt idx="23">
                  <c:v>0.41000918593703001</c:v>
                </c:pt>
                <c:pt idx="24">
                  <c:v>0.44163225804582801</c:v>
                </c:pt>
                <c:pt idx="25">
                  <c:v>0.47569434548379003</c:v>
                </c:pt>
                <c:pt idx="26">
                  <c:v>0.51238356393288997</c:v>
                </c:pt>
                <c:pt idx="27">
                  <c:v>0.55190253800802602</c:v>
                </c:pt>
                <c:pt idx="28">
                  <c:v>0.59446952029787403</c:v>
                </c:pt>
                <c:pt idx="29">
                  <c:v>0.64031959671481997</c:v>
                </c:pt>
                <c:pt idx="30">
                  <c:v>0.68970598481076695</c:v>
                </c:pt>
                <c:pt idx="31">
                  <c:v>0.742901432229085</c:v>
                </c:pt>
                <c:pt idx="32">
                  <c:v>0.80019972301596098</c:v>
                </c:pt>
                <c:pt idx="33">
                  <c:v>0.86191730011010104</c:v>
                </c:pt>
                <c:pt idx="34">
                  <c:v>0.92839501297136495</c:v>
                </c:pt>
                <c:pt idx="35">
                  <c:v>1</c:v>
                </c:pt>
                <c:pt idx="36">
                  <c:v>1.0518543731995</c:v>
                </c:pt>
                <c:pt idx="37">
                  <c:v>1.1063976224189001</c:v>
                </c:pt>
                <c:pt idx="38">
                  <c:v>1.1637691776388499</c:v>
                </c:pt>
                <c:pt idx="39">
                  <c:v>1.2241156988942099</c:v>
                </c:pt>
                <c:pt idx="40">
                  <c:v>1.2875914511840301</c:v>
                </c:pt>
                <c:pt idx="41">
                  <c:v>1.3543586988222001</c:v>
                </c:pt>
                <c:pt idx="42">
                  <c:v>1.4245881202369099</c:v>
                </c:pt>
                <c:pt idx="43">
                  <c:v>1.4984592442792499</c:v>
                </c:pt>
                <c:pt idx="44">
                  <c:v>1.57616090915634</c:v>
                </c:pt>
                <c:pt idx="45">
                  <c:v>1.65789174516219</c:v>
                </c:pt>
                <c:pt idx="46">
                  <c:v>1.7438606824401901</c:v>
                </c:pt>
                <c:pt idx="47">
                  <c:v>1.8342874850753801</c:v>
                </c:pt>
                <c:pt idx="48">
                  <c:v>1.9294033128816399</c:v>
                </c:pt>
                <c:pt idx="49">
                  <c:v>2.0294513123201501</c:v>
                </c:pt>
                <c:pt idx="50">
                  <c:v>2.13468723805941</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Sheet1!$D$2:$D$52</c:f>
              <c:numCache>
                <c:formatCode>General</c:formatCode>
                <c:ptCount val="51"/>
                <c:pt idx="0">
                  <c:v>0.17043288986819799</c:v>
                </c:pt>
                <c:pt idx="1">
                  <c:v>0.17927058054489201</c:v>
                </c:pt>
                <c:pt idx="2">
                  <c:v>0.18856654413215801</c:v>
                </c:pt>
                <c:pt idx="3">
                  <c:v>0.19834454408452601</c:v>
                </c:pt>
                <c:pt idx="4">
                  <c:v>0.20862957609556901</c:v>
                </c:pt>
                <c:pt idx="5">
                  <c:v>0.219447931994881</c:v>
                </c:pt>
                <c:pt idx="6">
                  <c:v>0.230827266958401</c:v>
                </c:pt>
                <c:pt idx="7">
                  <c:v>0.24279667020388199</c:v>
                </c:pt>
                <c:pt idx="8">
                  <c:v>0.255386739352229</c:v>
                </c:pt>
                <c:pt idx="9">
                  <c:v>0.26862965864480198</c:v>
                </c:pt>
                <c:pt idx="10">
                  <c:v>0.28255928121662299</c:v>
                </c:pt>
                <c:pt idx="11">
                  <c:v>0.29721121563581099</c:v>
                </c:pt>
                <c:pt idx="12">
                  <c:v>0.31262291693046601</c:v>
                </c:pt>
                <c:pt idx="13">
                  <c:v>0.32883378233569299</c:v>
                </c:pt>
                <c:pt idx="14">
                  <c:v>0.34588525200553</c:v>
                </c:pt>
                <c:pt idx="15">
                  <c:v>0.36382091494722701</c:v>
                </c:pt>
                <c:pt idx="16">
                  <c:v>0.38268662044868301</c:v>
                </c:pt>
                <c:pt idx="17">
                  <c:v>0.40253059528388202</c:v>
                </c:pt>
                <c:pt idx="18">
                  <c:v>0.423403566995948</c:v>
                </c:pt>
                <c:pt idx="19">
                  <c:v>0.445358893572954</c:v>
                </c:pt>
                <c:pt idx="20">
                  <c:v>0.46845269984800098</c:v>
                </c:pt>
                <c:pt idx="21">
                  <c:v>0.49274402097223002</c:v>
                </c:pt>
                <c:pt idx="22">
                  <c:v>0.51829495332754505</c:v>
                </c:pt>
                <c:pt idx="23">
                  <c:v>0.54517081326480699</c:v>
                </c:pt>
                <c:pt idx="24">
                  <c:v>0.57344030407331303</c:v>
                </c:pt>
                <c:pt idx="25">
                  <c:v>0.60317569160836304</c:v>
                </c:pt>
                <c:pt idx="26">
                  <c:v>0.63445298902588698</c:v>
                </c:pt>
                <c:pt idx="27">
                  <c:v>0.66735215109637103</c:v>
                </c:pt>
                <c:pt idx="28">
                  <c:v>0.70195727859480905</c:v>
                </c:pt>
                <c:pt idx="29">
                  <c:v>0.73835683328916701</c:v>
                </c:pt>
                <c:pt idx="30">
                  <c:v>0.77664386407694097</c:v>
                </c:pt>
                <c:pt idx="31">
                  <c:v>0.81691624484788605</c:v>
                </c:pt>
                <c:pt idx="32">
                  <c:v>0.85927692468095895</c:v>
                </c:pt>
                <c:pt idx="33">
                  <c:v>0.903834191015081</c:v>
                </c:pt>
                <c:pt idx="34">
                  <c:v>0.95070194646644202</c:v>
                </c:pt>
                <c:pt idx="35">
                  <c:v>1</c:v>
                </c:pt>
                <c:pt idx="36">
                  <c:v>1.0771277161425701</c:v>
                </c:pt>
                <c:pt idx="37">
                  <c:v>1.1602041168825099</c:v>
                </c:pt>
                <c:pt idx="38">
                  <c:v>1.24968801067687</c:v>
                </c:pt>
                <c:pt idx="39">
                  <c:v>1.34607359283113</c:v>
                </c:pt>
                <c:pt idx="40">
                  <c:v>1.44989317480603</c:v>
                </c:pt>
                <c:pt idx="41">
                  <c:v>1.56172012402952</c:v>
                </c:pt>
                <c:pt idx="42">
                  <c:v>1.68217203044981</c:v>
                </c:pt>
                <c:pt idx="43">
                  <c:v>1.8119141173173201</c:v>
                </c:pt>
                <c:pt idx="44">
                  <c:v>1.95166291503249</c:v>
                </c:pt>
                <c:pt idx="45">
                  <c:v>2.1021902183490999</c:v>
                </c:pt>
                <c:pt idx="46">
                  <c:v>2.2643273487876199</c:v>
                </c:pt>
                <c:pt idx="47">
                  <c:v>2.43896974579877</c:v>
                </c:pt>
                <c:pt idx="48">
                  <c:v>2.6270819120330602</c:v>
                </c:pt>
                <c:pt idx="49">
                  <c:v>2.8297027400276402</c:v>
                </c:pt>
                <c:pt idx="50">
                  <c:v>3.0479512497283499</c:v>
                </c:pt>
              </c:numCache>
            </c:numRef>
          </c:yVal>
          <c:smooth val="1"/>
        </c:ser>
        <c:dLbls>
          <c:showLegendKey val="0"/>
          <c:showVal val="0"/>
          <c:showCatName val="0"/>
          <c:showSerName val="0"/>
          <c:showPercent val="0"/>
          <c:showBubbleSize val="0"/>
        </c:dLbls>
        <c:axId val="596020080"/>
        <c:axId val="596020472"/>
      </c:scatterChart>
      <c:valAx>
        <c:axId val="596020080"/>
        <c:scaling>
          <c:orientation val="minMax"/>
          <c:max val="70"/>
          <c:min val="20"/>
        </c:scaling>
        <c:delete val="0"/>
        <c:axPos val="b"/>
        <c:title>
          <c:tx>
            <c:rich>
              <a:bodyPr/>
              <a:lstStyle/>
              <a:p>
                <a:pPr>
                  <a:defRPr sz="1700"/>
                </a:pPr>
                <a:r>
                  <a:rPr lang="en-US" sz="1700" dirty="0" smtClean="0"/>
                  <a:t>Recipient</a:t>
                </a:r>
                <a:r>
                  <a:rPr lang="en-US" sz="1700" baseline="0" dirty="0" smtClean="0"/>
                  <a:t> Age (years)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96020472"/>
        <c:crosses val="autoZero"/>
        <c:crossBetween val="midCat"/>
        <c:majorUnit val="10"/>
      </c:valAx>
      <c:valAx>
        <c:axId val="596020472"/>
        <c:scaling>
          <c:orientation val="minMax"/>
          <c:max val="3"/>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Non-Skin Malignancy within 8 Years </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96020080"/>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20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89663902631875"/>
          <c:y val="3.3590508847684365E-2"/>
          <c:w val="0.82428227998048909"/>
          <c:h val="0.77074260114041226"/>
        </c:manualLayout>
      </c:layout>
      <c:scatterChart>
        <c:scatterStyle val="smoothMarker"/>
        <c:varyColors val="0"/>
        <c:ser>
          <c:idx val="0"/>
          <c:order val="0"/>
          <c:tx>
            <c:strRef>
              <c:f>Sheet1!$A$1</c:f>
              <c:strCache>
                <c:ptCount val="1"/>
                <c:pt idx="0">
                  <c:v>Ischemia time</c:v>
                </c:pt>
              </c:strCache>
            </c:strRef>
          </c:tx>
          <c:spPr>
            <a:ln w="38100">
              <a:solidFill>
                <a:srgbClr val="00FF00"/>
              </a:solidFill>
            </a:ln>
          </c:spPr>
          <c:marker>
            <c:symbol val="none"/>
          </c:marker>
          <c:xVal>
            <c:numRef>
              <c:f>Sheet1!$A$2:$A$57</c:f>
              <c:numCache>
                <c:formatCode>General</c:formatCode>
                <c:ptCount val="56"/>
                <c:pt idx="0">
                  <c:v>30</c:v>
                </c:pt>
                <c:pt idx="1">
                  <c:v>36</c:v>
                </c:pt>
                <c:pt idx="2">
                  <c:v>42</c:v>
                </c:pt>
                <c:pt idx="3">
                  <c:v>48</c:v>
                </c:pt>
                <c:pt idx="4">
                  <c:v>54</c:v>
                </c:pt>
                <c:pt idx="5">
                  <c:v>60</c:v>
                </c:pt>
                <c:pt idx="6">
                  <c:v>66</c:v>
                </c:pt>
                <c:pt idx="7">
                  <c:v>72</c:v>
                </c:pt>
                <c:pt idx="8">
                  <c:v>78</c:v>
                </c:pt>
                <c:pt idx="9">
                  <c:v>84</c:v>
                </c:pt>
                <c:pt idx="10">
                  <c:v>90</c:v>
                </c:pt>
                <c:pt idx="11">
                  <c:v>96</c:v>
                </c:pt>
                <c:pt idx="12">
                  <c:v>102</c:v>
                </c:pt>
                <c:pt idx="13">
                  <c:v>108</c:v>
                </c:pt>
                <c:pt idx="14">
                  <c:v>114</c:v>
                </c:pt>
                <c:pt idx="15">
                  <c:v>120</c:v>
                </c:pt>
                <c:pt idx="16">
                  <c:v>126</c:v>
                </c:pt>
                <c:pt idx="17">
                  <c:v>132</c:v>
                </c:pt>
                <c:pt idx="18">
                  <c:v>138</c:v>
                </c:pt>
                <c:pt idx="19">
                  <c:v>144</c:v>
                </c:pt>
                <c:pt idx="20">
                  <c:v>150</c:v>
                </c:pt>
                <c:pt idx="21">
                  <c:v>156</c:v>
                </c:pt>
                <c:pt idx="22">
                  <c:v>162</c:v>
                </c:pt>
                <c:pt idx="23">
                  <c:v>168</c:v>
                </c:pt>
                <c:pt idx="24">
                  <c:v>174</c:v>
                </c:pt>
                <c:pt idx="25">
                  <c:v>180</c:v>
                </c:pt>
                <c:pt idx="26">
                  <c:v>186</c:v>
                </c:pt>
                <c:pt idx="27">
                  <c:v>192</c:v>
                </c:pt>
                <c:pt idx="28">
                  <c:v>198</c:v>
                </c:pt>
                <c:pt idx="29">
                  <c:v>204</c:v>
                </c:pt>
                <c:pt idx="30">
                  <c:v>210</c:v>
                </c:pt>
                <c:pt idx="31">
                  <c:v>216</c:v>
                </c:pt>
                <c:pt idx="32">
                  <c:v>222</c:v>
                </c:pt>
                <c:pt idx="33">
                  <c:v>228</c:v>
                </c:pt>
                <c:pt idx="34">
                  <c:v>234</c:v>
                </c:pt>
                <c:pt idx="35">
                  <c:v>240</c:v>
                </c:pt>
                <c:pt idx="36">
                  <c:v>245.99999999999997</c:v>
                </c:pt>
                <c:pt idx="37">
                  <c:v>252</c:v>
                </c:pt>
                <c:pt idx="38">
                  <c:v>258</c:v>
                </c:pt>
                <c:pt idx="39">
                  <c:v>264</c:v>
                </c:pt>
                <c:pt idx="40">
                  <c:v>270</c:v>
                </c:pt>
                <c:pt idx="41">
                  <c:v>276</c:v>
                </c:pt>
                <c:pt idx="42">
                  <c:v>282</c:v>
                </c:pt>
                <c:pt idx="43">
                  <c:v>288</c:v>
                </c:pt>
                <c:pt idx="44">
                  <c:v>294</c:v>
                </c:pt>
                <c:pt idx="45">
                  <c:v>300</c:v>
                </c:pt>
                <c:pt idx="46">
                  <c:v>306</c:v>
                </c:pt>
                <c:pt idx="47">
                  <c:v>312</c:v>
                </c:pt>
                <c:pt idx="48">
                  <c:v>318</c:v>
                </c:pt>
                <c:pt idx="49">
                  <c:v>324</c:v>
                </c:pt>
                <c:pt idx="50">
                  <c:v>330</c:v>
                </c:pt>
                <c:pt idx="51">
                  <c:v>336</c:v>
                </c:pt>
                <c:pt idx="52">
                  <c:v>342</c:v>
                </c:pt>
                <c:pt idx="53">
                  <c:v>348</c:v>
                </c:pt>
                <c:pt idx="54">
                  <c:v>354</c:v>
                </c:pt>
                <c:pt idx="55">
                  <c:v>360</c:v>
                </c:pt>
              </c:numCache>
            </c:numRef>
          </c:xVal>
          <c:yVal>
            <c:numRef>
              <c:f>Sheet1!$B$2:$B$57</c:f>
              <c:numCache>
                <c:formatCode>General</c:formatCode>
                <c:ptCount val="56"/>
                <c:pt idx="0">
                  <c:v>0.75032196790223504</c:v>
                </c:pt>
                <c:pt idx="1">
                  <c:v>0.75865888731271702</c:v>
                </c:pt>
                <c:pt idx="2">
                  <c:v>0.76708843925727199</c:v>
                </c:pt>
                <c:pt idx="3">
                  <c:v>0.77561165298734702</c:v>
                </c:pt>
                <c:pt idx="4">
                  <c:v>0.784229569190527</c:v>
                </c:pt>
                <c:pt idx="5">
                  <c:v>0.79294324011760697</c:v>
                </c:pt>
                <c:pt idx="6">
                  <c:v>0.80175372971106695</c:v>
                </c:pt>
                <c:pt idx="7">
                  <c:v>0.81066211373498498</c:v>
                </c:pt>
                <c:pt idx="8">
                  <c:v>0.81966947990638395</c:v>
                </c:pt>
                <c:pt idx="9">
                  <c:v>0.82877692802804503</c:v>
                </c:pt>
                <c:pt idx="10">
                  <c:v>0.83798557012279096</c:v>
                </c:pt>
                <c:pt idx="11">
                  <c:v>0.84729653056926801</c:v>
                </c:pt>
                <c:pt idx="12">
                  <c:v>0.85671094623923305</c:v>
                </c:pt>
                <c:pt idx="13">
                  <c:v>0.86622996663636098</c:v>
                </c:pt>
                <c:pt idx="14">
                  <c:v>0.87585475403660595</c:v>
                </c:pt>
                <c:pt idx="15">
                  <c:v>0.88558648363011205</c:v>
                </c:pt>
                <c:pt idx="16">
                  <c:v>0.89542634366470297</c:v>
                </c:pt>
                <c:pt idx="17">
                  <c:v>0.90537553559097195</c:v>
                </c:pt>
                <c:pt idx="18">
                  <c:v>0.91543527420897897</c:v>
                </c:pt>
                <c:pt idx="19">
                  <c:v>0.92560678781657102</c:v>
                </c:pt>
                <c:pt idx="20">
                  <c:v>0.93589131835936901</c:v>
                </c:pt>
                <c:pt idx="21">
                  <c:v>0.946290121582399</c:v>
                </c:pt>
                <c:pt idx="22">
                  <c:v>0.95680446718342904</c:v>
                </c:pt>
                <c:pt idx="23">
                  <c:v>0.96743563896798901</c:v>
                </c:pt>
                <c:pt idx="24">
                  <c:v>0.97818493500613501</c:v>
                </c:pt>
                <c:pt idx="25">
                  <c:v>0.98905366779093395</c:v>
                </c:pt>
                <c:pt idx="26">
                  <c:v>1.00004316439873</c:v>
                </c:pt>
                <c:pt idx="27">
                  <c:v>1.01115476665117</c:v>
                </c:pt>
                <c:pt idx="28">
                  <c:v>1.02238983127904</c:v>
                </c:pt>
                <c:pt idx="29">
                  <c:v>1.0337497300879499</c:v>
                </c:pt>
                <c:pt idx="30">
                  <c:v>1.0452358501257899</c:v>
                </c:pt>
                <c:pt idx="31">
                  <c:v>1.0568495938521101</c:v>
                </c:pt>
                <c:pt idx="32">
                  <c:v>1.0685923793093699</c:v>
                </c:pt>
                <c:pt idx="33">
                  <c:v>1.08046564029607</c:v>
                </c:pt>
                <c:pt idx="34">
                  <c:v>1.0924708265418199</c:v>
                </c:pt>
                <c:pt idx="35">
                  <c:v>1.1046094038843499</c:v>
                </c:pt>
                <c:pt idx="36">
                  <c:v>1.1168828544485101</c:v>
                </c:pt>
                <c:pt idx="37">
                  <c:v>1.12929267682718</c:v>
                </c:pt>
                <c:pt idx="38">
                  <c:v>1.14184038626435</c:v>
                </c:pt>
                <c:pt idx="39">
                  <c:v>1.15452751484001</c:v>
                </c:pt>
                <c:pt idx="40">
                  <c:v>1.16735561165732</c:v>
                </c:pt>
                <c:pt idx="41">
                  <c:v>1.1803262430317001</c:v>
                </c:pt>
                <c:pt idx="42">
                  <c:v>1.1934409926820999</c:v>
                </c:pt>
                <c:pt idx="43">
                  <c:v>1.2067014619243599</c:v>
                </c:pt>
                <c:pt idx="44">
                  <c:v>1.22010926986673</c:v>
                </c:pt>
                <c:pt idx="45">
                  <c:v>1.2336660536075801</c:v>
                </c:pt>
                <c:pt idx="46">
                  <c:v>1.24737346843529</c:v>
                </c:pt>
                <c:pt idx="47">
                  <c:v>1.26123318803032</c:v>
                </c:pt>
                <c:pt idx="48">
                  <c:v>1.27524690466964</c:v>
                </c:pt>
                <c:pt idx="49">
                  <c:v>1.2894163294332801</c:v>
                </c:pt>
                <c:pt idx="50">
                  <c:v>1.30374319241331</c:v>
                </c:pt>
                <c:pt idx="51">
                  <c:v>1.3182292429250699</c:v>
                </c:pt>
                <c:pt idx="52">
                  <c:v>1.33287624972075</c:v>
                </c:pt>
                <c:pt idx="53">
                  <c:v>1.34768600120535</c:v>
                </c:pt>
                <c:pt idx="54">
                  <c:v>1.3626603056550699</c:v>
                </c:pt>
                <c:pt idx="55">
                  <c:v>1.3778009914381</c:v>
                </c:pt>
              </c:numCache>
            </c:numRef>
          </c:yVal>
          <c:smooth val="0"/>
        </c:ser>
        <c:ser>
          <c:idx val="1"/>
          <c:order val="1"/>
          <c:tx>
            <c:strRef>
              <c:f>Sheet1!$C$1</c:f>
              <c:strCache>
                <c:ptCount val="1"/>
                <c:pt idx="0">
                  <c:v>Column2</c:v>
                </c:pt>
              </c:strCache>
            </c:strRef>
          </c:tx>
          <c:spPr>
            <a:ln w="41275">
              <a:solidFill>
                <a:srgbClr val="00FF00"/>
              </a:solidFill>
              <a:prstDash val="sysDot"/>
            </a:ln>
          </c:spPr>
          <c:marker>
            <c:symbol val="none"/>
          </c:marker>
          <c:xVal>
            <c:numRef>
              <c:f>Sheet1!$A$2:$A$57</c:f>
              <c:numCache>
                <c:formatCode>General</c:formatCode>
                <c:ptCount val="56"/>
                <c:pt idx="0">
                  <c:v>30</c:v>
                </c:pt>
                <c:pt idx="1">
                  <c:v>36</c:v>
                </c:pt>
                <c:pt idx="2">
                  <c:v>42</c:v>
                </c:pt>
                <c:pt idx="3">
                  <c:v>48</c:v>
                </c:pt>
                <c:pt idx="4">
                  <c:v>54</c:v>
                </c:pt>
                <c:pt idx="5">
                  <c:v>60</c:v>
                </c:pt>
                <c:pt idx="6">
                  <c:v>66</c:v>
                </c:pt>
                <c:pt idx="7">
                  <c:v>72</c:v>
                </c:pt>
                <c:pt idx="8">
                  <c:v>78</c:v>
                </c:pt>
                <c:pt idx="9">
                  <c:v>84</c:v>
                </c:pt>
                <c:pt idx="10">
                  <c:v>90</c:v>
                </c:pt>
                <c:pt idx="11">
                  <c:v>96</c:v>
                </c:pt>
                <c:pt idx="12">
                  <c:v>102</c:v>
                </c:pt>
                <c:pt idx="13">
                  <c:v>108</c:v>
                </c:pt>
                <c:pt idx="14">
                  <c:v>114</c:v>
                </c:pt>
                <c:pt idx="15">
                  <c:v>120</c:v>
                </c:pt>
                <c:pt idx="16">
                  <c:v>126</c:v>
                </c:pt>
                <c:pt idx="17">
                  <c:v>132</c:v>
                </c:pt>
                <c:pt idx="18">
                  <c:v>138</c:v>
                </c:pt>
                <c:pt idx="19">
                  <c:v>144</c:v>
                </c:pt>
                <c:pt idx="20">
                  <c:v>150</c:v>
                </c:pt>
                <c:pt idx="21">
                  <c:v>156</c:v>
                </c:pt>
                <c:pt idx="22">
                  <c:v>162</c:v>
                </c:pt>
                <c:pt idx="23">
                  <c:v>168</c:v>
                </c:pt>
                <c:pt idx="24">
                  <c:v>174</c:v>
                </c:pt>
                <c:pt idx="25">
                  <c:v>180</c:v>
                </c:pt>
                <c:pt idx="26">
                  <c:v>186</c:v>
                </c:pt>
                <c:pt idx="27">
                  <c:v>192</c:v>
                </c:pt>
                <c:pt idx="28">
                  <c:v>198</c:v>
                </c:pt>
                <c:pt idx="29">
                  <c:v>204</c:v>
                </c:pt>
                <c:pt idx="30">
                  <c:v>210</c:v>
                </c:pt>
                <c:pt idx="31">
                  <c:v>216</c:v>
                </c:pt>
                <c:pt idx="32">
                  <c:v>222</c:v>
                </c:pt>
                <c:pt idx="33">
                  <c:v>228</c:v>
                </c:pt>
                <c:pt idx="34">
                  <c:v>234</c:v>
                </c:pt>
                <c:pt idx="35">
                  <c:v>240</c:v>
                </c:pt>
                <c:pt idx="36">
                  <c:v>245.99999999999997</c:v>
                </c:pt>
                <c:pt idx="37">
                  <c:v>252</c:v>
                </c:pt>
                <c:pt idx="38">
                  <c:v>258</c:v>
                </c:pt>
                <c:pt idx="39">
                  <c:v>264</c:v>
                </c:pt>
                <c:pt idx="40">
                  <c:v>270</c:v>
                </c:pt>
                <c:pt idx="41">
                  <c:v>276</c:v>
                </c:pt>
                <c:pt idx="42">
                  <c:v>282</c:v>
                </c:pt>
                <c:pt idx="43">
                  <c:v>288</c:v>
                </c:pt>
                <c:pt idx="44">
                  <c:v>294</c:v>
                </c:pt>
                <c:pt idx="45">
                  <c:v>300</c:v>
                </c:pt>
                <c:pt idx="46">
                  <c:v>306</c:v>
                </c:pt>
                <c:pt idx="47">
                  <c:v>312</c:v>
                </c:pt>
                <c:pt idx="48">
                  <c:v>318</c:v>
                </c:pt>
                <c:pt idx="49">
                  <c:v>324</c:v>
                </c:pt>
                <c:pt idx="50">
                  <c:v>330</c:v>
                </c:pt>
                <c:pt idx="51">
                  <c:v>336</c:v>
                </c:pt>
                <c:pt idx="52">
                  <c:v>342</c:v>
                </c:pt>
                <c:pt idx="53">
                  <c:v>348</c:v>
                </c:pt>
                <c:pt idx="54">
                  <c:v>354</c:v>
                </c:pt>
                <c:pt idx="55">
                  <c:v>360</c:v>
                </c:pt>
              </c:numCache>
            </c:numRef>
          </c:xVal>
          <c:yVal>
            <c:numRef>
              <c:f>Sheet1!$C$2:$C$57</c:f>
              <c:numCache>
                <c:formatCode>General</c:formatCode>
                <c:ptCount val="56"/>
                <c:pt idx="0">
                  <c:v>0.56522148647912696</c:v>
                </c:pt>
                <c:pt idx="1">
                  <c:v>0.57776355898661702</c:v>
                </c:pt>
                <c:pt idx="2">
                  <c:v>0.59058393581647795</c:v>
                </c:pt>
                <c:pt idx="3">
                  <c:v>0.60368879244694695</c:v>
                </c:pt>
                <c:pt idx="4">
                  <c:v>0.61708444138802498</c:v>
                </c:pt>
                <c:pt idx="5">
                  <c:v>0.63077733522216495</c:v>
                </c:pt>
                <c:pt idx="6">
                  <c:v>0.64477406971242401</c:v>
                </c:pt>
                <c:pt idx="7">
                  <c:v>0.65908138697960295</c:v>
                </c:pt>
                <c:pt idx="8">
                  <c:v>0.67370617874986605</c:v>
                </c:pt>
                <c:pt idx="9">
                  <c:v>0.68865548967443801</c:v>
                </c:pt>
                <c:pt idx="10">
                  <c:v>0.70393652072295798</c:v>
                </c:pt>
                <c:pt idx="11">
                  <c:v>0.71955663265213199</c:v>
                </c:pt>
                <c:pt idx="12">
                  <c:v>0.73552334955135301</c:v>
                </c:pt>
                <c:pt idx="13">
                  <c:v>0.75184436246699704</c:v>
                </c:pt>
                <c:pt idx="14">
                  <c:v>0.76852753310714506</c:v>
                </c:pt>
                <c:pt idx="15">
                  <c:v>0.78558089762850403</c:v>
                </c:pt>
                <c:pt idx="16">
                  <c:v>0.80301267050736502</c:v>
                </c:pt>
                <c:pt idx="17">
                  <c:v>0.82083124849645395</c:v>
                </c:pt>
                <c:pt idx="18">
                  <c:v>0.83904521466958304</c:v>
                </c:pt>
                <c:pt idx="19">
                  <c:v>0.85766334255605303</c:v>
                </c:pt>
                <c:pt idx="20">
                  <c:v>0.87669460036679503</c:v>
                </c:pt>
                <c:pt idx="21">
                  <c:v>0.89614815531428904</c:v>
                </c:pt>
                <c:pt idx="22">
                  <c:v>0.91603337802834395</c:v>
                </c:pt>
                <c:pt idx="23">
                  <c:v>0.93635984706985098</c:v>
                </c:pt>
                <c:pt idx="24">
                  <c:v>0.95713735354471696</c:v>
                </c:pt>
                <c:pt idx="25">
                  <c:v>0.97837590582015099</c:v>
                </c:pt>
                <c:pt idx="26">
                  <c:v>1.0000005962638701</c:v>
                </c:pt>
                <c:pt idx="27">
                  <c:v>1.0001532515111899</c:v>
                </c:pt>
                <c:pt idx="28">
                  <c:v>1.00030593006211</c:v>
                </c:pt>
                <c:pt idx="29">
                  <c:v>1.0004586319202</c:v>
                </c:pt>
                <c:pt idx="30">
                  <c:v>1.00061135708902</c:v>
                </c:pt>
                <c:pt idx="31">
                  <c:v>1.0007641055721199</c:v>
                </c:pt>
                <c:pt idx="32">
                  <c:v>1.0009168773730699</c:v>
                </c:pt>
                <c:pt idx="33">
                  <c:v>1.00106967249542</c:v>
                </c:pt>
                <c:pt idx="34">
                  <c:v>1.0012224909427301</c:v>
                </c:pt>
                <c:pt idx="35">
                  <c:v>1.0013753327185699</c:v>
                </c:pt>
                <c:pt idx="36">
                  <c:v>1.0015281978264901</c:v>
                </c:pt>
                <c:pt idx="37">
                  <c:v>1.00168108627006</c:v>
                </c:pt>
                <c:pt idx="38">
                  <c:v>1.0018339980528399</c:v>
                </c:pt>
                <c:pt idx="39">
                  <c:v>1.0019869331783899</c:v>
                </c:pt>
                <c:pt idx="40">
                  <c:v>1.00213989165027</c:v>
                </c:pt>
                <c:pt idx="41">
                  <c:v>1.00229287347206</c:v>
                </c:pt>
                <c:pt idx="42">
                  <c:v>1.0024458786473101</c:v>
                </c:pt>
                <c:pt idx="43">
                  <c:v>1.00259890717959</c:v>
                </c:pt>
                <c:pt idx="44">
                  <c:v>1.0027519590724601</c:v>
                </c:pt>
                <c:pt idx="45">
                  <c:v>1.0029050343294901</c:v>
                </c:pt>
                <c:pt idx="46">
                  <c:v>1.0030581329542501</c:v>
                </c:pt>
                <c:pt idx="47">
                  <c:v>1.00321125495031</c:v>
                </c:pt>
                <c:pt idx="48">
                  <c:v>1.0033644003212201</c:v>
                </c:pt>
                <c:pt idx="49">
                  <c:v>1.00351756907057</c:v>
                </c:pt>
                <c:pt idx="50">
                  <c:v>1.00367076120192</c:v>
                </c:pt>
                <c:pt idx="51">
                  <c:v>1.0038239767188399</c:v>
                </c:pt>
                <c:pt idx="52">
                  <c:v>1.0039772156248901</c:v>
                </c:pt>
                <c:pt idx="53">
                  <c:v>1.00413047792365</c:v>
                </c:pt>
                <c:pt idx="54">
                  <c:v>1.0042837636187001</c:v>
                </c:pt>
                <c:pt idx="55">
                  <c:v>1.0044370727135901</c:v>
                </c:pt>
              </c:numCache>
            </c:numRef>
          </c:yVal>
          <c:smooth val="0"/>
        </c:ser>
        <c:ser>
          <c:idx val="2"/>
          <c:order val="2"/>
          <c:tx>
            <c:strRef>
              <c:f>Sheet1!$D$1</c:f>
              <c:strCache>
                <c:ptCount val="1"/>
                <c:pt idx="0">
                  <c:v>Column3</c:v>
                </c:pt>
              </c:strCache>
            </c:strRef>
          </c:tx>
          <c:spPr>
            <a:ln w="41275">
              <a:solidFill>
                <a:srgbClr val="00FF00"/>
              </a:solidFill>
              <a:prstDash val="sysDot"/>
            </a:ln>
          </c:spPr>
          <c:marker>
            <c:symbol val="none"/>
          </c:marker>
          <c:xVal>
            <c:numRef>
              <c:f>Sheet1!$A$2:$A$57</c:f>
              <c:numCache>
                <c:formatCode>General</c:formatCode>
                <c:ptCount val="56"/>
                <c:pt idx="0">
                  <c:v>30</c:v>
                </c:pt>
                <c:pt idx="1">
                  <c:v>36</c:v>
                </c:pt>
                <c:pt idx="2">
                  <c:v>42</c:v>
                </c:pt>
                <c:pt idx="3">
                  <c:v>48</c:v>
                </c:pt>
                <c:pt idx="4">
                  <c:v>54</c:v>
                </c:pt>
                <c:pt idx="5">
                  <c:v>60</c:v>
                </c:pt>
                <c:pt idx="6">
                  <c:v>66</c:v>
                </c:pt>
                <c:pt idx="7">
                  <c:v>72</c:v>
                </c:pt>
                <c:pt idx="8">
                  <c:v>78</c:v>
                </c:pt>
                <c:pt idx="9">
                  <c:v>84</c:v>
                </c:pt>
                <c:pt idx="10">
                  <c:v>90</c:v>
                </c:pt>
                <c:pt idx="11">
                  <c:v>96</c:v>
                </c:pt>
                <c:pt idx="12">
                  <c:v>102</c:v>
                </c:pt>
                <c:pt idx="13">
                  <c:v>108</c:v>
                </c:pt>
                <c:pt idx="14">
                  <c:v>114</c:v>
                </c:pt>
                <c:pt idx="15">
                  <c:v>120</c:v>
                </c:pt>
                <c:pt idx="16">
                  <c:v>126</c:v>
                </c:pt>
                <c:pt idx="17">
                  <c:v>132</c:v>
                </c:pt>
                <c:pt idx="18">
                  <c:v>138</c:v>
                </c:pt>
                <c:pt idx="19">
                  <c:v>144</c:v>
                </c:pt>
                <c:pt idx="20">
                  <c:v>150</c:v>
                </c:pt>
                <c:pt idx="21">
                  <c:v>156</c:v>
                </c:pt>
                <c:pt idx="22">
                  <c:v>162</c:v>
                </c:pt>
                <c:pt idx="23">
                  <c:v>168</c:v>
                </c:pt>
                <c:pt idx="24">
                  <c:v>174</c:v>
                </c:pt>
                <c:pt idx="25">
                  <c:v>180</c:v>
                </c:pt>
                <c:pt idx="26">
                  <c:v>186</c:v>
                </c:pt>
                <c:pt idx="27">
                  <c:v>192</c:v>
                </c:pt>
                <c:pt idx="28">
                  <c:v>198</c:v>
                </c:pt>
                <c:pt idx="29">
                  <c:v>204</c:v>
                </c:pt>
                <c:pt idx="30">
                  <c:v>210</c:v>
                </c:pt>
                <c:pt idx="31">
                  <c:v>216</c:v>
                </c:pt>
                <c:pt idx="32">
                  <c:v>222</c:v>
                </c:pt>
                <c:pt idx="33">
                  <c:v>228</c:v>
                </c:pt>
                <c:pt idx="34">
                  <c:v>234</c:v>
                </c:pt>
                <c:pt idx="35">
                  <c:v>240</c:v>
                </c:pt>
                <c:pt idx="36">
                  <c:v>245.99999999999997</c:v>
                </c:pt>
                <c:pt idx="37">
                  <c:v>252</c:v>
                </c:pt>
                <c:pt idx="38">
                  <c:v>258</c:v>
                </c:pt>
                <c:pt idx="39">
                  <c:v>264</c:v>
                </c:pt>
                <c:pt idx="40">
                  <c:v>270</c:v>
                </c:pt>
                <c:pt idx="41">
                  <c:v>276</c:v>
                </c:pt>
                <c:pt idx="42">
                  <c:v>282</c:v>
                </c:pt>
                <c:pt idx="43">
                  <c:v>288</c:v>
                </c:pt>
                <c:pt idx="44">
                  <c:v>294</c:v>
                </c:pt>
                <c:pt idx="45">
                  <c:v>300</c:v>
                </c:pt>
                <c:pt idx="46">
                  <c:v>306</c:v>
                </c:pt>
                <c:pt idx="47">
                  <c:v>312</c:v>
                </c:pt>
                <c:pt idx="48">
                  <c:v>318</c:v>
                </c:pt>
                <c:pt idx="49">
                  <c:v>324</c:v>
                </c:pt>
                <c:pt idx="50">
                  <c:v>330</c:v>
                </c:pt>
                <c:pt idx="51">
                  <c:v>336</c:v>
                </c:pt>
                <c:pt idx="52">
                  <c:v>342</c:v>
                </c:pt>
                <c:pt idx="53">
                  <c:v>348</c:v>
                </c:pt>
                <c:pt idx="54">
                  <c:v>354</c:v>
                </c:pt>
                <c:pt idx="55">
                  <c:v>360</c:v>
                </c:pt>
              </c:numCache>
            </c:numRef>
          </c:xVal>
          <c:yVal>
            <c:numRef>
              <c:f>Sheet1!$D$2:$D$57</c:f>
              <c:numCache>
                <c:formatCode>General</c:formatCode>
                <c:ptCount val="56"/>
                <c:pt idx="0">
                  <c:v>0.99603972775984195</c:v>
                </c:pt>
                <c:pt idx="1">
                  <c:v>0.99619177836015405</c:v>
                </c:pt>
                <c:pt idx="2">
                  <c:v>0.99634385217177601</c:v>
                </c:pt>
                <c:pt idx="3">
                  <c:v>0.99649594919824802</c:v>
                </c:pt>
                <c:pt idx="4">
                  <c:v>0.99664806944311701</c:v>
                </c:pt>
                <c:pt idx="5">
                  <c:v>0.99680021290992404</c:v>
                </c:pt>
                <c:pt idx="6">
                  <c:v>0.99695237960221705</c:v>
                </c:pt>
                <c:pt idx="7">
                  <c:v>0.99710456952353999</c:v>
                </c:pt>
                <c:pt idx="8">
                  <c:v>0.997256782677439</c:v>
                </c:pt>
                <c:pt idx="9">
                  <c:v>0.99740901906746005</c:v>
                </c:pt>
                <c:pt idx="10">
                  <c:v>0.99756127869715205</c:v>
                </c:pt>
                <c:pt idx="11">
                  <c:v>0.99771356157006097</c:v>
                </c:pt>
                <c:pt idx="12">
                  <c:v>0.99786586768973595</c:v>
                </c:pt>
                <c:pt idx="13">
                  <c:v>0.99801819705972605</c:v>
                </c:pt>
                <c:pt idx="14">
                  <c:v>0.99817054968357899</c:v>
                </c:pt>
                <c:pt idx="15">
                  <c:v>0.99832292556484603</c:v>
                </c:pt>
                <c:pt idx="16">
                  <c:v>0.99847532470707701</c:v>
                </c:pt>
                <c:pt idx="17">
                  <c:v>0.99862774711382196</c:v>
                </c:pt>
                <c:pt idx="18">
                  <c:v>0.99878019278863395</c:v>
                </c:pt>
                <c:pt idx="19">
                  <c:v>0.99893266173506501</c:v>
                </c:pt>
                <c:pt idx="20">
                  <c:v>0.99908515395666597</c:v>
                </c:pt>
                <c:pt idx="21">
                  <c:v>0.999237669456991</c:v>
                </c:pt>
                <c:pt idx="22">
                  <c:v>0.99939020823959501</c:v>
                </c:pt>
                <c:pt idx="23">
                  <c:v>0.99954277030802796</c:v>
                </c:pt>
                <c:pt idx="24">
                  <c:v>0.99969535566584999</c:v>
                </c:pt>
                <c:pt idx="25">
                  <c:v>0.99984796431661205</c:v>
                </c:pt>
                <c:pt idx="26">
                  <c:v>1.00008573434563</c:v>
                </c:pt>
                <c:pt idx="27">
                  <c:v>1.02227729658082</c:v>
                </c:pt>
                <c:pt idx="28">
                  <c:v>1.04496128203287</c:v>
                </c:pt>
                <c:pt idx="29">
                  <c:v>1.06814861740545</c:v>
                </c:pt>
                <c:pt idx="30">
                  <c:v>1.0918504718620601</c:v>
                </c:pt>
                <c:pt idx="31">
                  <c:v>1.1160782624061401</c:v>
                </c:pt>
                <c:pt idx="32">
                  <c:v>1.14084365938057</c:v>
                </c:pt>
                <c:pt idx="33">
                  <c:v>1.16615859208915</c:v>
                </c:pt>
                <c:pt idx="34">
                  <c:v>1.1920352545428801</c:v>
                </c:pt>
                <c:pt idx="35">
                  <c:v>1.21848611133371</c:v>
                </c:pt>
                <c:pt idx="36">
                  <c:v>1.2455239036386601</c:v>
                </c:pt>
                <c:pt idx="37">
                  <c:v>1.2731616553571199</c:v>
                </c:pt>
                <c:pt idx="38">
                  <c:v>1.3014126793843801</c:v>
                </c:pt>
                <c:pt idx="39">
                  <c:v>1.33029058402435</c:v>
                </c:pt>
                <c:pt idx="40">
                  <c:v>1.35980927954458</c:v>
                </c:pt>
                <c:pt idx="41">
                  <c:v>1.3899829848767</c:v>
                </c:pt>
                <c:pt idx="42">
                  <c:v>1.4208262344656299</c:v>
                </c:pt>
                <c:pt idx="43">
                  <c:v>1.4523538852706599</c:v>
                </c:pt>
                <c:pt idx="44">
                  <c:v>1.48458112392195</c:v>
                </c:pt>
                <c:pt idx="45">
                  <c:v>1.5175234740358301</c:v>
                </c:pt>
                <c:pt idx="46">
                  <c:v>1.55119680369238</c:v>
                </c:pt>
                <c:pt idx="47">
                  <c:v>1.58561733307899</c:v>
                </c:pt>
                <c:pt idx="48">
                  <c:v>1.6208016423034799</c:v>
                </c:pt>
                <c:pt idx="49">
                  <c:v>1.6567666793806399</c:v>
                </c:pt>
                <c:pt idx="50">
                  <c:v>1.6935297683959301</c:v>
                </c:pt>
                <c:pt idx="51">
                  <c:v>1.7311086178503801</c:v>
                </c:pt>
                <c:pt idx="52">
                  <c:v>1.76952132919061</c:v>
                </c:pt>
                <c:pt idx="53">
                  <c:v>1.8087864055282199</c:v>
                </c:pt>
                <c:pt idx="54">
                  <c:v>1.84892276055254</c:v>
                </c:pt>
                <c:pt idx="55">
                  <c:v>1.88994972764123</c:v>
                </c:pt>
              </c:numCache>
            </c:numRef>
          </c:yVal>
          <c:smooth val="1"/>
        </c:ser>
        <c:dLbls>
          <c:showLegendKey val="0"/>
          <c:showVal val="0"/>
          <c:showCatName val="0"/>
          <c:showSerName val="0"/>
          <c:showPercent val="0"/>
          <c:showBubbleSize val="0"/>
        </c:dLbls>
        <c:axId val="596021256"/>
        <c:axId val="596021648"/>
      </c:scatterChart>
      <c:valAx>
        <c:axId val="596021256"/>
        <c:scaling>
          <c:orientation val="minMax"/>
          <c:max val="360"/>
          <c:min val="30"/>
        </c:scaling>
        <c:delete val="0"/>
        <c:axPos val="b"/>
        <c:title>
          <c:tx>
            <c:rich>
              <a:bodyPr/>
              <a:lstStyle/>
              <a:p>
                <a:pPr>
                  <a:defRPr sz="1700"/>
                </a:pPr>
                <a:r>
                  <a:rPr lang="en-US" sz="1700" dirty="0" smtClean="0"/>
                  <a:t>Ischemia</a:t>
                </a:r>
                <a:r>
                  <a:rPr lang="en-US" sz="1700" baseline="0" dirty="0" smtClean="0"/>
                  <a:t> time (minutes)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96021648"/>
        <c:crosses val="autoZero"/>
        <c:crossBetween val="midCat"/>
        <c:majorUnit val="30"/>
      </c:valAx>
      <c:valAx>
        <c:axId val="596021648"/>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Non-Skin Malignancy within 8 Years </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96021256"/>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20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89663902631872"/>
          <c:y val="3.3590508847684365E-2"/>
          <c:w val="0.82428227998048909"/>
          <c:h val="0.77074260114041215"/>
        </c:manualLayout>
      </c:layout>
      <c:scatterChart>
        <c:scatterStyle val="smoothMarker"/>
        <c:varyColors val="0"/>
        <c:ser>
          <c:idx val="0"/>
          <c:order val="0"/>
          <c:tx>
            <c:strRef>
              <c:f>Sheet1!$A$1</c:f>
              <c:strCache>
                <c:ptCount val="1"/>
                <c:pt idx="0">
                  <c:v>Volume</c:v>
                </c:pt>
              </c:strCache>
            </c:strRef>
          </c:tx>
          <c:spPr>
            <a:ln w="38100">
              <a:solidFill>
                <a:srgbClr val="00FF00"/>
              </a:solidFill>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Sheet1!$B$2:$B$67</c:f>
              <c:numCache>
                <c:formatCode>General</c:formatCode>
                <c:ptCount val="66"/>
                <c:pt idx="0">
                  <c:v>0.92313286326641997</c:v>
                </c:pt>
                <c:pt idx="1">
                  <c:v>0.92910569686488198</c:v>
                </c:pt>
                <c:pt idx="2">
                  <c:v>0.93511717575766096</c:v>
                </c:pt>
                <c:pt idx="3">
                  <c:v>0.94116754998667695</c:v>
                </c:pt>
                <c:pt idx="4">
                  <c:v>0.94724683350240302</c:v>
                </c:pt>
                <c:pt idx="5">
                  <c:v>0.95330356424626095</c:v>
                </c:pt>
                <c:pt idx="6">
                  <c:v>0.95927460211228099</c:v>
                </c:pt>
                <c:pt idx="7">
                  <c:v>0.96509527141859097</c:v>
                </c:pt>
                <c:pt idx="8">
                  <c:v>0.97069943963388705</c:v>
                </c:pt>
                <c:pt idx="9">
                  <c:v>0.97601964041617295</c:v>
                </c:pt>
                <c:pt idx="10">
                  <c:v>0.980987242454193</c:v>
                </c:pt>
                <c:pt idx="11">
                  <c:v>0.98553266595701605</c:v>
                </c:pt>
                <c:pt idx="12">
                  <c:v>0.98958564553932304</c:v>
                </c:pt>
                <c:pt idx="13">
                  <c:v>0.99307554456517</c:v>
                </c:pt>
                <c:pt idx="14">
                  <c:v>0.99593171171972095</c:v>
                </c:pt>
                <c:pt idx="15">
                  <c:v>0.99808389128639696</c:v>
                </c:pt>
                <c:pt idx="16">
                  <c:v>0.999462675310268</c:v>
                </c:pt>
                <c:pt idx="17">
                  <c:v>1</c:v>
                </c:pt>
                <c:pt idx="18">
                  <c:v>0.99964436500863096</c:v>
                </c:pt>
                <c:pt idx="19">
                  <c:v>0.99840530076683998</c:v>
                </c:pt>
                <c:pt idx="20">
                  <c:v>0.99630928204205205</c:v>
                </c:pt>
                <c:pt idx="21">
                  <c:v>0.99338484046382902</c:v>
                </c:pt>
                <c:pt idx="22">
                  <c:v>0.98966233338890996</c:v>
                </c:pt>
                <c:pt idx="23">
                  <c:v>0.98517373593159896</c:v>
                </c:pt>
                <c:pt idx="24">
                  <c:v>0.97995241994586102</c:v>
                </c:pt>
                <c:pt idx="25">
                  <c:v>0.97403294663079698</c:v>
                </c:pt>
                <c:pt idx="26">
                  <c:v>0.96745084223835798</c:v>
                </c:pt>
                <c:pt idx="27">
                  <c:v>0.96024238698752096</c:v>
                </c:pt>
                <c:pt idx="28">
                  <c:v>0.95244445950649603</c:v>
                </c:pt>
                <c:pt idx="29">
                  <c:v>0.94409431193736204</c:v>
                </c:pt>
                <c:pt idx="30">
                  <c:v>0.93522937581135202</c:v>
                </c:pt>
                <c:pt idx="31">
                  <c:v>0.92588712522917904</c:v>
                </c:pt>
                <c:pt idx="32">
                  <c:v>0.91610490177994397</c:v>
                </c:pt>
                <c:pt idx="33">
                  <c:v>0.905919777086855</c:v>
                </c:pt>
                <c:pt idx="34">
                  <c:v>0.89536838651907402</c:v>
                </c:pt>
                <c:pt idx="35">
                  <c:v>0.88448680153551695</c:v>
                </c:pt>
                <c:pt idx="36">
                  <c:v>0.87331042607658305</c:v>
                </c:pt>
                <c:pt idx="37">
                  <c:v>0.86187395328035199</c:v>
                </c:pt>
                <c:pt idx="38">
                  <c:v>0.85021110686313595</c:v>
                </c:pt>
                <c:pt idx="39">
                  <c:v>0.83835473447340303</c:v>
                </c:pt>
                <c:pt idx="40">
                  <c:v>0.82633661054320695</c:v>
                </c:pt>
                <c:pt idx="41">
                  <c:v>0.81418749580112604</c:v>
                </c:pt>
                <c:pt idx="42">
                  <c:v>0.80193691785555599</c:v>
                </c:pt>
                <c:pt idx="43">
                  <c:v>0.78961329652345502</c:v>
                </c:pt>
                <c:pt idx="44">
                  <c:v>0.77724381604916504</c:v>
                </c:pt>
                <c:pt idx="45">
                  <c:v>0.76485442546601501</c:v>
                </c:pt>
                <c:pt idx="46">
                  <c:v>0.75246980159933596</c:v>
                </c:pt>
                <c:pt idx="47">
                  <c:v>0.74011342917534895</c:v>
                </c:pt>
                <c:pt idx="48">
                  <c:v>0.72780746890872605</c:v>
                </c:pt>
                <c:pt idx="49">
                  <c:v>0.71557285231978196</c:v>
                </c:pt>
                <c:pt idx="50">
                  <c:v>0.70342923162120696</c:v>
                </c:pt>
                <c:pt idx="51">
                  <c:v>0.69139516172621096</c:v>
                </c:pt>
                <c:pt idx="52">
                  <c:v>0.67948783787197897</c:v>
                </c:pt>
                <c:pt idx="53">
                  <c:v>0.667723446734517</c:v>
                </c:pt>
                <c:pt idx="54">
                  <c:v>0.65611688093352605</c:v>
                </c:pt>
                <c:pt idx="55">
                  <c:v>0.64468208673056804</c:v>
                </c:pt>
                <c:pt idx="56">
                  <c:v>0.63343179607312206</c:v>
                </c:pt>
                <c:pt idx="57">
                  <c:v>0.62237545468092303</c:v>
                </c:pt>
                <c:pt idx="58">
                  <c:v>0.61151206264177405</c:v>
                </c:pt>
                <c:pt idx="59">
                  <c:v>0.60083832290857897</c:v>
                </c:pt>
                <c:pt idx="60">
                  <c:v>0.590350855569033</c:v>
                </c:pt>
                <c:pt idx="61">
                  <c:v>0.58004647766945305</c:v>
                </c:pt>
                <c:pt idx="62">
                  <c:v>0.56992192625846905</c:v>
                </c:pt>
                <c:pt idx="63">
                  <c:v>0.55997412852763795</c:v>
                </c:pt>
                <c:pt idx="64">
                  <c:v>0.55019993443912596</c:v>
                </c:pt>
                <c:pt idx="65">
                  <c:v>0.54059637751818201</c:v>
                </c:pt>
              </c:numCache>
            </c:numRef>
          </c:yVal>
          <c:smooth val="0"/>
        </c:ser>
        <c:ser>
          <c:idx val="1"/>
          <c:order val="1"/>
          <c:tx>
            <c:strRef>
              <c:f>Sheet1!$C$1</c:f>
              <c:strCache>
                <c:ptCount val="1"/>
                <c:pt idx="0">
                  <c:v>Column2</c:v>
                </c:pt>
              </c:strCache>
            </c:strRef>
          </c:tx>
          <c:spPr>
            <a:ln w="41275">
              <a:solidFill>
                <a:srgbClr val="00FF00"/>
              </a:solidFill>
              <a:prstDash val="sysDot"/>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Sheet1!$C$2:$C$67</c:f>
              <c:numCache>
                <c:formatCode>General</c:formatCode>
                <c:ptCount val="66"/>
                <c:pt idx="0">
                  <c:v>0.72834765265197099</c:v>
                </c:pt>
                <c:pt idx="1">
                  <c:v>0.74450873814903895</c:v>
                </c:pt>
                <c:pt idx="2">
                  <c:v>0.76102684688963995</c:v>
                </c:pt>
                <c:pt idx="3">
                  <c:v>0.777909439462801</c:v>
                </c:pt>
                <c:pt idx="4">
                  <c:v>0.79514775434607798</c:v>
                </c:pt>
                <c:pt idx="5">
                  <c:v>0.81266534229952403</c:v>
                </c:pt>
                <c:pt idx="6">
                  <c:v>0.83036176326264299</c:v>
                </c:pt>
                <c:pt idx="7">
                  <c:v>0.848127937752434</c:v>
                </c:pt>
                <c:pt idx="8">
                  <c:v>0.86584610727487499</c:v>
                </c:pt>
                <c:pt idx="9">
                  <c:v>0.88338997442673595</c:v>
                </c:pt>
                <c:pt idx="10">
                  <c:v>0.90062504787172404</c:v>
                </c:pt>
                <c:pt idx="11">
                  <c:v>0.91740921916145202</c:v>
                </c:pt>
                <c:pt idx="12">
                  <c:v>0.93359359404325803</c:v>
                </c:pt>
                <c:pt idx="13">
                  <c:v>0.94902361273108504</c:v>
                </c:pt>
                <c:pt idx="14">
                  <c:v>0.96354046978538499</c:v>
                </c:pt>
                <c:pt idx="15">
                  <c:v>0.97698288192163396</c:v>
                </c:pt>
                <c:pt idx="16">
                  <c:v>0.98918921372357005</c:v>
                </c:pt>
                <c:pt idx="17">
                  <c:v>1</c:v>
                </c:pt>
                <c:pt idx="18">
                  <c:v>0.99009318065048701</c:v>
                </c:pt>
                <c:pt idx="19">
                  <c:v>0.98011168973826901</c:v>
                </c:pt>
                <c:pt idx="20">
                  <c:v>0.97004648115483405</c:v>
                </c:pt>
                <c:pt idx="21">
                  <c:v>0.95988759684202596</c:v>
                </c:pt>
                <c:pt idx="22">
                  <c:v>0.94962413905378196</c:v>
                </c:pt>
                <c:pt idx="23">
                  <c:v>0.93924426759317003</c:v>
                </c:pt>
                <c:pt idx="24">
                  <c:v>0.92873522188943702</c:v>
                </c:pt>
                <c:pt idx="25">
                  <c:v>0.91808338307960402</c:v>
                </c:pt>
                <c:pt idx="26">
                  <c:v>0.90727437785971898</c:v>
                </c:pt>
                <c:pt idx="27">
                  <c:v>0.89629324208122196</c:v>
                </c:pt>
                <c:pt idx="28">
                  <c:v>0.88512467146783202</c:v>
                </c:pt>
                <c:pt idx="29">
                  <c:v>0.87375332769520198</c:v>
                </c:pt>
                <c:pt idx="30">
                  <c:v>0.86216423426252997</c:v>
                </c:pt>
                <c:pt idx="31">
                  <c:v>0.85034327814789101</c:v>
                </c:pt>
                <c:pt idx="32">
                  <c:v>0.83827777230288802</c:v>
                </c:pt>
                <c:pt idx="33">
                  <c:v>0.82595709070522505</c:v>
                </c:pt>
                <c:pt idx="34">
                  <c:v>0.81337331488527498</c:v>
                </c:pt>
                <c:pt idx="35">
                  <c:v>0.80052188296926496</c:v>
                </c:pt>
                <c:pt idx="36">
                  <c:v>0.787402191012327</c:v>
                </c:pt>
                <c:pt idx="37">
                  <c:v>0.77401812524417801</c:v>
                </c:pt>
                <c:pt idx="38">
                  <c:v>0.760378288661127</c:v>
                </c:pt>
                <c:pt idx="39">
                  <c:v>0.74649626395794799</c:v>
                </c:pt>
                <c:pt idx="40">
                  <c:v>0.732390463037219</c:v>
                </c:pt>
                <c:pt idx="41">
                  <c:v>0.71808394920845398</c:v>
                </c:pt>
                <c:pt idx="42">
                  <c:v>0.70360383946664695</c:v>
                </c:pt>
                <c:pt idx="43">
                  <c:v>0.68898082870422195</c:v>
                </c:pt>
                <c:pt idx="44">
                  <c:v>0.67424839111813295</c:v>
                </c:pt>
                <c:pt idx="45">
                  <c:v>0.659442025167844</c:v>
                </c:pt>
                <c:pt idx="46">
                  <c:v>0.64459844955651602</c:v>
                </c:pt>
                <c:pt idx="47">
                  <c:v>0.62975494376254104</c:v>
                </c:pt>
                <c:pt idx="48">
                  <c:v>0.61494853215913203</c:v>
                </c:pt>
                <c:pt idx="49">
                  <c:v>0.60021547422447297</c:v>
                </c:pt>
                <c:pt idx="50">
                  <c:v>0.58559069582432299</c:v>
                </c:pt>
                <c:pt idx="51">
                  <c:v>0.57110756581293898</c:v>
                </c:pt>
                <c:pt idx="52">
                  <c:v>0.55679727374128996</c:v>
                </c:pt>
                <c:pt idx="53">
                  <c:v>0.54268896755548501</c:v>
                </c:pt>
                <c:pt idx="54">
                  <c:v>0.52880925461813</c:v>
                </c:pt>
                <c:pt idx="55">
                  <c:v>0.515182479591482</c:v>
                </c:pt>
                <c:pt idx="56">
                  <c:v>0.50183035388472796</c:v>
                </c:pt>
                <c:pt idx="57">
                  <c:v>0.488769518643489</c:v>
                </c:pt>
                <c:pt idx="58">
                  <c:v>0.47600318864750402</c:v>
                </c:pt>
                <c:pt idx="59">
                  <c:v>0.46353068158191701</c:v>
                </c:pt>
                <c:pt idx="60">
                  <c:v>0.45135018369290097</c:v>
                </c:pt>
                <c:pt idx="61">
                  <c:v>0.43945925224493099</c:v>
                </c:pt>
                <c:pt idx="62">
                  <c:v>0.42785464024155501</c:v>
                </c:pt>
                <c:pt idx="63">
                  <c:v>0.416532734834202</c:v>
                </c:pt>
                <c:pt idx="64">
                  <c:v>0.40548934966988798</c:v>
                </c:pt>
                <c:pt idx="65">
                  <c:v>0.39472011465782902</c:v>
                </c:pt>
              </c:numCache>
            </c:numRef>
          </c:yVal>
          <c:smooth val="0"/>
        </c:ser>
        <c:ser>
          <c:idx val="2"/>
          <c:order val="2"/>
          <c:tx>
            <c:strRef>
              <c:f>Sheet1!$D$1</c:f>
              <c:strCache>
                <c:ptCount val="1"/>
                <c:pt idx="0">
                  <c:v>Column3</c:v>
                </c:pt>
              </c:strCache>
            </c:strRef>
          </c:tx>
          <c:spPr>
            <a:ln w="41275">
              <a:solidFill>
                <a:srgbClr val="00FF00"/>
              </a:solidFill>
              <a:prstDash val="sysDot"/>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Sheet1!$D$2:$D$67</c:f>
              <c:numCache>
                <c:formatCode>General</c:formatCode>
                <c:ptCount val="66"/>
                <c:pt idx="0">
                  <c:v>1.17001033797476</c:v>
                </c:pt>
                <c:pt idx="1">
                  <c:v>1.15947248395354</c:v>
                </c:pt>
                <c:pt idx="2">
                  <c:v>1.14903191125371</c:v>
                </c:pt>
                <c:pt idx="3">
                  <c:v>1.13868827425417</c:v>
                </c:pt>
                <c:pt idx="4">
                  <c:v>1.1284400398240999</c:v>
                </c:pt>
                <c:pt idx="5">
                  <c:v>1.1182803526887399</c:v>
                </c:pt>
                <c:pt idx="6">
                  <c:v>1.1082010311288999</c:v>
                </c:pt>
                <c:pt idx="7">
                  <c:v>1.09819384724289</c:v>
                </c:pt>
                <c:pt idx="8">
                  <c:v>1.08825043409984</c:v>
                </c:pt>
                <c:pt idx="9">
                  <c:v>1.0783621798473599</c:v>
                </c:pt>
                <c:pt idx="10">
                  <c:v>1.0685201040454999</c:v>
                </c:pt>
                <c:pt idx="11">
                  <c:v>1.0587147102752299</c:v>
                </c:pt>
                <c:pt idx="12">
                  <c:v>1.0489358068711301</c:v>
                </c:pt>
                <c:pt idx="13">
                  <c:v>1.0391722861092401</c:v>
                </c:pt>
                <c:pt idx="14">
                  <c:v>1.0294118467384199</c:v>
                </c:pt>
                <c:pt idx="15">
                  <c:v>1.0196406431257199</c:v>
                </c:pt>
                <c:pt idx="16">
                  <c:v>1.00984283439377</c:v>
                </c:pt>
                <c:pt idx="17">
                  <c:v>1</c:v>
                </c:pt>
                <c:pt idx="18">
                  <c:v>1.00928768728311</c:v>
                </c:pt>
                <c:pt idx="19">
                  <c:v>1.0170403588039201</c:v>
                </c:pt>
                <c:pt idx="20">
                  <c:v>1.0232831155692901</c:v>
                </c:pt>
                <c:pt idx="21">
                  <c:v>1.0280510390069699</c:v>
                </c:pt>
                <c:pt idx="22">
                  <c:v>1.0313886240346599</c:v>
                </c:pt>
                <c:pt idx="23">
                  <c:v>1.03334917598861</c:v>
                </c:pt>
                <c:pt idx="24">
                  <c:v>1.0339941058809901</c:v>
                </c:pt>
                <c:pt idx="25">
                  <c:v>1.03339217178709</c:v>
                </c:pt>
                <c:pt idx="26">
                  <c:v>1.0316186095276501</c:v>
                </c:pt>
                <c:pt idx="27">
                  <c:v>1.0287542050706799</c:v>
                </c:pt>
                <c:pt idx="28">
                  <c:v>1.02488437808457</c:v>
                </c:pt>
                <c:pt idx="29">
                  <c:v>1.0200980546576</c:v>
                </c:pt>
                <c:pt idx="30">
                  <c:v>1.0144865103673</c:v>
                </c:pt>
                <c:pt idx="31">
                  <c:v>1.00814222996193</c:v>
                </c:pt>
                <c:pt idx="32">
                  <c:v>1.00115763389465</c:v>
                </c:pt>
                <c:pt idx="33">
                  <c:v>0.99362382350440104</c:v>
                </c:pt>
                <c:pt idx="34">
                  <c:v>0.98562927121705002</c:v>
                </c:pt>
                <c:pt idx="35">
                  <c:v>0.97725860933219</c:v>
                </c:pt>
                <c:pt idx="36">
                  <c:v>0.96859153936761599</c:v>
                </c:pt>
                <c:pt idx="37">
                  <c:v>0.95970195931621705</c:v>
                </c:pt>
                <c:pt idx="38">
                  <c:v>0.95065697826044804</c:v>
                </c:pt>
                <c:pt idx="39">
                  <c:v>0.94151664884094199</c:v>
                </c:pt>
                <c:pt idx="40">
                  <c:v>0.93233354117192402</c:v>
                </c:pt>
                <c:pt idx="41">
                  <c:v>0.92315289744273799</c:v>
                </c:pt>
                <c:pt idx="42">
                  <c:v>0.91401266472218301</c:v>
                </c:pt>
                <c:pt idx="43">
                  <c:v>0.904944132072941</c:v>
                </c:pt>
                <c:pt idx="44">
                  <c:v>0.89597240059387095</c:v>
                </c:pt>
                <c:pt idx="45">
                  <c:v>0.88711709267550998</c:v>
                </c:pt>
                <c:pt idx="46">
                  <c:v>0.87839305649664101</c:v>
                </c:pt>
                <c:pt idx="47">
                  <c:v>0.86981117571383204</c:v>
                </c:pt>
                <c:pt idx="48">
                  <c:v>0.86137893514355501</c:v>
                </c:pt>
                <c:pt idx="49">
                  <c:v>0.85310114278321603</c:v>
                </c:pt>
                <c:pt idx="50">
                  <c:v>0.84498044013944695</c:v>
                </c:pt>
                <c:pt idx="51">
                  <c:v>0.83701792494723704</c:v>
                </c:pt>
                <c:pt idx="52">
                  <c:v>0.82921333057830804</c:v>
                </c:pt>
                <c:pt idx="53">
                  <c:v>0.82156562593736304</c:v>
                </c:pt>
                <c:pt idx="54">
                  <c:v>0.81407304748629805</c:v>
                </c:pt>
                <c:pt idx="55">
                  <c:v>0.80673355445015305</c:v>
                </c:pt>
                <c:pt idx="56">
                  <c:v>0.79954478076187896</c:v>
                </c:pt>
                <c:pt idx="57">
                  <c:v>0.79250278876703495</c:v>
                </c:pt>
                <c:pt idx="58">
                  <c:v>0.78559768437458199</c:v>
                </c:pt>
                <c:pt idx="59">
                  <c:v>0.77881940639520597</c:v>
                </c:pt>
                <c:pt idx="60">
                  <c:v>0.77215905800587703</c:v>
                </c:pt>
                <c:pt idx="61">
                  <c:v>0.76560890352859701</c:v>
                </c:pt>
                <c:pt idx="62">
                  <c:v>0.75916204121751496</c:v>
                </c:pt>
                <c:pt idx="63">
                  <c:v>0.75281244040784001</c:v>
                </c:pt>
                <c:pt idx="64">
                  <c:v>0.74655467055612001</c:v>
                </c:pt>
                <c:pt idx="65">
                  <c:v>0.74038396456972799</c:v>
                </c:pt>
              </c:numCache>
            </c:numRef>
          </c:yVal>
          <c:smooth val="1"/>
        </c:ser>
        <c:dLbls>
          <c:showLegendKey val="0"/>
          <c:showVal val="0"/>
          <c:showCatName val="0"/>
          <c:showSerName val="0"/>
          <c:showPercent val="0"/>
          <c:showBubbleSize val="0"/>
        </c:dLbls>
        <c:axId val="596022432"/>
        <c:axId val="596022824"/>
      </c:scatterChart>
      <c:valAx>
        <c:axId val="596022432"/>
        <c:scaling>
          <c:orientation val="minMax"/>
          <c:max val="70"/>
          <c:min val="5"/>
        </c:scaling>
        <c:delete val="0"/>
        <c:axPos val="b"/>
        <c:title>
          <c:tx>
            <c:rich>
              <a:bodyPr/>
              <a:lstStyle/>
              <a:p>
                <a:pPr>
                  <a:defRPr sz="1700"/>
                </a:pPr>
                <a:r>
                  <a:rPr lang="en-US" sz="1700" dirty="0" smtClean="0"/>
                  <a:t>Center Volume (cases per year)</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96022824"/>
        <c:crosses val="autoZero"/>
        <c:crossBetween val="midCat"/>
        <c:majorUnit val="5"/>
      </c:valAx>
      <c:valAx>
        <c:axId val="596022824"/>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Non-Skin Malignancy within 8 Years </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96022432"/>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20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89663902631875"/>
          <c:y val="3.3590508847684365E-2"/>
          <c:w val="0.82428227998048909"/>
          <c:h val="0.77074260114041182"/>
        </c:manualLayout>
      </c:layout>
      <c:scatterChart>
        <c:scatterStyle val="smoothMarker"/>
        <c:varyColors val="0"/>
        <c:ser>
          <c:idx val="0"/>
          <c:order val="0"/>
          <c:tx>
            <c:strRef>
              <c:f>Sheet1!$A$1</c:f>
              <c:strCache>
                <c:ptCount val="1"/>
                <c:pt idx="0">
                  <c:v>Donor weight</c:v>
                </c:pt>
              </c:strCache>
            </c:strRef>
          </c:tx>
          <c:spPr>
            <a:ln w="38100">
              <a:solidFill>
                <a:srgbClr val="00FF00"/>
              </a:solidFill>
            </a:ln>
          </c:spPr>
          <c:marker>
            <c:symbol val="none"/>
          </c:marker>
          <c:xVal>
            <c:numRef>
              <c:f>Sheet1!$A$2:$A$57</c:f>
              <c:numCache>
                <c:formatCode>General</c:formatCode>
                <c:ptCount val="56"/>
                <c:pt idx="0">
                  <c:v>55</c:v>
                </c:pt>
                <c:pt idx="1">
                  <c:v>56</c:v>
                </c:pt>
                <c:pt idx="2">
                  <c:v>57</c:v>
                </c:pt>
                <c:pt idx="3">
                  <c:v>58</c:v>
                </c:pt>
                <c:pt idx="4">
                  <c:v>59</c:v>
                </c:pt>
                <c:pt idx="5">
                  <c:v>60</c:v>
                </c:pt>
                <c:pt idx="6">
                  <c:v>61</c:v>
                </c:pt>
                <c:pt idx="7">
                  <c:v>62</c:v>
                </c:pt>
                <c:pt idx="8">
                  <c:v>63</c:v>
                </c:pt>
                <c:pt idx="9">
                  <c:v>64</c:v>
                </c:pt>
                <c:pt idx="10">
                  <c:v>65</c:v>
                </c:pt>
                <c:pt idx="11">
                  <c:v>66</c:v>
                </c:pt>
                <c:pt idx="12">
                  <c:v>67</c:v>
                </c:pt>
                <c:pt idx="13">
                  <c:v>68</c:v>
                </c:pt>
                <c:pt idx="14">
                  <c:v>69</c:v>
                </c:pt>
                <c:pt idx="15">
                  <c:v>70</c:v>
                </c:pt>
                <c:pt idx="16">
                  <c:v>71</c:v>
                </c:pt>
                <c:pt idx="17">
                  <c:v>72</c:v>
                </c:pt>
                <c:pt idx="18">
                  <c:v>73</c:v>
                </c:pt>
                <c:pt idx="19">
                  <c:v>74</c:v>
                </c:pt>
                <c:pt idx="20">
                  <c:v>75</c:v>
                </c:pt>
                <c:pt idx="21">
                  <c:v>76</c:v>
                </c:pt>
                <c:pt idx="22">
                  <c:v>77</c:v>
                </c:pt>
                <c:pt idx="23">
                  <c:v>78</c:v>
                </c:pt>
                <c:pt idx="24">
                  <c:v>79</c:v>
                </c:pt>
                <c:pt idx="25">
                  <c:v>80</c:v>
                </c:pt>
                <c:pt idx="26">
                  <c:v>81</c:v>
                </c:pt>
                <c:pt idx="27">
                  <c:v>82</c:v>
                </c:pt>
                <c:pt idx="28">
                  <c:v>83</c:v>
                </c:pt>
                <c:pt idx="29">
                  <c:v>84</c:v>
                </c:pt>
                <c:pt idx="30">
                  <c:v>85</c:v>
                </c:pt>
                <c:pt idx="31">
                  <c:v>86</c:v>
                </c:pt>
                <c:pt idx="32">
                  <c:v>87</c:v>
                </c:pt>
                <c:pt idx="33">
                  <c:v>88</c:v>
                </c:pt>
                <c:pt idx="34">
                  <c:v>89</c:v>
                </c:pt>
                <c:pt idx="35">
                  <c:v>90</c:v>
                </c:pt>
                <c:pt idx="36">
                  <c:v>91</c:v>
                </c:pt>
                <c:pt idx="37">
                  <c:v>92</c:v>
                </c:pt>
                <c:pt idx="38">
                  <c:v>93</c:v>
                </c:pt>
                <c:pt idx="39">
                  <c:v>94</c:v>
                </c:pt>
                <c:pt idx="40">
                  <c:v>95</c:v>
                </c:pt>
                <c:pt idx="41">
                  <c:v>96</c:v>
                </c:pt>
                <c:pt idx="42">
                  <c:v>97</c:v>
                </c:pt>
                <c:pt idx="43">
                  <c:v>98</c:v>
                </c:pt>
                <c:pt idx="44">
                  <c:v>99</c:v>
                </c:pt>
                <c:pt idx="45">
                  <c:v>100</c:v>
                </c:pt>
                <c:pt idx="46">
                  <c:v>101</c:v>
                </c:pt>
                <c:pt idx="47">
                  <c:v>102</c:v>
                </c:pt>
                <c:pt idx="48">
                  <c:v>103</c:v>
                </c:pt>
                <c:pt idx="49">
                  <c:v>104</c:v>
                </c:pt>
                <c:pt idx="50">
                  <c:v>105</c:v>
                </c:pt>
                <c:pt idx="51">
                  <c:v>106</c:v>
                </c:pt>
                <c:pt idx="52">
                  <c:v>107</c:v>
                </c:pt>
                <c:pt idx="53">
                  <c:v>108</c:v>
                </c:pt>
                <c:pt idx="54">
                  <c:v>109</c:v>
                </c:pt>
                <c:pt idx="55">
                  <c:v>110</c:v>
                </c:pt>
              </c:numCache>
            </c:numRef>
          </c:xVal>
          <c:yVal>
            <c:numRef>
              <c:f>Sheet1!$B$2:$B$57</c:f>
              <c:numCache>
                <c:formatCode>General</c:formatCode>
                <c:ptCount val="56"/>
                <c:pt idx="0">
                  <c:v>1.1767331851292899</c:v>
                </c:pt>
                <c:pt idx="1">
                  <c:v>1.1681039502488699</c:v>
                </c:pt>
                <c:pt idx="2">
                  <c:v>1.1595379953843199</c:v>
                </c:pt>
                <c:pt idx="3">
                  <c:v>1.1510348564898101</c:v>
                </c:pt>
                <c:pt idx="4">
                  <c:v>1.14259407292245</c:v>
                </c:pt>
                <c:pt idx="5">
                  <c:v>1.13421518741738</c:v>
                </c:pt>
                <c:pt idx="6">
                  <c:v>1.12589774606292</c:v>
                </c:pt>
                <c:pt idx="7">
                  <c:v>1.11764129827604</c:v>
                </c:pt>
                <c:pt idx="8">
                  <c:v>1.1094453967779301</c:v>
                </c:pt>
                <c:pt idx="9">
                  <c:v>1.10130959756977</c:v>
                </c:pt>
                <c:pt idx="10">
                  <c:v>1.0932334599086699</c:v>
                </c:pt>
                <c:pt idx="11">
                  <c:v>1.0852165462838199</c:v>
                </c:pt>
                <c:pt idx="12">
                  <c:v>1.0772584223927499</c:v>
                </c:pt>
                <c:pt idx="13">
                  <c:v>1.06935865711782</c:v>
                </c:pt>
                <c:pt idx="14">
                  <c:v>1.0615168225028999</c:v>
                </c:pt>
                <c:pt idx="15">
                  <c:v>1.05373249373012</c:v>
                </c:pt>
                <c:pt idx="16">
                  <c:v>1.0460052490969001</c:v>
                </c:pt>
                <c:pt idx="17">
                  <c:v>1.0383346699931</c:v>
                </c:pt>
                <c:pt idx="18">
                  <c:v>1.0307203408783201</c:v>
                </c:pt>
                <c:pt idx="19">
                  <c:v>1.0231618492594401</c:v>
                </c:pt>
                <c:pt idx="20">
                  <c:v>1.01565878566821</c:v>
                </c:pt>
                <c:pt idx="21">
                  <c:v>1.0082107436390999</c:v>
                </c:pt>
                <c:pt idx="22">
                  <c:v>1.00081731968729</c:v>
                </c:pt>
                <c:pt idx="23">
                  <c:v>0.99347811328680402</c:v>
                </c:pt>
                <c:pt idx="24">
                  <c:v>0.986192726848789</c:v>
                </c:pt>
                <c:pt idx="25">
                  <c:v>0.97896076570000901</c:v>
                </c:pt>
                <c:pt idx="26">
                  <c:v>0.97178183806144802</c:v>
                </c:pt>
                <c:pt idx="27">
                  <c:v>0.964655555027088</c:v>
                </c:pt>
                <c:pt idx="28">
                  <c:v>0.95758153054284501</c:v>
                </c:pt>
                <c:pt idx="29">
                  <c:v>0.95055938138564799</c:v>
                </c:pt>
                <c:pt idx="30">
                  <c:v>0.94358872714268305</c:v>
                </c:pt>
                <c:pt idx="31">
                  <c:v>0.93666919019078498</c:v>
                </c:pt>
                <c:pt idx="32">
                  <c:v>0.92980039567598005</c:v>
                </c:pt>
                <c:pt idx="33">
                  <c:v>0.92298197149317796</c:v>
                </c:pt>
                <c:pt idx="34">
                  <c:v>0.91621354826601498</c:v>
                </c:pt>
                <c:pt idx="35">
                  <c:v>0.90949475932683999</c:v>
                </c:pt>
                <c:pt idx="36">
                  <c:v>0.90282524069685699</c:v>
                </c:pt>
                <c:pt idx="37">
                  <c:v>0.89620463106640502</c:v>
                </c:pt>
                <c:pt idx="38">
                  <c:v>0.88963257177537802</c:v>
                </c:pt>
                <c:pt idx="39">
                  <c:v>0.88310870679380704</c:v>
                </c:pt>
                <c:pt idx="40">
                  <c:v>0.876632682702563</c:v>
                </c:pt>
                <c:pt idx="41">
                  <c:v>0.87020414867421603</c:v>
                </c:pt>
                <c:pt idx="42">
                  <c:v>0.86382275645402695</c:v>
                </c:pt>
                <c:pt idx="43">
                  <c:v>0.85748816034108599</c:v>
                </c:pt>
                <c:pt idx="44">
                  <c:v>0.85120001716957705</c:v>
                </c:pt>
                <c:pt idx="45">
                  <c:v>0.84495798629019503</c:v>
                </c:pt>
                <c:pt idx="46">
                  <c:v>0.83876172955168904</c:v>
                </c:pt>
                <c:pt idx="47">
                  <c:v>0.83261091128254205</c:v>
                </c:pt>
                <c:pt idx="48">
                  <c:v>0.82650519827278801</c:v>
                </c:pt>
                <c:pt idx="49">
                  <c:v>0.82044425975595903</c:v>
                </c:pt>
                <c:pt idx="50">
                  <c:v>0.81442776739117095</c:v>
                </c:pt>
                <c:pt idx="51">
                  <c:v>0.80845539524533305</c:v>
                </c:pt>
                <c:pt idx="52">
                  <c:v>0.80252681977548701</c:v>
                </c:pt>
                <c:pt idx="53">
                  <c:v>0.79664171981128895</c:v>
                </c:pt>
                <c:pt idx="54">
                  <c:v>0.79079977653760203</c:v>
                </c:pt>
                <c:pt idx="55">
                  <c:v>0.78500067347723101</c:v>
                </c:pt>
              </c:numCache>
            </c:numRef>
          </c:yVal>
          <c:smooth val="0"/>
        </c:ser>
        <c:ser>
          <c:idx val="1"/>
          <c:order val="1"/>
          <c:tx>
            <c:strRef>
              <c:f>Sheet1!$C$1</c:f>
              <c:strCache>
                <c:ptCount val="1"/>
                <c:pt idx="0">
                  <c:v>Column2</c:v>
                </c:pt>
              </c:strCache>
            </c:strRef>
          </c:tx>
          <c:spPr>
            <a:ln w="41275">
              <a:solidFill>
                <a:srgbClr val="00FF00"/>
              </a:solidFill>
              <a:prstDash val="sysDot"/>
            </a:ln>
          </c:spPr>
          <c:marker>
            <c:symbol val="none"/>
          </c:marker>
          <c:xVal>
            <c:numRef>
              <c:f>Sheet1!$A$2:$A$57</c:f>
              <c:numCache>
                <c:formatCode>General</c:formatCode>
                <c:ptCount val="56"/>
                <c:pt idx="0">
                  <c:v>55</c:v>
                </c:pt>
                <c:pt idx="1">
                  <c:v>56</c:v>
                </c:pt>
                <c:pt idx="2">
                  <c:v>57</c:v>
                </c:pt>
                <c:pt idx="3">
                  <c:v>58</c:v>
                </c:pt>
                <c:pt idx="4">
                  <c:v>59</c:v>
                </c:pt>
                <c:pt idx="5">
                  <c:v>60</c:v>
                </c:pt>
                <c:pt idx="6">
                  <c:v>61</c:v>
                </c:pt>
                <c:pt idx="7">
                  <c:v>62</c:v>
                </c:pt>
                <c:pt idx="8">
                  <c:v>63</c:v>
                </c:pt>
                <c:pt idx="9">
                  <c:v>64</c:v>
                </c:pt>
                <c:pt idx="10">
                  <c:v>65</c:v>
                </c:pt>
                <c:pt idx="11">
                  <c:v>66</c:v>
                </c:pt>
                <c:pt idx="12">
                  <c:v>67</c:v>
                </c:pt>
                <c:pt idx="13">
                  <c:v>68</c:v>
                </c:pt>
                <c:pt idx="14">
                  <c:v>69</c:v>
                </c:pt>
                <c:pt idx="15">
                  <c:v>70</c:v>
                </c:pt>
                <c:pt idx="16">
                  <c:v>71</c:v>
                </c:pt>
                <c:pt idx="17">
                  <c:v>72</c:v>
                </c:pt>
                <c:pt idx="18">
                  <c:v>73</c:v>
                </c:pt>
                <c:pt idx="19">
                  <c:v>74</c:v>
                </c:pt>
                <c:pt idx="20">
                  <c:v>75</c:v>
                </c:pt>
                <c:pt idx="21">
                  <c:v>76</c:v>
                </c:pt>
                <c:pt idx="22">
                  <c:v>77</c:v>
                </c:pt>
                <c:pt idx="23">
                  <c:v>78</c:v>
                </c:pt>
                <c:pt idx="24">
                  <c:v>79</c:v>
                </c:pt>
                <c:pt idx="25">
                  <c:v>80</c:v>
                </c:pt>
                <c:pt idx="26">
                  <c:v>81</c:v>
                </c:pt>
                <c:pt idx="27">
                  <c:v>82</c:v>
                </c:pt>
                <c:pt idx="28">
                  <c:v>83</c:v>
                </c:pt>
                <c:pt idx="29">
                  <c:v>84</c:v>
                </c:pt>
                <c:pt idx="30">
                  <c:v>85</c:v>
                </c:pt>
                <c:pt idx="31">
                  <c:v>86</c:v>
                </c:pt>
                <c:pt idx="32">
                  <c:v>87</c:v>
                </c:pt>
                <c:pt idx="33">
                  <c:v>88</c:v>
                </c:pt>
                <c:pt idx="34">
                  <c:v>89</c:v>
                </c:pt>
                <c:pt idx="35">
                  <c:v>90</c:v>
                </c:pt>
                <c:pt idx="36">
                  <c:v>91</c:v>
                </c:pt>
                <c:pt idx="37">
                  <c:v>92</c:v>
                </c:pt>
                <c:pt idx="38">
                  <c:v>93</c:v>
                </c:pt>
                <c:pt idx="39">
                  <c:v>94</c:v>
                </c:pt>
                <c:pt idx="40">
                  <c:v>95</c:v>
                </c:pt>
                <c:pt idx="41">
                  <c:v>96</c:v>
                </c:pt>
                <c:pt idx="42">
                  <c:v>97</c:v>
                </c:pt>
                <c:pt idx="43">
                  <c:v>98</c:v>
                </c:pt>
                <c:pt idx="44">
                  <c:v>99</c:v>
                </c:pt>
                <c:pt idx="45">
                  <c:v>100</c:v>
                </c:pt>
                <c:pt idx="46">
                  <c:v>101</c:v>
                </c:pt>
                <c:pt idx="47">
                  <c:v>102</c:v>
                </c:pt>
                <c:pt idx="48">
                  <c:v>103</c:v>
                </c:pt>
                <c:pt idx="49">
                  <c:v>104</c:v>
                </c:pt>
                <c:pt idx="50">
                  <c:v>105</c:v>
                </c:pt>
                <c:pt idx="51">
                  <c:v>106</c:v>
                </c:pt>
                <c:pt idx="52">
                  <c:v>107</c:v>
                </c:pt>
                <c:pt idx="53">
                  <c:v>108</c:v>
                </c:pt>
                <c:pt idx="54">
                  <c:v>109</c:v>
                </c:pt>
                <c:pt idx="55">
                  <c:v>110</c:v>
                </c:pt>
              </c:numCache>
            </c:numRef>
          </c:xVal>
          <c:yVal>
            <c:numRef>
              <c:f>Sheet1!$C$2:$C$57</c:f>
              <c:numCache>
                <c:formatCode>General</c:formatCode>
                <c:ptCount val="56"/>
                <c:pt idx="0">
                  <c:v>1.00885478458191</c:v>
                </c:pt>
                <c:pt idx="1">
                  <c:v>1.0084526272758501</c:v>
                </c:pt>
                <c:pt idx="2">
                  <c:v>1.0080506302807799</c:v>
                </c:pt>
                <c:pt idx="3">
                  <c:v>1.00764879353278</c:v>
                </c:pt>
                <c:pt idx="4">
                  <c:v>1.00724711696798</c:v>
                </c:pt>
                <c:pt idx="5">
                  <c:v>1.0068456005225199</c:v>
                </c:pt>
                <c:pt idx="6">
                  <c:v>1.0064442441325701</c:v>
                </c:pt>
                <c:pt idx="7">
                  <c:v>1.0060430477343401</c:v>
                </c:pt>
                <c:pt idx="8">
                  <c:v>1.0056420112640401</c:v>
                </c:pt>
                <c:pt idx="9">
                  <c:v>1.00524113465792</c:v>
                </c:pt>
                <c:pt idx="10">
                  <c:v>1.0048404178522701</c:v>
                </c:pt>
                <c:pt idx="11">
                  <c:v>1.00443986078337</c:v>
                </c:pt>
                <c:pt idx="12">
                  <c:v>1.00403946338755</c:v>
                </c:pt>
                <c:pt idx="13">
                  <c:v>1.0036392256011599</c:v>
                </c:pt>
                <c:pt idx="14">
                  <c:v>1.00323914736058</c:v>
                </c:pt>
                <c:pt idx="15">
                  <c:v>1.0028392286022001</c:v>
                </c:pt>
                <c:pt idx="16">
                  <c:v>1.0024394692624601</c:v>
                </c:pt>
                <c:pt idx="17">
                  <c:v>1.0020398692778001</c:v>
                </c:pt>
                <c:pt idx="18">
                  <c:v>1.0016404285847</c:v>
                </c:pt>
                <c:pt idx="19">
                  <c:v>1.00124114711967</c:v>
                </c:pt>
                <c:pt idx="20">
                  <c:v>1.00084202481922</c:v>
                </c:pt>
                <c:pt idx="21">
                  <c:v>1.00044306161992</c:v>
                </c:pt>
                <c:pt idx="22">
                  <c:v>1.0000442574583399</c:v>
                </c:pt>
                <c:pt idx="23">
                  <c:v>0.98734866583124004</c:v>
                </c:pt>
                <c:pt idx="24">
                  <c:v>0.97330887343931305</c:v>
                </c:pt>
                <c:pt idx="25">
                  <c:v>0.95946872254914695</c:v>
                </c:pt>
                <c:pt idx="26">
                  <c:v>0.94582537432038605</c:v>
                </c:pt>
                <c:pt idx="27">
                  <c:v>0.93237603028010596</c:v>
                </c:pt>
                <c:pt idx="28">
                  <c:v>0.91911793174880196</c:v>
                </c:pt>
                <c:pt idx="29">
                  <c:v>0.90604835927453597</c:v>
                </c:pt>
                <c:pt idx="30">
                  <c:v>0.89316463207513597</c:v>
                </c:pt>
                <c:pt idx="31">
                  <c:v>0.88046410748832205</c:v>
                </c:pt>
                <c:pt idx="32">
                  <c:v>0.86794418042965404</c:v>
                </c:pt>
                <c:pt idx="33">
                  <c:v>0.85560228285818696</c:v>
                </c:pt>
                <c:pt idx="34">
                  <c:v>0.84343588324972196</c:v>
                </c:pt>
                <c:pt idx="35">
                  <c:v>0.83144248607755</c:v>
                </c:pt>
                <c:pt idx="36">
                  <c:v>0.81961963130058002</c:v>
                </c:pt>
                <c:pt idx="37">
                  <c:v>0.80796489385874604</c:v>
                </c:pt>
                <c:pt idx="38">
                  <c:v>0.79647588317558204</c:v>
                </c:pt>
                <c:pt idx="39">
                  <c:v>0.78515024266788203</c:v>
                </c:pt>
                <c:pt idx="40">
                  <c:v>0.77398564926232105</c:v>
                </c:pt>
                <c:pt idx="41">
                  <c:v>0.76297981291896</c:v>
                </c:pt>
                <c:pt idx="42">
                  <c:v>0.75213047616151796</c:v>
                </c:pt>
                <c:pt idx="43">
                  <c:v>0.74143541361432896</c:v>
                </c:pt>
                <c:pt idx="44">
                  <c:v>0.73089243154587802</c:v>
                </c:pt>
                <c:pt idx="45">
                  <c:v>0.72049936741883303</c:v>
                </c:pt>
                <c:pt idx="46">
                  <c:v>0.71025408944647805</c:v>
                </c:pt>
                <c:pt idx="47">
                  <c:v>0.70015449615543801</c:v>
                </c:pt>
                <c:pt idx="48">
                  <c:v>0.69019851595464299</c:v>
                </c:pt>
                <c:pt idx="49">
                  <c:v>0.68038410671040495</c:v>
                </c:pt>
                <c:pt idx="50">
                  <c:v>0.67070925532754699</c:v>
                </c:pt>
                <c:pt idx="51">
                  <c:v>0.66117197733647803</c:v>
                </c:pt>
                <c:pt idx="52">
                  <c:v>0.65177031648615502</c:v>
                </c:pt>
                <c:pt idx="53">
                  <c:v>0.64250234434281706</c:v>
                </c:pt>
                <c:pt idx="54">
                  <c:v>0.63336615989443201</c:v>
                </c:pt>
                <c:pt idx="55">
                  <c:v>0.624359889160776</c:v>
                </c:pt>
              </c:numCache>
            </c:numRef>
          </c:yVal>
          <c:smooth val="0"/>
        </c:ser>
        <c:ser>
          <c:idx val="2"/>
          <c:order val="2"/>
          <c:tx>
            <c:strRef>
              <c:f>Sheet1!$D$1</c:f>
              <c:strCache>
                <c:ptCount val="1"/>
                <c:pt idx="0">
                  <c:v>Column3</c:v>
                </c:pt>
              </c:strCache>
            </c:strRef>
          </c:tx>
          <c:spPr>
            <a:ln w="41275">
              <a:solidFill>
                <a:srgbClr val="00FF00"/>
              </a:solidFill>
              <a:prstDash val="sysDot"/>
            </a:ln>
          </c:spPr>
          <c:marker>
            <c:symbol val="none"/>
          </c:marker>
          <c:xVal>
            <c:numRef>
              <c:f>Sheet1!$A$2:$A$57</c:f>
              <c:numCache>
                <c:formatCode>General</c:formatCode>
                <c:ptCount val="56"/>
                <c:pt idx="0">
                  <c:v>55</c:v>
                </c:pt>
                <c:pt idx="1">
                  <c:v>56</c:v>
                </c:pt>
                <c:pt idx="2">
                  <c:v>57</c:v>
                </c:pt>
                <c:pt idx="3">
                  <c:v>58</c:v>
                </c:pt>
                <c:pt idx="4">
                  <c:v>59</c:v>
                </c:pt>
                <c:pt idx="5">
                  <c:v>60</c:v>
                </c:pt>
                <c:pt idx="6">
                  <c:v>61</c:v>
                </c:pt>
                <c:pt idx="7">
                  <c:v>62</c:v>
                </c:pt>
                <c:pt idx="8">
                  <c:v>63</c:v>
                </c:pt>
                <c:pt idx="9">
                  <c:v>64</c:v>
                </c:pt>
                <c:pt idx="10">
                  <c:v>65</c:v>
                </c:pt>
                <c:pt idx="11">
                  <c:v>66</c:v>
                </c:pt>
                <c:pt idx="12">
                  <c:v>67</c:v>
                </c:pt>
                <c:pt idx="13">
                  <c:v>68</c:v>
                </c:pt>
                <c:pt idx="14">
                  <c:v>69</c:v>
                </c:pt>
                <c:pt idx="15">
                  <c:v>70</c:v>
                </c:pt>
                <c:pt idx="16">
                  <c:v>71</c:v>
                </c:pt>
                <c:pt idx="17">
                  <c:v>72</c:v>
                </c:pt>
                <c:pt idx="18">
                  <c:v>73</c:v>
                </c:pt>
                <c:pt idx="19">
                  <c:v>74</c:v>
                </c:pt>
                <c:pt idx="20">
                  <c:v>75</c:v>
                </c:pt>
                <c:pt idx="21">
                  <c:v>76</c:v>
                </c:pt>
                <c:pt idx="22">
                  <c:v>77</c:v>
                </c:pt>
                <c:pt idx="23">
                  <c:v>78</c:v>
                </c:pt>
                <c:pt idx="24">
                  <c:v>79</c:v>
                </c:pt>
                <c:pt idx="25">
                  <c:v>80</c:v>
                </c:pt>
                <c:pt idx="26">
                  <c:v>81</c:v>
                </c:pt>
                <c:pt idx="27">
                  <c:v>82</c:v>
                </c:pt>
                <c:pt idx="28">
                  <c:v>83</c:v>
                </c:pt>
                <c:pt idx="29">
                  <c:v>84</c:v>
                </c:pt>
                <c:pt idx="30">
                  <c:v>85</c:v>
                </c:pt>
                <c:pt idx="31">
                  <c:v>86</c:v>
                </c:pt>
                <c:pt idx="32">
                  <c:v>87</c:v>
                </c:pt>
                <c:pt idx="33">
                  <c:v>88</c:v>
                </c:pt>
                <c:pt idx="34">
                  <c:v>89</c:v>
                </c:pt>
                <c:pt idx="35">
                  <c:v>90</c:v>
                </c:pt>
                <c:pt idx="36">
                  <c:v>91</c:v>
                </c:pt>
                <c:pt idx="37">
                  <c:v>92</c:v>
                </c:pt>
                <c:pt idx="38">
                  <c:v>93</c:v>
                </c:pt>
                <c:pt idx="39">
                  <c:v>94</c:v>
                </c:pt>
                <c:pt idx="40">
                  <c:v>95</c:v>
                </c:pt>
                <c:pt idx="41">
                  <c:v>96</c:v>
                </c:pt>
                <c:pt idx="42">
                  <c:v>97</c:v>
                </c:pt>
                <c:pt idx="43">
                  <c:v>98</c:v>
                </c:pt>
                <c:pt idx="44">
                  <c:v>99</c:v>
                </c:pt>
                <c:pt idx="45">
                  <c:v>100</c:v>
                </c:pt>
                <c:pt idx="46">
                  <c:v>101</c:v>
                </c:pt>
                <c:pt idx="47">
                  <c:v>102</c:v>
                </c:pt>
                <c:pt idx="48">
                  <c:v>103</c:v>
                </c:pt>
                <c:pt idx="49">
                  <c:v>104</c:v>
                </c:pt>
                <c:pt idx="50">
                  <c:v>105</c:v>
                </c:pt>
                <c:pt idx="51">
                  <c:v>106</c:v>
                </c:pt>
                <c:pt idx="52">
                  <c:v>107</c:v>
                </c:pt>
                <c:pt idx="53">
                  <c:v>108</c:v>
                </c:pt>
                <c:pt idx="54">
                  <c:v>109</c:v>
                </c:pt>
                <c:pt idx="55">
                  <c:v>110</c:v>
                </c:pt>
              </c:numCache>
            </c:numRef>
          </c:xVal>
          <c:yVal>
            <c:numRef>
              <c:f>Sheet1!$D$2:$D$57</c:f>
              <c:numCache>
                <c:formatCode>General</c:formatCode>
                <c:ptCount val="56"/>
                <c:pt idx="0">
                  <c:v>1.3725473776271599</c:v>
                </c:pt>
                <c:pt idx="1">
                  <c:v>1.3530301787926999</c:v>
                </c:pt>
                <c:pt idx="2">
                  <c:v>1.33379050848407</c:v>
                </c:pt>
                <c:pt idx="3">
                  <c:v>1.31482442033153</c:v>
                </c:pt>
                <c:pt idx="4">
                  <c:v>1.2961280240815301</c:v>
                </c:pt>
                <c:pt idx="5">
                  <c:v>1.2776974847986899</c:v>
                </c:pt>
                <c:pt idx="6">
                  <c:v>1.2595290220792299</c:v>
                </c:pt>
                <c:pt idx="7">
                  <c:v>1.2416189092755501</c:v>
                </c:pt>
                <c:pt idx="8">
                  <c:v>1.22396347273182</c:v>
                </c:pt>
                <c:pt idx="9">
                  <c:v>1.20655909103046</c:v>
                </c:pt>
                <c:pt idx="10">
                  <c:v>1.18940219424932</c:v>
                </c:pt>
                <c:pt idx="11">
                  <c:v>1.1724892632294499</c:v>
                </c:pt>
                <c:pt idx="12">
                  <c:v>1.15581682885325</c:v>
                </c:pt>
                <c:pt idx="13">
                  <c:v>1.13938147133288</c:v>
                </c:pt>
                <c:pt idx="14">
                  <c:v>1.12317981950884</c:v>
                </c:pt>
                <c:pt idx="15">
                  <c:v>1.1072085501584901</c:v>
                </c:pt>
                <c:pt idx="16">
                  <c:v>1.0914643873143499</c:v>
                </c:pt>
                <c:pt idx="17">
                  <c:v>1.0759441015922</c:v>
                </c:pt>
                <c:pt idx="18">
                  <c:v>1.06064450952869</c:v>
                </c:pt>
                <c:pt idx="19">
                  <c:v>1.04556247292829</c:v>
                </c:pt>
                <c:pt idx="20">
                  <c:v>1.03069489821967</c:v>
                </c:pt>
                <c:pt idx="21">
                  <c:v>1.01603873582111</c:v>
                </c:pt>
                <c:pt idx="22">
                  <c:v>1.00159097951501</c:v>
                </c:pt>
                <c:pt idx="23">
                  <c:v>0.99964561227108395</c:v>
                </c:pt>
                <c:pt idx="24">
                  <c:v>0.99924712599477905</c:v>
                </c:pt>
                <c:pt idx="25">
                  <c:v>0.99884879856608</c:v>
                </c:pt>
                <c:pt idx="26">
                  <c:v>0.998450629921667</c:v>
                </c:pt>
                <c:pt idx="27">
                  <c:v>0.99805261999824202</c:v>
                </c:pt>
                <c:pt idx="28">
                  <c:v>0.997654768732536</c:v>
                </c:pt>
                <c:pt idx="29">
                  <c:v>0.99725707606130398</c:v>
                </c:pt>
                <c:pt idx="30">
                  <c:v>0.99685954192132498</c:v>
                </c:pt>
                <c:pt idx="31">
                  <c:v>0.99646216624940298</c:v>
                </c:pt>
                <c:pt idx="32">
                  <c:v>0.99606494898237097</c:v>
                </c:pt>
                <c:pt idx="33">
                  <c:v>0.99566789005708201</c:v>
                </c:pt>
                <c:pt idx="34">
                  <c:v>0.99527098941041803</c:v>
                </c:pt>
                <c:pt idx="35">
                  <c:v>0.99487424697928495</c:v>
                </c:pt>
                <c:pt idx="36">
                  <c:v>0.994477662700612</c:v>
                </c:pt>
                <c:pt idx="37">
                  <c:v>0.99408123651135805</c:v>
                </c:pt>
                <c:pt idx="38">
                  <c:v>0.99368496834850195</c:v>
                </c:pt>
                <c:pt idx="39">
                  <c:v>0.99328885814905099</c:v>
                </c:pt>
                <c:pt idx="40">
                  <c:v>0.99289290585003498</c:v>
                </c:pt>
                <c:pt idx="41">
                  <c:v>0.99249711138851304</c:v>
                </c:pt>
                <c:pt idx="42">
                  <c:v>0.99210147470156596</c:v>
                </c:pt>
                <c:pt idx="43">
                  <c:v>0.99170599572630003</c:v>
                </c:pt>
                <c:pt idx="44">
                  <c:v>0.99131067439984699</c:v>
                </c:pt>
                <c:pt idx="45">
                  <c:v>0.99091551065936301</c:v>
                </c:pt>
                <c:pt idx="46">
                  <c:v>0.99052050444203199</c:v>
                </c:pt>
                <c:pt idx="47">
                  <c:v>0.99012565568505895</c:v>
                </c:pt>
                <c:pt idx="48">
                  <c:v>0.98973096432567698</c:v>
                </c:pt>
                <c:pt idx="49">
                  <c:v>0.98933643030114204</c:v>
                </c:pt>
                <c:pt idx="50">
                  <c:v>0.98894205354873699</c:v>
                </c:pt>
                <c:pt idx="51">
                  <c:v>0.98854783400576896</c:v>
                </c:pt>
                <c:pt idx="52">
                  <c:v>0.98815377160956896</c:v>
                </c:pt>
                <c:pt idx="53">
                  <c:v>0.98775986629749501</c:v>
                </c:pt>
                <c:pt idx="54">
                  <c:v>0.98736611800692797</c:v>
                </c:pt>
                <c:pt idx="55">
                  <c:v>0.98697252667527602</c:v>
                </c:pt>
              </c:numCache>
            </c:numRef>
          </c:yVal>
          <c:smooth val="1"/>
        </c:ser>
        <c:dLbls>
          <c:showLegendKey val="0"/>
          <c:showVal val="0"/>
          <c:showCatName val="0"/>
          <c:showSerName val="0"/>
          <c:showPercent val="0"/>
          <c:showBubbleSize val="0"/>
        </c:dLbls>
        <c:axId val="596023608"/>
        <c:axId val="596024000"/>
      </c:scatterChart>
      <c:valAx>
        <c:axId val="596023608"/>
        <c:scaling>
          <c:orientation val="minMax"/>
          <c:max val="110"/>
          <c:min val="55"/>
        </c:scaling>
        <c:delete val="0"/>
        <c:axPos val="b"/>
        <c:title>
          <c:tx>
            <c:rich>
              <a:bodyPr/>
              <a:lstStyle/>
              <a:p>
                <a:pPr>
                  <a:defRPr sz="1700"/>
                </a:pPr>
                <a:r>
                  <a:rPr lang="en-US" sz="1700" dirty="0" smtClean="0"/>
                  <a:t>Donor Weight (kg)</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96024000"/>
        <c:crosses val="autoZero"/>
        <c:crossBetween val="midCat"/>
        <c:majorUnit val="5"/>
      </c:valAx>
      <c:valAx>
        <c:axId val="596024000"/>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Non-Skin Malignancy within 8 Years </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96023608"/>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20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89663902631875"/>
          <c:y val="3.3590508847684365E-2"/>
          <c:w val="0.82428227998048909"/>
          <c:h val="0.77074260114041182"/>
        </c:manualLayout>
      </c:layout>
      <c:scatterChart>
        <c:scatterStyle val="smoothMarker"/>
        <c:varyColors val="0"/>
        <c:ser>
          <c:idx val="0"/>
          <c:order val="0"/>
          <c:tx>
            <c:strRef>
              <c:f>Sheet1!$A$1</c:f>
              <c:strCache>
                <c:ptCount val="1"/>
                <c:pt idx="0">
                  <c:v>Donor h+A26eight</c:v>
                </c:pt>
              </c:strCache>
            </c:strRef>
          </c:tx>
          <c:spPr>
            <a:ln w="38100">
              <a:solidFill>
                <a:srgbClr val="00FF00"/>
              </a:solidFill>
            </a:ln>
          </c:spPr>
          <c:marker>
            <c:symbol val="none"/>
          </c:marker>
          <c:xVal>
            <c:numRef>
              <c:f>Sheet1!$A$2:$A$32</c:f>
              <c:numCache>
                <c:formatCode>General</c:formatCode>
                <c:ptCount val="31"/>
                <c:pt idx="0">
                  <c:v>160</c:v>
                </c:pt>
                <c:pt idx="1">
                  <c:v>161</c:v>
                </c:pt>
                <c:pt idx="2">
                  <c:v>162</c:v>
                </c:pt>
                <c:pt idx="3">
                  <c:v>163</c:v>
                </c:pt>
                <c:pt idx="4">
                  <c:v>164</c:v>
                </c:pt>
                <c:pt idx="5">
                  <c:v>165</c:v>
                </c:pt>
                <c:pt idx="6">
                  <c:v>166</c:v>
                </c:pt>
                <c:pt idx="7">
                  <c:v>167</c:v>
                </c:pt>
                <c:pt idx="8">
                  <c:v>168</c:v>
                </c:pt>
                <c:pt idx="9">
                  <c:v>169</c:v>
                </c:pt>
                <c:pt idx="10">
                  <c:v>170</c:v>
                </c:pt>
                <c:pt idx="11">
                  <c:v>171</c:v>
                </c:pt>
                <c:pt idx="12">
                  <c:v>172</c:v>
                </c:pt>
                <c:pt idx="13">
                  <c:v>173</c:v>
                </c:pt>
                <c:pt idx="14">
                  <c:v>174</c:v>
                </c:pt>
                <c:pt idx="15">
                  <c:v>175</c:v>
                </c:pt>
                <c:pt idx="16">
                  <c:v>176</c:v>
                </c:pt>
                <c:pt idx="17">
                  <c:v>177</c:v>
                </c:pt>
                <c:pt idx="18">
                  <c:v>178</c:v>
                </c:pt>
                <c:pt idx="19">
                  <c:v>179</c:v>
                </c:pt>
                <c:pt idx="20">
                  <c:v>180</c:v>
                </c:pt>
                <c:pt idx="21">
                  <c:v>181</c:v>
                </c:pt>
                <c:pt idx="22">
                  <c:v>182</c:v>
                </c:pt>
                <c:pt idx="23">
                  <c:v>183</c:v>
                </c:pt>
                <c:pt idx="24">
                  <c:v>184</c:v>
                </c:pt>
                <c:pt idx="25">
                  <c:v>185</c:v>
                </c:pt>
                <c:pt idx="26">
                  <c:v>186</c:v>
                </c:pt>
                <c:pt idx="27">
                  <c:v>187</c:v>
                </c:pt>
                <c:pt idx="28">
                  <c:v>188</c:v>
                </c:pt>
                <c:pt idx="29">
                  <c:v>189</c:v>
                </c:pt>
                <c:pt idx="30">
                  <c:v>190</c:v>
                </c:pt>
              </c:numCache>
            </c:numRef>
          </c:xVal>
          <c:yVal>
            <c:numRef>
              <c:f>Sheet1!$B$2:$B$32</c:f>
              <c:numCache>
                <c:formatCode>General</c:formatCode>
                <c:ptCount val="31"/>
                <c:pt idx="0">
                  <c:v>0.66993878893313696</c:v>
                </c:pt>
                <c:pt idx="1">
                  <c:v>0.687757256399816</c:v>
                </c:pt>
                <c:pt idx="2">
                  <c:v>0.70604964445163898</c:v>
                </c:pt>
                <c:pt idx="3">
                  <c:v>0.72482855802903701</c:v>
                </c:pt>
                <c:pt idx="4">
                  <c:v>0.74410693732802902</c:v>
                </c:pt>
                <c:pt idx="5">
                  <c:v>0.76389806671706495</c:v>
                </c:pt>
                <c:pt idx="6">
                  <c:v>0.78421558389103496</c:v>
                </c:pt>
                <c:pt idx="7">
                  <c:v>0.805073489268745</c:v>
                </c:pt>
                <c:pt idx="8">
                  <c:v>0.826486155640348</c:v>
                </c:pt>
                <c:pt idx="9">
                  <c:v>0.84846833807135902</c:v>
                </c:pt>
                <c:pt idx="10">
                  <c:v>0.87103518407009195</c:v>
                </c:pt>
                <c:pt idx="11">
                  <c:v>0.89420224402552795</c:v>
                </c:pt>
                <c:pt idx="12">
                  <c:v>0.91798548192278995</c:v>
                </c:pt>
                <c:pt idx="13">
                  <c:v>0.94240128634362896</c:v>
                </c:pt>
                <c:pt idx="14">
                  <c:v>0.96746648175948502</c:v>
                </c:pt>
                <c:pt idx="15">
                  <c:v>0.99319834012491304</c:v>
                </c:pt>
                <c:pt idx="16">
                  <c:v>1.0196145927793701</c:v>
                </c:pt>
                <c:pt idx="17">
                  <c:v>1.0467334426655199</c:v>
                </c:pt>
                <c:pt idx="18">
                  <c:v>1.0745735768725899</c:v>
                </c:pt>
                <c:pt idx="19">
                  <c:v>1.10315417951324</c:v>
                </c:pt>
                <c:pt idx="20">
                  <c:v>1.13249494494301</c:v>
                </c:pt>
                <c:pt idx="21">
                  <c:v>1.16261609133129</c:v>
                </c:pt>
                <c:pt idx="22">
                  <c:v>1.1935383745933399</c:v>
                </c:pt>
                <c:pt idx="23">
                  <c:v>1.22528310269275</c:v>
                </c:pt>
                <c:pt idx="24">
                  <c:v>1.25787215032435</c:v>
                </c:pt>
                <c:pt idx="25">
                  <c:v>1.2913279739877199</c:v>
                </c:pt>
                <c:pt idx="26">
                  <c:v>1.32567362746146</c:v>
                </c:pt>
                <c:pt idx="27">
                  <c:v>1.36093277768916</c:v>
                </c:pt>
                <c:pt idx="28">
                  <c:v>1.39712972108783</c:v>
                </c:pt>
                <c:pt idx="29">
                  <c:v>1.4342894002901401</c:v>
                </c:pt>
                <c:pt idx="30">
                  <c:v>1.4724374213318401</c:v>
                </c:pt>
              </c:numCache>
            </c:numRef>
          </c:yVal>
          <c:smooth val="0"/>
        </c:ser>
        <c:ser>
          <c:idx val="1"/>
          <c:order val="1"/>
          <c:tx>
            <c:strRef>
              <c:f>Sheet1!$C$1</c:f>
              <c:strCache>
                <c:ptCount val="1"/>
                <c:pt idx="0">
                  <c:v>Column2</c:v>
                </c:pt>
              </c:strCache>
            </c:strRef>
          </c:tx>
          <c:spPr>
            <a:ln w="41275">
              <a:solidFill>
                <a:srgbClr val="00FF00"/>
              </a:solidFill>
              <a:prstDash val="sysDot"/>
            </a:ln>
          </c:spPr>
          <c:marker>
            <c:symbol val="none"/>
          </c:marker>
          <c:xVal>
            <c:numRef>
              <c:f>Sheet1!$A$2:$A$32</c:f>
              <c:numCache>
                <c:formatCode>General</c:formatCode>
                <c:ptCount val="31"/>
                <c:pt idx="0">
                  <c:v>160</c:v>
                </c:pt>
                <c:pt idx="1">
                  <c:v>161</c:v>
                </c:pt>
                <c:pt idx="2">
                  <c:v>162</c:v>
                </c:pt>
                <c:pt idx="3">
                  <c:v>163</c:v>
                </c:pt>
                <c:pt idx="4">
                  <c:v>164</c:v>
                </c:pt>
                <c:pt idx="5">
                  <c:v>165</c:v>
                </c:pt>
                <c:pt idx="6">
                  <c:v>166</c:v>
                </c:pt>
                <c:pt idx="7">
                  <c:v>167</c:v>
                </c:pt>
                <c:pt idx="8">
                  <c:v>168</c:v>
                </c:pt>
                <c:pt idx="9">
                  <c:v>169</c:v>
                </c:pt>
                <c:pt idx="10">
                  <c:v>170</c:v>
                </c:pt>
                <c:pt idx="11">
                  <c:v>171</c:v>
                </c:pt>
                <c:pt idx="12">
                  <c:v>172</c:v>
                </c:pt>
                <c:pt idx="13">
                  <c:v>173</c:v>
                </c:pt>
                <c:pt idx="14">
                  <c:v>174</c:v>
                </c:pt>
                <c:pt idx="15">
                  <c:v>175</c:v>
                </c:pt>
                <c:pt idx="16">
                  <c:v>176</c:v>
                </c:pt>
                <c:pt idx="17">
                  <c:v>177</c:v>
                </c:pt>
                <c:pt idx="18">
                  <c:v>178</c:v>
                </c:pt>
                <c:pt idx="19">
                  <c:v>179</c:v>
                </c:pt>
                <c:pt idx="20">
                  <c:v>180</c:v>
                </c:pt>
                <c:pt idx="21">
                  <c:v>181</c:v>
                </c:pt>
                <c:pt idx="22">
                  <c:v>182</c:v>
                </c:pt>
                <c:pt idx="23">
                  <c:v>183</c:v>
                </c:pt>
                <c:pt idx="24">
                  <c:v>184</c:v>
                </c:pt>
                <c:pt idx="25">
                  <c:v>185</c:v>
                </c:pt>
                <c:pt idx="26">
                  <c:v>186</c:v>
                </c:pt>
                <c:pt idx="27">
                  <c:v>187</c:v>
                </c:pt>
                <c:pt idx="28">
                  <c:v>188</c:v>
                </c:pt>
                <c:pt idx="29">
                  <c:v>189</c:v>
                </c:pt>
                <c:pt idx="30">
                  <c:v>190</c:v>
                </c:pt>
              </c:numCache>
            </c:numRef>
          </c:xVal>
          <c:yVal>
            <c:numRef>
              <c:f>Sheet1!$C$2:$C$32</c:f>
              <c:numCache>
                <c:formatCode>General</c:formatCode>
                <c:ptCount val="31"/>
                <c:pt idx="0">
                  <c:v>0.50414383230982796</c:v>
                </c:pt>
                <c:pt idx="1">
                  <c:v>0.52728607532098304</c:v>
                </c:pt>
                <c:pt idx="2">
                  <c:v>0.55149064098147604</c:v>
                </c:pt>
                <c:pt idx="3">
                  <c:v>0.57680629420189899</c:v>
                </c:pt>
                <c:pt idx="4">
                  <c:v>0.60328403839967104</c:v>
                </c:pt>
                <c:pt idx="5">
                  <c:v>0.63097721825556596</c:v>
                </c:pt>
                <c:pt idx="6">
                  <c:v>0.65994162718717897</c:v>
                </c:pt>
                <c:pt idx="7">
                  <c:v>0.690235619755865</c:v>
                </c:pt>
                <c:pt idx="8">
                  <c:v>0.721920229233598</c:v>
                </c:pt>
                <c:pt idx="9">
                  <c:v>0.755059290566645</c:v>
                </c:pt>
                <c:pt idx="10">
                  <c:v>0.78971956898374596</c:v>
                </c:pt>
                <c:pt idx="11">
                  <c:v>0.82597089450795702</c:v>
                </c:pt>
                <c:pt idx="12">
                  <c:v>0.86388630264310295</c:v>
                </c:pt>
                <c:pt idx="13">
                  <c:v>0.90354218151833599</c:v>
                </c:pt>
                <c:pt idx="14">
                  <c:v>0.94501842578720496</c:v>
                </c:pt>
                <c:pt idx="15">
                  <c:v>0.98839859759132198</c:v>
                </c:pt>
                <c:pt idx="16">
                  <c:v>1.0056529231445901</c:v>
                </c:pt>
                <c:pt idx="17">
                  <c:v>1.0133428114499199</c:v>
                </c:pt>
                <c:pt idx="18">
                  <c:v>1.0210915017343301</c:v>
                </c:pt>
                <c:pt idx="19">
                  <c:v>1.0288994436367001</c:v>
                </c:pt>
                <c:pt idx="20">
                  <c:v>1.0367670902341499</c:v>
                </c:pt>
                <c:pt idx="21">
                  <c:v>1.0446948980683</c:v>
                </c:pt>
                <c:pt idx="22">
                  <c:v>1.0526833271718301</c:v>
                </c:pt>
                <c:pt idx="23">
                  <c:v>1.0607328410951</c:v>
                </c:pt>
                <c:pt idx="24">
                  <c:v>1.0688439069331199</c:v>
                </c:pt>
                <c:pt idx="25">
                  <c:v>1.0770169953525801</c:v>
                </c:pt>
                <c:pt idx="26">
                  <c:v>1.0852525806192299</c:v>
                </c:pt>
                <c:pt idx="27">
                  <c:v>1.09355114062534</c:v>
                </c:pt>
                <c:pt idx="28">
                  <c:v>1.10191315691748</c:v>
                </c:pt>
                <c:pt idx="29">
                  <c:v>1.1103391147244499</c:v>
                </c:pt>
                <c:pt idx="30">
                  <c:v>1.1188295029854201</c:v>
                </c:pt>
              </c:numCache>
            </c:numRef>
          </c:yVal>
          <c:smooth val="0"/>
        </c:ser>
        <c:ser>
          <c:idx val="2"/>
          <c:order val="2"/>
          <c:tx>
            <c:strRef>
              <c:f>Sheet1!$D$1</c:f>
              <c:strCache>
                <c:ptCount val="1"/>
                <c:pt idx="0">
                  <c:v>Column3</c:v>
                </c:pt>
              </c:strCache>
            </c:strRef>
          </c:tx>
          <c:spPr>
            <a:ln w="41275">
              <a:solidFill>
                <a:srgbClr val="00FF00"/>
              </a:solidFill>
              <a:prstDash val="sysDot"/>
            </a:ln>
          </c:spPr>
          <c:marker>
            <c:symbol val="none"/>
          </c:marker>
          <c:xVal>
            <c:numRef>
              <c:f>Sheet1!$A$2:$A$32</c:f>
              <c:numCache>
                <c:formatCode>General</c:formatCode>
                <c:ptCount val="31"/>
                <c:pt idx="0">
                  <c:v>160</c:v>
                </c:pt>
                <c:pt idx="1">
                  <c:v>161</c:v>
                </c:pt>
                <c:pt idx="2">
                  <c:v>162</c:v>
                </c:pt>
                <c:pt idx="3">
                  <c:v>163</c:v>
                </c:pt>
                <c:pt idx="4">
                  <c:v>164</c:v>
                </c:pt>
                <c:pt idx="5">
                  <c:v>165</c:v>
                </c:pt>
                <c:pt idx="6">
                  <c:v>166</c:v>
                </c:pt>
                <c:pt idx="7">
                  <c:v>167</c:v>
                </c:pt>
                <c:pt idx="8">
                  <c:v>168</c:v>
                </c:pt>
                <c:pt idx="9">
                  <c:v>169</c:v>
                </c:pt>
                <c:pt idx="10">
                  <c:v>170</c:v>
                </c:pt>
                <c:pt idx="11">
                  <c:v>171</c:v>
                </c:pt>
                <c:pt idx="12">
                  <c:v>172</c:v>
                </c:pt>
                <c:pt idx="13">
                  <c:v>173</c:v>
                </c:pt>
                <c:pt idx="14">
                  <c:v>174</c:v>
                </c:pt>
                <c:pt idx="15">
                  <c:v>175</c:v>
                </c:pt>
                <c:pt idx="16">
                  <c:v>176</c:v>
                </c:pt>
                <c:pt idx="17">
                  <c:v>177</c:v>
                </c:pt>
                <c:pt idx="18">
                  <c:v>178</c:v>
                </c:pt>
                <c:pt idx="19">
                  <c:v>179</c:v>
                </c:pt>
                <c:pt idx="20">
                  <c:v>180</c:v>
                </c:pt>
                <c:pt idx="21">
                  <c:v>181</c:v>
                </c:pt>
                <c:pt idx="22">
                  <c:v>182</c:v>
                </c:pt>
                <c:pt idx="23">
                  <c:v>183</c:v>
                </c:pt>
                <c:pt idx="24">
                  <c:v>184</c:v>
                </c:pt>
                <c:pt idx="25">
                  <c:v>185</c:v>
                </c:pt>
                <c:pt idx="26">
                  <c:v>186</c:v>
                </c:pt>
                <c:pt idx="27">
                  <c:v>187</c:v>
                </c:pt>
                <c:pt idx="28">
                  <c:v>188</c:v>
                </c:pt>
                <c:pt idx="29">
                  <c:v>189</c:v>
                </c:pt>
                <c:pt idx="30">
                  <c:v>190</c:v>
                </c:pt>
              </c:numCache>
            </c:numRef>
          </c:xVal>
          <c:yVal>
            <c:numRef>
              <c:f>Sheet1!$D$2:$D$32</c:f>
              <c:numCache>
                <c:formatCode>General</c:formatCode>
                <c:ptCount val="31"/>
                <c:pt idx="0">
                  <c:v>0.890257803732034</c:v>
                </c:pt>
                <c:pt idx="1">
                  <c:v>0.89706530452688404</c:v>
                </c:pt>
                <c:pt idx="2">
                  <c:v>0.90392485998149397</c:v>
                </c:pt>
                <c:pt idx="3">
                  <c:v>0.91083686814026799</c:v>
                </c:pt>
                <c:pt idx="4">
                  <c:v>0.91780173009132504</c:v>
                </c:pt>
                <c:pt idx="5">
                  <c:v>0.92481984998976297</c:v>
                </c:pt>
                <c:pt idx="6">
                  <c:v>0.93189163508112205</c:v>
                </c:pt>
                <c:pt idx="7">
                  <c:v>0.93901749572501003</c:v>
                </c:pt>
                <c:pt idx="8">
                  <c:v>0.94619784541891805</c:v>
                </c:pt>
                <c:pt idx="9">
                  <c:v>0.953433100822209</c:v>
                </c:pt>
                <c:pt idx="10">
                  <c:v>0.96072368178030298</c:v>
                </c:pt>
                <c:pt idx="11">
                  <c:v>0.96807001134903503</c:v>
                </c:pt>
                <c:pt idx="12">
                  <c:v>0.97547251581920402</c:v>
                </c:pt>
                <c:pt idx="13">
                  <c:v>0.98293162474131202</c:v>
                </c:pt>
                <c:pt idx="14">
                  <c:v>0.99044777095048697</c:v>
                </c:pt>
                <c:pt idx="15">
                  <c:v>0.998021390591605</c:v>
                </c:pt>
                <c:pt idx="16">
                  <c:v>1.0337700949129101</c:v>
                </c:pt>
                <c:pt idx="17">
                  <c:v>1.0812243276554401</c:v>
                </c:pt>
                <c:pt idx="18">
                  <c:v>1.13085690180701</c:v>
                </c:pt>
                <c:pt idx="19">
                  <c:v>1.1827678120576699</c:v>
                </c:pt>
                <c:pt idx="20">
                  <c:v>1.2370616432585799</c:v>
                </c:pt>
                <c:pt idx="21">
                  <c:v>1.2938477811289999</c:v>
                </c:pt>
                <c:pt idx="22">
                  <c:v>1.3532406326355699</c:v>
                </c:pt>
                <c:pt idx="23">
                  <c:v>1.41535985648789</c:v>
                </c:pt>
                <c:pt idx="24">
                  <c:v>1.4803306042147899</c:v>
                </c:pt>
                <c:pt idx="25">
                  <c:v>1.54828377230698</c:v>
                </c:pt>
                <c:pt idx="26">
                  <c:v>1.6193562659340299</c:v>
                </c:pt>
                <c:pt idx="27">
                  <c:v>1.69369127476708</c:v>
                </c:pt>
                <c:pt idx="28">
                  <c:v>1.77143856146292</c:v>
                </c:pt>
                <c:pt idx="29">
                  <c:v>1.8527547633906101</c:v>
                </c:pt>
                <c:pt idx="30">
                  <c:v>1.9378037082086199</c:v>
                </c:pt>
              </c:numCache>
            </c:numRef>
          </c:yVal>
          <c:smooth val="1"/>
        </c:ser>
        <c:dLbls>
          <c:showLegendKey val="0"/>
          <c:showVal val="0"/>
          <c:showCatName val="0"/>
          <c:showSerName val="0"/>
          <c:showPercent val="0"/>
          <c:showBubbleSize val="0"/>
        </c:dLbls>
        <c:axId val="596024784"/>
        <c:axId val="596025176"/>
      </c:scatterChart>
      <c:valAx>
        <c:axId val="596024784"/>
        <c:scaling>
          <c:orientation val="minMax"/>
          <c:max val="190"/>
          <c:min val="160"/>
        </c:scaling>
        <c:delete val="0"/>
        <c:axPos val="b"/>
        <c:title>
          <c:tx>
            <c:rich>
              <a:bodyPr/>
              <a:lstStyle/>
              <a:p>
                <a:pPr>
                  <a:defRPr sz="1700"/>
                </a:pPr>
                <a:r>
                  <a:rPr lang="en-US" sz="1700" dirty="0" smtClean="0"/>
                  <a:t>Donor Height (cm)</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96025176"/>
        <c:crosses val="autoZero"/>
        <c:crossBetween val="midCat"/>
        <c:majorUnit val="5"/>
      </c:valAx>
      <c:valAx>
        <c:axId val="596025176"/>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Non-Skin Malignancy within 8 Years </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96024784"/>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20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89663902631878"/>
          <c:y val="3.3590508847684365E-2"/>
          <c:w val="0.82428227998048909"/>
          <c:h val="0.77074260114041193"/>
        </c:manualLayout>
      </c:layout>
      <c:scatterChart>
        <c:scatterStyle val="smoothMarker"/>
        <c:varyColors val="0"/>
        <c:ser>
          <c:idx val="0"/>
          <c:order val="0"/>
          <c:tx>
            <c:strRef>
              <c:f>Sheet1!$A$1</c:f>
              <c:strCache>
                <c:ptCount val="1"/>
                <c:pt idx="0">
                  <c:v>hgt ratio</c:v>
                </c:pt>
              </c:strCache>
            </c:strRef>
          </c:tx>
          <c:spPr>
            <a:ln w="38100">
              <a:solidFill>
                <a:srgbClr val="00FF00"/>
              </a:solidFill>
            </a:ln>
          </c:spPr>
          <c:marker>
            <c:symbol val="none"/>
          </c:marker>
          <c:xVal>
            <c:numRef>
              <c:f>Sheet1!$A$2:$A$22</c:f>
              <c:numCache>
                <c:formatCode>General</c:formatCode>
                <c:ptCount val="21"/>
                <c:pt idx="0">
                  <c:v>0.9</c:v>
                </c:pt>
                <c:pt idx="1">
                  <c:v>0.91</c:v>
                </c:pt>
                <c:pt idx="2">
                  <c:v>0.92</c:v>
                </c:pt>
                <c:pt idx="3">
                  <c:v>0.93</c:v>
                </c:pt>
                <c:pt idx="4">
                  <c:v>0.94</c:v>
                </c:pt>
                <c:pt idx="5">
                  <c:v>0.95</c:v>
                </c:pt>
                <c:pt idx="6">
                  <c:v>0.96</c:v>
                </c:pt>
                <c:pt idx="7">
                  <c:v>0.97</c:v>
                </c:pt>
                <c:pt idx="8">
                  <c:v>0.98</c:v>
                </c:pt>
                <c:pt idx="9">
                  <c:v>0.99</c:v>
                </c:pt>
                <c:pt idx="10">
                  <c:v>1</c:v>
                </c:pt>
                <c:pt idx="11">
                  <c:v>1.01</c:v>
                </c:pt>
                <c:pt idx="12">
                  <c:v>1.02</c:v>
                </c:pt>
                <c:pt idx="13">
                  <c:v>1.03</c:v>
                </c:pt>
                <c:pt idx="14">
                  <c:v>1.04</c:v>
                </c:pt>
                <c:pt idx="15">
                  <c:v>1.05</c:v>
                </c:pt>
                <c:pt idx="16">
                  <c:v>1.06</c:v>
                </c:pt>
                <c:pt idx="17">
                  <c:v>1.07</c:v>
                </c:pt>
                <c:pt idx="18">
                  <c:v>1.08</c:v>
                </c:pt>
                <c:pt idx="19">
                  <c:v>1.0900000000000001</c:v>
                </c:pt>
                <c:pt idx="20">
                  <c:v>1.1000000000000001</c:v>
                </c:pt>
              </c:numCache>
            </c:numRef>
          </c:xVal>
          <c:yVal>
            <c:numRef>
              <c:f>Sheet1!$B$2:$B$22</c:f>
              <c:numCache>
                <c:formatCode>General</c:formatCode>
                <c:ptCount val="21"/>
                <c:pt idx="0">
                  <c:v>1.3287640858777601</c:v>
                </c:pt>
                <c:pt idx="1">
                  <c:v>1.2915258209156</c:v>
                </c:pt>
                <c:pt idx="2">
                  <c:v>1.25533114856114</c:v>
                </c:pt>
                <c:pt idx="3">
                  <c:v>1.2201508224052899</c:v>
                </c:pt>
                <c:pt idx="4">
                  <c:v>1.18595641566189</c:v>
                </c:pt>
                <c:pt idx="5">
                  <c:v>1.15272029819803</c:v>
                </c:pt>
                <c:pt idx="6">
                  <c:v>1.1204156142080199</c:v>
                </c:pt>
                <c:pt idx="7">
                  <c:v>1.08901626051308</c:v>
                </c:pt>
                <c:pt idx="8">
                  <c:v>1.05849686546915</c:v>
                </c:pt>
                <c:pt idx="9">
                  <c:v>1.02883276846587</c:v>
                </c:pt>
                <c:pt idx="10">
                  <c:v>1</c:v>
                </c:pt>
                <c:pt idx="11">
                  <c:v>0.971975262307336</c:v>
                </c:pt>
                <c:pt idx="12">
                  <c:v>0.94473591053741401</c:v>
                </c:pt>
                <c:pt idx="13">
                  <c:v>0.91825993445576304</c:v>
                </c:pt>
                <c:pt idx="14">
                  <c:v>0.89252594065895696</c:v>
                </c:pt>
                <c:pt idx="15">
                  <c:v>0.86751313528809204</c:v>
                </c:pt>
                <c:pt idx="16">
                  <c:v>0.84320130722670295</c:v>
                </c:pt>
                <c:pt idx="17">
                  <c:v>0.81957081176956303</c:v>
                </c:pt>
                <c:pt idx="18">
                  <c:v>0.79660255474915698</c:v>
                </c:pt>
                <c:pt idx="19">
                  <c:v>0.77427797710700497</c:v>
                </c:pt>
                <c:pt idx="20">
                  <c:v>0.75257903989737496</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Sheet1!$A$2:$A$22</c:f>
              <c:numCache>
                <c:formatCode>General</c:formatCode>
                <c:ptCount val="21"/>
                <c:pt idx="0">
                  <c:v>0.9</c:v>
                </c:pt>
                <c:pt idx="1">
                  <c:v>0.91</c:v>
                </c:pt>
                <c:pt idx="2">
                  <c:v>0.92</c:v>
                </c:pt>
                <c:pt idx="3">
                  <c:v>0.93</c:v>
                </c:pt>
                <c:pt idx="4">
                  <c:v>0.94</c:v>
                </c:pt>
                <c:pt idx="5">
                  <c:v>0.95</c:v>
                </c:pt>
                <c:pt idx="6">
                  <c:v>0.96</c:v>
                </c:pt>
                <c:pt idx="7">
                  <c:v>0.97</c:v>
                </c:pt>
                <c:pt idx="8">
                  <c:v>0.98</c:v>
                </c:pt>
                <c:pt idx="9">
                  <c:v>0.99</c:v>
                </c:pt>
                <c:pt idx="10">
                  <c:v>1</c:v>
                </c:pt>
                <c:pt idx="11">
                  <c:v>1.01</c:v>
                </c:pt>
                <c:pt idx="12">
                  <c:v>1.02</c:v>
                </c:pt>
                <c:pt idx="13">
                  <c:v>1.03</c:v>
                </c:pt>
                <c:pt idx="14">
                  <c:v>1.04</c:v>
                </c:pt>
                <c:pt idx="15">
                  <c:v>1.05</c:v>
                </c:pt>
                <c:pt idx="16">
                  <c:v>1.06</c:v>
                </c:pt>
                <c:pt idx="17">
                  <c:v>1.07</c:v>
                </c:pt>
                <c:pt idx="18">
                  <c:v>1.08</c:v>
                </c:pt>
                <c:pt idx="19">
                  <c:v>1.0900000000000001</c:v>
                </c:pt>
                <c:pt idx="20">
                  <c:v>1.1000000000000001</c:v>
                </c:pt>
              </c:numCache>
            </c:numRef>
          </c:xVal>
          <c:yVal>
            <c:numRef>
              <c:f>Sheet1!$C$2:$C$22</c:f>
              <c:numCache>
                <c:formatCode>General</c:formatCode>
                <c:ptCount val="21"/>
                <c:pt idx="0">
                  <c:v>1.0202841829562399</c:v>
                </c:pt>
                <c:pt idx="1">
                  <c:v>1.0182373857559699</c:v>
                </c:pt>
                <c:pt idx="2">
                  <c:v>1.0161946946458</c:v>
                </c:pt>
                <c:pt idx="3">
                  <c:v>1.0141561013884699</c:v>
                </c:pt>
                <c:pt idx="4">
                  <c:v>1.01212159776327</c:v>
                </c:pt>
                <c:pt idx="5">
                  <c:v>1.0100911755659701</c:v>
                </c:pt>
                <c:pt idx="6">
                  <c:v>1.0080648266087799</c:v>
                </c:pt>
                <c:pt idx="7">
                  <c:v>1.0060425427203701</c:v>
                </c:pt>
                <c:pt idx="8">
                  <c:v>1.00402431574578</c:v>
                </c:pt>
                <c:pt idx="9">
                  <c:v>1.0020101375464101</c:v>
                </c:pt>
                <c:pt idx="10">
                  <c:v>1</c:v>
                </c:pt>
                <c:pt idx="11">
                  <c:v>0.94663495966263</c:v>
                </c:pt>
                <c:pt idx="12">
                  <c:v>0.89611774685546897</c:v>
                </c:pt>
                <c:pt idx="13">
                  <c:v>0.848296387147494</c:v>
                </c:pt>
                <c:pt idx="14">
                  <c:v>0.80302701622932304</c:v>
                </c:pt>
                <c:pt idx="15">
                  <c:v>0.76017344711624801</c:v>
                </c:pt>
                <c:pt idx="16">
                  <c:v>0.71960676044749206</c:v>
                </c:pt>
                <c:pt idx="17">
                  <c:v>0.68120491664916705</c:v>
                </c:pt>
                <c:pt idx="18">
                  <c:v>0.64485238879416895</c:v>
                </c:pt>
                <c:pt idx="19">
                  <c:v>0.61043981505451905</c:v>
                </c:pt>
                <c:pt idx="20">
                  <c:v>0.57786366970059799</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Sheet1!$A$2:$A$22</c:f>
              <c:numCache>
                <c:formatCode>General</c:formatCode>
                <c:ptCount val="21"/>
                <c:pt idx="0">
                  <c:v>0.9</c:v>
                </c:pt>
                <c:pt idx="1">
                  <c:v>0.91</c:v>
                </c:pt>
                <c:pt idx="2">
                  <c:v>0.92</c:v>
                </c:pt>
                <c:pt idx="3">
                  <c:v>0.93</c:v>
                </c:pt>
                <c:pt idx="4">
                  <c:v>0.94</c:v>
                </c:pt>
                <c:pt idx="5">
                  <c:v>0.95</c:v>
                </c:pt>
                <c:pt idx="6">
                  <c:v>0.96</c:v>
                </c:pt>
                <c:pt idx="7">
                  <c:v>0.97</c:v>
                </c:pt>
                <c:pt idx="8">
                  <c:v>0.98</c:v>
                </c:pt>
                <c:pt idx="9">
                  <c:v>0.99</c:v>
                </c:pt>
                <c:pt idx="10">
                  <c:v>1</c:v>
                </c:pt>
                <c:pt idx="11">
                  <c:v>1.01</c:v>
                </c:pt>
                <c:pt idx="12">
                  <c:v>1.02</c:v>
                </c:pt>
                <c:pt idx="13">
                  <c:v>1.03</c:v>
                </c:pt>
                <c:pt idx="14">
                  <c:v>1.04</c:v>
                </c:pt>
                <c:pt idx="15">
                  <c:v>1.05</c:v>
                </c:pt>
                <c:pt idx="16">
                  <c:v>1.06</c:v>
                </c:pt>
                <c:pt idx="17">
                  <c:v>1.07</c:v>
                </c:pt>
                <c:pt idx="18">
                  <c:v>1.08</c:v>
                </c:pt>
                <c:pt idx="19">
                  <c:v>1.0900000000000001</c:v>
                </c:pt>
                <c:pt idx="20">
                  <c:v>1.1000000000000001</c:v>
                </c:pt>
              </c:numCache>
            </c:numRef>
          </c:xVal>
          <c:yVal>
            <c:numRef>
              <c:f>Sheet1!$D$2:$D$22</c:f>
              <c:numCache>
                <c:formatCode>General</c:formatCode>
                <c:ptCount val="21"/>
                <c:pt idx="0">
                  <c:v>1.7305119744214399</c:v>
                </c:pt>
                <c:pt idx="1">
                  <c:v>1.63816313310213</c:v>
                </c:pt>
                <c:pt idx="2">
                  <c:v>1.5507424914249499</c:v>
                </c:pt>
                <c:pt idx="3">
                  <c:v>1.4679870558171799</c:v>
                </c:pt>
                <c:pt idx="4">
                  <c:v>1.38964786736876</c:v>
                </c:pt>
                <c:pt idx="5">
                  <c:v>1.31548925287189</c:v>
                </c:pt>
                <c:pt idx="6">
                  <c:v>1.2452881158289999</c:v>
                </c:pt>
                <c:pt idx="7">
                  <c:v>1.17883326529614</c:v>
                </c:pt>
                <c:pt idx="8">
                  <c:v>1.11592478054258</c:v>
                </c:pt>
                <c:pt idx="9">
                  <c:v>1.05637340961545</c:v>
                </c:pt>
                <c:pt idx="10">
                  <c:v>1</c:v>
                </c:pt>
                <c:pt idx="11">
                  <c:v>0.99799389500056801</c:v>
                </c:pt>
                <c:pt idx="12">
                  <c:v>0.99599181445840601</c:v>
                </c:pt>
                <c:pt idx="13">
                  <c:v>0.99399375030002801</c:v>
                </c:pt>
                <c:pt idx="14">
                  <c:v>0.99199969446814695</c:v>
                </c:pt>
                <c:pt idx="15">
                  <c:v>0.99000963892164096</c:v>
                </c:pt>
                <c:pt idx="16">
                  <c:v>0.98802357563551502</c:v>
                </c:pt>
                <c:pt idx="17">
                  <c:v>0.98604149660087603</c:v>
                </c:pt>
                <c:pt idx="18">
                  <c:v>0.98406339382489805</c:v>
                </c:pt>
                <c:pt idx="19">
                  <c:v>0.98208925933078906</c:v>
                </c:pt>
                <c:pt idx="20">
                  <c:v>0.98011908515775703</c:v>
                </c:pt>
              </c:numCache>
            </c:numRef>
          </c:yVal>
          <c:smooth val="1"/>
        </c:ser>
        <c:dLbls>
          <c:showLegendKey val="0"/>
          <c:showVal val="0"/>
          <c:showCatName val="0"/>
          <c:showSerName val="0"/>
          <c:showPercent val="0"/>
          <c:showBubbleSize val="0"/>
        </c:dLbls>
        <c:axId val="596025960"/>
        <c:axId val="596026352"/>
      </c:scatterChart>
      <c:valAx>
        <c:axId val="596025960"/>
        <c:scaling>
          <c:orientation val="minMax"/>
          <c:max val="1.1000000000000001"/>
          <c:min val="0.9"/>
        </c:scaling>
        <c:delete val="0"/>
        <c:axPos val="b"/>
        <c:title>
          <c:tx>
            <c:rich>
              <a:bodyPr/>
              <a:lstStyle/>
              <a:p>
                <a:pPr>
                  <a:defRPr sz="1700"/>
                </a:pPr>
                <a:r>
                  <a:rPr lang="en-US" sz="1700" dirty="0" smtClean="0"/>
                  <a:t>Donor Height/Recipient</a:t>
                </a:r>
                <a:r>
                  <a:rPr lang="en-US" sz="1700" baseline="0" dirty="0" smtClean="0"/>
                  <a:t> Height</a:t>
                </a:r>
                <a:endParaRPr lang="en-US" sz="1700" dirty="0"/>
              </a:p>
            </c:rich>
          </c:tx>
          <c:layout/>
          <c:overlay val="0"/>
        </c:title>
        <c:numFmt formatCode="#,##0.00" sourceLinked="0"/>
        <c:majorTickMark val="out"/>
        <c:minorTickMark val="none"/>
        <c:tickLblPos val="nextTo"/>
        <c:txPr>
          <a:bodyPr rot="0"/>
          <a:lstStyle/>
          <a:p>
            <a:pPr>
              <a:defRPr sz="1500" b="1"/>
            </a:pPr>
            <a:endParaRPr lang="en-US"/>
          </a:p>
        </c:txPr>
        <c:crossAx val="596026352"/>
        <c:crosses val="autoZero"/>
        <c:crossBetween val="midCat"/>
        <c:majorUnit val="5.000000000000001E-2"/>
      </c:valAx>
      <c:valAx>
        <c:axId val="596026352"/>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Non-Skin Malignancy within 8 Years </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96025960"/>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232016351938289E-2"/>
          <c:y val="4.5244627624671907E-2"/>
          <c:w val="0.89459840196966456"/>
          <c:h val="0.74925812007874015"/>
        </c:manualLayout>
      </c:layout>
      <c:barChart>
        <c:barDir val="col"/>
        <c:grouping val="clustered"/>
        <c:varyColors val="0"/>
        <c:ser>
          <c:idx val="0"/>
          <c:order val="0"/>
          <c:tx>
            <c:strRef>
              <c:f>Sheet1!$B$1</c:f>
              <c:strCache>
                <c:ptCount val="1"/>
                <c:pt idx="0">
                  <c:v>%</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Sheet1!$A$2:$A$7</c:f>
              <c:strCache>
                <c:ptCount val="6"/>
                <c:pt idx="0">
                  <c:v>&lt;1 month</c:v>
                </c:pt>
                <c:pt idx="1">
                  <c:v>1 month-&lt;1 year</c:v>
                </c:pt>
                <c:pt idx="2">
                  <c:v>1-&lt;5 years</c:v>
                </c:pt>
                <c:pt idx="3">
                  <c:v>5-&lt;10 years</c:v>
                </c:pt>
                <c:pt idx="4">
                  <c:v>10+ years</c:v>
                </c:pt>
                <c:pt idx="5">
                  <c:v>Not reported</c:v>
                </c:pt>
              </c:strCache>
            </c:strRef>
          </c:cat>
          <c:val>
            <c:numRef>
              <c:f>Sheet1!$B$2:$B$7</c:f>
              <c:numCache>
                <c:formatCode>General</c:formatCode>
                <c:ptCount val="6"/>
                <c:pt idx="0">
                  <c:v>7.4390000000000081</c:v>
                </c:pt>
                <c:pt idx="1">
                  <c:v>3.0488</c:v>
                </c:pt>
                <c:pt idx="2">
                  <c:v>15.2439</c:v>
                </c:pt>
                <c:pt idx="3">
                  <c:v>18.1707</c:v>
                </c:pt>
                <c:pt idx="4">
                  <c:v>41.0976</c:v>
                </c:pt>
                <c:pt idx="5">
                  <c:v>15</c:v>
                </c:pt>
              </c:numCache>
            </c:numRef>
          </c:val>
        </c:ser>
        <c:dLbls>
          <c:showLegendKey val="0"/>
          <c:showVal val="0"/>
          <c:showCatName val="0"/>
          <c:showSerName val="0"/>
          <c:showPercent val="0"/>
          <c:showBubbleSize val="0"/>
        </c:dLbls>
        <c:gapWidth val="40"/>
        <c:axId val="433972352"/>
        <c:axId val="433972744"/>
      </c:barChart>
      <c:catAx>
        <c:axId val="433972352"/>
        <c:scaling>
          <c:orientation val="minMax"/>
        </c:scaling>
        <c:delete val="0"/>
        <c:axPos val="b"/>
        <c:title>
          <c:tx>
            <c:rich>
              <a:bodyPr/>
              <a:lstStyle/>
              <a:p>
                <a:pPr>
                  <a:defRPr/>
                </a:pPr>
                <a:r>
                  <a:rPr lang="en-US" sz="1800" b="1" i="0" baseline="0" dirty="0" smtClean="0"/>
                  <a:t>Time Between Previous and Current Transplant</a:t>
                </a:r>
                <a:endParaRPr lang="en-US" dirty="0"/>
              </a:p>
            </c:rich>
          </c:tx>
          <c:layout/>
          <c:overlay val="0"/>
        </c:title>
        <c:numFmt formatCode="General" sourceLinked="0"/>
        <c:majorTickMark val="out"/>
        <c:minorTickMark val="none"/>
        <c:tickLblPos val="nextTo"/>
        <c:txPr>
          <a:bodyPr/>
          <a:lstStyle/>
          <a:p>
            <a:pPr>
              <a:defRPr sz="1500" b="1"/>
            </a:pPr>
            <a:endParaRPr lang="en-US"/>
          </a:p>
        </c:txPr>
        <c:crossAx val="433972744"/>
        <c:crosses val="autoZero"/>
        <c:auto val="1"/>
        <c:lblAlgn val="ctr"/>
        <c:lblOffset val="100"/>
        <c:noMultiLvlLbl val="0"/>
      </c:catAx>
      <c:valAx>
        <c:axId val="433972744"/>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retransplants</a:t>
                </a:r>
                <a:endParaRPr lang="en-US" sz="1700" dirty="0"/>
              </a:p>
            </c:rich>
          </c:tx>
          <c:layout>
            <c:manualLayout>
              <c:xMode val="edge"/>
              <c:yMode val="edge"/>
              <c:x val="9.7830580911899521E-3"/>
              <c:y val="0.20592171095800527"/>
            </c:manualLayout>
          </c:layout>
          <c:overlay val="0"/>
        </c:title>
        <c:numFmt formatCode="General" sourceLinked="1"/>
        <c:majorTickMark val="out"/>
        <c:minorTickMark val="none"/>
        <c:tickLblPos val="nextTo"/>
        <c:txPr>
          <a:bodyPr/>
          <a:lstStyle/>
          <a:p>
            <a:pPr>
              <a:defRPr sz="1500" b="1"/>
            </a:pPr>
            <a:endParaRPr lang="en-US"/>
          </a:p>
        </c:txPr>
        <c:crossAx val="433972352"/>
        <c:crosses val="autoZero"/>
        <c:crossBetween val="between"/>
      </c:valAx>
      <c:spPr>
        <a:solidFill>
          <a:srgbClr val="000000"/>
        </a:solidFill>
        <a:ln w="12700">
          <a:solidFill>
            <a:srgbClr val="FFFFFF"/>
          </a:solidFill>
        </a:ln>
      </c:spPr>
    </c:plotArea>
    <c:plotVisOnly val="1"/>
    <c:dispBlanksAs val="gap"/>
    <c:showDLblsOverMax val="0"/>
  </c:chart>
  <c:txPr>
    <a:bodyPr/>
    <a:lstStyle/>
    <a:p>
      <a:pPr>
        <a:defRPr sz="1800"/>
      </a:pPr>
      <a:endParaRPr lang="en-US"/>
    </a:p>
  </c:txPr>
  <c:externalData r:id="rId1">
    <c:autoUpdate val="0"/>
  </c:externalData>
</c:chartSpace>
</file>

<file path=ppt/charts/chart2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89663902631875"/>
          <c:y val="3.3590508847684365E-2"/>
          <c:w val="0.82428227998048909"/>
          <c:h val="0.77074260114041226"/>
        </c:manualLayout>
      </c:layout>
      <c:scatterChart>
        <c:scatterStyle val="smoothMarker"/>
        <c:varyColors val="0"/>
        <c:ser>
          <c:idx val="0"/>
          <c:order val="0"/>
          <c:tx>
            <c:strRef>
              <c:f>Sheet1!$A$1</c:f>
              <c:strCache>
                <c:ptCount val="1"/>
                <c:pt idx="0">
                  <c:v>BMI</c:v>
                </c:pt>
              </c:strCache>
            </c:strRef>
          </c:tx>
          <c:spPr>
            <a:ln w="38100">
              <a:solidFill>
                <a:srgbClr val="00FF00"/>
              </a:solidFill>
            </a:ln>
          </c:spPr>
          <c:marker>
            <c:symbol val="none"/>
          </c:marker>
          <c:xVal>
            <c:numRef>
              <c:f>Sheet1!$A$2:$A$17</c:f>
              <c:numCache>
                <c:formatCode>General</c:formatCode>
                <c:ptCount val="1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numCache>
            </c:numRef>
          </c:xVal>
          <c:yVal>
            <c:numRef>
              <c:f>Sheet1!$B$2:$B$17</c:f>
              <c:numCache>
                <c:formatCode>General</c:formatCode>
                <c:ptCount val="16"/>
                <c:pt idx="0">
                  <c:v>0.83957549819933697</c:v>
                </c:pt>
                <c:pt idx="1">
                  <c:v>0.86336922203863298</c:v>
                </c:pt>
                <c:pt idx="2">
                  <c:v>0.88783726438216704</c:v>
                </c:pt>
                <c:pt idx="3">
                  <c:v>0.91299873554021305</c:v>
                </c:pt>
                <c:pt idx="4">
                  <c:v>0.93887328741275</c:v>
                </c:pt>
                <c:pt idx="5">
                  <c:v>0.96548112883821202</c:v>
                </c:pt>
                <c:pt idx="6">
                  <c:v>0.99284304137722401</c:v>
                </c:pt>
                <c:pt idx="7">
                  <c:v>1.02098039554366</c:v>
                </c:pt>
                <c:pt idx="8">
                  <c:v>1.0499151674956799</c:v>
                </c:pt>
                <c:pt idx="9">
                  <c:v>1.0796699561998</c:v>
                </c:pt>
                <c:pt idx="10">
                  <c:v>1.1102680010814101</c:v>
                </c:pt>
                <c:pt idx="11">
                  <c:v>1.1417332001754701</c:v>
                </c:pt>
                <c:pt idx="12">
                  <c:v>1.1740901287916501</c:v>
                </c:pt>
                <c:pt idx="13">
                  <c:v>1.20736405870841</c:v>
                </c:pt>
                <c:pt idx="14">
                  <c:v>1.24158097791105</c:v>
                </c:pt>
                <c:pt idx="15">
                  <c:v>1.2767676108891399</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Sheet1!$A$2:$A$17</c:f>
              <c:numCache>
                <c:formatCode>General</c:formatCode>
                <c:ptCount val="1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numCache>
            </c:numRef>
          </c:xVal>
          <c:yVal>
            <c:numRef>
              <c:f>Sheet1!$C$2:$C$17</c:f>
              <c:numCache>
                <c:formatCode>General</c:formatCode>
                <c:ptCount val="16"/>
                <c:pt idx="0">
                  <c:v>0.74231426796712396</c:v>
                </c:pt>
                <c:pt idx="1">
                  <c:v>0.77852135093346098</c:v>
                </c:pt>
                <c:pt idx="2">
                  <c:v>0.81649446873639397</c:v>
                </c:pt>
                <c:pt idx="3">
                  <c:v>0.85631976140125698</c:v>
                </c:pt>
                <c:pt idx="4">
                  <c:v>0.89808757051487997</c:v>
                </c:pt>
                <c:pt idx="5">
                  <c:v>0.94189264416073504</c:v>
                </c:pt>
                <c:pt idx="6">
                  <c:v>0.98783435184999202</c:v>
                </c:pt>
                <c:pt idx="7">
                  <c:v>1.0061621177098701</c:v>
                </c:pt>
                <c:pt idx="8">
                  <c:v>1.01451589568669</c:v>
                </c:pt>
                <c:pt idx="9">
                  <c:v>1.0229390318765199</c:v>
                </c:pt>
                <c:pt idx="10">
                  <c:v>1.0314321021339901</c:v>
                </c:pt>
                <c:pt idx="11">
                  <c:v>1.0399956870948399</c:v>
                </c:pt>
                <c:pt idx="12">
                  <c:v>1.0486303722155701</c:v>
                </c:pt>
                <c:pt idx="13">
                  <c:v>1.05733674781355</c:v>
                </c:pt>
                <c:pt idx="14">
                  <c:v>1.06611540910729</c:v>
                </c:pt>
                <c:pt idx="15">
                  <c:v>1.07496695625718</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Sheet1!$A$2:$A$17</c:f>
              <c:numCache>
                <c:formatCode>General</c:formatCode>
                <c:ptCount val="1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numCache>
            </c:numRef>
          </c:xVal>
          <c:yVal>
            <c:numRef>
              <c:f>Sheet1!$D$2:$D$17</c:f>
              <c:numCache>
                <c:formatCode>General</c:formatCode>
                <c:ptCount val="16"/>
                <c:pt idx="0">
                  <c:v>0.94958031603924897</c:v>
                </c:pt>
                <c:pt idx="1">
                  <c:v>0.95746431702847701</c:v>
                </c:pt>
                <c:pt idx="2">
                  <c:v>0.96541377585265498</c:v>
                </c:pt>
                <c:pt idx="3">
                  <c:v>0.97342923598306696</c:v>
                </c:pt>
                <c:pt idx="4">
                  <c:v>0.98151124540323398</c:v>
                </c:pt>
                <c:pt idx="5">
                  <c:v>0.98966035664637197</c:v>
                </c:pt>
                <c:pt idx="6">
                  <c:v>0.99787712683316898</c:v>
                </c:pt>
                <c:pt idx="7">
                  <c:v>1.0360169099360399</c:v>
                </c:pt>
                <c:pt idx="8">
                  <c:v>1.0865496180238301</c:v>
                </c:pt>
                <c:pt idx="9">
                  <c:v>1.1395471069102701</c:v>
                </c:pt>
                <c:pt idx="10">
                  <c:v>1.19512959861818</c:v>
                </c:pt>
                <c:pt idx="11">
                  <c:v>1.2534231791136801</c:v>
                </c:pt>
                <c:pt idx="12">
                  <c:v>1.3145600843255101</c:v>
                </c:pt>
                <c:pt idx="13">
                  <c:v>1.3786790001153899</c:v>
                </c:pt>
                <c:pt idx="14">
                  <c:v>1.4459253768795499</c:v>
                </c:pt>
                <c:pt idx="15">
                  <c:v>1.5164517594953399</c:v>
                </c:pt>
              </c:numCache>
            </c:numRef>
          </c:yVal>
          <c:smooth val="1"/>
        </c:ser>
        <c:dLbls>
          <c:showLegendKey val="0"/>
          <c:showVal val="0"/>
          <c:showCatName val="0"/>
          <c:showSerName val="0"/>
          <c:showPercent val="0"/>
          <c:showBubbleSize val="0"/>
        </c:dLbls>
        <c:axId val="596027136"/>
        <c:axId val="596027528"/>
      </c:scatterChart>
      <c:valAx>
        <c:axId val="596027136"/>
        <c:scaling>
          <c:orientation val="minMax"/>
          <c:max val="35"/>
          <c:min val="20"/>
        </c:scaling>
        <c:delete val="0"/>
        <c:axPos val="b"/>
        <c:title>
          <c:tx>
            <c:rich>
              <a:bodyPr/>
              <a:lstStyle/>
              <a:p>
                <a:pPr>
                  <a:defRPr sz="1700"/>
                </a:pPr>
                <a:r>
                  <a:rPr lang="en-US" sz="1700" dirty="0" smtClean="0"/>
                  <a:t>Recipient</a:t>
                </a:r>
                <a:r>
                  <a:rPr lang="en-US" sz="1700" baseline="0" dirty="0" smtClean="0"/>
                  <a:t> BMI (kg/m</a:t>
                </a:r>
                <a:r>
                  <a:rPr lang="en-US" sz="1700" baseline="30000" dirty="0" smtClean="0"/>
                  <a:t>2</a:t>
                </a:r>
                <a:r>
                  <a:rPr lang="en-US" sz="1700" baseline="0" dirty="0" smtClean="0"/>
                  <a:t>)</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96027528"/>
        <c:crosses val="autoZero"/>
        <c:crossBetween val="midCat"/>
        <c:majorUnit val="1"/>
      </c:valAx>
      <c:valAx>
        <c:axId val="596027528"/>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CAV within 5 Years </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96027136"/>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2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89663902631875"/>
          <c:y val="3.3590508847684365E-2"/>
          <c:w val="0.82428227998048909"/>
          <c:h val="0.77074260114041226"/>
        </c:manualLayout>
      </c:layout>
      <c:scatterChart>
        <c:scatterStyle val="smoothMarker"/>
        <c:varyColors val="0"/>
        <c:ser>
          <c:idx val="0"/>
          <c:order val="0"/>
          <c:tx>
            <c:strRef>
              <c:f>Sheet1!$A$1</c:f>
              <c:strCache>
                <c:ptCount val="1"/>
                <c:pt idx="0">
                  <c:v>BMI</c:v>
                </c:pt>
              </c:strCache>
            </c:strRef>
          </c:tx>
          <c:spPr>
            <a:ln w="38100">
              <a:solidFill>
                <a:srgbClr val="00FF00"/>
              </a:solidFill>
            </a:ln>
          </c:spPr>
          <c:marker>
            <c:symbol val="none"/>
          </c:marker>
          <c:xVal>
            <c:numRef>
              <c:f>Sheet1!$A$2:$A$17</c:f>
              <c:numCache>
                <c:formatCode>General</c:formatCode>
                <c:ptCount val="1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numCache>
            </c:numRef>
          </c:xVal>
          <c:yVal>
            <c:numRef>
              <c:f>Sheet1!$B$2:$B$17</c:f>
              <c:numCache>
                <c:formatCode>General</c:formatCode>
                <c:ptCount val="16"/>
                <c:pt idx="0">
                  <c:v>1.2550335356437501</c:v>
                </c:pt>
                <c:pt idx="1">
                  <c:v>1.1984291296118299</c:v>
                </c:pt>
                <c:pt idx="2">
                  <c:v>1.14479549877778</c:v>
                </c:pt>
                <c:pt idx="3">
                  <c:v>1.0958266183494401</c:v>
                </c:pt>
                <c:pt idx="4">
                  <c:v>1.05323968991673</c:v>
                </c:pt>
                <c:pt idx="5">
                  <c:v>1.01849074762897</c:v>
                </c:pt>
                <c:pt idx="6">
                  <c:v>0.99287930106638</c:v>
                </c:pt>
                <c:pt idx="7">
                  <c:v>0.97650459304041803</c:v>
                </c:pt>
                <c:pt idx="8">
                  <c:v>0.96773694363007301</c:v>
                </c:pt>
                <c:pt idx="9">
                  <c:v>0.96501555043676901</c:v>
                </c:pt>
                <c:pt idx="10">
                  <c:v>0.96692776417363102</c:v>
                </c:pt>
                <c:pt idx="11">
                  <c:v>0.97213199223691904</c:v>
                </c:pt>
                <c:pt idx="12">
                  <c:v>0.97930214945381899</c:v>
                </c:pt>
                <c:pt idx="13">
                  <c:v>0.98713917127498996</c:v>
                </c:pt>
                <c:pt idx="14">
                  <c:v>0.99505473305139702</c:v>
                </c:pt>
                <c:pt idx="15">
                  <c:v>1.0030337672540399</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Sheet1!$A$2:$A$17</c:f>
              <c:numCache>
                <c:formatCode>General</c:formatCode>
                <c:ptCount val="1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numCache>
            </c:numRef>
          </c:xVal>
          <c:yVal>
            <c:numRef>
              <c:f>Sheet1!$C$2:$C$17</c:f>
              <c:numCache>
                <c:formatCode>General</c:formatCode>
                <c:ptCount val="16"/>
                <c:pt idx="0">
                  <c:v>1.0582880218884201</c:v>
                </c:pt>
                <c:pt idx="1">
                  <c:v>1.04583635817962</c:v>
                </c:pt>
                <c:pt idx="2">
                  <c:v>1.03351402874775</c:v>
                </c:pt>
                <c:pt idx="3">
                  <c:v>1.0218089174209599</c:v>
                </c:pt>
                <c:pt idx="4">
                  <c:v>1.01142470509259</c:v>
                </c:pt>
                <c:pt idx="5">
                  <c:v>1.00336110442858</c:v>
                </c:pt>
                <c:pt idx="6">
                  <c:v>0.98654168682266796</c:v>
                </c:pt>
                <c:pt idx="7">
                  <c:v>0.95255356479932096</c:v>
                </c:pt>
                <c:pt idx="8">
                  <c:v>0.92739119835845596</c:v>
                </c:pt>
                <c:pt idx="9">
                  <c:v>0.90758031687150398</c:v>
                </c:pt>
                <c:pt idx="10">
                  <c:v>0.89079038512054398</c:v>
                </c:pt>
                <c:pt idx="11">
                  <c:v>0.87555354401660301</c:v>
                </c:pt>
                <c:pt idx="12">
                  <c:v>0.860951544535692</c:v>
                </c:pt>
                <c:pt idx="13">
                  <c:v>0.84639540057070894</c:v>
                </c:pt>
                <c:pt idx="14">
                  <c:v>0.83177452999348001</c:v>
                </c:pt>
                <c:pt idx="15">
                  <c:v>0.81720944425143505</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Sheet1!$A$2:$A$17</c:f>
              <c:numCache>
                <c:formatCode>General</c:formatCode>
                <c:ptCount val="1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numCache>
            </c:numRef>
          </c:xVal>
          <c:yVal>
            <c:numRef>
              <c:f>Sheet1!$D$2:$D$17</c:f>
              <c:numCache>
                <c:formatCode>General</c:formatCode>
                <c:ptCount val="16"/>
                <c:pt idx="0">
                  <c:v>1.4883558568298101</c:v>
                </c:pt>
                <c:pt idx="1">
                  <c:v>1.3732859519266201</c:v>
                </c:pt>
                <c:pt idx="2">
                  <c:v>1.26805896927186</c:v>
                </c:pt>
                <c:pt idx="3">
                  <c:v>1.17520600672979</c:v>
                </c:pt>
                <c:pt idx="4">
                  <c:v>1.0967834173225299</c:v>
                </c:pt>
                <c:pt idx="5">
                  <c:v>1.0338485301327101</c:v>
                </c:pt>
                <c:pt idx="6">
                  <c:v>0.99925762859655398</c:v>
                </c:pt>
                <c:pt idx="7">
                  <c:v>1.00105784647389</c:v>
                </c:pt>
                <c:pt idx="8">
                  <c:v>1.0098379127645001</c:v>
                </c:pt>
                <c:pt idx="9">
                  <c:v>1.0260855103104101</c:v>
                </c:pt>
                <c:pt idx="10">
                  <c:v>1.0495727353447999</c:v>
                </c:pt>
                <c:pt idx="11">
                  <c:v>1.07936358294565</c:v>
                </c:pt>
                <c:pt idx="12">
                  <c:v>1.1139218066471701</c:v>
                </c:pt>
                <c:pt idx="13">
                  <c:v>1.15128667146398</c:v>
                </c:pt>
                <c:pt idx="14">
                  <c:v>1.1903874019510401</c:v>
                </c:pt>
                <c:pt idx="15">
                  <c:v>1.2311124710182499</c:v>
                </c:pt>
              </c:numCache>
            </c:numRef>
          </c:yVal>
          <c:smooth val="1"/>
        </c:ser>
        <c:dLbls>
          <c:showLegendKey val="0"/>
          <c:showVal val="0"/>
          <c:showCatName val="0"/>
          <c:showSerName val="0"/>
          <c:showPercent val="0"/>
          <c:showBubbleSize val="0"/>
        </c:dLbls>
        <c:axId val="596028312"/>
        <c:axId val="596028704"/>
      </c:scatterChart>
      <c:valAx>
        <c:axId val="596028312"/>
        <c:scaling>
          <c:orientation val="minMax"/>
          <c:max val="35"/>
          <c:min val="20"/>
        </c:scaling>
        <c:delete val="0"/>
        <c:axPos val="b"/>
        <c:title>
          <c:tx>
            <c:rich>
              <a:bodyPr/>
              <a:lstStyle/>
              <a:p>
                <a:pPr>
                  <a:defRPr sz="1700"/>
                </a:pPr>
                <a:r>
                  <a:rPr lang="en-US" sz="1700" dirty="0" smtClean="0"/>
                  <a:t>Donor</a:t>
                </a:r>
                <a:r>
                  <a:rPr lang="en-US" sz="1700" baseline="0" dirty="0" smtClean="0"/>
                  <a:t> BMI (kg/m</a:t>
                </a:r>
                <a:r>
                  <a:rPr lang="en-US" sz="1700" baseline="30000" dirty="0" smtClean="0"/>
                  <a:t>2</a:t>
                </a:r>
                <a:r>
                  <a:rPr lang="en-US" sz="1700" baseline="0" dirty="0" smtClean="0"/>
                  <a:t>)</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96028704"/>
        <c:crosses val="autoZero"/>
        <c:crossBetween val="midCat"/>
        <c:majorUnit val="1"/>
      </c:valAx>
      <c:valAx>
        <c:axId val="596028704"/>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CAV within 5 Years </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96028312"/>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2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89663902631875"/>
          <c:y val="3.3590508847684365E-2"/>
          <c:w val="0.82428227998048909"/>
          <c:h val="0.77074260114041226"/>
        </c:manualLayout>
      </c:layout>
      <c:scatterChart>
        <c:scatterStyle val="smoothMarker"/>
        <c:varyColors val="0"/>
        <c:ser>
          <c:idx val="0"/>
          <c:order val="0"/>
          <c:tx>
            <c:strRef>
              <c:f>Sheet1!$A$1</c:f>
              <c:strCache>
                <c:ptCount val="1"/>
                <c:pt idx="0">
                  <c:v>Donor height</c:v>
                </c:pt>
              </c:strCache>
            </c:strRef>
          </c:tx>
          <c:spPr>
            <a:ln w="38100">
              <a:solidFill>
                <a:srgbClr val="00FF00"/>
              </a:solidFill>
            </a:ln>
          </c:spPr>
          <c:marker>
            <c:symbol val="none"/>
          </c:marker>
          <c:xVal>
            <c:numRef>
              <c:f>Sheet1!$A$2:$A$32</c:f>
              <c:numCache>
                <c:formatCode>General</c:formatCode>
                <c:ptCount val="31"/>
                <c:pt idx="0">
                  <c:v>160</c:v>
                </c:pt>
                <c:pt idx="1">
                  <c:v>161</c:v>
                </c:pt>
                <c:pt idx="2">
                  <c:v>162</c:v>
                </c:pt>
                <c:pt idx="3">
                  <c:v>163</c:v>
                </c:pt>
                <c:pt idx="4">
                  <c:v>164</c:v>
                </c:pt>
                <c:pt idx="5">
                  <c:v>165</c:v>
                </c:pt>
                <c:pt idx="6">
                  <c:v>166</c:v>
                </c:pt>
                <c:pt idx="7">
                  <c:v>167</c:v>
                </c:pt>
                <c:pt idx="8">
                  <c:v>168</c:v>
                </c:pt>
                <c:pt idx="9">
                  <c:v>169</c:v>
                </c:pt>
                <c:pt idx="10">
                  <c:v>170</c:v>
                </c:pt>
                <c:pt idx="11">
                  <c:v>171</c:v>
                </c:pt>
                <c:pt idx="12">
                  <c:v>172</c:v>
                </c:pt>
                <c:pt idx="13">
                  <c:v>173</c:v>
                </c:pt>
                <c:pt idx="14">
                  <c:v>174</c:v>
                </c:pt>
                <c:pt idx="15">
                  <c:v>175</c:v>
                </c:pt>
                <c:pt idx="16">
                  <c:v>176</c:v>
                </c:pt>
                <c:pt idx="17">
                  <c:v>177</c:v>
                </c:pt>
                <c:pt idx="18">
                  <c:v>178</c:v>
                </c:pt>
                <c:pt idx="19">
                  <c:v>179</c:v>
                </c:pt>
                <c:pt idx="20">
                  <c:v>180</c:v>
                </c:pt>
                <c:pt idx="21">
                  <c:v>181</c:v>
                </c:pt>
                <c:pt idx="22">
                  <c:v>182</c:v>
                </c:pt>
                <c:pt idx="23">
                  <c:v>183</c:v>
                </c:pt>
                <c:pt idx="24">
                  <c:v>184</c:v>
                </c:pt>
                <c:pt idx="25">
                  <c:v>185</c:v>
                </c:pt>
                <c:pt idx="26">
                  <c:v>186</c:v>
                </c:pt>
                <c:pt idx="27">
                  <c:v>187</c:v>
                </c:pt>
                <c:pt idx="28">
                  <c:v>188</c:v>
                </c:pt>
                <c:pt idx="29">
                  <c:v>189</c:v>
                </c:pt>
                <c:pt idx="30">
                  <c:v>190</c:v>
                </c:pt>
              </c:numCache>
            </c:numRef>
          </c:xVal>
          <c:yVal>
            <c:numRef>
              <c:f>Sheet1!$B$2:$B$32</c:f>
              <c:numCache>
                <c:formatCode>General</c:formatCode>
                <c:ptCount val="31"/>
                <c:pt idx="0">
                  <c:v>1.26365976232234</c:v>
                </c:pt>
                <c:pt idx="1">
                  <c:v>1.2377900364541601</c:v>
                </c:pt>
                <c:pt idx="2">
                  <c:v>1.2124499173175101</c:v>
                </c:pt>
                <c:pt idx="3">
                  <c:v>1.1876325945530899</c:v>
                </c:pt>
                <c:pt idx="4">
                  <c:v>1.163453794889</c:v>
                </c:pt>
                <c:pt idx="5">
                  <c:v>1.14015976783465</c:v>
                </c:pt>
                <c:pt idx="6">
                  <c:v>1.1179842115640899</c:v>
                </c:pt>
                <c:pt idx="7">
                  <c:v>1.09714205340335</c:v>
                </c:pt>
                <c:pt idx="8">
                  <c:v>1.07783214923091</c:v>
                </c:pt>
                <c:pt idx="9">
                  <c:v>1.0602403597910199</c:v>
                </c:pt>
                <c:pt idx="10">
                  <c:v>1.04454295619938</c:v>
                </c:pt>
                <c:pt idx="11">
                  <c:v>1.0309103472296901</c:v>
                </c:pt>
                <c:pt idx="12">
                  <c:v>1.0195111019743699</c:v>
                </c:pt>
                <c:pt idx="13">
                  <c:v>1.01051632770246</c:v>
                </c:pt>
                <c:pt idx="14">
                  <c:v>1.0041044039785001</c:v>
                </c:pt>
                <c:pt idx="15">
                  <c:v>1.00046619524275</c:v>
                </c:pt>
                <c:pt idx="16">
                  <c:v>0.999774464612879</c:v>
                </c:pt>
                <c:pt idx="17">
                  <c:v>1.0018986036063899</c:v>
                </c:pt>
                <c:pt idx="18">
                  <c:v>1.00655728440658</c:v>
                </c:pt>
                <c:pt idx="19">
                  <c:v>1.0134828354977301</c:v>
                </c:pt>
                <c:pt idx="20">
                  <c:v>1.02241607239779</c:v>
                </c:pt>
                <c:pt idx="21">
                  <c:v>1.0331003357769599</c:v>
                </c:pt>
                <c:pt idx="22">
                  <c:v>1.04527627618781</c:v>
                </c:pt>
                <c:pt idx="23">
                  <c:v>1.0586773767917701</c:v>
                </c:pt>
                <c:pt idx="24">
                  <c:v>1.0730261415981801</c:v>
                </c:pt>
                <c:pt idx="25">
                  <c:v>1.0880310650465099</c:v>
                </c:pt>
                <c:pt idx="26">
                  <c:v>1.1033950884063199</c:v>
                </c:pt>
                <c:pt idx="27">
                  <c:v>1.11898015555457</c:v>
                </c:pt>
                <c:pt idx="28">
                  <c:v>1.1347853562892101</c:v>
                </c:pt>
                <c:pt idx="29">
                  <c:v>1.15081384563325</c:v>
                </c:pt>
                <c:pt idx="30">
                  <c:v>1.1670686860324699</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Sheet1!$A$2:$A$32</c:f>
              <c:numCache>
                <c:formatCode>General</c:formatCode>
                <c:ptCount val="31"/>
                <c:pt idx="0">
                  <c:v>160</c:v>
                </c:pt>
                <c:pt idx="1">
                  <c:v>161</c:v>
                </c:pt>
                <c:pt idx="2">
                  <c:v>162</c:v>
                </c:pt>
                <c:pt idx="3">
                  <c:v>163</c:v>
                </c:pt>
                <c:pt idx="4">
                  <c:v>164</c:v>
                </c:pt>
                <c:pt idx="5">
                  <c:v>165</c:v>
                </c:pt>
                <c:pt idx="6">
                  <c:v>166</c:v>
                </c:pt>
                <c:pt idx="7">
                  <c:v>167</c:v>
                </c:pt>
                <c:pt idx="8">
                  <c:v>168</c:v>
                </c:pt>
                <c:pt idx="9">
                  <c:v>169</c:v>
                </c:pt>
                <c:pt idx="10">
                  <c:v>170</c:v>
                </c:pt>
                <c:pt idx="11">
                  <c:v>171</c:v>
                </c:pt>
                <c:pt idx="12">
                  <c:v>172</c:v>
                </c:pt>
                <c:pt idx="13">
                  <c:v>173</c:v>
                </c:pt>
                <c:pt idx="14">
                  <c:v>174</c:v>
                </c:pt>
                <c:pt idx="15">
                  <c:v>175</c:v>
                </c:pt>
                <c:pt idx="16">
                  <c:v>176</c:v>
                </c:pt>
                <c:pt idx="17">
                  <c:v>177</c:v>
                </c:pt>
                <c:pt idx="18">
                  <c:v>178</c:v>
                </c:pt>
                <c:pt idx="19">
                  <c:v>179</c:v>
                </c:pt>
                <c:pt idx="20">
                  <c:v>180</c:v>
                </c:pt>
                <c:pt idx="21">
                  <c:v>181</c:v>
                </c:pt>
                <c:pt idx="22">
                  <c:v>182</c:v>
                </c:pt>
                <c:pt idx="23">
                  <c:v>183</c:v>
                </c:pt>
                <c:pt idx="24">
                  <c:v>184</c:v>
                </c:pt>
                <c:pt idx="25">
                  <c:v>185</c:v>
                </c:pt>
                <c:pt idx="26">
                  <c:v>186</c:v>
                </c:pt>
                <c:pt idx="27">
                  <c:v>187</c:v>
                </c:pt>
                <c:pt idx="28">
                  <c:v>188</c:v>
                </c:pt>
                <c:pt idx="29">
                  <c:v>189</c:v>
                </c:pt>
                <c:pt idx="30">
                  <c:v>190</c:v>
                </c:pt>
              </c:numCache>
            </c:numRef>
          </c:xVal>
          <c:yVal>
            <c:numRef>
              <c:f>Sheet1!$C$2:$C$32</c:f>
              <c:numCache>
                <c:formatCode>General</c:formatCode>
                <c:ptCount val="31"/>
                <c:pt idx="0">
                  <c:v>1.05847280286294</c:v>
                </c:pt>
                <c:pt idx="1">
                  <c:v>1.0516631401761101</c:v>
                </c:pt>
                <c:pt idx="2">
                  <c:v>1.0448548717819599</c:v>
                </c:pt>
                <c:pt idx="3">
                  <c:v>1.0380370863472199</c:v>
                </c:pt>
                <c:pt idx="4">
                  <c:v>1.03125222767193</c:v>
                </c:pt>
                <c:pt idx="5">
                  <c:v>1.02460898318898</c:v>
                </c:pt>
                <c:pt idx="6">
                  <c:v>1.01822162829375</c:v>
                </c:pt>
                <c:pt idx="7">
                  <c:v>1.0122090039960601</c:v>
                </c:pt>
                <c:pt idx="8">
                  <c:v>1.0066984346788399</c:v>
                </c:pt>
                <c:pt idx="9">
                  <c:v>1.0018312673412899</c:v>
                </c:pt>
                <c:pt idx="10">
                  <c:v>0.99777067382679696</c:v>
                </c:pt>
                <c:pt idx="11">
                  <c:v>0.99471246413866798</c:v>
                </c:pt>
                <c:pt idx="12">
                  <c:v>0.99289949879164996</c:v>
                </c:pt>
                <c:pt idx="13">
                  <c:v>0.99263966603621301</c:v>
                </c:pt>
                <c:pt idx="14">
                  <c:v>0.99432582411071402</c:v>
                </c:pt>
                <c:pt idx="15">
                  <c:v>0.99845397226744204</c:v>
                </c:pt>
                <c:pt idx="16">
                  <c:v>0.99398881566173902</c:v>
                </c:pt>
                <c:pt idx="17">
                  <c:v>0.98797192942701295</c:v>
                </c:pt>
                <c:pt idx="18">
                  <c:v>0.98387147817907705</c:v>
                </c:pt>
                <c:pt idx="19">
                  <c:v>0.98125243325539802</c:v>
                </c:pt>
                <c:pt idx="20">
                  <c:v>0.97977686522821705</c:v>
                </c:pt>
                <c:pt idx="21">
                  <c:v>0.97917679891402398</c:v>
                </c:pt>
                <c:pt idx="22">
                  <c:v>0.97923260345299701</c:v>
                </c:pt>
                <c:pt idx="23">
                  <c:v>0.97975709258581101</c:v>
                </c:pt>
                <c:pt idx="24">
                  <c:v>0.980584274775403</c:v>
                </c:pt>
                <c:pt idx="25">
                  <c:v>0.98156157509742603</c:v>
                </c:pt>
                <c:pt idx="26">
                  <c:v>0.98254958903321998</c:v>
                </c:pt>
                <c:pt idx="27">
                  <c:v>0.98349500450691896</c:v>
                </c:pt>
                <c:pt idx="28">
                  <c:v>0.98440829323907997</c:v>
                </c:pt>
                <c:pt idx="29">
                  <c:v>0.98529775118444396</c:v>
                </c:pt>
                <c:pt idx="30">
                  <c:v>0.98616904969645003</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Sheet1!$A$2:$A$32</c:f>
              <c:numCache>
                <c:formatCode>General</c:formatCode>
                <c:ptCount val="31"/>
                <c:pt idx="0">
                  <c:v>160</c:v>
                </c:pt>
                <c:pt idx="1">
                  <c:v>161</c:v>
                </c:pt>
                <c:pt idx="2">
                  <c:v>162</c:v>
                </c:pt>
                <c:pt idx="3">
                  <c:v>163</c:v>
                </c:pt>
                <c:pt idx="4">
                  <c:v>164</c:v>
                </c:pt>
                <c:pt idx="5">
                  <c:v>165</c:v>
                </c:pt>
                <c:pt idx="6">
                  <c:v>166</c:v>
                </c:pt>
                <c:pt idx="7">
                  <c:v>167</c:v>
                </c:pt>
                <c:pt idx="8">
                  <c:v>168</c:v>
                </c:pt>
                <c:pt idx="9">
                  <c:v>169</c:v>
                </c:pt>
                <c:pt idx="10">
                  <c:v>170</c:v>
                </c:pt>
                <c:pt idx="11">
                  <c:v>171</c:v>
                </c:pt>
                <c:pt idx="12">
                  <c:v>172</c:v>
                </c:pt>
                <c:pt idx="13">
                  <c:v>173</c:v>
                </c:pt>
                <c:pt idx="14">
                  <c:v>174</c:v>
                </c:pt>
                <c:pt idx="15">
                  <c:v>175</c:v>
                </c:pt>
                <c:pt idx="16">
                  <c:v>176</c:v>
                </c:pt>
                <c:pt idx="17">
                  <c:v>177</c:v>
                </c:pt>
                <c:pt idx="18">
                  <c:v>178</c:v>
                </c:pt>
                <c:pt idx="19">
                  <c:v>179</c:v>
                </c:pt>
                <c:pt idx="20">
                  <c:v>180</c:v>
                </c:pt>
                <c:pt idx="21">
                  <c:v>181</c:v>
                </c:pt>
                <c:pt idx="22">
                  <c:v>182</c:v>
                </c:pt>
                <c:pt idx="23">
                  <c:v>183</c:v>
                </c:pt>
                <c:pt idx="24">
                  <c:v>184</c:v>
                </c:pt>
                <c:pt idx="25">
                  <c:v>185</c:v>
                </c:pt>
                <c:pt idx="26">
                  <c:v>186</c:v>
                </c:pt>
                <c:pt idx="27">
                  <c:v>187</c:v>
                </c:pt>
                <c:pt idx="28">
                  <c:v>188</c:v>
                </c:pt>
                <c:pt idx="29">
                  <c:v>189</c:v>
                </c:pt>
                <c:pt idx="30">
                  <c:v>190</c:v>
                </c:pt>
              </c:numCache>
            </c:numRef>
          </c:xVal>
          <c:yVal>
            <c:numRef>
              <c:f>Sheet1!$D$2:$D$32</c:f>
              <c:numCache>
                <c:formatCode>General</c:formatCode>
                <c:ptCount val="31"/>
                <c:pt idx="0">
                  <c:v>1.50862260286089</c:v>
                </c:pt>
                <c:pt idx="1">
                  <c:v>1.45685829978658</c:v>
                </c:pt>
                <c:pt idx="2">
                  <c:v>1.4069272601429901</c:v>
                </c:pt>
                <c:pt idx="3">
                  <c:v>1.35878688555171</c:v>
                </c:pt>
                <c:pt idx="4">
                  <c:v>1.3126029661021501</c:v>
                </c:pt>
                <c:pt idx="5">
                  <c:v>1.2687418493470199</c:v>
                </c:pt>
                <c:pt idx="6">
                  <c:v>1.227521261163</c:v>
                </c:pt>
                <c:pt idx="7">
                  <c:v>1.1892017168331801</c:v>
                </c:pt>
                <c:pt idx="8">
                  <c:v>1.1539922005405101</c:v>
                </c:pt>
                <c:pt idx="9">
                  <c:v>1.1220548381495501</c:v>
                </c:pt>
                <c:pt idx="10">
                  <c:v>1.0935077728443301</c:v>
                </c:pt>
                <c:pt idx="11">
                  <c:v>1.0684254820768899</c:v>
                </c:pt>
                <c:pt idx="12">
                  <c:v>1.0468359469552899</c:v>
                </c:pt>
                <c:pt idx="13">
                  <c:v>1.0287149340211901</c:v>
                </c:pt>
                <c:pt idx="14">
                  <c:v>1.01397915013496</c:v>
                </c:pt>
                <c:pt idx="15">
                  <c:v>1.0024824735289799</c:v>
                </c:pt>
                <c:pt idx="16">
                  <c:v>1.00559378973145</c:v>
                </c:pt>
                <c:pt idx="17">
                  <c:v>1.01602159131242</c:v>
                </c:pt>
                <c:pt idx="18">
                  <c:v>1.02976617298337</c:v>
                </c:pt>
                <c:pt idx="19">
                  <c:v>1.04677188360274</c:v>
                </c:pt>
                <c:pt idx="20">
                  <c:v>1.0669109081829999</c:v>
                </c:pt>
                <c:pt idx="21">
                  <c:v>1.0899934567140199</c:v>
                </c:pt>
                <c:pt idx="22">
                  <c:v>1.1157742192286999</c:v>
                </c:pt>
                <c:pt idx="23">
                  <c:v>1.14395475839084</c:v>
                </c:pt>
                <c:pt idx="24">
                  <c:v>1.1741827094023201</c:v>
                </c:pt>
                <c:pt idx="25">
                  <c:v>1.2060492469754001</c:v>
                </c:pt>
                <c:pt idx="26">
                  <c:v>1.2391035879595</c:v>
                </c:pt>
                <c:pt idx="27">
                  <c:v>1.2731295866140999</c:v>
                </c:pt>
                <c:pt idx="28">
                  <c:v>1.30813384415046</c:v>
                </c:pt>
                <c:pt idx="29">
                  <c:v>1.3441343042843099</c:v>
                </c:pt>
                <c:pt idx="30">
                  <c:v>1.38115196206656</c:v>
                </c:pt>
              </c:numCache>
            </c:numRef>
          </c:yVal>
          <c:smooth val="1"/>
        </c:ser>
        <c:dLbls>
          <c:showLegendKey val="0"/>
          <c:showVal val="0"/>
          <c:showCatName val="0"/>
          <c:showSerName val="0"/>
          <c:showPercent val="0"/>
          <c:showBubbleSize val="0"/>
        </c:dLbls>
        <c:axId val="596029488"/>
        <c:axId val="596029880"/>
      </c:scatterChart>
      <c:valAx>
        <c:axId val="596029488"/>
        <c:scaling>
          <c:orientation val="minMax"/>
          <c:max val="190"/>
          <c:min val="160"/>
        </c:scaling>
        <c:delete val="0"/>
        <c:axPos val="b"/>
        <c:title>
          <c:tx>
            <c:rich>
              <a:bodyPr/>
              <a:lstStyle/>
              <a:p>
                <a:pPr>
                  <a:defRPr sz="1700"/>
                </a:pPr>
                <a:r>
                  <a:rPr lang="en-US" sz="1700" dirty="0" smtClean="0"/>
                  <a:t>Donor</a:t>
                </a:r>
                <a:r>
                  <a:rPr lang="en-US" sz="1700" baseline="0" dirty="0" smtClean="0"/>
                  <a:t> height (cm)</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96029880"/>
        <c:crosses val="autoZero"/>
        <c:crossBetween val="midCat"/>
        <c:majorUnit val="5"/>
      </c:valAx>
      <c:valAx>
        <c:axId val="596029880"/>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CAV within 5 Years </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96029488"/>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2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89663902631875"/>
          <c:y val="3.3590508847684365E-2"/>
          <c:w val="0.82428227998048909"/>
          <c:h val="0.77074260114041182"/>
        </c:manualLayout>
      </c:layout>
      <c:scatterChart>
        <c:scatterStyle val="smoothMarker"/>
        <c:varyColors val="0"/>
        <c:ser>
          <c:idx val="0"/>
          <c:order val="0"/>
          <c:tx>
            <c:strRef>
              <c:f>Sheet1!$A$1</c:f>
              <c:strCache>
                <c:ptCount val="1"/>
                <c:pt idx="0">
                  <c:v>weight ratio</c:v>
                </c:pt>
              </c:strCache>
            </c:strRef>
          </c:tx>
          <c:spPr>
            <a:ln w="38100">
              <a:solidFill>
                <a:srgbClr val="00FF00"/>
              </a:solidFill>
            </a:ln>
          </c:spPr>
          <c:marker>
            <c:symbol val="none"/>
          </c:marker>
          <c:xVal>
            <c:numRef>
              <c:f>Sheet1!$A$2:$A$6</c:f>
              <c:numCache>
                <c:formatCode>General</c:formatCode>
                <c:ptCount val="5"/>
                <c:pt idx="0">
                  <c:v>0.8</c:v>
                </c:pt>
                <c:pt idx="1">
                  <c:v>0.9</c:v>
                </c:pt>
                <c:pt idx="2">
                  <c:v>1</c:v>
                </c:pt>
                <c:pt idx="3">
                  <c:v>1.1000000000000001</c:v>
                </c:pt>
                <c:pt idx="4">
                  <c:v>1.2</c:v>
                </c:pt>
              </c:numCache>
            </c:numRef>
          </c:xVal>
          <c:yVal>
            <c:numRef>
              <c:f>Sheet1!$B$2:$B$6</c:f>
              <c:numCache>
                <c:formatCode>General</c:formatCode>
                <c:ptCount val="5"/>
                <c:pt idx="0">
                  <c:v>0.91213278124826103</c:v>
                </c:pt>
                <c:pt idx="1">
                  <c:v>0.95825118054761704</c:v>
                </c:pt>
                <c:pt idx="2">
                  <c:v>1.00670137495144</c:v>
                </c:pt>
                <c:pt idx="3">
                  <c:v>1.05760126248939</c:v>
                </c:pt>
                <c:pt idx="4">
                  <c:v>1.11107470224039</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Sheet1!$A$2:$A$6</c:f>
              <c:numCache>
                <c:formatCode>General</c:formatCode>
                <c:ptCount val="5"/>
                <c:pt idx="0">
                  <c:v>0.8</c:v>
                </c:pt>
                <c:pt idx="1">
                  <c:v>0.9</c:v>
                </c:pt>
                <c:pt idx="2">
                  <c:v>1</c:v>
                </c:pt>
                <c:pt idx="3">
                  <c:v>1.1000000000000001</c:v>
                </c:pt>
                <c:pt idx="4">
                  <c:v>1.2</c:v>
                </c:pt>
              </c:numCache>
            </c:numRef>
          </c:xVal>
          <c:yVal>
            <c:numRef>
              <c:f>Sheet1!$C$2:$C$6</c:f>
              <c:numCache>
                <c:formatCode>General</c:formatCode>
                <c:ptCount val="5"/>
                <c:pt idx="0">
                  <c:v>0.83839096755119302</c:v>
                </c:pt>
                <c:pt idx="1">
                  <c:v>0.92151630693721698</c:v>
                </c:pt>
                <c:pt idx="2">
                  <c:v>1.0005570692004899</c:v>
                </c:pt>
                <c:pt idx="3">
                  <c:v>1.0046806277957001</c:v>
                </c:pt>
                <c:pt idx="4">
                  <c:v>1.0088211806594201</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Sheet1!$A$2:$A$6</c:f>
              <c:numCache>
                <c:formatCode>General</c:formatCode>
                <c:ptCount val="5"/>
                <c:pt idx="0">
                  <c:v>0.8</c:v>
                </c:pt>
                <c:pt idx="1">
                  <c:v>0.9</c:v>
                </c:pt>
                <c:pt idx="2">
                  <c:v>1</c:v>
                </c:pt>
                <c:pt idx="3">
                  <c:v>1.1000000000000001</c:v>
                </c:pt>
                <c:pt idx="4">
                  <c:v>1.2</c:v>
                </c:pt>
              </c:numCache>
            </c:numRef>
          </c:xVal>
          <c:yVal>
            <c:numRef>
              <c:f>Sheet1!$D$2:$D$6</c:f>
              <c:numCache>
                <c:formatCode>General</c:formatCode>
                <c:ptCount val="5"/>
                <c:pt idx="0">
                  <c:v>0.99236065610032398</c:v>
                </c:pt>
                <c:pt idx="1">
                  <c:v>0.99645043512340303</c:v>
                </c:pt>
                <c:pt idx="2">
                  <c:v>1.0128834121765</c:v>
                </c:pt>
                <c:pt idx="3">
                  <c:v>1.1133094432936601</c:v>
                </c:pt>
                <c:pt idx="4">
                  <c:v>1.22369258063322</c:v>
                </c:pt>
              </c:numCache>
            </c:numRef>
          </c:yVal>
          <c:smooth val="1"/>
        </c:ser>
        <c:dLbls>
          <c:showLegendKey val="0"/>
          <c:showVal val="0"/>
          <c:showCatName val="0"/>
          <c:showSerName val="0"/>
          <c:showPercent val="0"/>
          <c:showBubbleSize val="0"/>
        </c:dLbls>
        <c:axId val="596030664"/>
        <c:axId val="596031056"/>
      </c:scatterChart>
      <c:valAx>
        <c:axId val="596030664"/>
        <c:scaling>
          <c:orientation val="minMax"/>
          <c:max val="1.2"/>
          <c:min val="0.8"/>
        </c:scaling>
        <c:delete val="0"/>
        <c:axPos val="b"/>
        <c:title>
          <c:tx>
            <c:rich>
              <a:bodyPr/>
              <a:lstStyle/>
              <a:p>
                <a:pPr>
                  <a:defRPr sz="1700"/>
                </a:pPr>
                <a:r>
                  <a:rPr lang="en-US" sz="1700" dirty="0" smtClean="0"/>
                  <a:t>Donor/Recipient</a:t>
                </a:r>
                <a:r>
                  <a:rPr lang="en-US" sz="1700" baseline="0" dirty="0" smtClean="0"/>
                  <a:t> weight ratio</a:t>
                </a:r>
                <a:endParaRPr lang="en-US" sz="1700" dirty="0"/>
              </a:p>
            </c:rich>
          </c:tx>
          <c:layout>
            <c:manualLayout>
              <c:xMode val="edge"/>
              <c:yMode val="edge"/>
              <c:x val="0.39742863447379018"/>
              <c:y val="0.91670730674794276"/>
            </c:manualLayout>
          </c:layout>
          <c:overlay val="0"/>
        </c:title>
        <c:numFmt formatCode="#,##0.0" sourceLinked="0"/>
        <c:majorTickMark val="out"/>
        <c:minorTickMark val="none"/>
        <c:tickLblPos val="nextTo"/>
        <c:txPr>
          <a:bodyPr rot="0"/>
          <a:lstStyle/>
          <a:p>
            <a:pPr>
              <a:defRPr sz="1500" b="1"/>
            </a:pPr>
            <a:endParaRPr lang="en-US"/>
          </a:p>
        </c:txPr>
        <c:crossAx val="596031056"/>
        <c:crosses val="autoZero"/>
        <c:crossBetween val="midCat"/>
        <c:majorUnit val="0.1"/>
      </c:valAx>
      <c:valAx>
        <c:axId val="596031056"/>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CAV within 5 Years </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96030664"/>
        <c:crossesAt val="-3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2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89663902631881"/>
          <c:y val="3.3590508847684365E-2"/>
          <c:w val="0.82428227998048909"/>
          <c:h val="0.77074260114041204"/>
        </c:manualLayout>
      </c:layout>
      <c:scatterChart>
        <c:scatterStyle val="smoothMarker"/>
        <c:varyColors val="0"/>
        <c:ser>
          <c:idx val="0"/>
          <c:order val="0"/>
          <c:tx>
            <c:strRef>
              <c:f>Sheet1!$A$1</c:f>
              <c:strCache>
                <c:ptCount val="1"/>
                <c:pt idx="0">
                  <c:v>Donor age</c:v>
                </c:pt>
              </c:strCache>
            </c:strRef>
          </c:tx>
          <c:spPr>
            <a:ln w="38100">
              <a:solidFill>
                <a:srgbClr val="00FF00"/>
              </a:solidFill>
            </a:ln>
          </c:spPr>
          <c:marker>
            <c:symbol val="none"/>
          </c:marker>
          <c:xVal>
            <c:numRef>
              <c:f>Sheet1!$A$2:$A$42</c:f>
              <c:numCache>
                <c:formatCode>General</c:formatCode>
                <c:ptCount val="41"/>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numCache>
            </c:numRef>
          </c:xVal>
          <c:yVal>
            <c:numRef>
              <c:f>Sheet1!$B$2:$B$42</c:f>
              <c:numCache>
                <c:formatCode>General</c:formatCode>
                <c:ptCount val="41"/>
                <c:pt idx="0">
                  <c:v>0.69882323511724798</c:v>
                </c:pt>
                <c:pt idx="1">
                  <c:v>0.71835493512711901</c:v>
                </c:pt>
                <c:pt idx="2">
                  <c:v>0.73843253470945103</c:v>
                </c:pt>
                <c:pt idx="3">
                  <c:v>0.75907129143747298</c:v>
                </c:pt>
                <c:pt idx="4">
                  <c:v>0.78028688932464796</c:v>
                </c:pt>
                <c:pt idx="5">
                  <c:v>0.80209545074342803</c:v>
                </c:pt>
                <c:pt idx="6">
                  <c:v>0.82451354867712701</c:v>
                </c:pt>
                <c:pt idx="7">
                  <c:v>0.84755821931423703</c:v>
                </c:pt>
                <c:pt idx="8">
                  <c:v>0.87124697499473303</c:v>
                </c:pt>
                <c:pt idx="9">
                  <c:v>0.89559781751823597</c:v>
                </c:pt>
                <c:pt idx="10">
                  <c:v>0.92062925182411903</c:v>
                </c:pt>
                <c:pt idx="11">
                  <c:v>0.94636030005396798</c:v>
                </c:pt>
                <c:pt idx="12">
                  <c:v>0.97281051600708301</c:v>
                </c:pt>
                <c:pt idx="13">
                  <c:v>1</c:v>
                </c:pt>
                <c:pt idx="14">
                  <c:v>1.0279494141413199</c:v>
                </c:pt>
                <c:pt idx="15">
                  <c:v>1.05667999803349</c:v>
                </c:pt>
                <c:pt idx="16">
                  <c:v>1.08621358491338</c:v>
                </c:pt>
                <c:pt idx="17">
                  <c:v>1.1165726182440601</c:v>
                </c:pt>
                <c:pt idx="18">
                  <c:v>1.14778016877022</c:v>
                </c:pt>
                <c:pt idx="19">
                  <c:v>1.1798599520503801</c:v>
                </c:pt>
                <c:pt idx="20">
                  <c:v>1.212836346479</c:v>
                </c:pt>
                <c:pt idx="21">
                  <c:v>1.24673441181239</c:v>
                </c:pt>
                <c:pt idx="22">
                  <c:v>1.28157990821237</c:v>
                </c:pt>
                <c:pt idx="23">
                  <c:v>1.3173993158221999</c:v>
                </c:pt>
                <c:pt idx="24">
                  <c:v>1.3542198548896101</c:v>
                </c:pt>
                <c:pt idx="25">
                  <c:v>1.3920695064523201</c:v>
                </c:pt>
                <c:pt idx="26">
                  <c:v>1.4309770336016701</c:v>
                </c:pt>
                <c:pt idx="27">
                  <c:v>1.47097200334052</c:v>
                </c:pt>
                <c:pt idx="28">
                  <c:v>1.5120848090521799</c:v>
                </c:pt>
                <c:pt idx="29">
                  <c:v>1.5543466935971799</c:v>
                </c:pt>
                <c:pt idx="30">
                  <c:v>1.59778977305573</c:v>
                </c:pt>
                <c:pt idx="31">
                  <c:v>1.6424470611336299</c:v>
                </c:pt>
                <c:pt idx="32">
                  <c:v>1.68835249425046</c:v>
                </c:pt>
                <c:pt idx="33">
                  <c:v>1.7355409573288001</c:v>
                </c:pt>
                <c:pt idx="34">
                  <c:v>1.78404831030441</c:v>
                </c:pt>
                <c:pt idx="35">
                  <c:v>1.83391141537724</c:v>
                </c:pt>
                <c:pt idx="36">
                  <c:v>1.8851681650241201</c:v>
                </c:pt>
                <c:pt idx="37">
                  <c:v>1.93785751079442</c:v>
                </c:pt>
                <c:pt idx="38">
                  <c:v>1.99201949291048</c:v>
                </c:pt>
                <c:pt idx="39">
                  <c:v>2.0476952706954301</c:v>
                </c:pt>
                <c:pt idx="40">
                  <c:v>2.1049271538513201</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Sheet1!$A$2:$A$42</c:f>
              <c:numCache>
                <c:formatCode>General</c:formatCode>
                <c:ptCount val="41"/>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numCache>
            </c:numRef>
          </c:xVal>
          <c:yVal>
            <c:numRef>
              <c:f>Sheet1!$C$2:$C$42</c:f>
              <c:numCache>
                <c:formatCode>General</c:formatCode>
                <c:ptCount val="41"/>
                <c:pt idx="0">
                  <c:v>0.66187955681583199</c:v>
                </c:pt>
                <c:pt idx="1">
                  <c:v>0.68322728331114402</c:v>
                </c:pt>
                <c:pt idx="2">
                  <c:v>0.70526354206557595</c:v>
                </c:pt>
                <c:pt idx="3">
                  <c:v>0.72801054044026703</c:v>
                </c:pt>
                <c:pt idx="4">
                  <c:v>0.75149120205457998</c:v>
                </c:pt>
                <c:pt idx="5">
                  <c:v>0.77572918988770301</c:v>
                </c:pt>
                <c:pt idx="6">
                  <c:v>0.80074893012536796</c:v>
                </c:pt>
                <c:pt idx="7">
                  <c:v>0.82657563677569401</c:v>
                </c:pt>
                <c:pt idx="8">
                  <c:v>0.85323533707897203</c:v>
                </c:pt>
                <c:pt idx="9">
                  <c:v>0.880754897736994</c:v>
                </c:pt>
                <c:pt idx="10">
                  <c:v>0.90916205198836497</c:v>
                </c:pt>
                <c:pt idx="11">
                  <c:v>0.93848542755707898</c:v>
                </c:pt>
                <c:pt idx="12">
                  <c:v>0.96875457550252597</c:v>
                </c:pt>
                <c:pt idx="13">
                  <c:v>1</c:v>
                </c:pt>
                <c:pt idx="14">
                  <c:v>1.02366358293694</c:v>
                </c:pt>
                <c:pt idx="15">
                  <c:v>1.0478871310313</c:v>
                </c:pt>
                <c:pt idx="16">
                  <c:v>1.0726838950650199</c:v>
                </c:pt>
                <c:pt idx="17">
                  <c:v>1.0980674393810099</c:v>
                </c:pt>
                <c:pt idx="18">
                  <c:v>1.12405164930316</c:v>
                </c:pt>
                <c:pt idx="19">
                  <c:v>1.1506507387318601</c:v>
                </c:pt>
                <c:pt idx="20">
                  <c:v>1.17787925791929</c:v>
                </c:pt>
                <c:pt idx="21">
                  <c:v>1.20575210142877</c:v>
                </c:pt>
                <c:pt idx="22">
                  <c:v>1.2342845162823299</c:v>
                </c:pt>
                <c:pt idx="23">
                  <c:v>1.26349211030116</c:v>
                </c:pt>
                <c:pt idx="24">
                  <c:v>1.2933908606434401</c:v>
                </c:pt>
                <c:pt idx="25">
                  <c:v>1.32399712254417</c:v>
                </c:pt>
                <c:pt idx="26">
                  <c:v>1.3553276382617601</c:v>
                </c:pt>
                <c:pt idx="27">
                  <c:v>1.3873995462365001</c:v>
                </c:pt>
                <c:pt idx="28">
                  <c:v>1.42023039046555</c:v>
                </c:pt>
                <c:pt idx="29">
                  <c:v>1.4538381300998999</c:v>
                </c:pt>
                <c:pt idx="30">
                  <c:v>1.48824114926841</c:v>
                </c:pt>
                <c:pt idx="31">
                  <c:v>1.5234582671343</c:v>
                </c:pt>
                <c:pt idx="32">
                  <c:v>1.5595087481895999</c:v>
                </c:pt>
                <c:pt idx="33">
                  <c:v>1.5964123127932801</c:v>
                </c:pt>
                <c:pt idx="34">
                  <c:v>1.6341891479586199</c:v>
                </c:pt>
                <c:pt idx="35">
                  <c:v>1.67285991839599</c:v>
                </c:pt>
                <c:pt idx="36">
                  <c:v>1.71244577781684</c:v>
                </c:pt>
                <c:pt idx="37">
                  <c:v>1.7529683805052301</c:v>
                </c:pt>
                <c:pt idx="38">
                  <c:v>1.7944498931631601</c:v>
                </c:pt>
                <c:pt idx="39">
                  <c:v>1.8369130070362101</c:v>
                </c:pt>
                <c:pt idx="40">
                  <c:v>1.8803809503261599</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Sheet1!$A$2:$A$42</c:f>
              <c:numCache>
                <c:formatCode>General</c:formatCode>
                <c:ptCount val="41"/>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numCache>
            </c:numRef>
          </c:xVal>
          <c:yVal>
            <c:numRef>
              <c:f>Sheet1!$D$2:$D$42</c:f>
              <c:numCache>
                <c:formatCode>General</c:formatCode>
                <c:ptCount val="41"/>
                <c:pt idx="0">
                  <c:v>0.73782897343001197</c:v>
                </c:pt>
                <c:pt idx="1">
                  <c:v>0.75528865053605299</c:v>
                </c:pt>
                <c:pt idx="2">
                  <c:v>0.77316148615934499</c:v>
                </c:pt>
                <c:pt idx="3">
                  <c:v>0.79145725711072801</c:v>
                </c:pt>
                <c:pt idx="4">
                  <c:v>0.81018597155541405</c:v>
                </c:pt>
                <c:pt idx="5">
                  <c:v>0.82935787448766396</c:v>
                </c:pt>
                <c:pt idx="6">
                  <c:v>0.84898345333501002</c:v>
                </c:pt>
                <c:pt idx="7">
                  <c:v>0.86907344369509598</c:v>
                </c:pt>
                <c:pt idx="8">
                  <c:v>0.88963883520827003</c:v>
                </c:pt>
                <c:pt idx="9">
                  <c:v>0.91069087756914702</c:v>
                </c:pt>
                <c:pt idx="10">
                  <c:v>0.93224108668042305</c:v>
                </c:pt>
                <c:pt idx="11">
                  <c:v>0.954301250952312</c:v>
                </c:pt>
                <c:pt idx="12">
                  <c:v>0.97688343775105102</c:v>
                </c:pt>
                <c:pt idx="13">
                  <c:v>1</c:v>
                </c:pt>
                <c:pt idx="14">
                  <c:v>1.0322531890817299</c:v>
                </c:pt>
                <c:pt idx="15">
                  <c:v>1.0655466463694001</c:v>
                </c:pt>
                <c:pt idx="16">
                  <c:v>1.0999139238301601</c:v>
                </c:pt>
                <c:pt idx="17">
                  <c:v>1.1353896555890799</c:v>
                </c:pt>
                <c:pt idx="18">
                  <c:v>1.1720095928322301</c:v>
                </c:pt>
                <c:pt idx="19">
                  <c:v>1.20981063983545</c:v>
                </c:pt>
                <c:pt idx="20">
                  <c:v>1.24883089115516</c:v>
                </c:pt>
                <c:pt idx="21">
                  <c:v>1.2891096700186899</c:v>
                </c:pt>
                <c:pt idx="22">
                  <c:v>1.33068756795289</c:v>
                </c:pt>
                <c:pt idx="23">
                  <c:v>1.3736064856907799</c:v>
                </c:pt>
                <c:pt idx="24">
                  <c:v>1.4179096753976499</c:v>
                </c:pt>
                <c:pt idx="25">
                  <c:v>1.4636417842590701</c:v>
                </c:pt>
                <c:pt idx="26">
                  <c:v>1.5108488994747</c:v>
                </c:pt>
                <c:pt idx="27">
                  <c:v>1.55957859470338</c:v>
                </c:pt>
                <c:pt idx="28">
                  <c:v>1.6098799780061701</c:v>
                </c:pt>
                <c:pt idx="29">
                  <c:v>1.6618037413356901</c:v>
                </c:pt>
                <c:pt idx="30">
                  <c:v>1.71540221162172</c:v>
                </c:pt>
                <c:pt idx="31">
                  <c:v>1.7707294035043699</c:v>
                </c:pt>
                <c:pt idx="32">
                  <c:v>1.8278410737681701</c:v>
                </c:pt>
                <c:pt idx="33">
                  <c:v>1.8867947775317699</c:v>
                </c:pt>
                <c:pt idx="34">
                  <c:v>1.9476499262499201</c:v>
                </c:pt>
                <c:pt idx="35">
                  <c:v>2.0104678475862801</c:v>
                </c:pt>
                <c:pt idx="36">
                  <c:v>2.0753118472172201</c:v>
                </c:pt>
                <c:pt idx="37">
                  <c:v>2.1422472726290702</c:v>
                </c:pt>
                <c:pt idx="38">
                  <c:v>2.2113415789730002</c:v>
                </c:pt>
                <c:pt idx="39">
                  <c:v>2.2826643970439</c:v>
                </c:pt>
                <c:pt idx="40">
                  <c:v>2.3562876034519</c:v>
                </c:pt>
              </c:numCache>
            </c:numRef>
          </c:yVal>
          <c:smooth val="1"/>
        </c:ser>
        <c:dLbls>
          <c:showLegendKey val="0"/>
          <c:showVal val="0"/>
          <c:showCatName val="0"/>
          <c:showSerName val="0"/>
          <c:showPercent val="0"/>
          <c:showBubbleSize val="0"/>
        </c:dLbls>
        <c:axId val="563005720"/>
        <c:axId val="563005328"/>
      </c:scatterChart>
      <c:valAx>
        <c:axId val="563005720"/>
        <c:scaling>
          <c:orientation val="minMax"/>
          <c:max val="55"/>
          <c:min val="15"/>
        </c:scaling>
        <c:delete val="0"/>
        <c:axPos val="b"/>
        <c:title>
          <c:tx>
            <c:rich>
              <a:bodyPr/>
              <a:lstStyle/>
              <a:p>
                <a:pPr>
                  <a:defRPr sz="1700">
                    <a:solidFill>
                      <a:schemeClr val="tx1"/>
                    </a:solidFill>
                  </a:defRPr>
                </a:pPr>
                <a:r>
                  <a:rPr lang="en-US" sz="1700" dirty="0" smtClean="0">
                    <a:solidFill>
                      <a:schemeClr val="tx1"/>
                    </a:solidFill>
                  </a:rPr>
                  <a:t>Donor</a:t>
                </a:r>
                <a:r>
                  <a:rPr lang="en-US" sz="1700" baseline="0" dirty="0" smtClean="0">
                    <a:solidFill>
                      <a:schemeClr val="tx1"/>
                    </a:solidFill>
                  </a:rPr>
                  <a:t> </a:t>
                </a:r>
                <a:r>
                  <a:rPr lang="en-US" sz="1700" dirty="0" smtClean="0">
                    <a:solidFill>
                      <a:schemeClr val="tx1"/>
                    </a:solidFill>
                  </a:rPr>
                  <a:t>Age (years)</a:t>
                </a:r>
                <a:endParaRPr lang="en-US" sz="1700" dirty="0">
                  <a:solidFill>
                    <a:schemeClr val="tx1"/>
                  </a:solidFill>
                </a:endParaRPr>
              </a:p>
            </c:rich>
          </c:tx>
          <c:layout>
            <c:manualLayout>
              <c:xMode val="edge"/>
              <c:yMode val="edge"/>
              <c:x val="0.4357767170696687"/>
              <c:y val="0.88713741427482862"/>
            </c:manualLayout>
          </c:layout>
          <c:overlay val="0"/>
        </c:title>
        <c:numFmt formatCode="#,##0" sourceLinked="0"/>
        <c:majorTickMark val="out"/>
        <c:minorTickMark val="none"/>
        <c:tickLblPos val="nextTo"/>
        <c:txPr>
          <a:bodyPr rot="0"/>
          <a:lstStyle/>
          <a:p>
            <a:pPr>
              <a:defRPr sz="1500" b="1"/>
            </a:pPr>
            <a:endParaRPr lang="en-US"/>
          </a:p>
        </c:txPr>
        <c:crossAx val="563005328"/>
        <c:crosses val="autoZero"/>
        <c:crossBetween val="midCat"/>
        <c:majorUnit val="5"/>
      </c:valAx>
      <c:valAx>
        <c:axId val="563005328"/>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CAV within 5 Years </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63005720"/>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08208064900978"/>
          <c:y val="0.14159879429134176"/>
          <c:w val="0.8636249105225956"/>
          <c:h val="0.69196645341207363"/>
        </c:manualLayout>
      </c:layout>
      <c:barChart>
        <c:barDir val="col"/>
        <c:grouping val="percentStacked"/>
        <c:varyColors val="0"/>
        <c:ser>
          <c:idx val="0"/>
          <c:order val="0"/>
          <c:tx>
            <c:strRef>
              <c:f>Sheet1!$A$2</c:f>
              <c:strCache>
                <c:ptCount val="1"/>
                <c:pt idx="0">
                  <c:v>Myopathy</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Sheet1!$B$1:$F$1</c:f>
              <c:strCache>
                <c:ptCount val="5"/>
                <c:pt idx="0">
                  <c:v>&lt;1 month</c:v>
                </c:pt>
                <c:pt idx="1">
                  <c:v>1 month-&lt;1 year</c:v>
                </c:pt>
                <c:pt idx="2">
                  <c:v>1-&lt;5 years</c:v>
                </c:pt>
                <c:pt idx="3">
                  <c:v>5-&lt;10 years</c:v>
                </c:pt>
                <c:pt idx="4">
                  <c:v>10+ years</c:v>
                </c:pt>
              </c:strCache>
            </c:strRef>
          </c:cat>
          <c:val>
            <c:numRef>
              <c:f>Sheet1!$B$2:$F$2</c:f>
              <c:numCache>
                <c:formatCode>General</c:formatCode>
                <c:ptCount val="5"/>
                <c:pt idx="0">
                  <c:v>20.338999999999999</c:v>
                </c:pt>
                <c:pt idx="1">
                  <c:v>16</c:v>
                </c:pt>
                <c:pt idx="2">
                  <c:v>12.396699999999999</c:v>
                </c:pt>
                <c:pt idx="3">
                  <c:v>4.8951000000000002</c:v>
                </c:pt>
                <c:pt idx="4">
                  <c:v>4.5872000000000002</c:v>
                </c:pt>
              </c:numCache>
            </c:numRef>
          </c:val>
        </c:ser>
        <c:ser>
          <c:idx val="1"/>
          <c:order val="1"/>
          <c:tx>
            <c:strRef>
              <c:f>Sheet1!$A$3</c:f>
              <c:strCache>
                <c:ptCount val="1"/>
                <c:pt idx="0">
                  <c:v>Primary Failure</c:v>
                </c:pt>
              </c:strCache>
            </c:strRef>
          </c:tx>
          <c:spPr>
            <a:gradFill flip="none" rotWithShape="1">
              <a:gsLst>
                <a:gs pos="0">
                  <a:srgbClr val="CAE2B8">
                    <a:lumMod val="25000"/>
                  </a:srgbClr>
                </a:gs>
                <a:gs pos="50000">
                  <a:srgbClr val="00B050"/>
                </a:gs>
                <a:gs pos="100000">
                  <a:srgbClr val="CAE2B8">
                    <a:lumMod val="25000"/>
                  </a:srgbClr>
                </a:gs>
              </a:gsLst>
              <a:lin ang="10800000" scaled="1"/>
              <a:tileRect/>
            </a:gradFill>
            <a:ln>
              <a:solidFill>
                <a:schemeClr val="bg2"/>
              </a:solidFill>
            </a:ln>
          </c:spPr>
          <c:invertIfNegative val="0"/>
          <c:cat>
            <c:strRef>
              <c:f>Sheet1!$B$1:$F$1</c:f>
              <c:strCache>
                <c:ptCount val="5"/>
                <c:pt idx="0">
                  <c:v>&lt;1 month</c:v>
                </c:pt>
                <c:pt idx="1">
                  <c:v>1 month-&lt;1 year</c:v>
                </c:pt>
                <c:pt idx="2">
                  <c:v>1-&lt;5 years</c:v>
                </c:pt>
                <c:pt idx="3">
                  <c:v>5-&lt;10 years</c:v>
                </c:pt>
                <c:pt idx="4">
                  <c:v>10+ years</c:v>
                </c:pt>
              </c:strCache>
            </c:strRef>
          </c:cat>
          <c:val>
            <c:numRef>
              <c:f>Sheet1!$B$3:$F$3</c:f>
              <c:numCache>
                <c:formatCode>General</c:formatCode>
                <c:ptCount val="5"/>
                <c:pt idx="0">
                  <c:v>37.2881</c:v>
                </c:pt>
                <c:pt idx="1">
                  <c:v>24</c:v>
                </c:pt>
                <c:pt idx="2">
                  <c:v>7.4379999999999997</c:v>
                </c:pt>
                <c:pt idx="3">
                  <c:v>2.7972000000000001</c:v>
                </c:pt>
                <c:pt idx="4">
                  <c:v>1.5290999999999999</c:v>
                </c:pt>
              </c:numCache>
            </c:numRef>
          </c:val>
        </c:ser>
        <c:ser>
          <c:idx val="2"/>
          <c:order val="2"/>
          <c:tx>
            <c:strRef>
              <c:f>Sheet1!$A$4</c:f>
              <c:strCache>
                <c:ptCount val="1"/>
                <c:pt idx="0">
                  <c:v>CAD</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Sheet1!$B$1:$F$1</c:f>
              <c:strCache>
                <c:ptCount val="5"/>
                <c:pt idx="0">
                  <c:v>&lt;1 month</c:v>
                </c:pt>
                <c:pt idx="1">
                  <c:v>1 month-&lt;1 year</c:v>
                </c:pt>
                <c:pt idx="2">
                  <c:v>1-&lt;5 years</c:v>
                </c:pt>
                <c:pt idx="3">
                  <c:v>5-&lt;10 years</c:v>
                </c:pt>
                <c:pt idx="4">
                  <c:v>10+ years</c:v>
                </c:pt>
              </c:strCache>
            </c:strRef>
          </c:cat>
          <c:val>
            <c:numRef>
              <c:f>Sheet1!$B$4:$F$4</c:f>
              <c:numCache>
                <c:formatCode>General</c:formatCode>
                <c:ptCount val="5"/>
                <c:pt idx="0">
                  <c:v>11.8644</c:v>
                </c:pt>
                <c:pt idx="1">
                  <c:v>8</c:v>
                </c:pt>
                <c:pt idx="2">
                  <c:v>36.363599999999998</c:v>
                </c:pt>
                <c:pt idx="3">
                  <c:v>58.741300000000003</c:v>
                </c:pt>
                <c:pt idx="4">
                  <c:v>61.773699999999998</c:v>
                </c:pt>
              </c:numCache>
            </c:numRef>
          </c:val>
        </c:ser>
        <c:ser>
          <c:idx val="3"/>
          <c:order val="3"/>
          <c:tx>
            <c:strRef>
              <c:f>Sheet1!$A$5</c:f>
              <c:strCache>
                <c:ptCount val="1"/>
                <c:pt idx="0">
                  <c:v>Other</c:v>
                </c:pt>
              </c:strCache>
            </c:strRef>
          </c:tx>
          <c:spPr>
            <a:gradFill>
              <a:gsLst>
                <a:gs pos="0">
                  <a:srgbClr val="008080"/>
                </a:gs>
                <a:gs pos="50000">
                  <a:srgbClr val="00FFFF"/>
                </a:gs>
                <a:gs pos="100000">
                  <a:srgbClr val="008080"/>
                </a:gs>
              </a:gsLst>
              <a:lin ang="0" scaled="1"/>
            </a:gradFill>
            <a:ln>
              <a:solidFill>
                <a:srgbClr val="000000"/>
              </a:solidFill>
            </a:ln>
          </c:spPr>
          <c:invertIfNegative val="0"/>
          <c:cat>
            <c:strRef>
              <c:f>Sheet1!$B$1:$F$1</c:f>
              <c:strCache>
                <c:ptCount val="5"/>
                <c:pt idx="0">
                  <c:v>&lt;1 month</c:v>
                </c:pt>
                <c:pt idx="1">
                  <c:v>1 month-&lt;1 year</c:v>
                </c:pt>
                <c:pt idx="2">
                  <c:v>1-&lt;5 years</c:v>
                </c:pt>
                <c:pt idx="3">
                  <c:v>5-&lt;10 years</c:v>
                </c:pt>
                <c:pt idx="4">
                  <c:v>10+ years</c:v>
                </c:pt>
              </c:strCache>
            </c:strRef>
          </c:cat>
          <c:val>
            <c:numRef>
              <c:f>Sheet1!$B$5:$F$5</c:f>
              <c:numCache>
                <c:formatCode>General</c:formatCode>
                <c:ptCount val="5"/>
                <c:pt idx="0">
                  <c:v>3.3898000000000001</c:v>
                </c:pt>
                <c:pt idx="1">
                  <c:v>4</c:v>
                </c:pt>
                <c:pt idx="2">
                  <c:v>0.82640000000000002</c:v>
                </c:pt>
                <c:pt idx="3">
                  <c:v>0.69930000000000003</c:v>
                </c:pt>
                <c:pt idx="4">
                  <c:v>1.8349</c:v>
                </c:pt>
              </c:numCache>
            </c:numRef>
          </c:val>
        </c:ser>
        <c:ser>
          <c:idx val="4"/>
          <c:order val="4"/>
          <c:tx>
            <c:strRef>
              <c:f>Sheet1!$A$6</c:f>
              <c:strCache>
                <c:ptCount val="1"/>
                <c:pt idx="0">
                  <c:v>Rejection</c:v>
                </c:pt>
              </c:strCache>
            </c:strRef>
          </c:tx>
          <c:spPr>
            <a:gradFill>
              <a:gsLst>
                <a:gs pos="0">
                  <a:srgbClr val="7030A0"/>
                </a:gs>
                <a:gs pos="50000">
                  <a:srgbClr val="9900FF"/>
                </a:gs>
                <a:gs pos="100000">
                  <a:srgbClr val="7030A0"/>
                </a:gs>
              </a:gsLst>
              <a:lin ang="10800000" scaled="1"/>
            </a:gradFill>
            <a:ln>
              <a:solidFill>
                <a:srgbClr val="000000"/>
              </a:solidFill>
            </a:ln>
          </c:spPr>
          <c:invertIfNegative val="0"/>
          <c:cat>
            <c:strRef>
              <c:f>Sheet1!$B$1:$F$1</c:f>
              <c:strCache>
                <c:ptCount val="5"/>
                <c:pt idx="0">
                  <c:v>&lt;1 month</c:v>
                </c:pt>
                <c:pt idx="1">
                  <c:v>1 month-&lt;1 year</c:v>
                </c:pt>
                <c:pt idx="2">
                  <c:v>1-&lt;5 years</c:v>
                </c:pt>
                <c:pt idx="3">
                  <c:v>5-&lt;10 years</c:v>
                </c:pt>
                <c:pt idx="4">
                  <c:v>10+ years</c:v>
                </c:pt>
              </c:strCache>
            </c:strRef>
          </c:cat>
          <c:val>
            <c:numRef>
              <c:f>Sheet1!$B$6:$F$6</c:f>
              <c:numCache>
                <c:formatCode>General</c:formatCode>
                <c:ptCount val="5"/>
                <c:pt idx="0">
                  <c:v>15.254200000000001</c:v>
                </c:pt>
                <c:pt idx="1">
                  <c:v>20</c:v>
                </c:pt>
                <c:pt idx="2">
                  <c:v>25.619800000000001</c:v>
                </c:pt>
                <c:pt idx="3">
                  <c:v>18.8811</c:v>
                </c:pt>
                <c:pt idx="4">
                  <c:v>13.4557</c:v>
                </c:pt>
              </c:numCache>
            </c:numRef>
          </c:val>
        </c:ser>
        <c:ser>
          <c:idx val="5"/>
          <c:order val="5"/>
          <c:tx>
            <c:strRef>
              <c:f>Sheet1!$A$7</c:f>
              <c:strCache>
                <c:ptCount val="1"/>
                <c:pt idx="0">
                  <c:v>Non-specific</c:v>
                </c:pt>
              </c:strCache>
            </c:strRef>
          </c:tx>
          <c:spPr>
            <a:gradFill>
              <a:gsLst>
                <a:gs pos="0">
                  <a:srgbClr val="009900"/>
                </a:gs>
                <a:gs pos="50000">
                  <a:srgbClr val="00FF00"/>
                </a:gs>
                <a:gs pos="100000">
                  <a:srgbClr val="009900"/>
                </a:gs>
              </a:gsLst>
              <a:lin ang="10800000" scaled="1"/>
            </a:gradFill>
            <a:ln>
              <a:solidFill>
                <a:srgbClr val="000000"/>
              </a:solidFill>
            </a:ln>
          </c:spPr>
          <c:invertIfNegative val="0"/>
          <c:cat>
            <c:strRef>
              <c:f>Sheet1!$B$1:$F$1</c:f>
              <c:strCache>
                <c:ptCount val="5"/>
                <c:pt idx="0">
                  <c:v>&lt;1 month</c:v>
                </c:pt>
                <c:pt idx="1">
                  <c:v>1 month-&lt;1 year</c:v>
                </c:pt>
                <c:pt idx="2">
                  <c:v>1-&lt;5 years</c:v>
                </c:pt>
                <c:pt idx="3">
                  <c:v>5-&lt;10 years</c:v>
                </c:pt>
                <c:pt idx="4">
                  <c:v>10+ years</c:v>
                </c:pt>
              </c:strCache>
            </c:strRef>
          </c:cat>
          <c:val>
            <c:numRef>
              <c:f>Sheet1!$B$7:$F$7</c:f>
              <c:numCache>
                <c:formatCode>General</c:formatCode>
                <c:ptCount val="5"/>
                <c:pt idx="0">
                  <c:v>11.8644</c:v>
                </c:pt>
                <c:pt idx="1">
                  <c:v>28</c:v>
                </c:pt>
                <c:pt idx="2">
                  <c:v>17.355399999999999</c:v>
                </c:pt>
                <c:pt idx="3">
                  <c:v>13.986000000000001</c:v>
                </c:pt>
                <c:pt idx="4">
                  <c:v>16.819600000000001</c:v>
                </c:pt>
              </c:numCache>
            </c:numRef>
          </c:val>
        </c:ser>
        <c:dLbls>
          <c:showLegendKey val="0"/>
          <c:showVal val="0"/>
          <c:showCatName val="0"/>
          <c:showSerName val="0"/>
          <c:showPercent val="0"/>
          <c:showBubbleSize val="0"/>
        </c:dLbls>
        <c:gapWidth val="40"/>
        <c:overlap val="100"/>
        <c:axId val="433973528"/>
        <c:axId val="434094520"/>
      </c:barChart>
      <c:catAx>
        <c:axId val="433973528"/>
        <c:scaling>
          <c:orientation val="minMax"/>
        </c:scaling>
        <c:delete val="0"/>
        <c:axPos val="b"/>
        <c:title>
          <c:tx>
            <c:rich>
              <a:bodyPr/>
              <a:lstStyle/>
              <a:p>
                <a:pPr>
                  <a:defRPr sz="1700"/>
                </a:pPr>
                <a:r>
                  <a:rPr lang="en-US" sz="1800" b="1" i="0" baseline="0" dirty="0" smtClean="0"/>
                  <a:t>Time between previous and current transplant</a:t>
                </a:r>
                <a:endParaRPr lang="en-US" sz="1600" dirty="0"/>
              </a:p>
            </c:rich>
          </c:tx>
          <c:layout>
            <c:manualLayout>
              <c:xMode val="edge"/>
              <c:yMode val="edge"/>
              <c:x val="0.23044979443941263"/>
              <c:y val="0.9059694881889766"/>
            </c:manualLayout>
          </c:layout>
          <c:overlay val="0"/>
        </c:title>
        <c:numFmt formatCode="General" sourceLinked="0"/>
        <c:majorTickMark val="out"/>
        <c:minorTickMark val="none"/>
        <c:tickLblPos val="nextTo"/>
        <c:txPr>
          <a:bodyPr/>
          <a:lstStyle/>
          <a:p>
            <a:pPr>
              <a:defRPr sz="1500" b="1"/>
            </a:pPr>
            <a:endParaRPr lang="en-US"/>
          </a:p>
        </c:txPr>
        <c:crossAx val="434094520"/>
        <c:crosses val="autoZero"/>
        <c:auto val="1"/>
        <c:lblAlgn val="ctr"/>
        <c:lblOffset val="100"/>
        <c:noMultiLvlLbl val="0"/>
      </c:catAx>
      <c:valAx>
        <c:axId val="434094520"/>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retransplants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433973528"/>
        <c:crosses val="autoZero"/>
        <c:crossBetween val="between"/>
        <c:majorUnit val="0.2"/>
      </c:valAx>
      <c:spPr>
        <a:solidFill>
          <a:srgbClr val="000000"/>
        </a:solidFill>
        <a:ln w="12700">
          <a:solidFill>
            <a:srgbClr val="FFFFFF"/>
          </a:solidFill>
        </a:ln>
      </c:spPr>
    </c:plotArea>
    <c:legend>
      <c:legendPos val="t"/>
      <c:layout>
        <c:manualLayout>
          <c:xMode val="edge"/>
          <c:yMode val="edge"/>
          <c:x val="0.15051448214990931"/>
          <c:y val="4.6874999999999986E-2"/>
          <c:w val="0.74013541448912123"/>
          <c:h val="5.5946932414698183E-2"/>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08208064900978"/>
          <c:y val="0.14159879429134167"/>
          <c:w val="0.86362491052259505"/>
          <c:h val="0.69196645341207363"/>
        </c:manualLayout>
      </c:layout>
      <c:barChart>
        <c:barDir val="col"/>
        <c:grouping val="percentStacked"/>
        <c:varyColors val="0"/>
        <c:ser>
          <c:idx val="0"/>
          <c:order val="0"/>
          <c:tx>
            <c:strRef>
              <c:f>Sheet1!$B$1</c:f>
              <c:strCache>
                <c:ptCount val="1"/>
                <c:pt idx="0">
                  <c:v>18-39</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Sheet1!$A$2:$A$6</c:f>
              <c:strCache>
                <c:ptCount val="5"/>
                <c:pt idx="0">
                  <c:v>&lt;1 month</c:v>
                </c:pt>
                <c:pt idx="1">
                  <c:v>1 month-&lt;1 year</c:v>
                </c:pt>
                <c:pt idx="2">
                  <c:v>1-&lt;5 years</c:v>
                </c:pt>
                <c:pt idx="3">
                  <c:v>5-&lt;10 years</c:v>
                </c:pt>
                <c:pt idx="4">
                  <c:v>10+ years</c:v>
                </c:pt>
              </c:strCache>
            </c:strRef>
          </c:cat>
          <c:val>
            <c:numRef>
              <c:f>Sheet1!$B$2:$B$6</c:f>
              <c:numCache>
                <c:formatCode>General</c:formatCode>
                <c:ptCount val="5"/>
                <c:pt idx="0">
                  <c:v>21.311499999999999</c:v>
                </c:pt>
                <c:pt idx="1">
                  <c:v>36</c:v>
                </c:pt>
                <c:pt idx="2">
                  <c:v>40</c:v>
                </c:pt>
                <c:pt idx="3">
                  <c:v>44.9664</c:v>
                </c:pt>
                <c:pt idx="4">
                  <c:v>41.839799999999997</c:v>
                </c:pt>
              </c:numCache>
            </c:numRef>
          </c:val>
        </c:ser>
        <c:ser>
          <c:idx val="1"/>
          <c:order val="1"/>
          <c:tx>
            <c:strRef>
              <c:f>Sheet1!$C$1</c:f>
              <c:strCache>
                <c:ptCount val="1"/>
                <c:pt idx="0">
                  <c:v>40-59</c:v>
                </c:pt>
              </c:strCache>
            </c:strRef>
          </c:tx>
          <c:spPr>
            <a:gradFill flip="none" rotWithShape="1">
              <a:gsLst>
                <a:gs pos="0">
                  <a:srgbClr val="008080"/>
                </a:gs>
                <a:gs pos="50000">
                  <a:srgbClr val="00FFFF"/>
                </a:gs>
                <a:gs pos="100000">
                  <a:srgbClr val="008080"/>
                </a:gs>
              </a:gsLst>
              <a:lin ang="10800000" scaled="1"/>
              <a:tileRect/>
            </a:gradFill>
            <a:ln>
              <a:solidFill>
                <a:schemeClr val="bg2"/>
              </a:solidFill>
            </a:ln>
          </c:spPr>
          <c:invertIfNegative val="0"/>
          <c:cat>
            <c:strRef>
              <c:f>Sheet1!$A$2:$A$6</c:f>
              <c:strCache>
                <c:ptCount val="5"/>
                <c:pt idx="0">
                  <c:v>&lt;1 month</c:v>
                </c:pt>
                <c:pt idx="1">
                  <c:v>1 month-&lt;1 year</c:v>
                </c:pt>
                <c:pt idx="2">
                  <c:v>1-&lt;5 years</c:v>
                </c:pt>
                <c:pt idx="3">
                  <c:v>5-&lt;10 years</c:v>
                </c:pt>
                <c:pt idx="4">
                  <c:v>10+ years</c:v>
                </c:pt>
              </c:strCache>
            </c:strRef>
          </c:cat>
          <c:val>
            <c:numRef>
              <c:f>Sheet1!$C$2:$C$6</c:f>
              <c:numCache>
                <c:formatCode>General</c:formatCode>
                <c:ptCount val="5"/>
                <c:pt idx="0">
                  <c:v>59.016399999999997</c:v>
                </c:pt>
                <c:pt idx="1">
                  <c:v>40</c:v>
                </c:pt>
                <c:pt idx="2">
                  <c:v>40</c:v>
                </c:pt>
                <c:pt idx="3">
                  <c:v>36.912799999999997</c:v>
                </c:pt>
                <c:pt idx="4">
                  <c:v>40.0593</c:v>
                </c:pt>
              </c:numCache>
            </c:numRef>
          </c:val>
        </c:ser>
        <c:ser>
          <c:idx val="2"/>
          <c:order val="2"/>
          <c:tx>
            <c:strRef>
              <c:f>Sheet1!$D$1</c:f>
              <c:strCache>
                <c:ptCount val="1"/>
                <c:pt idx="0">
                  <c:v>60-69</c:v>
                </c:pt>
              </c:strCache>
            </c:strRef>
          </c:tx>
          <c:spPr>
            <a:gradFill flip="none" rotWithShape="1">
              <a:gsLst>
                <a:gs pos="0">
                  <a:srgbClr val="7030A0"/>
                </a:gs>
                <a:gs pos="50000">
                  <a:srgbClr val="9966FF"/>
                </a:gs>
                <a:gs pos="100000">
                  <a:srgbClr val="7030A0"/>
                </a:gs>
              </a:gsLst>
              <a:lin ang="10800000" scaled="1"/>
              <a:tileRect/>
            </a:gradFill>
            <a:ln>
              <a:solidFill>
                <a:srgbClr val="000000"/>
              </a:solidFill>
            </a:ln>
          </c:spPr>
          <c:invertIfNegative val="0"/>
          <c:cat>
            <c:strRef>
              <c:f>Sheet1!$A$2:$A$6</c:f>
              <c:strCache>
                <c:ptCount val="5"/>
                <c:pt idx="0">
                  <c:v>&lt;1 month</c:v>
                </c:pt>
                <c:pt idx="1">
                  <c:v>1 month-&lt;1 year</c:v>
                </c:pt>
                <c:pt idx="2">
                  <c:v>1-&lt;5 years</c:v>
                </c:pt>
                <c:pt idx="3">
                  <c:v>5-&lt;10 years</c:v>
                </c:pt>
                <c:pt idx="4">
                  <c:v>10+ years</c:v>
                </c:pt>
              </c:strCache>
            </c:strRef>
          </c:cat>
          <c:val>
            <c:numRef>
              <c:f>Sheet1!$D$2:$D$6</c:f>
              <c:numCache>
                <c:formatCode>General</c:formatCode>
                <c:ptCount val="5"/>
                <c:pt idx="0">
                  <c:v>19.6721</c:v>
                </c:pt>
                <c:pt idx="1">
                  <c:v>24</c:v>
                </c:pt>
                <c:pt idx="2">
                  <c:v>20</c:v>
                </c:pt>
                <c:pt idx="3">
                  <c:v>16.107399999999998</c:v>
                </c:pt>
                <c:pt idx="4">
                  <c:v>15.727</c:v>
                </c:pt>
              </c:numCache>
            </c:numRef>
          </c:val>
        </c:ser>
        <c:ser>
          <c:idx val="3"/>
          <c:order val="3"/>
          <c:tx>
            <c:strRef>
              <c:f>Sheet1!$E$1</c:f>
              <c:strCache>
                <c:ptCount val="1"/>
                <c:pt idx="0">
                  <c:v>70+</c:v>
                </c:pt>
              </c:strCache>
            </c:strRef>
          </c:tx>
          <c:spPr>
            <a:gradFill flip="none" rotWithShape="1">
              <a:gsLst>
                <a:gs pos="0">
                  <a:srgbClr val="CC6600"/>
                </a:gs>
                <a:gs pos="50000">
                  <a:srgbClr val="FFC000"/>
                </a:gs>
                <a:gs pos="100000">
                  <a:srgbClr val="CC6600"/>
                </a:gs>
              </a:gsLst>
              <a:lin ang="0" scaled="1"/>
              <a:tileRect/>
            </a:gradFill>
            <a:ln>
              <a:solidFill>
                <a:srgbClr val="000000"/>
              </a:solidFill>
            </a:ln>
          </c:spPr>
          <c:invertIfNegative val="0"/>
          <c:cat>
            <c:strRef>
              <c:f>Sheet1!$A$2:$A$6</c:f>
              <c:strCache>
                <c:ptCount val="5"/>
                <c:pt idx="0">
                  <c:v>&lt;1 month</c:v>
                </c:pt>
                <c:pt idx="1">
                  <c:v>1 month-&lt;1 year</c:v>
                </c:pt>
                <c:pt idx="2">
                  <c:v>1-&lt;5 years</c:v>
                </c:pt>
                <c:pt idx="3">
                  <c:v>5-&lt;10 years</c:v>
                </c:pt>
                <c:pt idx="4">
                  <c:v>10+ years</c:v>
                </c:pt>
              </c:strCache>
            </c:strRef>
          </c:cat>
          <c:val>
            <c:numRef>
              <c:f>Sheet1!$E$2:$E$6</c:f>
              <c:numCache>
                <c:formatCode>General</c:formatCode>
                <c:ptCount val="5"/>
                <c:pt idx="0">
                  <c:v>0</c:v>
                </c:pt>
                <c:pt idx="1">
                  <c:v>0</c:v>
                </c:pt>
                <c:pt idx="2">
                  <c:v>0</c:v>
                </c:pt>
                <c:pt idx="3">
                  <c:v>2.01342</c:v>
                </c:pt>
                <c:pt idx="4">
                  <c:v>2.3738899999999998</c:v>
                </c:pt>
              </c:numCache>
            </c:numRef>
          </c:val>
        </c:ser>
        <c:dLbls>
          <c:showLegendKey val="0"/>
          <c:showVal val="0"/>
          <c:showCatName val="0"/>
          <c:showSerName val="0"/>
          <c:showPercent val="0"/>
          <c:showBubbleSize val="0"/>
        </c:dLbls>
        <c:gapWidth val="40"/>
        <c:overlap val="100"/>
        <c:axId val="434095304"/>
        <c:axId val="434095696"/>
      </c:barChart>
      <c:catAx>
        <c:axId val="434095304"/>
        <c:scaling>
          <c:orientation val="minMax"/>
        </c:scaling>
        <c:delete val="0"/>
        <c:axPos val="b"/>
        <c:title>
          <c:tx>
            <c:rich>
              <a:bodyPr/>
              <a:lstStyle/>
              <a:p>
                <a:pPr>
                  <a:defRPr sz="1700"/>
                </a:pPr>
                <a:r>
                  <a:rPr lang="en-US" sz="1800" b="1" i="0" baseline="0" dirty="0" smtClean="0"/>
                  <a:t>Time between previous and current transplant</a:t>
                </a:r>
                <a:endParaRPr lang="en-US" sz="1600" dirty="0"/>
              </a:p>
            </c:rich>
          </c:tx>
          <c:layout>
            <c:manualLayout>
              <c:xMode val="edge"/>
              <c:yMode val="edge"/>
              <c:x val="0.23044979443941252"/>
              <c:y val="0.9059694881889766"/>
            </c:manualLayout>
          </c:layout>
          <c:overlay val="0"/>
        </c:title>
        <c:numFmt formatCode="General" sourceLinked="0"/>
        <c:majorTickMark val="out"/>
        <c:minorTickMark val="none"/>
        <c:tickLblPos val="nextTo"/>
        <c:txPr>
          <a:bodyPr/>
          <a:lstStyle/>
          <a:p>
            <a:pPr>
              <a:defRPr sz="1500" b="1"/>
            </a:pPr>
            <a:endParaRPr lang="en-US"/>
          </a:p>
        </c:txPr>
        <c:crossAx val="434095696"/>
        <c:crosses val="autoZero"/>
        <c:auto val="1"/>
        <c:lblAlgn val="ctr"/>
        <c:lblOffset val="100"/>
        <c:noMultiLvlLbl val="0"/>
      </c:catAx>
      <c:valAx>
        <c:axId val="434095696"/>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retransplants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434095304"/>
        <c:crosses val="autoZero"/>
        <c:crossBetween val="between"/>
        <c:majorUnit val="0.2"/>
      </c:valAx>
      <c:spPr>
        <a:solidFill>
          <a:srgbClr val="000000"/>
        </a:solidFill>
        <a:ln w="12700">
          <a:solidFill>
            <a:srgbClr val="FFFFFF"/>
          </a:solidFill>
        </a:ln>
      </c:spPr>
    </c:plotArea>
    <c:legend>
      <c:legendPos val="t"/>
      <c:layout>
        <c:manualLayout>
          <c:xMode val="edge"/>
          <c:yMode val="edge"/>
          <c:x val="0.1505144821499092"/>
          <c:y val="4.6874999999999986E-2"/>
          <c:w val="0.74013541448912179"/>
          <c:h val="5.5946932414698183E-2"/>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08208064900978"/>
          <c:y val="0.1442028617390568"/>
          <c:w val="0.86362491052259405"/>
          <c:h val="0.68936224705782756"/>
        </c:manualLayout>
      </c:layout>
      <c:barChart>
        <c:barDir val="col"/>
        <c:grouping val="percentStacked"/>
        <c:varyColors val="0"/>
        <c:ser>
          <c:idx val="0"/>
          <c:order val="0"/>
          <c:tx>
            <c:strRef>
              <c:f>Sheet1!$A$2</c:f>
              <c:strCache>
                <c:ptCount val="1"/>
                <c:pt idx="0">
                  <c:v>0-10</c:v>
                </c:pt>
              </c:strCache>
            </c:strRef>
          </c:tx>
          <c:spPr>
            <a:gradFill flip="none" rotWithShape="1">
              <a:gsLst>
                <a:gs pos="0">
                  <a:srgbClr val="FFCC00">
                    <a:lumMod val="75000"/>
                  </a:srgbClr>
                </a:gs>
                <a:gs pos="50000">
                  <a:srgbClr val="FFFF00"/>
                </a:gs>
                <a:gs pos="100000">
                  <a:srgbClr val="FFCC00">
                    <a:lumMod val="75000"/>
                  </a:srgbClr>
                </a:gs>
              </a:gsLst>
              <a:lin ang="10800000" scaled="1"/>
              <a:tileRect/>
            </a:gradFill>
            <a:ln>
              <a:solidFill>
                <a:schemeClr val="bg2"/>
              </a:solidFill>
            </a:ln>
          </c:spPr>
          <c:invertIfNegative val="0"/>
          <c:cat>
            <c:strRef>
              <c:f>Sheet1!$B$1:$E$1</c:f>
              <c:strCache>
                <c:ptCount val="4"/>
                <c:pt idx="0">
                  <c:v>18-39</c:v>
                </c:pt>
                <c:pt idx="1">
                  <c:v>40-59</c:v>
                </c:pt>
                <c:pt idx="2">
                  <c:v>60-69</c:v>
                </c:pt>
                <c:pt idx="3">
                  <c:v>70+</c:v>
                </c:pt>
              </c:strCache>
            </c:strRef>
          </c:cat>
          <c:val>
            <c:numRef>
              <c:f>Sheet1!$B$2:$E$2</c:f>
              <c:numCache>
                <c:formatCode>General</c:formatCode>
                <c:ptCount val="4"/>
                <c:pt idx="0">
                  <c:v>9</c:v>
                </c:pt>
                <c:pt idx="1">
                  <c:v>13</c:v>
                </c:pt>
                <c:pt idx="2">
                  <c:v>5</c:v>
                </c:pt>
                <c:pt idx="3">
                  <c:v>0</c:v>
                </c:pt>
              </c:numCache>
            </c:numRef>
          </c:val>
        </c:ser>
        <c:ser>
          <c:idx val="1"/>
          <c:order val="1"/>
          <c:tx>
            <c:strRef>
              <c:f>Sheet1!$A$3</c:f>
              <c:strCache>
                <c:ptCount val="1"/>
                <c:pt idx="0">
                  <c:v>11-17</c:v>
                </c:pt>
              </c:strCache>
            </c:strRef>
          </c:tx>
          <c:spPr>
            <a:gradFill flip="none" rotWithShape="1">
              <a:gsLst>
                <a:gs pos="0">
                  <a:srgbClr val="339933"/>
                </a:gs>
                <a:gs pos="50000">
                  <a:srgbClr val="00FF00"/>
                </a:gs>
                <a:gs pos="100000">
                  <a:srgbClr val="339933"/>
                </a:gs>
              </a:gsLst>
              <a:lin ang="10800000" scaled="1"/>
              <a:tileRect/>
            </a:gradFill>
            <a:ln>
              <a:solidFill>
                <a:schemeClr val="bg2"/>
              </a:solidFill>
            </a:ln>
          </c:spPr>
          <c:invertIfNegative val="0"/>
          <c:cat>
            <c:strRef>
              <c:f>Sheet1!$B$1:$E$1</c:f>
              <c:strCache>
                <c:ptCount val="4"/>
                <c:pt idx="0">
                  <c:v>18-39</c:v>
                </c:pt>
                <c:pt idx="1">
                  <c:v>40-59</c:v>
                </c:pt>
                <c:pt idx="2">
                  <c:v>60-69</c:v>
                </c:pt>
                <c:pt idx="3">
                  <c:v>70+</c:v>
                </c:pt>
              </c:strCache>
            </c:strRef>
          </c:cat>
          <c:val>
            <c:numRef>
              <c:f>Sheet1!$B$3:$E$3</c:f>
              <c:numCache>
                <c:formatCode>General</c:formatCode>
                <c:ptCount val="4"/>
                <c:pt idx="0">
                  <c:v>417</c:v>
                </c:pt>
                <c:pt idx="1">
                  <c:v>813</c:v>
                </c:pt>
                <c:pt idx="2">
                  <c:v>415</c:v>
                </c:pt>
                <c:pt idx="3">
                  <c:v>16</c:v>
                </c:pt>
              </c:numCache>
            </c:numRef>
          </c:val>
        </c:ser>
        <c:ser>
          <c:idx val="2"/>
          <c:order val="2"/>
          <c:tx>
            <c:strRef>
              <c:f>Sheet1!$A$4</c:f>
              <c:strCache>
                <c:ptCount val="1"/>
                <c:pt idx="0">
                  <c:v>18-39</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Sheet1!$B$1:$E$1</c:f>
              <c:strCache>
                <c:ptCount val="4"/>
                <c:pt idx="0">
                  <c:v>18-39</c:v>
                </c:pt>
                <c:pt idx="1">
                  <c:v>40-59</c:v>
                </c:pt>
                <c:pt idx="2">
                  <c:v>60-69</c:v>
                </c:pt>
                <c:pt idx="3">
                  <c:v>70+</c:v>
                </c:pt>
              </c:strCache>
            </c:strRef>
          </c:cat>
          <c:val>
            <c:numRef>
              <c:f>Sheet1!$B$4:$E$4</c:f>
              <c:numCache>
                <c:formatCode>General</c:formatCode>
                <c:ptCount val="4"/>
                <c:pt idx="0">
                  <c:v>2913</c:v>
                </c:pt>
                <c:pt idx="1">
                  <c:v>7101</c:v>
                </c:pt>
                <c:pt idx="2">
                  <c:v>3806</c:v>
                </c:pt>
                <c:pt idx="3">
                  <c:v>215</c:v>
                </c:pt>
              </c:numCache>
            </c:numRef>
          </c:val>
        </c:ser>
        <c:ser>
          <c:idx val="3"/>
          <c:order val="3"/>
          <c:tx>
            <c:strRef>
              <c:f>Sheet1!$A$5</c:f>
              <c:strCache>
                <c:ptCount val="1"/>
                <c:pt idx="0">
                  <c:v>40-59</c:v>
                </c:pt>
              </c:strCache>
            </c:strRef>
          </c:tx>
          <c:spPr>
            <a:gradFill flip="none" rotWithShape="1">
              <a:gsLst>
                <a:gs pos="0">
                  <a:srgbClr val="008080"/>
                </a:gs>
                <a:gs pos="50000">
                  <a:srgbClr val="66FFFF"/>
                </a:gs>
                <a:gs pos="100000">
                  <a:srgbClr val="008080"/>
                </a:gs>
              </a:gsLst>
              <a:lin ang="0" scaled="1"/>
              <a:tileRect/>
            </a:gradFill>
            <a:ln>
              <a:solidFill>
                <a:srgbClr val="000000"/>
              </a:solidFill>
            </a:ln>
          </c:spPr>
          <c:invertIfNegative val="0"/>
          <c:cat>
            <c:strRef>
              <c:f>Sheet1!$B$1:$E$1</c:f>
              <c:strCache>
                <c:ptCount val="4"/>
                <c:pt idx="0">
                  <c:v>18-39</c:v>
                </c:pt>
                <c:pt idx="1">
                  <c:v>40-59</c:v>
                </c:pt>
                <c:pt idx="2">
                  <c:v>60-69</c:v>
                </c:pt>
                <c:pt idx="3">
                  <c:v>70+</c:v>
                </c:pt>
              </c:strCache>
            </c:strRef>
          </c:cat>
          <c:val>
            <c:numRef>
              <c:f>Sheet1!$B$5:$E$5</c:f>
              <c:numCache>
                <c:formatCode>General</c:formatCode>
                <c:ptCount val="4"/>
                <c:pt idx="0">
                  <c:v>1393</c:v>
                </c:pt>
                <c:pt idx="1">
                  <c:v>5242</c:v>
                </c:pt>
                <c:pt idx="2">
                  <c:v>2985</c:v>
                </c:pt>
                <c:pt idx="3">
                  <c:v>184</c:v>
                </c:pt>
              </c:numCache>
            </c:numRef>
          </c:val>
        </c:ser>
        <c:ser>
          <c:idx val="4"/>
          <c:order val="4"/>
          <c:tx>
            <c:strRef>
              <c:f>Sheet1!$A$6</c:f>
              <c:strCache>
                <c:ptCount val="1"/>
                <c:pt idx="0">
                  <c:v>60+</c:v>
                </c:pt>
              </c:strCache>
            </c:strRef>
          </c:tx>
          <c:spPr>
            <a:gradFill flip="none" rotWithShape="1">
              <a:gsLst>
                <a:gs pos="0">
                  <a:srgbClr val="FF99CC"/>
                </a:gs>
                <a:gs pos="50000">
                  <a:srgbClr val="FFCCCC"/>
                </a:gs>
                <a:gs pos="100000">
                  <a:srgbClr val="FF99CC"/>
                </a:gs>
              </a:gsLst>
              <a:lin ang="10800000" scaled="1"/>
              <a:tileRect/>
            </a:gradFill>
            <a:ln>
              <a:solidFill>
                <a:schemeClr val="bg2"/>
              </a:solidFill>
            </a:ln>
          </c:spPr>
          <c:invertIfNegative val="0"/>
          <c:cat>
            <c:strRef>
              <c:f>Sheet1!$B$1:$E$1</c:f>
              <c:strCache>
                <c:ptCount val="4"/>
                <c:pt idx="0">
                  <c:v>18-39</c:v>
                </c:pt>
                <c:pt idx="1">
                  <c:v>40-59</c:v>
                </c:pt>
                <c:pt idx="2">
                  <c:v>60-69</c:v>
                </c:pt>
                <c:pt idx="3">
                  <c:v>70+</c:v>
                </c:pt>
              </c:strCache>
            </c:strRef>
          </c:cat>
          <c:val>
            <c:numRef>
              <c:f>Sheet1!$B$6:$E$6</c:f>
              <c:numCache>
                <c:formatCode>General</c:formatCode>
                <c:ptCount val="4"/>
                <c:pt idx="0">
                  <c:v>46</c:v>
                </c:pt>
                <c:pt idx="1">
                  <c:v>329</c:v>
                </c:pt>
                <c:pt idx="2">
                  <c:v>265</c:v>
                </c:pt>
                <c:pt idx="3">
                  <c:v>16</c:v>
                </c:pt>
              </c:numCache>
            </c:numRef>
          </c:val>
        </c:ser>
        <c:dLbls>
          <c:showLegendKey val="0"/>
          <c:showVal val="0"/>
          <c:showCatName val="0"/>
          <c:showSerName val="0"/>
          <c:showPercent val="0"/>
          <c:showBubbleSize val="0"/>
        </c:dLbls>
        <c:gapWidth val="40"/>
        <c:overlap val="100"/>
        <c:axId val="491511448"/>
        <c:axId val="444544560"/>
      </c:barChart>
      <c:catAx>
        <c:axId val="491511448"/>
        <c:scaling>
          <c:orientation val="minMax"/>
        </c:scaling>
        <c:delete val="0"/>
        <c:axPos val="b"/>
        <c:title>
          <c:tx>
            <c:rich>
              <a:bodyPr/>
              <a:lstStyle/>
              <a:p>
                <a:pPr>
                  <a:defRPr sz="1700"/>
                </a:pPr>
                <a:r>
                  <a:rPr lang="en-US" sz="1700" dirty="0" smtClean="0"/>
                  <a:t>Recipient age</a:t>
                </a:r>
                <a:endParaRPr lang="en-US" sz="1700" dirty="0"/>
              </a:p>
            </c:rich>
          </c:tx>
          <c:layout>
            <c:manualLayout>
              <c:xMode val="edge"/>
              <c:yMode val="edge"/>
              <c:x val="0.41615566859452308"/>
              <c:y val="0.9059694881889766"/>
            </c:manualLayout>
          </c:layout>
          <c:overlay val="0"/>
        </c:title>
        <c:numFmt formatCode="General" sourceLinked="0"/>
        <c:majorTickMark val="out"/>
        <c:minorTickMark val="none"/>
        <c:tickLblPos val="nextTo"/>
        <c:txPr>
          <a:bodyPr/>
          <a:lstStyle/>
          <a:p>
            <a:pPr>
              <a:defRPr sz="1500" b="1"/>
            </a:pPr>
            <a:endParaRPr lang="en-US"/>
          </a:p>
        </c:txPr>
        <c:crossAx val="444544560"/>
        <c:crosses val="autoZero"/>
        <c:auto val="1"/>
        <c:lblAlgn val="ctr"/>
        <c:lblOffset val="100"/>
        <c:noMultiLvlLbl val="0"/>
      </c:catAx>
      <c:valAx>
        <c:axId val="444544560"/>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491511448"/>
        <c:crosses val="autoZero"/>
        <c:crossBetween val="between"/>
        <c:majorUnit val="0.2"/>
      </c:valAx>
      <c:spPr>
        <a:solidFill>
          <a:srgbClr val="000000"/>
        </a:solidFill>
        <a:ln w="12700">
          <a:solidFill>
            <a:srgbClr val="FFFFFF"/>
          </a:solidFill>
        </a:ln>
      </c:spPr>
    </c:plotArea>
    <c:legend>
      <c:legendPos val="t"/>
      <c:layout>
        <c:manualLayout>
          <c:xMode val="edge"/>
          <c:yMode val="edge"/>
          <c:x val="0.19033750894774518"/>
          <c:y val="3.125E-2"/>
          <c:w val="0.74599934963883474"/>
          <c:h val="5.8834071522309732E-2"/>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08208064900978"/>
          <c:y val="0.14159879429134159"/>
          <c:w val="0.8636249105225946"/>
          <c:h val="0.69196645341207363"/>
        </c:manualLayout>
      </c:layout>
      <c:barChart>
        <c:barDir val="col"/>
        <c:grouping val="percentStacked"/>
        <c:varyColors val="0"/>
        <c:ser>
          <c:idx val="0"/>
          <c:order val="0"/>
          <c:tx>
            <c:strRef>
              <c:f>Sheet1!$B$1</c:f>
              <c:strCache>
                <c:ptCount val="1"/>
                <c:pt idx="0">
                  <c:v>18-39</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Sheet1!$A$2:$A$6</c:f>
              <c:strCache>
                <c:ptCount val="5"/>
                <c:pt idx="0">
                  <c:v>0-10</c:v>
                </c:pt>
                <c:pt idx="1">
                  <c:v>11-17</c:v>
                </c:pt>
                <c:pt idx="2">
                  <c:v>18-39</c:v>
                </c:pt>
                <c:pt idx="3">
                  <c:v>40-59</c:v>
                </c:pt>
                <c:pt idx="4">
                  <c:v>60+</c:v>
                </c:pt>
              </c:strCache>
            </c:strRef>
          </c:cat>
          <c:val>
            <c:numRef>
              <c:f>Sheet1!$B$2:$B$6</c:f>
              <c:numCache>
                <c:formatCode>General</c:formatCode>
                <c:ptCount val="5"/>
                <c:pt idx="0">
                  <c:v>9</c:v>
                </c:pt>
                <c:pt idx="1">
                  <c:v>417</c:v>
                </c:pt>
                <c:pt idx="2">
                  <c:v>2913</c:v>
                </c:pt>
                <c:pt idx="3">
                  <c:v>1393</c:v>
                </c:pt>
                <c:pt idx="4">
                  <c:v>46</c:v>
                </c:pt>
              </c:numCache>
            </c:numRef>
          </c:val>
        </c:ser>
        <c:ser>
          <c:idx val="1"/>
          <c:order val="1"/>
          <c:tx>
            <c:strRef>
              <c:f>Sheet1!$C$1</c:f>
              <c:strCache>
                <c:ptCount val="1"/>
                <c:pt idx="0">
                  <c:v>40-59</c:v>
                </c:pt>
              </c:strCache>
            </c:strRef>
          </c:tx>
          <c:spPr>
            <a:gradFill flip="none" rotWithShape="1">
              <a:gsLst>
                <a:gs pos="0">
                  <a:srgbClr val="009999"/>
                </a:gs>
                <a:gs pos="50000">
                  <a:srgbClr val="66FFFF"/>
                </a:gs>
                <a:gs pos="100000">
                  <a:srgbClr val="009999"/>
                </a:gs>
              </a:gsLst>
              <a:lin ang="10800000" scaled="1"/>
              <a:tileRect/>
            </a:gradFill>
            <a:ln>
              <a:solidFill>
                <a:schemeClr val="bg2"/>
              </a:solidFill>
            </a:ln>
          </c:spPr>
          <c:invertIfNegative val="0"/>
          <c:cat>
            <c:strRef>
              <c:f>Sheet1!$A$2:$A$6</c:f>
              <c:strCache>
                <c:ptCount val="5"/>
                <c:pt idx="0">
                  <c:v>0-10</c:v>
                </c:pt>
                <c:pt idx="1">
                  <c:v>11-17</c:v>
                </c:pt>
                <c:pt idx="2">
                  <c:v>18-39</c:v>
                </c:pt>
                <c:pt idx="3">
                  <c:v>40-59</c:v>
                </c:pt>
                <c:pt idx="4">
                  <c:v>60+</c:v>
                </c:pt>
              </c:strCache>
            </c:strRef>
          </c:cat>
          <c:val>
            <c:numRef>
              <c:f>Sheet1!$C$2:$C$6</c:f>
              <c:numCache>
                <c:formatCode>General</c:formatCode>
                <c:ptCount val="5"/>
                <c:pt idx="0">
                  <c:v>13</c:v>
                </c:pt>
                <c:pt idx="1">
                  <c:v>813</c:v>
                </c:pt>
                <c:pt idx="2">
                  <c:v>7101</c:v>
                </c:pt>
                <c:pt idx="3">
                  <c:v>5242</c:v>
                </c:pt>
                <c:pt idx="4">
                  <c:v>329</c:v>
                </c:pt>
              </c:numCache>
            </c:numRef>
          </c:val>
        </c:ser>
        <c:ser>
          <c:idx val="2"/>
          <c:order val="2"/>
          <c:tx>
            <c:strRef>
              <c:f>Sheet1!$D$1</c:f>
              <c:strCache>
                <c:ptCount val="1"/>
                <c:pt idx="0">
                  <c:v>60-69</c:v>
                </c:pt>
              </c:strCache>
            </c:strRef>
          </c:tx>
          <c:spPr>
            <a:gradFill flip="none" rotWithShape="1">
              <a:gsLst>
                <a:gs pos="0">
                  <a:srgbClr val="7030A0"/>
                </a:gs>
                <a:gs pos="50000">
                  <a:srgbClr val="9966FF"/>
                </a:gs>
                <a:gs pos="100000">
                  <a:srgbClr val="7030A0"/>
                </a:gs>
              </a:gsLst>
              <a:lin ang="10800000" scaled="1"/>
              <a:tileRect/>
            </a:gradFill>
            <a:ln>
              <a:solidFill>
                <a:srgbClr val="000000"/>
              </a:solidFill>
            </a:ln>
          </c:spPr>
          <c:invertIfNegative val="0"/>
          <c:cat>
            <c:strRef>
              <c:f>Sheet1!$A$2:$A$6</c:f>
              <c:strCache>
                <c:ptCount val="5"/>
                <c:pt idx="0">
                  <c:v>0-10</c:v>
                </c:pt>
                <c:pt idx="1">
                  <c:v>11-17</c:v>
                </c:pt>
                <c:pt idx="2">
                  <c:v>18-39</c:v>
                </c:pt>
                <c:pt idx="3">
                  <c:v>40-59</c:v>
                </c:pt>
                <c:pt idx="4">
                  <c:v>60+</c:v>
                </c:pt>
              </c:strCache>
            </c:strRef>
          </c:cat>
          <c:val>
            <c:numRef>
              <c:f>Sheet1!$D$2:$D$6</c:f>
              <c:numCache>
                <c:formatCode>General</c:formatCode>
                <c:ptCount val="5"/>
                <c:pt idx="0">
                  <c:v>5</c:v>
                </c:pt>
                <c:pt idx="1">
                  <c:v>415</c:v>
                </c:pt>
                <c:pt idx="2">
                  <c:v>3806</c:v>
                </c:pt>
                <c:pt idx="3">
                  <c:v>2985</c:v>
                </c:pt>
                <c:pt idx="4">
                  <c:v>265</c:v>
                </c:pt>
              </c:numCache>
            </c:numRef>
          </c:val>
        </c:ser>
        <c:ser>
          <c:idx val="3"/>
          <c:order val="3"/>
          <c:tx>
            <c:strRef>
              <c:f>Sheet1!$E$1</c:f>
              <c:strCache>
                <c:ptCount val="1"/>
                <c:pt idx="0">
                  <c:v>70+</c:v>
                </c:pt>
              </c:strCache>
            </c:strRef>
          </c:tx>
          <c:spPr>
            <a:gradFill flip="none" rotWithShape="1">
              <a:gsLst>
                <a:gs pos="0">
                  <a:srgbClr val="FF9900"/>
                </a:gs>
                <a:gs pos="50000">
                  <a:srgbClr val="FFC000"/>
                </a:gs>
                <a:gs pos="100000">
                  <a:srgbClr val="FF9900"/>
                </a:gs>
              </a:gsLst>
              <a:lin ang="0" scaled="1"/>
              <a:tileRect/>
            </a:gradFill>
            <a:ln>
              <a:solidFill>
                <a:srgbClr val="000000"/>
              </a:solidFill>
            </a:ln>
          </c:spPr>
          <c:invertIfNegative val="0"/>
          <c:cat>
            <c:strRef>
              <c:f>Sheet1!$A$2:$A$6</c:f>
              <c:strCache>
                <c:ptCount val="5"/>
                <c:pt idx="0">
                  <c:v>0-10</c:v>
                </c:pt>
                <c:pt idx="1">
                  <c:v>11-17</c:v>
                </c:pt>
                <c:pt idx="2">
                  <c:v>18-39</c:v>
                </c:pt>
                <c:pt idx="3">
                  <c:v>40-59</c:v>
                </c:pt>
                <c:pt idx="4">
                  <c:v>60+</c:v>
                </c:pt>
              </c:strCache>
            </c:strRef>
          </c:cat>
          <c:val>
            <c:numRef>
              <c:f>Sheet1!$E$2:$E$6</c:f>
              <c:numCache>
                <c:formatCode>General</c:formatCode>
                <c:ptCount val="5"/>
                <c:pt idx="0">
                  <c:v>0</c:v>
                </c:pt>
                <c:pt idx="1">
                  <c:v>16</c:v>
                </c:pt>
                <c:pt idx="2">
                  <c:v>215</c:v>
                </c:pt>
                <c:pt idx="3">
                  <c:v>184</c:v>
                </c:pt>
                <c:pt idx="4">
                  <c:v>16</c:v>
                </c:pt>
              </c:numCache>
            </c:numRef>
          </c:val>
        </c:ser>
        <c:dLbls>
          <c:showLegendKey val="0"/>
          <c:showVal val="0"/>
          <c:showCatName val="0"/>
          <c:showSerName val="0"/>
          <c:showPercent val="0"/>
          <c:showBubbleSize val="0"/>
        </c:dLbls>
        <c:gapWidth val="40"/>
        <c:overlap val="100"/>
        <c:axId val="444545344"/>
        <c:axId val="444545736"/>
      </c:barChart>
      <c:catAx>
        <c:axId val="444545344"/>
        <c:scaling>
          <c:orientation val="minMax"/>
        </c:scaling>
        <c:delete val="0"/>
        <c:axPos val="b"/>
        <c:title>
          <c:tx>
            <c:rich>
              <a:bodyPr/>
              <a:lstStyle/>
              <a:p>
                <a:pPr>
                  <a:defRPr sz="1700"/>
                </a:pPr>
                <a:r>
                  <a:rPr lang="en-US" sz="1700" dirty="0" smtClean="0"/>
                  <a:t>Donor  age</a:t>
                </a:r>
                <a:endParaRPr lang="en-US" sz="1700" dirty="0"/>
              </a:p>
            </c:rich>
          </c:tx>
          <c:layout>
            <c:manualLayout>
              <c:xMode val="edge"/>
              <c:yMode val="edge"/>
              <c:x val="0.41615566859452308"/>
              <c:y val="0.9059694881889766"/>
            </c:manualLayout>
          </c:layout>
          <c:overlay val="0"/>
        </c:title>
        <c:numFmt formatCode="General" sourceLinked="0"/>
        <c:majorTickMark val="out"/>
        <c:minorTickMark val="none"/>
        <c:tickLblPos val="nextTo"/>
        <c:txPr>
          <a:bodyPr/>
          <a:lstStyle/>
          <a:p>
            <a:pPr>
              <a:defRPr sz="1500" b="1"/>
            </a:pPr>
            <a:endParaRPr lang="en-US"/>
          </a:p>
        </c:txPr>
        <c:crossAx val="444545736"/>
        <c:crosses val="autoZero"/>
        <c:auto val="1"/>
        <c:lblAlgn val="ctr"/>
        <c:lblOffset val="100"/>
        <c:noMultiLvlLbl val="0"/>
      </c:catAx>
      <c:valAx>
        <c:axId val="444545736"/>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444545344"/>
        <c:crosses val="autoZero"/>
        <c:crossBetween val="between"/>
        <c:majorUnit val="0.2"/>
      </c:valAx>
      <c:spPr>
        <a:solidFill>
          <a:srgbClr val="000000"/>
        </a:solidFill>
        <a:ln w="12700">
          <a:solidFill>
            <a:srgbClr val="FFFFFF"/>
          </a:solidFill>
        </a:ln>
      </c:spPr>
    </c:plotArea>
    <c:legend>
      <c:legendPos val="t"/>
      <c:layout>
        <c:manualLayout>
          <c:xMode val="edge"/>
          <c:yMode val="edge"/>
          <c:x val="0.25523424616170121"/>
          <c:y val="3.125E-2"/>
          <c:w val="0.59659721738322535"/>
          <c:h val="5.5946932414698183E-2"/>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08208064900978"/>
          <c:y val="0.1442028617390568"/>
          <c:w val="0.86362491052259405"/>
          <c:h val="0.68936224705782756"/>
        </c:manualLayout>
      </c:layout>
      <c:barChart>
        <c:barDir val="col"/>
        <c:grouping val="percentStacked"/>
        <c:varyColors val="0"/>
        <c:ser>
          <c:idx val="0"/>
          <c:order val="0"/>
          <c:tx>
            <c:strRef>
              <c:f>Sheet1!$A$2</c:f>
              <c:strCache>
                <c:ptCount val="1"/>
                <c:pt idx="0">
                  <c:v>0-10</c:v>
                </c:pt>
              </c:strCache>
            </c:strRef>
          </c:tx>
          <c:spPr>
            <a:gradFill flip="none" rotWithShape="1">
              <a:gsLst>
                <a:gs pos="0">
                  <a:srgbClr val="FFCC00">
                    <a:lumMod val="75000"/>
                  </a:srgbClr>
                </a:gs>
                <a:gs pos="50000">
                  <a:srgbClr val="FFFF00"/>
                </a:gs>
                <a:gs pos="100000">
                  <a:srgbClr val="FFCC00">
                    <a:lumMod val="75000"/>
                  </a:srgbClr>
                </a:gs>
              </a:gsLst>
              <a:lin ang="10800000" scaled="1"/>
              <a:tileRect/>
            </a:gradFill>
            <a:ln>
              <a:solidFill>
                <a:schemeClr val="bg2"/>
              </a:solidFill>
            </a:ln>
          </c:spPr>
          <c:invertIfNegative val="0"/>
          <c:cat>
            <c:strRef>
              <c:f>Sheet1!$B$1:$J$1</c:f>
              <c:strCache>
                <c:ptCount val="9"/>
                <c:pt idx="0">
                  <c:v>18-39 (primary)</c:v>
                </c:pt>
                <c:pt idx="1">
                  <c:v>40-59 (primary)</c:v>
                </c:pt>
                <c:pt idx="2">
                  <c:v>60-69 (primary)</c:v>
                </c:pt>
                <c:pt idx="3">
                  <c:v>70+ (primary)</c:v>
                </c:pt>
                <c:pt idx="4">
                  <c:v>Column1</c:v>
                </c:pt>
                <c:pt idx="5">
                  <c:v>18-39 (retx)</c:v>
                </c:pt>
                <c:pt idx="6">
                  <c:v>40-59 (retx)</c:v>
                </c:pt>
                <c:pt idx="7">
                  <c:v>60-69 (retx)</c:v>
                </c:pt>
                <c:pt idx="8">
                  <c:v>70+ (retx)</c:v>
                </c:pt>
              </c:strCache>
            </c:strRef>
          </c:cat>
          <c:val>
            <c:numRef>
              <c:f>Sheet1!$B$2:$J$2</c:f>
              <c:numCache>
                <c:formatCode>General</c:formatCode>
                <c:ptCount val="9"/>
                <c:pt idx="0">
                  <c:v>8</c:v>
                </c:pt>
                <c:pt idx="1">
                  <c:v>13</c:v>
                </c:pt>
                <c:pt idx="2">
                  <c:v>5</c:v>
                </c:pt>
                <c:pt idx="3">
                  <c:v>0</c:v>
                </c:pt>
                <c:pt idx="5">
                  <c:v>1</c:v>
                </c:pt>
                <c:pt idx="6">
                  <c:v>0</c:v>
                </c:pt>
                <c:pt idx="7">
                  <c:v>0</c:v>
                </c:pt>
                <c:pt idx="8">
                  <c:v>0</c:v>
                </c:pt>
              </c:numCache>
            </c:numRef>
          </c:val>
        </c:ser>
        <c:ser>
          <c:idx val="1"/>
          <c:order val="1"/>
          <c:tx>
            <c:strRef>
              <c:f>Sheet1!$A$3</c:f>
              <c:strCache>
                <c:ptCount val="1"/>
                <c:pt idx="0">
                  <c:v>11-17</c:v>
                </c:pt>
              </c:strCache>
            </c:strRef>
          </c:tx>
          <c:spPr>
            <a:gradFill flip="none" rotWithShape="1">
              <a:gsLst>
                <a:gs pos="0">
                  <a:srgbClr val="339933"/>
                </a:gs>
                <a:gs pos="50000">
                  <a:srgbClr val="00FF00"/>
                </a:gs>
                <a:gs pos="100000">
                  <a:srgbClr val="339933"/>
                </a:gs>
              </a:gsLst>
              <a:lin ang="10800000" scaled="1"/>
              <a:tileRect/>
            </a:gradFill>
            <a:ln>
              <a:solidFill>
                <a:schemeClr val="bg2"/>
              </a:solidFill>
            </a:ln>
          </c:spPr>
          <c:invertIfNegative val="0"/>
          <c:cat>
            <c:strRef>
              <c:f>Sheet1!$B$1:$J$1</c:f>
              <c:strCache>
                <c:ptCount val="9"/>
                <c:pt idx="0">
                  <c:v>18-39 (primary)</c:v>
                </c:pt>
                <c:pt idx="1">
                  <c:v>40-59 (primary)</c:v>
                </c:pt>
                <c:pt idx="2">
                  <c:v>60-69 (primary)</c:v>
                </c:pt>
                <c:pt idx="3">
                  <c:v>70+ (primary)</c:v>
                </c:pt>
                <c:pt idx="4">
                  <c:v>Column1</c:v>
                </c:pt>
                <c:pt idx="5">
                  <c:v>18-39 (retx)</c:v>
                </c:pt>
                <c:pt idx="6">
                  <c:v>40-59 (retx)</c:v>
                </c:pt>
                <c:pt idx="7">
                  <c:v>60-69 (retx)</c:v>
                </c:pt>
                <c:pt idx="8">
                  <c:v>70+ (retx)</c:v>
                </c:pt>
              </c:strCache>
            </c:strRef>
          </c:cat>
          <c:val>
            <c:numRef>
              <c:f>Sheet1!$B$3:$J$3</c:f>
              <c:numCache>
                <c:formatCode>General</c:formatCode>
                <c:ptCount val="9"/>
                <c:pt idx="0">
                  <c:v>382</c:v>
                </c:pt>
                <c:pt idx="1">
                  <c:v>787</c:v>
                </c:pt>
                <c:pt idx="2">
                  <c:v>407</c:v>
                </c:pt>
                <c:pt idx="3">
                  <c:v>16</c:v>
                </c:pt>
                <c:pt idx="5">
                  <c:v>35</c:v>
                </c:pt>
                <c:pt idx="6">
                  <c:v>26</c:v>
                </c:pt>
                <c:pt idx="7">
                  <c:v>8</c:v>
                </c:pt>
                <c:pt idx="8">
                  <c:v>0</c:v>
                </c:pt>
              </c:numCache>
            </c:numRef>
          </c:val>
        </c:ser>
        <c:ser>
          <c:idx val="2"/>
          <c:order val="2"/>
          <c:tx>
            <c:strRef>
              <c:f>Sheet1!$A$4</c:f>
              <c:strCache>
                <c:ptCount val="1"/>
                <c:pt idx="0">
                  <c:v>18-39</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Sheet1!$B$1:$J$1</c:f>
              <c:strCache>
                <c:ptCount val="9"/>
                <c:pt idx="0">
                  <c:v>18-39 (primary)</c:v>
                </c:pt>
                <c:pt idx="1">
                  <c:v>40-59 (primary)</c:v>
                </c:pt>
                <c:pt idx="2">
                  <c:v>60-69 (primary)</c:v>
                </c:pt>
                <c:pt idx="3">
                  <c:v>70+ (primary)</c:v>
                </c:pt>
                <c:pt idx="4">
                  <c:v>Column1</c:v>
                </c:pt>
                <c:pt idx="5">
                  <c:v>18-39 (retx)</c:v>
                </c:pt>
                <c:pt idx="6">
                  <c:v>40-59 (retx)</c:v>
                </c:pt>
                <c:pt idx="7">
                  <c:v>60-69 (retx)</c:v>
                </c:pt>
                <c:pt idx="8">
                  <c:v>70+ (retx)</c:v>
                </c:pt>
              </c:strCache>
            </c:strRef>
          </c:cat>
          <c:val>
            <c:numRef>
              <c:f>Sheet1!$B$4:$J$4</c:f>
              <c:numCache>
                <c:formatCode>General</c:formatCode>
                <c:ptCount val="9"/>
                <c:pt idx="0">
                  <c:v>2730</c:v>
                </c:pt>
                <c:pt idx="1">
                  <c:v>6912</c:v>
                </c:pt>
                <c:pt idx="2">
                  <c:v>3730</c:v>
                </c:pt>
                <c:pt idx="3">
                  <c:v>210</c:v>
                </c:pt>
                <c:pt idx="5">
                  <c:v>183</c:v>
                </c:pt>
                <c:pt idx="6">
                  <c:v>189</c:v>
                </c:pt>
                <c:pt idx="7">
                  <c:v>76</c:v>
                </c:pt>
                <c:pt idx="8">
                  <c:v>5</c:v>
                </c:pt>
              </c:numCache>
            </c:numRef>
          </c:val>
        </c:ser>
        <c:ser>
          <c:idx val="3"/>
          <c:order val="3"/>
          <c:tx>
            <c:strRef>
              <c:f>Sheet1!$A$5</c:f>
              <c:strCache>
                <c:ptCount val="1"/>
                <c:pt idx="0">
                  <c:v>40-59</c:v>
                </c:pt>
              </c:strCache>
            </c:strRef>
          </c:tx>
          <c:spPr>
            <a:gradFill flip="none" rotWithShape="1">
              <a:gsLst>
                <a:gs pos="0">
                  <a:srgbClr val="008080"/>
                </a:gs>
                <a:gs pos="50000">
                  <a:srgbClr val="66FFFF"/>
                </a:gs>
                <a:gs pos="100000">
                  <a:srgbClr val="008080"/>
                </a:gs>
              </a:gsLst>
              <a:lin ang="0" scaled="1"/>
              <a:tileRect/>
            </a:gradFill>
            <a:ln>
              <a:solidFill>
                <a:srgbClr val="000000"/>
              </a:solidFill>
            </a:ln>
          </c:spPr>
          <c:invertIfNegative val="0"/>
          <c:cat>
            <c:strRef>
              <c:f>Sheet1!$B$1:$J$1</c:f>
              <c:strCache>
                <c:ptCount val="9"/>
                <c:pt idx="0">
                  <c:v>18-39 (primary)</c:v>
                </c:pt>
                <c:pt idx="1">
                  <c:v>40-59 (primary)</c:v>
                </c:pt>
                <c:pt idx="2">
                  <c:v>60-69 (primary)</c:v>
                </c:pt>
                <c:pt idx="3">
                  <c:v>70+ (primary)</c:v>
                </c:pt>
                <c:pt idx="4">
                  <c:v>Column1</c:v>
                </c:pt>
                <c:pt idx="5">
                  <c:v>18-39 (retx)</c:v>
                </c:pt>
                <c:pt idx="6">
                  <c:v>40-59 (retx)</c:v>
                </c:pt>
                <c:pt idx="7">
                  <c:v>60-69 (retx)</c:v>
                </c:pt>
                <c:pt idx="8">
                  <c:v>70+ (retx)</c:v>
                </c:pt>
              </c:strCache>
            </c:strRef>
          </c:cat>
          <c:val>
            <c:numRef>
              <c:f>Sheet1!$B$5:$J$5</c:f>
              <c:numCache>
                <c:formatCode>General</c:formatCode>
                <c:ptCount val="9"/>
                <c:pt idx="0">
                  <c:v>1308</c:v>
                </c:pt>
                <c:pt idx="1">
                  <c:v>5117</c:v>
                </c:pt>
                <c:pt idx="2">
                  <c:v>2927</c:v>
                </c:pt>
                <c:pt idx="3">
                  <c:v>178</c:v>
                </c:pt>
                <c:pt idx="5">
                  <c:v>85</c:v>
                </c:pt>
                <c:pt idx="6">
                  <c:v>125</c:v>
                </c:pt>
                <c:pt idx="7">
                  <c:v>58</c:v>
                </c:pt>
                <c:pt idx="8">
                  <c:v>6</c:v>
                </c:pt>
              </c:numCache>
            </c:numRef>
          </c:val>
        </c:ser>
        <c:ser>
          <c:idx val="4"/>
          <c:order val="4"/>
          <c:tx>
            <c:strRef>
              <c:f>Sheet1!$A$6</c:f>
              <c:strCache>
                <c:ptCount val="1"/>
                <c:pt idx="0">
                  <c:v>60+</c:v>
                </c:pt>
              </c:strCache>
            </c:strRef>
          </c:tx>
          <c:spPr>
            <a:gradFill flip="none" rotWithShape="1">
              <a:gsLst>
                <a:gs pos="0">
                  <a:srgbClr val="FF99CC"/>
                </a:gs>
                <a:gs pos="50000">
                  <a:srgbClr val="FFCCCC"/>
                </a:gs>
                <a:gs pos="100000">
                  <a:srgbClr val="FF99CC"/>
                </a:gs>
              </a:gsLst>
              <a:lin ang="10800000" scaled="1"/>
              <a:tileRect/>
            </a:gradFill>
            <a:ln>
              <a:solidFill>
                <a:schemeClr val="bg2"/>
              </a:solidFill>
            </a:ln>
          </c:spPr>
          <c:invertIfNegative val="0"/>
          <c:cat>
            <c:strRef>
              <c:f>Sheet1!$B$1:$J$1</c:f>
              <c:strCache>
                <c:ptCount val="9"/>
                <c:pt idx="0">
                  <c:v>18-39 (primary)</c:v>
                </c:pt>
                <c:pt idx="1">
                  <c:v>40-59 (primary)</c:v>
                </c:pt>
                <c:pt idx="2">
                  <c:v>60-69 (primary)</c:v>
                </c:pt>
                <c:pt idx="3">
                  <c:v>70+ (primary)</c:v>
                </c:pt>
                <c:pt idx="4">
                  <c:v>Column1</c:v>
                </c:pt>
                <c:pt idx="5">
                  <c:v>18-39 (retx)</c:v>
                </c:pt>
                <c:pt idx="6">
                  <c:v>40-59 (retx)</c:v>
                </c:pt>
                <c:pt idx="7">
                  <c:v>60-69 (retx)</c:v>
                </c:pt>
                <c:pt idx="8">
                  <c:v>70+ (retx)</c:v>
                </c:pt>
              </c:strCache>
            </c:strRef>
          </c:cat>
          <c:val>
            <c:numRef>
              <c:f>Sheet1!$B$6:$J$6</c:f>
              <c:numCache>
                <c:formatCode>General</c:formatCode>
                <c:ptCount val="9"/>
                <c:pt idx="0">
                  <c:v>44</c:v>
                </c:pt>
                <c:pt idx="1">
                  <c:v>323</c:v>
                </c:pt>
                <c:pt idx="2">
                  <c:v>261</c:v>
                </c:pt>
                <c:pt idx="3">
                  <c:v>16</c:v>
                </c:pt>
                <c:pt idx="5">
                  <c:v>2</c:v>
                </c:pt>
                <c:pt idx="6">
                  <c:v>6</c:v>
                </c:pt>
                <c:pt idx="7">
                  <c:v>4</c:v>
                </c:pt>
                <c:pt idx="8">
                  <c:v>0</c:v>
                </c:pt>
              </c:numCache>
            </c:numRef>
          </c:val>
        </c:ser>
        <c:dLbls>
          <c:showLegendKey val="0"/>
          <c:showVal val="0"/>
          <c:showCatName val="0"/>
          <c:showSerName val="0"/>
          <c:showPercent val="0"/>
          <c:showBubbleSize val="0"/>
        </c:dLbls>
        <c:gapWidth val="40"/>
        <c:overlap val="100"/>
        <c:axId val="494396880"/>
        <c:axId val="494397272"/>
      </c:barChart>
      <c:catAx>
        <c:axId val="494396880"/>
        <c:scaling>
          <c:orientation val="minMax"/>
        </c:scaling>
        <c:delete val="1"/>
        <c:axPos val="b"/>
        <c:title>
          <c:tx>
            <c:rich>
              <a:bodyPr/>
              <a:lstStyle/>
              <a:p>
                <a:pPr>
                  <a:defRPr sz="1700"/>
                </a:pPr>
                <a:r>
                  <a:rPr lang="en-US" sz="1700" dirty="0"/>
                  <a:t>Recipient age</a:t>
                </a:r>
              </a:p>
            </c:rich>
          </c:tx>
          <c:layout>
            <c:manualLayout>
              <c:xMode val="edge"/>
              <c:yMode val="edge"/>
              <c:x val="0.44417926741458202"/>
              <c:y val="0.9241986548556429"/>
            </c:manualLayout>
          </c:layout>
          <c:overlay val="0"/>
        </c:title>
        <c:numFmt formatCode="General" sourceLinked="0"/>
        <c:majorTickMark val="out"/>
        <c:minorTickMark val="none"/>
        <c:tickLblPos val="nextTo"/>
        <c:crossAx val="494397272"/>
        <c:crosses val="autoZero"/>
        <c:auto val="1"/>
        <c:lblAlgn val="ctr"/>
        <c:lblOffset val="100"/>
        <c:noMultiLvlLbl val="0"/>
      </c:catAx>
      <c:valAx>
        <c:axId val="494397272"/>
        <c:scaling>
          <c:orientation val="minMax"/>
        </c:scaling>
        <c:delete val="0"/>
        <c:axPos val="l"/>
        <c:majorGridlines>
          <c:spPr>
            <a:ln w="6350">
              <a:solidFill>
                <a:schemeClr val="tx1"/>
              </a:solidFill>
              <a:prstDash val="sysDash"/>
            </a:ln>
          </c:spPr>
        </c:majorGridlines>
        <c:title>
          <c:tx>
            <c:rich>
              <a:bodyPr rot="-5400000" vert="horz"/>
              <a:lstStyle/>
              <a:p>
                <a:pPr>
                  <a:defRPr/>
                </a:pPr>
                <a:r>
                  <a:rPr lang="en-US"/>
                  <a:t>% of transplants</a:t>
                </a:r>
              </a:p>
            </c:rich>
          </c:tx>
          <c:layout/>
          <c:overlay val="0"/>
        </c:title>
        <c:numFmt formatCode="0%" sourceLinked="1"/>
        <c:majorTickMark val="out"/>
        <c:minorTickMark val="none"/>
        <c:tickLblPos val="nextTo"/>
        <c:txPr>
          <a:bodyPr/>
          <a:lstStyle/>
          <a:p>
            <a:pPr>
              <a:defRPr b="1"/>
            </a:pPr>
            <a:endParaRPr lang="en-US"/>
          </a:p>
        </c:txPr>
        <c:crossAx val="494396880"/>
        <c:crosses val="autoZero"/>
        <c:crossBetween val="between"/>
        <c:majorUnit val="0.2"/>
      </c:valAx>
      <c:spPr>
        <a:solidFill>
          <a:srgbClr val="000000"/>
        </a:solidFill>
        <a:ln w="12700">
          <a:solidFill>
            <a:srgbClr val="FFFFFF"/>
          </a:solidFill>
        </a:ln>
      </c:spPr>
    </c:plotArea>
    <c:legend>
      <c:legendPos val="t"/>
      <c:layout>
        <c:manualLayout>
          <c:xMode val="edge"/>
          <c:yMode val="edge"/>
          <c:x val="0.19033750894774518"/>
          <c:y val="3.125E-2"/>
          <c:w val="0.74845016607437342"/>
          <c:h val="5.5946932414698163E-2"/>
        </c:manualLayout>
      </c:layout>
      <c:overlay val="0"/>
      <c:spPr>
        <a:solidFill>
          <a:schemeClr val="bg2"/>
        </a:solidFill>
        <a:ln w="12700">
          <a:solidFill>
            <a:srgbClr val="FFFFFF"/>
          </a:solidFill>
        </a:ln>
      </c:spPr>
      <c:txPr>
        <a:bodyPr/>
        <a:lstStyle/>
        <a:p>
          <a:pPr>
            <a:defRPr b="1"/>
          </a:pPr>
          <a:endParaRPr lang="en-US"/>
        </a:p>
      </c:txPr>
    </c:legend>
    <c:plotVisOnly val="1"/>
    <c:dispBlanksAs val="gap"/>
    <c:showDLblsOverMax val="0"/>
  </c:chart>
  <c:txPr>
    <a:bodyPr/>
    <a:lstStyle/>
    <a:p>
      <a:pPr>
        <a:defRPr sz="1500">
          <a:solidFill>
            <a:schemeClr val="tx1"/>
          </a:solidFill>
        </a:defRPr>
      </a:pPr>
      <a:endParaRPr lang="en-US"/>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08208064900978"/>
          <c:y val="0.14159879429134159"/>
          <c:w val="0.8636249105225946"/>
          <c:h val="0.67113312007874015"/>
        </c:manualLayout>
      </c:layout>
      <c:barChart>
        <c:barDir val="col"/>
        <c:grouping val="percentStacked"/>
        <c:varyColors val="0"/>
        <c:ser>
          <c:idx val="0"/>
          <c:order val="0"/>
          <c:tx>
            <c:strRef>
              <c:f>Sheet1!$B$1</c:f>
              <c:strCache>
                <c:ptCount val="1"/>
                <c:pt idx="0">
                  <c:v>18-39</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Sheet1!$A$2:$A$12</c:f>
              <c:strCache>
                <c:ptCount val="11"/>
                <c:pt idx="0">
                  <c:v>0-10</c:v>
                </c:pt>
                <c:pt idx="1">
                  <c:v>11-17</c:v>
                </c:pt>
                <c:pt idx="2">
                  <c:v>18-39</c:v>
                </c:pt>
                <c:pt idx="3">
                  <c:v>40-59</c:v>
                </c:pt>
                <c:pt idx="4">
                  <c:v>60+</c:v>
                </c:pt>
                <c:pt idx="6">
                  <c:v>0-10</c:v>
                </c:pt>
                <c:pt idx="7">
                  <c:v>11-17</c:v>
                </c:pt>
                <c:pt idx="8">
                  <c:v>18-39</c:v>
                </c:pt>
                <c:pt idx="9">
                  <c:v>40-59</c:v>
                </c:pt>
                <c:pt idx="10">
                  <c:v>60+</c:v>
                </c:pt>
              </c:strCache>
            </c:strRef>
          </c:cat>
          <c:val>
            <c:numRef>
              <c:f>Sheet1!$B$2:$B$12</c:f>
              <c:numCache>
                <c:formatCode>General</c:formatCode>
                <c:ptCount val="11"/>
                <c:pt idx="0">
                  <c:v>8</c:v>
                </c:pt>
                <c:pt idx="1">
                  <c:v>382</c:v>
                </c:pt>
                <c:pt idx="2">
                  <c:v>2730</c:v>
                </c:pt>
                <c:pt idx="3">
                  <c:v>1308</c:v>
                </c:pt>
                <c:pt idx="4">
                  <c:v>44</c:v>
                </c:pt>
                <c:pt idx="6">
                  <c:v>1</c:v>
                </c:pt>
                <c:pt idx="7">
                  <c:v>35</c:v>
                </c:pt>
                <c:pt idx="8">
                  <c:v>183</c:v>
                </c:pt>
                <c:pt idx="9">
                  <c:v>85</c:v>
                </c:pt>
                <c:pt idx="10">
                  <c:v>2</c:v>
                </c:pt>
              </c:numCache>
            </c:numRef>
          </c:val>
        </c:ser>
        <c:ser>
          <c:idx val="1"/>
          <c:order val="1"/>
          <c:tx>
            <c:strRef>
              <c:f>Sheet1!$C$1</c:f>
              <c:strCache>
                <c:ptCount val="1"/>
                <c:pt idx="0">
                  <c:v>40-59</c:v>
                </c:pt>
              </c:strCache>
            </c:strRef>
          </c:tx>
          <c:spPr>
            <a:gradFill flip="none" rotWithShape="1">
              <a:gsLst>
                <a:gs pos="0">
                  <a:srgbClr val="009999"/>
                </a:gs>
                <a:gs pos="50000">
                  <a:srgbClr val="66FFFF"/>
                </a:gs>
                <a:gs pos="100000">
                  <a:srgbClr val="009999"/>
                </a:gs>
              </a:gsLst>
              <a:lin ang="10800000" scaled="1"/>
              <a:tileRect/>
            </a:gradFill>
            <a:ln>
              <a:solidFill>
                <a:schemeClr val="bg2"/>
              </a:solidFill>
            </a:ln>
          </c:spPr>
          <c:invertIfNegative val="0"/>
          <c:cat>
            <c:strRef>
              <c:f>Sheet1!$A$2:$A$12</c:f>
              <c:strCache>
                <c:ptCount val="11"/>
                <c:pt idx="0">
                  <c:v>0-10</c:v>
                </c:pt>
                <c:pt idx="1">
                  <c:v>11-17</c:v>
                </c:pt>
                <c:pt idx="2">
                  <c:v>18-39</c:v>
                </c:pt>
                <c:pt idx="3">
                  <c:v>40-59</c:v>
                </c:pt>
                <c:pt idx="4">
                  <c:v>60+</c:v>
                </c:pt>
                <c:pt idx="6">
                  <c:v>0-10</c:v>
                </c:pt>
                <c:pt idx="7">
                  <c:v>11-17</c:v>
                </c:pt>
                <c:pt idx="8">
                  <c:v>18-39</c:v>
                </c:pt>
                <c:pt idx="9">
                  <c:v>40-59</c:v>
                </c:pt>
                <c:pt idx="10">
                  <c:v>60+</c:v>
                </c:pt>
              </c:strCache>
            </c:strRef>
          </c:cat>
          <c:val>
            <c:numRef>
              <c:f>Sheet1!$C$2:$C$12</c:f>
              <c:numCache>
                <c:formatCode>General</c:formatCode>
                <c:ptCount val="11"/>
                <c:pt idx="0">
                  <c:v>13</c:v>
                </c:pt>
                <c:pt idx="1">
                  <c:v>787</c:v>
                </c:pt>
                <c:pt idx="2">
                  <c:v>6912</c:v>
                </c:pt>
                <c:pt idx="3">
                  <c:v>5117</c:v>
                </c:pt>
                <c:pt idx="4">
                  <c:v>323</c:v>
                </c:pt>
                <c:pt idx="6">
                  <c:v>0</c:v>
                </c:pt>
                <c:pt idx="7">
                  <c:v>26</c:v>
                </c:pt>
                <c:pt idx="8">
                  <c:v>189</c:v>
                </c:pt>
                <c:pt idx="9">
                  <c:v>125</c:v>
                </c:pt>
                <c:pt idx="10">
                  <c:v>6</c:v>
                </c:pt>
              </c:numCache>
            </c:numRef>
          </c:val>
        </c:ser>
        <c:ser>
          <c:idx val="2"/>
          <c:order val="2"/>
          <c:tx>
            <c:strRef>
              <c:f>Sheet1!$D$1</c:f>
              <c:strCache>
                <c:ptCount val="1"/>
                <c:pt idx="0">
                  <c:v>60-69</c:v>
                </c:pt>
              </c:strCache>
            </c:strRef>
          </c:tx>
          <c:spPr>
            <a:gradFill flip="none" rotWithShape="1">
              <a:gsLst>
                <a:gs pos="0">
                  <a:srgbClr val="7030A0"/>
                </a:gs>
                <a:gs pos="50000">
                  <a:srgbClr val="9966FF"/>
                </a:gs>
                <a:gs pos="100000">
                  <a:srgbClr val="7030A0"/>
                </a:gs>
              </a:gsLst>
              <a:lin ang="10800000" scaled="1"/>
              <a:tileRect/>
            </a:gradFill>
            <a:ln>
              <a:solidFill>
                <a:srgbClr val="000000"/>
              </a:solidFill>
            </a:ln>
          </c:spPr>
          <c:invertIfNegative val="0"/>
          <c:cat>
            <c:strRef>
              <c:f>Sheet1!$A$2:$A$12</c:f>
              <c:strCache>
                <c:ptCount val="11"/>
                <c:pt idx="0">
                  <c:v>0-10</c:v>
                </c:pt>
                <c:pt idx="1">
                  <c:v>11-17</c:v>
                </c:pt>
                <c:pt idx="2">
                  <c:v>18-39</c:v>
                </c:pt>
                <c:pt idx="3">
                  <c:v>40-59</c:v>
                </c:pt>
                <c:pt idx="4">
                  <c:v>60+</c:v>
                </c:pt>
                <c:pt idx="6">
                  <c:v>0-10</c:v>
                </c:pt>
                <c:pt idx="7">
                  <c:v>11-17</c:v>
                </c:pt>
                <c:pt idx="8">
                  <c:v>18-39</c:v>
                </c:pt>
                <c:pt idx="9">
                  <c:v>40-59</c:v>
                </c:pt>
                <c:pt idx="10">
                  <c:v>60+</c:v>
                </c:pt>
              </c:strCache>
            </c:strRef>
          </c:cat>
          <c:val>
            <c:numRef>
              <c:f>Sheet1!$D$2:$D$12</c:f>
              <c:numCache>
                <c:formatCode>General</c:formatCode>
                <c:ptCount val="11"/>
                <c:pt idx="0">
                  <c:v>5</c:v>
                </c:pt>
                <c:pt idx="1">
                  <c:v>407</c:v>
                </c:pt>
                <c:pt idx="2">
                  <c:v>3730</c:v>
                </c:pt>
                <c:pt idx="3">
                  <c:v>2927</c:v>
                </c:pt>
                <c:pt idx="4">
                  <c:v>261</c:v>
                </c:pt>
                <c:pt idx="6">
                  <c:v>0</c:v>
                </c:pt>
                <c:pt idx="7">
                  <c:v>8</c:v>
                </c:pt>
                <c:pt idx="8">
                  <c:v>76</c:v>
                </c:pt>
                <c:pt idx="9">
                  <c:v>58</c:v>
                </c:pt>
                <c:pt idx="10">
                  <c:v>4</c:v>
                </c:pt>
              </c:numCache>
            </c:numRef>
          </c:val>
        </c:ser>
        <c:ser>
          <c:idx val="3"/>
          <c:order val="3"/>
          <c:tx>
            <c:strRef>
              <c:f>Sheet1!$E$1</c:f>
              <c:strCache>
                <c:ptCount val="1"/>
                <c:pt idx="0">
                  <c:v>70+</c:v>
                </c:pt>
              </c:strCache>
            </c:strRef>
          </c:tx>
          <c:spPr>
            <a:gradFill flip="none" rotWithShape="1">
              <a:gsLst>
                <a:gs pos="0">
                  <a:srgbClr val="FF9900"/>
                </a:gs>
                <a:gs pos="50000">
                  <a:srgbClr val="FFC000"/>
                </a:gs>
                <a:gs pos="100000">
                  <a:srgbClr val="FF9900"/>
                </a:gs>
              </a:gsLst>
              <a:lin ang="0" scaled="1"/>
              <a:tileRect/>
            </a:gradFill>
            <a:ln>
              <a:solidFill>
                <a:srgbClr val="000000"/>
              </a:solidFill>
            </a:ln>
          </c:spPr>
          <c:invertIfNegative val="0"/>
          <c:cat>
            <c:strRef>
              <c:f>Sheet1!$A$2:$A$12</c:f>
              <c:strCache>
                <c:ptCount val="11"/>
                <c:pt idx="0">
                  <c:v>0-10</c:v>
                </c:pt>
                <c:pt idx="1">
                  <c:v>11-17</c:v>
                </c:pt>
                <c:pt idx="2">
                  <c:v>18-39</c:v>
                </c:pt>
                <c:pt idx="3">
                  <c:v>40-59</c:v>
                </c:pt>
                <c:pt idx="4">
                  <c:v>60+</c:v>
                </c:pt>
                <c:pt idx="6">
                  <c:v>0-10</c:v>
                </c:pt>
                <c:pt idx="7">
                  <c:v>11-17</c:v>
                </c:pt>
                <c:pt idx="8">
                  <c:v>18-39</c:v>
                </c:pt>
                <c:pt idx="9">
                  <c:v>40-59</c:v>
                </c:pt>
                <c:pt idx="10">
                  <c:v>60+</c:v>
                </c:pt>
              </c:strCache>
            </c:strRef>
          </c:cat>
          <c:val>
            <c:numRef>
              <c:f>Sheet1!$E$2:$E$12</c:f>
              <c:numCache>
                <c:formatCode>General</c:formatCode>
                <c:ptCount val="11"/>
                <c:pt idx="0">
                  <c:v>0</c:v>
                </c:pt>
                <c:pt idx="1">
                  <c:v>16</c:v>
                </c:pt>
                <c:pt idx="2">
                  <c:v>210</c:v>
                </c:pt>
                <c:pt idx="3">
                  <c:v>178</c:v>
                </c:pt>
                <c:pt idx="4">
                  <c:v>16</c:v>
                </c:pt>
                <c:pt idx="6">
                  <c:v>0</c:v>
                </c:pt>
                <c:pt idx="7">
                  <c:v>0</c:v>
                </c:pt>
                <c:pt idx="8">
                  <c:v>5</c:v>
                </c:pt>
                <c:pt idx="9">
                  <c:v>6</c:v>
                </c:pt>
                <c:pt idx="10">
                  <c:v>0</c:v>
                </c:pt>
              </c:numCache>
            </c:numRef>
          </c:val>
        </c:ser>
        <c:dLbls>
          <c:showLegendKey val="0"/>
          <c:showVal val="0"/>
          <c:showCatName val="0"/>
          <c:showSerName val="0"/>
          <c:showPercent val="0"/>
          <c:showBubbleSize val="0"/>
        </c:dLbls>
        <c:gapWidth val="40"/>
        <c:overlap val="100"/>
        <c:axId val="494398056"/>
        <c:axId val="494398448"/>
      </c:barChart>
      <c:catAx>
        <c:axId val="494398056"/>
        <c:scaling>
          <c:orientation val="minMax"/>
        </c:scaling>
        <c:delete val="0"/>
        <c:axPos val="b"/>
        <c:title>
          <c:tx>
            <c:rich>
              <a:bodyPr/>
              <a:lstStyle/>
              <a:p>
                <a:pPr>
                  <a:defRPr sz="1700"/>
                </a:pPr>
                <a:r>
                  <a:rPr lang="en-US" sz="1700" dirty="0" smtClean="0"/>
                  <a:t>Donor  age</a:t>
                </a:r>
                <a:endParaRPr lang="en-US" sz="1700" dirty="0"/>
              </a:p>
            </c:rich>
          </c:tx>
          <c:layout>
            <c:manualLayout>
              <c:xMode val="edge"/>
              <c:yMode val="edge"/>
              <c:x val="0.46925301372726647"/>
              <c:y val="0.92159448818897638"/>
            </c:manualLayout>
          </c:layout>
          <c:overlay val="0"/>
        </c:title>
        <c:numFmt formatCode="General" sourceLinked="0"/>
        <c:majorTickMark val="out"/>
        <c:minorTickMark val="none"/>
        <c:tickLblPos val="nextTo"/>
        <c:txPr>
          <a:bodyPr/>
          <a:lstStyle/>
          <a:p>
            <a:pPr>
              <a:defRPr sz="1500" b="1"/>
            </a:pPr>
            <a:endParaRPr lang="en-US"/>
          </a:p>
        </c:txPr>
        <c:crossAx val="494398448"/>
        <c:crosses val="autoZero"/>
        <c:auto val="1"/>
        <c:lblAlgn val="ctr"/>
        <c:lblOffset val="100"/>
        <c:noMultiLvlLbl val="0"/>
      </c:catAx>
      <c:valAx>
        <c:axId val="494398448"/>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494398056"/>
        <c:crosses val="autoZero"/>
        <c:crossBetween val="between"/>
        <c:majorUnit val="0.2"/>
      </c:valAx>
      <c:spPr>
        <a:solidFill>
          <a:srgbClr val="000000"/>
        </a:solidFill>
        <a:ln w="12700">
          <a:solidFill>
            <a:srgbClr val="FFFFFF"/>
          </a:solidFill>
        </a:ln>
      </c:spPr>
    </c:plotArea>
    <c:legend>
      <c:legendPos val="t"/>
      <c:layout>
        <c:manualLayout>
          <c:xMode val="edge"/>
          <c:yMode val="edge"/>
          <c:x val="0.25523424616170121"/>
          <c:y val="3.125E-2"/>
          <c:w val="0.59659721738322535"/>
          <c:h val="5.5946932414698183E-2"/>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870648244441246E-2"/>
          <c:y val="3.0806501910033542E-2"/>
          <c:w val="0.88478627671541055"/>
          <c:h val="0.80582989007563044"/>
        </c:manualLayout>
      </c:layout>
      <c:bubbleChart>
        <c:varyColors val="0"/>
        <c:ser>
          <c:idx val="0"/>
          <c:order val="0"/>
          <c:tx>
            <c:strRef>
              <c:f>Sheet1!$C$1</c:f>
              <c:strCache>
                <c:ptCount val="1"/>
                <c:pt idx="0">
                  <c:v>N</c:v>
                </c:pt>
              </c:strCache>
            </c:strRef>
          </c:tx>
          <c:spPr>
            <a:solidFill>
              <a:srgbClr val="00FF00"/>
            </a:solidFill>
            <a:ln>
              <a:noFill/>
            </a:ln>
          </c:spPr>
          <c:invertIfNegative val="0"/>
          <c:xVal>
            <c:numRef>
              <c:f>Sheet1!$A$2:$A$2897</c:f>
              <c:numCache>
                <c:formatCode>General</c:formatCode>
                <c:ptCount val="2896"/>
                <c:pt idx="0">
                  <c:v>18</c:v>
                </c:pt>
                <c:pt idx="1">
                  <c:v>18</c:v>
                </c:pt>
                <c:pt idx="2">
                  <c:v>18</c:v>
                </c:pt>
                <c:pt idx="3">
                  <c:v>18</c:v>
                </c:pt>
                <c:pt idx="4">
                  <c:v>18</c:v>
                </c:pt>
                <c:pt idx="5">
                  <c:v>18</c:v>
                </c:pt>
                <c:pt idx="6">
                  <c:v>18</c:v>
                </c:pt>
                <c:pt idx="7">
                  <c:v>18</c:v>
                </c:pt>
                <c:pt idx="8">
                  <c:v>18</c:v>
                </c:pt>
                <c:pt idx="9">
                  <c:v>18</c:v>
                </c:pt>
                <c:pt idx="10">
                  <c:v>18</c:v>
                </c:pt>
                <c:pt idx="11">
                  <c:v>18</c:v>
                </c:pt>
                <c:pt idx="12">
                  <c:v>18</c:v>
                </c:pt>
                <c:pt idx="13">
                  <c:v>18</c:v>
                </c:pt>
                <c:pt idx="14">
                  <c:v>18</c:v>
                </c:pt>
                <c:pt idx="15">
                  <c:v>18</c:v>
                </c:pt>
                <c:pt idx="16">
                  <c:v>18</c:v>
                </c:pt>
                <c:pt idx="17">
                  <c:v>18</c:v>
                </c:pt>
                <c:pt idx="18">
                  <c:v>18</c:v>
                </c:pt>
                <c:pt idx="19">
                  <c:v>18</c:v>
                </c:pt>
                <c:pt idx="20">
                  <c:v>18</c:v>
                </c:pt>
                <c:pt idx="21">
                  <c:v>18</c:v>
                </c:pt>
                <c:pt idx="22">
                  <c:v>18</c:v>
                </c:pt>
                <c:pt idx="23">
                  <c:v>18</c:v>
                </c:pt>
                <c:pt idx="24">
                  <c:v>18</c:v>
                </c:pt>
                <c:pt idx="25">
                  <c:v>18</c:v>
                </c:pt>
                <c:pt idx="26">
                  <c:v>18</c:v>
                </c:pt>
                <c:pt idx="27">
                  <c:v>18</c:v>
                </c:pt>
                <c:pt idx="28">
                  <c:v>18</c:v>
                </c:pt>
                <c:pt idx="29">
                  <c:v>18</c:v>
                </c:pt>
                <c:pt idx="30">
                  <c:v>18</c:v>
                </c:pt>
                <c:pt idx="31">
                  <c:v>18</c:v>
                </c:pt>
                <c:pt idx="32">
                  <c:v>18</c:v>
                </c:pt>
                <c:pt idx="33">
                  <c:v>18</c:v>
                </c:pt>
                <c:pt idx="34">
                  <c:v>18</c:v>
                </c:pt>
                <c:pt idx="35">
                  <c:v>18</c:v>
                </c:pt>
                <c:pt idx="36">
                  <c:v>18</c:v>
                </c:pt>
                <c:pt idx="37">
                  <c:v>18</c:v>
                </c:pt>
                <c:pt idx="38">
                  <c:v>18</c:v>
                </c:pt>
                <c:pt idx="39">
                  <c:v>18</c:v>
                </c:pt>
                <c:pt idx="40">
                  <c:v>18</c:v>
                </c:pt>
                <c:pt idx="41">
                  <c:v>18</c:v>
                </c:pt>
                <c:pt idx="42">
                  <c:v>18</c:v>
                </c:pt>
                <c:pt idx="43">
                  <c:v>18</c:v>
                </c:pt>
                <c:pt idx="44">
                  <c:v>18</c:v>
                </c:pt>
                <c:pt idx="45">
                  <c:v>18</c:v>
                </c:pt>
                <c:pt idx="46">
                  <c:v>18</c:v>
                </c:pt>
                <c:pt idx="47">
                  <c:v>19</c:v>
                </c:pt>
                <c:pt idx="48">
                  <c:v>19</c:v>
                </c:pt>
                <c:pt idx="49">
                  <c:v>19</c:v>
                </c:pt>
                <c:pt idx="50">
                  <c:v>19</c:v>
                </c:pt>
                <c:pt idx="51">
                  <c:v>19</c:v>
                </c:pt>
                <c:pt idx="52">
                  <c:v>19</c:v>
                </c:pt>
                <c:pt idx="53">
                  <c:v>19</c:v>
                </c:pt>
                <c:pt idx="54">
                  <c:v>19</c:v>
                </c:pt>
                <c:pt idx="55">
                  <c:v>19</c:v>
                </c:pt>
                <c:pt idx="56">
                  <c:v>19</c:v>
                </c:pt>
                <c:pt idx="57">
                  <c:v>19</c:v>
                </c:pt>
                <c:pt idx="58">
                  <c:v>19</c:v>
                </c:pt>
                <c:pt idx="59">
                  <c:v>19</c:v>
                </c:pt>
                <c:pt idx="60">
                  <c:v>19</c:v>
                </c:pt>
                <c:pt idx="61">
                  <c:v>19</c:v>
                </c:pt>
                <c:pt idx="62">
                  <c:v>19</c:v>
                </c:pt>
                <c:pt idx="63">
                  <c:v>19</c:v>
                </c:pt>
                <c:pt idx="64">
                  <c:v>19</c:v>
                </c:pt>
                <c:pt idx="65">
                  <c:v>19</c:v>
                </c:pt>
                <c:pt idx="66">
                  <c:v>19</c:v>
                </c:pt>
                <c:pt idx="67">
                  <c:v>19</c:v>
                </c:pt>
                <c:pt idx="68">
                  <c:v>19</c:v>
                </c:pt>
                <c:pt idx="69">
                  <c:v>19</c:v>
                </c:pt>
                <c:pt idx="70">
                  <c:v>19</c:v>
                </c:pt>
                <c:pt idx="71">
                  <c:v>19</c:v>
                </c:pt>
                <c:pt idx="72">
                  <c:v>19</c:v>
                </c:pt>
                <c:pt idx="73">
                  <c:v>19</c:v>
                </c:pt>
                <c:pt idx="74">
                  <c:v>19</c:v>
                </c:pt>
                <c:pt idx="75">
                  <c:v>19</c:v>
                </c:pt>
                <c:pt idx="76">
                  <c:v>19</c:v>
                </c:pt>
                <c:pt idx="77">
                  <c:v>19</c:v>
                </c:pt>
                <c:pt idx="78">
                  <c:v>19</c:v>
                </c:pt>
                <c:pt idx="79">
                  <c:v>19</c:v>
                </c:pt>
                <c:pt idx="80">
                  <c:v>19</c:v>
                </c:pt>
                <c:pt idx="81">
                  <c:v>19</c:v>
                </c:pt>
                <c:pt idx="82">
                  <c:v>19</c:v>
                </c:pt>
                <c:pt idx="83">
                  <c:v>19</c:v>
                </c:pt>
                <c:pt idx="84">
                  <c:v>19</c:v>
                </c:pt>
                <c:pt idx="85">
                  <c:v>19</c:v>
                </c:pt>
                <c:pt idx="86">
                  <c:v>19</c:v>
                </c:pt>
                <c:pt idx="87">
                  <c:v>19</c:v>
                </c:pt>
                <c:pt idx="88">
                  <c:v>19</c:v>
                </c:pt>
                <c:pt idx="89">
                  <c:v>19</c:v>
                </c:pt>
                <c:pt idx="90">
                  <c:v>19</c:v>
                </c:pt>
                <c:pt idx="91">
                  <c:v>19</c:v>
                </c:pt>
                <c:pt idx="92">
                  <c:v>19</c:v>
                </c:pt>
                <c:pt idx="93">
                  <c:v>19</c:v>
                </c:pt>
                <c:pt idx="94">
                  <c:v>19</c:v>
                </c:pt>
                <c:pt idx="95">
                  <c:v>20</c:v>
                </c:pt>
                <c:pt idx="96">
                  <c:v>20</c:v>
                </c:pt>
                <c:pt idx="97">
                  <c:v>20</c:v>
                </c:pt>
                <c:pt idx="98">
                  <c:v>20</c:v>
                </c:pt>
                <c:pt idx="99">
                  <c:v>20</c:v>
                </c:pt>
                <c:pt idx="100">
                  <c:v>20</c:v>
                </c:pt>
                <c:pt idx="101">
                  <c:v>20</c:v>
                </c:pt>
                <c:pt idx="102">
                  <c:v>20</c:v>
                </c:pt>
                <c:pt idx="103">
                  <c:v>20</c:v>
                </c:pt>
                <c:pt idx="104">
                  <c:v>20</c:v>
                </c:pt>
                <c:pt idx="105">
                  <c:v>20</c:v>
                </c:pt>
                <c:pt idx="106">
                  <c:v>20</c:v>
                </c:pt>
                <c:pt idx="107">
                  <c:v>20</c:v>
                </c:pt>
                <c:pt idx="108">
                  <c:v>20</c:v>
                </c:pt>
                <c:pt idx="109">
                  <c:v>20</c:v>
                </c:pt>
                <c:pt idx="110">
                  <c:v>20</c:v>
                </c:pt>
                <c:pt idx="111">
                  <c:v>20</c:v>
                </c:pt>
                <c:pt idx="112">
                  <c:v>20</c:v>
                </c:pt>
                <c:pt idx="113">
                  <c:v>20</c:v>
                </c:pt>
                <c:pt idx="114">
                  <c:v>20</c:v>
                </c:pt>
                <c:pt idx="115">
                  <c:v>20</c:v>
                </c:pt>
                <c:pt idx="116">
                  <c:v>20</c:v>
                </c:pt>
                <c:pt idx="117">
                  <c:v>20</c:v>
                </c:pt>
                <c:pt idx="118">
                  <c:v>20</c:v>
                </c:pt>
                <c:pt idx="119">
                  <c:v>20</c:v>
                </c:pt>
                <c:pt idx="120">
                  <c:v>20</c:v>
                </c:pt>
                <c:pt idx="121">
                  <c:v>20</c:v>
                </c:pt>
                <c:pt idx="122">
                  <c:v>20</c:v>
                </c:pt>
                <c:pt idx="123">
                  <c:v>20</c:v>
                </c:pt>
                <c:pt idx="124">
                  <c:v>20</c:v>
                </c:pt>
                <c:pt idx="125">
                  <c:v>20</c:v>
                </c:pt>
                <c:pt idx="126">
                  <c:v>20</c:v>
                </c:pt>
                <c:pt idx="127">
                  <c:v>20</c:v>
                </c:pt>
                <c:pt idx="128">
                  <c:v>20</c:v>
                </c:pt>
                <c:pt idx="129">
                  <c:v>20</c:v>
                </c:pt>
                <c:pt idx="130">
                  <c:v>20</c:v>
                </c:pt>
                <c:pt idx="131">
                  <c:v>20</c:v>
                </c:pt>
                <c:pt idx="132">
                  <c:v>20</c:v>
                </c:pt>
                <c:pt idx="133">
                  <c:v>20</c:v>
                </c:pt>
                <c:pt idx="134">
                  <c:v>20</c:v>
                </c:pt>
                <c:pt idx="135">
                  <c:v>20</c:v>
                </c:pt>
                <c:pt idx="136">
                  <c:v>20</c:v>
                </c:pt>
                <c:pt idx="137">
                  <c:v>20</c:v>
                </c:pt>
                <c:pt idx="138">
                  <c:v>20</c:v>
                </c:pt>
                <c:pt idx="139">
                  <c:v>21</c:v>
                </c:pt>
                <c:pt idx="140">
                  <c:v>21</c:v>
                </c:pt>
                <c:pt idx="141">
                  <c:v>21</c:v>
                </c:pt>
                <c:pt idx="142">
                  <c:v>21</c:v>
                </c:pt>
                <c:pt idx="143">
                  <c:v>21</c:v>
                </c:pt>
                <c:pt idx="144">
                  <c:v>21</c:v>
                </c:pt>
                <c:pt idx="145">
                  <c:v>21</c:v>
                </c:pt>
                <c:pt idx="146">
                  <c:v>21</c:v>
                </c:pt>
                <c:pt idx="147">
                  <c:v>21</c:v>
                </c:pt>
                <c:pt idx="148">
                  <c:v>21</c:v>
                </c:pt>
                <c:pt idx="149">
                  <c:v>21</c:v>
                </c:pt>
                <c:pt idx="150">
                  <c:v>21</c:v>
                </c:pt>
                <c:pt idx="151">
                  <c:v>21</c:v>
                </c:pt>
                <c:pt idx="152">
                  <c:v>21</c:v>
                </c:pt>
                <c:pt idx="153">
                  <c:v>21</c:v>
                </c:pt>
                <c:pt idx="154">
                  <c:v>21</c:v>
                </c:pt>
                <c:pt idx="155">
                  <c:v>21</c:v>
                </c:pt>
                <c:pt idx="156">
                  <c:v>21</c:v>
                </c:pt>
                <c:pt idx="157">
                  <c:v>21</c:v>
                </c:pt>
                <c:pt idx="158">
                  <c:v>21</c:v>
                </c:pt>
                <c:pt idx="159">
                  <c:v>21</c:v>
                </c:pt>
                <c:pt idx="160">
                  <c:v>21</c:v>
                </c:pt>
                <c:pt idx="161">
                  <c:v>21</c:v>
                </c:pt>
                <c:pt idx="162">
                  <c:v>21</c:v>
                </c:pt>
                <c:pt idx="163">
                  <c:v>21</c:v>
                </c:pt>
                <c:pt idx="164">
                  <c:v>21</c:v>
                </c:pt>
                <c:pt idx="165">
                  <c:v>21</c:v>
                </c:pt>
                <c:pt idx="166">
                  <c:v>21</c:v>
                </c:pt>
                <c:pt idx="167">
                  <c:v>21</c:v>
                </c:pt>
                <c:pt idx="168">
                  <c:v>21</c:v>
                </c:pt>
                <c:pt idx="169">
                  <c:v>21</c:v>
                </c:pt>
                <c:pt idx="170">
                  <c:v>21</c:v>
                </c:pt>
                <c:pt idx="171">
                  <c:v>21</c:v>
                </c:pt>
                <c:pt idx="172">
                  <c:v>21</c:v>
                </c:pt>
                <c:pt idx="173">
                  <c:v>21</c:v>
                </c:pt>
                <c:pt idx="174">
                  <c:v>21</c:v>
                </c:pt>
                <c:pt idx="175">
                  <c:v>21</c:v>
                </c:pt>
                <c:pt idx="176">
                  <c:v>21</c:v>
                </c:pt>
                <c:pt idx="177">
                  <c:v>21</c:v>
                </c:pt>
                <c:pt idx="178">
                  <c:v>21</c:v>
                </c:pt>
                <c:pt idx="179">
                  <c:v>21</c:v>
                </c:pt>
                <c:pt idx="180">
                  <c:v>21</c:v>
                </c:pt>
                <c:pt idx="181">
                  <c:v>21</c:v>
                </c:pt>
                <c:pt idx="182">
                  <c:v>21</c:v>
                </c:pt>
                <c:pt idx="183">
                  <c:v>21</c:v>
                </c:pt>
                <c:pt idx="184">
                  <c:v>21</c:v>
                </c:pt>
                <c:pt idx="185">
                  <c:v>22</c:v>
                </c:pt>
                <c:pt idx="186">
                  <c:v>22</c:v>
                </c:pt>
                <c:pt idx="187">
                  <c:v>22</c:v>
                </c:pt>
                <c:pt idx="188">
                  <c:v>22</c:v>
                </c:pt>
                <c:pt idx="189">
                  <c:v>22</c:v>
                </c:pt>
                <c:pt idx="190">
                  <c:v>22</c:v>
                </c:pt>
                <c:pt idx="191">
                  <c:v>22</c:v>
                </c:pt>
                <c:pt idx="192">
                  <c:v>22</c:v>
                </c:pt>
                <c:pt idx="193">
                  <c:v>22</c:v>
                </c:pt>
                <c:pt idx="194">
                  <c:v>22</c:v>
                </c:pt>
                <c:pt idx="195">
                  <c:v>22</c:v>
                </c:pt>
                <c:pt idx="196">
                  <c:v>22</c:v>
                </c:pt>
                <c:pt idx="197">
                  <c:v>22</c:v>
                </c:pt>
                <c:pt idx="198">
                  <c:v>22</c:v>
                </c:pt>
                <c:pt idx="199">
                  <c:v>22</c:v>
                </c:pt>
                <c:pt idx="200">
                  <c:v>22</c:v>
                </c:pt>
                <c:pt idx="201">
                  <c:v>22</c:v>
                </c:pt>
                <c:pt idx="202">
                  <c:v>22</c:v>
                </c:pt>
                <c:pt idx="203">
                  <c:v>22</c:v>
                </c:pt>
                <c:pt idx="204">
                  <c:v>22</c:v>
                </c:pt>
                <c:pt idx="205">
                  <c:v>22</c:v>
                </c:pt>
                <c:pt idx="206">
                  <c:v>22</c:v>
                </c:pt>
                <c:pt idx="207">
                  <c:v>22</c:v>
                </c:pt>
                <c:pt idx="208">
                  <c:v>22</c:v>
                </c:pt>
                <c:pt idx="209">
                  <c:v>22</c:v>
                </c:pt>
                <c:pt idx="210">
                  <c:v>22</c:v>
                </c:pt>
                <c:pt idx="211">
                  <c:v>22</c:v>
                </c:pt>
                <c:pt idx="212">
                  <c:v>22</c:v>
                </c:pt>
                <c:pt idx="213">
                  <c:v>22</c:v>
                </c:pt>
                <c:pt idx="214">
                  <c:v>22</c:v>
                </c:pt>
                <c:pt idx="215">
                  <c:v>22</c:v>
                </c:pt>
                <c:pt idx="216">
                  <c:v>22</c:v>
                </c:pt>
                <c:pt idx="217">
                  <c:v>22</c:v>
                </c:pt>
                <c:pt idx="218">
                  <c:v>22</c:v>
                </c:pt>
                <c:pt idx="219">
                  <c:v>22</c:v>
                </c:pt>
                <c:pt idx="220">
                  <c:v>22</c:v>
                </c:pt>
                <c:pt idx="221">
                  <c:v>22</c:v>
                </c:pt>
                <c:pt idx="222">
                  <c:v>22</c:v>
                </c:pt>
                <c:pt idx="223">
                  <c:v>22</c:v>
                </c:pt>
                <c:pt idx="224">
                  <c:v>22</c:v>
                </c:pt>
                <c:pt idx="225">
                  <c:v>22</c:v>
                </c:pt>
                <c:pt idx="226">
                  <c:v>22</c:v>
                </c:pt>
                <c:pt idx="227">
                  <c:v>22</c:v>
                </c:pt>
                <c:pt idx="228">
                  <c:v>22</c:v>
                </c:pt>
                <c:pt idx="229">
                  <c:v>23</c:v>
                </c:pt>
                <c:pt idx="230">
                  <c:v>23</c:v>
                </c:pt>
                <c:pt idx="231">
                  <c:v>23</c:v>
                </c:pt>
                <c:pt idx="232">
                  <c:v>23</c:v>
                </c:pt>
                <c:pt idx="233">
                  <c:v>23</c:v>
                </c:pt>
                <c:pt idx="234">
                  <c:v>23</c:v>
                </c:pt>
                <c:pt idx="235">
                  <c:v>23</c:v>
                </c:pt>
                <c:pt idx="236">
                  <c:v>23</c:v>
                </c:pt>
                <c:pt idx="237">
                  <c:v>23</c:v>
                </c:pt>
                <c:pt idx="238">
                  <c:v>23</c:v>
                </c:pt>
                <c:pt idx="239">
                  <c:v>23</c:v>
                </c:pt>
                <c:pt idx="240">
                  <c:v>23</c:v>
                </c:pt>
                <c:pt idx="241">
                  <c:v>23</c:v>
                </c:pt>
                <c:pt idx="242">
                  <c:v>23</c:v>
                </c:pt>
                <c:pt idx="243">
                  <c:v>23</c:v>
                </c:pt>
                <c:pt idx="244">
                  <c:v>23</c:v>
                </c:pt>
                <c:pt idx="245">
                  <c:v>23</c:v>
                </c:pt>
                <c:pt idx="246">
                  <c:v>23</c:v>
                </c:pt>
                <c:pt idx="247">
                  <c:v>23</c:v>
                </c:pt>
                <c:pt idx="248">
                  <c:v>23</c:v>
                </c:pt>
                <c:pt idx="249">
                  <c:v>23</c:v>
                </c:pt>
                <c:pt idx="250">
                  <c:v>23</c:v>
                </c:pt>
                <c:pt idx="251">
                  <c:v>23</c:v>
                </c:pt>
                <c:pt idx="252">
                  <c:v>23</c:v>
                </c:pt>
                <c:pt idx="253">
                  <c:v>23</c:v>
                </c:pt>
                <c:pt idx="254">
                  <c:v>23</c:v>
                </c:pt>
                <c:pt idx="255">
                  <c:v>23</c:v>
                </c:pt>
                <c:pt idx="256">
                  <c:v>23</c:v>
                </c:pt>
                <c:pt idx="257">
                  <c:v>23</c:v>
                </c:pt>
                <c:pt idx="258">
                  <c:v>23</c:v>
                </c:pt>
                <c:pt idx="259">
                  <c:v>23</c:v>
                </c:pt>
                <c:pt idx="260">
                  <c:v>23</c:v>
                </c:pt>
                <c:pt idx="261">
                  <c:v>23</c:v>
                </c:pt>
                <c:pt idx="262">
                  <c:v>23</c:v>
                </c:pt>
                <c:pt idx="263">
                  <c:v>23</c:v>
                </c:pt>
                <c:pt idx="264">
                  <c:v>23</c:v>
                </c:pt>
                <c:pt idx="265">
                  <c:v>23</c:v>
                </c:pt>
                <c:pt idx="266">
                  <c:v>23</c:v>
                </c:pt>
                <c:pt idx="267">
                  <c:v>23</c:v>
                </c:pt>
                <c:pt idx="268">
                  <c:v>23</c:v>
                </c:pt>
                <c:pt idx="269">
                  <c:v>23</c:v>
                </c:pt>
                <c:pt idx="270">
                  <c:v>23</c:v>
                </c:pt>
                <c:pt idx="271">
                  <c:v>23</c:v>
                </c:pt>
                <c:pt idx="272">
                  <c:v>23</c:v>
                </c:pt>
                <c:pt idx="273">
                  <c:v>23</c:v>
                </c:pt>
                <c:pt idx="274">
                  <c:v>23</c:v>
                </c:pt>
                <c:pt idx="275">
                  <c:v>23</c:v>
                </c:pt>
                <c:pt idx="276">
                  <c:v>23</c:v>
                </c:pt>
                <c:pt idx="277">
                  <c:v>24</c:v>
                </c:pt>
                <c:pt idx="278">
                  <c:v>24</c:v>
                </c:pt>
                <c:pt idx="279">
                  <c:v>24</c:v>
                </c:pt>
                <c:pt idx="280">
                  <c:v>24</c:v>
                </c:pt>
                <c:pt idx="281">
                  <c:v>24</c:v>
                </c:pt>
                <c:pt idx="282">
                  <c:v>24</c:v>
                </c:pt>
                <c:pt idx="283">
                  <c:v>24</c:v>
                </c:pt>
                <c:pt idx="284">
                  <c:v>24</c:v>
                </c:pt>
                <c:pt idx="285">
                  <c:v>24</c:v>
                </c:pt>
                <c:pt idx="286">
                  <c:v>24</c:v>
                </c:pt>
                <c:pt idx="287">
                  <c:v>24</c:v>
                </c:pt>
                <c:pt idx="288">
                  <c:v>24</c:v>
                </c:pt>
                <c:pt idx="289">
                  <c:v>24</c:v>
                </c:pt>
                <c:pt idx="290">
                  <c:v>24</c:v>
                </c:pt>
                <c:pt idx="291">
                  <c:v>24</c:v>
                </c:pt>
                <c:pt idx="292">
                  <c:v>24</c:v>
                </c:pt>
                <c:pt idx="293">
                  <c:v>24</c:v>
                </c:pt>
                <c:pt idx="294">
                  <c:v>24</c:v>
                </c:pt>
                <c:pt idx="295">
                  <c:v>24</c:v>
                </c:pt>
                <c:pt idx="296">
                  <c:v>24</c:v>
                </c:pt>
                <c:pt idx="297">
                  <c:v>24</c:v>
                </c:pt>
                <c:pt idx="298">
                  <c:v>24</c:v>
                </c:pt>
                <c:pt idx="299">
                  <c:v>24</c:v>
                </c:pt>
                <c:pt idx="300">
                  <c:v>24</c:v>
                </c:pt>
                <c:pt idx="301">
                  <c:v>24</c:v>
                </c:pt>
                <c:pt idx="302">
                  <c:v>24</c:v>
                </c:pt>
                <c:pt idx="303">
                  <c:v>24</c:v>
                </c:pt>
                <c:pt idx="304">
                  <c:v>24</c:v>
                </c:pt>
                <c:pt idx="305">
                  <c:v>24</c:v>
                </c:pt>
                <c:pt idx="306">
                  <c:v>24</c:v>
                </c:pt>
                <c:pt idx="307">
                  <c:v>24</c:v>
                </c:pt>
                <c:pt idx="308">
                  <c:v>24</c:v>
                </c:pt>
                <c:pt idx="309">
                  <c:v>24</c:v>
                </c:pt>
                <c:pt idx="310">
                  <c:v>24</c:v>
                </c:pt>
                <c:pt idx="311">
                  <c:v>24</c:v>
                </c:pt>
                <c:pt idx="312">
                  <c:v>24</c:v>
                </c:pt>
                <c:pt idx="313">
                  <c:v>24</c:v>
                </c:pt>
                <c:pt idx="314">
                  <c:v>24</c:v>
                </c:pt>
                <c:pt idx="315">
                  <c:v>24</c:v>
                </c:pt>
                <c:pt idx="316">
                  <c:v>24</c:v>
                </c:pt>
                <c:pt idx="317">
                  <c:v>24</c:v>
                </c:pt>
                <c:pt idx="318">
                  <c:v>24</c:v>
                </c:pt>
                <c:pt idx="319">
                  <c:v>24</c:v>
                </c:pt>
                <c:pt idx="320">
                  <c:v>24</c:v>
                </c:pt>
                <c:pt idx="321">
                  <c:v>24</c:v>
                </c:pt>
                <c:pt idx="322">
                  <c:v>25</c:v>
                </c:pt>
                <c:pt idx="323">
                  <c:v>25</c:v>
                </c:pt>
                <c:pt idx="324">
                  <c:v>25</c:v>
                </c:pt>
                <c:pt idx="325">
                  <c:v>25</c:v>
                </c:pt>
                <c:pt idx="326">
                  <c:v>25</c:v>
                </c:pt>
                <c:pt idx="327">
                  <c:v>25</c:v>
                </c:pt>
                <c:pt idx="328">
                  <c:v>25</c:v>
                </c:pt>
                <c:pt idx="329">
                  <c:v>25</c:v>
                </c:pt>
                <c:pt idx="330">
                  <c:v>25</c:v>
                </c:pt>
                <c:pt idx="331">
                  <c:v>25</c:v>
                </c:pt>
                <c:pt idx="332">
                  <c:v>25</c:v>
                </c:pt>
                <c:pt idx="333">
                  <c:v>25</c:v>
                </c:pt>
                <c:pt idx="334">
                  <c:v>25</c:v>
                </c:pt>
                <c:pt idx="335">
                  <c:v>25</c:v>
                </c:pt>
                <c:pt idx="336">
                  <c:v>25</c:v>
                </c:pt>
                <c:pt idx="337">
                  <c:v>25</c:v>
                </c:pt>
                <c:pt idx="338">
                  <c:v>25</c:v>
                </c:pt>
                <c:pt idx="339">
                  <c:v>25</c:v>
                </c:pt>
                <c:pt idx="340">
                  <c:v>25</c:v>
                </c:pt>
                <c:pt idx="341">
                  <c:v>25</c:v>
                </c:pt>
                <c:pt idx="342">
                  <c:v>25</c:v>
                </c:pt>
                <c:pt idx="343">
                  <c:v>25</c:v>
                </c:pt>
                <c:pt idx="344">
                  <c:v>25</c:v>
                </c:pt>
                <c:pt idx="345">
                  <c:v>25</c:v>
                </c:pt>
                <c:pt idx="346">
                  <c:v>25</c:v>
                </c:pt>
                <c:pt idx="347">
                  <c:v>25</c:v>
                </c:pt>
                <c:pt idx="348">
                  <c:v>25</c:v>
                </c:pt>
                <c:pt idx="349">
                  <c:v>25</c:v>
                </c:pt>
                <c:pt idx="350">
                  <c:v>25</c:v>
                </c:pt>
                <c:pt idx="351">
                  <c:v>25</c:v>
                </c:pt>
                <c:pt idx="352">
                  <c:v>25</c:v>
                </c:pt>
                <c:pt idx="353">
                  <c:v>25</c:v>
                </c:pt>
                <c:pt idx="354">
                  <c:v>25</c:v>
                </c:pt>
                <c:pt idx="355">
                  <c:v>25</c:v>
                </c:pt>
                <c:pt idx="356">
                  <c:v>25</c:v>
                </c:pt>
                <c:pt idx="357">
                  <c:v>25</c:v>
                </c:pt>
                <c:pt idx="358">
                  <c:v>25</c:v>
                </c:pt>
                <c:pt idx="359">
                  <c:v>25</c:v>
                </c:pt>
                <c:pt idx="360">
                  <c:v>25</c:v>
                </c:pt>
                <c:pt idx="361">
                  <c:v>25</c:v>
                </c:pt>
                <c:pt idx="362">
                  <c:v>25</c:v>
                </c:pt>
                <c:pt idx="363">
                  <c:v>25</c:v>
                </c:pt>
                <c:pt idx="364">
                  <c:v>25</c:v>
                </c:pt>
                <c:pt idx="365">
                  <c:v>25</c:v>
                </c:pt>
                <c:pt idx="366">
                  <c:v>25</c:v>
                </c:pt>
                <c:pt idx="367">
                  <c:v>25</c:v>
                </c:pt>
                <c:pt idx="368">
                  <c:v>25</c:v>
                </c:pt>
                <c:pt idx="369">
                  <c:v>25</c:v>
                </c:pt>
                <c:pt idx="370">
                  <c:v>25</c:v>
                </c:pt>
                <c:pt idx="371">
                  <c:v>25</c:v>
                </c:pt>
                <c:pt idx="372">
                  <c:v>26</c:v>
                </c:pt>
                <c:pt idx="373">
                  <c:v>26</c:v>
                </c:pt>
                <c:pt idx="374">
                  <c:v>26</c:v>
                </c:pt>
                <c:pt idx="375">
                  <c:v>26</c:v>
                </c:pt>
                <c:pt idx="376">
                  <c:v>26</c:v>
                </c:pt>
                <c:pt idx="377">
                  <c:v>26</c:v>
                </c:pt>
                <c:pt idx="378">
                  <c:v>26</c:v>
                </c:pt>
                <c:pt idx="379">
                  <c:v>26</c:v>
                </c:pt>
                <c:pt idx="380">
                  <c:v>26</c:v>
                </c:pt>
                <c:pt idx="381">
                  <c:v>26</c:v>
                </c:pt>
                <c:pt idx="382">
                  <c:v>26</c:v>
                </c:pt>
                <c:pt idx="383">
                  <c:v>26</c:v>
                </c:pt>
                <c:pt idx="384">
                  <c:v>26</c:v>
                </c:pt>
                <c:pt idx="385">
                  <c:v>26</c:v>
                </c:pt>
                <c:pt idx="386">
                  <c:v>26</c:v>
                </c:pt>
                <c:pt idx="387">
                  <c:v>26</c:v>
                </c:pt>
                <c:pt idx="388">
                  <c:v>26</c:v>
                </c:pt>
                <c:pt idx="389">
                  <c:v>26</c:v>
                </c:pt>
                <c:pt idx="390">
                  <c:v>26</c:v>
                </c:pt>
                <c:pt idx="391">
                  <c:v>26</c:v>
                </c:pt>
                <c:pt idx="392">
                  <c:v>26</c:v>
                </c:pt>
                <c:pt idx="393">
                  <c:v>26</c:v>
                </c:pt>
                <c:pt idx="394">
                  <c:v>26</c:v>
                </c:pt>
                <c:pt idx="395">
                  <c:v>26</c:v>
                </c:pt>
                <c:pt idx="396">
                  <c:v>26</c:v>
                </c:pt>
                <c:pt idx="397">
                  <c:v>26</c:v>
                </c:pt>
                <c:pt idx="398">
                  <c:v>26</c:v>
                </c:pt>
                <c:pt idx="399">
                  <c:v>26</c:v>
                </c:pt>
                <c:pt idx="400">
                  <c:v>26</c:v>
                </c:pt>
                <c:pt idx="401">
                  <c:v>26</c:v>
                </c:pt>
                <c:pt idx="402">
                  <c:v>26</c:v>
                </c:pt>
                <c:pt idx="403">
                  <c:v>26</c:v>
                </c:pt>
                <c:pt idx="404">
                  <c:v>26</c:v>
                </c:pt>
                <c:pt idx="405">
                  <c:v>26</c:v>
                </c:pt>
                <c:pt idx="406">
                  <c:v>26</c:v>
                </c:pt>
                <c:pt idx="407">
                  <c:v>26</c:v>
                </c:pt>
                <c:pt idx="408">
                  <c:v>26</c:v>
                </c:pt>
                <c:pt idx="409">
                  <c:v>26</c:v>
                </c:pt>
                <c:pt idx="410">
                  <c:v>26</c:v>
                </c:pt>
                <c:pt idx="411">
                  <c:v>26</c:v>
                </c:pt>
                <c:pt idx="412">
                  <c:v>26</c:v>
                </c:pt>
                <c:pt idx="413">
                  <c:v>26</c:v>
                </c:pt>
                <c:pt idx="414">
                  <c:v>26</c:v>
                </c:pt>
                <c:pt idx="415">
                  <c:v>26</c:v>
                </c:pt>
                <c:pt idx="416">
                  <c:v>26</c:v>
                </c:pt>
                <c:pt idx="417">
                  <c:v>26</c:v>
                </c:pt>
                <c:pt idx="418">
                  <c:v>26</c:v>
                </c:pt>
                <c:pt idx="419">
                  <c:v>27</c:v>
                </c:pt>
                <c:pt idx="420">
                  <c:v>27</c:v>
                </c:pt>
                <c:pt idx="421">
                  <c:v>27</c:v>
                </c:pt>
                <c:pt idx="422">
                  <c:v>27</c:v>
                </c:pt>
                <c:pt idx="423">
                  <c:v>27</c:v>
                </c:pt>
                <c:pt idx="424">
                  <c:v>27</c:v>
                </c:pt>
                <c:pt idx="425">
                  <c:v>27</c:v>
                </c:pt>
                <c:pt idx="426">
                  <c:v>27</c:v>
                </c:pt>
                <c:pt idx="427">
                  <c:v>27</c:v>
                </c:pt>
                <c:pt idx="428">
                  <c:v>27</c:v>
                </c:pt>
                <c:pt idx="429">
                  <c:v>27</c:v>
                </c:pt>
                <c:pt idx="430">
                  <c:v>27</c:v>
                </c:pt>
                <c:pt idx="431">
                  <c:v>27</c:v>
                </c:pt>
                <c:pt idx="432">
                  <c:v>27</c:v>
                </c:pt>
                <c:pt idx="433">
                  <c:v>27</c:v>
                </c:pt>
                <c:pt idx="434">
                  <c:v>27</c:v>
                </c:pt>
                <c:pt idx="435">
                  <c:v>27</c:v>
                </c:pt>
                <c:pt idx="436">
                  <c:v>27</c:v>
                </c:pt>
                <c:pt idx="437">
                  <c:v>27</c:v>
                </c:pt>
                <c:pt idx="438">
                  <c:v>27</c:v>
                </c:pt>
                <c:pt idx="439">
                  <c:v>27</c:v>
                </c:pt>
                <c:pt idx="440">
                  <c:v>27</c:v>
                </c:pt>
                <c:pt idx="441">
                  <c:v>27</c:v>
                </c:pt>
                <c:pt idx="442">
                  <c:v>27</c:v>
                </c:pt>
                <c:pt idx="443">
                  <c:v>27</c:v>
                </c:pt>
                <c:pt idx="444">
                  <c:v>27</c:v>
                </c:pt>
                <c:pt idx="445">
                  <c:v>27</c:v>
                </c:pt>
                <c:pt idx="446">
                  <c:v>27</c:v>
                </c:pt>
                <c:pt idx="447">
                  <c:v>27</c:v>
                </c:pt>
                <c:pt idx="448">
                  <c:v>27</c:v>
                </c:pt>
                <c:pt idx="449">
                  <c:v>27</c:v>
                </c:pt>
                <c:pt idx="450">
                  <c:v>27</c:v>
                </c:pt>
                <c:pt idx="451">
                  <c:v>27</c:v>
                </c:pt>
                <c:pt idx="452">
                  <c:v>27</c:v>
                </c:pt>
                <c:pt idx="453">
                  <c:v>27</c:v>
                </c:pt>
                <c:pt idx="454">
                  <c:v>27</c:v>
                </c:pt>
                <c:pt idx="455">
                  <c:v>27</c:v>
                </c:pt>
                <c:pt idx="456">
                  <c:v>27</c:v>
                </c:pt>
                <c:pt idx="457">
                  <c:v>27</c:v>
                </c:pt>
                <c:pt idx="458">
                  <c:v>27</c:v>
                </c:pt>
                <c:pt idx="459">
                  <c:v>27</c:v>
                </c:pt>
                <c:pt idx="460">
                  <c:v>27</c:v>
                </c:pt>
                <c:pt idx="461">
                  <c:v>27</c:v>
                </c:pt>
                <c:pt idx="462">
                  <c:v>27</c:v>
                </c:pt>
                <c:pt idx="463">
                  <c:v>27</c:v>
                </c:pt>
                <c:pt idx="464">
                  <c:v>28</c:v>
                </c:pt>
                <c:pt idx="465">
                  <c:v>28</c:v>
                </c:pt>
                <c:pt idx="466">
                  <c:v>28</c:v>
                </c:pt>
                <c:pt idx="467">
                  <c:v>28</c:v>
                </c:pt>
                <c:pt idx="468">
                  <c:v>28</c:v>
                </c:pt>
                <c:pt idx="469">
                  <c:v>28</c:v>
                </c:pt>
                <c:pt idx="470">
                  <c:v>28</c:v>
                </c:pt>
                <c:pt idx="471">
                  <c:v>28</c:v>
                </c:pt>
                <c:pt idx="472">
                  <c:v>28</c:v>
                </c:pt>
                <c:pt idx="473">
                  <c:v>28</c:v>
                </c:pt>
                <c:pt idx="474">
                  <c:v>28</c:v>
                </c:pt>
                <c:pt idx="475">
                  <c:v>28</c:v>
                </c:pt>
                <c:pt idx="476">
                  <c:v>28</c:v>
                </c:pt>
                <c:pt idx="477">
                  <c:v>28</c:v>
                </c:pt>
                <c:pt idx="478">
                  <c:v>28</c:v>
                </c:pt>
                <c:pt idx="479">
                  <c:v>28</c:v>
                </c:pt>
                <c:pt idx="480">
                  <c:v>28</c:v>
                </c:pt>
                <c:pt idx="481">
                  <c:v>28</c:v>
                </c:pt>
                <c:pt idx="482">
                  <c:v>28</c:v>
                </c:pt>
                <c:pt idx="483">
                  <c:v>28</c:v>
                </c:pt>
                <c:pt idx="484">
                  <c:v>28</c:v>
                </c:pt>
                <c:pt idx="485">
                  <c:v>28</c:v>
                </c:pt>
                <c:pt idx="486">
                  <c:v>28</c:v>
                </c:pt>
                <c:pt idx="487">
                  <c:v>28</c:v>
                </c:pt>
                <c:pt idx="488">
                  <c:v>28</c:v>
                </c:pt>
                <c:pt idx="489">
                  <c:v>28</c:v>
                </c:pt>
                <c:pt idx="490">
                  <c:v>28</c:v>
                </c:pt>
                <c:pt idx="491">
                  <c:v>28</c:v>
                </c:pt>
                <c:pt idx="492">
                  <c:v>28</c:v>
                </c:pt>
                <c:pt idx="493">
                  <c:v>28</c:v>
                </c:pt>
                <c:pt idx="494">
                  <c:v>28</c:v>
                </c:pt>
                <c:pt idx="495">
                  <c:v>28</c:v>
                </c:pt>
                <c:pt idx="496">
                  <c:v>28</c:v>
                </c:pt>
                <c:pt idx="497">
                  <c:v>28</c:v>
                </c:pt>
                <c:pt idx="498">
                  <c:v>28</c:v>
                </c:pt>
                <c:pt idx="499">
                  <c:v>28</c:v>
                </c:pt>
                <c:pt idx="500">
                  <c:v>28</c:v>
                </c:pt>
                <c:pt idx="501">
                  <c:v>28</c:v>
                </c:pt>
                <c:pt idx="502">
                  <c:v>28</c:v>
                </c:pt>
                <c:pt idx="503">
                  <c:v>28</c:v>
                </c:pt>
                <c:pt idx="504">
                  <c:v>28</c:v>
                </c:pt>
                <c:pt idx="505">
                  <c:v>28</c:v>
                </c:pt>
                <c:pt idx="506">
                  <c:v>28</c:v>
                </c:pt>
                <c:pt idx="507">
                  <c:v>28</c:v>
                </c:pt>
                <c:pt idx="508">
                  <c:v>28</c:v>
                </c:pt>
                <c:pt idx="509">
                  <c:v>28</c:v>
                </c:pt>
                <c:pt idx="510">
                  <c:v>28</c:v>
                </c:pt>
                <c:pt idx="511">
                  <c:v>28</c:v>
                </c:pt>
                <c:pt idx="512">
                  <c:v>29</c:v>
                </c:pt>
                <c:pt idx="513">
                  <c:v>29</c:v>
                </c:pt>
                <c:pt idx="514">
                  <c:v>29</c:v>
                </c:pt>
                <c:pt idx="515">
                  <c:v>29</c:v>
                </c:pt>
                <c:pt idx="516">
                  <c:v>29</c:v>
                </c:pt>
                <c:pt idx="517">
                  <c:v>29</c:v>
                </c:pt>
                <c:pt idx="518">
                  <c:v>29</c:v>
                </c:pt>
                <c:pt idx="519">
                  <c:v>29</c:v>
                </c:pt>
                <c:pt idx="520">
                  <c:v>29</c:v>
                </c:pt>
                <c:pt idx="521">
                  <c:v>29</c:v>
                </c:pt>
                <c:pt idx="522">
                  <c:v>29</c:v>
                </c:pt>
                <c:pt idx="523">
                  <c:v>29</c:v>
                </c:pt>
                <c:pt idx="524">
                  <c:v>29</c:v>
                </c:pt>
                <c:pt idx="525">
                  <c:v>29</c:v>
                </c:pt>
                <c:pt idx="526">
                  <c:v>29</c:v>
                </c:pt>
                <c:pt idx="527">
                  <c:v>29</c:v>
                </c:pt>
                <c:pt idx="528">
                  <c:v>29</c:v>
                </c:pt>
                <c:pt idx="529">
                  <c:v>29</c:v>
                </c:pt>
                <c:pt idx="530">
                  <c:v>29</c:v>
                </c:pt>
                <c:pt idx="531">
                  <c:v>29</c:v>
                </c:pt>
                <c:pt idx="532">
                  <c:v>29</c:v>
                </c:pt>
                <c:pt idx="533">
                  <c:v>29</c:v>
                </c:pt>
                <c:pt idx="534">
                  <c:v>29</c:v>
                </c:pt>
                <c:pt idx="535">
                  <c:v>29</c:v>
                </c:pt>
                <c:pt idx="536">
                  <c:v>29</c:v>
                </c:pt>
                <c:pt idx="537">
                  <c:v>29</c:v>
                </c:pt>
                <c:pt idx="538">
                  <c:v>29</c:v>
                </c:pt>
                <c:pt idx="539">
                  <c:v>29</c:v>
                </c:pt>
                <c:pt idx="540">
                  <c:v>29</c:v>
                </c:pt>
                <c:pt idx="541">
                  <c:v>29</c:v>
                </c:pt>
                <c:pt idx="542">
                  <c:v>29</c:v>
                </c:pt>
                <c:pt idx="543">
                  <c:v>29</c:v>
                </c:pt>
                <c:pt idx="544">
                  <c:v>29</c:v>
                </c:pt>
                <c:pt idx="545">
                  <c:v>29</c:v>
                </c:pt>
                <c:pt idx="546">
                  <c:v>29</c:v>
                </c:pt>
                <c:pt idx="547">
                  <c:v>29</c:v>
                </c:pt>
                <c:pt idx="548">
                  <c:v>29</c:v>
                </c:pt>
                <c:pt idx="549">
                  <c:v>29</c:v>
                </c:pt>
                <c:pt idx="550">
                  <c:v>29</c:v>
                </c:pt>
                <c:pt idx="551">
                  <c:v>29</c:v>
                </c:pt>
                <c:pt idx="552">
                  <c:v>29</c:v>
                </c:pt>
                <c:pt idx="553">
                  <c:v>29</c:v>
                </c:pt>
                <c:pt idx="554">
                  <c:v>29</c:v>
                </c:pt>
                <c:pt idx="555">
                  <c:v>29</c:v>
                </c:pt>
                <c:pt idx="556">
                  <c:v>30</c:v>
                </c:pt>
                <c:pt idx="557">
                  <c:v>30</c:v>
                </c:pt>
                <c:pt idx="558">
                  <c:v>30</c:v>
                </c:pt>
                <c:pt idx="559">
                  <c:v>30</c:v>
                </c:pt>
                <c:pt idx="560">
                  <c:v>30</c:v>
                </c:pt>
                <c:pt idx="561">
                  <c:v>30</c:v>
                </c:pt>
                <c:pt idx="562">
                  <c:v>30</c:v>
                </c:pt>
                <c:pt idx="563">
                  <c:v>30</c:v>
                </c:pt>
                <c:pt idx="564">
                  <c:v>30</c:v>
                </c:pt>
                <c:pt idx="565">
                  <c:v>30</c:v>
                </c:pt>
                <c:pt idx="566">
                  <c:v>30</c:v>
                </c:pt>
                <c:pt idx="567">
                  <c:v>30</c:v>
                </c:pt>
                <c:pt idx="568">
                  <c:v>30</c:v>
                </c:pt>
                <c:pt idx="569">
                  <c:v>30</c:v>
                </c:pt>
                <c:pt idx="570">
                  <c:v>30</c:v>
                </c:pt>
                <c:pt idx="571">
                  <c:v>30</c:v>
                </c:pt>
                <c:pt idx="572">
                  <c:v>30</c:v>
                </c:pt>
                <c:pt idx="573">
                  <c:v>30</c:v>
                </c:pt>
                <c:pt idx="574">
                  <c:v>30</c:v>
                </c:pt>
                <c:pt idx="575">
                  <c:v>30</c:v>
                </c:pt>
                <c:pt idx="576">
                  <c:v>30</c:v>
                </c:pt>
                <c:pt idx="577">
                  <c:v>30</c:v>
                </c:pt>
                <c:pt idx="578">
                  <c:v>30</c:v>
                </c:pt>
                <c:pt idx="579">
                  <c:v>30</c:v>
                </c:pt>
                <c:pt idx="580">
                  <c:v>30</c:v>
                </c:pt>
                <c:pt idx="581">
                  <c:v>30</c:v>
                </c:pt>
                <c:pt idx="582">
                  <c:v>30</c:v>
                </c:pt>
                <c:pt idx="583">
                  <c:v>30</c:v>
                </c:pt>
                <c:pt idx="584">
                  <c:v>30</c:v>
                </c:pt>
                <c:pt idx="585">
                  <c:v>30</c:v>
                </c:pt>
                <c:pt idx="586">
                  <c:v>30</c:v>
                </c:pt>
                <c:pt idx="587">
                  <c:v>30</c:v>
                </c:pt>
                <c:pt idx="588">
                  <c:v>30</c:v>
                </c:pt>
                <c:pt idx="589">
                  <c:v>30</c:v>
                </c:pt>
                <c:pt idx="590">
                  <c:v>30</c:v>
                </c:pt>
                <c:pt idx="591">
                  <c:v>30</c:v>
                </c:pt>
                <c:pt idx="592">
                  <c:v>30</c:v>
                </c:pt>
                <c:pt idx="593">
                  <c:v>30</c:v>
                </c:pt>
                <c:pt idx="594">
                  <c:v>30</c:v>
                </c:pt>
                <c:pt idx="595">
                  <c:v>30</c:v>
                </c:pt>
                <c:pt idx="596">
                  <c:v>30</c:v>
                </c:pt>
                <c:pt idx="597">
                  <c:v>30</c:v>
                </c:pt>
                <c:pt idx="598">
                  <c:v>30</c:v>
                </c:pt>
                <c:pt idx="599">
                  <c:v>30</c:v>
                </c:pt>
                <c:pt idx="600">
                  <c:v>30</c:v>
                </c:pt>
                <c:pt idx="601">
                  <c:v>30</c:v>
                </c:pt>
                <c:pt idx="602">
                  <c:v>31</c:v>
                </c:pt>
                <c:pt idx="603">
                  <c:v>31</c:v>
                </c:pt>
                <c:pt idx="604">
                  <c:v>31</c:v>
                </c:pt>
                <c:pt idx="605">
                  <c:v>31</c:v>
                </c:pt>
                <c:pt idx="606">
                  <c:v>31</c:v>
                </c:pt>
                <c:pt idx="607">
                  <c:v>31</c:v>
                </c:pt>
                <c:pt idx="608">
                  <c:v>31</c:v>
                </c:pt>
                <c:pt idx="609">
                  <c:v>31</c:v>
                </c:pt>
                <c:pt idx="610">
                  <c:v>31</c:v>
                </c:pt>
                <c:pt idx="611">
                  <c:v>31</c:v>
                </c:pt>
                <c:pt idx="612">
                  <c:v>31</c:v>
                </c:pt>
                <c:pt idx="613">
                  <c:v>31</c:v>
                </c:pt>
                <c:pt idx="614">
                  <c:v>31</c:v>
                </c:pt>
                <c:pt idx="615">
                  <c:v>31</c:v>
                </c:pt>
                <c:pt idx="616">
                  <c:v>31</c:v>
                </c:pt>
                <c:pt idx="617">
                  <c:v>31</c:v>
                </c:pt>
                <c:pt idx="618">
                  <c:v>31</c:v>
                </c:pt>
                <c:pt idx="619">
                  <c:v>31</c:v>
                </c:pt>
                <c:pt idx="620">
                  <c:v>31</c:v>
                </c:pt>
                <c:pt idx="621">
                  <c:v>31</c:v>
                </c:pt>
                <c:pt idx="622">
                  <c:v>31</c:v>
                </c:pt>
                <c:pt idx="623">
                  <c:v>31</c:v>
                </c:pt>
                <c:pt idx="624">
                  <c:v>31</c:v>
                </c:pt>
                <c:pt idx="625">
                  <c:v>31</c:v>
                </c:pt>
                <c:pt idx="626">
                  <c:v>31</c:v>
                </c:pt>
                <c:pt idx="627">
                  <c:v>31</c:v>
                </c:pt>
                <c:pt idx="628">
                  <c:v>31</c:v>
                </c:pt>
                <c:pt idx="629">
                  <c:v>31</c:v>
                </c:pt>
                <c:pt idx="630">
                  <c:v>31</c:v>
                </c:pt>
                <c:pt idx="631">
                  <c:v>31</c:v>
                </c:pt>
                <c:pt idx="632">
                  <c:v>31</c:v>
                </c:pt>
                <c:pt idx="633">
                  <c:v>31</c:v>
                </c:pt>
                <c:pt idx="634">
                  <c:v>31</c:v>
                </c:pt>
                <c:pt idx="635">
                  <c:v>31</c:v>
                </c:pt>
                <c:pt idx="636">
                  <c:v>31</c:v>
                </c:pt>
                <c:pt idx="637">
                  <c:v>31</c:v>
                </c:pt>
                <c:pt idx="638">
                  <c:v>31</c:v>
                </c:pt>
                <c:pt idx="639">
                  <c:v>31</c:v>
                </c:pt>
                <c:pt idx="640">
                  <c:v>31</c:v>
                </c:pt>
                <c:pt idx="641">
                  <c:v>31</c:v>
                </c:pt>
                <c:pt idx="642">
                  <c:v>31</c:v>
                </c:pt>
                <c:pt idx="643">
                  <c:v>31</c:v>
                </c:pt>
                <c:pt idx="644">
                  <c:v>31</c:v>
                </c:pt>
                <c:pt idx="645">
                  <c:v>31</c:v>
                </c:pt>
                <c:pt idx="646">
                  <c:v>31</c:v>
                </c:pt>
                <c:pt idx="647">
                  <c:v>32</c:v>
                </c:pt>
                <c:pt idx="648">
                  <c:v>32</c:v>
                </c:pt>
                <c:pt idx="649">
                  <c:v>32</c:v>
                </c:pt>
                <c:pt idx="650">
                  <c:v>32</c:v>
                </c:pt>
                <c:pt idx="651">
                  <c:v>32</c:v>
                </c:pt>
                <c:pt idx="652">
                  <c:v>32</c:v>
                </c:pt>
                <c:pt idx="653">
                  <c:v>32</c:v>
                </c:pt>
                <c:pt idx="654">
                  <c:v>32</c:v>
                </c:pt>
                <c:pt idx="655">
                  <c:v>32</c:v>
                </c:pt>
                <c:pt idx="656">
                  <c:v>32</c:v>
                </c:pt>
                <c:pt idx="657">
                  <c:v>32</c:v>
                </c:pt>
                <c:pt idx="658">
                  <c:v>32</c:v>
                </c:pt>
                <c:pt idx="659">
                  <c:v>32</c:v>
                </c:pt>
                <c:pt idx="660">
                  <c:v>32</c:v>
                </c:pt>
                <c:pt idx="661">
                  <c:v>32</c:v>
                </c:pt>
                <c:pt idx="662">
                  <c:v>32</c:v>
                </c:pt>
                <c:pt idx="663">
                  <c:v>32</c:v>
                </c:pt>
                <c:pt idx="664">
                  <c:v>32</c:v>
                </c:pt>
                <c:pt idx="665">
                  <c:v>32</c:v>
                </c:pt>
                <c:pt idx="666">
                  <c:v>32</c:v>
                </c:pt>
                <c:pt idx="667">
                  <c:v>32</c:v>
                </c:pt>
                <c:pt idx="668">
                  <c:v>32</c:v>
                </c:pt>
                <c:pt idx="669">
                  <c:v>32</c:v>
                </c:pt>
                <c:pt idx="670">
                  <c:v>32</c:v>
                </c:pt>
                <c:pt idx="671">
                  <c:v>32</c:v>
                </c:pt>
                <c:pt idx="672">
                  <c:v>32</c:v>
                </c:pt>
                <c:pt idx="673">
                  <c:v>32</c:v>
                </c:pt>
                <c:pt idx="674">
                  <c:v>32</c:v>
                </c:pt>
                <c:pt idx="675">
                  <c:v>32</c:v>
                </c:pt>
                <c:pt idx="676">
                  <c:v>32</c:v>
                </c:pt>
                <c:pt idx="677">
                  <c:v>32</c:v>
                </c:pt>
                <c:pt idx="678">
                  <c:v>32</c:v>
                </c:pt>
                <c:pt idx="679">
                  <c:v>32</c:v>
                </c:pt>
                <c:pt idx="680">
                  <c:v>32</c:v>
                </c:pt>
                <c:pt idx="681">
                  <c:v>32</c:v>
                </c:pt>
                <c:pt idx="682">
                  <c:v>32</c:v>
                </c:pt>
                <c:pt idx="683">
                  <c:v>32</c:v>
                </c:pt>
                <c:pt idx="684">
                  <c:v>32</c:v>
                </c:pt>
                <c:pt idx="685">
                  <c:v>32</c:v>
                </c:pt>
                <c:pt idx="686">
                  <c:v>32</c:v>
                </c:pt>
                <c:pt idx="687">
                  <c:v>32</c:v>
                </c:pt>
                <c:pt idx="688">
                  <c:v>32</c:v>
                </c:pt>
                <c:pt idx="689">
                  <c:v>32</c:v>
                </c:pt>
                <c:pt idx="690">
                  <c:v>32</c:v>
                </c:pt>
                <c:pt idx="691">
                  <c:v>32</c:v>
                </c:pt>
                <c:pt idx="692">
                  <c:v>32</c:v>
                </c:pt>
                <c:pt idx="693">
                  <c:v>32</c:v>
                </c:pt>
                <c:pt idx="694">
                  <c:v>32</c:v>
                </c:pt>
                <c:pt idx="695">
                  <c:v>33</c:v>
                </c:pt>
                <c:pt idx="696">
                  <c:v>33</c:v>
                </c:pt>
                <c:pt idx="697">
                  <c:v>33</c:v>
                </c:pt>
                <c:pt idx="698">
                  <c:v>33</c:v>
                </c:pt>
                <c:pt idx="699">
                  <c:v>33</c:v>
                </c:pt>
                <c:pt idx="700">
                  <c:v>33</c:v>
                </c:pt>
                <c:pt idx="701">
                  <c:v>33</c:v>
                </c:pt>
                <c:pt idx="702">
                  <c:v>33</c:v>
                </c:pt>
                <c:pt idx="703">
                  <c:v>33</c:v>
                </c:pt>
                <c:pt idx="704">
                  <c:v>33</c:v>
                </c:pt>
                <c:pt idx="705">
                  <c:v>33</c:v>
                </c:pt>
                <c:pt idx="706">
                  <c:v>33</c:v>
                </c:pt>
                <c:pt idx="707">
                  <c:v>33</c:v>
                </c:pt>
                <c:pt idx="708">
                  <c:v>33</c:v>
                </c:pt>
                <c:pt idx="709">
                  <c:v>33</c:v>
                </c:pt>
                <c:pt idx="710">
                  <c:v>33</c:v>
                </c:pt>
                <c:pt idx="711">
                  <c:v>33</c:v>
                </c:pt>
                <c:pt idx="712">
                  <c:v>33</c:v>
                </c:pt>
                <c:pt idx="713">
                  <c:v>33</c:v>
                </c:pt>
                <c:pt idx="714">
                  <c:v>33</c:v>
                </c:pt>
                <c:pt idx="715">
                  <c:v>33</c:v>
                </c:pt>
                <c:pt idx="716">
                  <c:v>33</c:v>
                </c:pt>
                <c:pt idx="717">
                  <c:v>33</c:v>
                </c:pt>
                <c:pt idx="718">
                  <c:v>33</c:v>
                </c:pt>
                <c:pt idx="719">
                  <c:v>33</c:v>
                </c:pt>
                <c:pt idx="720">
                  <c:v>33</c:v>
                </c:pt>
                <c:pt idx="721">
                  <c:v>33</c:v>
                </c:pt>
                <c:pt idx="722">
                  <c:v>33</c:v>
                </c:pt>
                <c:pt idx="723">
                  <c:v>33</c:v>
                </c:pt>
                <c:pt idx="724">
                  <c:v>33</c:v>
                </c:pt>
                <c:pt idx="725">
                  <c:v>33</c:v>
                </c:pt>
                <c:pt idx="726">
                  <c:v>33</c:v>
                </c:pt>
                <c:pt idx="727">
                  <c:v>33</c:v>
                </c:pt>
                <c:pt idx="728">
                  <c:v>33</c:v>
                </c:pt>
                <c:pt idx="729">
                  <c:v>33</c:v>
                </c:pt>
                <c:pt idx="730">
                  <c:v>33</c:v>
                </c:pt>
                <c:pt idx="731">
                  <c:v>33</c:v>
                </c:pt>
                <c:pt idx="732">
                  <c:v>33</c:v>
                </c:pt>
                <c:pt idx="733">
                  <c:v>33</c:v>
                </c:pt>
                <c:pt idx="734">
                  <c:v>33</c:v>
                </c:pt>
                <c:pt idx="735">
                  <c:v>33</c:v>
                </c:pt>
                <c:pt idx="736">
                  <c:v>33</c:v>
                </c:pt>
                <c:pt idx="737">
                  <c:v>33</c:v>
                </c:pt>
                <c:pt idx="738">
                  <c:v>33</c:v>
                </c:pt>
                <c:pt idx="739">
                  <c:v>33</c:v>
                </c:pt>
                <c:pt idx="740">
                  <c:v>33</c:v>
                </c:pt>
                <c:pt idx="741">
                  <c:v>33</c:v>
                </c:pt>
                <c:pt idx="742">
                  <c:v>33</c:v>
                </c:pt>
                <c:pt idx="743">
                  <c:v>33</c:v>
                </c:pt>
                <c:pt idx="744">
                  <c:v>34</c:v>
                </c:pt>
                <c:pt idx="745">
                  <c:v>34</c:v>
                </c:pt>
                <c:pt idx="746">
                  <c:v>34</c:v>
                </c:pt>
                <c:pt idx="747">
                  <c:v>34</c:v>
                </c:pt>
                <c:pt idx="748">
                  <c:v>34</c:v>
                </c:pt>
                <c:pt idx="749">
                  <c:v>34</c:v>
                </c:pt>
                <c:pt idx="750">
                  <c:v>34</c:v>
                </c:pt>
                <c:pt idx="751">
                  <c:v>34</c:v>
                </c:pt>
                <c:pt idx="752">
                  <c:v>34</c:v>
                </c:pt>
                <c:pt idx="753">
                  <c:v>34</c:v>
                </c:pt>
                <c:pt idx="754">
                  <c:v>34</c:v>
                </c:pt>
                <c:pt idx="755">
                  <c:v>34</c:v>
                </c:pt>
                <c:pt idx="756">
                  <c:v>34</c:v>
                </c:pt>
                <c:pt idx="757">
                  <c:v>34</c:v>
                </c:pt>
                <c:pt idx="758">
                  <c:v>34</c:v>
                </c:pt>
                <c:pt idx="759">
                  <c:v>34</c:v>
                </c:pt>
                <c:pt idx="760">
                  <c:v>34</c:v>
                </c:pt>
                <c:pt idx="761">
                  <c:v>34</c:v>
                </c:pt>
                <c:pt idx="762">
                  <c:v>34</c:v>
                </c:pt>
                <c:pt idx="763">
                  <c:v>34</c:v>
                </c:pt>
                <c:pt idx="764">
                  <c:v>34</c:v>
                </c:pt>
                <c:pt idx="765">
                  <c:v>34</c:v>
                </c:pt>
                <c:pt idx="766">
                  <c:v>34</c:v>
                </c:pt>
                <c:pt idx="767">
                  <c:v>34</c:v>
                </c:pt>
                <c:pt idx="768">
                  <c:v>34</c:v>
                </c:pt>
                <c:pt idx="769">
                  <c:v>34</c:v>
                </c:pt>
                <c:pt idx="770">
                  <c:v>34</c:v>
                </c:pt>
                <c:pt idx="771">
                  <c:v>34</c:v>
                </c:pt>
                <c:pt idx="772">
                  <c:v>34</c:v>
                </c:pt>
                <c:pt idx="773">
                  <c:v>34</c:v>
                </c:pt>
                <c:pt idx="774">
                  <c:v>34</c:v>
                </c:pt>
                <c:pt idx="775">
                  <c:v>34</c:v>
                </c:pt>
                <c:pt idx="776">
                  <c:v>34</c:v>
                </c:pt>
                <c:pt idx="777">
                  <c:v>34</c:v>
                </c:pt>
                <c:pt idx="778">
                  <c:v>34</c:v>
                </c:pt>
                <c:pt idx="779">
                  <c:v>34</c:v>
                </c:pt>
                <c:pt idx="780">
                  <c:v>34</c:v>
                </c:pt>
                <c:pt idx="781">
                  <c:v>34</c:v>
                </c:pt>
                <c:pt idx="782">
                  <c:v>34</c:v>
                </c:pt>
                <c:pt idx="783">
                  <c:v>34</c:v>
                </c:pt>
                <c:pt idx="784">
                  <c:v>34</c:v>
                </c:pt>
                <c:pt idx="785">
                  <c:v>34</c:v>
                </c:pt>
                <c:pt idx="786">
                  <c:v>34</c:v>
                </c:pt>
                <c:pt idx="787">
                  <c:v>34</c:v>
                </c:pt>
                <c:pt idx="788">
                  <c:v>34</c:v>
                </c:pt>
                <c:pt idx="789">
                  <c:v>34</c:v>
                </c:pt>
                <c:pt idx="790">
                  <c:v>34</c:v>
                </c:pt>
                <c:pt idx="791">
                  <c:v>34</c:v>
                </c:pt>
                <c:pt idx="792">
                  <c:v>34</c:v>
                </c:pt>
                <c:pt idx="793">
                  <c:v>34</c:v>
                </c:pt>
                <c:pt idx="794">
                  <c:v>35</c:v>
                </c:pt>
                <c:pt idx="795">
                  <c:v>35</c:v>
                </c:pt>
                <c:pt idx="796">
                  <c:v>35</c:v>
                </c:pt>
                <c:pt idx="797">
                  <c:v>35</c:v>
                </c:pt>
                <c:pt idx="798">
                  <c:v>35</c:v>
                </c:pt>
                <c:pt idx="799">
                  <c:v>35</c:v>
                </c:pt>
                <c:pt idx="800">
                  <c:v>35</c:v>
                </c:pt>
                <c:pt idx="801">
                  <c:v>35</c:v>
                </c:pt>
                <c:pt idx="802">
                  <c:v>35</c:v>
                </c:pt>
                <c:pt idx="803">
                  <c:v>35</c:v>
                </c:pt>
                <c:pt idx="804">
                  <c:v>35</c:v>
                </c:pt>
                <c:pt idx="805">
                  <c:v>35</c:v>
                </c:pt>
                <c:pt idx="806">
                  <c:v>35</c:v>
                </c:pt>
                <c:pt idx="807">
                  <c:v>35</c:v>
                </c:pt>
                <c:pt idx="808">
                  <c:v>35</c:v>
                </c:pt>
                <c:pt idx="809">
                  <c:v>35</c:v>
                </c:pt>
                <c:pt idx="810">
                  <c:v>35</c:v>
                </c:pt>
                <c:pt idx="811">
                  <c:v>35</c:v>
                </c:pt>
                <c:pt idx="812">
                  <c:v>35</c:v>
                </c:pt>
                <c:pt idx="813">
                  <c:v>35</c:v>
                </c:pt>
                <c:pt idx="814">
                  <c:v>35</c:v>
                </c:pt>
                <c:pt idx="815">
                  <c:v>35</c:v>
                </c:pt>
                <c:pt idx="816">
                  <c:v>35</c:v>
                </c:pt>
                <c:pt idx="817">
                  <c:v>35</c:v>
                </c:pt>
                <c:pt idx="818">
                  <c:v>35</c:v>
                </c:pt>
                <c:pt idx="819">
                  <c:v>35</c:v>
                </c:pt>
                <c:pt idx="820">
                  <c:v>35</c:v>
                </c:pt>
                <c:pt idx="821">
                  <c:v>35</c:v>
                </c:pt>
                <c:pt idx="822">
                  <c:v>35</c:v>
                </c:pt>
                <c:pt idx="823">
                  <c:v>35</c:v>
                </c:pt>
                <c:pt idx="824">
                  <c:v>35</c:v>
                </c:pt>
                <c:pt idx="825">
                  <c:v>35</c:v>
                </c:pt>
                <c:pt idx="826">
                  <c:v>35</c:v>
                </c:pt>
                <c:pt idx="827">
                  <c:v>35</c:v>
                </c:pt>
                <c:pt idx="828">
                  <c:v>35</c:v>
                </c:pt>
                <c:pt idx="829">
                  <c:v>35</c:v>
                </c:pt>
                <c:pt idx="830">
                  <c:v>35</c:v>
                </c:pt>
                <c:pt idx="831">
                  <c:v>35</c:v>
                </c:pt>
                <c:pt idx="832">
                  <c:v>35</c:v>
                </c:pt>
                <c:pt idx="833">
                  <c:v>35</c:v>
                </c:pt>
                <c:pt idx="834">
                  <c:v>35</c:v>
                </c:pt>
                <c:pt idx="835">
                  <c:v>35</c:v>
                </c:pt>
                <c:pt idx="836">
                  <c:v>35</c:v>
                </c:pt>
                <c:pt idx="837">
                  <c:v>35</c:v>
                </c:pt>
                <c:pt idx="838">
                  <c:v>35</c:v>
                </c:pt>
                <c:pt idx="839">
                  <c:v>35</c:v>
                </c:pt>
                <c:pt idx="840">
                  <c:v>35</c:v>
                </c:pt>
                <c:pt idx="841">
                  <c:v>35</c:v>
                </c:pt>
                <c:pt idx="842">
                  <c:v>35</c:v>
                </c:pt>
                <c:pt idx="843">
                  <c:v>36</c:v>
                </c:pt>
                <c:pt idx="844">
                  <c:v>36</c:v>
                </c:pt>
                <c:pt idx="845">
                  <c:v>36</c:v>
                </c:pt>
                <c:pt idx="846">
                  <c:v>36</c:v>
                </c:pt>
                <c:pt idx="847">
                  <c:v>36</c:v>
                </c:pt>
                <c:pt idx="848">
                  <c:v>36</c:v>
                </c:pt>
                <c:pt idx="849">
                  <c:v>36</c:v>
                </c:pt>
                <c:pt idx="850">
                  <c:v>36</c:v>
                </c:pt>
                <c:pt idx="851">
                  <c:v>36</c:v>
                </c:pt>
                <c:pt idx="852">
                  <c:v>36</c:v>
                </c:pt>
                <c:pt idx="853">
                  <c:v>36</c:v>
                </c:pt>
                <c:pt idx="854">
                  <c:v>36</c:v>
                </c:pt>
                <c:pt idx="855">
                  <c:v>36</c:v>
                </c:pt>
                <c:pt idx="856">
                  <c:v>36</c:v>
                </c:pt>
                <c:pt idx="857">
                  <c:v>36</c:v>
                </c:pt>
                <c:pt idx="858">
                  <c:v>36</c:v>
                </c:pt>
                <c:pt idx="859">
                  <c:v>36</c:v>
                </c:pt>
                <c:pt idx="860">
                  <c:v>36</c:v>
                </c:pt>
                <c:pt idx="861">
                  <c:v>36</c:v>
                </c:pt>
                <c:pt idx="862">
                  <c:v>36</c:v>
                </c:pt>
                <c:pt idx="863">
                  <c:v>36</c:v>
                </c:pt>
                <c:pt idx="864">
                  <c:v>36</c:v>
                </c:pt>
                <c:pt idx="865">
                  <c:v>36</c:v>
                </c:pt>
                <c:pt idx="866">
                  <c:v>36</c:v>
                </c:pt>
                <c:pt idx="867">
                  <c:v>36</c:v>
                </c:pt>
                <c:pt idx="868">
                  <c:v>36</c:v>
                </c:pt>
                <c:pt idx="869">
                  <c:v>36</c:v>
                </c:pt>
                <c:pt idx="870">
                  <c:v>36</c:v>
                </c:pt>
                <c:pt idx="871">
                  <c:v>36</c:v>
                </c:pt>
                <c:pt idx="872">
                  <c:v>36</c:v>
                </c:pt>
                <c:pt idx="873">
                  <c:v>36</c:v>
                </c:pt>
                <c:pt idx="874">
                  <c:v>36</c:v>
                </c:pt>
                <c:pt idx="875">
                  <c:v>36</c:v>
                </c:pt>
                <c:pt idx="876">
                  <c:v>36</c:v>
                </c:pt>
                <c:pt idx="877">
                  <c:v>36</c:v>
                </c:pt>
                <c:pt idx="878">
                  <c:v>36</c:v>
                </c:pt>
                <c:pt idx="879">
                  <c:v>36</c:v>
                </c:pt>
                <c:pt idx="880">
                  <c:v>36</c:v>
                </c:pt>
                <c:pt idx="881">
                  <c:v>36</c:v>
                </c:pt>
                <c:pt idx="882">
                  <c:v>36</c:v>
                </c:pt>
                <c:pt idx="883">
                  <c:v>36</c:v>
                </c:pt>
                <c:pt idx="884">
                  <c:v>36</c:v>
                </c:pt>
                <c:pt idx="885">
                  <c:v>36</c:v>
                </c:pt>
                <c:pt idx="886">
                  <c:v>36</c:v>
                </c:pt>
                <c:pt idx="887">
                  <c:v>36</c:v>
                </c:pt>
                <c:pt idx="888">
                  <c:v>36</c:v>
                </c:pt>
                <c:pt idx="889">
                  <c:v>36</c:v>
                </c:pt>
                <c:pt idx="890">
                  <c:v>36</c:v>
                </c:pt>
                <c:pt idx="891">
                  <c:v>37</c:v>
                </c:pt>
                <c:pt idx="892">
                  <c:v>37</c:v>
                </c:pt>
                <c:pt idx="893">
                  <c:v>37</c:v>
                </c:pt>
                <c:pt idx="894">
                  <c:v>37</c:v>
                </c:pt>
                <c:pt idx="895">
                  <c:v>37</c:v>
                </c:pt>
                <c:pt idx="896">
                  <c:v>37</c:v>
                </c:pt>
                <c:pt idx="897">
                  <c:v>37</c:v>
                </c:pt>
                <c:pt idx="898">
                  <c:v>37</c:v>
                </c:pt>
                <c:pt idx="899">
                  <c:v>37</c:v>
                </c:pt>
                <c:pt idx="900">
                  <c:v>37</c:v>
                </c:pt>
                <c:pt idx="901">
                  <c:v>37</c:v>
                </c:pt>
                <c:pt idx="902">
                  <c:v>37</c:v>
                </c:pt>
                <c:pt idx="903">
                  <c:v>37</c:v>
                </c:pt>
                <c:pt idx="904">
                  <c:v>37</c:v>
                </c:pt>
                <c:pt idx="905">
                  <c:v>37</c:v>
                </c:pt>
                <c:pt idx="906">
                  <c:v>37</c:v>
                </c:pt>
                <c:pt idx="907">
                  <c:v>37</c:v>
                </c:pt>
                <c:pt idx="908">
                  <c:v>37</c:v>
                </c:pt>
                <c:pt idx="909">
                  <c:v>37</c:v>
                </c:pt>
                <c:pt idx="910">
                  <c:v>37</c:v>
                </c:pt>
                <c:pt idx="911">
                  <c:v>37</c:v>
                </c:pt>
                <c:pt idx="912">
                  <c:v>37</c:v>
                </c:pt>
                <c:pt idx="913">
                  <c:v>37</c:v>
                </c:pt>
                <c:pt idx="914">
                  <c:v>37</c:v>
                </c:pt>
                <c:pt idx="915">
                  <c:v>37</c:v>
                </c:pt>
                <c:pt idx="916">
                  <c:v>37</c:v>
                </c:pt>
                <c:pt idx="917">
                  <c:v>37</c:v>
                </c:pt>
                <c:pt idx="918">
                  <c:v>37</c:v>
                </c:pt>
                <c:pt idx="919">
                  <c:v>37</c:v>
                </c:pt>
                <c:pt idx="920">
                  <c:v>37</c:v>
                </c:pt>
                <c:pt idx="921">
                  <c:v>37</c:v>
                </c:pt>
                <c:pt idx="922">
                  <c:v>37</c:v>
                </c:pt>
                <c:pt idx="923">
                  <c:v>37</c:v>
                </c:pt>
                <c:pt idx="924">
                  <c:v>37</c:v>
                </c:pt>
                <c:pt idx="925">
                  <c:v>37</c:v>
                </c:pt>
                <c:pt idx="926">
                  <c:v>37</c:v>
                </c:pt>
                <c:pt idx="927">
                  <c:v>37</c:v>
                </c:pt>
                <c:pt idx="928">
                  <c:v>37</c:v>
                </c:pt>
                <c:pt idx="929">
                  <c:v>37</c:v>
                </c:pt>
                <c:pt idx="930">
                  <c:v>37</c:v>
                </c:pt>
                <c:pt idx="931">
                  <c:v>37</c:v>
                </c:pt>
                <c:pt idx="932">
                  <c:v>37</c:v>
                </c:pt>
                <c:pt idx="933">
                  <c:v>37</c:v>
                </c:pt>
                <c:pt idx="934">
                  <c:v>37</c:v>
                </c:pt>
                <c:pt idx="935">
                  <c:v>37</c:v>
                </c:pt>
                <c:pt idx="936">
                  <c:v>37</c:v>
                </c:pt>
                <c:pt idx="937">
                  <c:v>37</c:v>
                </c:pt>
                <c:pt idx="938">
                  <c:v>37</c:v>
                </c:pt>
                <c:pt idx="939">
                  <c:v>38</c:v>
                </c:pt>
                <c:pt idx="940">
                  <c:v>38</c:v>
                </c:pt>
                <c:pt idx="941">
                  <c:v>38</c:v>
                </c:pt>
                <c:pt idx="942">
                  <c:v>38</c:v>
                </c:pt>
                <c:pt idx="943">
                  <c:v>38</c:v>
                </c:pt>
                <c:pt idx="944">
                  <c:v>38</c:v>
                </c:pt>
                <c:pt idx="945">
                  <c:v>38</c:v>
                </c:pt>
                <c:pt idx="946">
                  <c:v>38</c:v>
                </c:pt>
                <c:pt idx="947">
                  <c:v>38</c:v>
                </c:pt>
                <c:pt idx="948">
                  <c:v>38</c:v>
                </c:pt>
                <c:pt idx="949">
                  <c:v>38</c:v>
                </c:pt>
                <c:pt idx="950">
                  <c:v>38</c:v>
                </c:pt>
                <c:pt idx="951">
                  <c:v>38</c:v>
                </c:pt>
                <c:pt idx="952">
                  <c:v>38</c:v>
                </c:pt>
                <c:pt idx="953">
                  <c:v>38</c:v>
                </c:pt>
                <c:pt idx="954">
                  <c:v>38</c:v>
                </c:pt>
                <c:pt idx="955">
                  <c:v>38</c:v>
                </c:pt>
                <c:pt idx="956">
                  <c:v>38</c:v>
                </c:pt>
                <c:pt idx="957">
                  <c:v>38</c:v>
                </c:pt>
                <c:pt idx="958">
                  <c:v>38</c:v>
                </c:pt>
                <c:pt idx="959">
                  <c:v>38</c:v>
                </c:pt>
                <c:pt idx="960">
                  <c:v>38</c:v>
                </c:pt>
                <c:pt idx="961">
                  <c:v>38</c:v>
                </c:pt>
                <c:pt idx="962">
                  <c:v>38</c:v>
                </c:pt>
                <c:pt idx="963">
                  <c:v>38</c:v>
                </c:pt>
                <c:pt idx="964">
                  <c:v>38</c:v>
                </c:pt>
                <c:pt idx="965">
                  <c:v>38</c:v>
                </c:pt>
                <c:pt idx="966">
                  <c:v>38</c:v>
                </c:pt>
                <c:pt idx="967">
                  <c:v>38</c:v>
                </c:pt>
                <c:pt idx="968">
                  <c:v>38</c:v>
                </c:pt>
                <c:pt idx="969">
                  <c:v>38</c:v>
                </c:pt>
                <c:pt idx="970">
                  <c:v>38</c:v>
                </c:pt>
                <c:pt idx="971">
                  <c:v>38</c:v>
                </c:pt>
                <c:pt idx="972">
                  <c:v>38</c:v>
                </c:pt>
                <c:pt idx="973">
                  <c:v>38</c:v>
                </c:pt>
                <c:pt idx="974">
                  <c:v>38</c:v>
                </c:pt>
                <c:pt idx="975">
                  <c:v>38</c:v>
                </c:pt>
                <c:pt idx="976">
                  <c:v>38</c:v>
                </c:pt>
                <c:pt idx="977">
                  <c:v>38</c:v>
                </c:pt>
                <c:pt idx="978">
                  <c:v>38</c:v>
                </c:pt>
                <c:pt idx="979">
                  <c:v>38</c:v>
                </c:pt>
                <c:pt idx="980">
                  <c:v>38</c:v>
                </c:pt>
                <c:pt idx="981">
                  <c:v>38</c:v>
                </c:pt>
                <c:pt idx="982">
                  <c:v>38</c:v>
                </c:pt>
                <c:pt idx="983">
                  <c:v>38</c:v>
                </c:pt>
                <c:pt idx="984">
                  <c:v>38</c:v>
                </c:pt>
                <c:pt idx="985">
                  <c:v>38</c:v>
                </c:pt>
                <c:pt idx="986">
                  <c:v>38</c:v>
                </c:pt>
                <c:pt idx="987">
                  <c:v>38</c:v>
                </c:pt>
                <c:pt idx="988">
                  <c:v>38</c:v>
                </c:pt>
                <c:pt idx="989">
                  <c:v>38</c:v>
                </c:pt>
                <c:pt idx="990">
                  <c:v>39</c:v>
                </c:pt>
                <c:pt idx="991">
                  <c:v>39</c:v>
                </c:pt>
                <c:pt idx="992">
                  <c:v>39</c:v>
                </c:pt>
                <c:pt idx="993">
                  <c:v>39</c:v>
                </c:pt>
                <c:pt idx="994">
                  <c:v>39</c:v>
                </c:pt>
                <c:pt idx="995">
                  <c:v>39</c:v>
                </c:pt>
                <c:pt idx="996">
                  <c:v>39</c:v>
                </c:pt>
                <c:pt idx="997">
                  <c:v>39</c:v>
                </c:pt>
                <c:pt idx="998">
                  <c:v>39</c:v>
                </c:pt>
                <c:pt idx="999">
                  <c:v>39</c:v>
                </c:pt>
                <c:pt idx="1000">
                  <c:v>39</c:v>
                </c:pt>
                <c:pt idx="1001">
                  <c:v>39</c:v>
                </c:pt>
                <c:pt idx="1002">
                  <c:v>39</c:v>
                </c:pt>
                <c:pt idx="1003">
                  <c:v>39</c:v>
                </c:pt>
                <c:pt idx="1004">
                  <c:v>39</c:v>
                </c:pt>
                <c:pt idx="1005">
                  <c:v>39</c:v>
                </c:pt>
                <c:pt idx="1006">
                  <c:v>39</c:v>
                </c:pt>
                <c:pt idx="1007">
                  <c:v>39</c:v>
                </c:pt>
                <c:pt idx="1008">
                  <c:v>39</c:v>
                </c:pt>
                <c:pt idx="1009">
                  <c:v>39</c:v>
                </c:pt>
                <c:pt idx="1010">
                  <c:v>39</c:v>
                </c:pt>
                <c:pt idx="1011">
                  <c:v>39</c:v>
                </c:pt>
                <c:pt idx="1012">
                  <c:v>39</c:v>
                </c:pt>
                <c:pt idx="1013">
                  <c:v>39</c:v>
                </c:pt>
                <c:pt idx="1014">
                  <c:v>39</c:v>
                </c:pt>
                <c:pt idx="1015">
                  <c:v>39</c:v>
                </c:pt>
                <c:pt idx="1016">
                  <c:v>39</c:v>
                </c:pt>
                <c:pt idx="1017">
                  <c:v>39</c:v>
                </c:pt>
                <c:pt idx="1018">
                  <c:v>39</c:v>
                </c:pt>
                <c:pt idx="1019">
                  <c:v>39</c:v>
                </c:pt>
                <c:pt idx="1020">
                  <c:v>39</c:v>
                </c:pt>
                <c:pt idx="1021">
                  <c:v>39</c:v>
                </c:pt>
                <c:pt idx="1022">
                  <c:v>39</c:v>
                </c:pt>
                <c:pt idx="1023">
                  <c:v>39</c:v>
                </c:pt>
                <c:pt idx="1024">
                  <c:v>39</c:v>
                </c:pt>
                <c:pt idx="1025">
                  <c:v>39</c:v>
                </c:pt>
                <c:pt idx="1026">
                  <c:v>39</c:v>
                </c:pt>
                <c:pt idx="1027">
                  <c:v>39</c:v>
                </c:pt>
                <c:pt idx="1028">
                  <c:v>39</c:v>
                </c:pt>
                <c:pt idx="1029">
                  <c:v>39</c:v>
                </c:pt>
                <c:pt idx="1030">
                  <c:v>39</c:v>
                </c:pt>
                <c:pt idx="1031">
                  <c:v>39</c:v>
                </c:pt>
                <c:pt idx="1032">
                  <c:v>39</c:v>
                </c:pt>
                <c:pt idx="1033">
                  <c:v>39</c:v>
                </c:pt>
                <c:pt idx="1034">
                  <c:v>39</c:v>
                </c:pt>
                <c:pt idx="1035">
                  <c:v>39</c:v>
                </c:pt>
                <c:pt idx="1036">
                  <c:v>39</c:v>
                </c:pt>
                <c:pt idx="1037">
                  <c:v>40</c:v>
                </c:pt>
                <c:pt idx="1038">
                  <c:v>40</c:v>
                </c:pt>
                <c:pt idx="1039">
                  <c:v>40</c:v>
                </c:pt>
                <c:pt idx="1040">
                  <c:v>40</c:v>
                </c:pt>
                <c:pt idx="1041">
                  <c:v>40</c:v>
                </c:pt>
                <c:pt idx="1042">
                  <c:v>40</c:v>
                </c:pt>
                <c:pt idx="1043">
                  <c:v>40</c:v>
                </c:pt>
                <c:pt idx="1044">
                  <c:v>40</c:v>
                </c:pt>
                <c:pt idx="1045">
                  <c:v>40</c:v>
                </c:pt>
                <c:pt idx="1046">
                  <c:v>40</c:v>
                </c:pt>
                <c:pt idx="1047">
                  <c:v>40</c:v>
                </c:pt>
                <c:pt idx="1048">
                  <c:v>40</c:v>
                </c:pt>
                <c:pt idx="1049">
                  <c:v>40</c:v>
                </c:pt>
                <c:pt idx="1050">
                  <c:v>40</c:v>
                </c:pt>
                <c:pt idx="1051">
                  <c:v>40</c:v>
                </c:pt>
                <c:pt idx="1052">
                  <c:v>40</c:v>
                </c:pt>
                <c:pt idx="1053">
                  <c:v>40</c:v>
                </c:pt>
                <c:pt idx="1054">
                  <c:v>40</c:v>
                </c:pt>
                <c:pt idx="1055">
                  <c:v>40</c:v>
                </c:pt>
                <c:pt idx="1056">
                  <c:v>40</c:v>
                </c:pt>
                <c:pt idx="1057">
                  <c:v>40</c:v>
                </c:pt>
                <c:pt idx="1058">
                  <c:v>40</c:v>
                </c:pt>
                <c:pt idx="1059">
                  <c:v>40</c:v>
                </c:pt>
                <c:pt idx="1060">
                  <c:v>40</c:v>
                </c:pt>
                <c:pt idx="1061">
                  <c:v>40</c:v>
                </c:pt>
                <c:pt idx="1062">
                  <c:v>40</c:v>
                </c:pt>
                <c:pt idx="1063">
                  <c:v>40</c:v>
                </c:pt>
                <c:pt idx="1064">
                  <c:v>40</c:v>
                </c:pt>
                <c:pt idx="1065">
                  <c:v>40</c:v>
                </c:pt>
                <c:pt idx="1066">
                  <c:v>40</c:v>
                </c:pt>
                <c:pt idx="1067">
                  <c:v>40</c:v>
                </c:pt>
                <c:pt idx="1068">
                  <c:v>40</c:v>
                </c:pt>
                <c:pt idx="1069">
                  <c:v>40</c:v>
                </c:pt>
                <c:pt idx="1070">
                  <c:v>40</c:v>
                </c:pt>
                <c:pt idx="1071">
                  <c:v>40</c:v>
                </c:pt>
                <c:pt idx="1072">
                  <c:v>40</c:v>
                </c:pt>
                <c:pt idx="1073">
                  <c:v>40</c:v>
                </c:pt>
                <c:pt idx="1074">
                  <c:v>40</c:v>
                </c:pt>
                <c:pt idx="1075">
                  <c:v>40</c:v>
                </c:pt>
                <c:pt idx="1076">
                  <c:v>40</c:v>
                </c:pt>
                <c:pt idx="1077">
                  <c:v>40</c:v>
                </c:pt>
                <c:pt idx="1078">
                  <c:v>40</c:v>
                </c:pt>
                <c:pt idx="1079">
                  <c:v>40</c:v>
                </c:pt>
                <c:pt idx="1080">
                  <c:v>40</c:v>
                </c:pt>
                <c:pt idx="1081">
                  <c:v>40</c:v>
                </c:pt>
                <c:pt idx="1082">
                  <c:v>40</c:v>
                </c:pt>
                <c:pt idx="1083">
                  <c:v>40</c:v>
                </c:pt>
                <c:pt idx="1084">
                  <c:v>40</c:v>
                </c:pt>
                <c:pt idx="1085">
                  <c:v>40</c:v>
                </c:pt>
                <c:pt idx="1086">
                  <c:v>40</c:v>
                </c:pt>
                <c:pt idx="1087">
                  <c:v>40</c:v>
                </c:pt>
                <c:pt idx="1088">
                  <c:v>40</c:v>
                </c:pt>
                <c:pt idx="1089">
                  <c:v>40</c:v>
                </c:pt>
                <c:pt idx="1090">
                  <c:v>41</c:v>
                </c:pt>
                <c:pt idx="1091">
                  <c:v>41</c:v>
                </c:pt>
                <c:pt idx="1092">
                  <c:v>41</c:v>
                </c:pt>
                <c:pt idx="1093">
                  <c:v>41</c:v>
                </c:pt>
                <c:pt idx="1094">
                  <c:v>41</c:v>
                </c:pt>
                <c:pt idx="1095">
                  <c:v>41</c:v>
                </c:pt>
                <c:pt idx="1096">
                  <c:v>41</c:v>
                </c:pt>
                <c:pt idx="1097">
                  <c:v>41</c:v>
                </c:pt>
                <c:pt idx="1098">
                  <c:v>41</c:v>
                </c:pt>
                <c:pt idx="1099">
                  <c:v>41</c:v>
                </c:pt>
                <c:pt idx="1100">
                  <c:v>41</c:v>
                </c:pt>
                <c:pt idx="1101">
                  <c:v>41</c:v>
                </c:pt>
                <c:pt idx="1102">
                  <c:v>41</c:v>
                </c:pt>
                <c:pt idx="1103">
                  <c:v>41</c:v>
                </c:pt>
                <c:pt idx="1104">
                  <c:v>41</c:v>
                </c:pt>
                <c:pt idx="1105">
                  <c:v>41</c:v>
                </c:pt>
                <c:pt idx="1106">
                  <c:v>41</c:v>
                </c:pt>
                <c:pt idx="1107">
                  <c:v>41</c:v>
                </c:pt>
                <c:pt idx="1108">
                  <c:v>41</c:v>
                </c:pt>
                <c:pt idx="1109">
                  <c:v>41</c:v>
                </c:pt>
                <c:pt idx="1110">
                  <c:v>41</c:v>
                </c:pt>
                <c:pt idx="1111">
                  <c:v>41</c:v>
                </c:pt>
                <c:pt idx="1112">
                  <c:v>41</c:v>
                </c:pt>
                <c:pt idx="1113">
                  <c:v>41</c:v>
                </c:pt>
                <c:pt idx="1114">
                  <c:v>41</c:v>
                </c:pt>
                <c:pt idx="1115">
                  <c:v>41</c:v>
                </c:pt>
                <c:pt idx="1116">
                  <c:v>41</c:v>
                </c:pt>
                <c:pt idx="1117">
                  <c:v>41</c:v>
                </c:pt>
                <c:pt idx="1118">
                  <c:v>41</c:v>
                </c:pt>
                <c:pt idx="1119">
                  <c:v>41</c:v>
                </c:pt>
                <c:pt idx="1120">
                  <c:v>41</c:v>
                </c:pt>
                <c:pt idx="1121">
                  <c:v>41</c:v>
                </c:pt>
                <c:pt idx="1122">
                  <c:v>41</c:v>
                </c:pt>
                <c:pt idx="1123">
                  <c:v>41</c:v>
                </c:pt>
                <c:pt idx="1124">
                  <c:v>41</c:v>
                </c:pt>
                <c:pt idx="1125">
                  <c:v>41</c:v>
                </c:pt>
                <c:pt idx="1126">
                  <c:v>41</c:v>
                </c:pt>
                <c:pt idx="1127">
                  <c:v>41</c:v>
                </c:pt>
                <c:pt idx="1128">
                  <c:v>41</c:v>
                </c:pt>
                <c:pt idx="1129">
                  <c:v>41</c:v>
                </c:pt>
                <c:pt idx="1130">
                  <c:v>41</c:v>
                </c:pt>
                <c:pt idx="1131">
                  <c:v>41</c:v>
                </c:pt>
                <c:pt idx="1132">
                  <c:v>41</c:v>
                </c:pt>
                <c:pt idx="1133">
                  <c:v>41</c:v>
                </c:pt>
                <c:pt idx="1134">
                  <c:v>41</c:v>
                </c:pt>
                <c:pt idx="1135">
                  <c:v>41</c:v>
                </c:pt>
                <c:pt idx="1136">
                  <c:v>41</c:v>
                </c:pt>
                <c:pt idx="1137">
                  <c:v>41</c:v>
                </c:pt>
                <c:pt idx="1138">
                  <c:v>41</c:v>
                </c:pt>
                <c:pt idx="1139">
                  <c:v>42</c:v>
                </c:pt>
                <c:pt idx="1140">
                  <c:v>42</c:v>
                </c:pt>
                <c:pt idx="1141">
                  <c:v>42</c:v>
                </c:pt>
                <c:pt idx="1142">
                  <c:v>42</c:v>
                </c:pt>
                <c:pt idx="1143">
                  <c:v>42</c:v>
                </c:pt>
                <c:pt idx="1144">
                  <c:v>42</c:v>
                </c:pt>
                <c:pt idx="1145">
                  <c:v>42</c:v>
                </c:pt>
                <c:pt idx="1146">
                  <c:v>42</c:v>
                </c:pt>
                <c:pt idx="1147">
                  <c:v>42</c:v>
                </c:pt>
                <c:pt idx="1148">
                  <c:v>42</c:v>
                </c:pt>
                <c:pt idx="1149">
                  <c:v>42</c:v>
                </c:pt>
                <c:pt idx="1150">
                  <c:v>42</c:v>
                </c:pt>
                <c:pt idx="1151">
                  <c:v>42</c:v>
                </c:pt>
                <c:pt idx="1152">
                  <c:v>42</c:v>
                </c:pt>
                <c:pt idx="1153">
                  <c:v>42</c:v>
                </c:pt>
                <c:pt idx="1154">
                  <c:v>42</c:v>
                </c:pt>
                <c:pt idx="1155">
                  <c:v>42</c:v>
                </c:pt>
                <c:pt idx="1156">
                  <c:v>42</c:v>
                </c:pt>
                <c:pt idx="1157">
                  <c:v>42</c:v>
                </c:pt>
                <c:pt idx="1158">
                  <c:v>42</c:v>
                </c:pt>
                <c:pt idx="1159">
                  <c:v>42</c:v>
                </c:pt>
                <c:pt idx="1160">
                  <c:v>42</c:v>
                </c:pt>
                <c:pt idx="1161">
                  <c:v>42</c:v>
                </c:pt>
                <c:pt idx="1162">
                  <c:v>42</c:v>
                </c:pt>
                <c:pt idx="1163">
                  <c:v>42</c:v>
                </c:pt>
                <c:pt idx="1164">
                  <c:v>42</c:v>
                </c:pt>
                <c:pt idx="1165">
                  <c:v>42</c:v>
                </c:pt>
                <c:pt idx="1166">
                  <c:v>42</c:v>
                </c:pt>
                <c:pt idx="1167">
                  <c:v>42</c:v>
                </c:pt>
                <c:pt idx="1168">
                  <c:v>42</c:v>
                </c:pt>
                <c:pt idx="1169">
                  <c:v>42</c:v>
                </c:pt>
                <c:pt idx="1170">
                  <c:v>42</c:v>
                </c:pt>
                <c:pt idx="1171">
                  <c:v>42</c:v>
                </c:pt>
                <c:pt idx="1172">
                  <c:v>42</c:v>
                </c:pt>
                <c:pt idx="1173">
                  <c:v>42</c:v>
                </c:pt>
                <c:pt idx="1174">
                  <c:v>42</c:v>
                </c:pt>
                <c:pt idx="1175">
                  <c:v>42</c:v>
                </c:pt>
                <c:pt idx="1176">
                  <c:v>42</c:v>
                </c:pt>
                <c:pt idx="1177">
                  <c:v>42</c:v>
                </c:pt>
                <c:pt idx="1178">
                  <c:v>42</c:v>
                </c:pt>
                <c:pt idx="1179">
                  <c:v>42</c:v>
                </c:pt>
                <c:pt idx="1180">
                  <c:v>42</c:v>
                </c:pt>
                <c:pt idx="1181">
                  <c:v>42</c:v>
                </c:pt>
                <c:pt idx="1182">
                  <c:v>42</c:v>
                </c:pt>
                <c:pt idx="1183">
                  <c:v>42</c:v>
                </c:pt>
                <c:pt idx="1184">
                  <c:v>42</c:v>
                </c:pt>
                <c:pt idx="1185">
                  <c:v>42</c:v>
                </c:pt>
                <c:pt idx="1186">
                  <c:v>42</c:v>
                </c:pt>
                <c:pt idx="1187">
                  <c:v>42</c:v>
                </c:pt>
                <c:pt idx="1188">
                  <c:v>43</c:v>
                </c:pt>
                <c:pt idx="1189">
                  <c:v>43</c:v>
                </c:pt>
                <c:pt idx="1190">
                  <c:v>43</c:v>
                </c:pt>
                <c:pt idx="1191">
                  <c:v>43</c:v>
                </c:pt>
                <c:pt idx="1192">
                  <c:v>43</c:v>
                </c:pt>
                <c:pt idx="1193">
                  <c:v>43</c:v>
                </c:pt>
                <c:pt idx="1194">
                  <c:v>43</c:v>
                </c:pt>
                <c:pt idx="1195">
                  <c:v>43</c:v>
                </c:pt>
                <c:pt idx="1196">
                  <c:v>43</c:v>
                </c:pt>
                <c:pt idx="1197">
                  <c:v>43</c:v>
                </c:pt>
                <c:pt idx="1198">
                  <c:v>43</c:v>
                </c:pt>
                <c:pt idx="1199">
                  <c:v>43</c:v>
                </c:pt>
                <c:pt idx="1200">
                  <c:v>43</c:v>
                </c:pt>
                <c:pt idx="1201">
                  <c:v>43</c:v>
                </c:pt>
                <c:pt idx="1202">
                  <c:v>43</c:v>
                </c:pt>
                <c:pt idx="1203">
                  <c:v>43</c:v>
                </c:pt>
                <c:pt idx="1204">
                  <c:v>43</c:v>
                </c:pt>
                <c:pt idx="1205">
                  <c:v>43</c:v>
                </c:pt>
                <c:pt idx="1206">
                  <c:v>43</c:v>
                </c:pt>
                <c:pt idx="1207">
                  <c:v>43</c:v>
                </c:pt>
                <c:pt idx="1208">
                  <c:v>43</c:v>
                </c:pt>
                <c:pt idx="1209">
                  <c:v>43</c:v>
                </c:pt>
                <c:pt idx="1210">
                  <c:v>43</c:v>
                </c:pt>
                <c:pt idx="1211">
                  <c:v>43</c:v>
                </c:pt>
                <c:pt idx="1212">
                  <c:v>43</c:v>
                </c:pt>
                <c:pt idx="1213">
                  <c:v>43</c:v>
                </c:pt>
                <c:pt idx="1214">
                  <c:v>43</c:v>
                </c:pt>
                <c:pt idx="1215">
                  <c:v>43</c:v>
                </c:pt>
                <c:pt idx="1216">
                  <c:v>43</c:v>
                </c:pt>
                <c:pt idx="1217">
                  <c:v>43</c:v>
                </c:pt>
                <c:pt idx="1218">
                  <c:v>43</c:v>
                </c:pt>
                <c:pt idx="1219">
                  <c:v>43</c:v>
                </c:pt>
                <c:pt idx="1220">
                  <c:v>43</c:v>
                </c:pt>
                <c:pt idx="1221">
                  <c:v>43</c:v>
                </c:pt>
                <c:pt idx="1222">
                  <c:v>43</c:v>
                </c:pt>
                <c:pt idx="1223">
                  <c:v>43</c:v>
                </c:pt>
                <c:pt idx="1224">
                  <c:v>43</c:v>
                </c:pt>
                <c:pt idx="1225">
                  <c:v>43</c:v>
                </c:pt>
                <c:pt idx="1226">
                  <c:v>43</c:v>
                </c:pt>
                <c:pt idx="1227">
                  <c:v>43</c:v>
                </c:pt>
                <c:pt idx="1228">
                  <c:v>43</c:v>
                </c:pt>
                <c:pt idx="1229">
                  <c:v>43</c:v>
                </c:pt>
                <c:pt idx="1230">
                  <c:v>43</c:v>
                </c:pt>
                <c:pt idx="1231">
                  <c:v>43</c:v>
                </c:pt>
                <c:pt idx="1232">
                  <c:v>43</c:v>
                </c:pt>
                <c:pt idx="1233">
                  <c:v>43</c:v>
                </c:pt>
                <c:pt idx="1234">
                  <c:v>43</c:v>
                </c:pt>
                <c:pt idx="1235">
                  <c:v>43</c:v>
                </c:pt>
                <c:pt idx="1236">
                  <c:v>43</c:v>
                </c:pt>
                <c:pt idx="1237">
                  <c:v>43</c:v>
                </c:pt>
                <c:pt idx="1238">
                  <c:v>43</c:v>
                </c:pt>
                <c:pt idx="1239">
                  <c:v>43</c:v>
                </c:pt>
                <c:pt idx="1240">
                  <c:v>43</c:v>
                </c:pt>
                <c:pt idx="1241">
                  <c:v>43</c:v>
                </c:pt>
                <c:pt idx="1242">
                  <c:v>43</c:v>
                </c:pt>
                <c:pt idx="1243">
                  <c:v>43</c:v>
                </c:pt>
                <c:pt idx="1244">
                  <c:v>44</c:v>
                </c:pt>
                <c:pt idx="1245">
                  <c:v>44</c:v>
                </c:pt>
                <c:pt idx="1246">
                  <c:v>44</c:v>
                </c:pt>
                <c:pt idx="1247">
                  <c:v>44</c:v>
                </c:pt>
                <c:pt idx="1248">
                  <c:v>44</c:v>
                </c:pt>
                <c:pt idx="1249">
                  <c:v>44</c:v>
                </c:pt>
                <c:pt idx="1250">
                  <c:v>44</c:v>
                </c:pt>
                <c:pt idx="1251">
                  <c:v>44</c:v>
                </c:pt>
                <c:pt idx="1252">
                  <c:v>44</c:v>
                </c:pt>
                <c:pt idx="1253">
                  <c:v>44</c:v>
                </c:pt>
                <c:pt idx="1254">
                  <c:v>44</c:v>
                </c:pt>
                <c:pt idx="1255">
                  <c:v>44</c:v>
                </c:pt>
                <c:pt idx="1256">
                  <c:v>44</c:v>
                </c:pt>
                <c:pt idx="1257">
                  <c:v>44</c:v>
                </c:pt>
                <c:pt idx="1258">
                  <c:v>44</c:v>
                </c:pt>
                <c:pt idx="1259">
                  <c:v>44</c:v>
                </c:pt>
                <c:pt idx="1260">
                  <c:v>44</c:v>
                </c:pt>
                <c:pt idx="1261">
                  <c:v>44</c:v>
                </c:pt>
                <c:pt idx="1262">
                  <c:v>44</c:v>
                </c:pt>
                <c:pt idx="1263">
                  <c:v>44</c:v>
                </c:pt>
                <c:pt idx="1264">
                  <c:v>44</c:v>
                </c:pt>
                <c:pt idx="1265">
                  <c:v>44</c:v>
                </c:pt>
                <c:pt idx="1266">
                  <c:v>44</c:v>
                </c:pt>
                <c:pt idx="1267">
                  <c:v>44</c:v>
                </c:pt>
                <c:pt idx="1268">
                  <c:v>44</c:v>
                </c:pt>
                <c:pt idx="1269">
                  <c:v>44</c:v>
                </c:pt>
                <c:pt idx="1270">
                  <c:v>44</c:v>
                </c:pt>
                <c:pt idx="1271">
                  <c:v>44</c:v>
                </c:pt>
                <c:pt idx="1272">
                  <c:v>44</c:v>
                </c:pt>
                <c:pt idx="1273">
                  <c:v>44</c:v>
                </c:pt>
                <c:pt idx="1274">
                  <c:v>44</c:v>
                </c:pt>
                <c:pt idx="1275">
                  <c:v>44</c:v>
                </c:pt>
                <c:pt idx="1276">
                  <c:v>44</c:v>
                </c:pt>
                <c:pt idx="1277">
                  <c:v>44</c:v>
                </c:pt>
                <c:pt idx="1278">
                  <c:v>44</c:v>
                </c:pt>
                <c:pt idx="1279">
                  <c:v>44</c:v>
                </c:pt>
                <c:pt idx="1280">
                  <c:v>44</c:v>
                </c:pt>
                <c:pt idx="1281">
                  <c:v>44</c:v>
                </c:pt>
                <c:pt idx="1282">
                  <c:v>44</c:v>
                </c:pt>
                <c:pt idx="1283">
                  <c:v>44</c:v>
                </c:pt>
                <c:pt idx="1284">
                  <c:v>44</c:v>
                </c:pt>
                <c:pt idx="1285">
                  <c:v>44</c:v>
                </c:pt>
                <c:pt idx="1286">
                  <c:v>44</c:v>
                </c:pt>
                <c:pt idx="1287">
                  <c:v>44</c:v>
                </c:pt>
                <c:pt idx="1288">
                  <c:v>44</c:v>
                </c:pt>
                <c:pt idx="1289">
                  <c:v>44</c:v>
                </c:pt>
                <c:pt idx="1290">
                  <c:v>44</c:v>
                </c:pt>
                <c:pt idx="1291">
                  <c:v>44</c:v>
                </c:pt>
                <c:pt idx="1292">
                  <c:v>44</c:v>
                </c:pt>
                <c:pt idx="1293">
                  <c:v>44</c:v>
                </c:pt>
                <c:pt idx="1294">
                  <c:v>44</c:v>
                </c:pt>
                <c:pt idx="1295">
                  <c:v>44</c:v>
                </c:pt>
                <c:pt idx="1296">
                  <c:v>45</c:v>
                </c:pt>
                <c:pt idx="1297">
                  <c:v>45</c:v>
                </c:pt>
                <c:pt idx="1298">
                  <c:v>45</c:v>
                </c:pt>
                <c:pt idx="1299">
                  <c:v>45</c:v>
                </c:pt>
                <c:pt idx="1300">
                  <c:v>45</c:v>
                </c:pt>
                <c:pt idx="1301">
                  <c:v>45</c:v>
                </c:pt>
                <c:pt idx="1302">
                  <c:v>45</c:v>
                </c:pt>
                <c:pt idx="1303">
                  <c:v>45</c:v>
                </c:pt>
                <c:pt idx="1304">
                  <c:v>45</c:v>
                </c:pt>
                <c:pt idx="1305">
                  <c:v>45</c:v>
                </c:pt>
                <c:pt idx="1306">
                  <c:v>45</c:v>
                </c:pt>
                <c:pt idx="1307">
                  <c:v>45</c:v>
                </c:pt>
                <c:pt idx="1308">
                  <c:v>45</c:v>
                </c:pt>
                <c:pt idx="1309">
                  <c:v>45</c:v>
                </c:pt>
                <c:pt idx="1310">
                  <c:v>45</c:v>
                </c:pt>
                <c:pt idx="1311">
                  <c:v>45</c:v>
                </c:pt>
                <c:pt idx="1312">
                  <c:v>45</c:v>
                </c:pt>
                <c:pt idx="1313">
                  <c:v>45</c:v>
                </c:pt>
                <c:pt idx="1314">
                  <c:v>45</c:v>
                </c:pt>
                <c:pt idx="1315">
                  <c:v>45</c:v>
                </c:pt>
                <c:pt idx="1316">
                  <c:v>45</c:v>
                </c:pt>
                <c:pt idx="1317">
                  <c:v>45</c:v>
                </c:pt>
                <c:pt idx="1318">
                  <c:v>45</c:v>
                </c:pt>
                <c:pt idx="1319">
                  <c:v>45</c:v>
                </c:pt>
                <c:pt idx="1320">
                  <c:v>45</c:v>
                </c:pt>
                <c:pt idx="1321">
                  <c:v>45</c:v>
                </c:pt>
                <c:pt idx="1322">
                  <c:v>45</c:v>
                </c:pt>
                <c:pt idx="1323">
                  <c:v>45</c:v>
                </c:pt>
                <c:pt idx="1324">
                  <c:v>45</c:v>
                </c:pt>
                <c:pt idx="1325">
                  <c:v>45</c:v>
                </c:pt>
                <c:pt idx="1326">
                  <c:v>45</c:v>
                </c:pt>
                <c:pt idx="1327">
                  <c:v>45</c:v>
                </c:pt>
                <c:pt idx="1328">
                  <c:v>45</c:v>
                </c:pt>
                <c:pt idx="1329">
                  <c:v>45</c:v>
                </c:pt>
                <c:pt idx="1330">
                  <c:v>45</c:v>
                </c:pt>
                <c:pt idx="1331">
                  <c:v>45</c:v>
                </c:pt>
                <c:pt idx="1332">
                  <c:v>45</c:v>
                </c:pt>
                <c:pt idx="1333">
                  <c:v>45</c:v>
                </c:pt>
                <c:pt idx="1334">
                  <c:v>45</c:v>
                </c:pt>
                <c:pt idx="1335">
                  <c:v>45</c:v>
                </c:pt>
                <c:pt idx="1336">
                  <c:v>45</c:v>
                </c:pt>
                <c:pt idx="1337">
                  <c:v>45</c:v>
                </c:pt>
                <c:pt idx="1338">
                  <c:v>45</c:v>
                </c:pt>
                <c:pt idx="1339">
                  <c:v>45</c:v>
                </c:pt>
                <c:pt idx="1340">
                  <c:v>45</c:v>
                </c:pt>
                <c:pt idx="1341">
                  <c:v>45</c:v>
                </c:pt>
                <c:pt idx="1342">
                  <c:v>45</c:v>
                </c:pt>
                <c:pt idx="1343">
                  <c:v>45</c:v>
                </c:pt>
                <c:pt idx="1344">
                  <c:v>45</c:v>
                </c:pt>
                <c:pt idx="1345">
                  <c:v>45</c:v>
                </c:pt>
                <c:pt idx="1346">
                  <c:v>45</c:v>
                </c:pt>
                <c:pt idx="1347">
                  <c:v>45</c:v>
                </c:pt>
                <c:pt idx="1348">
                  <c:v>45</c:v>
                </c:pt>
                <c:pt idx="1349">
                  <c:v>45</c:v>
                </c:pt>
                <c:pt idx="1350">
                  <c:v>46</c:v>
                </c:pt>
                <c:pt idx="1351">
                  <c:v>46</c:v>
                </c:pt>
                <c:pt idx="1352">
                  <c:v>46</c:v>
                </c:pt>
                <c:pt idx="1353">
                  <c:v>46</c:v>
                </c:pt>
                <c:pt idx="1354">
                  <c:v>46</c:v>
                </c:pt>
                <c:pt idx="1355">
                  <c:v>46</c:v>
                </c:pt>
                <c:pt idx="1356">
                  <c:v>46</c:v>
                </c:pt>
                <c:pt idx="1357">
                  <c:v>46</c:v>
                </c:pt>
                <c:pt idx="1358">
                  <c:v>46</c:v>
                </c:pt>
                <c:pt idx="1359">
                  <c:v>46</c:v>
                </c:pt>
                <c:pt idx="1360">
                  <c:v>46</c:v>
                </c:pt>
                <c:pt idx="1361">
                  <c:v>46</c:v>
                </c:pt>
                <c:pt idx="1362">
                  <c:v>46</c:v>
                </c:pt>
                <c:pt idx="1363">
                  <c:v>46</c:v>
                </c:pt>
                <c:pt idx="1364">
                  <c:v>46</c:v>
                </c:pt>
                <c:pt idx="1365">
                  <c:v>46</c:v>
                </c:pt>
                <c:pt idx="1366">
                  <c:v>46</c:v>
                </c:pt>
                <c:pt idx="1367">
                  <c:v>46</c:v>
                </c:pt>
                <c:pt idx="1368">
                  <c:v>46</c:v>
                </c:pt>
                <c:pt idx="1369">
                  <c:v>46</c:v>
                </c:pt>
                <c:pt idx="1370">
                  <c:v>46</c:v>
                </c:pt>
                <c:pt idx="1371">
                  <c:v>46</c:v>
                </c:pt>
                <c:pt idx="1372">
                  <c:v>46</c:v>
                </c:pt>
                <c:pt idx="1373">
                  <c:v>46</c:v>
                </c:pt>
                <c:pt idx="1374">
                  <c:v>46</c:v>
                </c:pt>
                <c:pt idx="1375">
                  <c:v>46</c:v>
                </c:pt>
                <c:pt idx="1376">
                  <c:v>46</c:v>
                </c:pt>
                <c:pt idx="1377">
                  <c:v>46</c:v>
                </c:pt>
                <c:pt idx="1378">
                  <c:v>46</c:v>
                </c:pt>
                <c:pt idx="1379">
                  <c:v>46</c:v>
                </c:pt>
                <c:pt idx="1380">
                  <c:v>46</c:v>
                </c:pt>
                <c:pt idx="1381">
                  <c:v>46</c:v>
                </c:pt>
                <c:pt idx="1382">
                  <c:v>46</c:v>
                </c:pt>
                <c:pt idx="1383">
                  <c:v>46</c:v>
                </c:pt>
                <c:pt idx="1384">
                  <c:v>46</c:v>
                </c:pt>
                <c:pt idx="1385">
                  <c:v>46</c:v>
                </c:pt>
                <c:pt idx="1386">
                  <c:v>46</c:v>
                </c:pt>
                <c:pt idx="1387">
                  <c:v>46</c:v>
                </c:pt>
                <c:pt idx="1388">
                  <c:v>46</c:v>
                </c:pt>
                <c:pt idx="1389">
                  <c:v>46</c:v>
                </c:pt>
                <c:pt idx="1390">
                  <c:v>46</c:v>
                </c:pt>
                <c:pt idx="1391">
                  <c:v>46</c:v>
                </c:pt>
                <c:pt idx="1392">
                  <c:v>46</c:v>
                </c:pt>
                <c:pt idx="1393">
                  <c:v>46</c:v>
                </c:pt>
                <c:pt idx="1394">
                  <c:v>46</c:v>
                </c:pt>
                <c:pt idx="1395">
                  <c:v>46</c:v>
                </c:pt>
                <c:pt idx="1396">
                  <c:v>46</c:v>
                </c:pt>
                <c:pt idx="1397">
                  <c:v>46</c:v>
                </c:pt>
                <c:pt idx="1398">
                  <c:v>46</c:v>
                </c:pt>
                <c:pt idx="1399">
                  <c:v>46</c:v>
                </c:pt>
                <c:pt idx="1400">
                  <c:v>46</c:v>
                </c:pt>
                <c:pt idx="1401">
                  <c:v>46</c:v>
                </c:pt>
                <c:pt idx="1402">
                  <c:v>46</c:v>
                </c:pt>
                <c:pt idx="1403">
                  <c:v>46</c:v>
                </c:pt>
                <c:pt idx="1404">
                  <c:v>47</c:v>
                </c:pt>
                <c:pt idx="1405">
                  <c:v>47</c:v>
                </c:pt>
                <c:pt idx="1406">
                  <c:v>47</c:v>
                </c:pt>
                <c:pt idx="1407">
                  <c:v>47</c:v>
                </c:pt>
                <c:pt idx="1408">
                  <c:v>47</c:v>
                </c:pt>
                <c:pt idx="1409">
                  <c:v>47</c:v>
                </c:pt>
                <c:pt idx="1410">
                  <c:v>47</c:v>
                </c:pt>
                <c:pt idx="1411">
                  <c:v>47</c:v>
                </c:pt>
                <c:pt idx="1412">
                  <c:v>47</c:v>
                </c:pt>
                <c:pt idx="1413">
                  <c:v>47</c:v>
                </c:pt>
                <c:pt idx="1414">
                  <c:v>47</c:v>
                </c:pt>
                <c:pt idx="1415">
                  <c:v>47</c:v>
                </c:pt>
                <c:pt idx="1416">
                  <c:v>47</c:v>
                </c:pt>
                <c:pt idx="1417">
                  <c:v>47</c:v>
                </c:pt>
                <c:pt idx="1418">
                  <c:v>47</c:v>
                </c:pt>
                <c:pt idx="1419">
                  <c:v>47</c:v>
                </c:pt>
                <c:pt idx="1420">
                  <c:v>47</c:v>
                </c:pt>
                <c:pt idx="1421">
                  <c:v>47</c:v>
                </c:pt>
                <c:pt idx="1422">
                  <c:v>47</c:v>
                </c:pt>
                <c:pt idx="1423">
                  <c:v>47</c:v>
                </c:pt>
                <c:pt idx="1424">
                  <c:v>47</c:v>
                </c:pt>
                <c:pt idx="1425">
                  <c:v>47</c:v>
                </c:pt>
                <c:pt idx="1426">
                  <c:v>47</c:v>
                </c:pt>
                <c:pt idx="1427">
                  <c:v>47</c:v>
                </c:pt>
                <c:pt idx="1428">
                  <c:v>47</c:v>
                </c:pt>
                <c:pt idx="1429">
                  <c:v>47</c:v>
                </c:pt>
                <c:pt idx="1430">
                  <c:v>47</c:v>
                </c:pt>
                <c:pt idx="1431">
                  <c:v>47</c:v>
                </c:pt>
                <c:pt idx="1432">
                  <c:v>47</c:v>
                </c:pt>
                <c:pt idx="1433">
                  <c:v>47</c:v>
                </c:pt>
                <c:pt idx="1434">
                  <c:v>47</c:v>
                </c:pt>
                <c:pt idx="1435">
                  <c:v>47</c:v>
                </c:pt>
                <c:pt idx="1436">
                  <c:v>47</c:v>
                </c:pt>
                <c:pt idx="1437">
                  <c:v>47</c:v>
                </c:pt>
                <c:pt idx="1438">
                  <c:v>47</c:v>
                </c:pt>
                <c:pt idx="1439">
                  <c:v>47</c:v>
                </c:pt>
                <c:pt idx="1440">
                  <c:v>47</c:v>
                </c:pt>
                <c:pt idx="1441">
                  <c:v>47</c:v>
                </c:pt>
                <c:pt idx="1442">
                  <c:v>47</c:v>
                </c:pt>
                <c:pt idx="1443">
                  <c:v>47</c:v>
                </c:pt>
                <c:pt idx="1444">
                  <c:v>47</c:v>
                </c:pt>
                <c:pt idx="1445">
                  <c:v>47</c:v>
                </c:pt>
                <c:pt idx="1446">
                  <c:v>47</c:v>
                </c:pt>
                <c:pt idx="1447">
                  <c:v>47</c:v>
                </c:pt>
                <c:pt idx="1448">
                  <c:v>47</c:v>
                </c:pt>
                <c:pt idx="1449">
                  <c:v>47</c:v>
                </c:pt>
                <c:pt idx="1450">
                  <c:v>47</c:v>
                </c:pt>
                <c:pt idx="1451">
                  <c:v>47</c:v>
                </c:pt>
                <c:pt idx="1452">
                  <c:v>47</c:v>
                </c:pt>
                <c:pt idx="1453">
                  <c:v>48</c:v>
                </c:pt>
                <c:pt idx="1454">
                  <c:v>48</c:v>
                </c:pt>
                <c:pt idx="1455">
                  <c:v>48</c:v>
                </c:pt>
                <c:pt idx="1456">
                  <c:v>48</c:v>
                </c:pt>
                <c:pt idx="1457">
                  <c:v>48</c:v>
                </c:pt>
                <c:pt idx="1458">
                  <c:v>48</c:v>
                </c:pt>
                <c:pt idx="1459">
                  <c:v>48</c:v>
                </c:pt>
                <c:pt idx="1460">
                  <c:v>48</c:v>
                </c:pt>
                <c:pt idx="1461">
                  <c:v>48</c:v>
                </c:pt>
                <c:pt idx="1462">
                  <c:v>48</c:v>
                </c:pt>
                <c:pt idx="1463">
                  <c:v>48</c:v>
                </c:pt>
                <c:pt idx="1464">
                  <c:v>48</c:v>
                </c:pt>
                <c:pt idx="1465">
                  <c:v>48</c:v>
                </c:pt>
                <c:pt idx="1466">
                  <c:v>48</c:v>
                </c:pt>
                <c:pt idx="1467">
                  <c:v>48</c:v>
                </c:pt>
                <c:pt idx="1468">
                  <c:v>48</c:v>
                </c:pt>
                <c:pt idx="1469">
                  <c:v>48</c:v>
                </c:pt>
                <c:pt idx="1470">
                  <c:v>48</c:v>
                </c:pt>
                <c:pt idx="1471">
                  <c:v>48</c:v>
                </c:pt>
                <c:pt idx="1472">
                  <c:v>48</c:v>
                </c:pt>
                <c:pt idx="1473">
                  <c:v>48</c:v>
                </c:pt>
                <c:pt idx="1474">
                  <c:v>48</c:v>
                </c:pt>
                <c:pt idx="1475">
                  <c:v>48</c:v>
                </c:pt>
                <c:pt idx="1476">
                  <c:v>48</c:v>
                </c:pt>
                <c:pt idx="1477">
                  <c:v>48</c:v>
                </c:pt>
                <c:pt idx="1478">
                  <c:v>48</c:v>
                </c:pt>
                <c:pt idx="1479">
                  <c:v>48</c:v>
                </c:pt>
                <c:pt idx="1480">
                  <c:v>48</c:v>
                </c:pt>
                <c:pt idx="1481">
                  <c:v>48</c:v>
                </c:pt>
                <c:pt idx="1482">
                  <c:v>48</c:v>
                </c:pt>
                <c:pt idx="1483">
                  <c:v>48</c:v>
                </c:pt>
                <c:pt idx="1484">
                  <c:v>48</c:v>
                </c:pt>
                <c:pt idx="1485">
                  <c:v>48</c:v>
                </c:pt>
                <c:pt idx="1486">
                  <c:v>48</c:v>
                </c:pt>
                <c:pt idx="1487">
                  <c:v>48</c:v>
                </c:pt>
                <c:pt idx="1488">
                  <c:v>48</c:v>
                </c:pt>
                <c:pt idx="1489">
                  <c:v>48</c:v>
                </c:pt>
                <c:pt idx="1490">
                  <c:v>48</c:v>
                </c:pt>
                <c:pt idx="1491">
                  <c:v>48</c:v>
                </c:pt>
                <c:pt idx="1492">
                  <c:v>48</c:v>
                </c:pt>
                <c:pt idx="1493">
                  <c:v>48</c:v>
                </c:pt>
                <c:pt idx="1494">
                  <c:v>48</c:v>
                </c:pt>
                <c:pt idx="1495">
                  <c:v>48</c:v>
                </c:pt>
                <c:pt idx="1496">
                  <c:v>48</c:v>
                </c:pt>
                <c:pt idx="1497">
                  <c:v>48</c:v>
                </c:pt>
                <c:pt idx="1498">
                  <c:v>48</c:v>
                </c:pt>
                <c:pt idx="1499">
                  <c:v>48</c:v>
                </c:pt>
                <c:pt idx="1500">
                  <c:v>48</c:v>
                </c:pt>
                <c:pt idx="1501">
                  <c:v>48</c:v>
                </c:pt>
                <c:pt idx="1502">
                  <c:v>48</c:v>
                </c:pt>
                <c:pt idx="1503">
                  <c:v>48</c:v>
                </c:pt>
                <c:pt idx="1504">
                  <c:v>48</c:v>
                </c:pt>
                <c:pt idx="1505">
                  <c:v>48</c:v>
                </c:pt>
                <c:pt idx="1506">
                  <c:v>48</c:v>
                </c:pt>
                <c:pt idx="1507">
                  <c:v>48</c:v>
                </c:pt>
                <c:pt idx="1508">
                  <c:v>49</c:v>
                </c:pt>
                <c:pt idx="1509">
                  <c:v>49</c:v>
                </c:pt>
                <c:pt idx="1510">
                  <c:v>49</c:v>
                </c:pt>
                <c:pt idx="1511">
                  <c:v>49</c:v>
                </c:pt>
                <c:pt idx="1512">
                  <c:v>49</c:v>
                </c:pt>
                <c:pt idx="1513">
                  <c:v>49</c:v>
                </c:pt>
                <c:pt idx="1514">
                  <c:v>49</c:v>
                </c:pt>
                <c:pt idx="1515">
                  <c:v>49</c:v>
                </c:pt>
                <c:pt idx="1516">
                  <c:v>49</c:v>
                </c:pt>
                <c:pt idx="1517">
                  <c:v>49</c:v>
                </c:pt>
                <c:pt idx="1518">
                  <c:v>49</c:v>
                </c:pt>
                <c:pt idx="1519">
                  <c:v>49</c:v>
                </c:pt>
                <c:pt idx="1520">
                  <c:v>49</c:v>
                </c:pt>
                <c:pt idx="1521">
                  <c:v>49</c:v>
                </c:pt>
                <c:pt idx="1522">
                  <c:v>49</c:v>
                </c:pt>
                <c:pt idx="1523">
                  <c:v>49</c:v>
                </c:pt>
                <c:pt idx="1524">
                  <c:v>49</c:v>
                </c:pt>
                <c:pt idx="1525">
                  <c:v>49</c:v>
                </c:pt>
                <c:pt idx="1526">
                  <c:v>49</c:v>
                </c:pt>
                <c:pt idx="1527">
                  <c:v>49</c:v>
                </c:pt>
                <c:pt idx="1528">
                  <c:v>49</c:v>
                </c:pt>
                <c:pt idx="1529">
                  <c:v>49</c:v>
                </c:pt>
                <c:pt idx="1530">
                  <c:v>49</c:v>
                </c:pt>
                <c:pt idx="1531">
                  <c:v>49</c:v>
                </c:pt>
                <c:pt idx="1532">
                  <c:v>49</c:v>
                </c:pt>
                <c:pt idx="1533">
                  <c:v>49</c:v>
                </c:pt>
                <c:pt idx="1534">
                  <c:v>49</c:v>
                </c:pt>
                <c:pt idx="1535">
                  <c:v>49</c:v>
                </c:pt>
                <c:pt idx="1536">
                  <c:v>49</c:v>
                </c:pt>
                <c:pt idx="1537">
                  <c:v>49</c:v>
                </c:pt>
                <c:pt idx="1538">
                  <c:v>49</c:v>
                </c:pt>
                <c:pt idx="1539">
                  <c:v>49</c:v>
                </c:pt>
                <c:pt idx="1540">
                  <c:v>49</c:v>
                </c:pt>
                <c:pt idx="1541">
                  <c:v>49</c:v>
                </c:pt>
                <c:pt idx="1542">
                  <c:v>49</c:v>
                </c:pt>
                <c:pt idx="1543">
                  <c:v>49</c:v>
                </c:pt>
                <c:pt idx="1544">
                  <c:v>49</c:v>
                </c:pt>
                <c:pt idx="1545">
                  <c:v>49</c:v>
                </c:pt>
                <c:pt idx="1546">
                  <c:v>49</c:v>
                </c:pt>
                <c:pt idx="1547">
                  <c:v>49</c:v>
                </c:pt>
                <c:pt idx="1548">
                  <c:v>49</c:v>
                </c:pt>
                <c:pt idx="1549">
                  <c:v>49</c:v>
                </c:pt>
                <c:pt idx="1550">
                  <c:v>49</c:v>
                </c:pt>
                <c:pt idx="1551">
                  <c:v>49</c:v>
                </c:pt>
                <c:pt idx="1552">
                  <c:v>49</c:v>
                </c:pt>
                <c:pt idx="1553">
                  <c:v>49</c:v>
                </c:pt>
                <c:pt idx="1554">
                  <c:v>49</c:v>
                </c:pt>
                <c:pt idx="1555">
                  <c:v>49</c:v>
                </c:pt>
                <c:pt idx="1556">
                  <c:v>49</c:v>
                </c:pt>
                <c:pt idx="1557">
                  <c:v>49</c:v>
                </c:pt>
                <c:pt idx="1558">
                  <c:v>49</c:v>
                </c:pt>
                <c:pt idx="1559">
                  <c:v>49</c:v>
                </c:pt>
                <c:pt idx="1560">
                  <c:v>49</c:v>
                </c:pt>
                <c:pt idx="1561">
                  <c:v>49</c:v>
                </c:pt>
                <c:pt idx="1562">
                  <c:v>49</c:v>
                </c:pt>
                <c:pt idx="1563">
                  <c:v>49</c:v>
                </c:pt>
                <c:pt idx="1564">
                  <c:v>50</c:v>
                </c:pt>
                <c:pt idx="1565">
                  <c:v>50</c:v>
                </c:pt>
                <c:pt idx="1566">
                  <c:v>50</c:v>
                </c:pt>
                <c:pt idx="1567">
                  <c:v>50</c:v>
                </c:pt>
                <c:pt idx="1568">
                  <c:v>50</c:v>
                </c:pt>
                <c:pt idx="1569">
                  <c:v>50</c:v>
                </c:pt>
                <c:pt idx="1570">
                  <c:v>50</c:v>
                </c:pt>
                <c:pt idx="1571">
                  <c:v>50</c:v>
                </c:pt>
                <c:pt idx="1572">
                  <c:v>50</c:v>
                </c:pt>
                <c:pt idx="1573">
                  <c:v>50</c:v>
                </c:pt>
                <c:pt idx="1574">
                  <c:v>50</c:v>
                </c:pt>
                <c:pt idx="1575">
                  <c:v>50</c:v>
                </c:pt>
                <c:pt idx="1576">
                  <c:v>50</c:v>
                </c:pt>
                <c:pt idx="1577">
                  <c:v>50</c:v>
                </c:pt>
                <c:pt idx="1578">
                  <c:v>50</c:v>
                </c:pt>
                <c:pt idx="1579">
                  <c:v>50</c:v>
                </c:pt>
                <c:pt idx="1580">
                  <c:v>50</c:v>
                </c:pt>
                <c:pt idx="1581">
                  <c:v>50</c:v>
                </c:pt>
                <c:pt idx="1582">
                  <c:v>50</c:v>
                </c:pt>
                <c:pt idx="1583">
                  <c:v>50</c:v>
                </c:pt>
                <c:pt idx="1584">
                  <c:v>50</c:v>
                </c:pt>
                <c:pt idx="1585">
                  <c:v>50</c:v>
                </c:pt>
                <c:pt idx="1586">
                  <c:v>50</c:v>
                </c:pt>
                <c:pt idx="1587">
                  <c:v>50</c:v>
                </c:pt>
                <c:pt idx="1588">
                  <c:v>50</c:v>
                </c:pt>
                <c:pt idx="1589">
                  <c:v>50</c:v>
                </c:pt>
                <c:pt idx="1590">
                  <c:v>50</c:v>
                </c:pt>
                <c:pt idx="1591">
                  <c:v>50</c:v>
                </c:pt>
                <c:pt idx="1592">
                  <c:v>50</c:v>
                </c:pt>
                <c:pt idx="1593">
                  <c:v>50</c:v>
                </c:pt>
                <c:pt idx="1594">
                  <c:v>50</c:v>
                </c:pt>
                <c:pt idx="1595">
                  <c:v>50</c:v>
                </c:pt>
                <c:pt idx="1596">
                  <c:v>50</c:v>
                </c:pt>
                <c:pt idx="1597">
                  <c:v>50</c:v>
                </c:pt>
                <c:pt idx="1598">
                  <c:v>50</c:v>
                </c:pt>
                <c:pt idx="1599">
                  <c:v>50</c:v>
                </c:pt>
                <c:pt idx="1600">
                  <c:v>50</c:v>
                </c:pt>
                <c:pt idx="1601">
                  <c:v>50</c:v>
                </c:pt>
                <c:pt idx="1602">
                  <c:v>50</c:v>
                </c:pt>
                <c:pt idx="1603">
                  <c:v>50</c:v>
                </c:pt>
                <c:pt idx="1604">
                  <c:v>50</c:v>
                </c:pt>
                <c:pt idx="1605">
                  <c:v>50</c:v>
                </c:pt>
                <c:pt idx="1606">
                  <c:v>50</c:v>
                </c:pt>
                <c:pt idx="1607">
                  <c:v>50</c:v>
                </c:pt>
                <c:pt idx="1608">
                  <c:v>50</c:v>
                </c:pt>
                <c:pt idx="1609">
                  <c:v>50</c:v>
                </c:pt>
                <c:pt idx="1610">
                  <c:v>50</c:v>
                </c:pt>
                <c:pt idx="1611">
                  <c:v>50</c:v>
                </c:pt>
                <c:pt idx="1612">
                  <c:v>50</c:v>
                </c:pt>
                <c:pt idx="1613">
                  <c:v>50</c:v>
                </c:pt>
                <c:pt idx="1614">
                  <c:v>50</c:v>
                </c:pt>
                <c:pt idx="1615">
                  <c:v>50</c:v>
                </c:pt>
                <c:pt idx="1616">
                  <c:v>50</c:v>
                </c:pt>
                <c:pt idx="1617">
                  <c:v>50</c:v>
                </c:pt>
                <c:pt idx="1618">
                  <c:v>50</c:v>
                </c:pt>
                <c:pt idx="1619">
                  <c:v>51</c:v>
                </c:pt>
                <c:pt idx="1620">
                  <c:v>51</c:v>
                </c:pt>
                <c:pt idx="1621">
                  <c:v>51</c:v>
                </c:pt>
                <c:pt idx="1622">
                  <c:v>51</c:v>
                </c:pt>
                <c:pt idx="1623">
                  <c:v>51</c:v>
                </c:pt>
                <c:pt idx="1624">
                  <c:v>51</c:v>
                </c:pt>
                <c:pt idx="1625">
                  <c:v>51</c:v>
                </c:pt>
                <c:pt idx="1626">
                  <c:v>51</c:v>
                </c:pt>
                <c:pt idx="1627">
                  <c:v>51</c:v>
                </c:pt>
                <c:pt idx="1628">
                  <c:v>51</c:v>
                </c:pt>
                <c:pt idx="1629">
                  <c:v>51</c:v>
                </c:pt>
                <c:pt idx="1630">
                  <c:v>51</c:v>
                </c:pt>
                <c:pt idx="1631">
                  <c:v>51</c:v>
                </c:pt>
                <c:pt idx="1632">
                  <c:v>51</c:v>
                </c:pt>
                <c:pt idx="1633">
                  <c:v>51</c:v>
                </c:pt>
                <c:pt idx="1634">
                  <c:v>51</c:v>
                </c:pt>
                <c:pt idx="1635">
                  <c:v>51</c:v>
                </c:pt>
                <c:pt idx="1636">
                  <c:v>51</c:v>
                </c:pt>
                <c:pt idx="1637">
                  <c:v>51</c:v>
                </c:pt>
                <c:pt idx="1638">
                  <c:v>51</c:v>
                </c:pt>
                <c:pt idx="1639">
                  <c:v>51</c:v>
                </c:pt>
                <c:pt idx="1640">
                  <c:v>51</c:v>
                </c:pt>
                <c:pt idx="1641">
                  <c:v>51</c:v>
                </c:pt>
                <c:pt idx="1642">
                  <c:v>51</c:v>
                </c:pt>
                <c:pt idx="1643">
                  <c:v>51</c:v>
                </c:pt>
                <c:pt idx="1644">
                  <c:v>51</c:v>
                </c:pt>
                <c:pt idx="1645">
                  <c:v>51</c:v>
                </c:pt>
                <c:pt idx="1646">
                  <c:v>51</c:v>
                </c:pt>
                <c:pt idx="1647">
                  <c:v>51</c:v>
                </c:pt>
                <c:pt idx="1648">
                  <c:v>51</c:v>
                </c:pt>
                <c:pt idx="1649">
                  <c:v>51</c:v>
                </c:pt>
                <c:pt idx="1650">
                  <c:v>51</c:v>
                </c:pt>
                <c:pt idx="1651">
                  <c:v>51</c:v>
                </c:pt>
                <c:pt idx="1652">
                  <c:v>51</c:v>
                </c:pt>
                <c:pt idx="1653">
                  <c:v>51</c:v>
                </c:pt>
                <c:pt idx="1654">
                  <c:v>51</c:v>
                </c:pt>
                <c:pt idx="1655">
                  <c:v>51</c:v>
                </c:pt>
                <c:pt idx="1656">
                  <c:v>51</c:v>
                </c:pt>
                <c:pt idx="1657">
                  <c:v>51</c:v>
                </c:pt>
                <c:pt idx="1658">
                  <c:v>51</c:v>
                </c:pt>
                <c:pt idx="1659">
                  <c:v>51</c:v>
                </c:pt>
                <c:pt idx="1660">
                  <c:v>51</c:v>
                </c:pt>
                <c:pt idx="1661">
                  <c:v>51</c:v>
                </c:pt>
                <c:pt idx="1662">
                  <c:v>51</c:v>
                </c:pt>
                <c:pt idx="1663">
                  <c:v>51</c:v>
                </c:pt>
                <c:pt idx="1664">
                  <c:v>51</c:v>
                </c:pt>
                <c:pt idx="1665">
                  <c:v>51</c:v>
                </c:pt>
                <c:pt idx="1666">
                  <c:v>51</c:v>
                </c:pt>
                <c:pt idx="1667">
                  <c:v>51</c:v>
                </c:pt>
                <c:pt idx="1668">
                  <c:v>51</c:v>
                </c:pt>
                <c:pt idx="1669">
                  <c:v>51</c:v>
                </c:pt>
                <c:pt idx="1670">
                  <c:v>51</c:v>
                </c:pt>
                <c:pt idx="1671">
                  <c:v>51</c:v>
                </c:pt>
                <c:pt idx="1672">
                  <c:v>51</c:v>
                </c:pt>
                <c:pt idx="1673">
                  <c:v>52</c:v>
                </c:pt>
                <c:pt idx="1674">
                  <c:v>52</c:v>
                </c:pt>
                <c:pt idx="1675">
                  <c:v>52</c:v>
                </c:pt>
                <c:pt idx="1676">
                  <c:v>52</c:v>
                </c:pt>
                <c:pt idx="1677">
                  <c:v>52</c:v>
                </c:pt>
                <c:pt idx="1678">
                  <c:v>52</c:v>
                </c:pt>
                <c:pt idx="1679">
                  <c:v>52</c:v>
                </c:pt>
                <c:pt idx="1680">
                  <c:v>52</c:v>
                </c:pt>
                <c:pt idx="1681">
                  <c:v>52</c:v>
                </c:pt>
                <c:pt idx="1682">
                  <c:v>52</c:v>
                </c:pt>
                <c:pt idx="1683">
                  <c:v>52</c:v>
                </c:pt>
                <c:pt idx="1684">
                  <c:v>52</c:v>
                </c:pt>
                <c:pt idx="1685">
                  <c:v>52</c:v>
                </c:pt>
                <c:pt idx="1686">
                  <c:v>52</c:v>
                </c:pt>
                <c:pt idx="1687">
                  <c:v>52</c:v>
                </c:pt>
                <c:pt idx="1688">
                  <c:v>52</c:v>
                </c:pt>
                <c:pt idx="1689">
                  <c:v>52</c:v>
                </c:pt>
                <c:pt idx="1690">
                  <c:v>52</c:v>
                </c:pt>
                <c:pt idx="1691">
                  <c:v>52</c:v>
                </c:pt>
                <c:pt idx="1692">
                  <c:v>52</c:v>
                </c:pt>
                <c:pt idx="1693">
                  <c:v>52</c:v>
                </c:pt>
                <c:pt idx="1694">
                  <c:v>52</c:v>
                </c:pt>
                <c:pt idx="1695">
                  <c:v>52</c:v>
                </c:pt>
                <c:pt idx="1696">
                  <c:v>52</c:v>
                </c:pt>
                <c:pt idx="1697">
                  <c:v>52</c:v>
                </c:pt>
                <c:pt idx="1698">
                  <c:v>52</c:v>
                </c:pt>
                <c:pt idx="1699">
                  <c:v>52</c:v>
                </c:pt>
                <c:pt idx="1700">
                  <c:v>52</c:v>
                </c:pt>
                <c:pt idx="1701">
                  <c:v>52</c:v>
                </c:pt>
                <c:pt idx="1702">
                  <c:v>52</c:v>
                </c:pt>
                <c:pt idx="1703">
                  <c:v>52</c:v>
                </c:pt>
                <c:pt idx="1704">
                  <c:v>52</c:v>
                </c:pt>
                <c:pt idx="1705">
                  <c:v>52</c:v>
                </c:pt>
                <c:pt idx="1706">
                  <c:v>52</c:v>
                </c:pt>
                <c:pt idx="1707">
                  <c:v>52</c:v>
                </c:pt>
                <c:pt idx="1708">
                  <c:v>52</c:v>
                </c:pt>
                <c:pt idx="1709">
                  <c:v>52</c:v>
                </c:pt>
                <c:pt idx="1710">
                  <c:v>52</c:v>
                </c:pt>
                <c:pt idx="1711">
                  <c:v>52</c:v>
                </c:pt>
                <c:pt idx="1712">
                  <c:v>52</c:v>
                </c:pt>
                <c:pt idx="1713">
                  <c:v>52</c:v>
                </c:pt>
                <c:pt idx="1714">
                  <c:v>52</c:v>
                </c:pt>
                <c:pt idx="1715">
                  <c:v>52</c:v>
                </c:pt>
                <c:pt idx="1716">
                  <c:v>52</c:v>
                </c:pt>
                <c:pt idx="1717">
                  <c:v>52</c:v>
                </c:pt>
                <c:pt idx="1718">
                  <c:v>52</c:v>
                </c:pt>
                <c:pt idx="1719">
                  <c:v>52</c:v>
                </c:pt>
                <c:pt idx="1720">
                  <c:v>52</c:v>
                </c:pt>
                <c:pt idx="1721">
                  <c:v>52</c:v>
                </c:pt>
                <c:pt idx="1722">
                  <c:v>52</c:v>
                </c:pt>
                <c:pt idx="1723">
                  <c:v>52</c:v>
                </c:pt>
                <c:pt idx="1724">
                  <c:v>52</c:v>
                </c:pt>
                <c:pt idx="1725">
                  <c:v>52</c:v>
                </c:pt>
                <c:pt idx="1726">
                  <c:v>52</c:v>
                </c:pt>
                <c:pt idx="1727">
                  <c:v>52</c:v>
                </c:pt>
                <c:pt idx="1728">
                  <c:v>53</c:v>
                </c:pt>
                <c:pt idx="1729">
                  <c:v>53</c:v>
                </c:pt>
                <c:pt idx="1730">
                  <c:v>53</c:v>
                </c:pt>
                <c:pt idx="1731">
                  <c:v>53</c:v>
                </c:pt>
                <c:pt idx="1732">
                  <c:v>53</c:v>
                </c:pt>
                <c:pt idx="1733">
                  <c:v>53</c:v>
                </c:pt>
                <c:pt idx="1734">
                  <c:v>53</c:v>
                </c:pt>
                <c:pt idx="1735">
                  <c:v>53</c:v>
                </c:pt>
                <c:pt idx="1736">
                  <c:v>53</c:v>
                </c:pt>
                <c:pt idx="1737">
                  <c:v>53</c:v>
                </c:pt>
                <c:pt idx="1738">
                  <c:v>53</c:v>
                </c:pt>
                <c:pt idx="1739">
                  <c:v>53</c:v>
                </c:pt>
                <c:pt idx="1740">
                  <c:v>53</c:v>
                </c:pt>
                <c:pt idx="1741">
                  <c:v>53</c:v>
                </c:pt>
                <c:pt idx="1742">
                  <c:v>53</c:v>
                </c:pt>
                <c:pt idx="1743">
                  <c:v>53</c:v>
                </c:pt>
                <c:pt idx="1744">
                  <c:v>53</c:v>
                </c:pt>
                <c:pt idx="1745">
                  <c:v>53</c:v>
                </c:pt>
                <c:pt idx="1746">
                  <c:v>53</c:v>
                </c:pt>
                <c:pt idx="1747">
                  <c:v>53</c:v>
                </c:pt>
                <c:pt idx="1748">
                  <c:v>53</c:v>
                </c:pt>
                <c:pt idx="1749">
                  <c:v>53</c:v>
                </c:pt>
                <c:pt idx="1750">
                  <c:v>53</c:v>
                </c:pt>
                <c:pt idx="1751">
                  <c:v>53</c:v>
                </c:pt>
                <c:pt idx="1752">
                  <c:v>53</c:v>
                </c:pt>
                <c:pt idx="1753">
                  <c:v>53</c:v>
                </c:pt>
                <c:pt idx="1754">
                  <c:v>53</c:v>
                </c:pt>
                <c:pt idx="1755">
                  <c:v>53</c:v>
                </c:pt>
                <c:pt idx="1756">
                  <c:v>53</c:v>
                </c:pt>
                <c:pt idx="1757">
                  <c:v>53</c:v>
                </c:pt>
                <c:pt idx="1758">
                  <c:v>53</c:v>
                </c:pt>
                <c:pt idx="1759">
                  <c:v>53</c:v>
                </c:pt>
                <c:pt idx="1760">
                  <c:v>53</c:v>
                </c:pt>
                <c:pt idx="1761">
                  <c:v>53</c:v>
                </c:pt>
                <c:pt idx="1762">
                  <c:v>53</c:v>
                </c:pt>
                <c:pt idx="1763">
                  <c:v>53</c:v>
                </c:pt>
                <c:pt idx="1764">
                  <c:v>53</c:v>
                </c:pt>
                <c:pt idx="1765">
                  <c:v>53</c:v>
                </c:pt>
                <c:pt idx="1766">
                  <c:v>53</c:v>
                </c:pt>
                <c:pt idx="1767">
                  <c:v>53</c:v>
                </c:pt>
                <c:pt idx="1768">
                  <c:v>53</c:v>
                </c:pt>
                <c:pt idx="1769">
                  <c:v>53</c:v>
                </c:pt>
                <c:pt idx="1770">
                  <c:v>53</c:v>
                </c:pt>
                <c:pt idx="1771">
                  <c:v>53</c:v>
                </c:pt>
                <c:pt idx="1772">
                  <c:v>53</c:v>
                </c:pt>
                <c:pt idx="1773">
                  <c:v>53</c:v>
                </c:pt>
                <c:pt idx="1774">
                  <c:v>53</c:v>
                </c:pt>
                <c:pt idx="1775">
                  <c:v>53</c:v>
                </c:pt>
                <c:pt idx="1776">
                  <c:v>53</c:v>
                </c:pt>
                <c:pt idx="1777">
                  <c:v>53</c:v>
                </c:pt>
                <c:pt idx="1778">
                  <c:v>53</c:v>
                </c:pt>
                <c:pt idx="1779">
                  <c:v>53</c:v>
                </c:pt>
                <c:pt idx="1780">
                  <c:v>53</c:v>
                </c:pt>
                <c:pt idx="1781">
                  <c:v>53</c:v>
                </c:pt>
                <c:pt idx="1782">
                  <c:v>53</c:v>
                </c:pt>
                <c:pt idx="1783">
                  <c:v>53</c:v>
                </c:pt>
                <c:pt idx="1784">
                  <c:v>53</c:v>
                </c:pt>
                <c:pt idx="1785">
                  <c:v>54</c:v>
                </c:pt>
                <c:pt idx="1786">
                  <c:v>54</c:v>
                </c:pt>
                <c:pt idx="1787">
                  <c:v>54</c:v>
                </c:pt>
                <c:pt idx="1788">
                  <c:v>54</c:v>
                </c:pt>
                <c:pt idx="1789">
                  <c:v>54</c:v>
                </c:pt>
                <c:pt idx="1790">
                  <c:v>54</c:v>
                </c:pt>
                <c:pt idx="1791">
                  <c:v>54</c:v>
                </c:pt>
                <c:pt idx="1792">
                  <c:v>54</c:v>
                </c:pt>
                <c:pt idx="1793">
                  <c:v>54</c:v>
                </c:pt>
                <c:pt idx="1794">
                  <c:v>54</c:v>
                </c:pt>
                <c:pt idx="1795">
                  <c:v>54</c:v>
                </c:pt>
                <c:pt idx="1796">
                  <c:v>54</c:v>
                </c:pt>
                <c:pt idx="1797">
                  <c:v>54</c:v>
                </c:pt>
                <c:pt idx="1798">
                  <c:v>54</c:v>
                </c:pt>
                <c:pt idx="1799">
                  <c:v>54</c:v>
                </c:pt>
                <c:pt idx="1800">
                  <c:v>54</c:v>
                </c:pt>
                <c:pt idx="1801">
                  <c:v>54</c:v>
                </c:pt>
                <c:pt idx="1802">
                  <c:v>54</c:v>
                </c:pt>
                <c:pt idx="1803">
                  <c:v>54</c:v>
                </c:pt>
                <c:pt idx="1804">
                  <c:v>54</c:v>
                </c:pt>
                <c:pt idx="1805">
                  <c:v>54</c:v>
                </c:pt>
                <c:pt idx="1806">
                  <c:v>54</c:v>
                </c:pt>
                <c:pt idx="1807">
                  <c:v>54</c:v>
                </c:pt>
                <c:pt idx="1808">
                  <c:v>54</c:v>
                </c:pt>
                <c:pt idx="1809">
                  <c:v>54</c:v>
                </c:pt>
                <c:pt idx="1810">
                  <c:v>54</c:v>
                </c:pt>
                <c:pt idx="1811">
                  <c:v>54</c:v>
                </c:pt>
                <c:pt idx="1812">
                  <c:v>54</c:v>
                </c:pt>
                <c:pt idx="1813">
                  <c:v>54</c:v>
                </c:pt>
                <c:pt idx="1814">
                  <c:v>54</c:v>
                </c:pt>
                <c:pt idx="1815">
                  <c:v>54</c:v>
                </c:pt>
                <c:pt idx="1816">
                  <c:v>54</c:v>
                </c:pt>
                <c:pt idx="1817">
                  <c:v>54</c:v>
                </c:pt>
                <c:pt idx="1818">
                  <c:v>54</c:v>
                </c:pt>
                <c:pt idx="1819">
                  <c:v>54</c:v>
                </c:pt>
                <c:pt idx="1820">
                  <c:v>54</c:v>
                </c:pt>
                <c:pt idx="1821">
                  <c:v>54</c:v>
                </c:pt>
                <c:pt idx="1822">
                  <c:v>54</c:v>
                </c:pt>
                <c:pt idx="1823">
                  <c:v>54</c:v>
                </c:pt>
                <c:pt idx="1824">
                  <c:v>54</c:v>
                </c:pt>
                <c:pt idx="1825">
                  <c:v>54</c:v>
                </c:pt>
                <c:pt idx="1826">
                  <c:v>54</c:v>
                </c:pt>
                <c:pt idx="1827">
                  <c:v>54</c:v>
                </c:pt>
                <c:pt idx="1828">
                  <c:v>54</c:v>
                </c:pt>
                <c:pt idx="1829">
                  <c:v>54</c:v>
                </c:pt>
                <c:pt idx="1830">
                  <c:v>54</c:v>
                </c:pt>
                <c:pt idx="1831">
                  <c:v>54</c:v>
                </c:pt>
                <c:pt idx="1832">
                  <c:v>54</c:v>
                </c:pt>
                <c:pt idx="1833">
                  <c:v>54</c:v>
                </c:pt>
                <c:pt idx="1834">
                  <c:v>54</c:v>
                </c:pt>
                <c:pt idx="1835">
                  <c:v>54</c:v>
                </c:pt>
                <c:pt idx="1836">
                  <c:v>54</c:v>
                </c:pt>
                <c:pt idx="1837">
                  <c:v>54</c:v>
                </c:pt>
                <c:pt idx="1838">
                  <c:v>54</c:v>
                </c:pt>
                <c:pt idx="1839">
                  <c:v>54</c:v>
                </c:pt>
                <c:pt idx="1840">
                  <c:v>55</c:v>
                </c:pt>
                <c:pt idx="1841">
                  <c:v>55</c:v>
                </c:pt>
                <c:pt idx="1842">
                  <c:v>55</c:v>
                </c:pt>
                <c:pt idx="1843">
                  <c:v>55</c:v>
                </c:pt>
                <c:pt idx="1844">
                  <c:v>55</c:v>
                </c:pt>
                <c:pt idx="1845">
                  <c:v>55</c:v>
                </c:pt>
                <c:pt idx="1846">
                  <c:v>55</c:v>
                </c:pt>
                <c:pt idx="1847">
                  <c:v>55</c:v>
                </c:pt>
                <c:pt idx="1848">
                  <c:v>55</c:v>
                </c:pt>
                <c:pt idx="1849">
                  <c:v>55</c:v>
                </c:pt>
                <c:pt idx="1850">
                  <c:v>55</c:v>
                </c:pt>
                <c:pt idx="1851">
                  <c:v>55</c:v>
                </c:pt>
                <c:pt idx="1852">
                  <c:v>55</c:v>
                </c:pt>
                <c:pt idx="1853">
                  <c:v>55</c:v>
                </c:pt>
                <c:pt idx="1854">
                  <c:v>55</c:v>
                </c:pt>
                <c:pt idx="1855">
                  <c:v>55</c:v>
                </c:pt>
                <c:pt idx="1856">
                  <c:v>55</c:v>
                </c:pt>
                <c:pt idx="1857">
                  <c:v>55</c:v>
                </c:pt>
                <c:pt idx="1858">
                  <c:v>55</c:v>
                </c:pt>
                <c:pt idx="1859">
                  <c:v>55</c:v>
                </c:pt>
                <c:pt idx="1860">
                  <c:v>55</c:v>
                </c:pt>
                <c:pt idx="1861">
                  <c:v>55</c:v>
                </c:pt>
                <c:pt idx="1862">
                  <c:v>55</c:v>
                </c:pt>
                <c:pt idx="1863">
                  <c:v>55</c:v>
                </c:pt>
                <c:pt idx="1864">
                  <c:v>55</c:v>
                </c:pt>
                <c:pt idx="1865">
                  <c:v>55</c:v>
                </c:pt>
                <c:pt idx="1866">
                  <c:v>55</c:v>
                </c:pt>
                <c:pt idx="1867">
                  <c:v>55</c:v>
                </c:pt>
                <c:pt idx="1868">
                  <c:v>55</c:v>
                </c:pt>
                <c:pt idx="1869">
                  <c:v>55</c:v>
                </c:pt>
                <c:pt idx="1870">
                  <c:v>55</c:v>
                </c:pt>
                <c:pt idx="1871">
                  <c:v>55</c:v>
                </c:pt>
                <c:pt idx="1872">
                  <c:v>55</c:v>
                </c:pt>
                <c:pt idx="1873">
                  <c:v>55</c:v>
                </c:pt>
                <c:pt idx="1874">
                  <c:v>55</c:v>
                </c:pt>
                <c:pt idx="1875">
                  <c:v>55</c:v>
                </c:pt>
                <c:pt idx="1876">
                  <c:v>55</c:v>
                </c:pt>
                <c:pt idx="1877">
                  <c:v>55</c:v>
                </c:pt>
                <c:pt idx="1878">
                  <c:v>55</c:v>
                </c:pt>
                <c:pt idx="1879">
                  <c:v>55</c:v>
                </c:pt>
                <c:pt idx="1880">
                  <c:v>55</c:v>
                </c:pt>
                <c:pt idx="1881">
                  <c:v>55</c:v>
                </c:pt>
                <c:pt idx="1882">
                  <c:v>55</c:v>
                </c:pt>
                <c:pt idx="1883">
                  <c:v>55</c:v>
                </c:pt>
                <c:pt idx="1884">
                  <c:v>55</c:v>
                </c:pt>
                <c:pt idx="1885">
                  <c:v>55</c:v>
                </c:pt>
                <c:pt idx="1886">
                  <c:v>55</c:v>
                </c:pt>
                <c:pt idx="1887">
                  <c:v>55</c:v>
                </c:pt>
                <c:pt idx="1888">
                  <c:v>55</c:v>
                </c:pt>
                <c:pt idx="1889">
                  <c:v>55</c:v>
                </c:pt>
                <c:pt idx="1890">
                  <c:v>55</c:v>
                </c:pt>
                <c:pt idx="1891">
                  <c:v>55</c:v>
                </c:pt>
                <c:pt idx="1892">
                  <c:v>55</c:v>
                </c:pt>
                <c:pt idx="1893">
                  <c:v>55</c:v>
                </c:pt>
                <c:pt idx="1894">
                  <c:v>55</c:v>
                </c:pt>
                <c:pt idx="1895">
                  <c:v>55</c:v>
                </c:pt>
                <c:pt idx="1896">
                  <c:v>55</c:v>
                </c:pt>
                <c:pt idx="1897">
                  <c:v>55</c:v>
                </c:pt>
                <c:pt idx="1898">
                  <c:v>56</c:v>
                </c:pt>
                <c:pt idx="1899">
                  <c:v>56</c:v>
                </c:pt>
                <c:pt idx="1900">
                  <c:v>56</c:v>
                </c:pt>
                <c:pt idx="1901">
                  <c:v>56</c:v>
                </c:pt>
                <c:pt idx="1902">
                  <c:v>56</c:v>
                </c:pt>
                <c:pt idx="1903">
                  <c:v>56</c:v>
                </c:pt>
                <c:pt idx="1904">
                  <c:v>56</c:v>
                </c:pt>
                <c:pt idx="1905">
                  <c:v>56</c:v>
                </c:pt>
                <c:pt idx="1906">
                  <c:v>56</c:v>
                </c:pt>
                <c:pt idx="1907">
                  <c:v>56</c:v>
                </c:pt>
                <c:pt idx="1908">
                  <c:v>56</c:v>
                </c:pt>
                <c:pt idx="1909">
                  <c:v>56</c:v>
                </c:pt>
                <c:pt idx="1910">
                  <c:v>56</c:v>
                </c:pt>
                <c:pt idx="1911">
                  <c:v>56</c:v>
                </c:pt>
                <c:pt idx="1912">
                  <c:v>56</c:v>
                </c:pt>
                <c:pt idx="1913">
                  <c:v>56</c:v>
                </c:pt>
                <c:pt idx="1914">
                  <c:v>56</c:v>
                </c:pt>
                <c:pt idx="1915">
                  <c:v>56</c:v>
                </c:pt>
                <c:pt idx="1916">
                  <c:v>56</c:v>
                </c:pt>
                <c:pt idx="1917">
                  <c:v>56</c:v>
                </c:pt>
                <c:pt idx="1918">
                  <c:v>56</c:v>
                </c:pt>
                <c:pt idx="1919">
                  <c:v>56</c:v>
                </c:pt>
                <c:pt idx="1920">
                  <c:v>56</c:v>
                </c:pt>
                <c:pt idx="1921">
                  <c:v>56</c:v>
                </c:pt>
                <c:pt idx="1922">
                  <c:v>56</c:v>
                </c:pt>
                <c:pt idx="1923">
                  <c:v>56</c:v>
                </c:pt>
                <c:pt idx="1924">
                  <c:v>56</c:v>
                </c:pt>
                <c:pt idx="1925">
                  <c:v>56</c:v>
                </c:pt>
                <c:pt idx="1926">
                  <c:v>56</c:v>
                </c:pt>
                <c:pt idx="1927">
                  <c:v>56</c:v>
                </c:pt>
                <c:pt idx="1928">
                  <c:v>56</c:v>
                </c:pt>
                <c:pt idx="1929">
                  <c:v>56</c:v>
                </c:pt>
                <c:pt idx="1930">
                  <c:v>56</c:v>
                </c:pt>
                <c:pt idx="1931">
                  <c:v>56</c:v>
                </c:pt>
                <c:pt idx="1932">
                  <c:v>56</c:v>
                </c:pt>
                <c:pt idx="1933">
                  <c:v>56</c:v>
                </c:pt>
                <c:pt idx="1934">
                  <c:v>56</c:v>
                </c:pt>
                <c:pt idx="1935">
                  <c:v>56</c:v>
                </c:pt>
                <c:pt idx="1936">
                  <c:v>56</c:v>
                </c:pt>
                <c:pt idx="1937">
                  <c:v>56</c:v>
                </c:pt>
                <c:pt idx="1938">
                  <c:v>56</c:v>
                </c:pt>
                <c:pt idx="1939">
                  <c:v>56</c:v>
                </c:pt>
                <c:pt idx="1940">
                  <c:v>56</c:v>
                </c:pt>
                <c:pt idx="1941">
                  <c:v>56</c:v>
                </c:pt>
                <c:pt idx="1942">
                  <c:v>56</c:v>
                </c:pt>
                <c:pt idx="1943">
                  <c:v>56</c:v>
                </c:pt>
                <c:pt idx="1944">
                  <c:v>56</c:v>
                </c:pt>
                <c:pt idx="1945">
                  <c:v>56</c:v>
                </c:pt>
                <c:pt idx="1946">
                  <c:v>56</c:v>
                </c:pt>
                <c:pt idx="1947">
                  <c:v>56</c:v>
                </c:pt>
                <c:pt idx="1948">
                  <c:v>56</c:v>
                </c:pt>
                <c:pt idx="1949">
                  <c:v>56</c:v>
                </c:pt>
                <c:pt idx="1950">
                  <c:v>56</c:v>
                </c:pt>
                <c:pt idx="1951">
                  <c:v>56</c:v>
                </c:pt>
                <c:pt idx="1952">
                  <c:v>56</c:v>
                </c:pt>
                <c:pt idx="1953">
                  <c:v>56</c:v>
                </c:pt>
                <c:pt idx="1954">
                  <c:v>56</c:v>
                </c:pt>
                <c:pt idx="1955">
                  <c:v>56</c:v>
                </c:pt>
                <c:pt idx="1956">
                  <c:v>57</c:v>
                </c:pt>
                <c:pt idx="1957">
                  <c:v>57</c:v>
                </c:pt>
                <c:pt idx="1958">
                  <c:v>57</c:v>
                </c:pt>
                <c:pt idx="1959">
                  <c:v>57</c:v>
                </c:pt>
                <c:pt idx="1960">
                  <c:v>57</c:v>
                </c:pt>
                <c:pt idx="1961">
                  <c:v>57</c:v>
                </c:pt>
                <c:pt idx="1962">
                  <c:v>57</c:v>
                </c:pt>
                <c:pt idx="1963">
                  <c:v>57</c:v>
                </c:pt>
                <c:pt idx="1964">
                  <c:v>57</c:v>
                </c:pt>
                <c:pt idx="1965">
                  <c:v>57</c:v>
                </c:pt>
                <c:pt idx="1966">
                  <c:v>57</c:v>
                </c:pt>
                <c:pt idx="1967">
                  <c:v>57</c:v>
                </c:pt>
                <c:pt idx="1968">
                  <c:v>57</c:v>
                </c:pt>
                <c:pt idx="1969">
                  <c:v>57</c:v>
                </c:pt>
                <c:pt idx="1970">
                  <c:v>57</c:v>
                </c:pt>
                <c:pt idx="1971">
                  <c:v>57</c:v>
                </c:pt>
                <c:pt idx="1972">
                  <c:v>57</c:v>
                </c:pt>
                <c:pt idx="1973">
                  <c:v>57</c:v>
                </c:pt>
                <c:pt idx="1974">
                  <c:v>57</c:v>
                </c:pt>
                <c:pt idx="1975">
                  <c:v>57</c:v>
                </c:pt>
                <c:pt idx="1976">
                  <c:v>57</c:v>
                </c:pt>
                <c:pt idx="1977">
                  <c:v>57</c:v>
                </c:pt>
                <c:pt idx="1978">
                  <c:v>57</c:v>
                </c:pt>
                <c:pt idx="1979">
                  <c:v>57</c:v>
                </c:pt>
                <c:pt idx="1980">
                  <c:v>57</c:v>
                </c:pt>
                <c:pt idx="1981">
                  <c:v>57</c:v>
                </c:pt>
                <c:pt idx="1982">
                  <c:v>57</c:v>
                </c:pt>
                <c:pt idx="1983">
                  <c:v>57</c:v>
                </c:pt>
                <c:pt idx="1984">
                  <c:v>57</c:v>
                </c:pt>
                <c:pt idx="1985">
                  <c:v>57</c:v>
                </c:pt>
                <c:pt idx="1986">
                  <c:v>57</c:v>
                </c:pt>
                <c:pt idx="1987">
                  <c:v>57</c:v>
                </c:pt>
                <c:pt idx="1988">
                  <c:v>57</c:v>
                </c:pt>
                <c:pt idx="1989">
                  <c:v>57</c:v>
                </c:pt>
                <c:pt idx="1990">
                  <c:v>57</c:v>
                </c:pt>
                <c:pt idx="1991">
                  <c:v>57</c:v>
                </c:pt>
                <c:pt idx="1992">
                  <c:v>57</c:v>
                </c:pt>
                <c:pt idx="1993">
                  <c:v>57</c:v>
                </c:pt>
                <c:pt idx="1994">
                  <c:v>57</c:v>
                </c:pt>
                <c:pt idx="1995">
                  <c:v>57</c:v>
                </c:pt>
                <c:pt idx="1996">
                  <c:v>57</c:v>
                </c:pt>
                <c:pt idx="1997">
                  <c:v>57</c:v>
                </c:pt>
                <c:pt idx="1998">
                  <c:v>57</c:v>
                </c:pt>
                <c:pt idx="1999">
                  <c:v>57</c:v>
                </c:pt>
                <c:pt idx="2000">
                  <c:v>57</c:v>
                </c:pt>
                <c:pt idx="2001">
                  <c:v>57</c:v>
                </c:pt>
                <c:pt idx="2002">
                  <c:v>57</c:v>
                </c:pt>
                <c:pt idx="2003">
                  <c:v>57</c:v>
                </c:pt>
                <c:pt idx="2004">
                  <c:v>57</c:v>
                </c:pt>
                <c:pt idx="2005">
                  <c:v>57</c:v>
                </c:pt>
                <c:pt idx="2006">
                  <c:v>57</c:v>
                </c:pt>
                <c:pt idx="2007">
                  <c:v>57</c:v>
                </c:pt>
                <c:pt idx="2008">
                  <c:v>57</c:v>
                </c:pt>
                <c:pt idx="2009">
                  <c:v>57</c:v>
                </c:pt>
                <c:pt idx="2010">
                  <c:v>57</c:v>
                </c:pt>
                <c:pt idx="2011">
                  <c:v>57</c:v>
                </c:pt>
                <c:pt idx="2012">
                  <c:v>57</c:v>
                </c:pt>
                <c:pt idx="2013">
                  <c:v>58</c:v>
                </c:pt>
                <c:pt idx="2014">
                  <c:v>58</c:v>
                </c:pt>
                <c:pt idx="2015">
                  <c:v>58</c:v>
                </c:pt>
                <c:pt idx="2016">
                  <c:v>58</c:v>
                </c:pt>
                <c:pt idx="2017">
                  <c:v>58</c:v>
                </c:pt>
                <c:pt idx="2018">
                  <c:v>58</c:v>
                </c:pt>
                <c:pt idx="2019">
                  <c:v>58</c:v>
                </c:pt>
                <c:pt idx="2020">
                  <c:v>58</c:v>
                </c:pt>
                <c:pt idx="2021">
                  <c:v>58</c:v>
                </c:pt>
                <c:pt idx="2022">
                  <c:v>58</c:v>
                </c:pt>
                <c:pt idx="2023">
                  <c:v>58</c:v>
                </c:pt>
                <c:pt idx="2024">
                  <c:v>58</c:v>
                </c:pt>
                <c:pt idx="2025">
                  <c:v>58</c:v>
                </c:pt>
                <c:pt idx="2026">
                  <c:v>58</c:v>
                </c:pt>
                <c:pt idx="2027">
                  <c:v>58</c:v>
                </c:pt>
                <c:pt idx="2028">
                  <c:v>58</c:v>
                </c:pt>
                <c:pt idx="2029">
                  <c:v>58</c:v>
                </c:pt>
                <c:pt idx="2030">
                  <c:v>58</c:v>
                </c:pt>
                <c:pt idx="2031">
                  <c:v>58</c:v>
                </c:pt>
                <c:pt idx="2032">
                  <c:v>58</c:v>
                </c:pt>
                <c:pt idx="2033">
                  <c:v>58</c:v>
                </c:pt>
                <c:pt idx="2034">
                  <c:v>58</c:v>
                </c:pt>
                <c:pt idx="2035">
                  <c:v>58</c:v>
                </c:pt>
                <c:pt idx="2036">
                  <c:v>58</c:v>
                </c:pt>
                <c:pt idx="2037">
                  <c:v>58</c:v>
                </c:pt>
                <c:pt idx="2038">
                  <c:v>58</c:v>
                </c:pt>
                <c:pt idx="2039">
                  <c:v>58</c:v>
                </c:pt>
                <c:pt idx="2040">
                  <c:v>58</c:v>
                </c:pt>
                <c:pt idx="2041">
                  <c:v>58</c:v>
                </c:pt>
                <c:pt idx="2042">
                  <c:v>58</c:v>
                </c:pt>
                <c:pt idx="2043">
                  <c:v>58</c:v>
                </c:pt>
                <c:pt idx="2044">
                  <c:v>58</c:v>
                </c:pt>
                <c:pt idx="2045">
                  <c:v>58</c:v>
                </c:pt>
                <c:pt idx="2046">
                  <c:v>58</c:v>
                </c:pt>
                <c:pt idx="2047">
                  <c:v>58</c:v>
                </c:pt>
                <c:pt idx="2048">
                  <c:v>58</c:v>
                </c:pt>
                <c:pt idx="2049">
                  <c:v>58</c:v>
                </c:pt>
                <c:pt idx="2050">
                  <c:v>58</c:v>
                </c:pt>
                <c:pt idx="2051">
                  <c:v>58</c:v>
                </c:pt>
                <c:pt idx="2052">
                  <c:v>58</c:v>
                </c:pt>
                <c:pt idx="2053">
                  <c:v>58</c:v>
                </c:pt>
                <c:pt idx="2054">
                  <c:v>58</c:v>
                </c:pt>
                <c:pt idx="2055">
                  <c:v>58</c:v>
                </c:pt>
                <c:pt idx="2056">
                  <c:v>58</c:v>
                </c:pt>
                <c:pt idx="2057">
                  <c:v>58</c:v>
                </c:pt>
                <c:pt idx="2058">
                  <c:v>58</c:v>
                </c:pt>
                <c:pt idx="2059">
                  <c:v>58</c:v>
                </c:pt>
                <c:pt idx="2060">
                  <c:v>58</c:v>
                </c:pt>
                <c:pt idx="2061">
                  <c:v>58</c:v>
                </c:pt>
                <c:pt idx="2062">
                  <c:v>58</c:v>
                </c:pt>
                <c:pt idx="2063">
                  <c:v>58</c:v>
                </c:pt>
                <c:pt idx="2064">
                  <c:v>58</c:v>
                </c:pt>
                <c:pt idx="2065">
                  <c:v>58</c:v>
                </c:pt>
                <c:pt idx="2066">
                  <c:v>58</c:v>
                </c:pt>
                <c:pt idx="2067">
                  <c:v>58</c:v>
                </c:pt>
                <c:pt idx="2068">
                  <c:v>58</c:v>
                </c:pt>
                <c:pt idx="2069">
                  <c:v>58</c:v>
                </c:pt>
                <c:pt idx="2070">
                  <c:v>59</c:v>
                </c:pt>
                <c:pt idx="2071">
                  <c:v>59</c:v>
                </c:pt>
                <c:pt idx="2072">
                  <c:v>59</c:v>
                </c:pt>
                <c:pt idx="2073">
                  <c:v>59</c:v>
                </c:pt>
                <c:pt idx="2074">
                  <c:v>59</c:v>
                </c:pt>
                <c:pt idx="2075">
                  <c:v>59</c:v>
                </c:pt>
                <c:pt idx="2076">
                  <c:v>59</c:v>
                </c:pt>
                <c:pt idx="2077">
                  <c:v>59</c:v>
                </c:pt>
                <c:pt idx="2078">
                  <c:v>59</c:v>
                </c:pt>
                <c:pt idx="2079">
                  <c:v>59</c:v>
                </c:pt>
                <c:pt idx="2080">
                  <c:v>59</c:v>
                </c:pt>
                <c:pt idx="2081">
                  <c:v>59</c:v>
                </c:pt>
                <c:pt idx="2082">
                  <c:v>59</c:v>
                </c:pt>
                <c:pt idx="2083">
                  <c:v>59</c:v>
                </c:pt>
                <c:pt idx="2084">
                  <c:v>59</c:v>
                </c:pt>
                <c:pt idx="2085">
                  <c:v>59</c:v>
                </c:pt>
                <c:pt idx="2086">
                  <c:v>59</c:v>
                </c:pt>
                <c:pt idx="2087">
                  <c:v>59</c:v>
                </c:pt>
                <c:pt idx="2088">
                  <c:v>59</c:v>
                </c:pt>
                <c:pt idx="2089">
                  <c:v>59</c:v>
                </c:pt>
                <c:pt idx="2090">
                  <c:v>59</c:v>
                </c:pt>
                <c:pt idx="2091">
                  <c:v>59</c:v>
                </c:pt>
                <c:pt idx="2092">
                  <c:v>59</c:v>
                </c:pt>
                <c:pt idx="2093">
                  <c:v>59</c:v>
                </c:pt>
                <c:pt idx="2094">
                  <c:v>59</c:v>
                </c:pt>
                <c:pt idx="2095">
                  <c:v>59</c:v>
                </c:pt>
                <c:pt idx="2096">
                  <c:v>59</c:v>
                </c:pt>
                <c:pt idx="2097">
                  <c:v>59</c:v>
                </c:pt>
                <c:pt idx="2098">
                  <c:v>59</c:v>
                </c:pt>
                <c:pt idx="2099">
                  <c:v>59</c:v>
                </c:pt>
                <c:pt idx="2100">
                  <c:v>59</c:v>
                </c:pt>
                <c:pt idx="2101">
                  <c:v>59</c:v>
                </c:pt>
                <c:pt idx="2102">
                  <c:v>59</c:v>
                </c:pt>
                <c:pt idx="2103">
                  <c:v>59</c:v>
                </c:pt>
                <c:pt idx="2104">
                  <c:v>59</c:v>
                </c:pt>
                <c:pt idx="2105">
                  <c:v>59</c:v>
                </c:pt>
                <c:pt idx="2106">
                  <c:v>59</c:v>
                </c:pt>
                <c:pt idx="2107">
                  <c:v>59</c:v>
                </c:pt>
                <c:pt idx="2108">
                  <c:v>59</c:v>
                </c:pt>
                <c:pt idx="2109">
                  <c:v>59</c:v>
                </c:pt>
                <c:pt idx="2110">
                  <c:v>59</c:v>
                </c:pt>
                <c:pt idx="2111">
                  <c:v>59</c:v>
                </c:pt>
                <c:pt idx="2112">
                  <c:v>59</c:v>
                </c:pt>
                <c:pt idx="2113">
                  <c:v>59</c:v>
                </c:pt>
                <c:pt idx="2114">
                  <c:v>59</c:v>
                </c:pt>
                <c:pt idx="2115">
                  <c:v>59</c:v>
                </c:pt>
                <c:pt idx="2116">
                  <c:v>59</c:v>
                </c:pt>
                <c:pt idx="2117">
                  <c:v>59</c:v>
                </c:pt>
                <c:pt idx="2118">
                  <c:v>59</c:v>
                </c:pt>
                <c:pt idx="2119">
                  <c:v>59</c:v>
                </c:pt>
                <c:pt idx="2120">
                  <c:v>59</c:v>
                </c:pt>
                <c:pt idx="2121">
                  <c:v>59</c:v>
                </c:pt>
                <c:pt idx="2122">
                  <c:v>59</c:v>
                </c:pt>
                <c:pt idx="2123">
                  <c:v>59</c:v>
                </c:pt>
                <c:pt idx="2124">
                  <c:v>59</c:v>
                </c:pt>
                <c:pt idx="2125">
                  <c:v>60</c:v>
                </c:pt>
                <c:pt idx="2126">
                  <c:v>60</c:v>
                </c:pt>
                <c:pt idx="2127">
                  <c:v>60</c:v>
                </c:pt>
                <c:pt idx="2128">
                  <c:v>60</c:v>
                </c:pt>
                <c:pt idx="2129">
                  <c:v>60</c:v>
                </c:pt>
                <c:pt idx="2130">
                  <c:v>60</c:v>
                </c:pt>
                <c:pt idx="2131">
                  <c:v>60</c:v>
                </c:pt>
                <c:pt idx="2132">
                  <c:v>60</c:v>
                </c:pt>
                <c:pt idx="2133">
                  <c:v>60</c:v>
                </c:pt>
                <c:pt idx="2134">
                  <c:v>60</c:v>
                </c:pt>
                <c:pt idx="2135">
                  <c:v>60</c:v>
                </c:pt>
                <c:pt idx="2136">
                  <c:v>60</c:v>
                </c:pt>
                <c:pt idx="2137">
                  <c:v>60</c:v>
                </c:pt>
                <c:pt idx="2138">
                  <c:v>60</c:v>
                </c:pt>
                <c:pt idx="2139">
                  <c:v>60</c:v>
                </c:pt>
                <c:pt idx="2140">
                  <c:v>60</c:v>
                </c:pt>
                <c:pt idx="2141">
                  <c:v>60</c:v>
                </c:pt>
                <c:pt idx="2142">
                  <c:v>60</c:v>
                </c:pt>
                <c:pt idx="2143">
                  <c:v>60</c:v>
                </c:pt>
                <c:pt idx="2144">
                  <c:v>60</c:v>
                </c:pt>
                <c:pt idx="2145">
                  <c:v>60</c:v>
                </c:pt>
                <c:pt idx="2146">
                  <c:v>60</c:v>
                </c:pt>
                <c:pt idx="2147">
                  <c:v>60</c:v>
                </c:pt>
                <c:pt idx="2148">
                  <c:v>60</c:v>
                </c:pt>
                <c:pt idx="2149">
                  <c:v>60</c:v>
                </c:pt>
                <c:pt idx="2150">
                  <c:v>60</c:v>
                </c:pt>
                <c:pt idx="2151">
                  <c:v>60</c:v>
                </c:pt>
                <c:pt idx="2152">
                  <c:v>60</c:v>
                </c:pt>
                <c:pt idx="2153">
                  <c:v>60</c:v>
                </c:pt>
                <c:pt idx="2154">
                  <c:v>60</c:v>
                </c:pt>
                <c:pt idx="2155">
                  <c:v>60</c:v>
                </c:pt>
                <c:pt idx="2156">
                  <c:v>60</c:v>
                </c:pt>
                <c:pt idx="2157">
                  <c:v>60</c:v>
                </c:pt>
                <c:pt idx="2158">
                  <c:v>60</c:v>
                </c:pt>
                <c:pt idx="2159">
                  <c:v>60</c:v>
                </c:pt>
                <c:pt idx="2160">
                  <c:v>60</c:v>
                </c:pt>
                <c:pt idx="2161">
                  <c:v>60</c:v>
                </c:pt>
                <c:pt idx="2162">
                  <c:v>60</c:v>
                </c:pt>
                <c:pt idx="2163">
                  <c:v>60</c:v>
                </c:pt>
                <c:pt idx="2164">
                  <c:v>60</c:v>
                </c:pt>
                <c:pt idx="2165">
                  <c:v>60</c:v>
                </c:pt>
                <c:pt idx="2166">
                  <c:v>60</c:v>
                </c:pt>
                <c:pt idx="2167">
                  <c:v>60</c:v>
                </c:pt>
                <c:pt idx="2168">
                  <c:v>60</c:v>
                </c:pt>
                <c:pt idx="2169">
                  <c:v>60</c:v>
                </c:pt>
                <c:pt idx="2170">
                  <c:v>60</c:v>
                </c:pt>
                <c:pt idx="2171">
                  <c:v>60</c:v>
                </c:pt>
                <c:pt idx="2172">
                  <c:v>60</c:v>
                </c:pt>
                <c:pt idx="2173">
                  <c:v>60</c:v>
                </c:pt>
                <c:pt idx="2174">
                  <c:v>60</c:v>
                </c:pt>
                <c:pt idx="2175">
                  <c:v>60</c:v>
                </c:pt>
                <c:pt idx="2176">
                  <c:v>60</c:v>
                </c:pt>
                <c:pt idx="2177">
                  <c:v>60</c:v>
                </c:pt>
                <c:pt idx="2178">
                  <c:v>60</c:v>
                </c:pt>
                <c:pt idx="2179">
                  <c:v>60</c:v>
                </c:pt>
                <c:pt idx="2180">
                  <c:v>60</c:v>
                </c:pt>
                <c:pt idx="2181">
                  <c:v>60</c:v>
                </c:pt>
                <c:pt idx="2182">
                  <c:v>60</c:v>
                </c:pt>
                <c:pt idx="2183">
                  <c:v>61</c:v>
                </c:pt>
                <c:pt idx="2184">
                  <c:v>61</c:v>
                </c:pt>
                <c:pt idx="2185">
                  <c:v>61</c:v>
                </c:pt>
                <c:pt idx="2186">
                  <c:v>61</c:v>
                </c:pt>
                <c:pt idx="2187">
                  <c:v>61</c:v>
                </c:pt>
                <c:pt idx="2188">
                  <c:v>61</c:v>
                </c:pt>
                <c:pt idx="2189">
                  <c:v>61</c:v>
                </c:pt>
                <c:pt idx="2190">
                  <c:v>61</c:v>
                </c:pt>
                <c:pt idx="2191">
                  <c:v>61</c:v>
                </c:pt>
                <c:pt idx="2192">
                  <c:v>61</c:v>
                </c:pt>
                <c:pt idx="2193">
                  <c:v>61</c:v>
                </c:pt>
                <c:pt idx="2194">
                  <c:v>61</c:v>
                </c:pt>
                <c:pt idx="2195">
                  <c:v>61</c:v>
                </c:pt>
                <c:pt idx="2196">
                  <c:v>61</c:v>
                </c:pt>
                <c:pt idx="2197">
                  <c:v>61</c:v>
                </c:pt>
                <c:pt idx="2198">
                  <c:v>61</c:v>
                </c:pt>
                <c:pt idx="2199">
                  <c:v>61</c:v>
                </c:pt>
                <c:pt idx="2200">
                  <c:v>61</c:v>
                </c:pt>
                <c:pt idx="2201">
                  <c:v>61</c:v>
                </c:pt>
                <c:pt idx="2202">
                  <c:v>61</c:v>
                </c:pt>
                <c:pt idx="2203">
                  <c:v>61</c:v>
                </c:pt>
                <c:pt idx="2204">
                  <c:v>61</c:v>
                </c:pt>
                <c:pt idx="2205">
                  <c:v>61</c:v>
                </c:pt>
                <c:pt idx="2206">
                  <c:v>61</c:v>
                </c:pt>
                <c:pt idx="2207">
                  <c:v>61</c:v>
                </c:pt>
                <c:pt idx="2208">
                  <c:v>61</c:v>
                </c:pt>
                <c:pt idx="2209">
                  <c:v>61</c:v>
                </c:pt>
                <c:pt idx="2210">
                  <c:v>61</c:v>
                </c:pt>
                <c:pt idx="2211">
                  <c:v>61</c:v>
                </c:pt>
                <c:pt idx="2212">
                  <c:v>61</c:v>
                </c:pt>
                <c:pt idx="2213">
                  <c:v>61</c:v>
                </c:pt>
                <c:pt idx="2214">
                  <c:v>61</c:v>
                </c:pt>
                <c:pt idx="2215">
                  <c:v>61</c:v>
                </c:pt>
                <c:pt idx="2216">
                  <c:v>61</c:v>
                </c:pt>
                <c:pt idx="2217">
                  <c:v>61</c:v>
                </c:pt>
                <c:pt idx="2218">
                  <c:v>61</c:v>
                </c:pt>
                <c:pt idx="2219">
                  <c:v>61</c:v>
                </c:pt>
                <c:pt idx="2220">
                  <c:v>61</c:v>
                </c:pt>
                <c:pt idx="2221">
                  <c:v>61</c:v>
                </c:pt>
                <c:pt idx="2222">
                  <c:v>61</c:v>
                </c:pt>
                <c:pt idx="2223">
                  <c:v>61</c:v>
                </c:pt>
                <c:pt idx="2224">
                  <c:v>61</c:v>
                </c:pt>
                <c:pt idx="2225">
                  <c:v>61</c:v>
                </c:pt>
                <c:pt idx="2226">
                  <c:v>61</c:v>
                </c:pt>
                <c:pt idx="2227">
                  <c:v>61</c:v>
                </c:pt>
                <c:pt idx="2228">
                  <c:v>61</c:v>
                </c:pt>
                <c:pt idx="2229">
                  <c:v>61</c:v>
                </c:pt>
                <c:pt idx="2230">
                  <c:v>61</c:v>
                </c:pt>
                <c:pt idx="2231">
                  <c:v>61</c:v>
                </c:pt>
                <c:pt idx="2232">
                  <c:v>61</c:v>
                </c:pt>
                <c:pt idx="2233">
                  <c:v>61</c:v>
                </c:pt>
                <c:pt idx="2234">
                  <c:v>61</c:v>
                </c:pt>
                <c:pt idx="2235">
                  <c:v>61</c:v>
                </c:pt>
                <c:pt idx="2236">
                  <c:v>61</c:v>
                </c:pt>
                <c:pt idx="2237">
                  <c:v>61</c:v>
                </c:pt>
                <c:pt idx="2238">
                  <c:v>61</c:v>
                </c:pt>
                <c:pt idx="2239">
                  <c:v>61</c:v>
                </c:pt>
                <c:pt idx="2240">
                  <c:v>61</c:v>
                </c:pt>
                <c:pt idx="2241">
                  <c:v>61</c:v>
                </c:pt>
                <c:pt idx="2242">
                  <c:v>62</c:v>
                </c:pt>
                <c:pt idx="2243">
                  <c:v>62</c:v>
                </c:pt>
                <c:pt idx="2244">
                  <c:v>62</c:v>
                </c:pt>
                <c:pt idx="2245">
                  <c:v>62</c:v>
                </c:pt>
                <c:pt idx="2246">
                  <c:v>62</c:v>
                </c:pt>
                <c:pt idx="2247">
                  <c:v>62</c:v>
                </c:pt>
                <c:pt idx="2248">
                  <c:v>62</c:v>
                </c:pt>
                <c:pt idx="2249">
                  <c:v>62</c:v>
                </c:pt>
                <c:pt idx="2250">
                  <c:v>62</c:v>
                </c:pt>
                <c:pt idx="2251">
                  <c:v>62</c:v>
                </c:pt>
                <c:pt idx="2252">
                  <c:v>62</c:v>
                </c:pt>
                <c:pt idx="2253">
                  <c:v>62</c:v>
                </c:pt>
                <c:pt idx="2254">
                  <c:v>62</c:v>
                </c:pt>
                <c:pt idx="2255">
                  <c:v>62</c:v>
                </c:pt>
                <c:pt idx="2256">
                  <c:v>62</c:v>
                </c:pt>
                <c:pt idx="2257">
                  <c:v>62</c:v>
                </c:pt>
                <c:pt idx="2258">
                  <c:v>62</c:v>
                </c:pt>
                <c:pt idx="2259">
                  <c:v>62</c:v>
                </c:pt>
                <c:pt idx="2260">
                  <c:v>62</c:v>
                </c:pt>
                <c:pt idx="2261">
                  <c:v>62</c:v>
                </c:pt>
                <c:pt idx="2262">
                  <c:v>62</c:v>
                </c:pt>
                <c:pt idx="2263">
                  <c:v>62</c:v>
                </c:pt>
                <c:pt idx="2264">
                  <c:v>62</c:v>
                </c:pt>
                <c:pt idx="2265">
                  <c:v>62</c:v>
                </c:pt>
                <c:pt idx="2266">
                  <c:v>62</c:v>
                </c:pt>
                <c:pt idx="2267">
                  <c:v>62</c:v>
                </c:pt>
                <c:pt idx="2268">
                  <c:v>62</c:v>
                </c:pt>
                <c:pt idx="2269">
                  <c:v>62</c:v>
                </c:pt>
                <c:pt idx="2270">
                  <c:v>62</c:v>
                </c:pt>
                <c:pt idx="2271">
                  <c:v>62</c:v>
                </c:pt>
                <c:pt idx="2272">
                  <c:v>62</c:v>
                </c:pt>
                <c:pt idx="2273">
                  <c:v>62</c:v>
                </c:pt>
                <c:pt idx="2274">
                  <c:v>62</c:v>
                </c:pt>
                <c:pt idx="2275">
                  <c:v>62</c:v>
                </c:pt>
                <c:pt idx="2276">
                  <c:v>62</c:v>
                </c:pt>
                <c:pt idx="2277">
                  <c:v>62</c:v>
                </c:pt>
                <c:pt idx="2278">
                  <c:v>62</c:v>
                </c:pt>
                <c:pt idx="2279">
                  <c:v>62</c:v>
                </c:pt>
                <c:pt idx="2280">
                  <c:v>62</c:v>
                </c:pt>
                <c:pt idx="2281">
                  <c:v>62</c:v>
                </c:pt>
                <c:pt idx="2282">
                  <c:v>62</c:v>
                </c:pt>
                <c:pt idx="2283">
                  <c:v>62</c:v>
                </c:pt>
                <c:pt idx="2284">
                  <c:v>62</c:v>
                </c:pt>
                <c:pt idx="2285">
                  <c:v>62</c:v>
                </c:pt>
                <c:pt idx="2286">
                  <c:v>62</c:v>
                </c:pt>
                <c:pt idx="2287">
                  <c:v>62</c:v>
                </c:pt>
                <c:pt idx="2288">
                  <c:v>62</c:v>
                </c:pt>
                <c:pt idx="2289">
                  <c:v>62</c:v>
                </c:pt>
                <c:pt idx="2290">
                  <c:v>62</c:v>
                </c:pt>
                <c:pt idx="2291">
                  <c:v>62</c:v>
                </c:pt>
                <c:pt idx="2292">
                  <c:v>62</c:v>
                </c:pt>
                <c:pt idx="2293">
                  <c:v>62</c:v>
                </c:pt>
                <c:pt idx="2294">
                  <c:v>62</c:v>
                </c:pt>
                <c:pt idx="2295">
                  <c:v>62</c:v>
                </c:pt>
                <c:pt idx="2296">
                  <c:v>62</c:v>
                </c:pt>
                <c:pt idx="2297">
                  <c:v>63</c:v>
                </c:pt>
                <c:pt idx="2298">
                  <c:v>63</c:v>
                </c:pt>
                <c:pt idx="2299">
                  <c:v>63</c:v>
                </c:pt>
                <c:pt idx="2300">
                  <c:v>63</c:v>
                </c:pt>
                <c:pt idx="2301">
                  <c:v>63</c:v>
                </c:pt>
                <c:pt idx="2302">
                  <c:v>63</c:v>
                </c:pt>
                <c:pt idx="2303">
                  <c:v>63</c:v>
                </c:pt>
                <c:pt idx="2304">
                  <c:v>63</c:v>
                </c:pt>
                <c:pt idx="2305">
                  <c:v>63</c:v>
                </c:pt>
                <c:pt idx="2306">
                  <c:v>63</c:v>
                </c:pt>
                <c:pt idx="2307">
                  <c:v>63</c:v>
                </c:pt>
                <c:pt idx="2308">
                  <c:v>63</c:v>
                </c:pt>
                <c:pt idx="2309">
                  <c:v>63</c:v>
                </c:pt>
                <c:pt idx="2310">
                  <c:v>63</c:v>
                </c:pt>
                <c:pt idx="2311">
                  <c:v>63</c:v>
                </c:pt>
                <c:pt idx="2312">
                  <c:v>63</c:v>
                </c:pt>
                <c:pt idx="2313">
                  <c:v>63</c:v>
                </c:pt>
                <c:pt idx="2314">
                  <c:v>63</c:v>
                </c:pt>
                <c:pt idx="2315">
                  <c:v>63</c:v>
                </c:pt>
                <c:pt idx="2316">
                  <c:v>63</c:v>
                </c:pt>
                <c:pt idx="2317">
                  <c:v>63</c:v>
                </c:pt>
                <c:pt idx="2318">
                  <c:v>63</c:v>
                </c:pt>
                <c:pt idx="2319">
                  <c:v>63</c:v>
                </c:pt>
                <c:pt idx="2320">
                  <c:v>63</c:v>
                </c:pt>
                <c:pt idx="2321">
                  <c:v>63</c:v>
                </c:pt>
                <c:pt idx="2322">
                  <c:v>63</c:v>
                </c:pt>
                <c:pt idx="2323">
                  <c:v>63</c:v>
                </c:pt>
                <c:pt idx="2324">
                  <c:v>63</c:v>
                </c:pt>
                <c:pt idx="2325">
                  <c:v>63</c:v>
                </c:pt>
                <c:pt idx="2326">
                  <c:v>63</c:v>
                </c:pt>
                <c:pt idx="2327">
                  <c:v>63</c:v>
                </c:pt>
                <c:pt idx="2328">
                  <c:v>63</c:v>
                </c:pt>
                <c:pt idx="2329">
                  <c:v>63</c:v>
                </c:pt>
                <c:pt idx="2330">
                  <c:v>63</c:v>
                </c:pt>
                <c:pt idx="2331">
                  <c:v>63</c:v>
                </c:pt>
                <c:pt idx="2332">
                  <c:v>63</c:v>
                </c:pt>
                <c:pt idx="2333">
                  <c:v>63</c:v>
                </c:pt>
                <c:pt idx="2334">
                  <c:v>63</c:v>
                </c:pt>
                <c:pt idx="2335">
                  <c:v>63</c:v>
                </c:pt>
                <c:pt idx="2336">
                  <c:v>63</c:v>
                </c:pt>
                <c:pt idx="2337">
                  <c:v>63</c:v>
                </c:pt>
                <c:pt idx="2338">
                  <c:v>63</c:v>
                </c:pt>
                <c:pt idx="2339">
                  <c:v>63</c:v>
                </c:pt>
                <c:pt idx="2340">
                  <c:v>63</c:v>
                </c:pt>
                <c:pt idx="2341">
                  <c:v>63</c:v>
                </c:pt>
                <c:pt idx="2342">
                  <c:v>63</c:v>
                </c:pt>
                <c:pt idx="2343">
                  <c:v>63</c:v>
                </c:pt>
                <c:pt idx="2344">
                  <c:v>63</c:v>
                </c:pt>
                <c:pt idx="2345">
                  <c:v>63</c:v>
                </c:pt>
                <c:pt idx="2346">
                  <c:v>63</c:v>
                </c:pt>
                <c:pt idx="2347">
                  <c:v>63</c:v>
                </c:pt>
                <c:pt idx="2348">
                  <c:v>63</c:v>
                </c:pt>
                <c:pt idx="2349">
                  <c:v>63</c:v>
                </c:pt>
                <c:pt idx="2350">
                  <c:v>63</c:v>
                </c:pt>
                <c:pt idx="2351">
                  <c:v>63</c:v>
                </c:pt>
                <c:pt idx="2352">
                  <c:v>63</c:v>
                </c:pt>
                <c:pt idx="2353">
                  <c:v>63</c:v>
                </c:pt>
                <c:pt idx="2354">
                  <c:v>63</c:v>
                </c:pt>
                <c:pt idx="2355">
                  <c:v>64</c:v>
                </c:pt>
                <c:pt idx="2356">
                  <c:v>64</c:v>
                </c:pt>
                <c:pt idx="2357">
                  <c:v>64</c:v>
                </c:pt>
                <c:pt idx="2358">
                  <c:v>64</c:v>
                </c:pt>
                <c:pt idx="2359">
                  <c:v>64</c:v>
                </c:pt>
                <c:pt idx="2360">
                  <c:v>64</c:v>
                </c:pt>
                <c:pt idx="2361">
                  <c:v>64</c:v>
                </c:pt>
                <c:pt idx="2362">
                  <c:v>64</c:v>
                </c:pt>
                <c:pt idx="2363">
                  <c:v>64</c:v>
                </c:pt>
                <c:pt idx="2364">
                  <c:v>64</c:v>
                </c:pt>
                <c:pt idx="2365">
                  <c:v>64</c:v>
                </c:pt>
                <c:pt idx="2366">
                  <c:v>64</c:v>
                </c:pt>
                <c:pt idx="2367">
                  <c:v>64</c:v>
                </c:pt>
                <c:pt idx="2368">
                  <c:v>64</c:v>
                </c:pt>
                <c:pt idx="2369">
                  <c:v>64</c:v>
                </c:pt>
                <c:pt idx="2370">
                  <c:v>64</c:v>
                </c:pt>
                <c:pt idx="2371">
                  <c:v>64</c:v>
                </c:pt>
                <c:pt idx="2372">
                  <c:v>64</c:v>
                </c:pt>
                <c:pt idx="2373">
                  <c:v>64</c:v>
                </c:pt>
                <c:pt idx="2374">
                  <c:v>64</c:v>
                </c:pt>
                <c:pt idx="2375">
                  <c:v>64</c:v>
                </c:pt>
                <c:pt idx="2376">
                  <c:v>64</c:v>
                </c:pt>
                <c:pt idx="2377">
                  <c:v>64</c:v>
                </c:pt>
                <c:pt idx="2378">
                  <c:v>64</c:v>
                </c:pt>
                <c:pt idx="2379">
                  <c:v>64</c:v>
                </c:pt>
                <c:pt idx="2380">
                  <c:v>64</c:v>
                </c:pt>
                <c:pt idx="2381">
                  <c:v>64</c:v>
                </c:pt>
                <c:pt idx="2382">
                  <c:v>64</c:v>
                </c:pt>
                <c:pt idx="2383">
                  <c:v>64</c:v>
                </c:pt>
                <c:pt idx="2384">
                  <c:v>64</c:v>
                </c:pt>
                <c:pt idx="2385">
                  <c:v>64</c:v>
                </c:pt>
                <c:pt idx="2386">
                  <c:v>64</c:v>
                </c:pt>
                <c:pt idx="2387">
                  <c:v>64</c:v>
                </c:pt>
                <c:pt idx="2388">
                  <c:v>64</c:v>
                </c:pt>
                <c:pt idx="2389">
                  <c:v>64</c:v>
                </c:pt>
                <c:pt idx="2390">
                  <c:v>64</c:v>
                </c:pt>
                <c:pt idx="2391">
                  <c:v>64</c:v>
                </c:pt>
                <c:pt idx="2392">
                  <c:v>64</c:v>
                </c:pt>
                <c:pt idx="2393">
                  <c:v>64</c:v>
                </c:pt>
                <c:pt idx="2394">
                  <c:v>64</c:v>
                </c:pt>
                <c:pt idx="2395">
                  <c:v>64</c:v>
                </c:pt>
                <c:pt idx="2396">
                  <c:v>64</c:v>
                </c:pt>
                <c:pt idx="2397">
                  <c:v>64</c:v>
                </c:pt>
                <c:pt idx="2398">
                  <c:v>64</c:v>
                </c:pt>
                <c:pt idx="2399">
                  <c:v>64</c:v>
                </c:pt>
                <c:pt idx="2400">
                  <c:v>64</c:v>
                </c:pt>
                <c:pt idx="2401">
                  <c:v>64</c:v>
                </c:pt>
                <c:pt idx="2402">
                  <c:v>64</c:v>
                </c:pt>
                <c:pt idx="2403">
                  <c:v>64</c:v>
                </c:pt>
                <c:pt idx="2404">
                  <c:v>64</c:v>
                </c:pt>
                <c:pt idx="2405">
                  <c:v>64</c:v>
                </c:pt>
                <c:pt idx="2406">
                  <c:v>64</c:v>
                </c:pt>
                <c:pt idx="2407">
                  <c:v>64</c:v>
                </c:pt>
                <c:pt idx="2408">
                  <c:v>64</c:v>
                </c:pt>
                <c:pt idx="2409">
                  <c:v>64</c:v>
                </c:pt>
                <c:pt idx="2410">
                  <c:v>64</c:v>
                </c:pt>
                <c:pt idx="2411">
                  <c:v>64</c:v>
                </c:pt>
                <c:pt idx="2412">
                  <c:v>64</c:v>
                </c:pt>
                <c:pt idx="2413">
                  <c:v>65</c:v>
                </c:pt>
                <c:pt idx="2414">
                  <c:v>65</c:v>
                </c:pt>
                <c:pt idx="2415">
                  <c:v>65</c:v>
                </c:pt>
                <c:pt idx="2416">
                  <c:v>65</c:v>
                </c:pt>
                <c:pt idx="2417">
                  <c:v>65</c:v>
                </c:pt>
                <c:pt idx="2418">
                  <c:v>65</c:v>
                </c:pt>
                <c:pt idx="2419">
                  <c:v>65</c:v>
                </c:pt>
                <c:pt idx="2420">
                  <c:v>65</c:v>
                </c:pt>
                <c:pt idx="2421">
                  <c:v>65</c:v>
                </c:pt>
                <c:pt idx="2422">
                  <c:v>65</c:v>
                </c:pt>
                <c:pt idx="2423">
                  <c:v>65</c:v>
                </c:pt>
                <c:pt idx="2424">
                  <c:v>65</c:v>
                </c:pt>
                <c:pt idx="2425">
                  <c:v>65</c:v>
                </c:pt>
                <c:pt idx="2426">
                  <c:v>65</c:v>
                </c:pt>
                <c:pt idx="2427">
                  <c:v>65</c:v>
                </c:pt>
                <c:pt idx="2428">
                  <c:v>65</c:v>
                </c:pt>
                <c:pt idx="2429">
                  <c:v>65</c:v>
                </c:pt>
                <c:pt idx="2430">
                  <c:v>65</c:v>
                </c:pt>
                <c:pt idx="2431">
                  <c:v>65</c:v>
                </c:pt>
                <c:pt idx="2432">
                  <c:v>65</c:v>
                </c:pt>
                <c:pt idx="2433">
                  <c:v>65</c:v>
                </c:pt>
                <c:pt idx="2434">
                  <c:v>65</c:v>
                </c:pt>
                <c:pt idx="2435">
                  <c:v>65</c:v>
                </c:pt>
                <c:pt idx="2436">
                  <c:v>65</c:v>
                </c:pt>
                <c:pt idx="2437">
                  <c:v>65</c:v>
                </c:pt>
                <c:pt idx="2438">
                  <c:v>65</c:v>
                </c:pt>
                <c:pt idx="2439">
                  <c:v>65</c:v>
                </c:pt>
                <c:pt idx="2440">
                  <c:v>65</c:v>
                </c:pt>
                <c:pt idx="2441">
                  <c:v>65</c:v>
                </c:pt>
                <c:pt idx="2442">
                  <c:v>65</c:v>
                </c:pt>
                <c:pt idx="2443">
                  <c:v>65</c:v>
                </c:pt>
                <c:pt idx="2444">
                  <c:v>65</c:v>
                </c:pt>
                <c:pt idx="2445">
                  <c:v>65</c:v>
                </c:pt>
                <c:pt idx="2446">
                  <c:v>65</c:v>
                </c:pt>
                <c:pt idx="2447">
                  <c:v>65</c:v>
                </c:pt>
                <c:pt idx="2448">
                  <c:v>65</c:v>
                </c:pt>
                <c:pt idx="2449">
                  <c:v>65</c:v>
                </c:pt>
                <c:pt idx="2450">
                  <c:v>65</c:v>
                </c:pt>
                <c:pt idx="2451">
                  <c:v>65</c:v>
                </c:pt>
                <c:pt idx="2452">
                  <c:v>65</c:v>
                </c:pt>
                <c:pt idx="2453">
                  <c:v>65</c:v>
                </c:pt>
                <c:pt idx="2454">
                  <c:v>65</c:v>
                </c:pt>
                <c:pt idx="2455">
                  <c:v>65</c:v>
                </c:pt>
                <c:pt idx="2456">
                  <c:v>65</c:v>
                </c:pt>
                <c:pt idx="2457">
                  <c:v>65</c:v>
                </c:pt>
                <c:pt idx="2458">
                  <c:v>65</c:v>
                </c:pt>
                <c:pt idx="2459">
                  <c:v>65</c:v>
                </c:pt>
                <c:pt idx="2460">
                  <c:v>65</c:v>
                </c:pt>
                <c:pt idx="2461">
                  <c:v>65</c:v>
                </c:pt>
                <c:pt idx="2462">
                  <c:v>65</c:v>
                </c:pt>
                <c:pt idx="2463">
                  <c:v>65</c:v>
                </c:pt>
                <c:pt idx="2464">
                  <c:v>65</c:v>
                </c:pt>
                <c:pt idx="2465">
                  <c:v>65</c:v>
                </c:pt>
                <c:pt idx="2466">
                  <c:v>65</c:v>
                </c:pt>
                <c:pt idx="2467">
                  <c:v>65</c:v>
                </c:pt>
                <c:pt idx="2468">
                  <c:v>65</c:v>
                </c:pt>
                <c:pt idx="2469">
                  <c:v>65</c:v>
                </c:pt>
                <c:pt idx="2470">
                  <c:v>66</c:v>
                </c:pt>
                <c:pt idx="2471">
                  <c:v>66</c:v>
                </c:pt>
                <c:pt idx="2472">
                  <c:v>66</c:v>
                </c:pt>
                <c:pt idx="2473">
                  <c:v>66</c:v>
                </c:pt>
                <c:pt idx="2474">
                  <c:v>66</c:v>
                </c:pt>
                <c:pt idx="2475">
                  <c:v>66</c:v>
                </c:pt>
                <c:pt idx="2476">
                  <c:v>66</c:v>
                </c:pt>
                <c:pt idx="2477">
                  <c:v>66</c:v>
                </c:pt>
                <c:pt idx="2478">
                  <c:v>66</c:v>
                </c:pt>
                <c:pt idx="2479">
                  <c:v>66</c:v>
                </c:pt>
                <c:pt idx="2480">
                  <c:v>66</c:v>
                </c:pt>
                <c:pt idx="2481">
                  <c:v>66</c:v>
                </c:pt>
                <c:pt idx="2482">
                  <c:v>66</c:v>
                </c:pt>
                <c:pt idx="2483">
                  <c:v>66</c:v>
                </c:pt>
                <c:pt idx="2484">
                  <c:v>66</c:v>
                </c:pt>
                <c:pt idx="2485">
                  <c:v>66</c:v>
                </c:pt>
                <c:pt idx="2486">
                  <c:v>66</c:v>
                </c:pt>
                <c:pt idx="2487">
                  <c:v>66</c:v>
                </c:pt>
                <c:pt idx="2488">
                  <c:v>66</c:v>
                </c:pt>
                <c:pt idx="2489">
                  <c:v>66</c:v>
                </c:pt>
                <c:pt idx="2490">
                  <c:v>66</c:v>
                </c:pt>
                <c:pt idx="2491">
                  <c:v>66</c:v>
                </c:pt>
                <c:pt idx="2492">
                  <c:v>66</c:v>
                </c:pt>
                <c:pt idx="2493">
                  <c:v>66</c:v>
                </c:pt>
                <c:pt idx="2494">
                  <c:v>66</c:v>
                </c:pt>
                <c:pt idx="2495">
                  <c:v>66</c:v>
                </c:pt>
                <c:pt idx="2496">
                  <c:v>66</c:v>
                </c:pt>
                <c:pt idx="2497">
                  <c:v>66</c:v>
                </c:pt>
                <c:pt idx="2498">
                  <c:v>66</c:v>
                </c:pt>
                <c:pt idx="2499">
                  <c:v>66</c:v>
                </c:pt>
                <c:pt idx="2500">
                  <c:v>66</c:v>
                </c:pt>
                <c:pt idx="2501">
                  <c:v>66</c:v>
                </c:pt>
                <c:pt idx="2502">
                  <c:v>66</c:v>
                </c:pt>
                <c:pt idx="2503">
                  <c:v>66</c:v>
                </c:pt>
                <c:pt idx="2504">
                  <c:v>66</c:v>
                </c:pt>
                <c:pt idx="2505">
                  <c:v>66</c:v>
                </c:pt>
                <c:pt idx="2506">
                  <c:v>66</c:v>
                </c:pt>
                <c:pt idx="2507">
                  <c:v>66</c:v>
                </c:pt>
                <c:pt idx="2508">
                  <c:v>66</c:v>
                </c:pt>
                <c:pt idx="2509">
                  <c:v>66</c:v>
                </c:pt>
                <c:pt idx="2510">
                  <c:v>66</c:v>
                </c:pt>
                <c:pt idx="2511">
                  <c:v>66</c:v>
                </c:pt>
                <c:pt idx="2512">
                  <c:v>66</c:v>
                </c:pt>
                <c:pt idx="2513">
                  <c:v>66</c:v>
                </c:pt>
                <c:pt idx="2514">
                  <c:v>66</c:v>
                </c:pt>
                <c:pt idx="2515">
                  <c:v>66</c:v>
                </c:pt>
                <c:pt idx="2516">
                  <c:v>66</c:v>
                </c:pt>
                <c:pt idx="2517">
                  <c:v>66</c:v>
                </c:pt>
                <c:pt idx="2518">
                  <c:v>66</c:v>
                </c:pt>
                <c:pt idx="2519">
                  <c:v>66</c:v>
                </c:pt>
                <c:pt idx="2520">
                  <c:v>66</c:v>
                </c:pt>
                <c:pt idx="2521">
                  <c:v>66</c:v>
                </c:pt>
                <c:pt idx="2522">
                  <c:v>66</c:v>
                </c:pt>
                <c:pt idx="2523">
                  <c:v>66</c:v>
                </c:pt>
                <c:pt idx="2524">
                  <c:v>66</c:v>
                </c:pt>
                <c:pt idx="2525">
                  <c:v>66</c:v>
                </c:pt>
                <c:pt idx="2526">
                  <c:v>67</c:v>
                </c:pt>
                <c:pt idx="2527">
                  <c:v>67</c:v>
                </c:pt>
                <c:pt idx="2528">
                  <c:v>67</c:v>
                </c:pt>
                <c:pt idx="2529">
                  <c:v>67</c:v>
                </c:pt>
                <c:pt idx="2530">
                  <c:v>67</c:v>
                </c:pt>
                <c:pt idx="2531">
                  <c:v>67</c:v>
                </c:pt>
                <c:pt idx="2532">
                  <c:v>67</c:v>
                </c:pt>
                <c:pt idx="2533">
                  <c:v>67</c:v>
                </c:pt>
                <c:pt idx="2534">
                  <c:v>67</c:v>
                </c:pt>
                <c:pt idx="2535">
                  <c:v>67</c:v>
                </c:pt>
                <c:pt idx="2536">
                  <c:v>67</c:v>
                </c:pt>
                <c:pt idx="2537">
                  <c:v>67</c:v>
                </c:pt>
                <c:pt idx="2538">
                  <c:v>67</c:v>
                </c:pt>
                <c:pt idx="2539">
                  <c:v>67</c:v>
                </c:pt>
                <c:pt idx="2540">
                  <c:v>67</c:v>
                </c:pt>
                <c:pt idx="2541">
                  <c:v>67</c:v>
                </c:pt>
                <c:pt idx="2542">
                  <c:v>67</c:v>
                </c:pt>
                <c:pt idx="2543">
                  <c:v>67</c:v>
                </c:pt>
                <c:pt idx="2544">
                  <c:v>67</c:v>
                </c:pt>
                <c:pt idx="2545">
                  <c:v>67</c:v>
                </c:pt>
                <c:pt idx="2546">
                  <c:v>67</c:v>
                </c:pt>
                <c:pt idx="2547">
                  <c:v>67</c:v>
                </c:pt>
                <c:pt idx="2548">
                  <c:v>67</c:v>
                </c:pt>
                <c:pt idx="2549">
                  <c:v>67</c:v>
                </c:pt>
                <c:pt idx="2550">
                  <c:v>67</c:v>
                </c:pt>
                <c:pt idx="2551">
                  <c:v>67</c:v>
                </c:pt>
                <c:pt idx="2552">
                  <c:v>67</c:v>
                </c:pt>
                <c:pt idx="2553">
                  <c:v>67</c:v>
                </c:pt>
                <c:pt idx="2554">
                  <c:v>67</c:v>
                </c:pt>
                <c:pt idx="2555">
                  <c:v>67</c:v>
                </c:pt>
                <c:pt idx="2556">
                  <c:v>67</c:v>
                </c:pt>
                <c:pt idx="2557">
                  <c:v>67</c:v>
                </c:pt>
                <c:pt idx="2558">
                  <c:v>67</c:v>
                </c:pt>
                <c:pt idx="2559">
                  <c:v>67</c:v>
                </c:pt>
                <c:pt idx="2560">
                  <c:v>67</c:v>
                </c:pt>
                <c:pt idx="2561">
                  <c:v>67</c:v>
                </c:pt>
                <c:pt idx="2562">
                  <c:v>67</c:v>
                </c:pt>
                <c:pt idx="2563">
                  <c:v>67</c:v>
                </c:pt>
                <c:pt idx="2564">
                  <c:v>67</c:v>
                </c:pt>
                <c:pt idx="2565">
                  <c:v>67</c:v>
                </c:pt>
                <c:pt idx="2566">
                  <c:v>67</c:v>
                </c:pt>
                <c:pt idx="2567">
                  <c:v>67</c:v>
                </c:pt>
                <c:pt idx="2568">
                  <c:v>67</c:v>
                </c:pt>
                <c:pt idx="2569">
                  <c:v>67</c:v>
                </c:pt>
                <c:pt idx="2570">
                  <c:v>67</c:v>
                </c:pt>
                <c:pt idx="2571">
                  <c:v>67</c:v>
                </c:pt>
                <c:pt idx="2572">
                  <c:v>67</c:v>
                </c:pt>
                <c:pt idx="2573">
                  <c:v>67</c:v>
                </c:pt>
                <c:pt idx="2574">
                  <c:v>67</c:v>
                </c:pt>
                <c:pt idx="2575">
                  <c:v>67</c:v>
                </c:pt>
                <c:pt idx="2576">
                  <c:v>67</c:v>
                </c:pt>
                <c:pt idx="2577">
                  <c:v>67</c:v>
                </c:pt>
                <c:pt idx="2578">
                  <c:v>67</c:v>
                </c:pt>
                <c:pt idx="2579">
                  <c:v>67</c:v>
                </c:pt>
                <c:pt idx="2580">
                  <c:v>67</c:v>
                </c:pt>
                <c:pt idx="2581">
                  <c:v>67</c:v>
                </c:pt>
                <c:pt idx="2582">
                  <c:v>67</c:v>
                </c:pt>
                <c:pt idx="2583">
                  <c:v>67</c:v>
                </c:pt>
                <c:pt idx="2584">
                  <c:v>68</c:v>
                </c:pt>
                <c:pt idx="2585">
                  <c:v>68</c:v>
                </c:pt>
                <c:pt idx="2586">
                  <c:v>68</c:v>
                </c:pt>
                <c:pt idx="2587">
                  <c:v>68</c:v>
                </c:pt>
                <c:pt idx="2588">
                  <c:v>68</c:v>
                </c:pt>
                <c:pt idx="2589">
                  <c:v>68</c:v>
                </c:pt>
                <c:pt idx="2590">
                  <c:v>68</c:v>
                </c:pt>
                <c:pt idx="2591">
                  <c:v>68</c:v>
                </c:pt>
                <c:pt idx="2592">
                  <c:v>68</c:v>
                </c:pt>
                <c:pt idx="2593">
                  <c:v>68</c:v>
                </c:pt>
                <c:pt idx="2594">
                  <c:v>68</c:v>
                </c:pt>
                <c:pt idx="2595">
                  <c:v>68</c:v>
                </c:pt>
                <c:pt idx="2596">
                  <c:v>68</c:v>
                </c:pt>
                <c:pt idx="2597">
                  <c:v>68</c:v>
                </c:pt>
                <c:pt idx="2598">
                  <c:v>68</c:v>
                </c:pt>
                <c:pt idx="2599">
                  <c:v>68</c:v>
                </c:pt>
                <c:pt idx="2600">
                  <c:v>68</c:v>
                </c:pt>
                <c:pt idx="2601">
                  <c:v>68</c:v>
                </c:pt>
                <c:pt idx="2602">
                  <c:v>68</c:v>
                </c:pt>
                <c:pt idx="2603">
                  <c:v>68</c:v>
                </c:pt>
                <c:pt idx="2604">
                  <c:v>68</c:v>
                </c:pt>
                <c:pt idx="2605">
                  <c:v>68</c:v>
                </c:pt>
                <c:pt idx="2606">
                  <c:v>68</c:v>
                </c:pt>
                <c:pt idx="2607">
                  <c:v>68</c:v>
                </c:pt>
                <c:pt idx="2608">
                  <c:v>68</c:v>
                </c:pt>
                <c:pt idx="2609">
                  <c:v>68</c:v>
                </c:pt>
                <c:pt idx="2610">
                  <c:v>68</c:v>
                </c:pt>
                <c:pt idx="2611">
                  <c:v>68</c:v>
                </c:pt>
                <c:pt idx="2612">
                  <c:v>68</c:v>
                </c:pt>
                <c:pt idx="2613">
                  <c:v>68</c:v>
                </c:pt>
                <c:pt idx="2614">
                  <c:v>68</c:v>
                </c:pt>
                <c:pt idx="2615">
                  <c:v>68</c:v>
                </c:pt>
                <c:pt idx="2616">
                  <c:v>68</c:v>
                </c:pt>
                <c:pt idx="2617">
                  <c:v>68</c:v>
                </c:pt>
                <c:pt idx="2618">
                  <c:v>68</c:v>
                </c:pt>
                <c:pt idx="2619">
                  <c:v>68</c:v>
                </c:pt>
                <c:pt idx="2620">
                  <c:v>68</c:v>
                </c:pt>
                <c:pt idx="2621">
                  <c:v>68</c:v>
                </c:pt>
                <c:pt idx="2622">
                  <c:v>68</c:v>
                </c:pt>
                <c:pt idx="2623">
                  <c:v>68</c:v>
                </c:pt>
                <c:pt idx="2624">
                  <c:v>68</c:v>
                </c:pt>
                <c:pt idx="2625">
                  <c:v>68</c:v>
                </c:pt>
                <c:pt idx="2626">
                  <c:v>68</c:v>
                </c:pt>
                <c:pt idx="2627">
                  <c:v>68</c:v>
                </c:pt>
                <c:pt idx="2628">
                  <c:v>68</c:v>
                </c:pt>
                <c:pt idx="2629">
                  <c:v>68</c:v>
                </c:pt>
                <c:pt idx="2630">
                  <c:v>68</c:v>
                </c:pt>
                <c:pt idx="2631">
                  <c:v>68</c:v>
                </c:pt>
                <c:pt idx="2632">
                  <c:v>68</c:v>
                </c:pt>
                <c:pt idx="2633">
                  <c:v>68</c:v>
                </c:pt>
                <c:pt idx="2634">
                  <c:v>68</c:v>
                </c:pt>
                <c:pt idx="2635">
                  <c:v>68</c:v>
                </c:pt>
                <c:pt idx="2636">
                  <c:v>68</c:v>
                </c:pt>
                <c:pt idx="2637">
                  <c:v>68</c:v>
                </c:pt>
                <c:pt idx="2638">
                  <c:v>68</c:v>
                </c:pt>
                <c:pt idx="2639">
                  <c:v>69</c:v>
                </c:pt>
                <c:pt idx="2640">
                  <c:v>69</c:v>
                </c:pt>
                <c:pt idx="2641">
                  <c:v>69</c:v>
                </c:pt>
                <c:pt idx="2642">
                  <c:v>69</c:v>
                </c:pt>
                <c:pt idx="2643">
                  <c:v>69</c:v>
                </c:pt>
                <c:pt idx="2644">
                  <c:v>69</c:v>
                </c:pt>
                <c:pt idx="2645">
                  <c:v>69</c:v>
                </c:pt>
                <c:pt idx="2646">
                  <c:v>69</c:v>
                </c:pt>
                <c:pt idx="2647">
                  <c:v>69</c:v>
                </c:pt>
                <c:pt idx="2648">
                  <c:v>69</c:v>
                </c:pt>
                <c:pt idx="2649">
                  <c:v>69</c:v>
                </c:pt>
                <c:pt idx="2650">
                  <c:v>69</c:v>
                </c:pt>
                <c:pt idx="2651">
                  <c:v>69</c:v>
                </c:pt>
                <c:pt idx="2652">
                  <c:v>69</c:v>
                </c:pt>
                <c:pt idx="2653">
                  <c:v>69</c:v>
                </c:pt>
                <c:pt idx="2654">
                  <c:v>69</c:v>
                </c:pt>
                <c:pt idx="2655">
                  <c:v>69</c:v>
                </c:pt>
                <c:pt idx="2656">
                  <c:v>69</c:v>
                </c:pt>
                <c:pt idx="2657">
                  <c:v>69</c:v>
                </c:pt>
                <c:pt idx="2658">
                  <c:v>69</c:v>
                </c:pt>
                <c:pt idx="2659">
                  <c:v>69</c:v>
                </c:pt>
                <c:pt idx="2660">
                  <c:v>69</c:v>
                </c:pt>
                <c:pt idx="2661">
                  <c:v>69</c:v>
                </c:pt>
                <c:pt idx="2662">
                  <c:v>69</c:v>
                </c:pt>
                <c:pt idx="2663">
                  <c:v>69</c:v>
                </c:pt>
                <c:pt idx="2664">
                  <c:v>69</c:v>
                </c:pt>
                <c:pt idx="2665">
                  <c:v>69</c:v>
                </c:pt>
                <c:pt idx="2666">
                  <c:v>69</c:v>
                </c:pt>
                <c:pt idx="2667">
                  <c:v>69</c:v>
                </c:pt>
                <c:pt idx="2668">
                  <c:v>69</c:v>
                </c:pt>
                <c:pt idx="2669">
                  <c:v>69</c:v>
                </c:pt>
                <c:pt idx="2670">
                  <c:v>69</c:v>
                </c:pt>
                <c:pt idx="2671">
                  <c:v>69</c:v>
                </c:pt>
                <c:pt idx="2672">
                  <c:v>69</c:v>
                </c:pt>
                <c:pt idx="2673">
                  <c:v>69</c:v>
                </c:pt>
                <c:pt idx="2674">
                  <c:v>69</c:v>
                </c:pt>
                <c:pt idx="2675">
                  <c:v>69</c:v>
                </c:pt>
                <c:pt idx="2676">
                  <c:v>69</c:v>
                </c:pt>
                <c:pt idx="2677">
                  <c:v>69</c:v>
                </c:pt>
                <c:pt idx="2678">
                  <c:v>69</c:v>
                </c:pt>
                <c:pt idx="2679">
                  <c:v>69</c:v>
                </c:pt>
                <c:pt idx="2680">
                  <c:v>69</c:v>
                </c:pt>
                <c:pt idx="2681">
                  <c:v>69</c:v>
                </c:pt>
                <c:pt idx="2682">
                  <c:v>69</c:v>
                </c:pt>
                <c:pt idx="2683">
                  <c:v>69</c:v>
                </c:pt>
                <c:pt idx="2684">
                  <c:v>69</c:v>
                </c:pt>
                <c:pt idx="2685">
                  <c:v>69</c:v>
                </c:pt>
                <c:pt idx="2686">
                  <c:v>69</c:v>
                </c:pt>
                <c:pt idx="2687">
                  <c:v>69</c:v>
                </c:pt>
                <c:pt idx="2688">
                  <c:v>69</c:v>
                </c:pt>
                <c:pt idx="2689">
                  <c:v>69</c:v>
                </c:pt>
                <c:pt idx="2690">
                  <c:v>69</c:v>
                </c:pt>
                <c:pt idx="2691">
                  <c:v>69</c:v>
                </c:pt>
                <c:pt idx="2692">
                  <c:v>70</c:v>
                </c:pt>
                <c:pt idx="2693">
                  <c:v>70</c:v>
                </c:pt>
                <c:pt idx="2694">
                  <c:v>70</c:v>
                </c:pt>
                <c:pt idx="2695">
                  <c:v>70</c:v>
                </c:pt>
                <c:pt idx="2696">
                  <c:v>70</c:v>
                </c:pt>
                <c:pt idx="2697">
                  <c:v>70</c:v>
                </c:pt>
                <c:pt idx="2698">
                  <c:v>70</c:v>
                </c:pt>
                <c:pt idx="2699">
                  <c:v>70</c:v>
                </c:pt>
                <c:pt idx="2700">
                  <c:v>70</c:v>
                </c:pt>
                <c:pt idx="2701">
                  <c:v>70</c:v>
                </c:pt>
                <c:pt idx="2702">
                  <c:v>70</c:v>
                </c:pt>
                <c:pt idx="2703">
                  <c:v>70</c:v>
                </c:pt>
                <c:pt idx="2704">
                  <c:v>70</c:v>
                </c:pt>
                <c:pt idx="2705">
                  <c:v>70</c:v>
                </c:pt>
                <c:pt idx="2706">
                  <c:v>70</c:v>
                </c:pt>
                <c:pt idx="2707">
                  <c:v>70</c:v>
                </c:pt>
                <c:pt idx="2708">
                  <c:v>70</c:v>
                </c:pt>
                <c:pt idx="2709">
                  <c:v>70</c:v>
                </c:pt>
                <c:pt idx="2710">
                  <c:v>70</c:v>
                </c:pt>
                <c:pt idx="2711">
                  <c:v>70</c:v>
                </c:pt>
                <c:pt idx="2712">
                  <c:v>70</c:v>
                </c:pt>
                <c:pt idx="2713">
                  <c:v>70</c:v>
                </c:pt>
                <c:pt idx="2714">
                  <c:v>70</c:v>
                </c:pt>
                <c:pt idx="2715">
                  <c:v>70</c:v>
                </c:pt>
                <c:pt idx="2716">
                  <c:v>70</c:v>
                </c:pt>
                <c:pt idx="2717">
                  <c:v>70</c:v>
                </c:pt>
                <c:pt idx="2718">
                  <c:v>70</c:v>
                </c:pt>
                <c:pt idx="2719">
                  <c:v>70</c:v>
                </c:pt>
                <c:pt idx="2720">
                  <c:v>70</c:v>
                </c:pt>
                <c:pt idx="2721">
                  <c:v>70</c:v>
                </c:pt>
                <c:pt idx="2722">
                  <c:v>70</c:v>
                </c:pt>
                <c:pt idx="2723">
                  <c:v>70</c:v>
                </c:pt>
                <c:pt idx="2724">
                  <c:v>70</c:v>
                </c:pt>
                <c:pt idx="2725">
                  <c:v>70</c:v>
                </c:pt>
                <c:pt idx="2726">
                  <c:v>70</c:v>
                </c:pt>
                <c:pt idx="2727">
                  <c:v>70</c:v>
                </c:pt>
                <c:pt idx="2728">
                  <c:v>70</c:v>
                </c:pt>
                <c:pt idx="2729">
                  <c:v>70</c:v>
                </c:pt>
                <c:pt idx="2730">
                  <c:v>70</c:v>
                </c:pt>
                <c:pt idx="2731">
                  <c:v>70</c:v>
                </c:pt>
                <c:pt idx="2732">
                  <c:v>70</c:v>
                </c:pt>
                <c:pt idx="2733">
                  <c:v>70</c:v>
                </c:pt>
                <c:pt idx="2734">
                  <c:v>70</c:v>
                </c:pt>
                <c:pt idx="2735">
                  <c:v>70</c:v>
                </c:pt>
                <c:pt idx="2736">
                  <c:v>70</c:v>
                </c:pt>
                <c:pt idx="2737">
                  <c:v>70</c:v>
                </c:pt>
                <c:pt idx="2738">
                  <c:v>70</c:v>
                </c:pt>
                <c:pt idx="2739">
                  <c:v>70</c:v>
                </c:pt>
                <c:pt idx="2740">
                  <c:v>71</c:v>
                </c:pt>
                <c:pt idx="2741">
                  <c:v>71</c:v>
                </c:pt>
                <c:pt idx="2742">
                  <c:v>71</c:v>
                </c:pt>
                <c:pt idx="2743">
                  <c:v>71</c:v>
                </c:pt>
                <c:pt idx="2744">
                  <c:v>71</c:v>
                </c:pt>
                <c:pt idx="2745">
                  <c:v>71</c:v>
                </c:pt>
                <c:pt idx="2746">
                  <c:v>71</c:v>
                </c:pt>
                <c:pt idx="2747">
                  <c:v>71</c:v>
                </c:pt>
                <c:pt idx="2748">
                  <c:v>71</c:v>
                </c:pt>
                <c:pt idx="2749">
                  <c:v>71</c:v>
                </c:pt>
                <c:pt idx="2750">
                  <c:v>71</c:v>
                </c:pt>
                <c:pt idx="2751">
                  <c:v>71</c:v>
                </c:pt>
                <c:pt idx="2752">
                  <c:v>71</c:v>
                </c:pt>
                <c:pt idx="2753">
                  <c:v>71</c:v>
                </c:pt>
                <c:pt idx="2754">
                  <c:v>71</c:v>
                </c:pt>
                <c:pt idx="2755">
                  <c:v>71</c:v>
                </c:pt>
                <c:pt idx="2756">
                  <c:v>71</c:v>
                </c:pt>
                <c:pt idx="2757">
                  <c:v>71</c:v>
                </c:pt>
                <c:pt idx="2758">
                  <c:v>71</c:v>
                </c:pt>
                <c:pt idx="2759">
                  <c:v>71</c:v>
                </c:pt>
                <c:pt idx="2760">
                  <c:v>71</c:v>
                </c:pt>
                <c:pt idx="2761">
                  <c:v>71</c:v>
                </c:pt>
                <c:pt idx="2762">
                  <c:v>71</c:v>
                </c:pt>
                <c:pt idx="2763">
                  <c:v>71</c:v>
                </c:pt>
                <c:pt idx="2764">
                  <c:v>71</c:v>
                </c:pt>
                <c:pt idx="2765">
                  <c:v>71</c:v>
                </c:pt>
                <c:pt idx="2766">
                  <c:v>71</c:v>
                </c:pt>
                <c:pt idx="2767">
                  <c:v>71</c:v>
                </c:pt>
                <c:pt idx="2768">
                  <c:v>71</c:v>
                </c:pt>
                <c:pt idx="2769">
                  <c:v>71</c:v>
                </c:pt>
                <c:pt idx="2770">
                  <c:v>71</c:v>
                </c:pt>
                <c:pt idx="2771">
                  <c:v>71</c:v>
                </c:pt>
                <c:pt idx="2772">
                  <c:v>71</c:v>
                </c:pt>
                <c:pt idx="2773">
                  <c:v>71</c:v>
                </c:pt>
                <c:pt idx="2774">
                  <c:v>71</c:v>
                </c:pt>
                <c:pt idx="2775">
                  <c:v>71</c:v>
                </c:pt>
                <c:pt idx="2776">
                  <c:v>71</c:v>
                </c:pt>
                <c:pt idx="2777">
                  <c:v>71</c:v>
                </c:pt>
                <c:pt idx="2778">
                  <c:v>71</c:v>
                </c:pt>
                <c:pt idx="2779">
                  <c:v>71</c:v>
                </c:pt>
                <c:pt idx="2780">
                  <c:v>71</c:v>
                </c:pt>
                <c:pt idx="2781">
                  <c:v>71</c:v>
                </c:pt>
                <c:pt idx="2782">
                  <c:v>72</c:v>
                </c:pt>
                <c:pt idx="2783">
                  <c:v>72</c:v>
                </c:pt>
                <c:pt idx="2784">
                  <c:v>72</c:v>
                </c:pt>
                <c:pt idx="2785">
                  <c:v>72</c:v>
                </c:pt>
                <c:pt idx="2786">
                  <c:v>72</c:v>
                </c:pt>
                <c:pt idx="2787">
                  <c:v>72</c:v>
                </c:pt>
                <c:pt idx="2788">
                  <c:v>72</c:v>
                </c:pt>
                <c:pt idx="2789">
                  <c:v>72</c:v>
                </c:pt>
                <c:pt idx="2790">
                  <c:v>72</c:v>
                </c:pt>
                <c:pt idx="2791">
                  <c:v>72</c:v>
                </c:pt>
                <c:pt idx="2792">
                  <c:v>72</c:v>
                </c:pt>
                <c:pt idx="2793">
                  <c:v>72</c:v>
                </c:pt>
                <c:pt idx="2794">
                  <c:v>72</c:v>
                </c:pt>
                <c:pt idx="2795">
                  <c:v>72</c:v>
                </c:pt>
                <c:pt idx="2796">
                  <c:v>72</c:v>
                </c:pt>
                <c:pt idx="2797">
                  <c:v>72</c:v>
                </c:pt>
                <c:pt idx="2798">
                  <c:v>72</c:v>
                </c:pt>
                <c:pt idx="2799">
                  <c:v>72</c:v>
                </c:pt>
                <c:pt idx="2800">
                  <c:v>72</c:v>
                </c:pt>
                <c:pt idx="2801">
                  <c:v>72</c:v>
                </c:pt>
                <c:pt idx="2802">
                  <c:v>72</c:v>
                </c:pt>
                <c:pt idx="2803">
                  <c:v>72</c:v>
                </c:pt>
                <c:pt idx="2804">
                  <c:v>72</c:v>
                </c:pt>
                <c:pt idx="2805">
                  <c:v>72</c:v>
                </c:pt>
                <c:pt idx="2806">
                  <c:v>72</c:v>
                </c:pt>
                <c:pt idx="2807">
                  <c:v>72</c:v>
                </c:pt>
                <c:pt idx="2808">
                  <c:v>72</c:v>
                </c:pt>
                <c:pt idx="2809">
                  <c:v>72</c:v>
                </c:pt>
                <c:pt idx="2810">
                  <c:v>72</c:v>
                </c:pt>
                <c:pt idx="2811">
                  <c:v>72</c:v>
                </c:pt>
                <c:pt idx="2812">
                  <c:v>72</c:v>
                </c:pt>
                <c:pt idx="2813">
                  <c:v>72</c:v>
                </c:pt>
                <c:pt idx="2814">
                  <c:v>72</c:v>
                </c:pt>
                <c:pt idx="2815">
                  <c:v>72</c:v>
                </c:pt>
                <c:pt idx="2816">
                  <c:v>72</c:v>
                </c:pt>
                <c:pt idx="2817">
                  <c:v>72</c:v>
                </c:pt>
                <c:pt idx="2818">
                  <c:v>72</c:v>
                </c:pt>
                <c:pt idx="2819">
                  <c:v>72</c:v>
                </c:pt>
                <c:pt idx="2820">
                  <c:v>73</c:v>
                </c:pt>
                <c:pt idx="2821">
                  <c:v>73</c:v>
                </c:pt>
                <c:pt idx="2822">
                  <c:v>73</c:v>
                </c:pt>
                <c:pt idx="2823">
                  <c:v>73</c:v>
                </c:pt>
                <c:pt idx="2824">
                  <c:v>73</c:v>
                </c:pt>
                <c:pt idx="2825">
                  <c:v>73</c:v>
                </c:pt>
                <c:pt idx="2826">
                  <c:v>73</c:v>
                </c:pt>
                <c:pt idx="2827">
                  <c:v>73</c:v>
                </c:pt>
                <c:pt idx="2828">
                  <c:v>73</c:v>
                </c:pt>
                <c:pt idx="2829">
                  <c:v>73</c:v>
                </c:pt>
                <c:pt idx="2830">
                  <c:v>73</c:v>
                </c:pt>
                <c:pt idx="2831">
                  <c:v>73</c:v>
                </c:pt>
                <c:pt idx="2832">
                  <c:v>73</c:v>
                </c:pt>
                <c:pt idx="2833">
                  <c:v>73</c:v>
                </c:pt>
                <c:pt idx="2834">
                  <c:v>73</c:v>
                </c:pt>
                <c:pt idx="2835">
                  <c:v>73</c:v>
                </c:pt>
                <c:pt idx="2836">
                  <c:v>73</c:v>
                </c:pt>
                <c:pt idx="2837">
                  <c:v>73</c:v>
                </c:pt>
                <c:pt idx="2838">
                  <c:v>73</c:v>
                </c:pt>
                <c:pt idx="2839">
                  <c:v>73</c:v>
                </c:pt>
                <c:pt idx="2840">
                  <c:v>73</c:v>
                </c:pt>
                <c:pt idx="2841">
                  <c:v>73</c:v>
                </c:pt>
                <c:pt idx="2842">
                  <c:v>73</c:v>
                </c:pt>
                <c:pt idx="2843">
                  <c:v>73</c:v>
                </c:pt>
                <c:pt idx="2844">
                  <c:v>73</c:v>
                </c:pt>
                <c:pt idx="2845">
                  <c:v>73</c:v>
                </c:pt>
                <c:pt idx="2846">
                  <c:v>74</c:v>
                </c:pt>
                <c:pt idx="2847">
                  <c:v>74</c:v>
                </c:pt>
                <c:pt idx="2848">
                  <c:v>74</c:v>
                </c:pt>
                <c:pt idx="2849">
                  <c:v>74</c:v>
                </c:pt>
                <c:pt idx="2850">
                  <c:v>74</c:v>
                </c:pt>
                <c:pt idx="2851">
                  <c:v>74</c:v>
                </c:pt>
                <c:pt idx="2852">
                  <c:v>74</c:v>
                </c:pt>
                <c:pt idx="2853">
                  <c:v>74</c:v>
                </c:pt>
                <c:pt idx="2854">
                  <c:v>74</c:v>
                </c:pt>
                <c:pt idx="2855">
                  <c:v>74</c:v>
                </c:pt>
                <c:pt idx="2856">
                  <c:v>74</c:v>
                </c:pt>
                <c:pt idx="2857">
                  <c:v>74</c:v>
                </c:pt>
                <c:pt idx="2858">
                  <c:v>74</c:v>
                </c:pt>
                <c:pt idx="2859">
                  <c:v>74</c:v>
                </c:pt>
                <c:pt idx="2860">
                  <c:v>74</c:v>
                </c:pt>
                <c:pt idx="2861">
                  <c:v>74</c:v>
                </c:pt>
                <c:pt idx="2862">
                  <c:v>74</c:v>
                </c:pt>
                <c:pt idx="2863">
                  <c:v>74</c:v>
                </c:pt>
                <c:pt idx="2864">
                  <c:v>74</c:v>
                </c:pt>
                <c:pt idx="2865">
                  <c:v>74</c:v>
                </c:pt>
                <c:pt idx="2866">
                  <c:v>75</c:v>
                </c:pt>
                <c:pt idx="2867">
                  <c:v>75</c:v>
                </c:pt>
                <c:pt idx="2868">
                  <c:v>75</c:v>
                </c:pt>
                <c:pt idx="2869">
                  <c:v>75</c:v>
                </c:pt>
                <c:pt idx="2870">
                  <c:v>75</c:v>
                </c:pt>
                <c:pt idx="2871">
                  <c:v>75</c:v>
                </c:pt>
                <c:pt idx="2872">
                  <c:v>75</c:v>
                </c:pt>
                <c:pt idx="2873">
                  <c:v>75</c:v>
                </c:pt>
                <c:pt idx="2874">
                  <c:v>75</c:v>
                </c:pt>
                <c:pt idx="2875">
                  <c:v>75</c:v>
                </c:pt>
                <c:pt idx="2876">
                  <c:v>75</c:v>
                </c:pt>
                <c:pt idx="2877">
                  <c:v>75</c:v>
                </c:pt>
                <c:pt idx="2878">
                  <c:v>75</c:v>
                </c:pt>
                <c:pt idx="2879">
                  <c:v>76</c:v>
                </c:pt>
                <c:pt idx="2880">
                  <c:v>76</c:v>
                </c:pt>
                <c:pt idx="2881">
                  <c:v>76</c:v>
                </c:pt>
                <c:pt idx="2882">
                  <c:v>76</c:v>
                </c:pt>
                <c:pt idx="2883">
                  <c:v>76</c:v>
                </c:pt>
                <c:pt idx="2884">
                  <c:v>76</c:v>
                </c:pt>
                <c:pt idx="2885">
                  <c:v>76</c:v>
                </c:pt>
                <c:pt idx="2886">
                  <c:v>76</c:v>
                </c:pt>
                <c:pt idx="2887">
                  <c:v>77</c:v>
                </c:pt>
                <c:pt idx="2888">
                  <c:v>77</c:v>
                </c:pt>
                <c:pt idx="2889">
                  <c:v>77</c:v>
                </c:pt>
                <c:pt idx="2890">
                  <c:v>77</c:v>
                </c:pt>
                <c:pt idx="2891">
                  <c:v>77</c:v>
                </c:pt>
                <c:pt idx="2892">
                  <c:v>78</c:v>
                </c:pt>
                <c:pt idx="2893">
                  <c:v>78</c:v>
                </c:pt>
                <c:pt idx="2894">
                  <c:v>79</c:v>
                </c:pt>
                <c:pt idx="2895">
                  <c:v>79</c:v>
                </c:pt>
              </c:numCache>
            </c:numRef>
          </c:xVal>
          <c:yVal>
            <c:numRef>
              <c:f>Sheet1!$B$2:$B$2897</c:f>
              <c:numCache>
                <c:formatCode>General</c:formatCode>
                <c:ptCount val="2896"/>
                <c:pt idx="0">
                  <c:v>9</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44</c:v>
                </c:pt>
                <c:pt idx="34">
                  <c:v>45</c:v>
                </c:pt>
                <c:pt idx="35">
                  <c:v>46</c:v>
                </c:pt>
                <c:pt idx="36">
                  <c:v>48</c:v>
                </c:pt>
                <c:pt idx="37">
                  <c:v>49</c:v>
                </c:pt>
                <c:pt idx="38">
                  <c:v>50</c:v>
                </c:pt>
                <c:pt idx="39">
                  <c:v>51</c:v>
                </c:pt>
                <c:pt idx="40">
                  <c:v>52</c:v>
                </c:pt>
                <c:pt idx="41">
                  <c:v>53</c:v>
                </c:pt>
                <c:pt idx="42">
                  <c:v>54</c:v>
                </c:pt>
                <c:pt idx="43">
                  <c:v>55</c:v>
                </c:pt>
                <c:pt idx="44">
                  <c:v>56</c:v>
                </c:pt>
                <c:pt idx="45">
                  <c:v>57</c:v>
                </c:pt>
                <c:pt idx="46">
                  <c:v>60</c:v>
                </c:pt>
                <c:pt idx="47">
                  <c:v>1</c:v>
                </c:pt>
                <c:pt idx="48">
                  <c:v>9</c:v>
                </c:pt>
                <c:pt idx="49">
                  <c:v>12</c:v>
                </c:pt>
                <c:pt idx="50">
                  <c:v>13</c:v>
                </c:pt>
                <c:pt idx="51">
                  <c:v>14</c:v>
                </c:pt>
                <c:pt idx="52">
                  <c:v>15</c:v>
                </c:pt>
                <c:pt idx="53">
                  <c:v>16</c:v>
                </c:pt>
                <c:pt idx="54">
                  <c:v>17</c:v>
                </c:pt>
                <c:pt idx="55">
                  <c:v>18</c:v>
                </c:pt>
                <c:pt idx="56">
                  <c:v>19</c:v>
                </c:pt>
                <c:pt idx="57">
                  <c:v>20</c:v>
                </c:pt>
                <c:pt idx="58">
                  <c:v>21</c:v>
                </c:pt>
                <c:pt idx="59">
                  <c:v>22</c:v>
                </c:pt>
                <c:pt idx="60">
                  <c:v>23</c:v>
                </c:pt>
                <c:pt idx="61">
                  <c:v>24</c:v>
                </c:pt>
                <c:pt idx="62">
                  <c:v>25</c:v>
                </c:pt>
                <c:pt idx="63">
                  <c:v>26</c:v>
                </c:pt>
                <c:pt idx="64">
                  <c:v>27</c:v>
                </c:pt>
                <c:pt idx="65">
                  <c:v>28</c:v>
                </c:pt>
                <c:pt idx="66">
                  <c:v>29</c:v>
                </c:pt>
                <c:pt idx="67">
                  <c:v>30</c:v>
                </c:pt>
                <c:pt idx="68">
                  <c:v>31</c:v>
                </c:pt>
                <c:pt idx="69">
                  <c:v>32</c:v>
                </c:pt>
                <c:pt idx="70">
                  <c:v>33</c:v>
                </c:pt>
                <c:pt idx="71">
                  <c:v>34</c:v>
                </c:pt>
                <c:pt idx="72">
                  <c:v>35</c:v>
                </c:pt>
                <c:pt idx="73">
                  <c:v>36</c:v>
                </c:pt>
                <c:pt idx="74">
                  <c:v>37</c:v>
                </c:pt>
                <c:pt idx="75">
                  <c:v>38</c:v>
                </c:pt>
                <c:pt idx="76">
                  <c:v>39</c:v>
                </c:pt>
                <c:pt idx="77">
                  <c:v>40</c:v>
                </c:pt>
                <c:pt idx="78">
                  <c:v>41</c:v>
                </c:pt>
                <c:pt idx="79">
                  <c:v>42</c:v>
                </c:pt>
                <c:pt idx="80">
                  <c:v>43</c:v>
                </c:pt>
                <c:pt idx="81">
                  <c:v>44</c:v>
                </c:pt>
                <c:pt idx="82">
                  <c:v>45</c:v>
                </c:pt>
                <c:pt idx="83">
                  <c:v>46</c:v>
                </c:pt>
                <c:pt idx="84">
                  <c:v>47</c:v>
                </c:pt>
                <c:pt idx="85">
                  <c:v>48</c:v>
                </c:pt>
                <c:pt idx="86">
                  <c:v>49</c:v>
                </c:pt>
                <c:pt idx="87">
                  <c:v>50</c:v>
                </c:pt>
                <c:pt idx="88">
                  <c:v>51</c:v>
                </c:pt>
                <c:pt idx="89">
                  <c:v>52</c:v>
                </c:pt>
                <c:pt idx="90">
                  <c:v>54</c:v>
                </c:pt>
                <c:pt idx="91">
                  <c:v>55</c:v>
                </c:pt>
                <c:pt idx="92">
                  <c:v>56</c:v>
                </c:pt>
                <c:pt idx="93">
                  <c:v>57</c:v>
                </c:pt>
                <c:pt idx="94">
                  <c:v>64</c:v>
                </c:pt>
                <c:pt idx="95">
                  <c:v>9</c:v>
                </c:pt>
                <c:pt idx="96">
                  <c:v>11</c:v>
                </c:pt>
                <c:pt idx="97">
                  <c:v>12</c:v>
                </c:pt>
                <c:pt idx="98">
                  <c:v>13</c:v>
                </c:pt>
                <c:pt idx="99">
                  <c:v>14</c:v>
                </c:pt>
                <c:pt idx="100">
                  <c:v>15</c:v>
                </c:pt>
                <c:pt idx="101">
                  <c:v>16</c:v>
                </c:pt>
                <c:pt idx="102">
                  <c:v>17</c:v>
                </c:pt>
                <c:pt idx="103">
                  <c:v>18</c:v>
                </c:pt>
                <c:pt idx="104">
                  <c:v>19</c:v>
                </c:pt>
                <c:pt idx="105">
                  <c:v>20</c:v>
                </c:pt>
                <c:pt idx="106">
                  <c:v>21</c:v>
                </c:pt>
                <c:pt idx="107">
                  <c:v>22</c:v>
                </c:pt>
                <c:pt idx="108">
                  <c:v>23</c:v>
                </c:pt>
                <c:pt idx="109">
                  <c:v>24</c:v>
                </c:pt>
                <c:pt idx="110">
                  <c:v>25</c:v>
                </c:pt>
                <c:pt idx="111">
                  <c:v>26</c:v>
                </c:pt>
                <c:pt idx="112">
                  <c:v>27</c:v>
                </c:pt>
                <c:pt idx="113">
                  <c:v>28</c:v>
                </c:pt>
                <c:pt idx="114">
                  <c:v>29</c:v>
                </c:pt>
                <c:pt idx="115">
                  <c:v>30</c:v>
                </c:pt>
                <c:pt idx="116">
                  <c:v>31</c:v>
                </c:pt>
                <c:pt idx="117">
                  <c:v>32</c:v>
                </c:pt>
                <c:pt idx="118">
                  <c:v>33</c:v>
                </c:pt>
                <c:pt idx="119">
                  <c:v>34</c:v>
                </c:pt>
                <c:pt idx="120">
                  <c:v>36</c:v>
                </c:pt>
                <c:pt idx="121">
                  <c:v>37</c:v>
                </c:pt>
                <c:pt idx="122">
                  <c:v>38</c:v>
                </c:pt>
                <c:pt idx="123">
                  <c:v>39</c:v>
                </c:pt>
                <c:pt idx="124">
                  <c:v>40</c:v>
                </c:pt>
                <c:pt idx="125">
                  <c:v>41</c:v>
                </c:pt>
                <c:pt idx="126">
                  <c:v>42</c:v>
                </c:pt>
                <c:pt idx="127">
                  <c:v>43</c:v>
                </c:pt>
                <c:pt idx="128">
                  <c:v>44</c:v>
                </c:pt>
                <c:pt idx="129">
                  <c:v>45</c:v>
                </c:pt>
                <c:pt idx="130">
                  <c:v>46</c:v>
                </c:pt>
                <c:pt idx="131">
                  <c:v>47</c:v>
                </c:pt>
                <c:pt idx="132">
                  <c:v>48</c:v>
                </c:pt>
                <c:pt idx="133">
                  <c:v>49</c:v>
                </c:pt>
                <c:pt idx="134">
                  <c:v>51</c:v>
                </c:pt>
                <c:pt idx="135">
                  <c:v>52</c:v>
                </c:pt>
                <c:pt idx="136">
                  <c:v>55</c:v>
                </c:pt>
                <c:pt idx="137">
                  <c:v>57</c:v>
                </c:pt>
                <c:pt idx="138">
                  <c:v>58</c:v>
                </c:pt>
                <c:pt idx="139">
                  <c:v>9</c:v>
                </c:pt>
                <c:pt idx="140">
                  <c:v>11</c:v>
                </c:pt>
                <c:pt idx="141">
                  <c:v>13</c:v>
                </c:pt>
                <c:pt idx="142">
                  <c:v>14</c:v>
                </c:pt>
                <c:pt idx="143">
                  <c:v>15</c:v>
                </c:pt>
                <c:pt idx="144">
                  <c:v>16</c:v>
                </c:pt>
                <c:pt idx="145">
                  <c:v>17</c:v>
                </c:pt>
                <c:pt idx="146">
                  <c:v>18</c:v>
                </c:pt>
                <c:pt idx="147">
                  <c:v>19</c:v>
                </c:pt>
                <c:pt idx="148">
                  <c:v>20</c:v>
                </c:pt>
                <c:pt idx="149">
                  <c:v>21</c:v>
                </c:pt>
                <c:pt idx="150">
                  <c:v>22</c:v>
                </c:pt>
                <c:pt idx="151">
                  <c:v>23</c:v>
                </c:pt>
                <c:pt idx="152">
                  <c:v>24</c:v>
                </c:pt>
                <c:pt idx="153">
                  <c:v>25</c:v>
                </c:pt>
                <c:pt idx="154">
                  <c:v>26</c:v>
                </c:pt>
                <c:pt idx="155">
                  <c:v>27</c:v>
                </c:pt>
                <c:pt idx="156">
                  <c:v>28</c:v>
                </c:pt>
                <c:pt idx="157">
                  <c:v>29</c:v>
                </c:pt>
                <c:pt idx="158">
                  <c:v>30</c:v>
                </c:pt>
                <c:pt idx="159">
                  <c:v>31</c:v>
                </c:pt>
                <c:pt idx="160">
                  <c:v>32</c:v>
                </c:pt>
                <c:pt idx="161">
                  <c:v>33</c:v>
                </c:pt>
                <c:pt idx="162">
                  <c:v>34</c:v>
                </c:pt>
                <c:pt idx="163">
                  <c:v>35</c:v>
                </c:pt>
                <c:pt idx="164">
                  <c:v>36</c:v>
                </c:pt>
                <c:pt idx="165">
                  <c:v>37</c:v>
                </c:pt>
                <c:pt idx="166">
                  <c:v>38</c:v>
                </c:pt>
                <c:pt idx="167">
                  <c:v>39</c:v>
                </c:pt>
                <c:pt idx="168">
                  <c:v>40</c:v>
                </c:pt>
                <c:pt idx="169">
                  <c:v>41</c:v>
                </c:pt>
                <c:pt idx="170">
                  <c:v>42</c:v>
                </c:pt>
                <c:pt idx="171">
                  <c:v>43</c:v>
                </c:pt>
                <c:pt idx="172">
                  <c:v>44</c:v>
                </c:pt>
                <c:pt idx="173">
                  <c:v>45</c:v>
                </c:pt>
                <c:pt idx="174">
                  <c:v>46</c:v>
                </c:pt>
                <c:pt idx="175">
                  <c:v>47</c:v>
                </c:pt>
                <c:pt idx="176">
                  <c:v>48</c:v>
                </c:pt>
                <c:pt idx="177">
                  <c:v>49</c:v>
                </c:pt>
                <c:pt idx="178">
                  <c:v>50</c:v>
                </c:pt>
                <c:pt idx="179">
                  <c:v>51</c:v>
                </c:pt>
                <c:pt idx="180">
                  <c:v>52</c:v>
                </c:pt>
                <c:pt idx="181">
                  <c:v>53</c:v>
                </c:pt>
                <c:pt idx="182">
                  <c:v>56</c:v>
                </c:pt>
                <c:pt idx="183">
                  <c:v>59</c:v>
                </c:pt>
                <c:pt idx="184">
                  <c:v>61</c:v>
                </c:pt>
                <c:pt idx="185">
                  <c:v>12</c:v>
                </c:pt>
                <c:pt idx="186">
                  <c:v>14</c:v>
                </c:pt>
                <c:pt idx="187">
                  <c:v>15</c:v>
                </c:pt>
                <c:pt idx="188">
                  <c:v>16</c:v>
                </c:pt>
                <c:pt idx="189">
                  <c:v>17</c:v>
                </c:pt>
                <c:pt idx="190">
                  <c:v>18</c:v>
                </c:pt>
                <c:pt idx="191">
                  <c:v>19</c:v>
                </c:pt>
                <c:pt idx="192">
                  <c:v>20</c:v>
                </c:pt>
                <c:pt idx="193">
                  <c:v>21</c:v>
                </c:pt>
                <c:pt idx="194">
                  <c:v>22</c:v>
                </c:pt>
                <c:pt idx="195">
                  <c:v>23</c:v>
                </c:pt>
                <c:pt idx="196">
                  <c:v>24</c:v>
                </c:pt>
                <c:pt idx="197">
                  <c:v>25</c:v>
                </c:pt>
                <c:pt idx="198">
                  <c:v>26</c:v>
                </c:pt>
                <c:pt idx="199">
                  <c:v>27</c:v>
                </c:pt>
                <c:pt idx="200">
                  <c:v>28</c:v>
                </c:pt>
                <c:pt idx="201">
                  <c:v>29</c:v>
                </c:pt>
                <c:pt idx="202">
                  <c:v>30</c:v>
                </c:pt>
                <c:pt idx="203">
                  <c:v>31</c:v>
                </c:pt>
                <c:pt idx="204">
                  <c:v>32</c:v>
                </c:pt>
                <c:pt idx="205">
                  <c:v>33</c:v>
                </c:pt>
                <c:pt idx="206">
                  <c:v>34</c:v>
                </c:pt>
                <c:pt idx="207">
                  <c:v>35</c:v>
                </c:pt>
                <c:pt idx="208">
                  <c:v>36</c:v>
                </c:pt>
                <c:pt idx="209">
                  <c:v>37</c:v>
                </c:pt>
                <c:pt idx="210">
                  <c:v>38</c:v>
                </c:pt>
                <c:pt idx="211">
                  <c:v>39</c:v>
                </c:pt>
                <c:pt idx="212">
                  <c:v>40</c:v>
                </c:pt>
                <c:pt idx="213">
                  <c:v>41</c:v>
                </c:pt>
                <c:pt idx="214">
                  <c:v>42</c:v>
                </c:pt>
                <c:pt idx="215">
                  <c:v>43</c:v>
                </c:pt>
                <c:pt idx="216">
                  <c:v>44</c:v>
                </c:pt>
                <c:pt idx="217">
                  <c:v>45</c:v>
                </c:pt>
                <c:pt idx="218">
                  <c:v>46</c:v>
                </c:pt>
                <c:pt idx="219">
                  <c:v>47</c:v>
                </c:pt>
                <c:pt idx="220">
                  <c:v>48</c:v>
                </c:pt>
                <c:pt idx="221">
                  <c:v>49</c:v>
                </c:pt>
                <c:pt idx="222">
                  <c:v>50</c:v>
                </c:pt>
                <c:pt idx="223">
                  <c:v>51</c:v>
                </c:pt>
                <c:pt idx="224">
                  <c:v>52</c:v>
                </c:pt>
                <c:pt idx="225">
                  <c:v>54</c:v>
                </c:pt>
                <c:pt idx="226">
                  <c:v>55</c:v>
                </c:pt>
                <c:pt idx="227">
                  <c:v>57</c:v>
                </c:pt>
                <c:pt idx="228">
                  <c:v>60</c:v>
                </c:pt>
                <c:pt idx="229">
                  <c:v>12</c:v>
                </c:pt>
                <c:pt idx="230">
                  <c:v>14</c:v>
                </c:pt>
                <c:pt idx="231">
                  <c:v>15</c:v>
                </c:pt>
                <c:pt idx="232">
                  <c:v>16</c:v>
                </c:pt>
                <c:pt idx="233">
                  <c:v>17</c:v>
                </c:pt>
                <c:pt idx="234">
                  <c:v>18</c:v>
                </c:pt>
                <c:pt idx="235">
                  <c:v>19</c:v>
                </c:pt>
                <c:pt idx="236">
                  <c:v>20</c:v>
                </c:pt>
                <c:pt idx="237">
                  <c:v>21</c:v>
                </c:pt>
                <c:pt idx="238">
                  <c:v>22</c:v>
                </c:pt>
                <c:pt idx="239">
                  <c:v>23</c:v>
                </c:pt>
                <c:pt idx="240">
                  <c:v>24</c:v>
                </c:pt>
                <c:pt idx="241">
                  <c:v>25</c:v>
                </c:pt>
                <c:pt idx="242">
                  <c:v>26</c:v>
                </c:pt>
                <c:pt idx="243">
                  <c:v>27</c:v>
                </c:pt>
                <c:pt idx="244">
                  <c:v>28</c:v>
                </c:pt>
                <c:pt idx="245">
                  <c:v>29</c:v>
                </c:pt>
                <c:pt idx="246">
                  <c:v>30</c:v>
                </c:pt>
                <c:pt idx="247">
                  <c:v>31</c:v>
                </c:pt>
                <c:pt idx="248">
                  <c:v>32</c:v>
                </c:pt>
                <c:pt idx="249">
                  <c:v>33</c:v>
                </c:pt>
                <c:pt idx="250">
                  <c:v>34</c:v>
                </c:pt>
                <c:pt idx="251">
                  <c:v>35</c:v>
                </c:pt>
                <c:pt idx="252">
                  <c:v>36</c:v>
                </c:pt>
                <c:pt idx="253">
                  <c:v>37</c:v>
                </c:pt>
                <c:pt idx="254">
                  <c:v>38</c:v>
                </c:pt>
                <c:pt idx="255">
                  <c:v>39</c:v>
                </c:pt>
                <c:pt idx="256">
                  <c:v>40</c:v>
                </c:pt>
                <c:pt idx="257">
                  <c:v>41</c:v>
                </c:pt>
                <c:pt idx="258">
                  <c:v>42</c:v>
                </c:pt>
                <c:pt idx="259">
                  <c:v>43</c:v>
                </c:pt>
                <c:pt idx="260">
                  <c:v>44</c:v>
                </c:pt>
                <c:pt idx="261">
                  <c:v>45</c:v>
                </c:pt>
                <c:pt idx="262">
                  <c:v>46</c:v>
                </c:pt>
                <c:pt idx="263">
                  <c:v>47</c:v>
                </c:pt>
                <c:pt idx="264">
                  <c:v>48</c:v>
                </c:pt>
                <c:pt idx="265">
                  <c:v>49</c:v>
                </c:pt>
                <c:pt idx="266">
                  <c:v>50</c:v>
                </c:pt>
                <c:pt idx="267">
                  <c:v>51</c:v>
                </c:pt>
                <c:pt idx="268">
                  <c:v>53</c:v>
                </c:pt>
                <c:pt idx="269">
                  <c:v>55</c:v>
                </c:pt>
                <c:pt idx="270">
                  <c:v>56</c:v>
                </c:pt>
                <c:pt idx="271">
                  <c:v>57</c:v>
                </c:pt>
                <c:pt idx="272">
                  <c:v>58</c:v>
                </c:pt>
                <c:pt idx="273">
                  <c:v>59</c:v>
                </c:pt>
                <c:pt idx="274">
                  <c:v>61</c:v>
                </c:pt>
                <c:pt idx="275">
                  <c:v>62</c:v>
                </c:pt>
                <c:pt idx="276">
                  <c:v>63</c:v>
                </c:pt>
                <c:pt idx="277">
                  <c:v>14</c:v>
                </c:pt>
                <c:pt idx="278">
                  <c:v>15</c:v>
                </c:pt>
                <c:pt idx="279">
                  <c:v>16</c:v>
                </c:pt>
                <c:pt idx="280">
                  <c:v>17</c:v>
                </c:pt>
                <c:pt idx="281">
                  <c:v>18</c:v>
                </c:pt>
                <c:pt idx="282">
                  <c:v>19</c:v>
                </c:pt>
                <c:pt idx="283">
                  <c:v>20</c:v>
                </c:pt>
                <c:pt idx="284">
                  <c:v>21</c:v>
                </c:pt>
                <c:pt idx="285">
                  <c:v>22</c:v>
                </c:pt>
                <c:pt idx="286">
                  <c:v>23</c:v>
                </c:pt>
                <c:pt idx="287">
                  <c:v>24</c:v>
                </c:pt>
                <c:pt idx="288">
                  <c:v>25</c:v>
                </c:pt>
                <c:pt idx="289">
                  <c:v>26</c:v>
                </c:pt>
                <c:pt idx="290">
                  <c:v>27</c:v>
                </c:pt>
                <c:pt idx="291">
                  <c:v>28</c:v>
                </c:pt>
                <c:pt idx="292">
                  <c:v>29</c:v>
                </c:pt>
                <c:pt idx="293">
                  <c:v>30</c:v>
                </c:pt>
                <c:pt idx="294">
                  <c:v>31</c:v>
                </c:pt>
                <c:pt idx="295">
                  <c:v>32</c:v>
                </c:pt>
                <c:pt idx="296">
                  <c:v>33</c:v>
                </c:pt>
                <c:pt idx="297">
                  <c:v>34</c:v>
                </c:pt>
                <c:pt idx="298">
                  <c:v>35</c:v>
                </c:pt>
                <c:pt idx="299">
                  <c:v>37</c:v>
                </c:pt>
                <c:pt idx="300">
                  <c:v>38</c:v>
                </c:pt>
                <c:pt idx="301">
                  <c:v>39</c:v>
                </c:pt>
                <c:pt idx="302">
                  <c:v>40</c:v>
                </c:pt>
                <c:pt idx="303">
                  <c:v>41</c:v>
                </c:pt>
                <c:pt idx="304">
                  <c:v>42</c:v>
                </c:pt>
                <c:pt idx="305">
                  <c:v>43</c:v>
                </c:pt>
                <c:pt idx="306">
                  <c:v>44</c:v>
                </c:pt>
                <c:pt idx="307">
                  <c:v>45</c:v>
                </c:pt>
                <c:pt idx="308">
                  <c:v>46</c:v>
                </c:pt>
                <c:pt idx="309">
                  <c:v>47</c:v>
                </c:pt>
                <c:pt idx="310">
                  <c:v>48</c:v>
                </c:pt>
                <c:pt idx="311">
                  <c:v>49</c:v>
                </c:pt>
                <c:pt idx="312">
                  <c:v>50</c:v>
                </c:pt>
                <c:pt idx="313">
                  <c:v>51</c:v>
                </c:pt>
                <c:pt idx="314">
                  <c:v>53</c:v>
                </c:pt>
                <c:pt idx="315">
                  <c:v>54</c:v>
                </c:pt>
                <c:pt idx="316">
                  <c:v>55</c:v>
                </c:pt>
                <c:pt idx="317">
                  <c:v>56</c:v>
                </c:pt>
                <c:pt idx="318">
                  <c:v>57</c:v>
                </c:pt>
                <c:pt idx="319">
                  <c:v>60</c:v>
                </c:pt>
                <c:pt idx="320">
                  <c:v>61</c:v>
                </c:pt>
                <c:pt idx="321">
                  <c:v>64</c:v>
                </c:pt>
                <c:pt idx="322">
                  <c:v>10</c:v>
                </c:pt>
                <c:pt idx="323">
                  <c:v>12</c:v>
                </c:pt>
                <c:pt idx="324">
                  <c:v>13</c:v>
                </c:pt>
                <c:pt idx="325">
                  <c:v>14</c:v>
                </c:pt>
                <c:pt idx="326">
                  <c:v>15</c:v>
                </c:pt>
                <c:pt idx="327">
                  <c:v>16</c:v>
                </c:pt>
                <c:pt idx="328">
                  <c:v>17</c:v>
                </c:pt>
                <c:pt idx="329">
                  <c:v>18</c:v>
                </c:pt>
                <c:pt idx="330">
                  <c:v>19</c:v>
                </c:pt>
                <c:pt idx="331">
                  <c:v>20</c:v>
                </c:pt>
                <c:pt idx="332">
                  <c:v>21</c:v>
                </c:pt>
                <c:pt idx="333">
                  <c:v>22</c:v>
                </c:pt>
                <c:pt idx="334">
                  <c:v>23</c:v>
                </c:pt>
                <c:pt idx="335">
                  <c:v>24</c:v>
                </c:pt>
                <c:pt idx="336">
                  <c:v>25</c:v>
                </c:pt>
                <c:pt idx="337">
                  <c:v>26</c:v>
                </c:pt>
                <c:pt idx="338">
                  <c:v>27</c:v>
                </c:pt>
                <c:pt idx="339">
                  <c:v>28</c:v>
                </c:pt>
                <c:pt idx="340">
                  <c:v>29</c:v>
                </c:pt>
                <c:pt idx="341">
                  <c:v>30</c:v>
                </c:pt>
                <c:pt idx="342">
                  <c:v>31</c:v>
                </c:pt>
                <c:pt idx="343">
                  <c:v>32</c:v>
                </c:pt>
                <c:pt idx="344">
                  <c:v>33</c:v>
                </c:pt>
                <c:pt idx="345">
                  <c:v>34</c:v>
                </c:pt>
                <c:pt idx="346">
                  <c:v>35</c:v>
                </c:pt>
                <c:pt idx="347">
                  <c:v>36</c:v>
                </c:pt>
                <c:pt idx="348">
                  <c:v>37</c:v>
                </c:pt>
                <c:pt idx="349">
                  <c:v>38</c:v>
                </c:pt>
                <c:pt idx="350">
                  <c:v>39</c:v>
                </c:pt>
                <c:pt idx="351">
                  <c:v>40</c:v>
                </c:pt>
                <c:pt idx="352">
                  <c:v>41</c:v>
                </c:pt>
                <c:pt idx="353">
                  <c:v>42</c:v>
                </c:pt>
                <c:pt idx="354">
                  <c:v>43</c:v>
                </c:pt>
                <c:pt idx="355">
                  <c:v>44</c:v>
                </c:pt>
                <c:pt idx="356">
                  <c:v>45</c:v>
                </c:pt>
                <c:pt idx="357">
                  <c:v>46</c:v>
                </c:pt>
                <c:pt idx="358">
                  <c:v>47</c:v>
                </c:pt>
                <c:pt idx="359">
                  <c:v>48</c:v>
                </c:pt>
                <c:pt idx="360">
                  <c:v>49</c:v>
                </c:pt>
                <c:pt idx="361">
                  <c:v>50</c:v>
                </c:pt>
                <c:pt idx="362">
                  <c:v>51</c:v>
                </c:pt>
                <c:pt idx="363">
                  <c:v>52</c:v>
                </c:pt>
                <c:pt idx="364">
                  <c:v>53</c:v>
                </c:pt>
                <c:pt idx="365">
                  <c:v>54</c:v>
                </c:pt>
                <c:pt idx="366">
                  <c:v>55</c:v>
                </c:pt>
                <c:pt idx="367">
                  <c:v>56</c:v>
                </c:pt>
                <c:pt idx="368">
                  <c:v>57</c:v>
                </c:pt>
                <c:pt idx="369">
                  <c:v>58</c:v>
                </c:pt>
                <c:pt idx="370">
                  <c:v>60</c:v>
                </c:pt>
                <c:pt idx="371">
                  <c:v>66</c:v>
                </c:pt>
                <c:pt idx="372">
                  <c:v>11</c:v>
                </c:pt>
                <c:pt idx="373">
                  <c:v>12</c:v>
                </c:pt>
                <c:pt idx="374">
                  <c:v>14</c:v>
                </c:pt>
                <c:pt idx="375">
                  <c:v>15</c:v>
                </c:pt>
                <c:pt idx="376">
                  <c:v>16</c:v>
                </c:pt>
                <c:pt idx="377">
                  <c:v>17</c:v>
                </c:pt>
                <c:pt idx="378">
                  <c:v>18</c:v>
                </c:pt>
                <c:pt idx="379">
                  <c:v>19</c:v>
                </c:pt>
                <c:pt idx="380">
                  <c:v>20</c:v>
                </c:pt>
                <c:pt idx="381">
                  <c:v>21</c:v>
                </c:pt>
                <c:pt idx="382">
                  <c:v>22</c:v>
                </c:pt>
                <c:pt idx="383">
                  <c:v>23</c:v>
                </c:pt>
                <c:pt idx="384">
                  <c:v>24</c:v>
                </c:pt>
                <c:pt idx="385">
                  <c:v>25</c:v>
                </c:pt>
                <c:pt idx="386">
                  <c:v>26</c:v>
                </c:pt>
                <c:pt idx="387">
                  <c:v>27</c:v>
                </c:pt>
                <c:pt idx="388">
                  <c:v>28</c:v>
                </c:pt>
                <c:pt idx="389">
                  <c:v>29</c:v>
                </c:pt>
                <c:pt idx="390">
                  <c:v>30</c:v>
                </c:pt>
                <c:pt idx="391">
                  <c:v>31</c:v>
                </c:pt>
                <c:pt idx="392">
                  <c:v>32</c:v>
                </c:pt>
                <c:pt idx="393">
                  <c:v>33</c:v>
                </c:pt>
                <c:pt idx="394">
                  <c:v>34</c:v>
                </c:pt>
                <c:pt idx="395">
                  <c:v>35</c:v>
                </c:pt>
                <c:pt idx="396">
                  <c:v>36</c:v>
                </c:pt>
                <c:pt idx="397">
                  <c:v>37</c:v>
                </c:pt>
                <c:pt idx="398">
                  <c:v>38</c:v>
                </c:pt>
                <c:pt idx="399">
                  <c:v>39</c:v>
                </c:pt>
                <c:pt idx="400">
                  <c:v>40</c:v>
                </c:pt>
                <c:pt idx="401">
                  <c:v>41</c:v>
                </c:pt>
                <c:pt idx="402">
                  <c:v>42</c:v>
                </c:pt>
                <c:pt idx="403">
                  <c:v>43</c:v>
                </c:pt>
                <c:pt idx="404">
                  <c:v>44</c:v>
                </c:pt>
                <c:pt idx="405">
                  <c:v>45</c:v>
                </c:pt>
                <c:pt idx="406">
                  <c:v>46</c:v>
                </c:pt>
                <c:pt idx="407">
                  <c:v>47</c:v>
                </c:pt>
                <c:pt idx="408">
                  <c:v>48</c:v>
                </c:pt>
                <c:pt idx="409">
                  <c:v>49</c:v>
                </c:pt>
                <c:pt idx="410">
                  <c:v>50</c:v>
                </c:pt>
                <c:pt idx="411">
                  <c:v>51</c:v>
                </c:pt>
                <c:pt idx="412">
                  <c:v>52</c:v>
                </c:pt>
                <c:pt idx="413">
                  <c:v>54</c:v>
                </c:pt>
                <c:pt idx="414">
                  <c:v>55</c:v>
                </c:pt>
                <c:pt idx="415">
                  <c:v>58</c:v>
                </c:pt>
                <c:pt idx="416">
                  <c:v>59</c:v>
                </c:pt>
                <c:pt idx="417">
                  <c:v>62</c:v>
                </c:pt>
                <c:pt idx="418">
                  <c:v>63</c:v>
                </c:pt>
                <c:pt idx="419">
                  <c:v>14</c:v>
                </c:pt>
                <c:pt idx="420">
                  <c:v>15</c:v>
                </c:pt>
                <c:pt idx="421">
                  <c:v>16</c:v>
                </c:pt>
                <c:pt idx="422">
                  <c:v>17</c:v>
                </c:pt>
                <c:pt idx="423">
                  <c:v>18</c:v>
                </c:pt>
                <c:pt idx="424">
                  <c:v>19</c:v>
                </c:pt>
                <c:pt idx="425">
                  <c:v>20</c:v>
                </c:pt>
                <c:pt idx="426">
                  <c:v>21</c:v>
                </c:pt>
                <c:pt idx="427">
                  <c:v>22</c:v>
                </c:pt>
                <c:pt idx="428">
                  <c:v>23</c:v>
                </c:pt>
                <c:pt idx="429">
                  <c:v>24</c:v>
                </c:pt>
                <c:pt idx="430">
                  <c:v>25</c:v>
                </c:pt>
                <c:pt idx="431">
                  <c:v>26</c:v>
                </c:pt>
                <c:pt idx="432">
                  <c:v>27</c:v>
                </c:pt>
                <c:pt idx="433">
                  <c:v>28</c:v>
                </c:pt>
                <c:pt idx="434">
                  <c:v>29</c:v>
                </c:pt>
                <c:pt idx="435">
                  <c:v>30</c:v>
                </c:pt>
                <c:pt idx="436">
                  <c:v>31</c:v>
                </c:pt>
                <c:pt idx="437">
                  <c:v>32</c:v>
                </c:pt>
                <c:pt idx="438">
                  <c:v>33</c:v>
                </c:pt>
                <c:pt idx="439">
                  <c:v>34</c:v>
                </c:pt>
                <c:pt idx="440">
                  <c:v>35</c:v>
                </c:pt>
                <c:pt idx="441">
                  <c:v>36</c:v>
                </c:pt>
                <c:pt idx="442">
                  <c:v>37</c:v>
                </c:pt>
                <c:pt idx="443">
                  <c:v>38</c:v>
                </c:pt>
                <c:pt idx="444">
                  <c:v>39</c:v>
                </c:pt>
                <c:pt idx="445">
                  <c:v>40</c:v>
                </c:pt>
                <c:pt idx="446">
                  <c:v>41</c:v>
                </c:pt>
                <c:pt idx="447">
                  <c:v>42</c:v>
                </c:pt>
                <c:pt idx="448">
                  <c:v>43</c:v>
                </c:pt>
                <c:pt idx="449">
                  <c:v>44</c:v>
                </c:pt>
                <c:pt idx="450">
                  <c:v>45</c:v>
                </c:pt>
                <c:pt idx="451">
                  <c:v>46</c:v>
                </c:pt>
                <c:pt idx="452">
                  <c:v>47</c:v>
                </c:pt>
                <c:pt idx="453">
                  <c:v>48</c:v>
                </c:pt>
                <c:pt idx="454">
                  <c:v>49</c:v>
                </c:pt>
                <c:pt idx="455">
                  <c:v>50</c:v>
                </c:pt>
                <c:pt idx="456">
                  <c:v>51</c:v>
                </c:pt>
                <c:pt idx="457">
                  <c:v>52</c:v>
                </c:pt>
                <c:pt idx="458">
                  <c:v>54</c:v>
                </c:pt>
                <c:pt idx="459">
                  <c:v>56</c:v>
                </c:pt>
                <c:pt idx="460">
                  <c:v>57</c:v>
                </c:pt>
                <c:pt idx="461">
                  <c:v>58</c:v>
                </c:pt>
                <c:pt idx="462">
                  <c:v>60</c:v>
                </c:pt>
                <c:pt idx="463">
                  <c:v>63</c:v>
                </c:pt>
                <c:pt idx="464">
                  <c:v>12</c:v>
                </c:pt>
                <c:pt idx="465">
                  <c:v>13</c:v>
                </c:pt>
                <c:pt idx="466">
                  <c:v>14</c:v>
                </c:pt>
                <c:pt idx="467">
                  <c:v>15</c:v>
                </c:pt>
                <c:pt idx="468">
                  <c:v>16</c:v>
                </c:pt>
                <c:pt idx="469">
                  <c:v>17</c:v>
                </c:pt>
                <c:pt idx="470">
                  <c:v>18</c:v>
                </c:pt>
                <c:pt idx="471">
                  <c:v>19</c:v>
                </c:pt>
                <c:pt idx="472">
                  <c:v>20</c:v>
                </c:pt>
                <c:pt idx="473">
                  <c:v>21</c:v>
                </c:pt>
                <c:pt idx="474">
                  <c:v>22</c:v>
                </c:pt>
                <c:pt idx="475">
                  <c:v>23</c:v>
                </c:pt>
                <c:pt idx="476">
                  <c:v>24</c:v>
                </c:pt>
                <c:pt idx="477">
                  <c:v>25</c:v>
                </c:pt>
                <c:pt idx="478">
                  <c:v>26</c:v>
                </c:pt>
                <c:pt idx="479">
                  <c:v>27</c:v>
                </c:pt>
                <c:pt idx="480">
                  <c:v>28</c:v>
                </c:pt>
                <c:pt idx="481">
                  <c:v>29</c:v>
                </c:pt>
                <c:pt idx="482">
                  <c:v>30</c:v>
                </c:pt>
                <c:pt idx="483">
                  <c:v>31</c:v>
                </c:pt>
                <c:pt idx="484">
                  <c:v>32</c:v>
                </c:pt>
                <c:pt idx="485">
                  <c:v>33</c:v>
                </c:pt>
                <c:pt idx="486">
                  <c:v>34</c:v>
                </c:pt>
                <c:pt idx="487">
                  <c:v>35</c:v>
                </c:pt>
                <c:pt idx="488">
                  <c:v>36</c:v>
                </c:pt>
                <c:pt idx="489">
                  <c:v>37</c:v>
                </c:pt>
                <c:pt idx="490">
                  <c:v>38</c:v>
                </c:pt>
                <c:pt idx="491">
                  <c:v>39</c:v>
                </c:pt>
                <c:pt idx="492">
                  <c:v>40</c:v>
                </c:pt>
                <c:pt idx="493">
                  <c:v>41</c:v>
                </c:pt>
                <c:pt idx="494">
                  <c:v>42</c:v>
                </c:pt>
                <c:pt idx="495">
                  <c:v>44</c:v>
                </c:pt>
                <c:pt idx="496">
                  <c:v>45</c:v>
                </c:pt>
                <c:pt idx="497">
                  <c:v>46</c:v>
                </c:pt>
                <c:pt idx="498">
                  <c:v>47</c:v>
                </c:pt>
                <c:pt idx="499">
                  <c:v>48</c:v>
                </c:pt>
                <c:pt idx="500">
                  <c:v>49</c:v>
                </c:pt>
                <c:pt idx="501">
                  <c:v>50</c:v>
                </c:pt>
                <c:pt idx="502">
                  <c:v>51</c:v>
                </c:pt>
                <c:pt idx="503">
                  <c:v>52</c:v>
                </c:pt>
                <c:pt idx="504">
                  <c:v>53</c:v>
                </c:pt>
                <c:pt idx="505">
                  <c:v>54</c:v>
                </c:pt>
                <c:pt idx="506">
                  <c:v>55</c:v>
                </c:pt>
                <c:pt idx="507">
                  <c:v>56</c:v>
                </c:pt>
                <c:pt idx="508">
                  <c:v>58</c:v>
                </c:pt>
                <c:pt idx="509">
                  <c:v>60</c:v>
                </c:pt>
                <c:pt idx="510">
                  <c:v>61</c:v>
                </c:pt>
                <c:pt idx="511">
                  <c:v>64</c:v>
                </c:pt>
                <c:pt idx="512">
                  <c:v>14</c:v>
                </c:pt>
                <c:pt idx="513">
                  <c:v>15</c:v>
                </c:pt>
                <c:pt idx="514">
                  <c:v>16</c:v>
                </c:pt>
                <c:pt idx="515">
                  <c:v>17</c:v>
                </c:pt>
                <c:pt idx="516">
                  <c:v>18</c:v>
                </c:pt>
                <c:pt idx="517">
                  <c:v>19</c:v>
                </c:pt>
                <c:pt idx="518">
                  <c:v>20</c:v>
                </c:pt>
                <c:pt idx="519">
                  <c:v>21</c:v>
                </c:pt>
                <c:pt idx="520">
                  <c:v>22</c:v>
                </c:pt>
                <c:pt idx="521">
                  <c:v>23</c:v>
                </c:pt>
                <c:pt idx="522">
                  <c:v>24</c:v>
                </c:pt>
                <c:pt idx="523">
                  <c:v>25</c:v>
                </c:pt>
                <c:pt idx="524">
                  <c:v>26</c:v>
                </c:pt>
                <c:pt idx="525">
                  <c:v>27</c:v>
                </c:pt>
                <c:pt idx="526">
                  <c:v>28</c:v>
                </c:pt>
                <c:pt idx="527">
                  <c:v>29</c:v>
                </c:pt>
                <c:pt idx="528">
                  <c:v>30</c:v>
                </c:pt>
                <c:pt idx="529">
                  <c:v>31</c:v>
                </c:pt>
                <c:pt idx="530">
                  <c:v>32</c:v>
                </c:pt>
                <c:pt idx="531">
                  <c:v>33</c:v>
                </c:pt>
                <c:pt idx="532">
                  <c:v>34</c:v>
                </c:pt>
                <c:pt idx="533">
                  <c:v>35</c:v>
                </c:pt>
                <c:pt idx="534">
                  <c:v>36</c:v>
                </c:pt>
                <c:pt idx="535">
                  <c:v>37</c:v>
                </c:pt>
                <c:pt idx="536">
                  <c:v>39</c:v>
                </c:pt>
                <c:pt idx="537">
                  <c:v>40</c:v>
                </c:pt>
                <c:pt idx="538">
                  <c:v>41</c:v>
                </c:pt>
                <c:pt idx="539">
                  <c:v>42</c:v>
                </c:pt>
                <c:pt idx="540">
                  <c:v>43</c:v>
                </c:pt>
                <c:pt idx="541">
                  <c:v>44</c:v>
                </c:pt>
                <c:pt idx="542">
                  <c:v>45</c:v>
                </c:pt>
                <c:pt idx="543">
                  <c:v>46</c:v>
                </c:pt>
                <c:pt idx="544">
                  <c:v>47</c:v>
                </c:pt>
                <c:pt idx="545">
                  <c:v>48</c:v>
                </c:pt>
                <c:pt idx="546">
                  <c:v>49</c:v>
                </c:pt>
                <c:pt idx="547">
                  <c:v>50</c:v>
                </c:pt>
                <c:pt idx="548">
                  <c:v>51</c:v>
                </c:pt>
                <c:pt idx="549">
                  <c:v>52</c:v>
                </c:pt>
                <c:pt idx="550">
                  <c:v>53</c:v>
                </c:pt>
                <c:pt idx="551">
                  <c:v>54</c:v>
                </c:pt>
                <c:pt idx="552">
                  <c:v>55</c:v>
                </c:pt>
                <c:pt idx="553">
                  <c:v>58</c:v>
                </c:pt>
                <c:pt idx="554">
                  <c:v>59</c:v>
                </c:pt>
                <c:pt idx="555">
                  <c:v>65</c:v>
                </c:pt>
                <c:pt idx="556">
                  <c:v>12</c:v>
                </c:pt>
                <c:pt idx="557">
                  <c:v>13</c:v>
                </c:pt>
                <c:pt idx="558">
                  <c:v>14</c:v>
                </c:pt>
                <c:pt idx="559">
                  <c:v>15</c:v>
                </c:pt>
                <c:pt idx="560">
                  <c:v>16</c:v>
                </c:pt>
                <c:pt idx="561">
                  <c:v>17</c:v>
                </c:pt>
                <c:pt idx="562">
                  <c:v>18</c:v>
                </c:pt>
                <c:pt idx="563">
                  <c:v>19</c:v>
                </c:pt>
                <c:pt idx="564">
                  <c:v>20</c:v>
                </c:pt>
                <c:pt idx="565">
                  <c:v>21</c:v>
                </c:pt>
                <c:pt idx="566">
                  <c:v>22</c:v>
                </c:pt>
                <c:pt idx="567">
                  <c:v>23</c:v>
                </c:pt>
                <c:pt idx="568">
                  <c:v>24</c:v>
                </c:pt>
                <c:pt idx="569">
                  <c:v>25</c:v>
                </c:pt>
                <c:pt idx="570">
                  <c:v>26</c:v>
                </c:pt>
                <c:pt idx="571">
                  <c:v>27</c:v>
                </c:pt>
                <c:pt idx="572">
                  <c:v>28</c:v>
                </c:pt>
                <c:pt idx="573">
                  <c:v>29</c:v>
                </c:pt>
                <c:pt idx="574">
                  <c:v>30</c:v>
                </c:pt>
                <c:pt idx="575">
                  <c:v>31</c:v>
                </c:pt>
                <c:pt idx="576">
                  <c:v>32</c:v>
                </c:pt>
                <c:pt idx="577">
                  <c:v>33</c:v>
                </c:pt>
                <c:pt idx="578">
                  <c:v>34</c:v>
                </c:pt>
                <c:pt idx="579">
                  <c:v>35</c:v>
                </c:pt>
                <c:pt idx="580">
                  <c:v>36</c:v>
                </c:pt>
                <c:pt idx="581">
                  <c:v>37</c:v>
                </c:pt>
                <c:pt idx="582">
                  <c:v>38</c:v>
                </c:pt>
                <c:pt idx="583">
                  <c:v>39</c:v>
                </c:pt>
                <c:pt idx="584">
                  <c:v>40</c:v>
                </c:pt>
                <c:pt idx="585">
                  <c:v>41</c:v>
                </c:pt>
                <c:pt idx="586">
                  <c:v>42</c:v>
                </c:pt>
                <c:pt idx="587">
                  <c:v>43</c:v>
                </c:pt>
                <c:pt idx="588">
                  <c:v>44</c:v>
                </c:pt>
                <c:pt idx="589">
                  <c:v>45</c:v>
                </c:pt>
                <c:pt idx="590">
                  <c:v>46</c:v>
                </c:pt>
                <c:pt idx="591">
                  <c:v>47</c:v>
                </c:pt>
                <c:pt idx="592">
                  <c:v>48</c:v>
                </c:pt>
                <c:pt idx="593">
                  <c:v>49</c:v>
                </c:pt>
                <c:pt idx="594">
                  <c:v>50</c:v>
                </c:pt>
                <c:pt idx="595">
                  <c:v>51</c:v>
                </c:pt>
                <c:pt idx="596">
                  <c:v>52</c:v>
                </c:pt>
                <c:pt idx="597">
                  <c:v>53</c:v>
                </c:pt>
                <c:pt idx="598">
                  <c:v>54</c:v>
                </c:pt>
                <c:pt idx="599">
                  <c:v>55</c:v>
                </c:pt>
                <c:pt idx="600">
                  <c:v>59</c:v>
                </c:pt>
                <c:pt idx="601">
                  <c:v>60</c:v>
                </c:pt>
                <c:pt idx="602">
                  <c:v>12</c:v>
                </c:pt>
                <c:pt idx="603">
                  <c:v>13</c:v>
                </c:pt>
                <c:pt idx="604">
                  <c:v>14</c:v>
                </c:pt>
                <c:pt idx="605">
                  <c:v>15</c:v>
                </c:pt>
                <c:pt idx="606">
                  <c:v>16</c:v>
                </c:pt>
                <c:pt idx="607">
                  <c:v>17</c:v>
                </c:pt>
                <c:pt idx="608">
                  <c:v>18</c:v>
                </c:pt>
                <c:pt idx="609">
                  <c:v>19</c:v>
                </c:pt>
                <c:pt idx="610">
                  <c:v>20</c:v>
                </c:pt>
                <c:pt idx="611">
                  <c:v>21</c:v>
                </c:pt>
                <c:pt idx="612">
                  <c:v>22</c:v>
                </c:pt>
                <c:pt idx="613">
                  <c:v>23</c:v>
                </c:pt>
                <c:pt idx="614">
                  <c:v>24</c:v>
                </c:pt>
                <c:pt idx="615">
                  <c:v>25</c:v>
                </c:pt>
                <c:pt idx="616">
                  <c:v>26</c:v>
                </c:pt>
                <c:pt idx="617">
                  <c:v>27</c:v>
                </c:pt>
                <c:pt idx="618">
                  <c:v>28</c:v>
                </c:pt>
                <c:pt idx="619">
                  <c:v>29</c:v>
                </c:pt>
                <c:pt idx="620">
                  <c:v>30</c:v>
                </c:pt>
                <c:pt idx="621">
                  <c:v>31</c:v>
                </c:pt>
                <c:pt idx="622">
                  <c:v>32</c:v>
                </c:pt>
                <c:pt idx="623">
                  <c:v>33</c:v>
                </c:pt>
                <c:pt idx="624">
                  <c:v>34</c:v>
                </c:pt>
                <c:pt idx="625">
                  <c:v>35</c:v>
                </c:pt>
                <c:pt idx="626">
                  <c:v>36</c:v>
                </c:pt>
                <c:pt idx="627">
                  <c:v>37</c:v>
                </c:pt>
                <c:pt idx="628">
                  <c:v>38</c:v>
                </c:pt>
                <c:pt idx="629">
                  <c:v>39</c:v>
                </c:pt>
                <c:pt idx="630">
                  <c:v>40</c:v>
                </c:pt>
                <c:pt idx="631">
                  <c:v>41</c:v>
                </c:pt>
                <c:pt idx="632">
                  <c:v>42</c:v>
                </c:pt>
                <c:pt idx="633">
                  <c:v>44</c:v>
                </c:pt>
                <c:pt idx="634">
                  <c:v>45</c:v>
                </c:pt>
                <c:pt idx="635">
                  <c:v>46</c:v>
                </c:pt>
                <c:pt idx="636">
                  <c:v>47</c:v>
                </c:pt>
                <c:pt idx="637">
                  <c:v>48</c:v>
                </c:pt>
                <c:pt idx="638">
                  <c:v>49</c:v>
                </c:pt>
                <c:pt idx="639">
                  <c:v>50</c:v>
                </c:pt>
                <c:pt idx="640">
                  <c:v>51</c:v>
                </c:pt>
                <c:pt idx="641">
                  <c:v>52</c:v>
                </c:pt>
                <c:pt idx="642">
                  <c:v>53</c:v>
                </c:pt>
                <c:pt idx="643">
                  <c:v>54</c:v>
                </c:pt>
                <c:pt idx="644">
                  <c:v>55</c:v>
                </c:pt>
                <c:pt idx="645">
                  <c:v>56</c:v>
                </c:pt>
                <c:pt idx="646">
                  <c:v>57</c:v>
                </c:pt>
                <c:pt idx="647">
                  <c:v>12</c:v>
                </c:pt>
                <c:pt idx="648">
                  <c:v>13</c:v>
                </c:pt>
                <c:pt idx="649">
                  <c:v>14</c:v>
                </c:pt>
                <c:pt idx="650">
                  <c:v>15</c:v>
                </c:pt>
                <c:pt idx="651">
                  <c:v>16</c:v>
                </c:pt>
                <c:pt idx="652">
                  <c:v>17</c:v>
                </c:pt>
                <c:pt idx="653">
                  <c:v>18</c:v>
                </c:pt>
                <c:pt idx="654">
                  <c:v>19</c:v>
                </c:pt>
                <c:pt idx="655">
                  <c:v>20</c:v>
                </c:pt>
                <c:pt idx="656">
                  <c:v>21</c:v>
                </c:pt>
                <c:pt idx="657">
                  <c:v>22</c:v>
                </c:pt>
                <c:pt idx="658">
                  <c:v>23</c:v>
                </c:pt>
                <c:pt idx="659">
                  <c:v>24</c:v>
                </c:pt>
                <c:pt idx="660">
                  <c:v>25</c:v>
                </c:pt>
                <c:pt idx="661">
                  <c:v>26</c:v>
                </c:pt>
                <c:pt idx="662">
                  <c:v>27</c:v>
                </c:pt>
                <c:pt idx="663">
                  <c:v>28</c:v>
                </c:pt>
                <c:pt idx="664">
                  <c:v>29</c:v>
                </c:pt>
                <c:pt idx="665">
                  <c:v>30</c:v>
                </c:pt>
                <c:pt idx="666">
                  <c:v>31</c:v>
                </c:pt>
                <c:pt idx="667">
                  <c:v>32</c:v>
                </c:pt>
                <c:pt idx="668">
                  <c:v>33</c:v>
                </c:pt>
                <c:pt idx="669">
                  <c:v>34</c:v>
                </c:pt>
                <c:pt idx="670">
                  <c:v>35</c:v>
                </c:pt>
                <c:pt idx="671">
                  <c:v>36</c:v>
                </c:pt>
                <c:pt idx="672">
                  <c:v>37</c:v>
                </c:pt>
                <c:pt idx="673">
                  <c:v>38</c:v>
                </c:pt>
                <c:pt idx="674">
                  <c:v>39</c:v>
                </c:pt>
                <c:pt idx="675">
                  <c:v>40</c:v>
                </c:pt>
                <c:pt idx="676">
                  <c:v>41</c:v>
                </c:pt>
                <c:pt idx="677">
                  <c:v>42</c:v>
                </c:pt>
                <c:pt idx="678">
                  <c:v>43</c:v>
                </c:pt>
                <c:pt idx="679">
                  <c:v>44</c:v>
                </c:pt>
                <c:pt idx="680">
                  <c:v>45</c:v>
                </c:pt>
                <c:pt idx="681">
                  <c:v>46</c:v>
                </c:pt>
                <c:pt idx="682">
                  <c:v>47</c:v>
                </c:pt>
                <c:pt idx="683">
                  <c:v>48</c:v>
                </c:pt>
                <c:pt idx="684">
                  <c:v>49</c:v>
                </c:pt>
                <c:pt idx="685">
                  <c:v>50</c:v>
                </c:pt>
                <c:pt idx="686">
                  <c:v>51</c:v>
                </c:pt>
                <c:pt idx="687">
                  <c:v>52</c:v>
                </c:pt>
                <c:pt idx="688">
                  <c:v>54</c:v>
                </c:pt>
                <c:pt idx="689">
                  <c:v>55</c:v>
                </c:pt>
                <c:pt idx="690">
                  <c:v>57</c:v>
                </c:pt>
                <c:pt idx="691">
                  <c:v>58</c:v>
                </c:pt>
                <c:pt idx="692">
                  <c:v>59</c:v>
                </c:pt>
                <c:pt idx="693">
                  <c:v>61</c:v>
                </c:pt>
                <c:pt idx="694">
                  <c:v>64</c:v>
                </c:pt>
                <c:pt idx="695">
                  <c:v>11</c:v>
                </c:pt>
                <c:pt idx="696">
                  <c:v>13</c:v>
                </c:pt>
                <c:pt idx="697">
                  <c:v>14</c:v>
                </c:pt>
                <c:pt idx="698">
                  <c:v>15</c:v>
                </c:pt>
                <c:pt idx="699">
                  <c:v>16</c:v>
                </c:pt>
                <c:pt idx="700">
                  <c:v>17</c:v>
                </c:pt>
                <c:pt idx="701">
                  <c:v>18</c:v>
                </c:pt>
                <c:pt idx="702">
                  <c:v>19</c:v>
                </c:pt>
                <c:pt idx="703">
                  <c:v>20</c:v>
                </c:pt>
                <c:pt idx="704">
                  <c:v>21</c:v>
                </c:pt>
                <c:pt idx="705">
                  <c:v>22</c:v>
                </c:pt>
                <c:pt idx="706">
                  <c:v>23</c:v>
                </c:pt>
                <c:pt idx="707">
                  <c:v>24</c:v>
                </c:pt>
                <c:pt idx="708">
                  <c:v>25</c:v>
                </c:pt>
                <c:pt idx="709">
                  <c:v>26</c:v>
                </c:pt>
                <c:pt idx="710">
                  <c:v>27</c:v>
                </c:pt>
                <c:pt idx="711">
                  <c:v>28</c:v>
                </c:pt>
                <c:pt idx="712">
                  <c:v>29</c:v>
                </c:pt>
                <c:pt idx="713">
                  <c:v>30</c:v>
                </c:pt>
                <c:pt idx="714">
                  <c:v>31</c:v>
                </c:pt>
                <c:pt idx="715">
                  <c:v>32</c:v>
                </c:pt>
                <c:pt idx="716">
                  <c:v>33</c:v>
                </c:pt>
                <c:pt idx="717">
                  <c:v>34</c:v>
                </c:pt>
                <c:pt idx="718">
                  <c:v>35</c:v>
                </c:pt>
                <c:pt idx="719">
                  <c:v>36</c:v>
                </c:pt>
                <c:pt idx="720">
                  <c:v>37</c:v>
                </c:pt>
                <c:pt idx="721">
                  <c:v>38</c:v>
                </c:pt>
                <c:pt idx="722">
                  <c:v>39</c:v>
                </c:pt>
                <c:pt idx="723">
                  <c:v>40</c:v>
                </c:pt>
                <c:pt idx="724">
                  <c:v>41</c:v>
                </c:pt>
                <c:pt idx="725">
                  <c:v>42</c:v>
                </c:pt>
                <c:pt idx="726">
                  <c:v>43</c:v>
                </c:pt>
                <c:pt idx="727">
                  <c:v>44</c:v>
                </c:pt>
                <c:pt idx="728">
                  <c:v>45</c:v>
                </c:pt>
                <c:pt idx="729">
                  <c:v>46</c:v>
                </c:pt>
                <c:pt idx="730">
                  <c:v>47</c:v>
                </c:pt>
                <c:pt idx="731">
                  <c:v>48</c:v>
                </c:pt>
                <c:pt idx="732">
                  <c:v>49</c:v>
                </c:pt>
                <c:pt idx="733">
                  <c:v>50</c:v>
                </c:pt>
                <c:pt idx="734">
                  <c:v>51</c:v>
                </c:pt>
                <c:pt idx="735">
                  <c:v>52</c:v>
                </c:pt>
                <c:pt idx="736">
                  <c:v>53</c:v>
                </c:pt>
                <c:pt idx="737">
                  <c:v>54</c:v>
                </c:pt>
                <c:pt idx="738">
                  <c:v>55</c:v>
                </c:pt>
                <c:pt idx="739">
                  <c:v>56</c:v>
                </c:pt>
                <c:pt idx="740">
                  <c:v>57</c:v>
                </c:pt>
                <c:pt idx="741">
                  <c:v>58</c:v>
                </c:pt>
                <c:pt idx="742">
                  <c:v>59</c:v>
                </c:pt>
                <c:pt idx="743">
                  <c:v>63</c:v>
                </c:pt>
                <c:pt idx="744">
                  <c:v>13</c:v>
                </c:pt>
                <c:pt idx="745">
                  <c:v>14</c:v>
                </c:pt>
                <c:pt idx="746">
                  <c:v>15</c:v>
                </c:pt>
                <c:pt idx="747">
                  <c:v>16</c:v>
                </c:pt>
                <c:pt idx="748">
                  <c:v>17</c:v>
                </c:pt>
                <c:pt idx="749">
                  <c:v>18</c:v>
                </c:pt>
                <c:pt idx="750">
                  <c:v>19</c:v>
                </c:pt>
                <c:pt idx="751">
                  <c:v>20</c:v>
                </c:pt>
                <c:pt idx="752">
                  <c:v>21</c:v>
                </c:pt>
                <c:pt idx="753">
                  <c:v>22</c:v>
                </c:pt>
                <c:pt idx="754">
                  <c:v>23</c:v>
                </c:pt>
                <c:pt idx="755">
                  <c:v>24</c:v>
                </c:pt>
                <c:pt idx="756">
                  <c:v>25</c:v>
                </c:pt>
                <c:pt idx="757">
                  <c:v>26</c:v>
                </c:pt>
                <c:pt idx="758">
                  <c:v>27</c:v>
                </c:pt>
                <c:pt idx="759">
                  <c:v>28</c:v>
                </c:pt>
                <c:pt idx="760">
                  <c:v>29</c:v>
                </c:pt>
                <c:pt idx="761">
                  <c:v>30</c:v>
                </c:pt>
                <c:pt idx="762">
                  <c:v>31</c:v>
                </c:pt>
                <c:pt idx="763">
                  <c:v>32</c:v>
                </c:pt>
                <c:pt idx="764">
                  <c:v>33</c:v>
                </c:pt>
                <c:pt idx="765">
                  <c:v>34</c:v>
                </c:pt>
                <c:pt idx="766">
                  <c:v>35</c:v>
                </c:pt>
                <c:pt idx="767">
                  <c:v>36</c:v>
                </c:pt>
                <c:pt idx="768">
                  <c:v>37</c:v>
                </c:pt>
                <c:pt idx="769">
                  <c:v>38</c:v>
                </c:pt>
                <c:pt idx="770">
                  <c:v>39</c:v>
                </c:pt>
                <c:pt idx="771">
                  <c:v>40</c:v>
                </c:pt>
                <c:pt idx="772">
                  <c:v>41</c:v>
                </c:pt>
                <c:pt idx="773">
                  <c:v>42</c:v>
                </c:pt>
                <c:pt idx="774">
                  <c:v>43</c:v>
                </c:pt>
                <c:pt idx="775">
                  <c:v>44</c:v>
                </c:pt>
                <c:pt idx="776">
                  <c:v>45</c:v>
                </c:pt>
                <c:pt idx="777">
                  <c:v>46</c:v>
                </c:pt>
                <c:pt idx="778">
                  <c:v>47</c:v>
                </c:pt>
                <c:pt idx="779">
                  <c:v>48</c:v>
                </c:pt>
                <c:pt idx="780">
                  <c:v>49</c:v>
                </c:pt>
                <c:pt idx="781">
                  <c:v>50</c:v>
                </c:pt>
                <c:pt idx="782">
                  <c:v>51</c:v>
                </c:pt>
                <c:pt idx="783">
                  <c:v>52</c:v>
                </c:pt>
                <c:pt idx="784">
                  <c:v>53</c:v>
                </c:pt>
                <c:pt idx="785">
                  <c:v>54</c:v>
                </c:pt>
                <c:pt idx="786">
                  <c:v>55</c:v>
                </c:pt>
                <c:pt idx="787">
                  <c:v>56</c:v>
                </c:pt>
                <c:pt idx="788">
                  <c:v>57</c:v>
                </c:pt>
                <c:pt idx="789">
                  <c:v>58</c:v>
                </c:pt>
                <c:pt idx="790">
                  <c:v>59</c:v>
                </c:pt>
                <c:pt idx="791">
                  <c:v>61</c:v>
                </c:pt>
                <c:pt idx="792">
                  <c:v>64</c:v>
                </c:pt>
                <c:pt idx="793">
                  <c:v>65</c:v>
                </c:pt>
                <c:pt idx="794">
                  <c:v>12</c:v>
                </c:pt>
                <c:pt idx="795">
                  <c:v>13</c:v>
                </c:pt>
                <c:pt idx="796">
                  <c:v>14</c:v>
                </c:pt>
                <c:pt idx="797">
                  <c:v>15</c:v>
                </c:pt>
                <c:pt idx="798">
                  <c:v>16</c:v>
                </c:pt>
                <c:pt idx="799">
                  <c:v>17</c:v>
                </c:pt>
                <c:pt idx="800">
                  <c:v>18</c:v>
                </c:pt>
                <c:pt idx="801">
                  <c:v>19</c:v>
                </c:pt>
                <c:pt idx="802">
                  <c:v>20</c:v>
                </c:pt>
                <c:pt idx="803">
                  <c:v>21</c:v>
                </c:pt>
                <c:pt idx="804">
                  <c:v>22</c:v>
                </c:pt>
                <c:pt idx="805">
                  <c:v>23</c:v>
                </c:pt>
                <c:pt idx="806">
                  <c:v>24</c:v>
                </c:pt>
                <c:pt idx="807">
                  <c:v>25</c:v>
                </c:pt>
                <c:pt idx="808">
                  <c:v>26</c:v>
                </c:pt>
                <c:pt idx="809">
                  <c:v>27</c:v>
                </c:pt>
                <c:pt idx="810">
                  <c:v>28</c:v>
                </c:pt>
                <c:pt idx="811">
                  <c:v>29</c:v>
                </c:pt>
                <c:pt idx="812">
                  <c:v>30</c:v>
                </c:pt>
                <c:pt idx="813">
                  <c:v>31</c:v>
                </c:pt>
                <c:pt idx="814">
                  <c:v>32</c:v>
                </c:pt>
                <c:pt idx="815">
                  <c:v>33</c:v>
                </c:pt>
                <c:pt idx="816">
                  <c:v>34</c:v>
                </c:pt>
                <c:pt idx="817">
                  <c:v>35</c:v>
                </c:pt>
                <c:pt idx="818">
                  <c:v>36</c:v>
                </c:pt>
                <c:pt idx="819">
                  <c:v>37</c:v>
                </c:pt>
                <c:pt idx="820">
                  <c:v>38</c:v>
                </c:pt>
                <c:pt idx="821">
                  <c:v>39</c:v>
                </c:pt>
                <c:pt idx="822">
                  <c:v>40</c:v>
                </c:pt>
                <c:pt idx="823">
                  <c:v>41</c:v>
                </c:pt>
                <c:pt idx="824">
                  <c:v>42</c:v>
                </c:pt>
                <c:pt idx="825">
                  <c:v>43</c:v>
                </c:pt>
                <c:pt idx="826">
                  <c:v>44</c:v>
                </c:pt>
                <c:pt idx="827">
                  <c:v>45</c:v>
                </c:pt>
                <c:pt idx="828">
                  <c:v>46</c:v>
                </c:pt>
                <c:pt idx="829">
                  <c:v>47</c:v>
                </c:pt>
                <c:pt idx="830">
                  <c:v>48</c:v>
                </c:pt>
                <c:pt idx="831">
                  <c:v>49</c:v>
                </c:pt>
                <c:pt idx="832">
                  <c:v>50</c:v>
                </c:pt>
                <c:pt idx="833">
                  <c:v>51</c:v>
                </c:pt>
                <c:pt idx="834">
                  <c:v>52</c:v>
                </c:pt>
                <c:pt idx="835">
                  <c:v>53</c:v>
                </c:pt>
                <c:pt idx="836">
                  <c:v>54</c:v>
                </c:pt>
                <c:pt idx="837">
                  <c:v>55</c:v>
                </c:pt>
                <c:pt idx="838">
                  <c:v>56</c:v>
                </c:pt>
                <c:pt idx="839">
                  <c:v>58</c:v>
                </c:pt>
                <c:pt idx="840">
                  <c:v>60</c:v>
                </c:pt>
                <c:pt idx="841">
                  <c:v>61</c:v>
                </c:pt>
                <c:pt idx="842">
                  <c:v>63</c:v>
                </c:pt>
                <c:pt idx="843">
                  <c:v>12</c:v>
                </c:pt>
                <c:pt idx="844">
                  <c:v>13</c:v>
                </c:pt>
                <c:pt idx="845">
                  <c:v>16</c:v>
                </c:pt>
                <c:pt idx="846">
                  <c:v>17</c:v>
                </c:pt>
                <c:pt idx="847">
                  <c:v>18</c:v>
                </c:pt>
                <c:pt idx="848">
                  <c:v>19</c:v>
                </c:pt>
                <c:pt idx="849">
                  <c:v>20</c:v>
                </c:pt>
                <c:pt idx="850">
                  <c:v>21</c:v>
                </c:pt>
                <c:pt idx="851">
                  <c:v>22</c:v>
                </c:pt>
                <c:pt idx="852">
                  <c:v>23</c:v>
                </c:pt>
                <c:pt idx="853">
                  <c:v>24</c:v>
                </c:pt>
                <c:pt idx="854">
                  <c:v>25</c:v>
                </c:pt>
                <c:pt idx="855">
                  <c:v>26</c:v>
                </c:pt>
                <c:pt idx="856">
                  <c:v>27</c:v>
                </c:pt>
                <c:pt idx="857">
                  <c:v>28</c:v>
                </c:pt>
                <c:pt idx="858">
                  <c:v>29</c:v>
                </c:pt>
                <c:pt idx="859">
                  <c:v>30</c:v>
                </c:pt>
                <c:pt idx="860">
                  <c:v>31</c:v>
                </c:pt>
                <c:pt idx="861">
                  <c:v>32</c:v>
                </c:pt>
                <c:pt idx="862">
                  <c:v>33</c:v>
                </c:pt>
                <c:pt idx="863">
                  <c:v>34</c:v>
                </c:pt>
                <c:pt idx="864">
                  <c:v>35</c:v>
                </c:pt>
                <c:pt idx="865">
                  <c:v>36</c:v>
                </c:pt>
                <c:pt idx="866">
                  <c:v>37</c:v>
                </c:pt>
                <c:pt idx="867">
                  <c:v>38</c:v>
                </c:pt>
                <c:pt idx="868">
                  <c:v>39</c:v>
                </c:pt>
                <c:pt idx="869">
                  <c:v>40</c:v>
                </c:pt>
                <c:pt idx="870">
                  <c:v>41</c:v>
                </c:pt>
                <c:pt idx="871">
                  <c:v>42</c:v>
                </c:pt>
                <c:pt idx="872">
                  <c:v>43</c:v>
                </c:pt>
                <c:pt idx="873">
                  <c:v>44</c:v>
                </c:pt>
                <c:pt idx="874">
                  <c:v>45</c:v>
                </c:pt>
                <c:pt idx="875">
                  <c:v>46</c:v>
                </c:pt>
                <c:pt idx="876">
                  <c:v>47</c:v>
                </c:pt>
                <c:pt idx="877">
                  <c:v>48</c:v>
                </c:pt>
                <c:pt idx="878">
                  <c:v>49</c:v>
                </c:pt>
                <c:pt idx="879">
                  <c:v>50</c:v>
                </c:pt>
                <c:pt idx="880">
                  <c:v>51</c:v>
                </c:pt>
                <c:pt idx="881">
                  <c:v>52</c:v>
                </c:pt>
                <c:pt idx="882">
                  <c:v>53</c:v>
                </c:pt>
                <c:pt idx="883">
                  <c:v>54</c:v>
                </c:pt>
                <c:pt idx="884">
                  <c:v>55</c:v>
                </c:pt>
                <c:pt idx="885">
                  <c:v>56</c:v>
                </c:pt>
                <c:pt idx="886">
                  <c:v>57</c:v>
                </c:pt>
                <c:pt idx="887">
                  <c:v>58</c:v>
                </c:pt>
                <c:pt idx="888">
                  <c:v>59</c:v>
                </c:pt>
                <c:pt idx="889">
                  <c:v>60</c:v>
                </c:pt>
                <c:pt idx="890">
                  <c:v>62</c:v>
                </c:pt>
                <c:pt idx="891">
                  <c:v>14</c:v>
                </c:pt>
                <c:pt idx="892">
                  <c:v>15</c:v>
                </c:pt>
                <c:pt idx="893">
                  <c:v>16</c:v>
                </c:pt>
                <c:pt idx="894">
                  <c:v>17</c:v>
                </c:pt>
                <c:pt idx="895">
                  <c:v>18</c:v>
                </c:pt>
                <c:pt idx="896">
                  <c:v>19</c:v>
                </c:pt>
                <c:pt idx="897">
                  <c:v>20</c:v>
                </c:pt>
                <c:pt idx="898">
                  <c:v>21</c:v>
                </c:pt>
                <c:pt idx="899">
                  <c:v>22</c:v>
                </c:pt>
                <c:pt idx="900">
                  <c:v>23</c:v>
                </c:pt>
                <c:pt idx="901">
                  <c:v>24</c:v>
                </c:pt>
                <c:pt idx="902">
                  <c:v>25</c:v>
                </c:pt>
                <c:pt idx="903">
                  <c:v>26</c:v>
                </c:pt>
                <c:pt idx="904">
                  <c:v>27</c:v>
                </c:pt>
                <c:pt idx="905">
                  <c:v>28</c:v>
                </c:pt>
                <c:pt idx="906">
                  <c:v>29</c:v>
                </c:pt>
                <c:pt idx="907">
                  <c:v>30</c:v>
                </c:pt>
                <c:pt idx="908">
                  <c:v>31</c:v>
                </c:pt>
                <c:pt idx="909">
                  <c:v>32</c:v>
                </c:pt>
                <c:pt idx="910">
                  <c:v>33</c:v>
                </c:pt>
                <c:pt idx="911">
                  <c:v>34</c:v>
                </c:pt>
                <c:pt idx="912">
                  <c:v>35</c:v>
                </c:pt>
                <c:pt idx="913">
                  <c:v>36</c:v>
                </c:pt>
                <c:pt idx="914">
                  <c:v>37</c:v>
                </c:pt>
                <c:pt idx="915">
                  <c:v>38</c:v>
                </c:pt>
                <c:pt idx="916">
                  <c:v>39</c:v>
                </c:pt>
                <c:pt idx="917">
                  <c:v>40</c:v>
                </c:pt>
                <c:pt idx="918">
                  <c:v>41</c:v>
                </c:pt>
                <c:pt idx="919">
                  <c:v>42</c:v>
                </c:pt>
                <c:pt idx="920">
                  <c:v>43</c:v>
                </c:pt>
                <c:pt idx="921">
                  <c:v>44</c:v>
                </c:pt>
                <c:pt idx="922">
                  <c:v>45</c:v>
                </c:pt>
                <c:pt idx="923">
                  <c:v>46</c:v>
                </c:pt>
                <c:pt idx="924">
                  <c:v>47</c:v>
                </c:pt>
                <c:pt idx="925">
                  <c:v>48</c:v>
                </c:pt>
                <c:pt idx="926">
                  <c:v>49</c:v>
                </c:pt>
                <c:pt idx="927">
                  <c:v>50</c:v>
                </c:pt>
                <c:pt idx="928">
                  <c:v>51</c:v>
                </c:pt>
                <c:pt idx="929">
                  <c:v>52</c:v>
                </c:pt>
                <c:pt idx="930">
                  <c:v>53</c:v>
                </c:pt>
                <c:pt idx="931">
                  <c:v>54</c:v>
                </c:pt>
                <c:pt idx="932">
                  <c:v>55</c:v>
                </c:pt>
                <c:pt idx="933">
                  <c:v>56</c:v>
                </c:pt>
                <c:pt idx="934">
                  <c:v>57</c:v>
                </c:pt>
                <c:pt idx="935">
                  <c:v>58</c:v>
                </c:pt>
                <c:pt idx="936">
                  <c:v>59</c:v>
                </c:pt>
                <c:pt idx="937">
                  <c:v>63</c:v>
                </c:pt>
                <c:pt idx="938">
                  <c:v>64</c:v>
                </c:pt>
                <c:pt idx="939">
                  <c:v>11</c:v>
                </c:pt>
                <c:pt idx="940">
                  <c:v>13</c:v>
                </c:pt>
                <c:pt idx="941">
                  <c:v>14</c:v>
                </c:pt>
                <c:pt idx="942">
                  <c:v>15</c:v>
                </c:pt>
                <c:pt idx="943">
                  <c:v>16</c:v>
                </c:pt>
                <c:pt idx="944">
                  <c:v>17</c:v>
                </c:pt>
                <c:pt idx="945">
                  <c:v>18</c:v>
                </c:pt>
                <c:pt idx="946">
                  <c:v>19</c:v>
                </c:pt>
                <c:pt idx="947">
                  <c:v>20</c:v>
                </c:pt>
                <c:pt idx="948">
                  <c:v>21</c:v>
                </c:pt>
                <c:pt idx="949">
                  <c:v>22</c:v>
                </c:pt>
                <c:pt idx="950">
                  <c:v>23</c:v>
                </c:pt>
                <c:pt idx="951">
                  <c:v>24</c:v>
                </c:pt>
                <c:pt idx="952">
                  <c:v>25</c:v>
                </c:pt>
                <c:pt idx="953">
                  <c:v>26</c:v>
                </c:pt>
                <c:pt idx="954">
                  <c:v>27</c:v>
                </c:pt>
                <c:pt idx="955">
                  <c:v>28</c:v>
                </c:pt>
                <c:pt idx="956">
                  <c:v>29</c:v>
                </c:pt>
                <c:pt idx="957">
                  <c:v>30</c:v>
                </c:pt>
                <c:pt idx="958">
                  <c:v>31</c:v>
                </c:pt>
                <c:pt idx="959">
                  <c:v>32</c:v>
                </c:pt>
                <c:pt idx="960">
                  <c:v>33</c:v>
                </c:pt>
                <c:pt idx="961">
                  <c:v>34</c:v>
                </c:pt>
                <c:pt idx="962">
                  <c:v>35</c:v>
                </c:pt>
                <c:pt idx="963">
                  <c:v>36</c:v>
                </c:pt>
                <c:pt idx="964">
                  <c:v>37</c:v>
                </c:pt>
                <c:pt idx="965">
                  <c:v>38</c:v>
                </c:pt>
                <c:pt idx="966">
                  <c:v>39</c:v>
                </c:pt>
                <c:pt idx="967">
                  <c:v>40</c:v>
                </c:pt>
                <c:pt idx="968">
                  <c:v>41</c:v>
                </c:pt>
                <c:pt idx="969">
                  <c:v>42</c:v>
                </c:pt>
                <c:pt idx="970">
                  <c:v>43</c:v>
                </c:pt>
                <c:pt idx="971">
                  <c:v>44</c:v>
                </c:pt>
                <c:pt idx="972">
                  <c:v>45</c:v>
                </c:pt>
                <c:pt idx="973">
                  <c:v>46</c:v>
                </c:pt>
                <c:pt idx="974">
                  <c:v>47</c:v>
                </c:pt>
                <c:pt idx="975">
                  <c:v>48</c:v>
                </c:pt>
                <c:pt idx="976">
                  <c:v>49</c:v>
                </c:pt>
                <c:pt idx="977">
                  <c:v>50</c:v>
                </c:pt>
                <c:pt idx="978">
                  <c:v>51</c:v>
                </c:pt>
                <c:pt idx="979">
                  <c:v>52</c:v>
                </c:pt>
                <c:pt idx="980">
                  <c:v>53</c:v>
                </c:pt>
                <c:pt idx="981">
                  <c:v>54</c:v>
                </c:pt>
                <c:pt idx="982">
                  <c:v>55</c:v>
                </c:pt>
                <c:pt idx="983">
                  <c:v>56</c:v>
                </c:pt>
                <c:pt idx="984">
                  <c:v>57</c:v>
                </c:pt>
                <c:pt idx="985">
                  <c:v>60</c:v>
                </c:pt>
                <c:pt idx="986">
                  <c:v>61</c:v>
                </c:pt>
                <c:pt idx="987">
                  <c:v>62</c:v>
                </c:pt>
                <c:pt idx="988">
                  <c:v>64</c:v>
                </c:pt>
                <c:pt idx="989">
                  <c:v>67</c:v>
                </c:pt>
                <c:pt idx="990">
                  <c:v>9</c:v>
                </c:pt>
                <c:pt idx="991">
                  <c:v>10</c:v>
                </c:pt>
                <c:pt idx="992">
                  <c:v>13</c:v>
                </c:pt>
                <c:pt idx="993">
                  <c:v>15</c:v>
                </c:pt>
                <c:pt idx="994">
                  <c:v>16</c:v>
                </c:pt>
                <c:pt idx="995">
                  <c:v>17</c:v>
                </c:pt>
                <c:pt idx="996">
                  <c:v>18</c:v>
                </c:pt>
                <c:pt idx="997">
                  <c:v>19</c:v>
                </c:pt>
                <c:pt idx="998">
                  <c:v>20</c:v>
                </c:pt>
                <c:pt idx="999">
                  <c:v>21</c:v>
                </c:pt>
                <c:pt idx="1000">
                  <c:v>22</c:v>
                </c:pt>
                <c:pt idx="1001">
                  <c:v>23</c:v>
                </c:pt>
                <c:pt idx="1002">
                  <c:v>24</c:v>
                </c:pt>
                <c:pt idx="1003">
                  <c:v>25</c:v>
                </c:pt>
                <c:pt idx="1004">
                  <c:v>26</c:v>
                </c:pt>
                <c:pt idx="1005">
                  <c:v>27</c:v>
                </c:pt>
                <c:pt idx="1006">
                  <c:v>28</c:v>
                </c:pt>
                <c:pt idx="1007">
                  <c:v>29</c:v>
                </c:pt>
                <c:pt idx="1008">
                  <c:v>30</c:v>
                </c:pt>
                <c:pt idx="1009">
                  <c:v>31</c:v>
                </c:pt>
                <c:pt idx="1010">
                  <c:v>32</c:v>
                </c:pt>
                <c:pt idx="1011">
                  <c:v>33</c:v>
                </c:pt>
                <c:pt idx="1012">
                  <c:v>34</c:v>
                </c:pt>
                <c:pt idx="1013">
                  <c:v>35</c:v>
                </c:pt>
                <c:pt idx="1014">
                  <c:v>36</c:v>
                </c:pt>
                <c:pt idx="1015">
                  <c:v>37</c:v>
                </c:pt>
                <c:pt idx="1016">
                  <c:v>38</c:v>
                </c:pt>
                <c:pt idx="1017">
                  <c:v>39</c:v>
                </c:pt>
                <c:pt idx="1018">
                  <c:v>40</c:v>
                </c:pt>
                <c:pt idx="1019">
                  <c:v>41</c:v>
                </c:pt>
                <c:pt idx="1020">
                  <c:v>42</c:v>
                </c:pt>
                <c:pt idx="1021">
                  <c:v>43</c:v>
                </c:pt>
                <c:pt idx="1022">
                  <c:v>44</c:v>
                </c:pt>
                <c:pt idx="1023">
                  <c:v>45</c:v>
                </c:pt>
                <c:pt idx="1024">
                  <c:v>46</c:v>
                </c:pt>
                <c:pt idx="1025">
                  <c:v>47</c:v>
                </c:pt>
                <c:pt idx="1026">
                  <c:v>48</c:v>
                </c:pt>
                <c:pt idx="1027">
                  <c:v>49</c:v>
                </c:pt>
                <c:pt idx="1028">
                  <c:v>50</c:v>
                </c:pt>
                <c:pt idx="1029">
                  <c:v>51</c:v>
                </c:pt>
                <c:pt idx="1030">
                  <c:v>52</c:v>
                </c:pt>
                <c:pt idx="1031">
                  <c:v>53</c:v>
                </c:pt>
                <c:pt idx="1032">
                  <c:v>54</c:v>
                </c:pt>
                <c:pt idx="1033">
                  <c:v>55</c:v>
                </c:pt>
                <c:pt idx="1034">
                  <c:v>56</c:v>
                </c:pt>
                <c:pt idx="1035">
                  <c:v>58</c:v>
                </c:pt>
                <c:pt idx="1036">
                  <c:v>60</c:v>
                </c:pt>
                <c:pt idx="1037">
                  <c:v>0</c:v>
                </c:pt>
                <c:pt idx="1038">
                  <c:v>9</c:v>
                </c:pt>
                <c:pt idx="1039">
                  <c:v>10</c:v>
                </c:pt>
                <c:pt idx="1040">
                  <c:v>14</c:v>
                </c:pt>
                <c:pt idx="1041">
                  <c:v>15</c:v>
                </c:pt>
                <c:pt idx="1042">
                  <c:v>16</c:v>
                </c:pt>
                <c:pt idx="1043">
                  <c:v>17</c:v>
                </c:pt>
                <c:pt idx="1044">
                  <c:v>18</c:v>
                </c:pt>
                <c:pt idx="1045">
                  <c:v>19</c:v>
                </c:pt>
                <c:pt idx="1046">
                  <c:v>20</c:v>
                </c:pt>
                <c:pt idx="1047">
                  <c:v>21</c:v>
                </c:pt>
                <c:pt idx="1048">
                  <c:v>22</c:v>
                </c:pt>
                <c:pt idx="1049">
                  <c:v>23</c:v>
                </c:pt>
                <c:pt idx="1050">
                  <c:v>24</c:v>
                </c:pt>
                <c:pt idx="1051">
                  <c:v>25</c:v>
                </c:pt>
                <c:pt idx="1052">
                  <c:v>26</c:v>
                </c:pt>
                <c:pt idx="1053">
                  <c:v>27</c:v>
                </c:pt>
                <c:pt idx="1054">
                  <c:v>28</c:v>
                </c:pt>
                <c:pt idx="1055">
                  <c:v>29</c:v>
                </c:pt>
                <c:pt idx="1056">
                  <c:v>30</c:v>
                </c:pt>
                <c:pt idx="1057">
                  <c:v>31</c:v>
                </c:pt>
                <c:pt idx="1058">
                  <c:v>32</c:v>
                </c:pt>
                <c:pt idx="1059">
                  <c:v>33</c:v>
                </c:pt>
                <c:pt idx="1060">
                  <c:v>34</c:v>
                </c:pt>
                <c:pt idx="1061">
                  <c:v>35</c:v>
                </c:pt>
                <c:pt idx="1062">
                  <c:v>36</c:v>
                </c:pt>
                <c:pt idx="1063">
                  <c:v>37</c:v>
                </c:pt>
                <c:pt idx="1064">
                  <c:v>38</c:v>
                </c:pt>
                <c:pt idx="1065">
                  <c:v>39</c:v>
                </c:pt>
                <c:pt idx="1066">
                  <c:v>40</c:v>
                </c:pt>
                <c:pt idx="1067">
                  <c:v>41</c:v>
                </c:pt>
                <c:pt idx="1068">
                  <c:v>42</c:v>
                </c:pt>
                <c:pt idx="1069">
                  <c:v>43</c:v>
                </c:pt>
                <c:pt idx="1070">
                  <c:v>44</c:v>
                </c:pt>
                <c:pt idx="1071">
                  <c:v>45</c:v>
                </c:pt>
                <c:pt idx="1072">
                  <c:v>46</c:v>
                </c:pt>
                <c:pt idx="1073">
                  <c:v>47</c:v>
                </c:pt>
                <c:pt idx="1074">
                  <c:v>48</c:v>
                </c:pt>
                <c:pt idx="1075">
                  <c:v>49</c:v>
                </c:pt>
                <c:pt idx="1076">
                  <c:v>50</c:v>
                </c:pt>
                <c:pt idx="1077">
                  <c:v>51</c:v>
                </c:pt>
                <c:pt idx="1078">
                  <c:v>52</c:v>
                </c:pt>
                <c:pt idx="1079">
                  <c:v>53</c:v>
                </c:pt>
                <c:pt idx="1080">
                  <c:v>54</c:v>
                </c:pt>
                <c:pt idx="1081">
                  <c:v>55</c:v>
                </c:pt>
                <c:pt idx="1082">
                  <c:v>56</c:v>
                </c:pt>
                <c:pt idx="1083">
                  <c:v>57</c:v>
                </c:pt>
                <c:pt idx="1084">
                  <c:v>59</c:v>
                </c:pt>
                <c:pt idx="1085">
                  <c:v>60</c:v>
                </c:pt>
                <c:pt idx="1086">
                  <c:v>61</c:v>
                </c:pt>
                <c:pt idx="1087">
                  <c:v>62</c:v>
                </c:pt>
                <c:pt idx="1088">
                  <c:v>64</c:v>
                </c:pt>
                <c:pt idx="1089">
                  <c:v>65</c:v>
                </c:pt>
                <c:pt idx="1090">
                  <c:v>12</c:v>
                </c:pt>
                <c:pt idx="1091">
                  <c:v>14</c:v>
                </c:pt>
                <c:pt idx="1092">
                  <c:v>15</c:v>
                </c:pt>
                <c:pt idx="1093">
                  <c:v>16</c:v>
                </c:pt>
                <c:pt idx="1094">
                  <c:v>17</c:v>
                </c:pt>
                <c:pt idx="1095">
                  <c:v>18</c:v>
                </c:pt>
                <c:pt idx="1096">
                  <c:v>19</c:v>
                </c:pt>
                <c:pt idx="1097">
                  <c:v>20</c:v>
                </c:pt>
                <c:pt idx="1098">
                  <c:v>21</c:v>
                </c:pt>
                <c:pt idx="1099">
                  <c:v>22</c:v>
                </c:pt>
                <c:pt idx="1100">
                  <c:v>23</c:v>
                </c:pt>
                <c:pt idx="1101">
                  <c:v>24</c:v>
                </c:pt>
                <c:pt idx="1102">
                  <c:v>25</c:v>
                </c:pt>
                <c:pt idx="1103">
                  <c:v>26</c:v>
                </c:pt>
                <c:pt idx="1104">
                  <c:v>27</c:v>
                </c:pt>
                <c:pt idx="1105">
                  <c:v>28</c:v>
                </c:pt>
                <c:pt idx="1106">
                  <c:v>29</c:v>
                </c:pt>
                <c:pt idx="1107">
                  <c:v>30</c:v>
                </c:pt>
                <c:pt idx="1108">
                  <c:v>31</c:v>
                </c:pt>
                <c:pt idx="1109">
                  <c:v>32</c:v>
                </c:pt>
                <c:pt idx="1110">
                  <c:v>33</c:v>
                </c:pt>
                <c:pt idx="1111">
                  <c:v>34</c:v>
                </c:pt>
                <c:pt idx="1112">
                  <c:v>35</c:v>
                </c:pt>
                <c:pt idx="1113">
                  <c:v>36</c:v>
                </c:pt>
                <c:pt idx="1114">
                  <c:v>37</c:v>
                </c:pt>
                <c:pt idx="1115">
                  <c:v>38</c:v>
                </c:pt>
                <c:pt idx="1116">
                  <c:v>39</c:v>
                </c:pt>
                <c:pt idx="1117">
                  <c:v>40</c:v>
                </c:pt>
                <c:pt idx="1118">
                  <c:v>41</c:v>
                </c:pt>
                <c:pt idx="1119">
                  <c:v>42</c:v>
                </c:pt>
                <c:pt idx="1120">
                  <c:v>43</c:v>
                </c:pt>
                <c:pt idx="1121">
                  <c:v>44</c:v>
                </c:pt>
                <c:pt idx="1122">
                  <c:v>45</c:v>
                </c:pt>
                <c:pt idx="1123">
                  <c:v>46</c:v>
                </c:pt>
                <c:pt idx="1124">
                  <c:v>47</c:v>
                </c:pt>
                <c:pt idx="1125">
                  <c:v>48</c:v>
                </c:pt>
                <c:pt idx="1126">
                  <c:v>49</c:v>
                </c:pt>
                <c:pt idx="1127">
                  <c:v>50</c:v>
                </c:pt>
                <c:pt idx="1128">
                  <c:v>51</c:v>
                </c:pt>
                <c:pt idx="1129">
                  <c:v>52</c:v>
                </c:pt>
                <c:pt idx="1130">
                  <c:v>53</c:v>
                </c:pt>
                <c:pt idx="1131">
                  <c:v>54</c:v>
                </c:pt>
                <c:pt idx="1132">
                  <c:v>55</c:v>
                </c:pt>
                <c:pt idx="1133">
                  <c:v>56</c:v>
                </c:pt>
                <c:pt idx="1134">
                  <c:v>57</c:v>
                </c:pt>
                <c:pt idx="1135">
                  <c:v>58</c:v>
                </c:pt>
                <c:pt idx="1136">
                  <c:v>59</c:v>
                </c:pt>
                <c:pt idx="1137">
                  <c:v>61</c:v>
                </c:pt>
                <c:pt idx="1138">
                  <c:v>64</c:v>
                </c:pt>
                <c:pt idx="1139">
                  <c:v>11</c:v>
                </c:pt>
                <c:pt idx="1140">
                  <c:v>14</c:v>
                </c:pt>
                <c:pt idx="1141">
                  <c:v>15</c:v>
                </c:pt>
                <c:pt idx="1142">
                  <c:v>16</c:v>
                </c:pt>
                <c:pt idx="1143">
                  <c:v>17</c:v>
                </c:pt>
                <c:pt idx="1144">
                  <c:v>18</c:v>
                </c:pt>
                <c:pt idx="1145">
                  <c:v>19</c:v>
                </c:pt>
                <c:pt idx="1146">
                  <c:v>20</c:v>
                </c:pt>
                <c:pt idx="1147">
                  <c:v>21</c:v>
                </c:pt>
                <c:pt idx="1148">
                  <c:v>22</c:v>
                </c:pt>
                <c:pt idx="1149">
                  <c:v>23</c:v>
                </c:pt>
                <c:pt idx="1150">
                  <c:v>24</c:v>
                </c:pt>
                <c:pt idx="1151">
                  <c:v>25</c:v>
                </c:pt>
                <c:pt idx="1152">
                  <c:v>26</c:v>
                </c:pt>
                <c:pt idx="1153">
                  <c:v>27</c:v>
                </c:pt>
                <c:pt idx="1154">
                  <c:v>28</c:v>
                </c:pt>
                <c:pt idx="1155">
                  <c:v>29</c:v>
                </c:pt>
                <c:pt idx="1156">
                  <c:v>30</c:v>
                </c:pt>
                <c:pt idx="1157">
                  <c:v>31</c:v>
                </c:pt>
                <c:pt idx="1158">
                  <c:v>32</c:v>
                </c:pt>
                <c:pt idx="1159">
                  <c:v>33</c:v>
                </c:pt>
                <c:pt idx="1160">
                  <c:v>34</c:v>
                </c:pt>
                <c:pt idx="1161">
                  <c:v>35</c:v>
                </c:pt>
                <c:pt idx="1162">
                  <c:v>36</c:v>
                </c:pt>
                <c:pt idx="1163">
                  <c:v>37</c:v>
                </c:pt>
                <c:pt idx="1164">
                  <c:v>38</c:v>
                </c:pt>
                <c:pt idx="1165">
                  <c:v>39</c:v>
                </c:pt>
                <c:pt idx="1166">
                  <c:v>40</c:v>
                </c:pt>
                <c:pt idx="1167">
                  <c:v>41</c:v>
                </c:pt>
                <c:pt idx="1168">
                  <c:v>42</c:v>
                </c:pt>
                <c:pt idx="1169">
                  <c:v>43</c:v>
                </c:pt>
                <c:pt idx="1170">
                  <c:v>44</c:v>
                </c:pt>
                <c:pt idx="1171">
                  <c:v>45</c:v>
                </c:pt>
                <c:pt idx="1172">
                  <c:v>46</c:v>
                </c:pt>
                <c:pt idx="1173">
                  <c:v>47</c:v>
                </c:pt>
                <c:pt idx="1174">
                  <c:v>48</c:v>
                </c:pt>
                <c:pt idx="1175">
                  <c:v>49</c:v>
                </c:pt>
                <c:pt idx="1176">
                  <c:v>50</c:v>
                </c:pt>
                <c:pt idx="1177">
                  <c:v>51</c:v>
                </c:pt>
                <c:pt idx="1178">
                  <c:v>52</c:v>
                </c:pt>
                <c:pt idx="1179">
                  <c:v>53</c:v>
                </c:pt>
                <c:pt idx="1180">
                  <c:v>54</c:v>
                </c:pt>
                <c:pt idx="1181">
                  <c:v>55</c:v>
                </c:pt>
                <c:pt idx="1182">
                  <c:v>56</c:v>
                </c:pt>
                <c:pt idx="1183">
                  <c:v>57</c:v>
                </c:pt>
                <c:pt idx="1184">
                  <c:v>58</c:v>
                </c:pt>
                <c:pt idx="1185">
                  <c:v>59</c:v>
                </c:pt>
                <c:pt idx="1186">
                  <c:v>60</c:v>
                </c:pt>
                <c:pt idx="1187">
                  <c:v>61</c:v>
                </c:pt>
                <c:pt idx="1188">
                  <c:v>1</c:v>
                </c:pt>
                <c:pt idx="1189">
                  <c:v>11</c:v>
                </c:pt>
                <c:pt idx="1190">
                  <c:v>12</c:v>
                </c:pt>
                <c:pt idx="1191">
                  <c:v>13</c:v>
                </c:pt>
                <c:pt idx="1192">
                  <c:v>14</c:v>
                </c:pt>
                <c:pt idx="1193">
                  <c:v>15</c:v>
                </c:pt>
                <c:pt idx="1194">
                  <c:v>16</c:v>
                </c:pt>
                <c:pt idx="1195">
                  <c:v>17</c:v>
                </c:pt>
                <c:pt idx="1196">
                  <c:v>18</c:v>
                </c:pt>
                <c:pt idx="1197">
                  <c:v>19</c:v>
                </c:pt>
                <c:pt idx="1198">
                  <c:v>20</c:v>
                </c:pt>
                <c:pt idx="1199">
                  <c:v>21</c:v>
                </c:pt>
                <c:pt idx="1200">
                  <c:v>22</c:v>
                </c:pt>
                <c:pt idx="1201">
                  <c:v>23</c:v>
                </c:pt>
                <c:pt idx="1202">
                  <c:v>24</c:v>
                </c:pt>
                <c:pt idx="1203">
                  <c:v>25</c:v>
                </c:pt>
                <c:pt idx="1204">
                  <c:v>26</c:v>
                </c:pt>
                <c:pt idx="1205">
                  <c:v>27</c:v>
                </c:pt>
                <c:pt idx="1206">
                  <c:v>28</c:v>
                </c:pt>
                <c:pt idx="1207">
                  <c:v>29</c:v>
                </c:pt>
                <c:pt idx="1208">
                  <c:v>30</c:v>
                </c:pt>
                <c:pt idx="1209">
                  <c:v>31</c:v>
                </c:pt>
                <c:pt idx="1210">
                  <c:v>32</c:v>
                </c:pt>
                <c:pt idx="1211">
                  <c:v>33</c:v>
                </c:pt>
                <c:pt idx="1212">
                  <c:v>34</c:v>
                </c:pt>
                <c:pt idx="1213">
                  <c:v>35</c:v>
                </c:pt>
                <c:pt idx="1214">
                  <c:v>36</c:v>
                </c:pt>
                <c:pt idx="1215">
                  <c:v>37</c:v>
                </c:pt>
                <c:pt idx="1216">
                  <c:v>38</c:v>
                </c:pt>
                <c:pt idx="1217">
                  <c:v>39</c:v>
                </c:pt>
                <c:pt idx="1218">
                  <c:v>40</c:v>
                </c:pt>
                <c:pt idx="1219">
                  <c:v>41</c:v>
                </c:pt>
                <c:pt idx="1220">
                  <c:v>42</c:v>
                </c:pt>
                <c:pt idx="1221">
                  <c:v>43</c:v>
                </c:pt>
                <c:pt idx="1222">
                  <c:v>44</c:v>
                </c:pt>
                <c:pt idx="1223">
                  <c:v>45</c:v>
                </c:pt>
                <c:pt idx="1224">
                  <c:v>46</c:v>
                </c:pt>
                <c:pt idx="1225">
                  <c:v>47</c:v>
                </c:pt>
                <c:pt idx="1226">
                  <c:v>48</c:v>
                </c:pt>
                <c:pt idx="1227">
                  <c:v>49</c:v>
                </c:pt>
                <c:pt idx="1228">
                  <c:v>50</c:v>
                </c:pt>
                <c:pt idx="1229">
                  <c:v>51</c:v>
                </c:pt>
                <c:pt idx="1230">
                  <c:v>52</c:v>
                </c:pt>
                <c:pt idx="1231">
                  <c:v>53</c:v>
                </c:pt>
                <c:pt idx="1232">
                  <c:v>54</c:v>
                </c:pt>
                <c:pt idx="1233">
                  <c:v>55</c:v>
                </c:pt>
                <c:pt idx="1234">
                  <c:v>56</c:v>
                </c:pt>
                <c:pt idx="1235">
                  <c:v>57</c:v>
                </c:pt>
                <c:pt idx="1236">
                  <c:v>58</c:v>
                </c:pt>
                <c:pt idx="1237">
                  <c:v>59</c:v>
                </c:pt>
                <c:pt idx="1238">
                  <c:v>60</c:v>
                </c:pt>
                <c:pt idx="1239">
                  <c:v>61</c:v>
                </c:pt>
                <c:pt idx="1240">
                  <c:v>62</c:v>
                </c:pt>
                <c:pt idx="1241">
                  <c:v>63</c:v>
                </c:pt>
                <c:pt idx="1242">
                  <c:v>65</c:v>
                </c:pt>
                <c:pt idx="1243">
                  <c:v>66</c:v>
                </c:pt>
                <c:pt idx="1244">
                  <c:v>14</c:v>
                </c:pt>
                <c:pt idx="1245">
                  <c:v>15</c:v>
                </c:pt>
                <c:pt idx="1246">
                  <c:v>16</c:v>
                </c:pt>
                <c:pt idx="1247">
                  <c:v>17</c:v>
                </c:pt>
                <c:pt idx="1248">
                  <c:v>18</c:v>
                </c:pt>
                <c:pt idx="1249">
                  <c:v>19</c:v>
                </c:pt>
                <c:pt idx="1250">
                  <c:v>20</c:v>
                </c:pt>
                <c:pt idx="1251">
                  <c:v>21</c:v>
                </c:pt>
                <c:pt idx="1252">
                  <c:v>22</c:v>
                </c:pt>
                <c:pt idx="1253">
                  <c:v>23</c:v>
                </c:pt>
                <c:pt idx="1254">
                  <c:v>24</c:v>
                </c:pt>
                <c:pt idx="1255">
                  <c:v>25</c:v>
                </c:pt>
                <c:pt idx="1256">
                  <c:v>26</c:v>
                </c:pt>
                <c:pt idx="1257">
                  <c:v>27</c:v>
                </c:pt>
                <c:pt idx="1258">
                  <c:v>28</c:v>
                </c:pt>
                <c:pt idx="1259">
                  <c:v>29</c:v>
                </c:pt>
                <c:pt idx="1260">
                  <c:v>30</c:v>
                </c:pt>
                <c:pt idx="1261">
                  <c:v>31</c:v>
                </c:pt>
                <c:pt idx="1262">
                  <c:v>32</c:v>
                </c:pt>
                <c:pt idx="1263">
                  <c:v>33</c:v>
                </c:pt>
                <c:pt idx="1264">
                  <c:v>34</c:v>
                </c:pt>
                <c:pt idx="1265">
                  <c:v>35</c:v>
                </c:pt>
                <c:pt idx="1266">
                  <c:v>36</c:v>
                </c:pt>
                <c:pt idx="1267">
                  <c:v>37</c:v>
                </c:pt>
                <c:pt idx="1268">
                  <c:v>38</c:v>
                </c:pt>
                <c:pt idx="1269">
                  <c:v>39</c:v>
                </c:pt>
                <c:pt idx="1270">
                  <c:v>40</c:v>
                </c:pt>
                <c:pt idx="1271">
                  <c:v>41</c:v>
                </c:pt>
                <c:pt idx="1272">
                  <c:v>42</c:v>
                </c:pt>
                <c:pt idx="1273">
                  <c:v>43</c:v>
                </c:pt>
                <c:pt idx="1274">
                  <c:v>44</c:v>
                </c:pt>
                <c:pt idx="1275">
                  <c:v>45</c:v>
                </c:pt>
                <c:pt idx="1276">
                  <c:v>46</c:v>
                </c:pt>
                <c:pt idx="1277">
                  <c:v>47</c:v>
                </c:pt>
                <c:pt idx="1278">
                  <c:v>48</c:v>
                </c:pt>
                <c:pt idx="1279">
                  <c:v>49</c:v>
                </c:pt>
                <c:pt idx="1280">
                  <c:v>50</c:v>
                </c:pt>
                <c:pt idx="1281">
                  <c:v>51</c:v>
                </c:pt>
                <c:pt idx="1282">
                  <c:v>52</c:v>
                </c:pt>
                <c:pt idx="1283">
                  <c:v>53</c:v>
                </c:pt>
                <c:pt idx="1284">
                  <c:v>54</c:v>
                </c:pt>
                <c:pt idx="1285">
                  <c:v>55</c:v>
                </c:pt>
                <c:pt idx="1286">
                  <c:v>56</c:v>
                </c:pt>
                <c:pt idx="1287">
                  <c:v>57</c:v>
                </c:pt>
                <c:pt idx="1288">
                  <c:v>58</c:v>
                </c:pt>
                <c:pt idx="1289">
                  <c:v>59</c:v>
                </c:pt>
                <c:pt idx="1290">
                  <c:v>60</c:v>
                </c:pt>
                <c:pt idx="1291">
                  <c:v>61</c:v>
                </c:pt>
                <c:pt idx="1292">
                  <c:v>62</c:v>
                </c:pt>
                <c:pt idx="1293">
                  <c:v>63</c:v>
                </c:pt>
                <c:pt idx="1294">
                  <c:v>65</c:v>
                </c:pt>
                <c:pt idx="1295">
                  <c:v>69</c:v>
                </c:pt>
                <c:pt idx="1296">
                  <c:v>11</c:v>
                </c:pt>
                <c:pt idx="1297">
                  <c:v>12</c:v>
                </c:pt>
                <c:pt idx="1298">
                  <c:v>13</c:v>
                </c:pt>
                <c:pt idx="1299">
                  <c:v>14</c:v>
                </c:pt>
                <c:pt idx="1300">
                  <c:v>15</c:v>
                </c:pt>
                <c:pt idx="1301">
                  <c:v>16</c:v>
                </c:pt>
                <c:pt idx="1302">
                  <c:v>17</c:v>
                </c:pt>
                <c:pt idx="1303">
                  <c:v>18</c:v>
                </c:pt>
                <c:pt idx="1304">
                  <c:v>19</c:v>
                </c:pt>
                <c:pt idx="1305">
                  <c:v>20</c:v>
                </c:pt>
                <c:pt idx="1306">
                  <c:v>21</c:v>
                </c:pt>
                <c:pt idx="1307">
                  <c:v>22</c:v>
                </c:pt>
                <c:pt idx="1308">
                  <c:v>23</c:v>
                </c:pt>
                <c:pt idx="1309">
                  <c:v>24</c:v>
                </c:pt>
                <c:pt idx="1310">
                  <c:v>25</c:v>
                </c:pt>
                <c:pt idx="1311">
                  <c:v>26</c:v>
                </c:pt>
                <c:pt idx="1312">
                  <c:v>27</c:v>
                </c:pt>
                <c:pt idx="1313">
                  <c:v>28</c:v>
                </c:pt>
                <c:pt idx="1314">
                  <c:v>29</c:v>
                </c:pt>
                <c:pt idx="1315">
                  <c:v>30</c:v>
                </c:pt>
                <c:pt idx="1316">
                  <c:v>31</c:v>
                </c:pt>
                <c:pt idx="1317">
                  <c:v>32</c:v>
                </c:pt>
                <c:pt idx="1318">
                  <c:v>33</c:v>
                </c:pt>
                <c:pt idx="1319">
                  <c:v>34</c:v>
                </c:pt>
                <c:pt idx="1320">
                  <c:v>35</c:v>
                </c:pt>
                <c:pt idx="1321">
                  <c:v>36</c:v>
                </c:pt>
                <c:pt idx="1322">
                  <c:v>37</c:v>
                </c:pt>
                <c:pt idx="1323">
                  <c:v>38</c:v>
                </c:pt>
                <c:pt idx="1324">
                  <c:v>39</c:v>
                </c:pt>
                <c:pt idx="1325">
                  <c:v>40</c:v>
                </c:pt>
                <c:pt idx="1326">
                  <c:v>41</c:v>
                </c:pt>
                <c:pt idx="1327">
                  <c:v>42</c:v>
                </c:pt>
                <c:pt idx="1328">
                  <c:v>43</c:v>
                </c:pt>
                <c:pt idx="1329">
                  <c:v>44</c:v>
                </c:pt>
                <c:pt idx="1330">
                  <c:v>45</c:v>
                </c:pt>
                <c:pt idx="1331">
                  <c:v>46</c:v>
                </c:pt>
                <c:pt idx="1332">
                  <c:v>47</c:v>
                </c:pt>
                <c:pt idx="1333">
                  <c:v>48</c:v>
                </c:pt>
                <c:pt idx="1334">
                  <c:v>49</c:v>
                </c:pt>
                <c:pt idx="1335">
                  <c:v>50</c:v>
                </c:pt>
                <c:pt idx="1336">
                  <c:v>51</c:v>
                </c:pt>
                <c:pt idx="1337">
                  <c:v>52</c:v>
                </c:pt>
                <c:pt idx="1338">
                  <c:v>53</c:v>
                </c:pt>
                <c:pt idx="1339">
                  <c:v>54</c:v>
                </c:pt>
                <c:pt idx="1340">
                  <c:v>55</c:v>
                </c:pt>
                <c:pt idx="1341">
                  <c:v>56</c:v>
                </c:pt>
                <c:pt idx="1342">
                  <c:v>57</c:v>
                </c:pt>
                <c:pt idx="1343">
                  <c:v>58</c:v>
                </c:pt>
                <c:pt idx="1344">
                  <c:v>59</c:v>
                </c:pt>
                <c:pt idx="1345">
                  <c:v>60</c:v>
                </c:pt>
                <c:pt idx="1346">
                  <c:v>61</c:v>
                </c:pt>
                <c:pt idx="1347">
                  <c:v>62</c:v>
                </c:pt>
                <c:pt idx="1348">
                  <c:v>63</c:v>
                </c:pt>
                <c:pt idx="1349">
                  <c:v>69</c:v>
                </c:pt>
                <c:pt idx="1350">
                  <c:v>12</c:v>
                </c:pt>
                <c:pt idx="1351">
                  <c:v>13</c:v>
                </c:pt>
                <c:pt idx="1352">
                  <c:v>14</c:v>
                </c:pt>
                <c:pt idx="1353">
                  <c:v>15</c:v>
                </c:pt>
                <c:pt idx="1354">
                  <c:v>16</c:v>
                </c:pt>
                <c:pt idx="1355">
                  <c:v>17</c:v>
                </c:pt>
                <c:pt idx="1356">
                  <c:v>18</c:v>
                </c:pt>
                <c:pt idx="1357">
                  <c:v>19</c:v>
                </c:pt>
                <c:pt idx="1358">
                  <c:v>20</c:v>
                </c:pt>
                <c:pt idx="1359">
                  <c:v>21</c:v>
                </c:pt>
                <c:pt idx="1360">
                  <c:v>22</c:v>
                </c:pt>
                <c:pt idx="1361">
                  <c:v>23</c:v>
                </c:pt>
                <c:pt idx="1362">
                  <c:v>24</c:v>
                </c:pt>
                <c:pt idx="1363">
                  <c:v>25</c:v>
                </c:pt>
                <c:pt idx="1364">
                  <c:v>26</c:v>
                </c:pt>
                <c:pt idx="1365">
                  <c:v>27</c:v>
                </c:pt>
                <c:pt idx="1366">
                  <c:v>28</c:v>
                </c:pt>
                <c:pt idx="1367">
                  <c:v>29</c:v>
                </c:pt>
                <c:pt idx="1368">
                  <c:v>30</c:v>
                </c:pt>
                <c:pt idx="1369">
                  <c:v>31</c:v>
                </c:pt>
                <c:pt idx="1370">
                  <c:v>32</c:v>
                </c:pt>
                <c:pt idx="1371">
                  <c:v>33</c:v>
                </c:pt>
                <c:pt idx="1372">
                  <c:v>34</c:v>
                </c:pt>
                <c:pt idx="1373">
                  <c:v>35</c:v>
                </c:pt>
                <c:pt idx="1374">
                  <c:v>36</c:v>
                </c:pt>
                <c:pt idx="1375">
                  <c:v>37</c:v>
                </c:pt>
                <c:pt idx="1376">
                  <c:v>38</c:v>
                </c:pt>
                <c:pt idx="1377">
                  <c:v>39</c:v>
                </c:pt>
                <c:pt idx="1378">
                  <c:v>40</c:v>
                </c:pt>
                <c:pt idx="1379">
                  <c:v>41</c:v>
                </c:pt>
                <c:pt idx="1380">
                  <c:v>42</c:v>
                </c:pt>
                <c:pt idx="1381">
                  <c:v>43</c:v>
                </c:pt>
                <c:pt idx="1382">
                  <c:v>44</c:v>
                </c:pt>
                <c:pt idx="1383">
                  <c:v>45</c:v>
                </c:pt>
                <c:pt idx="1384">
                  <c:v>46</c:v>
                </c:pt>
                <c:pt idx="1385">
                  <c:v>47</c:v>
                </c:pt>
                <c:pt idx="1386">
                  <c:v>48</c:v>
                </c:pt>
                <c:pt idx="1387">
                  <c:v>49</c:v>
                </c:pt>
                <c:pt idx="1388">
                  <c:v>50</c:v>
                </c:pt>
                <c:pt idx="1389">
                  <c:v>51</c:v>
                </c:pt>
                <c:pt idx="1390">
                  <c:v>52</c:v>
                </c:pt>
                <c:pt idx="1391">
                  <c:v>53</c:v>
                </c:pt>
                <c:pt idx="1392">
                  <c:v>54</c:v>
                </c:pt>
                <c:pt idx="1393">
                  <c:v>55</c:v>
                </c:pt>
                <c:pt idx="1394">
                  <c:v>56</c:v>
                </c:pt>
                <c:pt idx="1395">
                  <c:v>57</c:v>
                </c:pt>
                <c:pt idx="1396">
                  <c:v>58</c:v>
                </c:pt>
                <c:pt idx="1397">
                  <c:v>59</c:v>
                </c:pt>
                <c:pt idx="1398">
                  <c:v>60</c:v>
                </c:pt>
                <c:pt idx="1399">
                  <c:v>61</c:v>
                </c:pt>
                <c:pt idx="1400">
                  <c:v>63</c:v>
                </c:pt>
                <c:pt idx="1401">
                  <c:v>64</c:v>
                </c:pt>
                <c:pt idx="1402">
                  <c:v>65</c:v>
                </c:pt>
                <c:pt idx="1403">
                  <c:v>66</c:v>
                </c:pt>
                <c:pt idx="1404">
                  <c:v>13</c:v>
                </c:pt>
                <c:pt idx="1405">
                  <c:v>14</c:v>
                </c:pt>
                <c:pt idx="1406">
                  <c:v>15</c:v>
                </c:pt>
                <c:pt idx="1407">
                  <c:v>16</c:v>
                </c:pt>
                <c:pt idx="1408">
                  <c:v>17</c:v>
                </c:pt>
                <c:pt idx="1409">
                  <c:v>18</c:v>
                </c:pt>
                <c:pt idx="1410">
                  <c:v>19</c:v>
                </c:pt>
                <c:pt idx="1411">
                  <c:v>20</c:v>
                </c:pt>
                <c:pt idx="1412">
                  <c:v>21</c:v>
                </c:pt>
                <c:pt idx="1413">
                  <c:v>22</c:v>
                </c:pt>
                <c:pt idx="1414">
                  <c:v>23</c:v>
                </c:pt>
                <c:pt idx="1415">
                  <c:v>24</c:v>
                </c:pt>
                <c:pt idx="1416">
                  <c:v>25</c:v>
                </c:pt>
                <c:pt idx="1417">
                  <c:v>26</c:v>
                </c:pt>
                <c:pt idx="1418">
                  <c:v>27</c:v>
                </c:pt>
                <c:pt idx="1419">
                  <c:v>28</c:v>
                </c:pt>
                <c:pt idx="1420">
                  <c:v>29</c:v>
                </c:pt>
                <c:pt idx="1421">
                  <c:v>30</c:v>
                </c:pt>
                <c:pt idx="1422">
                  <c:v>31</c:v>
                </c:pt>
                <c:pt idx="1423">
                  <c:v>32</c:v>
                </c:pt>
                <c:pt idx="1424">
                  <c:v>33</c:v>
                </c:pt>
                <c:pt idx="1425">
                  <c:v>34</c:v>
                </c:pt>
                <c:pt idx="1426">
                  <c:v>35</c:v>
                </c:pt>
                <c:pt idx="1427">
                  <c:v>36</c:v>
                </c:pt>
                <c:pt idx="1428">
                  <c:v>37</c:v>
                </c:pt>
                <c:pt idx="1429">
                  <c:v>38</c:v>
                </c:pt>
                <c:pt idx="1430">
                  <c:v>39</c:v>
                </c:pt>
                <c:pt idx="1431">
                  <c:v>40</c:v>
                </c:pt>
                <c:pt idx="1432">
                  <c:v>41</c:v>
                </c:pt>
                <c:pt idx="1433">
                  <c:v>42</c:v>
                </c:pt>
                <c:pt idx="1434">
                  <c:v>43</c:v>
                </c:pt>
                <c:pt idx="1435">
                  <c:v>44</c:v>
                </c:pt>
                <c:pt idx="1436">
                  <c:v>45</c:v>
                </c:pt>
                <c:pt idx="1437">
                  <c:v>46</c:v>
                </c:pt>
                <c:pt idx="1438">
                  <c:v>47</c:v>
                </c:pt>
                <c:pt idx="1439">
                  <c:v>48</c:v>
                </c:pt>
                <c:pt idx="1440">
                  <c:v>49</c:v>
                </c:pt>
                <c:pt idx="1441">
                  <c:v>50</c:v>
                </c:pt>
                <c:pt idx="1442">
                  <c:v>51</c:v>
                </c:pt>
                <c:pt idx="1443">
                  <c:v>52</c:v>
                </c:pt>
                <c:pt idx="1444">
                  <c:v>53</c:v>
                </c:pt>
                <c:pt idx="1445">
                  <c:v>54</c:v>
                </c:pt>
                <c:pt idx="1446">
                  <c:v>55</c:v>
                </c:pt>
                <c:pt idx="1447">
                  <c:v>56</c:v>
                </c:pt>
                <c:pt idx="1448">
                  <c:v>57</c:v>
                </c:pt>
                <c:pt idx="1449">
                  <c:v>58</c:v>
                </c:pt>
                <c:pt idx="1450">
                  <c:v>60</c:v>
                </c:pt>
                <c:pt idx="1451">
                  <c:v>61</c:v>
                </c:pt>
                <c:pt idx="1452">
                  <c:v>66</c:v>
                </c:pt>
                <c:pt idx="1453">
                  <c:v>11</c:v>
                </c:pt>
                <c:pt idx="1454">
                  <c:v>12</c:v>
                </c:pt>
                <c:pt idx="1455">
                  <c:v>13</c:v>
                </c:pt>
                <c:pt idx="1456">
                  <c:v>14</c:v>
                </c:pt>
                <c:pt idx="1457">
                  <c:v>15</c:v>
                </c:pt>
                <c:pt idx="1458">
                  <c:v>16</c:v>
                </c:pt>
                <c:pt idx="1459">
                  <c:v>17</c:v>
                </c:pt>
                <c:pt idx="1460">
                  <c:v>18</c:v>
                </c:pt>
                <c:pt idx="1461">
                  <c:v>19</c:v>
                </c:pt>
                <c:pt idx="1462">
                  <c:v>20</c:v>
                </c:pt>
                <c:pt idx="1463">
                  <c:v>21</c:v>
                </c:pt>
                <c:pt idx="1464">
                  <c:v>22</c:v>
                </c:pt>
                <c:pt idx="1465">
                  <c:v>23</c:v>
                </c:pt>
                <c:pt idx="1466">
                  <c:v>24</c:v>
                </c:pt>
                <c:pt idx="1467">
                  <c:v>25</c:v>
                </c:pt>
                <c:pt idx="1468">
                  <c:v>26</c:v>
                </c:pt>
                <c:pt idx="1469">
                  <c:v>27</c:v>
                </c:pt>
                <c:pt idx="1470">
                  <c:v>28</c:v>
                </c:pt>
                <c:pt idx="1471">
                  <c:v>29</c:v>
                </c:pt>
                <c:pt idx="1472">
                  <c:v>30</c:v>
                </c:pt>
                <c:pt idx="1473">
                  <c:v>31</c:v>
                </c:pt>
                <c:pt idx="1474">
                  <c:v>32</c:v>
                </c:pt>
                <c:pt idx="1475">
                  <c:v>33</c:v>
                </c:pt>
                <c:pt idx="1476">
                  <c:v>34</c:v>
                </c:pt>
                <c:pt idx="1477">
                  <c:v>35</c:v>
                </c:pt>
                <c:pt idx="1478">
                  <c:v>36</c:v>
                </c:pt>
                <c:pt idx="1479">
                  <c:v>37</c:v>
                </c:pt>
                <c:pt idx="1480">
                  <c:v>38</c:v>
                </c:pt>
                <c:pt idx="1481">
                  <c:v>39</c:v>
                </c:pt>
                <c:pt idx="1482">
                  <c:v>40</c:v>
                </c:pt>
                <c:pt idx="1483">
                  <c:v>41</c:v>
                </c:pt>
                <c:pt idx="1484">
                  <c:v>42</c:v>
                </c:pt>
                <c:pt idx="1485">
                  <c:v>43</c:v>
                </c:pt>
                <c:pt idx="1486">
                  <c:v>44</c:v>
                </c:pt>
                <c:pt idx="1487">
                  <c:v>45</c:v>
                </c:pt>
                <c:pt idx="1488">
                  <c:v>46</c:v>
                </c:pt>
                <c:pt idx="1489">
                  <c:v>47</c:v>
                </c:pt>
                <c:pt idx="1490">
                  <c:v>48</c:v>
                </c:pt>
                <c:pt idx="1491">
                  <c:v>49</c:v>
                </c:pt>
                <c:pt idx="1492">
                  <c:v>50</c:v>
                </c:pt>
                <c:pt idx="1493">
                  <c:v>51</c:v>
                </c:pt>
                <c:pt idx="1494">
                  <c:v>52</c:v>
                </c:pt>
                <c:pt idx="1495">
                  <c:v>53</c:v>
                </c:pt>
                <c:pt idx="1496">
                  <c:v>54</c:v>
                </c:pt>
                <c:pt idx="1497">
                  <c:v>55</c:v>
                </c:pt>
                <c:pt idx="1498">
                  <c:v>56</c:v>
                </c:pt>
                <c:pt idx="1499">
                  <c:v>57</c:v>
                </c:pt>
                <c:pt idx="1500">
                  <c:v>58</c:v>
                </c:pt>
                <c:pt idx="1501">
                  <c:v>59</c:v>
                </c:pt>
                <c:pt idx="1502">
                  <c:v>60</c:v>
                </c:pt>
                <c:pt idx="1503">
                  <c:v>61</c:v>
                </c:pt>
                <c:pt idx="1504">
                  <c:v>62</c:v>
                </c:pt>
                <c:pt idx="1505">
                  <c:v>63</c:v>
                </c:pt>
                <c:pt idx="1506">
                  <c:v>65</c:v>
                </c:pt>
                <c:pt idx="1507">
                  <c:v>68</c:v>
                </c:pt>
                <c:pt idx="1508">
                  <c:v>1</c:v>
                </c:pt>
                <c:pt idx="1509">
                  <c:v>11</c:v>
                </c:pt>
                <c:pt idx="1510">
                  <c:v>12</c:v>
                </c:pt>
                <c:pt idx="1511">
                  <c:v>13</c:v>
                </c:pt>
                <c:pt idx="1512">
                  <c:v>14</c:v>
                </c:pt>
                <c:pt idx="1513">
                  <c:v>15</c:v>
                </c:pt>
                <c:pt idx="1514">
                  <c:v>16</c:v>
                </c:pt>
                <c:pt idx="1515">
                  <c:v>17</c:v>
                </c:pt>
                <c:pt idx="1516">
                  <c:v>18</c:v>
                </c:pt>
                <c:pt idx="1517">
                  <c:v>19</c:v>
                </c:pt>
                <c:pt idx="1518">
                  <c:v>20</c:v>
                </c:pt>
                <c:pt idx="1519">
                  <c:v>21</c:v>
                </c:pt>
                <c:pt idx="1520">
                  <c:v>22</c:v>
                </c:pt>
                <c:pt idx="1521">
                  <c:v>23</c:v>
                </c:pt>
                <c:pt idx="1522">
                  <c:v>24</c:v>
                </c:pt>
                <c:pt idx="1523">
                  <c:v>25</c:v>
                </c:pt>
                <c:pt idx="1524">
                  <c:v>26</c:v>
                </c:pt>
                <c:pt idx="1525">
                  <c:v>27</c:v>
                </c:pt>
                <c:pt idx="1526">
                  <c:v>28</c:v>
                </c:pt>
                <c:pt idx="1527">
                  <c:v>29</c:v>
                </c:pt>
                <c:pt idx="1528">
                  <c:v>30</c:v>
                </c:pt>
                <c:pt idx="1529">
                  <c:v>31</c:v>
                </c:pt>
                <c:pt idx="1530">
                  <c:v>32</c:v>
                </c:pt>
                <c:pt idx="1531">
                  <c:v>33</c:v>
                </c:pt>
                <c:pt idx="1532">
                  <c:v>34</c:v>
                </c:pt>
                <c:pt idx="1533">
                  <c:v>35</c:v>
                </c:pt>
                <c:pt idx="1534">
                  <c:v>36</c:v>
                </c:pt>
                <c:pt idx="1535">
                  <c:v>37</c:v>
                </c:pt>
                <c:pt idx="1536">
                  <c:v>38</c:v>
                </c:pt>
                <c:pt idx="1537">
                  <c:v>39</c:v>
                </c:pt>
                <c:pt idx="1538">
                  <c:v>40</c:v>
                </c:pt>
                <c:pt idx="1539">
                  <c:v>41</c:v>
                </c:pt>
                <c:pt idx="1540">
                  <c:v>42</c:v>
                </c:pt>
                <c:pt idx="1541">
                  <c:v>43</c:v>
                </c:pt>
                <c:pt idx="1542">
                  <c:v>44</c:v>
                </c:pt>
                <c:pt idx="1543">
                  <c:v>45</c:v>
                </c:pt>
                <c:pt idx="1544">
                  <c:v>46</c:v>
                </c:pt>
                <c:pt idx="1545">
                  <c:v>47</c:v>
                </c:pt>
                <c:pt idx="1546">
                  <c:v>48</c:v>
                </c:pt>
                <c:pt idx="1547">
                  <c:v>49</c:v>
                </c:pt>
                <c:pt idx="1548">
                  <c:v>50</c:v>
                </c:pt>
                <c:pt idx="1549">
                  <c:v>51</c:v>
                </c:pt>
                <c:pt idx="1550">
                  <c:v>52</c:v>
                </c:pt>
                <c:pt idx="1551">
                  <c:v>53</c:v>
                </c:pt>
                <c:pt idx="1552">
                  <c:v>54</c:v>
                </c:pt>
                <c:pt idx="1553">
                  <c:v>55</c:v>
                </c:pt>
                <c:pt idx="1554">
                  <c:v>56</c:v>
                </c:pt>
                <c:pt idx="1555">
                  <c:v>57</c:v>
                </c:pt>
                <c:pt idx="1556">
                  <c:v>58</c:v>
                </c:pt>
                <c:pt idx="1557">
                  <c:v>59</c:v>
                </c:pt>
                <c:pt idx="1558">
                  <c:v>60</c:v>
                </c:pt>
                <c:pt idx="1559">
                  <c:v>61</c:v>
                </c:pt>
                <c:pt idx="1560">
                  <c:v>62</c:v>
                </c:pt>
                <c:pt idx="1561">
                  <c:v>63</c:v>
                </c:pt>
                <c:pt idx="1562">
                  <c:v>64</c:v>
                </c:pt>
                <c:pt idx="1563">
                  <c:v>70</c:v>
                </c:pt>
                <c:pt idx="1564">
                  <c:v>10</c:v>
                </c:pt>
                <c:pt idx="1565">
                  <c:v>11</c:v>
                </c:pt>
                <c:pt idx="1566">
                  <c:v>13</c:v>
                </c:pt>
                <c:pt idx="1567">
                  <c:v>14</c:v>
                </c:pt>
                <c:pt idx="1568">
                  <c:v>15</c:v>
                </c:pt>
                <c:pt idx="1569">
                  <c:v>16</c:v>
                </c:pt>
                <c:pt idx="1570">
                  <c:v>17</c:v>
                </c:pt>
                <c:pt idx="1571">
                  <c:v>18</c:v>
                </c:pt>
                <c:pt idx="1572">
                  <c:v>19</c:v>
                </c:pt>
                <c:pt idx="1573">
                  <c:v>20</c:v>
                </c:pt>
                <c:pt idx="1574">
                  <c:v>21</c:v>
                </c:pt>
                <c:pt idx="1575">
                  <c:v>22</c:v>
                </c:pt>
                <c:pt idx="1576">
                  <c:v>23</c:v>
                </c:pt>
                <c:pt idx="1577">
                  <c:v>24</c:v>
                </c:pt>
                <c:pt idx="1578">
                  <c:v>25</c:v>
                </c:pt>
                <c:pt idx="1579">
                  <c:v>26</c:v>
                </c:pt>
                <c:pt idx="1580">
                  <c:v>27</c:v>
                </c:pt>
                <c:pt idx="1581">
                  <c:v>28</c:v>
                </c:pt>
                <c:pt idx="1582">
                  <c:v>29</c:v>
                </c:pt>
                <c:pt idx="1583">
                  <c:v>30</c:v>
                </c:pt>
                <c:pt idx="1584">
                  <c:v>31</c:v>
                </c:pt>
                <c:pt idx="1585">
                  <c:v>32</c:v>
                </c:pt>
                <c:pt idx="1586">
                  <c:v>33</c:v>
                </c:pt>
                <c:pt idx="1587">
                  <c:v>34</c:v>
                </c:pt>
                <c:pt idx="1588">
                  <c:v>35</c:v>
                </c:pt>
                <c:pt idx="1589">
                  <c:v>36</c:v>
                </c:pt>
                <c:pt idx="1590">
                  <c:v>37</c:v>
                </c:pt>
                <c:pt idx="1591">
                  <c:v>38</c:v>
                </c:pt>
                <c:pt idx="1592">
                  <c:v>39</c:v>
                </c:pt>
                <c:pt idx="1593">
                  <c:v>40</c:v>
                </c:pt>
                <c:pt idx="1594">
                  <c:v>41</c:v>
                </c:pt>
                <c:pt idx="1595">
                  <c:v>42</c:v>
                </c:pt>
                <c:pt idx="1596">
                  <c:v>43</c:v>
                </c:pt>
                <c:pt idx="1597">
                  <c:v>44</c:v>
                </c:pt>
                <c:pt idx="1598">
                  <c:v>45</c:v>
                </c:pt>
                <c:pt idx="1599">
                  <c:v>46</c:v>
                </c:pt>
                <c:pt idx="1600">
                  <c:v>47</c:v>
                </c:pt>
                <c:pt idx="1601">
                  <c:v>48</c:v>
                </c:pt>
                <c:pt idx="1602">
                  <c:v>49</c:v>
                </c:pt>
                <c:pt idx="1603">
                  <c:v>50</c:v>
                </c:pt>
                <c:pt idx="1604">
                  <c:v>51</c:v>
                </c:pt>
                <c:pt idx="1605">
                  <c:v>52</c:v>
                </c:pt>
                <c:pt idx="1606">
                  <c:v>53</c:v>
                </c:pt>
                <c:pt idx="1607">
                  <c:v>54</c:v>
                </c:pt>
                <c:pt idx="1608">
                  <c:v>55</c:v>
                </c:pt>
                <c:pt idx="1609">
                  <c:v>56</c:v>
                </c:pt>
                <c:pt idx="1610">
                  <c:v>57</c:v>
                </c:pt>
                <c:pt idx="1611">
                  <c:v>58</c:v>
                </c:pt>
                <c:pt idx="1612">
                  <c:v>59</c:v>
                </c:pt>
                <c:pt idx="1613">
                  <c:v>61</c:v>
                </c:pt>
                <c:pt idx="1614">
                  <c:v>62</c:v>
                </c:pt>
                <c:pt idx="1615">
                  <c:v>63</c:v>
                </c:pt>
                <c:pt idx="1616">
                  <c:v>65</c:v>
                </c:pt>
                <c:pt idx="1617">
                  <c:v>66</c:v>
                </c:pt>
                <c:pt idx="1618">
                  <c:v>67</c:v>
                </c:pt>
                <c:pt idx="1619">
                  <c:v>12</c:v>
                </c:pt>
                <c:pt idx="1620">
                  <c:v>14</c:v>
                </c:pt>
                <c:pt idx="1621">
                  <c:v>15</c:v>
                </c:pt>
                <c:pt idx="1622">
                  <c:v>16</c:v>
                </c:pt>
                <c:pt idx="1623">
                  <c:v>17</c:v>
                </c:pt>
                <c:pt idx="1624">
                  <c:v>18</c:v>
                </c:pt>
                <c:pt idx="1625">
                  <c:v>19</c:v>
                </c:pt>
                <c:pt idx="1626">
                  <c:v>20</c:v>
                </c:pt>
                <c:pt idx="1627">
                  <c:v>21</c:v>
                </c:pt>
                <c:pt idx="1628">
                  <c:v>22</c:v>
                </c:pt>
                <c:pt idx="1629">
                  <c:v>23</c:v>
                </c:pt>
                <c:pt idx="1630">
                  <c:v>24</c:v>
                </c:pt>
                <c:pt idx="1631">
                  <c:v>25</c:v>
                </c:pt>
                <c:pt idx="1632">
                  <c:v>26</c:v>
                </c:pt>
                <c:pt idx="1633">
                  <c:v>27</c:v>
                </c:pt>
                <c:pt idx="1634">
                  <c:v>28</c:v>
                </c:pt>
                <c:pt idx="1635">
                  <c:v>29</c:v>
                </c:pt>
                <c:pt idx="1636">
                  <c:v>30</c:v>
                </c:pt>
                <c:pt idx="1637">
                  <c:v>31</c:v>
                </c:pt>
                <c:pt idx="1638">
                  <c:v>32</c:v>
                </c:pt>
                <c:pt idx="1639">
                  <c:v>33</c:v>
                </c:pt>
                <c:pt idx="1640">
                  <c:v>34</c:v>
                </c:pt>
                <c:pt idx="1641">
                  <c:v>35</c:v>
                </c:pt>
                <c:pt idx="1642">
                  <c:v>36</c:v>
                </c:pt>
                <c:pt idx="1643">
                  <c:v>37</c:v>
                </c:pt>
                <c:pt idx="1644">
                  <c:v>38</c:v>
                </c:pt>
                <c:pt idx="1645">
                  <c:v>39</c:v>
                </c:pt>
                <c:pt idx="1646">
                  <c:v>40</c:v>
                </c:pt>
                <c:pt idx="1647">
                  <c:v>41</c:v>
                </c:pt>
                <c:pt idx="1648">
                  <c:v>42</c:v>
                </c:pt>
                <c:pt idx="1649">
                  <c:v>43</c:v>
                </c:pt>
                <c:pt idx="1650">
                  <c:v>44</c:v>
                </c:pt>
                <c:pt idx="1651">
                  <c:v>45</c:v>
                </c:pt>
                <c:pt idx="1652">
                  <c:v>46</c:v>
                </c:pt>
                <c:pt idx="1653">
                  <c:v>47</c:v>
                </c:pt>
                <c:pt idx="1654">
                  <c:v>48</c:v>
                </c:pt>
                <c:pt idx="1655">
                  <c:v>49</c:v>
                </c:pt>
                <c:pt idx="1656">
                  <c:v>50</c:v>
                </c:pt>
                <c:pt idx="1657">
                  <c:v>51</c:v>
                </c:pt>
                <c:pt idx="1658">
                  <c:v>52</c:v>
                </c:pt>
                <c:pt idx="1659">
                  <c:v>53</c:v>
                </c:pt>
                <c:pt idx="1660">
                  <c:v>54</c:v>
                </c:pt>
                <c:pt idx="1661">
                  <c:v>55</c:v>
                </c:pt>
                <c:pt idx="1662">
                  <c:v>56</c:v>
                </c:pt>
                <c:pt idx="1663">
                  <c:v>57</c:v>
                </c:pt>
                <c:pt idx="1664">
                  <c:v>58</c:v>
                </c:pt>
                <c:pt idx="1665">
                  <c:v>59</c:v>
                </c:pt>
                <c:pt idx="1666">
                  <c:v>60</c:v>
                </c:pt>
                <c:pt idx="1667">
                  <c:v>61</c:v>
                </c:pt>
                <c:pt idx="1668">
                  <c:v>62</c:v>
                </c:pt>
                <c:pt idx="1669">
                  <c:v>63</c:v>
                </c:pt>
                <c:pt idx="1670">
                  <c:v>64</c:v>
                </c:pt>
                <c:pt idx="1671">
                  <c:v>66</c:v>
                </c:pt>
                <c:pt idx="1672">
                  <c:v>67</c:v>
                </c:pt>
                <c:pt idx="1673">
                  <c:v>10</c:v>
                </c:pt>
                <c:pt idx="1674">
                  <c:v>12</c:v>
                </c:pt>
                <c:pt idx="1675">
                  <c:v>14</c:v>
                </c:pt>
                <c:pt idx="1676">
                  <c:v>15</c:v>
                </c:pt>
                <c:pt idx="1677">
                  <c:v>16</c:v>
                </c:pt>
                <c:pt idx="1678">
                  <c:v>17</c:v>
                </c:pt>
                <c:pt idx="1679">
                  <c:v>18</c:v>
                </c:pt>
                <c:pt idx="1680">
                  <c:v>19</c:v>
                </c:pt>
                <c:pt idx="1681">
                  <c:v>20</c:v>
                </c:pt>
                <c:pt idx="1682">
                  <c:v>21</c:v>
                </c:pt>
                <c:pt idx="1683">
                  <c:v>22</c:v>
                </c:pt>
                <c:pt idx="1684">
                  <c:v>23</c:v>
                </c:pt>
                <c:pt idx="1685">
                  <c:v>24</c:v>
                </c:pt>
                <c:pt idx="1686">
                  <c:v>25</c:v>
                </c:pt>
                <c:pt idx="1687">
                  <c:v>26</c:v>
                </c:pt>
                <c:pt idx="1688">
                  <c:v>27</c:v>
                </c:pt>
                <c:pt idx="1689">
                  <c:v>28</c:v>
                </c:pt>
                <c:pt idx="1690">
                  <c:v>29</c:v>
                </c:pt>
                <c:pt idx="1691">
                  <c:v>30</c:v>
                </c:pt>
                <c:pt idx="1692">
                  <c:v>31</c:v>
                </c:pt>
                <c:pt idx="1693">
                  <c:v>32</c:v>
                </c:pt>
                <c:pt idx="1694">
                  <c:v>33</c:v>
                </c:pt>
                <c:pt idx="1695">
                  <c:v>34</c:v>
                </c:pt>
                <c:pt idx="1696">
                  <c:v>35</c:v>
                </c:pt>
                <c:pt idx="1697">
                  <c:v>36</c:v>
                </c:pt>
                <c:pt idx="1698">
                  <c:v>37</c:v>
                </c:pt>
                <c:pt idx="1699">
                  <c:v>38</c:v>
                </c:pt>
                <c:pt idx="1700">
                  <c:v>39</c:v>
                </c:pt>
                <c:pt idx="1701">
                  <c:v>40</c:v>
                </c:pt>
                <c:pt idx="1702">
                  <c:v>41</c:v>
                </c:pt>
                <c:pt idx="1703">
                  <c:v>42</c:v>
                </c:pt>
                <c:pt idx="1704">
                  <c:v>43</c:v>
                </c:pt>
                <c:pt idx="1705">
                  <c:v>44</c:v>
                </c:pt>
                <c:pt idx="1706">
                  <c:v>45</c:v>
                </c:pt>
                <c:pt idx="1707">
                  <c:v>46</c:v>
                </c:pt>
                <c:pt idx="1708">
                  <c:v>47</c:v>
                </c:pt>
                <c:pt idx="1709">
                  <c:v>48</c:v>
                </c:pt>
                <c:pt idx="1710">
                  <c:v>49</c:v>
                </c:pt>
                <c:pt idx="1711">
                  <c:v>50</c:v>
                </c:pt>
                <c:pt idx="1712">
                  <c:v>51</c:v>
                </c:pt>
                <c:pt idx="1713">
                  <c:v>52</c:v>
                </c:pt>
                <c:pt idx="1714">
                  <c:v>53</c:v>
                </c:pt>
                <c:pt idx="1715">
                  <c:v>54</c:v>
                </c:pt>
                <c:pt idx="1716">
                  <c:v>55</c:v>
                </c:pt>
                <c:pt idx="1717">
                  <c:v>56</c:v>
                </c:pt>
                <c:pt idx="1718">
                  <c:v>57</c:v>
                </c:pt>
                <c:pt idx="1719">
                  <c:v>58</c:v>
                </c:pt>
                <c:pt idx="1720">
                  <c:v>59</c:v>
                </c:pt>
                <c:pt idx="1721">
                  <c:v>60</c:v>
                </c:pt>
                <c:pt idx="1722">
                  <c:v>61</c:v>
                </c:pt>
                <c:pt idx="1723">
                  <c:v>62</c:v>
                </c:pt>
                <c:pt idx="1724">
                  <c:v>63</c:v>
                </c:pt>
                <c:pt idx="1725">
                  <c:v>65</c:v>
                </c:pt>
                <c:pt idx="1726">
                  <c:v>67</c:v>
                </c:pt>
                <c:pt idx="1727">
                  <c:v>68</c:v>
                </c:pt>
                <c:pt idx="1728">
                  <c:v>11</c:v>
                </c:pt>
                <c:pt idx="1729">
                  <c:v>13</c:v>
                </c:pt>
                <c:pt idx="1730">
                  <c:v>14</c:v>
                </c:pt>
                <c:pt idx="1731">
                  <c:v>15</c:v>
                </c:pt>
                <c:pt idx="1732">
                  <c:v>16</c:v>
                </c:pt>
                <c:pt idx="1733">
                  <c:v>17</c:v>
                </c:pt>
                <c:pt idx="1734">
                  <c:v>18</c:v>
                </c:pt>
                <c:pt idx="1735">
                  <c:v>19</c:v>
                </c:pt>
                <c:pt idx="1736">
                  <c:v>20</c:v>
                </c:pt>
                <c:pt idx="1737">
                  <c:v>21</c:v>
                </c:pt>
                <c:pt idx="1738">
                  <c:v>22</c:v>
                </c:pt>
                <c:pt idx="1739">
                  <c:v>23</c:v>
                </c:pt>
                <c:pt idx="1740">
                  <c:v>24</c:v>
                </c:pt>
                <c:pt idx="1741">
                  <c:v>25</c:v>
                </c:pt>
                <c:pt idx="1742">
                  <c:v>26</c:v>
                </c:pt>
                <c:pt idx="1743">
                  <c:v>27</c:v>
                </c:pt>
                <c:pt idx="1744">
                  <c:v>28</c:v>
                </c:pt>
                <c:pt idx="1745">
                  <c:v>29</c:v>
                </c:pt>
                <c:pt idx="1746">
                  <c:v>30</c:v>
                </c:pt>
                <c:pt idx="1747">
                  <c:v>31</c:v>
                </c:pt>
                <c:pt idx="1748">
                  <c:v>32</c:v>
                </c:pt>
                <c:pt idx="1749">
                  <c:v>33</c:v>
                </c:pt>
                <c:pt idx="1750">
                  <c:v>34</c:v>
                </c:pt>
                <c:pt idx="1751">
                  <c:v>35</c:v>
                </c:pt>
                <c:pt idx="1752">
                  <c:v>36</c:v>
                </c:pt>
                <c:pt idx="1753">
                  <c:v>37</c:v>
                </c:pt>
                <c:pt idx="1754">
                  <c:v>38</c:v>
                </c:pt>
                <c:pt idx="1755">
                  <c:v>39</c:v>
                </c:pt>
                <c:pt idx="1756">
                  <c:v>40</c:v>
                </c:pt>
                <c:pt idx="1757">
                  <c:v>41</c:v>
                </c:pt>
                <c:pt idx="1758">
                  <c:v>42</c:v>
                </c:pt>
                <c:pt idx="1759">
                  <c:v>43</c:v>
                </c:pt>
                <c:pt idx="1760">
                  <c:v>44</c:v>
                </c:pt>
                <c:pt idx="1761">
                  <c:v>45</c:v>
                </c:pt>
                <c:pt idx="1762">
                  <c:v>46</c:v>
                </c:pt>
                <c:pt idx="1763">
                  <c:v>47</c:v>
                </c:pt>
                <c:pt idx="1764">
                  <c:v>48</c:v>
                </c:pt>
                <c:pt idx="1765">
                  <c:v>49</c:v>
                </c:pt>
                <c:pt idx="1766">
                  <c:v>50</c:v>
                </c:pt>
                <c:pt idx="1767">
                  <c:v>51</c:v>
                </c:pt>
                <c:pt idx="1768">
                  <c:v>52</c:v>
                </c:pt>
                <c:pt idx="1769">
                  <c:v>53</c:v>
                </c:pt>
                <c:pt idx="1770">
                  <c:v>54</c:v>
                </c:pt>
                <c:pt idx="1771">
                  <c:v>55</c:v>
                </c:pt>
                <c:pt idx="1772">
                  <c:v>56</c:v>
                </c:pt>
                <c:pt idx="1773">
                  <c:v>57</c:v>
                </c:pt>
                <c:pt idx="1774">
                  <c:v>58</c:v>
                </c:pt>
                <c:pt idx="1775">
                  <c:v>59</c:v>
                </c:pt>
                <c:pt idx="1776">
                  <c:v>60</c:v>
                </c:pt>
                <c:pt idx="1777">
                  <c:v>61</c:v>
                </c:pt>
                <c:pt idx="1778">
                  <c:v>62</c:v>
                </c:pt>
                <c:pt idx="1779">
                  <c:v>63</c:v>
                </c:pt>
                <c:pt idx="1780">
                  <c:v>64</c:v>
                </c:pt>
                <c:pt idx="1781">
                  <c:v>65</c:v>
                </c:pt>
                <c:pt idx="1782">
                  <c:v>66</c:v>
                </c:pt>
                <c:pt idx="1783">
                  <c:v>68</c:v>
                </c:pt>
                <c:pt idx="1784">
                  <c:v>72</c:v>
                </c:pt>
                <c:pt idx="1785">
                  <c:v>11</c:v>
                </c:pt>
                <c:pt idx="1786">
                  <c:v>13</c:v>
                </c:pt>
                <c:pt idx="1787">
                  <c:v>14</c:v>
                </c:pt>
                <c:pt idx="1788">
                  <c:v>15</c:v>
                </c:pt>
                <c:pt idx="1789">
                  <c:v>16</c:v>
                </c:pt>
                <c:pt idx="1790">
                  <c:v>17</c:v>
                </c:pt>
                <c:pt idx="1791">
                  <c:v>18</c:v>
                </c:pt>
                <c:pt idx="1792">
                  <c:v>19</c:v>
                </c:pt>
                <c:pt idx="1793">
                  <c:v>20</c:v>
                </c:pt>
                <c:pt idx="1794">
                  <c:v>21</c:v>
                </c:pt>
                <c:pt idx="1795">
                  <c:v>22</c:v>
                </c:pt>
                <c:pt idx="1796">
                  <c:v>23</c:v>
                </c:pt>
                <c:pt idx="1797">
                  <c:v>24</c:v>
                </c:pt>
                <c:pt idx="1798">
                  <c:v>25</c:v>
                </c:pt>
                <c:pt idx="1799">
                  <c:v>26</c:v>
                </c:pt>
                <c:pt idx="1800">
                  <c:v>27</c:v>
                </c:pt>
                <c:pt idx="1801">
                  <c:v>28</c:v>
                </c:pt>
                <c:pt idx="1802">
                  <c:v>29</c:v>
                </c:pt>
                <c:pt idx="1803">
                  <c:v>30</c:v>
                </c:pt>
                <c:pt idx="1804">
                  <c:v>31</c:v>
                </c:pt>
                <c:pt idx="1805">
                  <c:v>32</c:v>
                </c:pt>
                <c:pt idx="1806">
                  <c:v>33</c:v>
                </c:pt>
                <c:pt idx="1807">
                  <c:v>34</c:v>
                </c:pt>
                <c:pt idx="1808">
                  <c:v>35</c:v>
                </c:pt>
                <c:pt idx="1809">
                  <c:v>36</c:v>
                </c:pt>
                <c:pt idx="1810">
                  <c:v>37</c:v>
                </c:pt>
                <c:pt idx="1811">
                  <c:v>38</c:v>
                </c:pt>
                <c:pt idx="1812">
                  <c:v>39</c:v>
                </c:pt>
                <c:pt idx="1813">
                  <c:v>40</c:v>
                </c:pt>
                <c:pt idx="1814">
                  <c:v>41</c:v>
                </c:pt>
                <c:pt idx="1815">
                  <c:v>42</c:v>
                </c:pt>
                <c:pt idx="1816">
                  <c:v>43</c:v>
                </c:pt>
                <c:pt idx="1817">
                  <c:v>44</c:v>
                </c:pt>
                <c:pt idx="1818">
                  <c:v>45</c:v>
                </c:pt>
                <c:pt idx="1819">
                  <c:v>46</c:v>
                </c:pt>
                <c:pt idx="1820">
                  <c:v>47</c:v>
                </c:pt>
                <c:pt idx="1821">
                  <c:v>48</c:v>
                </c:pt>
                <c:pt idx="1822">
                  <c:v>49</c:v>
                </c:pt>
                <c:pt idx="1823">
                  <c:v>50</c:v>
                </c:pt>
                <c:pt idx="1824">
                  <c:v>51</c:v>
                </c:pt>
                <c:pt idx="1825">
                  <c:v>52</c:v>
                </c:pt>
                <c:pt idx="1826">
                  <c:v>53</c:v>
                </c:pt>
                <c:pt idx="1827">
                  <c:v>54</c:v>
                </c:pt>
                <c:pt idx="1828">
                  <c:v>55</c:v>
                </c:pt>
                <c:pt idx="1829">
                  <c:v>56</c:v>
                </c:pt>
                <c:pt idx="1830">
                  <c:v>57</c:v>
                </c:pt>
                <c:pt idx="1831">
                  <c:v>58</c:v>
                </c:pt>
                <c:pt idx="1832">
                  <c:v>59</c:v>
                </c:pt>
                <c:pt idx="1833">
                  <c:v>60</c:v>
                </c:pt>
                <c:pt idx="1834">
                  <c:v>61</c:v>
                </c:pt>
                <c:pt idx="1835">
                  <c:v>62</c:v>
                </c:pt>
                <c:pt idx="1836">
                  <c:v>63</c:v>
                </c:pt>
                <c:pt idx="1837">
                  <c:v>64</c:v>
                </c:pt>
                <c:pt idx="1838">
                  <c:v>66</c:v>
                </c:pt>
                <c:pt idx="1839">
                  <c:v>69</c:v>
                </c:pt>
                <c:pt idx="1840">
                  <c:v>1</c:v>
                </c:pt>
                <c:pt idx="1841">
                  <c:v>11</c:v>
                </c:pt>
                <c:pt idx="1842">
                  <c:v>13</c:v>
                </c:pt>
                <c:pt idx="1843">
                  <c:v>14</c:v>
                </c:pt>
                <c:pt idx="1844">
                  <c:v>15</c:v>
                </c:pt>
                <c:pt idx="1845">
                  <c:v>16</c:v>
                </c:pt>
                <c:pt idx="1846">
                  <c:v>17</c:v>
                </c:pt>
                <c:pt idx="1847">
                  <c:v>18</c:v>
                </c:pt>
                <c:pt idx="1848">
                  <c:v>19</c:v>
                </c:pt>
                <c:pt idx="1849">
                  <c:v>20</c:v>
                </c:pt>
                <c:pt idx="1850">
                  <c:v>21</c:v>
                </c:pt>
                <c:pt idx="1851">
                  <c:v>22</c:v>
                </c:pt>
                <c:pt idx="1852">
                  <c:v>23</c:v>
                </c:pt>
                <c:pt idx="1853">
                  <c:v>24</c:v>
                </c:pt>
                <c:pt idx="1854">
                  <c:v>25</c:v>
                </c:pt>
                <c:pt idx="1855">
                  <c:v>26</c:v>
                </c:pt>
                <c:pt idx="1856">
                  <c:v>27</c:v>
                </c:pt>
                <c:pt idx="1857">
                  <c:v>28</c:v>
                </c:pt>
                <c:pt idx="1858">
                  <c:v>29</c:v>
                </c:pt>
                <c:pt idx="1859">
                  <c:v>30</c:v>
                </c:pt>
                <c:pt idx="1860">
                  <c:v>31</c:v>
                </c:pt>
                <c:pt idx="1861">
                  <c:v>32</c:v>
                </c:pt>
                <c:pt idx="1862">
                  <c:v>33</c:v>
                </c:pt>
                <c:pt idx="1863">
                  <c:v>34</c:v>
                </c:pt>
                <c:pt idx="1864">
                  <c:v>35</c:v>
                </c:pt>
                <c:pt idx="1865">
                  <c:v>36</c:v>
                </c:pt>
                <c:pt idx="1866">
                  <c:v>37</c:v>
                </c:pt>
                <c:pt idx="1867">
                  <c:v>38</c:v>
                </c:pt>
                <c:pt idx="1868">
                  <c:v>39</c:v>
                </c:pt>
                <c:pt idx="1869">
                  <c:v>40</c:v>
                </c:pt>
                <c:pt idx="1870">
                  <c:v>41</c:v>
                </c:pt>
                <c:pt idx="1871">
                  <c:v>42</c:v>
                </c:pt>
                <c:pt idx="1872">
                  <c:v>43</c:v>
                </c:pt>
                <c:pt idx="1873">
                  <c:v>44</c:v>
                </c:pt>
                <c:pt idx="1874">
                  <c:v>45</c:v>
                </c:pt>
                <c:pt idx="1875">
                  <c:v>46</c:v>
                </c:pt>
                <c:pt idx="1876">
                  <c:v>47</c:v>
                </c:pt>
                <c:pt idx="1877">
                  <c:v>48</c:v>
                </c:pt>
                <c:pt idx="1878">
                  <c:v>49</c:v>
                </c:pt>
                <c:pt idx="1879">
                  <c:v>50</c:v>
                </c:pt>
                <c:pt idx="1880">
                  <c:v>51</c:v>
                </c:pt>
                <c:pt idx="1881">
                  <c:v>52</c:v>
                </c:pt>
                <c:pt idx="1882">
                  <c:v>53</c:v>
                </c:pt>
                <c:pt idx="1883">
                  <c:v>54</c:v>
                </c:pt>
                <c:pt idx="1884">
                  <c:v>55</c:v>
                </c:pt>
                <c:pt idx="1885">
                  <c:v>56</c:v>
                </c:pt>
                <c:pt idx="1886">
                  <c:v>57</c:v>
                </c:pt>
                <c:pt idx="1887">
                  <c:v>58</c:v>
                </c:pt>
                <c:pt idx="1888">
                  <c:v>59</c:v>
                </c:pt>
                <c:pt idx="1889">
                  <c:v>60</c:v>
                </c:pt>
                <c:pt idx="1890">
                  <c:v>61</c:v>
                </c:pt>
                <c:pt idx="1891">
                  <c:v>62</c:v>
                </c:pt>
                <c:pt idx="1892">
                  <c:v>63</c:v>
                </c:pt>
                <c:pt idx="1893">
                  <c:v>64</c:v>
                </c:pt>
                <c:pt idx="1894">
                  <c:v>65</c:v>
                </c:pt>
                <c:pt idx="1895">
                  <c:v>66</c:v>
                </c:pt>
                <c:pt idx="1896">
                  <c:v>67</c:v>
                </c:pt>
                <c:pt idx="1897">
                  <c:v>68</c:v>
                </c:pt>
                <c:pt idx="1898">
                  <c:v>0</c:v>
                </c:pt>
                <c:pt idx="1899">
                  <c:v>1</c:v>
                </c:pt>
                <c:pt idx="1900">
                  <c:v>13</c:v>
                </c:pt>
                <c:pt idx="1901">
                  <c:v>14</c:v>
                </c:pt>
                <c:pt idx="1902">
                  <c:v>15</c:v>
                </c:pt>
                <c:pt idx="1903">
                  <c:v>16</c:v>
                </c:pt>
                <c:pt idx="1904">
                  <c:v>17</c:v>
                </c:pt>
                <c:pt idx="1905">
                  <c:v>18</c:v>
                </c:pt>
                <c:pt idx="1906">
                  <c:v>19</c:v>
                </c:pt>
                <c:pt idx="1907">
                  <c:v>20</c:v>
                </c:pt>
                <c:pt idx="1908">
                  <c:v>21</c:v>
                </c:pt>
                <c:pt idx="1909">
                  <c:v>22</c:v>
                </c:pt>
                <c:pt idx="1910">
                  <c:v>23</c:v>
                </c:pt>
                <c:pt idx="1911">
                  <c:v>24</c:v>
                </c:pt>
                <c:pt idx="1912">
                  <c:v>25</c:v>
                </c:pt>
                <c:pt idx="1913">
                  <c:v>26</c:v>
                </c:pt>
                <c:pt idx="1914">
                  <c:v>27</c:v>
                </c:pt>
                <c:pt idx="1915">
                  <c:v>28</c:v>
                </c:pt>
                <c:pt idx="1916">
                  <c:v>29</c:v>
                </c:pt>
                <c:pt idx="1917">
                  <c:v>30</c:v>
                </c:pt>
                <c:pt idx="1918">
                  <c:v>31</c:v>
                </c:pt>
                <c:pt idx="1919">
                  <c:v>32</c:v>
                </c:pt>
                <c:pt idx="1920">
                  <c:v>33</c:v>
                </c:pt>
                <c:pt idx="1921">
                  <c:v>34</c:v>
                </c:pt>
                <c:pt idx="1922">
                  <c:v>35</c:v>
                </c:pt>
                <c:pt idx="1923">
                  <c:v>36</c:v>
                </c:pt>
                <c:pt idx="1924">
                  <c:v>37</c:v>
                </c:pt>
                <c:pt idx="1925">
                  <c:v>38</c:v>
                </c:pt>
                <c:pt idx="1926">
                  <c:v>39</c:v>
                </c:pt>
                <c:pt idx="1927">
                  <c:v>40</c:v>
                </c:pt>
                <c:pt idx="1928">
                  <c:v>41</c:v>
                </c:pt>
                <c:pt idx="1929">
                  <c:v>42</c:v>
                </c:pt>
                <c:pt idx="1930">
                  <c:v>43</c:v>
                </c:pt>
                <c:pt idx="1931">
                  <c:v>44</c:v>
                </c:pt>
                <c:pt idx="1932">
                  <c:v>45</c:v>
                </c:pt>
                <c:pt idx="1933">
                  <c:v>46</c:v>
                </c:pt>
                <c:pt idx="1934">
                  <c:v>47</c:v>
                </c:pt>
                <c:pt idx="1935">
                  <c:v>48</c:v>
                </c:pt>
                <c:pt idx="1936">
                  <c:v>49</c:v>
                </c:pt>
                <c:pt idx="1937">
                  <c:v>50</c:v>
                </c:pt>
                <c:pt idx="1938">
                  <c:v>51</c:v>
                </c:pt>
                <c:pt idx="1939">
                  <c:v>52</c:v>
                </c:pt>
                <c:pt idx="1940">
                  <c:v>53</c:v>
                </c:pt>
                <c:pt idx="1941">
                  <c:v>54</c:v>
                </c:pt>
                <c:pt idx="1942">
                  <c:v>55</c:v>
                </c:pt>
                <c:pt idx="1943">
                  <c:v>56</c:v>
                </c:pt>
                <c:pt idx="1944">
                  <c:v>57</c:v>
                </c:pt>
                <c:pt idx="1945">
                  <c:v>58</c:v>
                </c:pt>
                <c:pt idx="1946">
                  <c:v>59</c:v>
                </c:pt>
                <c:pt idx="1947">
                  <c:v>60</c:v>
                </c:pt>
                <c:pt idx="1948">
                  <c:v>61</c:v>
                </c:pt>
                <c:pt idx="1949">
                  <c:v>62</c:v>
                </c:pt>
                <c:pt idx="1950">
                  <c:v>63</c:v>
                </c:pt>
                <c:pt idx="1951">
                  <c:v>64</c:v>
                </c:pt>
                <c:pt idx="1952">
                  <c:v>65</c:v>
                </c:pt>
                <c:pt idx="1953">
                  <c:v>66</c:v>
                </c:pt>
                <c:pt idx="1954">
                  <c:v>67</c:v>
                </c:pt>
                <c:pt idx="1955">
                  <c:v>68</c:v>
                </c:pt>
                <c:pt idx="1956">
                  <c:v>10</c:v>
                </c:pt>
                <c:pt idx="1957">
                  <c:v>11</c:v>
                </c:pt>
                <c:pt idx="1958">
                  <c:v>12</c:v>
                </c:pt>
                <c:pt idx="1959">
                  <c:v>13</c:v>
                </c:pt>
                <c:pt idx="1960">
                  <c:v>14</c:v>
                </c:pt>
                <c:pt idx="1961">
                  <c:v>15</c:v>
                </c:pt>
                <c:pt idx="1962">
                  <c:v>16</c:v>
                </c:pt>
                <c:pt idx="1963">
                  <c:v>17</c:v>
                </c:pt>
                <c:pt idx="1964">
                  <c:v>18</c:v>
                </c:pt>
                <c:pt idx="1965">
                  <c:v>19</c:v>
                </c:pt>
                <c:pt idx="1966">
                  <c:v>20</c:v>
                </c:pt>
                <c:pt idx="1967">
                  <c:v>21</c:v>
                </c:pt>
                <c:pt idx="1968">
                  <c:v>22</c:v>
                </c:pt>
                <c:pt idx="1969">
                  <c:v>23</c:v>
                </c:pt>
                <c:pt idx="1970">
                  <c:v>24</c:v>
                </c:pt>
                <c:pt idx="1971">
                  <c:v>25</c:v>
                </c:pt>
                <c:pt idx="1972">
                  <c:v>26</c:v>
                </c:pt>
                <c:pt idx="1973">
                  <c:v>27</c:v>
                </c:pt>
                <c:pt idx="1974">
                  <c:v>28</c:v>
                </c:pt>
                <c:pt idx="1975">
                  <c:v>29</c:v>
                </c:pt>
                <c:pt idx="1976">
                  <c:v>30</c:v>
                </c:pt>
                <c:pt idx="1977">
                  <c:v>31</c:v>
                </c:pt>
                <c:pt idx="1978">
                  <c:v>32</c:v>
                </c:pt>
                <c:pt idx="1979">
                  <c:v>33</c:v>
                </c:pt>
                <c:pt idx="1980">
                  <c:v>34</c:v>
                </c:pt>
                <c:pt idx="1981">
                  <c:v>35</c:v>
                </c:pt>
                <c:pt idx="1982">
                  <c:v>36</c:v>
                </c:pt>
                <c:pt idx="1983">
                  <c:v>37</c:v>
                </c:pt>
                <c:pt idx="1984">
                  <c:v>38</c:v>
                </c:pt>
                <c:pt idx="1985">
                  <c:v>39</c:v>
                </c:pt>
                <c:pt idx="1986">
                  <c:v>40</c:v>
                </c:pt>
                <c:pt idx="1987">
                  <c:v>41</c:v>
                </c:pt>
                <c:pt idx="1988">
                  <c:v>42</c:v>
                </c:pt>
                <c:pt idx="1989">
                  <c:v>43</c:v>
                </c:pt>
                <c:pt idx="1990">
                  <c:v>44</c:v>
                </c:pt>
                <c:pt idx="1991">
                  <c:v>45</c:v>
                </c:pt>
                <c:pt idx="1992">
                  <c:v>46</c:v>
                </c:pt>
                <c:pt idx="1993">
                  <c:v>47</c:v>
                </c:pt>
                <c:pt idx="1994">
                  <c:v>48</c:v>
                </c:pt>
                <c:pt idx="1995">
                  <c:v>49</c:v>
                </c:pt>
                <c:pt idx="1996">
                  <c:v>50</c:v>
                </c:pt>
                <c:pt idx="1997">
                  <c:v>51</c:v>
                </c:pt>
                <c:pt idx="1998">
                  <c:v>52</c:v>
                </c:pt>
                <c:pt idx="1999">
                  <c:v>53</c:v>
                </c:pt>
                <c:pt idx="2000">
                  <c:v>54</c:v>
                </c:pt>
                <c:pt idx="2001">
                  <c:v>55</c:v>
                </c:pt>
                <c:pt idx="2002">
                  <c:v>56</c:v>
                </c:pt>
                <c:pt idx="2003">
                  <c:v>57</c:v>
                </c:pt>
                <c:pt idx="2004">
                  <c:v>58</c:v>
                </c:pt>
                <c:pt idx="2005">
                  <c:v>59</c:v>
                </c:pt>
                <c:pt idx="2006">
                  <c:v>60</c:v>
                </c:pt>
                <c:pt idx="2007">
                  <c:v>61</c:v>
                </c:pt>
                <c:pt idx="2008">
                  <c:v>62</c:v>
                </c:pt>
                <c:pt idx="2009">
                  <c:v>63</c:v>
                </c:pt>
                <c:pt idx="2010">
                  <c:v>65</c:v>
                </c:pt>
                <c:pt idx="2011">
                  <c:v>66</c:v>
                </c:pt>
                <c:pt idx="2012">
                  <c:v>73</c:v>
                </c:pt>
                <c:pt idx="2013">
                  <c:v>1</c:v>
                </c:pt>
                <c:pt idx="2014">
                  <c:v>10</c:v>
                </c:pt>
                <c:pt idx="2015">
                  <c:v>11</c:v>
                </c:pt>
                <c:pt idx="2016">
                  <c:v>12</c:v>
                </c:pt>
                <c:pt idx="2017">
                  <c:v>13</c:v>
                </c:pt>
                <c:pt idx="2018">
                  <c:v>14</c:v>
                </c:pt>
                <c:pt idx="2019">
                  <c:v>15</c:v>
                </c:pt>
                <c:pt idx="2020">
                  <c:v>16</c:v>
                </c:pt>
                <c:pt idx="2021">
                  <c:v>17</c:v>
                </c:pt>
                <c:pt idx="2022">
                  <c:v>18</c:v>
                </c:pt>
                <c:pt idx="2023">
                  <c:v>19</c:v>
                </c:pt>
                <c:pt idx="2024">
                  <c:v>20</c:v>
                </c:pt>
                <c:pt idx="2025">
                  <c:v>21</c:v>
                </c:pt>
                <c:pt idx="2026">
                  <c:v>22</c:v>
                </c:pt>
                <c:pt idx="2027">
                  <c:v>23</c:v>
                </c:pt>
                <c:pt idx="2028">
                  <c:v>24</c:v>
                </c:pt>
                <c:pt idx="2029">
                  <c:v>25</c:v>
                </c:pt>
                <c:pt idx="2030">
                  <c:v>26</c:v>
                </c:pt>
                <c:pt idx="2031">
                  <c:v>27</c:v>
                </c:pt>
                <c:pt idx="2032">
                  <c:v>28</c:v>
                </c:pt>
                <c:pt idx="2033">
                  <c:v>29</c:v>
                </c:pt>
                <c:pt idx="2034">
                  <c:v>30</c:v>
                </c:pt>
                <c:pt idx="2035">
                  <c:v>31</c:v>
                </c:pt>
                <c:pt idx="2036">
                  <c:v>32</c:v>
                </c:pt>
                <c:pt idx="2037">
                  <c:v>33</c:v>
                </c:pt>
                <c:pt idx="2038">
                  <c:v>34</c:v>
                </c:pt>
                <c:pt idx="2039">
                  <c:v>35</c:v>
                </c:pt>
                <c:pt idx="2040">
                  <c:v>36</c:v>
                </c:pt>
                <c:pt idx="2041">
                  <c:v>37</c:v>
                </c:pt>
                <c:pt idx="2042">
                  <c:v>38</c:v>
                </c:pt>
                <c:pt idx="2043">
                  <c:v>39</c:v>
                </c:pt>
                <c:pt idx="2044">
                  <c:v>40</c:v>
                </c:pt>
                <c:pt idx="2045">
                  <c:v>41</c:v>
                </c:pt>
                <c:pt idx="2046">
                  <c:v>42</c:v>
                </c:pt>
                <c:pt idx="2047">
                  <c:v>43</c:v>
                </c:pt>
                <c:pt idx="2048">
                  <c:v>44</c:v>
                </c:pt>
                <c:pt idx="2049">
                  <c:v>45</c:v>
                </c:pt>
                <c:pt idx="2050">
                  <c:v>46</c:v>
                </c:pt>
                <c:pt idx="2051">
                  <c:v>47</c:v>
                </c:pt>
                <c:pt idx="2052">
                  <c:v>48</c:v>
                </c:pt>
                <c:pt idx="2053">
                  <c:v>49</c:v>
                </c:pt>
                <c:pt idx="2054">
                  <c:v>50</c:v>
                </c:pt>
                <c:pt idx="2055">
                  <c:v>51</c:v>
                </c:pt>
                <c:pt idx="2056">
                  <c:v>52</c:v>
                </c:pt>
                <c:pt idx="2057">
                  <c:v>53</c:v>
                </c:pt>
                <c:pt idx="2058">
                  <c:v>54</c:v>
                </c:pt>
                <c:pt idx="2059">
                  <c:v>55</c:v>
                </c:pt>
                <c:pt idx="2060">
                  <c:v>56</c:v>
                </c:pt>
                <c:pt idx="2061">
                  <c:v>57</c:v>
                </c:pt>
                <c:pt idx="2062">
                  <c:v>58</c:v>
                </c:pt>
                <c:pt idx="2063">
                  <c:v>59</c:v>
                </c:pt>
                <c:pt idx="2064">
                  <c:v>60</c:v>
                </c:pt>
                <c:pt idx="2065">
                  <c:v>61</c:v>
                </c:pt>
                <c:pt idx="2066">
                  <c:v>62</c:v>
                </c:pt>
                <c:pt idx="2067">
                  <c:v>63</c:v>
                </c:pt>
                <c:pt idx="2068">
                  <c:v>66</c:v>
                </c:pt>
                <c:pt idx="2069">
                  <c:v>67</c:v>
                </c:pt>
                <c:pt idx="2070">
                  <c:v>12</c:v>
                </c:pt>
                <c:pt idx="2071">
                  <c:v>13</c:v>
                </c:pt>
                <c:pt idx="2072">
                  <c:v>14</c:v>
                </c:pt>
                <c:pt idx="2073">
                  <c:v>15</c:v>
                </c:pt>
                <c:pt idx="2074">
                  <c:v>16</c:v>
                </c:pt>
                <c:pt idx="2075">
                  <c:v>17</c:v>
                </c:pt>
                <c:pt idx="2076">
                  <c:v>18</c:v>
                </c:pt>
                <c:pt idx="2077">
                  <c:v>19</c:v>
                </c:pt>
                <c:pt idx="2078">
                  <c:v>20</c:v>
                </c:pt>
                <c:pt idx="2079">
                  <c:v>21</c:v>
                </c:pt>
                <c:pt idx="2080">
                  <c:v>22</c:v>
                </c:pt>
                <c:pt idx="2081">
                  <c:v>23</c:v>
                </c:pt>
                <c:pt idx="2082">
                  <c:v>24</c:v>
                </c:pt>
                <c:pt idx="2083">
                  <c:v>25</c:v>
                </c:pt>
                <c:pt idx="2084">
                  <c:v>26</c:v>
                </c:pt>
                <c:pt idx="2085">
                  <c:v>27</c:v>
                </c:pt>
                <c:pt idx="2086">
                  <c:v>28</c:v>
                </c:pt>
                <c:pt idx="2087">
                  <c:v>29</c:v>
                </c:pt>
                <c:pt idx="2088">
                  <c:v>30</c:v>
                </c:pt>
                <c:pt idx="2089">
                  <c:v>31</c:v>
                </c:pt>
                <c:pt idx="2090">
                  <c:v>32</c:v>
                </c:pt>
                <c:pt idx="2091">
                  <c:v>33</c:v>
                </c:pt>
                <c:pt idx="2092">
                  <c:v>34</c:v>
                </c:pt>
                <c:pt idx="2093">
                  <c:v>35</c:v>
                </c:pt>
                <c:pt idx="2094">
                  <c:v>36</c:v>
                </c:pt>
                <c:pt idx="2095">
                  <c:v>37</c:v>
                </c:pt>
                <c:pt idx="2096">
                  <c:v>38</c:v>
                </c:pt>
                <c:pt idx="2097">
                  <c:v>39</c:v>
                </c:pt>
                <c:pt idx="2098">
                  <c:v>40</c:v>
                </c:pt>
                <c:pt idx="2099">
                  <c:v>41</c:v>
                </c:pt>
                <c:pt idx="2100">
                  <c:v>42</c:v>
                </c:pt>
                <c:pt idx="2101">
                  <c:v>43</c:v>
                </c:pt>
                <c:pt idx="2102">
                  <c:v>44</c:v>
                </c:pt>
                <c:pt idx="2103">
                  <c:v>45</c:v>
                </c:pt>
                <c:pt idx="2104">
                  <c:v>46</c:v>
                </c:pt>
                <c:pt idx="2105">
                  <c:v>47</c:v>
                </c:pt>
                <c:pt idx="2106">
                  <c:v>48</c:v>
                </c:pt>
                <c:pt idx="2107">
                  <c:v>49</c:v>
                </c:pt>
                <c:pt idx="2108">
                  <c:v>50</c:v>
                </c:pt>
                <c:pt idx="2109">
                  <c:v>51</c:v>
                </c:pt>
                <c:pt idx="2110">
                  <c:v>52</c:v>
                </c:pt>
                <c:pt idx="2111">
                  <c:v>53</c:v>
                </c:pt>
                <c:pt idx="2112">
                  <c:v>54</c:v>
                </c:pt>
                <c:pt idx="2113">
                  <c:v>55</c:v>
                </c:pt>
                <c:pt idx="2114">
                  <c:v>56</c:v>
                </c:pt>
                <c:pt idx="2115">
                  <c:v>57</c:v>
                </c:pt>
                <c:pt idx="2116">
                  <c:v>58</c:v>
                </c:pt>
                <c:pt idx="2117">
                  <c:v>59</c:v>
                </c:pt>
                <c:pt idx="2118">
                  <c:v>60</c:v>
                </c:pt>
                <c:pt idx="2119">
                  <c:v>61</c:v>
                </c:pt>
                <c:pt idx="2120">
                  <c:v>62</c:v>
                </c:pt>
                <c:pt idx="2121">
                  <c:v>63</c:v>
                </c:pt>
                <c:pt idx="2122">
                  <c:v>64</c:v>
                </c:pt>
                <c:pt idx="2123">
                  <c:v>65</c:v>
                </c:pt>
                <c:pt idx="2124">
                  <c:v>66</c:v>
                </c:pt>
                <c:pt idx="2125">
                  <c:v>11</c:v>
                </c:pt>
                <c:pt idx="2126">
                  <c:v>12</c:v>
                </c:pt>
                <c:pt idx="2127">
                  <c:v>13</c:v>
                </c:pt>
                <c:pt idx="2128">
                  <c:v>14</c:v>
                </c:pt>
                <c:pt idx="2129">
                  <c:v>15</c:v>
                </c:pt>
                <c:pt idx="2130">
                  <c:v>16</c:v>
                </c:pt>
                <c:pt idx="2131">
                  <c:v>17</c:v>
                </c:pt>
                <c:pt idx="2132">
                  <c:v>18</c:v>
                </c:pt>
                <c:pt idx="2133">
                  <c:v>19</c:v>
                </c:pt>
                <c:pt idx="2134">
                  <c:v>20</c:v>
                </c:pt>
                <c:pt idx="2135">
                  <c:v>21</c:v>
                </c:pt>
                <c:pt idx="2136">
                  <c:v>22</c:v>
                </c:pt>
                <c:pt idx="2137">
                  <c:v>23</c:v>
                </c:pt>
                <c:pt idx="2138">
                  <c:v>24</c:v>
                </c:pt>
                <c:pt idx="2139">
                  <c:v>25</c:v>
                </c:pt>
                <c:pt idx="2140">
                  <c:v>26</c:v>
                </c:pt>
                <c:pt idx="2141">
                  <c:v>27</c:v>
                </c:pt>
                <c:pt idx="2142">
                  <c:v>28</c:v>
                </c:pt>
                <c:pt idx="2143">
                  <c:v>29</c:v>
                </c:pt>
                <c:pt idx="2144">
                  <c:v>30</c:v>
                </c:pt>
                <c:pt idx="2145">
                  <c:v>31</c:v>
                </c:pt>
                <c:pt idx="2146">
                  <c:v>32</c:v>
                </c:pt>
                <c:pt idx="2147">
                  <c:v>33</c:v>
                </c:pt>
                <c:pt idx="2148">
                  <c:v>34</c:v>
                </c:pt>
                <c:pt idx="2149">
                  <c:v>35</c:v>
                </c:pt>
                <c:pt idx="2150">
                  <c:v>36</c:v>
                </c:pt>
                <c:pt idx="2151">
                  <c:v>37</c:v>
                </c:pt>
                <c:pt idx="2152">
                  <c:v>38</c:v>
                </c:pt>
                <c:pt idx="2153">
                  <c:v>39</c:v>
                </c:pt>
                <c:pt idx="2154">
                  <c:v>40</c:v>
                </c:pt>
                <c:pt idx="2155">
                  <c:v>41</c:v>
                </c:pt>
                <c:pt idx="2156">
                  <c:v>42</c:v>
                </c:pt>
                <c:pt idx="2157">
                  <c:v>43</c:v>
                </c:pt>
                <c:pt idx="2158">
                  <c:v>44</c:v>
                </c:pt>
                <c:pt idx="2159">
                  <c:v>45</c:v>
                </c:pt>
                <c:pt idx="2160">
                  <c:v>46</c:v>
                </c:pt>
                <c:pt idx="2161">
                  <c:v>47</c:v>
                </c:pt>
                <c:pt idx="2162">
                  <c:v>48</c:v>
                </c:pt>
                <c:pt idx="2163">
                  <c:v>49</c:v>
                </c:pt>
                <c:pt idx="2164">
                  <c:v>50</c:v>
                </c:pt>
                <c:pt idx="2165">
                  <c:v>51</c:v>
                </c:pt>
                <c:pt idx="2166">
                  <c:v>52</c:v>
                </c:pt>
                <c:pt idx="2167">
                  <c:v>53</c:v>
                </c:pt>
                <c:pt idx="2168">
                  <c:v>54</c:v>
                </c:pt>
                <c:pt idx="2169">
                  <c:v>55</c:v>
                </c:pt>
                <c:pt idx="2170">
                  <c:v>56</c:v>
                </c:pt>
                <c:pt idx="2171">
                  <c:v>57</c:v>
                </c:pt>
                <c:pt idx="2172">
                  <c:v>58</c:v>
                </c:pt>
                <c:pt idx="2173">
                  <c:v>59</c:v>
                </c:pt>
                <c:pt idx="2174">
                  <c:v>60</c:v>
                </c:pt>
                <c:pt idx="2175">
                  <c:v>61</c:v>
                </c:pt>
                <c:pt idx="2176">
                  <c:v>62</c:v>
                </c:pt>
                <c:pt idx="2177">
                  <c:v>63</c:v>
                </c:pt>
                <c:pt idx="2178">
                  <c:v>64</c:v>
                </c:pt>
                <c:pt idx="2179">
                  <c:v>65</c:v>
                </c:pt>
                <c:pt idx="2180">
                  <c:v>66</c:v>
                </c:pt>
                <c:pt idx="2181">
                  <c:v>68</c:v>
                </c:pt>
                <c:pt idx="2182">
                  <c:v>69</c:v>
                </c:pt>
                <c:pt idx="2183">
                  <c:v>10</c:v>
                </c:pt>
                <c:pt idx="2184">
                  <c:v>11</c:v>
                </c:pt>
                <c:pt idx="2185">
                  <c:v>12</c:v>
                </c:pt>
                <c:pt idx="2186">
                  <c:v>13</c:v>
                </c:pt>
                <c:pt idx="2187">
                  <c:v>14</c:v>
                </c:pt>
                <c:pt idx="2188">
                  <c:v>15</c:v>
                </c:pt>
                <c:pt idx="2189">
                  <c:v>16</c:v>
                </c:pt>
                <c:pt idx="2190">
                  <c:v>17</c:v>
                </c:pt>
                <c:pt idx="2191">
                  <c:v>18</c:v>
                </c:pt>
                <c:pt idx="2192">
                  <c:v>19</c:v>
                </c:pt>
                <c:pt idx="2193">
                  <c:v>20</c:v>
                </c:pt>
                <c:pt idx="2194">
                  <c:v>21</c:v>
                </c:pt>
                <c:pt idx="2195">
                  <c:v>22</c:v>
                </c:pt>
                <c:pt idx="2196">
                  <c:v>23</c:v>
                </c:pt>
                <c:pt idx="2197">
                  <c:v>24</c:v>
                </c:pt>
                <c:pt idx="2198">
                  <c:v>25</c:v>
                </c:pt>
                <c:pt idx="2199">
                  <c:v>26</c:v>
                </c:pt>
                <c:pt idx="2200">
                  <c:v>27</c:v>
                </c:pt>
                <c:pt idx="2201">
                  <c:v>28</c:v>
                </c:pt>
                <c:pt idx="2202">
                  <c:v>29</c:v>
                </c:pt>
                <c:pt idx="2203">
                  <c:v>30</c:v>
                </c:pt>
                <c:pt idx="2204">
                  <c:v>31</c:v>
                </c:pt>
                <c:pt idx="2205">
                  <c:v>32</c:v>
                </c:pt>
                <c:pt idx="2206">
                  <c:v>33</c:v>
                </c:pt>
                <c:pt idx="2207">
                  <c:v>34</c:v>
                </c:pt>
                <c:pt idx="2208">
                  <c:v>35</c:v>
                </c:pt>
                <c:pt idx="2209">
                  <c:v>36</c:v>
                </c:pt>
                <c:pt idx="2210">
                  <c:v>37</c:v>
                </c:pt>
                <c:pt idx="2211">
                  <c:v>38</c:v>
                </c:pt>
                <c:pt idx="2212">
                  <c:v>39</c:v>
                </c:pt>
                <c:pt idx="2213">
                  <c:v>40</c:v>
                </c:pt>
                <c:pt idx="2214">
                  <c:v>41</c:v>
                </c:pt>
                <c:pt idx="2215">
                  <c:v>42</c:v>
                </c:pt>
                <c:pt idx="2216">
                  <c:v>43</c:v>
                </c:pt>
                <c:pt idx="2217">
                  <c:v>44</c:v>
                </c:pt>
                <c:pt idx="2218">
                  <c:v>45</c:v>
                </c:pt>
                <c:pt idx="2219">
                  <c:v>46</c:v>
                </c:pt>
                <c:pt idx="2220">
                  <c:v>47</c:v>
                </c:pt>
                <c:pt idx="2221">
                  <c:v>48</c:v>
                </c:pt>
                <c:pt idx="2222">
                  <c:v>49</c:v>
                </c:pt>
                <c:pt idx="2223">
                  <c:v>50</c:v>
                </c:pt>
                <c:pt idx="2224">
                  <c:v>51</c:v>
                </c:pt>
                <c:pt idx="2225">
                  <c:v>52</c:v>
                </c:pt>
                <c:pt idx="2226">
                  <c:v>53</c:v>
                </c:pt>
                <c:pt idx="2227">
                  <c:v>54</c:v>
                </c:pt>
                <c:pt idx="2228">
                  <c:v>55</c:v>
                </c:pt>
                <c:pt idx="2229">
                  <c:v>56</c:v>
                </c:pt>
                <c:pt idx="2230">
                  <c:v>57</c:v>
                </c:pt>
                <c:pt idx="2231">
                  <c:v>58</c:v>
                </c:pt>
                <c:pt idx="2232">
                  <c:v>59</c:v>
                </c:pt>
                <c:pt idx="2233">
                  <c:v>60</c:v>
                </c:pt>
                <c:pt idx="2234">
                  <c:v>61</c:v>
                </c:pt>
                <c:pt idx="2235">
                  <c:v>62</c:v>
                </c:pt>
                <c:pt idx="2236">
                  <c:v>63</c:v>
                </c:pt>
                <c:pt idx="2237">
                  <c:v>64</c:v>
                </c:pt>
                <c:pt idx="2238">
                  <c:v>65</c:v>
                </c:pt>
                <c:pt idx="2239">
                  <c:v>67</c:v>
                </c:pt>
                <c:pt idx="2240">
                  <c:v>68</c:v>
                </c:pt>
                <c:pt idx="2241">
                  <c:v>71</c:v>
                </c:pt>
                <c:pt idx="2242">
                  <c:v>12</c:v>
                </c:pt>
                <c:pt idx="2243">
                  <c:v>13</c:v>
                </c:pt>
                <c:pt idx="2244">
                  <c:v>14</c:v>
                </c:pt>
                <c:pt idx="2245">
                  <c:v>15</c:v>
                </c:pt>
                <c:pt idx="2246">
                  <c:v>16</c:v>
                </c:pt>
                <c:pt idx="2247">
                  <c:v>17</c:v>
                </c:pt>
                <c:pt idx="2248">
                  <c:v>18</c:v>
                </c:pt>
                <c:pt idx="2249">
                  <c:v>19</c:v>
                </c:pt>
                <c:pt idx="2250">
                  <c:v>20</c:v>
                </c:pt>
                <c:pt idx="2251">
                  <c:v>21</c:v>
                </c:pt>
                <c:pt idx="2252">
                  <c:v>22</c:v>
                </c:pt>
                <c:pt idx="2253">
                  <c:v>23</c:v>
                </c:pt>
                <c:pt idx="2254">
                  <c:v>24</c:v>
                </c:pt>
                <c:pt idx="2255">
                  <c:v>25</c:v>
                </c:pt>
                <c:pt idx="2256">
                  <c:v>26</c:v>
                </c:pt>
                <c:pt idx="2257">
                  <c:v>27</c:v>
                </c:pt>
                <c:pt idx="2258">
                  <c:v>28</c:v>
                </c:pt>
                <c:pt idx="2259">
                  <c:v>29</c:v>
                </c:pt>
                <c:pt idx="2260">
                  <c:v>30</c:v>
                </c:pt>
                <c:pt idx="2261">
                  <c:v>31</c:v>
                </c:pt>
                <c:pt idx="2262">
                  <c:v>32</c:v>
                </c:pt>
                <c:pt idx="2263">
                  <c:v>33</c:v>
                </c:pt>
                <c:pt idx="2264">
                  <c:v>34</c:v>
                </c:pt>
                <c:pt idx="2265">
                  <c:v>35</c:v>
                </c:pt>
                <c:pt idx="2266">
                  <c:v>36</c:v>
                </c:pt>
                <c:pt idx="2267">
                  <c:v>37</c:v>
                </c:pt>
                <c:pt idx="2268">
                  <c:v>38</c:v>
                </c:pt>
                <c:pt idx="2269">
                  <c:v>39</c:v>
                </c:pt>
                <c:pt idx="2270">
                  <c:v>40</c:v>
                </c:pt>
                <c:pt idx="2271">
                  <c:v>41</c:v>
                </c:pt>
                <c:pt idx="2272">
                  <c:v>42</c:v>
                </c:pt>
                <c:pt idx="2273">
                  <c:v>43</c:v>
                </c:pt>
                <c:pt idx="2274">
                  <c:v>44</c:v>
                </c:pt>
                <c:pt idx="2275">
                  <c:v>45</c:v>
                </c:pt>
                <c:pt idx="2276">
                  <c:v>46</c:v>
                </c:pt>
                <c:pt idx="2277">
                  <c:v>47</c:v>
                </c:pt>
                <c:pt idx="2278">
                  <c:v>48</c:v>
                </c:pt>
                <c:pt idx="2279">
                  <c:v>49</c:v>
                </c:pt>
                <c:pt idx="2280">
                  <c:v>50</c:v>
                </c:pt>
                <c:pt idx="2281">
                  <c:v>51</c:v>
                </c:pt>
                <c:pt idx="2282">
                  <c:v>52</c:v>
                </c:pt>
                <c:pt idx="2283">
                  <c:v>53</c:v>
                </c:pt>
                <c:pt idx="2284">
                  <c:v>54</c:v>
                </c:pt>
                <c:pt idx="2285">
                  <c:v>55</c:v>
                </c:pt>
                <c:pt idx="2286">
                  <c:v>56</c:v>
                </c:pt>
                <c:pt idx="2287">
                  <c:v>57</c:v>
                </c:pt>
                <c:pt idx="2288">
                  <c:v>58</c:v>
                </c:pt>
                <c:pt idx="2289">
                  <c:v>59</c:v>
                </c:pt>
                <c:pt idx="2290">
                  <c:v>60</c:v>
                </c:pt>
                <c:pt idx="2291">
                  <c:v>61</c:v>
                </c:pt>
                <c:pt idx="2292">
                  <c:v>62</c:v>
                </c:pt>
                <c:pt idx="2293">
                  <c:v>64</c:v>
                </c:pt>
                <c:pt idx="2294">
                  <c:v>65</c:v>
                </c:pt>
                <c:pt idx="2295">
                  <c:v>66</c:v>
                </c:pt>
                <c:pt idx="2296">
                  <c:v>67</c:v>
                </c:pt>
                <c:pt idx="2297">
                  <c:v>5</c:v>
                </c:pt>
                <c:pt idx="2298">
                  <c:v>9</c:v>
                </c:pt>
                <c:pt idx="2299">
                  <c:v>12</c:v>
                </c:pt>
                <c:pt idx="2300">
                  <c:v>13</c:v>
                </c:pt>
                <c:pt idx="2301">
                  <c:v>14</c:v>
                </c:pt>
                <c:pt idx="2302">
                  <c:v>15</c:v>
                </c:pt>
                <c:pt idx="2303">
                  <c:v>16</c:v>
                </c:pt>
                <c:pt idx="2304">
                  <c:v>17</c:v>
                </c:pt>
                <c:pt idx="2305">
                  <c:v>18</c:v>
                </c:pt>
                <c:pt idx="2306">
                  <c:v>19</c:v>
                </c:pt>
                <c:pt idx="2307">
                  <c:v>20</c:v>
                </c:pt>
                <c:pt idx="2308">
                  <c:v>21</c:v>
                </c:pt>
                <c:pt idx="2309">
                  <c:v>22</c:v>
                </c:pt>
                <c:pt idx="2310">
                  <c:v>23</c:v>
                </c:pt>
                <c:pt idx="2311">
                  <c:v>24</c:v>
                </c:pt>
                <c:pt idx="2312">
                  <c:v>25</c:v>
                </c:pt>
                <c:pt idx="2313">
                  <c:v>26</c:v>
                </c:pt>
                <c:pt idx="2314">
                  <c:v>27</c:v>
                </c:pt>
                <c:pt idx="2315">
                  <c:v>28</c:v>
                </c:pt>
                <c:pt idx="2316">
                  <c:v>29</c:v>
                </c:pt>
                <c:pt idx="2317">
                  <c:v>30</c:v>
                </c:pt>
                <c:pt idx="2318">
                  <c:v>31</c:v>
                </c:pt>
                <c:pt idx="2319">
                  <c:v>32</c:v>
                </c:pt>
                <c:pt idx="2320">
                  <c:v>33</c:v>
                </c:pt>
                <c:pt idx="2321">
                  <c:v>34</c:v>
                </c:pt>
                <c:pt idx="2322">
                  <c:v>35</c:v>
                </c:pt>
                <c:pt idx="2323">
                  <c:v>36</c:v>
                </c:pt>
                <c:pt idx="2324">
                  <c:v>37</c:v>
                </c:pt>
                <c:pt idx="2325">
                  <c:v>38</c:v>
                </c:pt>
                <c:pt idx="2326">
                  <c:v>39</c:v>
                </c:pt>
                <c:pt idx="2327">
                  <c:v>40</c:v>
                </c:pt>
                <c:pt idx="2328">
                  <c:v>41</c:v>
                </c:pt>
                <c:pt idx="2329">
                  <c:v>42</c:v>
                </c:pt>
                <c:pt idx="2330">
                  <c:v>43</c:v>
                </c:pt>
                <c:pt idx="2331">
                  <c:v>44</c:v>
                </c:pt>
                <c:pt idx="2332">
                  <c:v>45</c:v>
                </c:pt>
                <c:pt idx="2333">
                  <c:v>46</c:v>
                </c:pt>
                <c:pt idx="2334">
                  <c:v>47</c:v>
                </c:pt>
                <c:pt idx="2335">
                  <c:v>48</c:v>
                </c:pt>
                <c:pt idx="2336">
                  <c:v>49</c:v>
                </c:pt>
                <c:pt idx="2337">
                  <c:v>50</c:v>
                </c:pt>
                <c:pt idx="2338">
                  <c:v>51</c:v>
                </c:pt>
                <c:pt idx="2339">
                  <c:v>52</c:v>
                </c:pt>
                <c:pt idx="2340">
                  <c:v>53</c:v>
                </c:pt>
                <c:pt idx="2341">
                  <c:v>54</c:v>
                </c:pt>
                <c:pt idx="2342">
                  <c:v>55</c:v>
                </c:pt>
                <c:pt idx="2343">
                  <c:v>56</c:v>
                </c:pt>
                <c:pt idx="2344">
                  <c:v>57</c:v>
                </c:pt>
                <c:pt idx="2345">
                  <c:v>58</c:v>
                </c:pt>
                <c:pt idx="2346">
                  <c:v>59</c:v>
                </c:pt>
                <c:pt idx="2347">
                  <c:v>60</c:v>
                </c:pt>
                <c:pt idx="2348">
                  <c:v>61</c:v>
                </c:pt>
                <c:pt idx="2349">
                  <c:v>62</c:v>
                </c:pt>
                <c:pt idx="2350">
                  <c:v>63</c:v>
                </c:pt>
                <c:pt idx="2351">
                  <c:v>64</c:v>
                </c:pt>
                <c:pt idx="2352">
                  <c:v>65</c:v>
                </c:pt>
                <c:pt idx="2353">
                  <c:v>66</c:v>
                </c:pt>
                <c:pt idx="2354">
                  <c:v>67</c:v>
                </c:pt>
                <c:pt idx="2355">
                  <c:v>12</c:v>
                </c:pt>
                <c:pt idx="2356">
                  <c:v>13</c:v>
                </c:pt>
                <c:pt idx="2357">
                  <c:v>14</c:v>
                </c:pt>
                <c:pt idx="2358">
                  <c:v>15</c:v>
                </c:pt>
                <c:pt idx="2359">
                  <c:v>16</c:v>
                </c:pt>
                <c:pt idx="2360">
                  <c:v>17</c:v>
                </c:pt>
                <c:pt idx="2361">
                  <c:v>18</c:v>
                </c:pt>
                <c:pt idx="2362">
                  <c:v>19</c:v>
                </c:pt>
                <c:pt idx="2363">
                  <c:v>20</c:v>
                </c:pt>
                <c:pt idx="2364">
                  <c:v>21</c:v>
                </c:pt>
                <c:pt idx="2365">
                  <c:v>22</c:v>
                </c:pt>
                <c:pt idx="2366">
                  <c:v>23</c:v>
                </c:pt>
                <c:pt idx="2367">
                  <c:v>24</c:v>
                </c:pt>
                <c:pt idx="2368">
                  <c:v>25</c:v>
                </c:pt>
                <c:pt idx="2369">
                  <c:v>26</c:v>
                </c:pt>
                <c:pt idx="2370">
                  <c:v>27</c:v>
                </c:pt>
                <c:pt idx="2371">
                  <c:v>28</c:v>
                </c:pt>
                <c:pt idx="2372">
                  <c:v>29</c:v>
                </c:pt>
                <c:pt idx="2373">
                  <c:v>30</c:v>
                </c:pt>
                <c:pt idx="2374">
                  <c:v>31</c:v>
                </c:pt>
                <c:pt idx="2375">
                  <c:v>32</c:v>
                </c:pt>
                <c:pt idx="2376">
                  <c:v>33</c:v>
                </c:pt>
                <c:pt idx="2377">
                  <c:v>34</c:v>
                </c:pt>
                <c:pt idx="2378">
                  <c:v>35</c:v>
                </c:pt>
                <c:pt idx="2379">
                  <c:v>36</c:v>
                </c:pt>
                <c:pt idx="2380">
                  <c:v>37</c:v>
                </c:pt>
                <c:pt idx="2381">
                  <c:v>38</c:v>
                </c:pt>
                <c:pt idx="2382">
                  <c:v>39</c:v>
                </c:pt>
                <c:pt idx="2383">
                  <c:v>40</c:v>
                </c:pt>
                <c:pt idx="2384">
                  <c:v>41</c:v>
                </c:pt>
                <c:pt idx="2385">
                  <c:v>42</c:v>
                </c:pt>
                <c:pt idx="2386">
                  <c:v>43</c:v>
                </c:pt>
                <c:pt idx="2387">
                  <c:v>44</c:v>
                </c:pt>
                <c:pt idx="2388">
                  <c:v>45</c:v>
                </c:pt>
                <c:pt idx="2389">
                  <c:v>46</c:v>
                </c:pt>
                <c:pt idx="2390">
                  <c:v>47</c:v>
                </c:pt>
                <c:pt idx="2391">
                  <c:v>48</c:v>
                </c:pt>
                <c:pt idx="2392">
                  <c:v>49</c:v>
                </c:pt>
                <c:pt idx="2393">
                  <c:v>50</c:v>
                </c:pt>
                <c:pt idx="2394">
                  <c:v>51</c:v>
                </c:pt>
                <c:pt idx="2395">
                  <c:v>52</c:v>
                </c:pt>
                <c:pt idx="2396">
                  <c:v>53</c:v>
                </c:pt>
                <c:pt idx="2397">
                  <c:v>54</c:v>
                </c:pt>
                <c:pt idx="2398">
                  <c:v>55</c:v>
                </c:pt>
                <c:pt idx="2399">
                  <c:v>56</c:v>
                </c:pt>
                <c:pt idx="2400">
                  <c:v>57</c:v>
                </c:pt>
                <c:pt idx="2401">
                  <c:v>58</c:v>
                </c:pt>
                <c:pt idx="2402">
                  <c:v>59</c:v>
                </c:pt>
                <c:pt idx="2403">
                  <c:v>60</c:v>
                </c:pt>
                <c:pt idx="2404">
                  <c:v>61</c:v>
                </c:pt>
                <c:pt idx="2405">
                  <c:v>62</c:v>
                </c:pt>
                <c:pt idx="2406">
                  <c:v>63</c:v>
                </c:pt>
                <c:pt idx="2407">
                  <c:v>64</c:v>
                </c:pt>
                <c:pt idx="2408">
                  <c:v>65</c:v>
                </c:pt>
                <c:pt idx="2409">
                  <c:v>66</c:v>
                </c:pt>
                <c:pt idx="2410">
                  <c:v>67</c:v>
                </c:pt>
                <c:pt idx="2411">
                  <c:v>70</c:v>
                </c:pt>
                <c:pt idx="2412">
                  <c:v>72</c:v>
                </c:pt>
                <c:pt idx="2413">
                  <c:v>12</c:v>
                </c:pt>
                <c:pt idx="2414">
                  <c:v>13</c:v>
                </c:pt>
                <c:pt idx="2415">
                  <c:v>14</c:v>
                </c:pt>
                <c:pt idx="2416">
                  <c:v>15</c:v>
                </c:pt>
                <c:pt idx="2417">
                  <c:v>16</c:v>
                </c:pt>
                <c:pt idx="2418">
                  <c:v>17</c:v>
                </c:pt>
                <c:pt idx="2419">
                  <c:v>18</c:v>
                </c:pt>
                <c:pt idx="2420">
                  <c:v>19</c:v>
                </c:pt>
                <c:pt idx="2421">
                  <c:v>20</c:v>
                </c:pt>
                <c:pt idx="2422">
                  <c:v>21</c:v>
                </c:pt>
                <c:pt idx="2423">
                  <c:v>22</c:v>
                </c:pt>
                <c:pt idx="2424">
                  <c:v>23</c:v>
                </c:pt>
                <c:pt idx="2425">
                  <c:v>24</c:v>
                </c:pt>
                <c:pt idx="2426">
                  <c:v>25</c:v>
                </c:pt>
                <c:pt idx="2427">
                  <c:v>26</c:v>
                </c:pt>
                <c:pt idx="2428">
                  <c:v>27</c:v>
                </c:pt>
                <c:pt idx="2429">
                  <c:v>28</c:v>
                </c:pt>
                <c:pt idx="2430">
                  <c:v>29</c:v>
                </c:pt>
                <c:pt idx="2431">
                  <c:v>30</c:v>
                </c:pt>
                <c:pt idx="2432">
                  <c:v>31</c:v>
                </c:pt>
                <c:pt idx="2433">
                  <c:v>32</c:v>
                </c:pt>
                <c:pt idx="2434">
                  <c:v>33</c:v>
                </c:pt>
                <c:pt idx="2435">
                  <c:v>34</c:v>
                </c:pt>
                <c:pt idx="2436">
                  <c:v>35</c:v>
                </c:pt>
                <c:pt idx="2437">
                  <c:v>36</c:v>
                </c:pt>
                <c:pt idx="2438">
                  <c:v>37</c:v>
                </c:pt>
                <c:pt idx="2439">
                  <c:v>38</c:v>
                </c:pt>
                <c:pt idx="2440">
                  <c:v>39</c:v>
                </c:pt>
                <c:pt idx="2441">
                  <c:v>40</c:v>
                </c:pt>
                <c:pt idx="2442">
                  <c:v>41</c:v>
                </c:pt>
                <c:pt idx="2443">
                  <c:v>42</c:v>
                </c:pt>
                <c:pt idx="2444">
                  <c:v>43</c:v>
                </c:pt>
                <c:pt idx="2445">
                  <c:v>44</c:v>
                </c:pt>
                <c:pt idx="2446">
                  <c:v>45</c:v>
                </c:pt>
                <c:pt idx="2447">
                  <c:v>46</c:v>
                </c:pt>
                <c:pt idx="2448">
                  <c:v>47</c:v>
                </c:pt>
                <c:pt idx="2449">
                  <c:v>48</c:v>
                </c:pt>
                <c:pt idx="2450">
                  <c:v>49</c:v>
                </c:pt>
                <c:pt idx="2451">
                  <c:v>50</c:v>
                </c:pt>
                <c:pt idx="2452">
                  <c:v>51</c:v>
                </c:pt>
                <c:pt idx="2453">
                  <c:v>52</c:v>
                </c:pt>
                <c:pt idx="2454">
                  <c:v>53</c:v>
                </c:pt>
                <c:pt idx="2455">
                  <c:v>54</c:v>
                </c:pt>
                <c:pt idx="2456">
                  <c:v>55</c:v>
                </c:pt>
                <c:pt idx="2457">
                  <c:v>56</c:v>
                </c:pt>
                <c:pt idx="2458">
                  <c:v>57</c:v>
                </c:pt>
                <c:pt idx="2459">
                  <c:v>58</c:v>
                </c:pt>
                <c:pt idx="2460">
                  <c:v>59</c:v>
                </c:pt>
                <c:pt idx="2461">
                  <c:v>60</c:v>
                </c:pt>
                <c:pt idx="2462">
                  <c:v>61</c:v>
                </c:pt>
                <c:pt idx="2463">
                  <c:v>62</c:v>
                </c:pt>
                <c:pt idx="2464">
                  <c:v>63</c:v>
                </c:pt>
                <c:pt idx="2465">
                  <c:v>64</c:v>
                </c:pt>
                <c:pt idx="2466">
                  <c:v>65</c:v>
                </c:pt>
                <c:pt idx="2467">
                  <c:v>66</c:v>
                </c:pt>
                <c:pt idx="2468">
                  <c:v>68</c:v>
                </c:pt>
                <c:pt idx="2469">
                  <c:v>73</c:v>
                </c:pt>
                <c:pt idx="2470">
                  <c:v>11</c:v>
                </c:pt>
                <c:pt idx="2471">
                  <c:v>12</c:v>
                </c:pt>
                <c:pt idx="2472">
                  <c:v>13</c:v>
                </c:pt>
                <c:pt idx="2473">
                  <c:v>14</c:v>
                </c:pt>
                <c:pt idx="2474">
                  <c:v>15</c:v>
                </c:pt>
                <c:pt idx="2475">
                  <c:v>16</c:v>
                </c:pt>
                <c:pt idx="2476">
                  <c:v>17</c:v>
                </c:pt>
                <c:pt idx="2477">
                  <c:v>18</c:v>
                </c:pt>
                <c:pt idx="2478">
                  <c:v>19</c:v>
                </c:pt>
                <c:pt idx="2479">
                  <c:v>20</c:v>
                </c:pt>
                <c:pt idx="2480">
                  <c:v>21</c:v>
                </c:pt>
                <c:pt idx="2481">
                  <c:v>22</c:v>
                </c:pt>
                <c:pt idx="2482">
                  <c:v>23</c:v>
                </c:pt>
                <c:pt idx="2483">
                  <c:v>24</c:v>
                </c:pt>
                <c:pt idx="2484">
                  <c:v>25</c:v>
                </c:pt>
                <c:pt idx="2485">
                  <c:v>26</c:v>
                </c:pt>
                <c:pt idx="2486">
                  <c:v>27</c:v>
                </c:pt>
                <c:pt idx="2487">
                  <c:v>28</c:v>
                </c:pt>
                <c:pt idx="2488">
                  <c:v>29</c:v>
                </c:pt>
                <c:pt idx="2489">
                  <c:v>30</c:v>
                </c:pt>
                <c:pt idx="2490">
                  <c:v>31</c:v>
                </c:pt>
                <c:pt idx="2491">
                  <c:v>32</c:v>
                </c:pt>
                <c:pt idx="2492">
                  <c:v>33</c:v>
                </c:pt>
                <c:pt idx="2493">
                  <c:v>34</c:v>
                </c:pt>
                <c:pt idx="2494">
                  <c:v>35</c:v>
                </c:pt>
                <c:pt idx="2495">
                  <c:v>36</c:v>
                </c:pt>
                <c:pt idx="2496">
                  <c:v>37</c:v>
                </c:pt>
                <c:pt idx="2497">
                  <c:v>38</c:v>
                </c:pt>
                <c:pt idx="2498">
                  <c:v>39</c:v>
                </c:pt>
                <c:pt idx="2499">
                  <c:v>40</c:v>
                </c:pt>
                <c:pt idx="2500">
                  <c:v>41</c:v>
                </c:pt>
                <c:pt idx="2501">
                  <c:v>42</c:v>
                </c:pt>
                <c:pt idx="2502">
                  <c:v>43</c:v>
                </c:pt>
                <c:pt idx="2503">
                  <c:v>44</c:v>
                </c:pt>
                <c:pt idx="2504">
                  <c:v>45</c:v>
                </c:pt>
                <c:pt idx="2505">
                  <c:v>46</c:v>
                </c:pt>
                <c:pt idx="2506">
                  <c:v>47</c:v>
                </c:pt>
                <c:pt idx="2507">
                  <c:v>48</c:v>
                </c:pt>
                <c:pt idx="2508">
                  <c:v>49</c:v>
                </c:pt>
                <c:pt idx="2509">
                  <c:v>50</c:v>
                </c:pt>
                <c:pt idx="2510">
                  <c:v>51</c:v>
                </c:pt>
                <c:pt idx="2511">
                  <c:v>52</c:v>
                </c:pt>
                <c:pt idx="2512">
                  <c:v>53</c:v>
                </c:pt>
                <c:pt idx="2513">
                  <c:v>54</c:v>
                </c:pt>
                <c:pt idx="2514">
                  <c:v>55</c:v>
                </c:pt>
                <c:pt idx="2515">
                  <c:v>56</c:v>
                </c:pt>
                <c:pt idx="2516">
                  <c:v>57</c:v>
                </c:pt>
                <c:pt idx="2517">
                  <c:v>58</c:v>
                </c:pt>
                <c:pt idx="2518">
                  <c:v>59</c:v>
                </c:pt>
                <c:pt idx="2519">
                  <c:v>60</c:v>
                </c:pt>
                <c:pt idx="2520">
                  <c:v>61</c:v>
                </c:pt>
                <c:pt idx="2521">
                  <c:v>62</c:v>
                </c:pt>
                <c:pt idx="2522">
                  <c:v>63</c:v>
                </c:pt>
                <c:pt idx="2523">
                  <c:v>64</c:v>
                </c:pt>
                <c:pt idx="2524">
                  <c:v>66</c:v>
                </c:pt>
                <c:pt idx="2525">
                  <c:v>67</c:v>
                </c:pt>
                <c:pt idx="2526">
                  <c:v>10</c:v>
                </c:pt>
                <c:pt idx="2527">
                  <c:v>12</c:v>
                </c:pt>
                <c:pt idx="2528">
                  <c:v>13</c:v>
                </c:pt>
                <c:pt idx="2529">
                  <c:v>14</c:v>
                </c:pt>
                <c:pt idx="2530">
                  <c:v>15</c:v>
                </c:pt>
                <c:pt idx="2531">
                  <c:v>16</c:v>
                </c:pt>
                <c:pt idx="2532">
                  <c:v>17</c:v>
                </c:pt>
                <c:pt idx="2533">
                  <c:v>18</c:v>
                </c:pt>
                <c:pt idx="2534">
                  <c:v>19</c:v>
                </c:pt>
                <c:pt idx="2535">
                  <c:v>20</c:v>
                </c:pt>
                <c:pt idx="2536">
                  <c:v>21</c:v>
                </c:pt>
                <c:pt idx="2537">
                  <c:v>22</c:v>
                </c:pt>
                <c:pt idx="2538">
                  <c:v>23</c:v>
                </c:pt>
                <c:pt idx="2539">
                  <c:v>24</c:v>
                </c:pt>
                <c:pt idx="2540">
                  <c:v>25</c:v>
                </c:pt>
                <c:pt idx="2541">
                  <c:v>26</c:v>
                </c:pt>
                <c:pt idx="2542">
                  <c:v>27</c:v>
                </c:pt>
                <c:pt idx="2543">
                  <c:v>28</c:v>
                </c:pt>
                <c:pt idx="2544">
                  <c:v>29</c:v>
                </c:pt>
                <c:pt idx="2545">
                  <c:v>30</c:v>
                </c:pt>
                <c:pt idx="2546">
                  <c:v>31</c:v>
                </c:pt>
                <c:pt idx="2547">
                  <c:v>32</c:v>
                </c:pt>
                <c:pt idx="2548">
                  <c:v>33</c:v>
                </c:pt>
                <c:pt idx="2549">
                  <c:v>34</c:v>
                </c:pt>
                <c:pt idx="2550">
                  <c:v>35</c:v>
                </c:pt>
                <c:pt idx="2551">
                  <c:v>36</c:v>
                </c:pt>
                <c:pt idx="2552">
                  <c:v>37</c:v>
                </c:pt>
                <c:pt idx="2553">
                  <c:v>38</c:v>
                </c:pt>
                <c:pt idx="2554">
                  <c:v>39</c:v>
                </c:pt>
                <c:pt idx="2555">
                  <c:v>40</c:v>
                </c:pt>
                <c:pt idx="2556">
                  <c:v>41</c:v>
                </c:pt>
                <c:pt idx="2557">
                  <c:v>42</c:v>
                </c:pt>
                <c:pt idx="2558">
                  <c:v>43</c:v>
                </c:pt>
                <c:pt idx="2559">
                  <c:v>44</c:v>
                </c:pt>
                <c:pt idx="2560">
                  <c:v>45</c:v>
                </c:pt>
                <c:pt idx="2561">
                  <c:v>46</c:v>
                </c:pt>
                <c:pt idx="2562">
                  <c:v>47</c:v>
                </c:pt>
                <c:pt idx="2563">
                  <c:v>48</c:v>
                </c:pt>
                <c:pt idx="2564">
                  <c:v>49</c:v>
                </c:pt>
                <c:pt idx="2565">
                  <c:v>50</c:v>
                </c:pt>
                <c:pt idx="2566">
                  <c:v>51</c:v>
                </c:pt>
                <c:pt idx="2567">
                  <c:v>52</c:v>
                </c:pt>
                <c:pt idx="2568">
                  <c:v>53</c:v>
                </c:pt>
                <c:pt idx="2569">
                  <c:v>54</c:v>
                </c:pt>
                <c:pt idx="2570">
                  <c:v>55</c:v>
                </c:pt>
                <c:pt idx="2571">
                  <c:v>56</c:v>
                </c:pt>
                <c:pt idx="2572">
                  <c:v>57</c:v>
                </c:pt>
                <c:pt idx="2573">
                  <c:v>58</c:v>
                </c:pt>
                <c:pt idx="2574">
                  <c:v>59</c:v>
                </c:pt>
                <c:pt idx="2575">
                  <c:v>60</c:v>
                </c:pt>
                <c:pt idx="2576">
                  <c:v>61</c:v>
                </c:pt>
                <c:pt idx="2577">
                  <c:v>62</c:v>
                </c:pt>
                <c:pt idx="2578">
                  <c:v>63</c:v>
                </c:pt>
                <c:pt idx="2579">
                  <c:v>64</c:v>
                </c:pt>
                <c:pt idx="2580">
                  <c:v>66</c:v>
                </c:pt>
                <c:pt idx="2581">
                  <c:v>67</c:v>
                </c:pt>
                <c:pt idx="2582">
                  <c:v>68</c:v>
                </c:pt>
                <c:pt idx="2583">
                  <c:v>69</c:v>
                </c:pt>
                <c:pt idx="2584">
                  <c:v>12</c:v>
                </c:pt>
                <c:pt idx="2585">
                  <c:v>13</c:v>
                </c:pt>
                <c:pt idx="2586">
                  <c:v>15</c:v>
                </c:pt>
                <c:pt idx="2587">
                  <c:v>16</c:v>
                </c:pt>
                <c:pt idx="2588">
                  <c:v>17</c:v>
                </c:pt>
                <c:pt idx="2589">
                  <c:v>18</c:v>
                </c:pt>
                <c:pt idx="2590">
                  <c:v>19</c:v>
                </c:pt>
                <c:pt idx="2591">
                  <c:v>20</c:v>
                </c:pt>
                <c:pt idx="2592">
                  <c:v>21</c:v>
                </c:pt>
                <c:pt idx="2593">
                  <c:v>22</c:v>
                </c:pt>
                <c:pt idx="2594">
                  <c:v>23</c:v>
                </c:pt>
                <c:pt idx="2595">
                  <c:v>24</c:v>
                </c:pt>
                <c:pt idx="2596">
                  <c:v>25</c:v>
                </c:pt>
                <c:pt idx="2597">
                  <c:v>26</c:v>
                </c:pt>
                <c:pt idx="2598">
                  <c:v>27</c:v>
                </c:pt>
                <c:pt idx="2599">
                  <c:v>28</c:v>
                </c:pt>
                <c:pt idx="2600">
                  <c:v>29</c:v>
                </c:pt>
                <c:pt idx="2601">
                  <c:v>30</c:v>
                </c:pt>
                <c:pt idx="2602">
                  <c:v>31</c:v>
                </c:pt>
                <c:pt idx="2603">
                  <c:v>32</c:v>
                </c:pt>
                <c:pt idx="2604">
                  <c:v>33</c:v>
                </c:pt>
                <c:pt idx="2605">
                  <c:v>34</c:v>
                </c:pt>
                <c:pt idx="2606">
                  <c:v>35</c:v>
                </c:pt>
                <c:pt idx="2607">
                  <c:v>36</c:v>
                </c:pt>
                <c:pt idx="2608">
                  <c:v>37</c:v>
                </c:pt>
                <c:pt idx="2609">
                  <c:v>38</c:v>
                </c:pt>
                <c:pt idx="2610">
                  <c:v>39</c:v>
                </c:pt>
                <c:pt idx="2611">
                  <c:v>40</c:v>
                </c:pt>
                <c:pt idx="2612">
                  <c:v>41</c:v>
                </c:pt>
                <c:pt idx="2613">
                  <c:v>42</c:v>
                </c:pt>
                <c:pt idx="2614">
                  <c:v>43</c:v>
                </c:pt>
                <c:pt idx="2615">
                  <c:v>44</c:v>
                </c:pt>
                <c:pt idx="2616">
                  <c:v>45</c:v>
                </c:pt>
                <c:pt idx="2617">
                  <c:v>46</c:v>
                </c:pt>
                <c:pt idx="2618">
                  <c:v>47</c:v>
                </c:pt>
                <c:pt idx="2619">
                  <c:v>48</c:v>
                </c:pt>
                <c:pt idx="2620">
                  <c:v>49</c:v>
                </c:pt>
                <c:pt idx="2621">
                  <c:v>50</c:v>
                </c:pt>
                <c:pt idx="2622">
                  <c:v>51</c:v>
                </c:pt>
                <c:pt idx="2623">
                  <c:v>52</c:v>
                </c:pt>
                <c:pt idx="2624">
                  <c:v>53</c:v>
                </c:pt>
                <c:pt idx="2625">
                  <c:v>54</c:v>
                </c:pt>
                <c:pt idx="2626">
                  <c:v>55</c:v>
                </c:pt>
                <c:pt idx="2627">
                  <c:v>56</c:v>
                </c:pt>
                <c:pt idx="2628">
                  <c:v>57</c:v>
                </c:pt>
                <c:pt idx="2629">
                  <c:v>58</c:v>
                </c:pt>
                <c:pt idx="2630">
                  <c:v>59</c:v>
                </c:pt>
                <c:pt idx="2631">
                  <c:v>60</c:v>
                </c:pt>
                <c:pt idx="2632">
                  <c:v>61</c:v>
                </c:pt>
                <c:pt idx="2633">
                  <c:v>62</c:v>
                </c:pt>
                <c:pt idx="2634">
                  <c:v>63</c:v>
                </c:pt>
                <c:pt idx="2635">
                  <c:v>64</c:v>
                </c:pt>
                <c:pt idx="2636">
                  <c:v>67</c:v>
                </c:pt>
                <c:pt idx="2637">
                  <c:v>69</c:v>
                </c:pt>
                <c:pt idx="2638">
                  <c:v>72</c:v>
                </c:pt>
                <c:pt idx="2639">
                  <c:v>1</c:v>
                </c:pt>
                <c:pt idx="2640">
                  <c:v>13</c:v>
                </c:pt>
                <c:pt idx="2641">
                  <c:v>14</c:v>
                </c:pt>
                <c:pt idx="2642">
                  <c:v>15</c:v>
                </c:pt>
                <c:pt idx="2643">
                  <c:v>16</c:v>
                </c:pt>
                <c:pt idx="2644">
                  <c:v>17</c:v>
                </c:pt>
                <c:pt idx="2645">
                  <c:v>18</c:v>
                </c:pt>
                <c:pt idx="2646">
                  <c:v>19</c:v>
                </c:pt>
                <c:pt idx="2647">
                  <c:v>20</c:v>
                </c:pt>
                <c:pt idx="2648">
                  <c:v>21</c:v>
                </c:pt>
                <c:pt idx="2649">
                  <c:v>22</c:v>
                </c:pt>
                <c:pt idx="2650">
                  <c:v>23</c:v>
                </c:pt>
                <c:pt idx="2651">
                  <c:v>24</c:v>
                </c:pt>
                <c:pt idx="2652">
                  <c:v>25</c:v>
                </c:pt>
                <c:pt idx="2653">
                  <c:v>26</c:v>
                </c:pt>
                <c:pt idx="2654">
                  <c:v>27</c:v>
                </c:pt>
                <c:pt idx="2655">
                  <c:v>28</c:v>
                </c:pt>
                <c:pt idx="2656">
                  <c:v>29</c:v>
                </c:pt>
                <c:pt idx="2657">
                  <c:v>30</c:v>
                </c:pt>
                <c:pt idx="2658">
                  <c:v>31</c:v>
                </c:pt>
                <c:pt idx="2659">
                  <c:v>32</c:v>
                </c:pt>
                <c:pt idx="2660">
                  <c:v>33</c:v>
                </c:pt>
                <c:pt idx="2661">
                  <c:v>34</c:v>
                </c:pt>
                <c:pt idx="2662">
                  <c:v>35</c:v>
                </c:pt>
                <c:pt idx="2663">
                  <c:v>36</c:v>
                </c:pt>
                <c:pt idx="2664">
                  <c:v>37</c:v>
                </c:pt>
                <c:pt idx="2665">
                  <c:v>38</c:v>
                </c:pt>
                <c:pt idx="2666">
                  <c:v>39</c:v>
                </c:pt>
                <c:pt idx="2667">
                  <c:v>40</c:v>
                </c:pt>
                <c:pt idx="2668">
                  <c:v>41</c:v>
                </c:pt>
                <c:pt idx="2669">
                  <c:v>42</c:v>
                </c:pt>
                <c:pt idx="2670">
                  <c:v>43</c:v>
                </c:pt>
                <c:pt idx="2671">
                  <c:v>44</c:v>
                </c:pt>
                <c:pt idx="2672">
                  <c:v>45</c:v>
                </c:pt>
                <c:pt idx="2673">
                  <c:v>46</c:v>
                </c:pt>
                <c:pt idx="2674">
                  <c:v>47</c:v>
                </c:pt>
                <c:pt idx="2675">
                  <c:v>48</c:v>
                </c:pt>
                <c:pt idx="2676">
                  <c:v>49</c:v>
                </c:pt>
                <c:pt idx="2677">
                  <c:v>50</c:v>
                </c:pt>
                <c:pt idx="2678">
                  <c:v>51</c:v>
                </c:pt>
                <c:pt idx="2679">
                  <c:v>52</c:v>
                </c:pt>
                <c:pt idx="2680">
                  <c:v>53</c:v>
                </c:pt>
                <c:pt idx="2681">
                  <c:v>54</c:v>
                </c:pt>
                <c:pt idx="2682">
                  <c:v>55</c:v>
                </c:pt>
                <c:pt idx="2683">
                  <c:v>56</c:v>
                </c:pt>
                <c:pt idx="2684">
                  <c:v>57</c:v>
                </c:pt>
                <c:pt idx="2685">
                  <c:v>58</c:v>
                </c:pt>
                <c:pt idx="2686">
                  <c:v>59</c:v>
                </c:pt>
                <c:pt idx="2687">
                  <c:v>60</c:v>
                </c:pt>
                <c:pt idx="2688">
                  <c:v>62</c:v>
                </c:pt>
                <c:pt idx="2689">
                  <c:v>63</c:v>
                </c:pt>
                <c:pt idx="2690">
                  <c:v>64</c:v>
                </c:pt>
                <c:pt idx="2691">
                  <c:v>65</c:v>
                </c:pt>
                <c:pt idx="2692">
                  <c:v>13</c:v>
                </c:pt>
                <c:pt idx="2693">
                  <c:v>16</c:v>
                </c:pt>
                <c:pt idx="2694">
                  <c:v>17</c:v>
                </c:pt>
                <c:pt idx="2695">
                  <c:v>18</c:v>
                </c:pt>
                <c:pt idx="2696">
                  <c:v>19</c:v>
                </c:pt>
                <c:pt idx="2697">
                  <c:v>20</c:v>
                </c:pt>
                <c:pt idx="2698">
                  <c:v>21</c:v>
                </c:pt>
                <c:pt idx="2699">
                  <c:v>22</c:v>
                </c:pt>
                <c:pt idx="2700">
                  <c:v>23</c:v>
                </c:pt>
                <c:pt idx="2701">
                  <c:v>24</c:v>
                </c:pt>
                <c:pt idx="2702">
                  <c:v>25</c:v>
                </c:pt>
                <c:pt idx="2703">
                  <c:v>26</c:v>
                </c:pt>
                <c:pt idx="2704">
                  <c:v>27</c:v>
                </c:pt>
                <c:pt idx="2705">
                  <c:v>28</c:v>
                </c:pt>
                <c:pt idx="2706">
                  <c:v>29</c:v>
                </c:pt>
                <c:pt idx="2707">
                  <c:v>30</c:v>
                </c:pt>
                <c:pt idx="2708">
                  <c:v>32</c:v>
                </c:pt>
                <c:pt idx="2709">
                  <c:v>33</c:v>
                </c:pt>
                <c:pt idx="2710">
                  <c:v>34</c:v>
                </c:pt>
                <c:pt idx="2711">
                  <c:v>35</c:v>
                </c:pt>
                <c:pt idx="2712">
                  <c:v>36</c:v>
                </c:pt>
                <c:pt idx="2713">
                  <c:v>37</c:v>
                </c:pt>
                <c:pt idx="2714">
                  <c:v>38</c:v>
                </c:pt>
                <c:pt idx="2715">
                  <c:v>39</c:v>
                </c:pt>
                <c:pt idx="2716">
                  <c:v>40</c:v>
                </c:pt>
                <c:pt idx="2717">
                  <c:v>41</c:v>
                </c:pt>
                <c:pt idx="2718">
                  <c:v>42</c:v>
                </c:pt>
                <c:pt idx="2719">
                  <c:v>43</c:v>
                </c:pt>
                <c:pt idx="2720">
                  <c:v>44</c:v>
                </c:pt>
                <c:pt idx="2721">
                  <c:v>45</c:v>
                </c:pt>
                <c:pt idx="2722">
                  <c:v>46</c:v>
                </c:pt>
                <c:pt idx="2723">
                  <c:v>47</c:v>
                </c:pt>
                <c:pt idx="2724">
                  <c:v>48</c:v>
                </c:pt>
                <c:pt idx="2725">
                  <c:v>49</c:v>
                </c:pt>
                <c:pt idx="2726">
                  <c:v>50</c:v>
                </c:pt>
                <c:pt idx="2727">
                  <c:v>51</c:v>
                </c:pt>
                <c:pt idx="2728">
                  <c:v>52</c:v>
                </c:pt>
                <c:pt idx="2729">
                  <c:v>53</c:v>
                </c:pt>
                <c:pt idx="2730">
                  <c:v>54</c:v>
                </c:pt>
                <c:pt idx="2731">
                  <c:v>55</c:v>
                </c:pt>
                <c:pt idx="2732">
                  <c:v>56</c:v>
                </c:pt>
                <c:pt idx="2733">
                  <c:v>57</c:v>
                </c:pt>
                <c:pt idx="2734">
                  <c:v>58</c:v>
                </c:pt>
                <c:pt idx="2735">
                  <c:v>59</c:v>
                </c:pt>
                <c:pt idx="2736">
                  <c:v>61</c:v>
                </c:pt>
                <c:pt idx="2737">
                  <c:v>62</c:v>
                </c:pt>
                <c:pt idx="2738">
                  <c:v>63</c:v>
                </c:pt>
                <c:pt idx="2739">
                  <c:v>64</c:v>
                </c:pt>
                <c:pt idx="2740">
                  <c:v>13</c:v>
                </c:pt>
                <c:pt idx="2741">
                  <c:v>16</c:v>
                </c:pt>
                <c:pt idx="2742">
                  <c:v>17</c:v>
                </c:pt>
                <c:pt idx="2743">
                  <c:v>18</c:v>
                </c:pt>
                <c:pt idx="2744">
                  <c:v>19</c:v>
                </c:pt>
                <c:pt idx="2745">
                  <c:v>20</c:v>
                </c:pt>
                <c:pt idx="2746">
                  <c:v>21</c:v>
                </c:pt>
                <c:pt idx="2747">
                  <c:v>22</c:v>
                </c:pt>
                <c:pt idx="2748">
                  <c:v>23</c:v>
                </c:pt>
                <c:pt idx="2749">
                  <c:v>24</c:v>
                </c:pt>
                <c:pt idx="2750">
                  <c:v>25</c:v>
                </c:pt>
                <c:pt idx="2751">
                  <c:v>26</c:v>
                </c:pt>
                <c:pt idx="2752">
                  <c:v>27</c:v>
                </c:pt>
                <c:pt idx="2753">
                  <c:v>28</c:v>
                </c:pt>
                <c:pt idx="2754">
                  <c:v>29</c:v>
                </c:pt>
                <c:pt idx="2755">
                  <c:v>30</c:v>
                </c:pt>
                <c:pt idx="2756">
                  <c:v>31</c:v>
                </c:pt>
                <c:pt idx="2757">
                  <c:v>32</c:v>
                </c:pt>
                <c:pt idx="2758">
                  <c:v>33</c:v>
                </c:pt>
                <c:pt idx="2759">
                  <c:v>35</c:v>
                </c:pt>
                <c:pt idx="2760">
                  <c:v>36</c:v>
                </c:pt>
                <c:pt idx="2761">
                  <c:v>38</c:v>
                </c:pt>
                <c:pt idx="2762">
                  <c:v>39</c:v>
                </c:pt>
                <c:pt idx="2763">
                  <c:v>40</c:v>
                </c:pt>
                <c:pt idx="2764">
                  <c:v>41</c:v>
                </c:pt>
                <c:pt idx="2765">
                  <c:v>42</c:v>
                </c:pt>
                <c:pt idx="2766">
                  <c:v>43</c:v>
                </c:pt>
                <c:pt idx="2767">
                  <c:v>44</c:v>
                </c:pt>
                <c:pt idx="2768">
                  <c:v>45</c:v>
                </c:pt>
                <c:pt idx="2769">
                  <c:v>46</c:v>
                </c:pt>
                <c:pt idx="2770">
                  <c:v>47</c:v>
                </c:pt>
                <c:pt idx="2771">
                  <c:v>48</c:v>
                </c:pt>
                <c:pt idx="2772">
                  <c:v>49</c:v>
                </c:pt>
                <c:pt idx="2773">
                  <c:v>50</c:v>
                </c:pt>
                <c:pt idx="2774">
                  <c:v>52</c:v>
                </c:pt>
                <c:pt idx="2775">
                  <c:v>53</c:v>
                </c:pt>
                <c:pt idx="2776">
                  <c:v>55</c:v>
                </c:pt>
                <c:pt idx="2777">
                  <c:v>56</c:v>
                </c:pt>
                <c:pt idx="2778">
                  <c:v>57</c:v>
                </c:pt>
                <c:pt idx="2779">
                  <c:v>60</c:v>
                </c:pt>
                <c:pt idx="2780">
                  <c:v>62</c:v>
                </c:pt>
                <c:pt idx="2781">
                  <c:v>67</c:v>
                </c:pt>
                <c:pt idx="2782">
                  <c:v>16</c:v>
                </c:pt>
                <c:pt idx="2783">
                  <c:v>18</c:v>
                </c:pt>
                <c:pt idx="2784">
                  <c:v>19</c:v>
                </c:pt>
                <c:pt idx="2785">
                  <c:v>20</c:v>
                </c:pt>
                <c:pt idx="2786">
                  <c:v>21</c:v>
                </c:pt>
                <c:pt idx="2787">
                  <c:v>23</c:v>
                </c:pt>
                <c:pt idx="2788">
                  <c:v>25</c:v>
                </c:pt>
                <c:pt idx="2789">
                  <c:v>26</c:v>
                </c:pt>
                <c:pt idx="2790">
                  <c:v>27</c:v>
                </c:pt>
                <c:pt idx="2791">
                  <c:v>29</c:v>
                </c:pt>
                <c:pt idx="2792">
                  <c:v>30</c:v>
                </c:pt>
                <c:pt idx="2793">
                  <c:v>31</c:v>
                </c:pt>
                <c:pt idx="2794">
                  <c:v>32</c:v>
                </c:pt>
                <c:pt idx="2795">
                  <c:v>33</c:v>
                </c:pt>
                <c:pt idx="2796">
                  <c:v>34</c:v>
                </c:pt>
                <c:pt idx="2797">
                  <c:v>35</c:v>
                </c:pt>
                <c:pt idx="2798">
                  <c:v>36</c:v>
                </c:pt>
                <c:pt idx="2799">
                  <c:v>37</c:v>
                </c:pt>
                <c:pt idx="2800">
                  <c:v>38</c:v>
                </c:pt>
                <c:pt idx="2801">
                  <c:v>39</c:v>
                </c:pt>
                <c:pt idx="2802">
                  <c:v>41</c:v>
                </c:pt>
                <c:pt idx="2803">
                  <c:v>43</c:v>
                </c:pt>
                <c:pt idx="2804">
                  <c:v>44</c:v>
                </c:pt>
                <c:pt idx="2805">
                  <c:v>45</c:v>
                </c:pt>
                <c:pt idx="2806">
                  <c:v>46</c:v>
                </c:pt>
                <c:pt idx="2807">
                  <c:v>49</c:v>
                </c:pt>
                <c:pt idx="2808">
                  <c:v>50</c:v>
                </c:pt>
                <c:pt idx="2809">
                  <c:v>51</c:v>
                </c:pt>
                <c:pt idx="2810">
                  <c:v>52</c:v>
                </c:pt>
                <c:pt idx="2811">
                  <c:v>54</c:v>
                </c:pt>
                <c:pt idx="2812">
                  <c:v>55</c:v>
                </c:pt>
                <c:pt idx="2813">
                  <c:v>56</c:v>
                </c:pt>
                <c:pt idx="2814">
                  <c:v>57</c:v>
                </c:pt>
                <c:pt idx="2815">
                  <c:v>59</c:v>
                </c:pt>
                <c:pt idx="2816">
                  <c:v>61</c:v>
                </c:pt>
                <c:pt idx="2817">
                  <c:v>63</c:v>
                </c:pt>
                <c:pt idx="2818">
                  <c:v>64</c:v>
                </c:pt>
                <c:pt idx="2819">
                  <c:v>65</c:v>
                </c:pt>
                <c:pt idx="2820">
                  <c:v>15</c:v>
                </c:pt>
                <c:pt idx="2821">
                  <c:v>17</c:v>
                </c:pt>
                <c:pt idx="2822">
                  <c:v>18</c:v>
                </c:pt>
                <c:pt idx="2823">
                  <c:v>19</c:v>
                </c:pt>
                <c:pt idx="2824">
                  <c:v>20</c:v>
                </c:pt>
                <c:pt idx="2825">
                  <c:v>21</c:v>
                </c:pt>
                <c:pt idx="2826">
                  <c:v>22</c:v>
                </c:pt>
                <c:pt idx="2827">
                  <c:v>23</c:v>
                </c:pt>
                <c:pt idx="2828">
                  <c:v>25</c:v>
                </c:pt>
                <c:pt idx="2829">
                  <c:v>28</c:v>
                </c:pt>
                <c:pt idx="2830">
                  <c:v>32</c:v>
                </c:pt>
                <c:pt idx="2831">
                  <c:v>33</c:v>
                </c:pt>
                <c:pt idx="2832">
                  <c:v>35</c:v>
                </c:pt>
                <c:pt idx="2833">
                  <c:v>36</c:v>
                </c:pt>
                <c:pt idx="2834">
                  <c:v>40</c:v>
                </c:pt>
                <c:pt idx="2835">
                  <c:v>41</c:v>
                </c:pt>
                <c:pt idx="2836">
                  <c:v>44</c:v>
                </c:pt>
                <c:pt idx="2837">
                  <c:v>45</c:v>
                </c:pt>
                <c:pt idx="2838">
                  <c:v>47</c:v>
                </c:pt>
                <c:pt idx="2839">
                  <c:v>52</c:v>
                </c:pt>
                <c:pt idx="2840">
                  <c:v>53</c:v>
                </c:pt>
                <c:pt idx="2841">
                  <c:v>56</c:v>
                </c:pt>
                <c:pt idx="2842">
                  <c:v>57</c:v>
                </c:pt>
                <c:pt idx="2843">
                  <c:v>58</c:v>
                </c:pt>
                <c:pt idx="2844">
                  <c:v>59</c:v>
                </c:pt>
                <c:pt idx="2845">
                  <c:v>61</c:v>
                </c:pt>
                <c:pt idx="2846">
                  <c:v>17</c:v>
                </c:pt>
                <c:pt idx="2847">
                  <c:v>18</c:v>
                </c:pt>
                <c:pt idx="2848">
                  <c:v>20</c:v>
                </c:pt>
                <c:pt idx="2849">
                  <c:v>22</c:v>
                </c:pt>
                <c:pt idx="2850">
                  <c:v>27</c:v>
                </c:pt>
                <c:pt idx="2851">
                  <c:v>28</c:v>
                </c:pt>
                <c:pt idx="2852">
                  <c:v>29</c:v>
                </c:pt>
                <c:pt idx="2853">
                  <c:v>30</c:v>
                </c:pt>
                <c:pt idx="2854">
                  <c:v>32</c:v>
                </c:pt>
                <c:pt idx="2855">
                  <c:v>34</c:v>
                </c:pt>
                <c:pt idx="2856">
                  <c:v>37</c:v>
                </c:pt>
                <c:pt idx="2857">
                  <c:v>38</c:v>
                </c:pt>
                <c:pt idx="2858">
                  <c:v>43</c:v>
                </c:pt>
                <c:pt idx="2859">
                  <c:v>45</c:v>
                </c:pt>
                <c:pt idx="2860">
                  <c:v>50</c:v>
                </c:pt>
                <c:pt idx="2861">
                  <c:v>51</c:v>
                </c:pt>
                <c:pt idx="2862">
                  <c:v>56</c:v>
                </c:pt>
                <c:pt idx="2863">
                  <c:v>58</c:v>
                </c:pt>
                <c:pt idx="2864">
                  <c:v>59</c:v>
                </c:pt>
                <c:pt idx="2865">
                  <c:v>61</c:v>
                </c:pt>
                <c:pt idx="2866">
                  <c:v>17</c:v>
                </c:pt>
                <c:pt idx="2867">
                  <c:v>22</c:v>
                </c:pt>
                <c:pt idx="2868">
                  <c:v>23</c:v>
                </c:pt>
                <c:pt idx="2869">
                  <c:v>26</c:v>
                </c:pt>
                <c:pt idx="2870">
                  <c:v>30</c:v>
                </c:pt>
                <c:pt idx="2871">
                  <c:v>39</c:v>
                </c:pt>
                <c:pt idx="2872">
                  <c:v>44</c:v>
                </c:pt>
                <c:pt idx="2873">
                  <c:v>45</c:v>
                </c:pt>
                <c:pt idx="2874">
                  <c:v>47</c:v>
                </c:pt>
                <c:pt idx="2875">
                  <c:v>49</c:v>
                </c:pt>
                <c:pt idx="2876">
                  <c:v>50</c:v>
                </c:pt>
                <c:pt idx="2877">
                  <c:v>51</c:v>
                </c:pt>
                <c:pt idx="2878">
                  <c:v>55</c:v>
                </c:pt>
                <c:pt idx="2879">
                  <c:v>20</c:v>
                </c:pt>
                <c:pt idx="2880">
                  <c:v>26</c:v>
                </c:pt>
                <c:pt idx="2881">
                  <c:v>37</c:v>
                </c:pt>
                <c:pt idx="2882">
                  <c:v>41</c:v>
                </c:pt>
                <c:pt idx="2883">
                  <c:v>42</c:v>
                </c:pt>
                <c:pt idx="2884">
                  <c:v>43</c:v>
                </c:pt>
                <c:pt idx="2885">
                  <c:v>45</c:v>
                </c:pt>
                <c:pt idx="2886">
                  <c:v>62</c:v>
                </c:pt>
                <c:pt idx="2887">
                  <c:v>20</c:v>
                </c:pt>
                <c:pt idx="2888">
                  <c:v>31</c:v>
                </c:pt>
                <c:pt idx="2889">
                  <c:v>34</c:v>
                </c:pt>
                <c:pt idx="2890">
                  <c:v>44</c:v>
                </c:pt>
                <c:pt idx="2891">
                  <c:v>48</c:v>
                </c:pt>
                <c:pt idx="2892">
                  <c:v>32</c:v>
                </c:pt>
                <c:pt idx="2893">
                  <c:v>43</c:v>
                </c:pt>
                <c:pt idx="2894">
                  <c:v>32</c:v>
                </c:pt>
                <c:pt idx="2895">
                  <c:v>45</c:v>
                </c:pt>
              </c:numCache>
            </c:numRef>
          </c:yVal>
          <c:bubbleSize>
            <c:numRef>
              <c:f>Sheet1!$C$2:$C$2897</c:f>
              <c:numCache>
                <c:formatCode>General</c:formatCode>
                <c:ptCount val="2896"/>
                <c:pt idx="0">
                  <c:v>1</c:v>
                </c:pt>
                <c:pt idx="1">
                  <c:v>2</c:v>
                </c:pt>
                <c:pt idx="2">
                  <c:v>5</c:v>
                </c:pt>
                <c:pt idx="3">
                  <c:v>1</c:v>
                </c:pt>
                <c:pt idx="4">
                  <c:v>8</c:v>
                </c:pt>
                <c:pt idx="5">
                  <c:v>10</c:v>
                </c:pt>
                <c:pt idx="6">
                  <c:v>6</c:v>
                </c:pt>
                <c:pt idx="7">
                  <c:v>7</c:v>
                </c:pt>
                <c:pt idx="8">
                  <c:v>13</c:v>
                </c:pt>
                <c:pt idx="9">
                  <c:v>10</c:v>
                </c:pt>
                <c:pt idx="10">
                  <c:v>8</c:v>
                </c:pt>
                <c:pt idx="11">
                  <c:v>4</c:v>
                </c:pt>
                <c:pt idx="12">
                  <c:v>5</c:v>
                </c:pt>
                <c:pt idx="13">
                  <c:v>12</c:v>
                </c:pt>
                <c:pt idx="14">
                  <c:v>5</c:v>
                </c:pt>
                <c:pt idx="15">
                  <c:v>6</c:v>
                </c:pt>
                <c:pt idx="16">
                  <c:v>5</c:v>
                </c:pt>
                <c:pt idx="17">
                  <c:v>3</c:v>
                </c:pt>
                <c:pt idx="18">
                  <c:v>5</c:v>
                </c:pt>
                <c:pt idx="19">
                  <c:v>3</c:v>
                </c:pt>
                <c:pt idx="20">
                  <c:v>3</c:v>
                </c:pt>
                <c:pt idx="21">
                  <c:v>2</c:v>
                </c:pt>
                <c:pt idx="22">
                  <c:v>2</c:v>
                </c:pt>
                <c:pt idx="23">
                  <c:v>4</c:v>
                </c:pt>
                <c:pt idx="24">
                  <c:v>2</c:v>
                </c:pt>
                <c:pt idx="25">
                  <c:v>2</c:v>
                </c:pt>
                <c:pt idx="26">
                  <c:v>7</c:v>
                </c:pt>
                <c:pt idx="27">
                  <c:v>2</c:v>
                </c:pt>
                <c:pt idx="28">
                  <c:v>4</c:v>
                </c:pt>
                <c:pt idx="29">
                  <c:v>2</c:v>
                </c:pt>
                <c:pt idx="30">
                  <c:v>3</c:v>
                </c:pt>
                <c:pt idx="31">
                  <c:v>2</c:v>
                </c:pt>
                <c:pt idx="32">
                  <c:v>3</c:v>
                </c:pt>
                <c:pt idx="33">
                  <c:v>6</c:v>
                </c:pt>
                <c:pt idx="34">
                  <c:v>2</c:v>
                </c:pt>
                <c:pt idx="35">
                  <c:v>4</c:v>
                </c:pt>
                <c:pt idx="36">
                  <c:v>2</c:v>
                </c:pt>
                <c:pt idx="37">
                  <c:v>3</c:v>
                </c:pt>
                <c:pt idx="38">
                  <c:v>3</c:v>
                </c:pt>
                <c:pt idx="39">
                  <c:v>1</c:v>
                </c:pt>
                <c:pt idx="40">
                  <c:v>2</c:v>
                </c:pt>
                <c:pt idx="41">
                  <c:v>1</c:v>
                </c:pt>
                <c:pt idx="42">
                  <c:v>3</c:v>
                </c:pt>
                <c:pt idx="43">
                  <c:v>2</c:v>
                </c:pt>
                <c:pt idx="44">
                  <c:v>2</c:v>
                </c:pt>
                <c:pt idx="45">
                  <c:v>1</c:v>
                </c:pt>
                <c:pt idx="46">
                  <c:v>1</c:v>
                </c:pt>
                <c:pt idx="47">
                  <c:v>1</c:v>
                </c:pt>
                <c:pt idx="48">
                  <c:v>1</c:v>
                </c:pt>
                <c:pt idx="49">
                  <c:v>1</c:v>
                </c:pt>
                <c:pt idx="50">
                  <c:v>2</c:v>
                </c:pt>
                <c:pt idx="51">
                  <c:v>2</c:v>
                </c:pt>
                <c:pt idx="52">
                  <c:v>5</c:v>
                </c:pt>
                <c:pt idx="53">
                  <c:v>4</c:v>
                </c:pt>
                <c:pt idx="54">
                  <c:v>9</c:v>
                </c:pt>
                <c:pt idx="55">
                  <c:v>16</c:v>
                </c:pt>
                <c:pt idx="56">
                  <c:v>5</c:v>
                </c:pt>
                <c:pt idx="57">
                  <c:v>8</c:v>
                </c:pt>
                <c:pt idx="58">
                  <c:v>8</c:v>
                </c:pt>
                <c:pt idx="59">
                  <c:v>11</c:v>
                </c:pt>
                <c:pt idx="60">
                  <c:v>10</c:v>
                </c:pt>
                <c:pt idx="61">
                  <c:v>5</c:v>
                </c:pt>
                <c:pt idx="62">
                  <c:v>10</c:v>
                </c:pt>
                <c:pt idx="63">
                  <c:v>2</c:v>
                </c:pt>
                <c:pt idx="64">
                  <c:v>7</c:v>
                </c:pt>
                <c:pt idx="65">
                  <c:v>3</c:v>
                </c:pt>
                <c:pt idx="66">
                  <c:v>9</c:v>
                </c:pt>
                <c:pt idx="67">
                  <c:v>2</c:v>
                </c:pt>
                <c:pt idx="68">
                  <c:v>3</c:v>
                </c:pt>
                <c:pt idx="69">
                  <c:v>7</c:v>
                </c:pt>
                <c:pt idx="70">
                  <c:v>4</c:v>
                </c:pt>
                <c:pt idx="71">
                  <c:v>4</c:v>
                </c:pt>
                <c:pt idx="72">
                  <c:v>6</c:v>
                </c:pt>
                <c:pt idx="73">
                  <c:v>3</c:v>
                </c:pt>
                <c:pt idx="74">
                  <c:v>6</c:v>
                </c:pt>
                <c:pt idx="75">
                  <c:v>5</c:v>
                </c:pt>
                <c:pt idx="76">
                  <c:v>3</c:v>
                </c:pt>
                <c:pt idx="77">
                  <c:v>2</c:v>
                </c:pt>
                <c:pt idx="78">
                  <c:v>3</c:v>
                </c:pt>
                <c:pt idx="79">
                  <c:v>2</c:v>
                </c:pt>
                <c:pt idx="80">
                  <c:v>1</c:v>
                </c:pt>
                <c:pt idx="81">
                  <c:v>2</c:v>
                </c:pt>
                <c:pt idx="82">
                  <c:v>3</c:v>
                </c:pt>
                <c:pt idx="83">
                  <c:v>5</c:v>
                </c:pt>
                <c:pt idx="84">
                  <c:v>3</c:v>
                </c:pt>
                <c:pt idx="85">
                  <c:v>2</c:v>
                </c:pt>
                <c:pt idx="86">
                  <c:v>7</c:v>
                </c:pt>
                <c:pt idx="87">
                  <c:v>3</c:v>
                </c:pt>
                <c:pt idx="88">
                  <c:v>2</c:v>
                </c:pt>
                <c:pt idx="89">
                  <c:v>1</c:v>
                </c:pt>
                <c:pt idx="90">
                  <c:v>1</c:v>
                </c:pt>
                <c:pt idx="91">
                  <c:v>1</c:v>
                </c:pt>
                <c:pt idx="92">
                  <c:v>2</c:v>
                </c:pt>
                <c:pt idx="93">
                  <c:v>1</c:v>
                </c:pt>
                <c:pt idx="94">
                  <c:v>1</c:v>
                </c:pt>
                <c:pt idx="95">
                  <c:v>1</c:v>
                </c:pt>
                <c:pt idx="96">
                  <c:v>2</c:v>
                </c:pt>
                <c:pt idx="97">
                  <c:v>1</c:v>
                </c:pt>
                <c:pt idx="98">
                  <c:v>2</c:v>
                </c:pt>
                <c:pt idx="99">
                  <c:v>4</c:v>
                </c:pt>
                <c:pt idx="100">
                  <c:v>3</c:v>
                </c:pt>
                <c:pt idx="101">
                  <c:v>1</c:v>
                </c:pt>
                <c:pt idx="102">
                  <c:v>8</c:v>
                </c:pt>
                <c:pt idx="103">
                  <c:v>11</c:v>
                </c:pt>
                <c:pt idx="104">
                  <c:v>9</c:v>
                </c:pt>
                <c:pt idx="105">
                  <c:v>11</c:v>
                </c:pt>
                <c:pt idx="106">
                  <c:v>5</c:v>
                </c:pt>
                <c:pt idx="107">
                  <c:v>12</c:v>
                </c:pt>
                <c:pt idx="108">
                  <c:v>6</c:v>
                </c:pt>
                <c:pt idx="109">
                  <c:v>9</c:v>
                </c:pt>
                <c:pt idx="110">
                  <c:v>7</c:v>
                </c:pt>
                <c:pt idx="111">
                  <c:v>4</c:v>
                </c:pt>
                <c:pt idx="112">
                  <c:v>7</c:v>
                </c:pt>
                <c:pt idx="113">
                  <c:v>7</c:v>
                </c:pt>
                <c:pt idx="114">
                  <c:v>3</c:v>
                </c:pt>
                <c:pt idx="115">
                  <c:v>3</c:v>
                </c:pt>
                <c:pt idx="116">
                  <c:v>3</c:v>
                </c:pt>
                <c:pt idx="117">
                  <c:v>3</c:v>
                </c:pt>
                <c:pt idx="118">
                  <c:v>7</c:v>
                </c:pt>
                <c:pt idx="119">
                  <c:v>7</c:v>
                </c:pt>
                <c:pt idx="120">
                  <c:v>4</c:v>
                </c:pt>
                <c:pt idx="121">
                  <c:v>4</c:v>
                </c:pt>
                <c:pt idx="122">
                  <c:v>4</c:v>
                </c:pt>
                <c:pt idx="123">
                  <c:v>3</c:v>
                </c:pt>
                <c:pt idx="124">
                  <c:v>4</c:v>
                </c:pt>
                <c:pt idx="125">
                  <c:v>1</c:v>
                </c:pt>
                <c:pt idx="126">
                  <c:v>4</c:v>
                </c:pt>
                <c:pt idx="127">
                  <c:v>5</c:v>
                </c:pt>
                <c:pt idx="128">
                  <c:v>2</c:v>
                </c:pt>
                <c:pt idx="129">
                  <c:v>2</c:v>
                </c:pt>
                <c:pt idx="130">
                  <c:v>4</c:v>
                </c:pt>
                <c:pt idx="131">
                  <c:v>4</c:v>
                </c:pt>
                <c:pt idx="132">
                  <c:v>3</c:v>
                </c:pt>
                <c:pt idx="133">
                  <c:v>6</c:v>
                </c:pt>
                <c:pt idx="134">
                  <c:v>1</c:v>
                </c:pt>
                <c:pt idx="135">
                  <c:v>1</c:v>
                </c:pt>
                <c:pt idx="136">
                  <c:v>1</c:v>
                </c:pt>
                <c:pt idx="137">
                  <c:v>1</c:v>
                </c:pt>
                <c:pt idx="138">
                  <c:v>2</c:v>
                </c:pt>
                <c:pt idx="139">
                  <c:v>1</c:v>
                </c:pt>
                <c:pt idx="140">
                  <c:v>1</c:v>
                </c:pt>
                <c:pt idx="141">
                  <c:v>3</c:v>
                </c:pt>
                <c:pt idx="142">
                  <c:v>6</c:v>
                </c:pt>
                <c:pt idx="143">
                  <c:v>2</c:v>
                </c:pt>
                <c:pt idx="144">
                  <c:v>6</c:v>
                </c:pt>
                <c:pt idx="145">
                  <c:v>4</c:v>
                </c:pt>
                <c:pt idx="146">
                  <c:v>5</c:v>
                </c:pt>
                <c:pt idx="147">
                  <c:v>12</c:v>
                </c:pt>
                <c:pt idx="148">
                  <c:v>5</c:v>
                </c:pt>
                <c:pt idx="149">
                  <c:v>11</c:v>
                </c:pt>
                <c:pt idx="150">
                  <c:v>12</c:v>
                </c:pt>
                <c:pt idx="151">
                  <c:v>3</c:v>
                </c:pt>
                <c:pt idx="152">
                  <c:v>4</c:v>
                </c:pt>
                <c:pt idx="153">
                  <c:v>5</c:v>
                </c:pt>
                <c:pt idx="154">
                  <c:v>5</c:v>
                </c:pt>
                <c:pt idx="155">
                  <c:v>7</c:v>
                </c:pt>
                <c:pt idx="156">
                  <c:v>5</c:v>
                </c:pt>
                <c:pt idx="157">
                  <c:v>3</c:v>
                </c:pt>
                <c:pt idx="158">
                  <c:v>5</c:v>
                </c:pt>
                <c:pt idx="159">
                  <c:v>6</c:v>
                </c:pt>
                <c:pt idx="160">
                  <c:v>6</c:v>
                </c:pt>
                <c:pt idx="161">
                  <c:v>9</c:v>
                </c:pt>
                <c:pt idx="162">
                  <c:v>1</c:v>
                </c:pt>
                <c:pt idx="163">
                  <c:v>6</c:v>
                </c:pt>
                <c:pt idx="164">
                  <c:v>4</c:v>
                </c:pt>
                <c:pt idx="165">
                  <c:v>2</c:v>
                </c:pt>
                <c:pt idx="166">
                  <c:v>6</c:v>
                </c:pt>
                <c:pt idx="167">
                  <c:v>2</c:v>
                </c:pt>
                <c:pt idx="168">
                  <c:v>3</c:v>
                </c:pt>
                <c:pt idx="169">
                  <c:v>1</c:v>
                </c:pt>
                <c:pt idx="170">
                  <c:v>1</c:v>
                </c:pt>
                <c:pt idx="171">
                  <c:v>9</c:v>
                </c:pt>
                <c:pt idx="172">
                  <c:v>3</c:v>
                </c:pt>
                <c:pt idx="173">
                  <c:v>1</c:v>
                </c:pt>
                <c:pt idx="174">
                  <c:v>4</c:v>
                </c:pt>
                <c:pt idx="175">
                  <c:v>3</c:v>
                </c:pt>
                <c:pt idx="176">
                  <c:v>3</c:v>
                </c:pt>
                <c:pt idx="177">
                  <c:v>1</c:v>
                </c:pt>
                <c:pt idx="178">
                  <c:v>1</c:v>
                </c:pt>
                <c:pt idx="179">
                  <c:v>2</c:v>
                </c:pt>
                <c:pt idx="180">
                  <c:v>3</c:v>
                </c:pt>
                <c:pt idx="181">
                  <c:v>1</c:v>
                </c:pt>
                <c:pt idx="182">
                  <c:v>1</c:v>
                </c:pt>
                <c:pt idx="183">
                  <c:v>1</c:v>
                </c:pt>
                <c:pt idx="184">
                  <c:v>1</c:v>
                </c:pt>
                <c:pt idx="185">
                  <c:v>1</c:v>
                </c:pt>
                <c:pt idx="186">
                  <c:v>8</c:v>
                </c:pt>
                <c:pt idx="187">
                  <c:v>2</c:v>
                </c:pt>
                <c:pt idx="188">
                  <c:v>5</c:v>
                </c:pt>
                <c:pt idx="189">
                  <c:v>13</c:v>
                </c:pt>
                <c:pt idx="190">
                  <c:v>5</c:v>
                </c:pt>
                <c:pt idx="191">
                  <c:v>6</c:v>
                </c:pt>
                <c:pt idx="192">
                  <c:v>9</c:v>
                </c:pt>
                <c:pt idx="193">
                  <c:v>11</c:v>
                </c:pt>
                <c:pt idx="194">
                  <c:v>8</c:v>
                </c:pt>
                <c:pt idx="195">
                  <c:v>6</c:v>
                </c:pt>
                <c:pt idx="196">
                  <c:v>6</c:v>
                </c:pt>
                <c:pt idx="197">
                  <c:v>6</c:v>
                </c:pt>
                <c:pt idx="198">
                  <c:v>7</c:v>
                </c:pt>
                <c:pt idx="199">
                  <c:v>5</c:v>
                </c:pt>
                <c:pt idx="200">
                  <c:v>5</c:v>
                </c:pt>
                <c:pt idx="201">
                  <c:v>8</c:v>
                </c:pt>
                <c:pt idx="202">
                  <c:v>6</c:v>
                </c:pt>
                <c:pt idx="203">
                  <c:v>3</c:v>
                </c:pt>
                <c:pt idx="204">
                  <c:v>6</c:v>
                </c:pt>
                <c:pt idx="205">
                  <c:v>3</c:v>
                </c:pt>
                <c:pt idx="206">
                  <c:v>6</c:v>
                </c:pt>
                <c:pt idx="207">
                  <c:v>3</c:v>
                </c:pt>
                <c:pt idx="208">
                  <c:v>5</c:v>
                </c:pt>
                <c:pt idx="209">
                  <c:v>8</c:v>
                </c:pt>
                <c:pt idx="210">
                  <c:v>2</c:v>
                </c:pt>
                <c:pt idx="211">
                  <c:v>5</c:v>
                </c:pt>
                <c:pt idx="212">
                  <c:v>1</c:v>
                </c:pt>
                <c:pt idx="213">
                  <c:v>2</c:v>
                </c:pt>
                <c:pt idx="214">
                  <c:v>3</c:v>
                </c:pt>
                <c:pt idx="215">
                  <c:v>1</c:v>
                </c:pt>
                <c:pt idx="216">
                  <c:v>2</c:v>
                </c:pt>
                <c:pt idx="217">
                  <c:v>5</c:v>
                </c:pt>
                <c:pt idx="218">
                  <c:v>3</c:v>
                </c:pt>
                <c:pt idx="219">
                  <c:v>2</c:v>
                </c:pt>
                <c:pt idx="220">
                  <c:v>5</c:v>
                </c:pt>
                <c:pt idx="221">
                  <c:v>1</c:v>
                </c:pt>
                <c:pt idx="222">
                  <c:v>5</c:v>
                </c:pt>
                <c:pt idx="223">
                  <c:v>2</c:v>
                </c:pt>
                <c:pt idx="224">
                  <c:v>2</c:v>
                </c:pt>
                <c:pt idx="225">
                  <c:v>2</c:v>
                </c:pt>
                <c:pt idx="226">
                  <c:v>1</c:v>
                </c:pt>
                <c:pt idx="227">
                  <c:v>1</c:v>
                </c:pt>
                <c:pt idx="228">
                  <c:v>1</c:v>
                </c:pt>
                <c:pt idx="229">
                  <c:v>1</c:v>
                </c:pt>
                <c:pt idx="230">
                  <c:v>2</c:v>
                </c:pt>
                <c:pt idx="231">
                  <c:v>4</c:v>
                </c:pt>
                <c:pt idx="232">
                  <c:v>3</c:v>
                </c:pt>
                <c:pt idx="233">
                  <c:v>2</c:v>
                </c:pt>
                <c:pt idx="234">
                  <c:v>5</c:v>
                </c:pt>
                <c:pt idx="235">
                  <c:v>8</c:v>
                </c:pt>
                <c:pt idx="236">
                  <c:v>10</c:v>
                </c:pt>
                <c:pt idx="237">
                  <c:v>6</c:v>
                </c:pt>
                <c:pt idx="238">
                  <c:v>7</c:v>
                </c:pt>
                <c:pt idx="239">
                  <c:v>6</c:v>
                </c:pt>
                <c:pt idx="240">
                  <c:v>6</c:v>
                </c:pt>
                <c:pt idx="241">
                  <c:v>5</c:v>
                </c:pt>
                <c:pt idx="242">
                  <c:v>7</c:v>
                </c:pt>
                <c:pt idx="243">
                  <c:v>3</c:v>
                </c:pt>
                <c:pt idx="244">
                  <c:v>5</c:v>
                </c:pt>
                <c:pt idx="245">
                  <c:v>7</c:v>
                </c:pt>
                <c:pt idx="246">
                  <c:v>7</c:v>
                </c:pt>
                <c:pt idx="247">
                  <c:v>3</c:v>
                </c:pt>
                <c:pt idx="248">
                  <c:v>2</c:v>
                </c:pt>
                <c:pt idx="249">
                  <c:v>2</c:v>
                </c:pt>
                <c:pt idx="250">
                  <c:v>1</c:v>
                </c:pt>
                <c:pt idx="251">
                  <c:v>5</c:v>
                </c:pt>
                <c:pt idx="252">
                  <c:v>3</c:v>
                </c:pt>
                <c:pt idx="253">
                  <c:v>4</c:v>
                </c:pt>
                <c:pt idx="254">
                  <c:v>8</c:v>
                </c:pt>
                <c:pt idx="255">
                  <c:v>3</c:v>
                </c:pt>
                <c:pt idx="256">
                  <c:v>4</c:v>
                </c:pt>
                <c:pt idx="257">
                  <c:v>1</c:v>
                </c:pt>
                <c:pt idx="258">
                  <c:v>4</c:v>
                </c:pt>
                <c:pt idx="259">
                  <c:v>6</c:v>
                </c:pt>
                <c:pt idx="260">
                  <c:v>2</c:v>
                </c:pt>
                <c:pt idx="261">
                  <c:v>3</c:v>
                </c:pt>
                <c:pt idx="262">
                  <c:v>3</c:v>
                </c:pt>
                <c:pt idx="263">
                  <c:v>1</c:v>
                </c:pt>
                <c:pt idx="264">
                  <c:v>3</c:v>
                </c:pt>
                <c:pt idx="265">
                  <c:v>2</c:v>
                </c:pt>
                <c:pt idx="266">
                  <c:v>5</c:v>
                </c:pt>
                <c:pt idx="267">
                  <c:v>1</c:v>
                </c:pt>
                <c:pt idx="268">
                  <c:v>1</c:v>
                </c:pt>
                <c:pt idx="269">
                  <c:v>1</c:v>
                </c:pt>
                <c:pt idx="270">
                  <c:v>2</c:v>
                </c:pt>
                <c:pt idx="271">
                  <c:v>3</c:v>
                </c:pt>
                <c:pt idx="272">
                  <c:v>1</c:v>
                </c:pt>
                <c:pt idx="273">
                  <c:v>1</c:v>
                </c:pt>
                <c:pt idx="274">
                  <c:v>1</c:v>
                </c:pt>
                <c:pt idx="275">
                  <c:v>1</c:v>
                </c:pt>
                <c:pt idx="276">
                  <c:v>1</c:v>
                </c:pt>
                <c:pt idx="277">
                  <c:v>6</c:v>
                </c:pt>
                <c:pt idx="278">
                  <c:v>2</c:v>
                </c:pt>
                <c:pt idx="279">
                  <c:v>2</c:v>
                </c:pt>
                <c:pt idx="280">
                  <c:v>4</c:v>
                </c:pt>
                <c:pt idx="281">
                  <c:v>10</c:v>
                </c:pt>
                <c:pt idx="282">
                  <c:v>12</c:v>
                </c:pt>
                <c:pt idx="283">
                  <c:v>8</c:v>
                </c:pt>
                <c:pt idx="284">
                  <c:v>9</c:v>
                </c:pt>
                <c:pt idx="285">
                  <c:v>4</c:v>
                </c:pt>
                <c:pt idx="286">
                  <c:v>7</c:v>
                </c:pt>
                <c:pt idx="287">
                  <c:v>3</c:v>
                </c:pt>
                <c:pt idx="288">
                  <c:v>4</c:v>
                </c:pt>
                <c:pt idx="289">
                  <c:v>5</c:v>
                </c:pt>
                <c:pt idx="290">
                  <c:v>8</c:v>
                </c:pt>
                <c:pt idx="291">
                  <c:v>4</c:v>
                </c:pt>
                <c:pt idx="292">
                  <c:v>8</c:v>
                </c:pt>
                <c:pt idx="293">
                  <c:v>3</c:v>
                </c:pt>
                <c:pt idx="294">
                  <c:v>8</c:v>
                </c:pt>
                <c:pt idx="295">
                  <c:v>10</c:v>
                </c:pt>
                <c:pt idx="296">
                  <c:v>3</c:v>
                </c:pt>
                <c:pt idx="297">
                  <c:v>3</c:v>
                </c:pt>
                <c:pt idx="298">
                  <c:v>2</c:v>
                </c:pt>
                <c:pt idx="299">
                  <c:v>2</c:v>
                </c:pt>
                <c:pt idx="300">
                  <c:v>2</c:v>
                </c:pt>
                <c:pt idx="301">
                  <c:v>3</c:v>
                </c:pt>
                <c:pt idx="302">
                  <c:v>7</c:v>
                </c:pt>
                <c:pt idx="303">
                  <c:v>2</c:v>
                </c:pt>
                <c:pt idx="304">
                  <c:v>4</c:v>
                </c:pt>
                <c:pt idx="305">
                  <c:v>4</c:v>
                </c:pt>
                <c:pt idx="306">
                  <c:v>2</c:v>
                </c:pt>
                <c:pt idx="307">
                  <c:v>2</c:v>
                </c:pt>
                <c:pt idx="308">
                  <c:v>3</c:v>
                </c:pt>
                <c:pt idx="309">
                  <c:v>4</c:v>
                </c:pt>
                <c:pt idx="310">
                  <c:v>3</c:v>
                </c:pt>
                <c:pt idx="311">
                  <c:v>3</c:v>
                </c:pt>
                <c:pt idx="312">
                  <c:v>2</c:v>
                </c:pt>
                <c:pt idx="313">
                  <c:v>2</c:v>
                </c:pt>
                <c:pt idx="314">
                  <c:v>1</c:v>
                </c:pt>
                <c:pt idx="315">
                  <c:v>1</c:v>
                </c:pt>
                <c:pt idx="316">
                  <c:v>1</c:v>
                </c:pt>
                <c:pt idx="317">
                  <c:v>2</c:v>
                </c:pt>
                <c:pt idx="318">
                  <c:v>1</c:v>
                </c:pt>
                <c:pt idx="319">
                  <c:v>1</c:v>
                </c:pt>
                <c:pt idx="320">
                  <c:v>1</c:v>
                </c:pt>
                <c:pt idx="321">
                  <c:v>1</c:v>
                </c:pt>
                <c:pt idx="322">
                  <c:v>2</c:v>
                </c:pt>
                <c:pt idx="323">
                  <c:v>3</c:v>
                </c:pt>
                <c:pt idx="324">
                  <c:v>1</c:v>
                </c:pt>
                <c:pt idx="325">
                  <c:v>2</c:v>
                </c:pt>
                <c:pt idx="326">
                  <c:v>1</c:v>
                </c:pt>
                <c:pt idx="327">
                  <c:v>2</c:v>
                </c:pt>
                <c:pt idx="328">
                  <c:v>2</c:v>
                </c:pt>
                <c:pt idx="329">
                  <c:v>9</c:v>
                </c:pt>
                <c:pt idx="330">
                  <c:v>4</c:v>
                </c:pt>
                <c:pt idx="331">
                  <c:v>3</c:v>
                </c:pt>
                <c:pt idx="332">
                  <c:v>8</c:v>
                </c:pt>
                <c:pt idx="333">
                  <c:v>9</c:v>
                </c:pt>
                <c:pt idx="334">
                  <c:v>5</c:v>
                </c:pt>
                <c:pt idx="335">
                  <c:v>5</c:v>
                </c:pt>
                <c:pt idx="336">
                  <c:v>7</c:v>
                </c:pt>
                <c:pt idx="337">
                  <c:v>3</c:v>
                </c:pt>
                <c:pt idx="338">
                  <c:v>2</c:v>
                </c:pt>
                <c:pt idx="339">
                  <c:v>4</c:v>
                </c:pt>
                <c:pt idx="340">
                  <c:v>5</c:v>
                </c:pt>
                <c:pt idx="341">
                  <c:v>7</c:v>
                </c:pt>
                <c:pt idx="342">
                  <c:v>5</c:v>
                </c:pt>
                <c:pt idx="343">
                  <c:v>4</c:v>
                </c:pt>
                <c:pt idx="344">
                  <c:v>4</c:v>
                </c:pt>
                <c:pt idx="345">
                  <c:v>3</c:v>
                </c:pt>
                <c:pt idx="346">
                  <c:v>2</c:v>
                </c:pt>
                <c:pt idx="347">
                  <c:v>4</c:v>
                </c:pt>
                <c:pt idx="348">
                  <c:v>1</c:v>
                </c:pt>
                <c:pt idx="349">
                  <c:v>2</c:v>
                </c:pt>
                <c:pt idx="350">
                  <c:v>5</c:v>
                </c:pt>
                <c:pt idx="351">
                  <c:v>3</c:v>
                </c:pt>
                <c:pt idx="352">
                  <c:v>4</c:v>
                </c:pt>
                <c:pt idx="353">
                  <c:v>2</c:v>
                </c:pt>
                <c:pt idx="354">
                  <c:v>3</c:v>
                </c:pt>
                <c:pt idx="355">
                  <c:v>6</c:v>
                </c:pt>
                <c:pt idx="356">
                  <c:v>3</c:v>
                </c:pt>
                <c:pt idx="357">
                  <c:v>2</c:v>
                </c:pt>
                <c:pt idx="358">
                  <c:v>3</c:v>
                </c:pt>
                <c:pt idx="359">
                  <c:v>2</c:v>
                </c:pt>
                <c:pt idx="360">
                  <c:v>2</c:v>
                </c:pt>
                <c:pt idx="361">
                  <c:v>1</c:v>
                </c:pt>
                <c:pt idx="362">
                  <c:v>2</c:v>
                </c:pt>
                <c:pt idx="363">
                  <c:v>3</c:v>
                </c:pt>
                <c:pt idx="364">
                  <c:v>1</c:v>
                </c:pt>
                <c:pt idx="365">
                  <c:v>1</c:v>
                </c:pt>
                <c:pt idx="366">
                  <c:v>4</c:v>
                </c:pt>
                <c:pt idx="367">
                  <c:v>1</c:v>
                </c:pt>
                <c:pt idx="368">
                  <c:v>2</c:v>
                </c:pt>
                <c:pt idx="369">
                  <c:v>1</c:v>
                </c:pt>
                <c:pt idx="370">
                  <c:v>1</c:v>
                </c:pt>
                <c:pt idx="371">
                  <c:v>1</c:v>
                </c:pt>
                <c:pt idx="372">
                  <c:v>1</c:v>
                </c:pt>
                <c:pt idx="373">
                  <c:v>1</c:v>
                </c:pt>
                <c:pt idx="374">
                  <c:v>4</c:v>
                </c:pt>
                <c:pt idx="375">
                  <c:v>4</c:v>
                </c:pt>
                <c:pt idx="376">
                  <c:v>3</c:v>
                </c:pt>
                <c:pt idx="377">
                  <c:v>7</c:v>
                </c:pt>
                <c:pt idx="378">
                  <c:v>4</c:v>
                </c:pt>
                <c:pt idx="379">
                  <c:v>13</c:v>
                </c:pt>
                <c:pt idx="380">
                  <c:v>10</c:v>
                </c:pt>
                <c:pt idx="381">
                  <c:v>8</c:v>
                </c:pt>
                <c:pt idx="382">
                  <c:v>8</c:v>
                </c:pt>
                <c:pt idx="383">
                  <c:v>8</c:v>
                </c:pt>
                <c:pt idx="384">
                  <c:v>3</c:v>
                </c:pt>
                <c:pt idx="385">
                  <c:v>4</c:v>
                </c:pt>
                <c:pt idx="386">
                  <c:v>8</c:v>
                </c:pt>
                <c:pt idx="387">
                  <c:v>4</c:v>
                </c:pt>
                <c:pt idx="388">
                  <c:v>5</c:v>
                </c:pt>
                <c:pt idx="389">
                  <c:v>3</c:v>
                </c:pt>
                <c:pt idx="390">
                  <c:v>4</c:v>
                </c:pt>
                <c:pt idx="391">
                  <c:v>9</c:v>
                </c:pt>
                <c:pt idx="392">
                  <c:v>2</c:v>
                </c:pt>
                <c:pt idx="393">
                  <c:v>6</c:v>
                </c:pt>
                <c:pt idx="394">
                  <c:v>6</c:v>
                </c:pt>
                <c:pt idx="395">
                  <c:v>10</c:v>
                </c:pt>
                <c:pt idx="396">
                  <c:v>3</c:v>
                </c:pt>
                <c:pt idx="397">
                  <c:v>2</c:v>
                </c:pt>
                <c:pt idx="398">
                  <c:v>4</c:v>
                </c:pt>
                <c:pt idx="399">
                  <c:v>3</c:v>
                </c:pt>
                <c:pt idx="400">
                  <c:v>5</c:v>
                </c:pt>
                <c:pt idx="401">
                  <c:v>6</c:v>
                </c:pt>
                <c:pt idx="402">
                  <c:v>5</c:v>
                </c:pt>
                <c:pt idx="403">
                  <c:v>1</c:v>
                </c:pt>
                <c:pt idx="404">
                  <c:v>2</c:v>
                </c:pt>
                <c:pt idx="405">
                  <c:v>2</c:v>
                </c:pt>
                <c:pt idx="406">
                  <c:v>6</c:v>
                </c:pt>
                <c:pt idx="407">
                  <c:v>1</c:v>
                </c:pt>
                <c:pt idx="408">
                  <c:v>5</c:v>
                </c:pt>
                <c:pt idx="409">
                  <c:v>3</c:v>
                </c:pt>
                <c:pt idx="410">
                  <c:v>1</c:v>
                </c:pt>
                <c:pt idx="411">
                  <c:v>2</c:v>
                </c:pt>
                <c:pt idx="412">
                  <c:v>1</c:v>
                </c:pt>
                <c:pt idx="413">
                  <c:v>1</c:v>
                </c:pt>
                <c:pt idx="414">
                  <c:v>3</c:v>
                </c:pt>
                <c:pt idx="415">
                  <c:v>2</c:v>
                </c:pt>
                <c:pt idx="416">
                  <c:v>1</c:v>
                </c:pt>
                <c:pt idx="417">
                  <c:v>1</c:v>
                </c:pt>
                <c:pt idx="418">
                  <c:v>1</c:v>
                </c:pt>
                <c:pt idx="419">
                  <c:v>1</c:v>
                </c:pt>
                <c:pt idx="420">
                  <c:v>5</c:v>
                </c:pt>
                <c:pt idx="421">
                  <c:v>3</c:v>
                </c:pt>
                <c:pt idx="422">
                  <c:v>2</c:v>
                </c:pt>
                <c:pt idx="423">
                  <c:v>7</c:v>
                </c:pt>
                <c:pt idx="424">
                  <c:v>8</c:v>
                </c:pt>
                <c:pt idx="425">
                  <c:v>11</c:v>
                </c:pt>
                <c:pt idx="426">
                  <c:v>8</c:v>
                </c:pt>
                <c:pt idx="427">
                  <c:v>5</c:v>
                </c:pt>
                <c:pt idx="428">
                  <c:v>5</c:v>
                </c:pt>
                <c:pt idx="429">
                  <c:v>5</c:v>
                </c:pt>
                <c:pt idx="430">
                  <c:v>7</c:v>
                </c:pt>
                <c:pt idx="431">
                  <c:v>2</c:v>
                </c:pt>
                <c:pt idx="432">
                  <c:v>4</c:v>
                </c:pt>
                <c:pt idx="433">
                  <c:v>6</c:v>
                </c:pt>
                <c:pt idx="434">
                  <c:v>3</c:v>
                </c:pt>
                <c:pt idx="435">
                  <c:v>5</c:v>
                </c:pt>
                <c:pt idx="436">
                  <c:v>5</c:v>
                </c:pt>
                <c:pt idx="437">
                  <c:v>2</c:v>
                </c:pt>
                <c:pt idx="438">
                  <c:v>5</c:v>
                </c:pt>
                <c:pt idx="439">
                  <c:v>2</c:v>
                </c:pt>
                <c:pt idx="440">
                  <c:v>5</c:v>
                </c:pt>
                <c:pt idx="441">
                  <c:v>2</c:v>
                </c:pt>
                <c:pt idx="442">
                  <c:v>6</c:v>
                </c:pt>
                <c:pt idx="443">
                  <c:v>3</c:v>
                </c:pt>
                <c:pt idx="444">
                  <c:v>6</c:v>
                </c:pt>
                <c:pt idx="445">
                  <c:v>7</c:v>
                </c:pt>
                <c:pt idx="446">
                  <c:v>3</c:v>
                </c:pt>
                <c:pt idx="447">
                  <c:v>4</c:v>
                </c:pt>
                <c:pt idx="448">
                  <c:v>3</c:v>
                </c:pt>
                <c:pt idx="449">
                  <c:v>5</c:v>
                </c:pt>
                <c:pt idx="450">
                  <c:v>2</c:v>
                </c:pt>
                <c:pt idx="451">
                  <c:v>6</c:v>
                </c:pt>
                <c:pt idx="452">
                  <c:v>2</c:v>
                </c:pt>
                <c:pt idx="453">
                  <c:v>6</c:v>
                </c:pt>
                <c:pt idx="454">
                  <c:v>3</c:v>
                </c:pt>
                <c:pt idx="455">
                  <c:v>4</c:v>
                </c:pt>
                <c:pt idx="456">
                  <c:v>3</c:v>
                </c:pt>
                <c:pt idx="457">
                  <c:v>1</c:v>
                </c:pt>
                <c:pt idx="458">
                  <c:v>1</c:v>
                </c:pt>
                <c:pt idx="459">
                  <c:v>2</c:v>
                </c:pt>
                <c:pt idx="460">
                  <c:v>1</c:v>
                </c:pt>
                <c:pt idx="461">
                  <c:v>1</c:v>
                </c:pt>
                <c:pt idx="462">
                  <c:v>2</c:v>
                </c:pt>
                <c:pt idx="463">
                  <c:v>1</c:v>
                </c:pt>
                <c:pt idx="464">
                  <c:v>2</c:v>
                </c:pt>
                <c:pt idx="465">
                  <c:v>1</c:v>
                </c:pt>
                <c:pt idx="466">
                  <c:v>4</c:v>
                </c:pt>
                <c:pt idx="467">
                  <c:v>4</c:v>
                </c:pt>
                <c:pt idx="468">
                  <c:v>7</c:v>
                </c:pt>
                <c:pt idx="469">
                  <c:v>5</c:v>
                </c:pt>
                <c:pt idx="470">
                  <c:v>6</c:v>
                </c:pt>
                <c:pt idx="471">
                  <c:v>2</c:v>
                </c:pt>
                <c:pt idx="472">
                  <c:v>12</c:v>
                </c:pt>
                <c:pt idx="473">
                  <c:v>6</c:v>
                </c:pt>
                <c:pt idx="474">
                  <c:v>7</c:v>
                </c:pt>
                <c:pt idx="475">
                  <c:v>5</c:v>
                </c:pt>
                <c:pt idx="476">
                  <c:v>5</c:v>
                </c:pt>
                <c:pt idx="477">
                  <c:v>7</c:v>
                </c:pt>
                <c:pt idx="478">
                  <c:v>6</c:v>
                </c:pt>
                <c:pt idx="479">
                  <c:v>5</c:v>
                </c:pt>
                <c:pt idx="480">
                  <c:v>4</c:v>
                </c:pt>
                <c:pt idx="481">
                  <c:v>3</c:v>
                </c:pt>
                <c:pt idx="482">
                  <c:v>4</c:v>
                </c:pt>
                <c:pt idx="483">
                  <c:v>6</c:v>
                </c:pt>
                <c:pt idx="484">
                  <c:v>8</c:v>
                </c:pt>
                <c:pt idx="485">
                  <c:v>7</c:v>
                </c:pt>
                <c:pt idx="486">
                  <c:v>6</c:v>
                </c:pt>
                <c:pt idx="487">
                  <c:v>3</c:v>
                </c:pt>
                <c:pt idx="488">
                  <c:v>3</c:v>
                </c:pt>
                <c:pt idx="489">
                  <c:v>2</c:v>
                </c:pt>
                <c:pt idx="490">
                  <c:v>1</c:v>
                </c:pt>
                <c:pt idx="491">
                  <c:v>5</c:v>
                </c:pt>
                <c:pt idx="492">
                  <c:v>6</c:v>
                </c:pt>
                <c:pt idx="493">
                  <c:v>6</c:v>
                </c:pt>
                <c:pt idx="494">
                  <c:v>2</c:v>
                </c:pt>
                <c:pt idx="495">
                  <c:v>4</c:v>
                </c:pt>
                <c:pt idx="496">
                  <c:v>5</c:v>
                </c:pt>
                <c:pt idx="497">
                  <c:v>2</c:v>
                </c:pt>
                <c:pt idx="498">
                  <c:v>3</c:v>
                </c:pt>
                <c:pt idx="499">
                  <c:v>2</c:v>
                </c:pt>
                <c:pt idx="500">
                  <c:v>6</c:v>
                </c:pt>
                <c:pt idx="501">
                  <c:v>3</c:v>
                </c:pt>
                <c:pt idx="502">
                  <c:v>1</c:v>
                </c:pt>
                <c:pt idx="503">
                  <c:v>5</c:v>
                </c:pt>
                <c:pt idx="504">
                  <c:v>2</c:v>
                </c:pt>
                <c:pt idx="505">
                  <c:v>6</c:v>
                </c:pt>
                <c:pt idx="506">
                  <c:v>2</c:v>
                </c:pt>
                <c:pt idx="507">
                  <c:v>2</c:v>
                </c:pt>
                <c:pt idx="508">
                  <c:v>1</c:v>
                </c:pt>
                <c:pt idx="509">
                  <c:v>1</c:v>
                </c:pt>
                <c:pt idx="510">
                  <c:v>1</c:v>
                </c:pt>
                <c:pt idx="511">
                  <c:v>1</c:v>
                </c:pt>
                <c:pt idx="512">
                  <c:v>1</c:v>
                </c:pt>
                <c:pt idx="513">
                  <c:v>3</c:v>
                </c:pt>
                <c:pt idx="514">
                  <c:v>8</c:v>
                </c:pt>
                <c:pt idx="515">
                  <c:v>5</c:v>
                </c:pt>
                <c:pt idx="516">
                  <c:v>6</c:v>
                </c:pt>
                <c:pt idx="517">
                  <c:v>3</c:v>
                </c:pt>
                <c:pt idx="518">
                  <c:v>5</c:v>
                </c:pt>
                <c:pt idx="519">
                  <c:v>6</c:v>
                </c:pt>
                <c:pt idx="520">
                  <c:v>5</c:v>
                </c:pt>
                <c:pt idx="521">
                  <c:v>4</c:v>
                </c:pt>
                <c:pt idx="522">
                  <c:v>9</c:v>
                </c:pt>
                <c:pt idx="523">
                  <c:v>9</c:v>
                </c:pt>
                <c:pt idx="524">
                  <c:v>7</c:v>
                </c:pt>
                <c:pt idx="525">
                  <c:v>4</c:v>
                </c:pt>
                <c:pt idx="526">
                  <c:v>1</c:v>
                </c:pt>
                <c:pt idx="527">
                  <c:v>3</c:v>
                </c:pt>
                <c:pt idx="528">
                  <c:v>4</c:v>
                </c:pt>
                <c:pt idx="529">
                  <c:v>4</c:v>
                </c:pt>
                <c:pt idx="530">
                  <c:v>1</c:v>
                </c:pt>
                <c:pt idx="531">
                  <c:v>7</c:v>
                </c:pt>
                <c:pt idx="532">
                  <c:v>4</c:v>
                </c:pt>
                <c:pt idx="533">
                  <c:v>8</c:v>
                </c:pt>
                <c:pt idx="534">
                  <c:v>5</c:v>
                </c:pt>
                <c:pt idx="535">
                  <c:v>7</c:v>
                </c:pt>
                <c:pt idx="536">
                  <c:v>5</c:v>
                </c:pt>
                <c:pt idx="537">
                  <c:v>5</c:v>
                </c:pt>
                <c:pt idx="538">
                  <c:v>2</c:v>
                </c:pt>
                <c:pt idx="539">
                  <c:v>4</c:v>
                </c:pt>
                <c:pt idx="540">
                  <c:v>4</c:v>
                </c:pt>
                <c:pt idx="541">
                  <c:v>4</c:v>
                </c:pt>
                <c:pt idx="542">
                  <c:v>2</c:v>
                </c:pt>
                <c:pt idx="543">
                  <c:v>3</c:v>
                </c:pt>
                <c:pt idx="544">
                  <c:v>4</c:v>
                </c:pt>
                <c:pt idx="545">
                  <c:v>3</c:v>
                </c:pt>
                <c:pt idx="546">
                  <c:v>4</c:v>
                </c:pt>
                <c:pt idx="547">
                  <c:v>3</c:v>
                </c:pt>
                <c:pt idx="548">
                  <c:v>2</c:v>
                </c:pt>
                <c:pt idx="549">
                  <c:v>1</c:v>
                </c:pt>
                <c:pt idx="550">
                  <c:v>2</c:v>
                </c:pt>
                <c:pt idx="551">
                  <c:v>2</c:v>
                </c:pt>
                <c:pt idx="552">
                  <c:v>5</c:v>
                </c:pt>
                <c:pt idx="553">
                  <c:v>2</c:v>
                </c:pt>
                <c:pt idx="554">
                  <c:v>1</c:v>
                </c:pt>
                <c:pt idx="555">
                  <c:v>1</c:v>
                </c:pt>
                <c:pt idx="556">
                  <c:v>1</c:v>
                </c:pt>
                <c:pt idx="557">
                  <c:v>1</c:v>
                </c:pt>
                <c:pt idx="558">
                  <c:v>3</c:v>
                </c:pt>
                <c:pt idx="559">
                  <c:v>2</c:v>
                </c:pt>
                <c:pt idx="560">
                  <c:v>5</c:v>
                </c:pt>
                <c:pt idx="561">
                  <c:v>4</c:v>
                </c:pt>
                <c:pt idx="562">
                  <c:v>10</c:v>
                </c:pt>
                <c:pt idx="563">
                  <c:v>6</c:v>
                </c:pt>
                <c:pt idx="564">
                  <c:v>13</c:v>
                </c:pt>
                <c:pt idx="565">
                  <c:v>10</c:v>
                </c:pt>
                <c:pt idx="566">
                  <c:v>5</c:v>
                </c:pt>
                <c:pt idx="567">
                  <c:v>2</c:v>
                </c:pt>
                <c:pt idx="568">
                  <c:v>11</c:v>
                </c:pt>
                <c:pt idx="569">
                  <c:v>14</c:v>
                </c:pt>
                <c:pt idx="570">
                  <c:v>4</c:v>
                </c:pt>
                <c:pt idx="571">
                  <c:v>5</c:v>
                </c:pt>
                <c:pt idx="572">
                  <c:v>2</c:v>
                </c:pt>
                <c:pt idx="573">
                  <c:v>9</c:v>
                </c:pt>
                <c:pt idx="574">
                  <c:v>3</c:v>
                </c:pt>
                <c:pt idx="575">
                  <c:v>4</c:v>
                </c:pt>
                <c:pt idx="576">
                  <c:v>4</c:v>
                </c:pt>
                <c:pt idx="577">
                  <c:v>4</c:v>
                </c:pt>
                <c:pt idx="578">
                  <c:v>3</c:v>
                </c:pt>
                <c:pt idx="579">
                  <c:v>6</c:v>
                </c:pt>
                <c:pt idx="580">
                  <c:v>2</c:v>
                </c:pt>
                <c:pt idx="581">
                  <c:v>4</c:v>
                </c:pt>
                <c:pt idx="582">
                  <c:v>4</c:v>
                </c:pt>
                <c:pt idx="583">
                  <c:v>3</c:v>
                </c:pt>
                <c:pt idx="584">
                  <c:v>5</c:v>
                </c:pt>
                <c:pt idx="585">
                  <c:v>7</c:v>
                </c:pt>
                <c:pt idx="586">
                  <c:v>4</c:v>
                </c:pt>
                <c:pt idx="587">
                  <c:v>3</c:v>
                </c:pt>
                <c:pt idx="588">
                  <c:v>4</c:v>
                </c:pt>
                <c:pt idx="589">
                  <c:v>2</c:v>
                </c:pt>
                <c:pt idx="590">
                  <c:v>3</c:v>
                </c:pt>
                <c:pt idx="591">
                  <c:v>6</c:v>
                </c:pt>
                <c:pt idx="592">
                  <c:v>8</c:v>
                </c:pt>
                <c:pt idx="593">
                  <c:v>2</c:v>
                </c:pt>
                <c:pt idx="594">
                  <c:v>2</c:v>
                </c:pt>
                <c:pt idx="595">
                  <c:v>4</c:v>
                </c:pt>
                <c:pt idx="596">
                  <c:v>2</c:v>
                </c:pt>
                <c:pt idx="597">
                  <c:v>3</c:v>
                </c:pt>
                <c:pt idx="598">
                  <c:v>2</c:v>
                </c:pt>
                <c:pt idx="599">
                  <c:v>4</c:v>
                </c:pt>
                <c:pt idx="600">
                  <c:v>1</c:v>
                </c:pt>
                <c:pt idx="601">
                  <c:v>2</c:v>
                </c:pt>
                <c:pt idx="602">
                  <c:v>1</c:v>
                </c:pt>
                <c:pt idx="603">
                  <c:v>2</c:v>
                </c:pt>
                <c:pt idx="604">
                  <c:v>1</c:v>
                </c:pt>
                <c:pt idx="605">
                  <c:v>2</c:v>
                </c:pt>
                <c:pt idx="606">
                  <c:v>5</c:v>
                </c:pt>
                <c:pt idx="607">
                  <c:v>4</c:v>
                </c:pt>
                <c:pt idx="608">
                  <c:v>5</c:v>
                </c:pt>
                <c:pt idx="609">
                  <c:v>6</c:v>
                </c:pt>
                <c:pt idx="610">
                  <c:v>5</c:v>
                </c:pt>
                <c:pt idx="611">
                  <c:v>3</c:v>
                </c:pt>
                <c:pt idx="612">
                  <c:v>5</c:v>
                </c:pt>
                <c:pt idx="613">
                  <c:v>11</c:v>
                </c:pt>
                <c:pt idx="614">
                  <c:v>7</c:v>
                </c:pt>
                <c:pt idx="615">
                  <c:v>9</c:v>
                </c:pt>
                <c:pt idx="616">
                  <c:v>9</c:v>
                </c:pt>
                <c:pt idx="617">
                  <c:v>3</c:v>
                </c:pt>
                <c:pt idx="618">
                  <c:v>3</c:v>
                </c:pt>
                <c:pt idx="619">
                  <c:v>4</c:v>
                </c:pt>
                <c:pt idx="620">
                  <c:v>6</c:v>
                </c:pt>
                <c:pt idx="621">
                  <c:v>4</c:v>
                </c:pt>
                <c:pt idx="622">
                  <c:v>3</c:v>
                </c:pt>
                <c:pt idx="623">
                  <c:v>1</c:v>
                </c:pt>
                <c:pt idx="624">
                  <c:v>2</c:v>
                </c:pt>
                <c:pt idx="625">
                  <c:v>2</c:v>
                </c:pt>
                <c:pt idx="626">
                  <c:v>5</c:v>
                </c:pt>
                <c:pt idx="627">
                  <c:v>5</c:v>
                </c:pt>
                <c:pt idx="628">
                  <c:v>4</c:v>
                </c:pt>
                <c:pt idx="629">
                  <c:v>6</c:v>
                </c:pt>
                <c:pt idx="630">
                  <c:v>6</c:v>
                </c:pt>
                <c:pt idx="631">
                  <c:v>3</c:v>
                </c:pt>
                <c:pt idx="632">
                  <c:v>5</c:v>
                </c:pt>
                <c:pt idx="633">
                  <c:v>3</c:v>
                </c:pt>
                <c:pt idx="634">
                  <c:v>6</c:v>
                </c:pt>
                <c:pt idx="635">
                  <c:v>5</c:v>
                </c:pt>
                <c:pt idx="636">
                  <c:v>4</c:v>
                </c:pt>
                <c:pt idx="637">
                  <c:v>3</c:v>
                </c:pt>
                <c:pt idx="638">
                  <c:v>7</c:v>
                </c:pt>
                <c:pt idx="639">
                  <c:v>1</c:v>
                </c:pt>
                <c:pt idx="640">
                  <c:v>5</c:v>
                </c:pt>
                <c:pt idx="641">
                  <c:v>1</c:v>
                </c:pt>
                <c:pt idx="642">
                  <c:v>3</c:v>
                </c:pt>
                <c:pt idx="643">
                  <c:v>1</c:v>
                </c:pt>
                <c:pt idx="644">
                  <c:v>2</c:v>
                </c:pt>
                <c:pt idx="645">
                  <c:v>1</c:v>
                </c:pt>
                <c:pt idx="646">
                  <c:v>1</c:v>
                </c:pt>
                <c:pt idx="647">
                  <c:v>1</c:v>
                </c:pt>
                <c:pt idx="648">
                  <c:v>1</c:v>
                </c:pt>
                <c:pt idx="649">
                  <c:v>1</c:v>
                </c:pt>
                <c:pt idx="650">
                  <c:v>3</c:v>
                </c:pt>
                <c:pt idx="651">
                  <c:v>3</c:v>
                </c:pt>
                <c:pt idx="652">
                  <c:v>7</c:v>
                </c:pt>
                <c:pt idx="653">
                  <c:v>5</c:v>
                </c:pt>
                <c:pt idx="654">
                  <c:v>7</c:v>
                </c:pt>
                <c:pt idx="655">
                  <c:v>7</c:v>
                </c:pt>
                <c:pt idx="656">
                  <c:v>8</c:v>
                </c:pt>
                <c:pt idx="657">
                  <c:v>12</c:v>
                </c:pt>
                <c:pt idx="658">
                  <c:v>10</c:v>
                </c:pt>
                <c:pt idx="659">
                  <c:v>5</c:v>
                </c:pt>
                <c:pt idx="660">
                  <c:v>8</c:v>
                </c:pt>
                <c:pt idx="661">
                  <c:v>8</c:v>
                </c:pt>
                <c:pt idx="662">
                  <c:v>9</c:v>
                </c:pt>
                <c:pt idx="663">
                  <c:v>5</c:v>
                </c:pt>
                <c:pt idx="664">
                  <c:v>3</c:v>
                </c:pt>
                <c:pt idx="665">
                  <c:v>6</c:v>
                </c:pt>
                <c:pt idx="666">
                  <c:v>5</c:v>
                </c:pt>
                <c:pt idx="667">
                  <c:v>3</c:v>
                </c:pt>
                <c:pt idx="668">
                  <c:v>2</c:v>
                </c:pt>
                <c:pt idx="669">
                  <c:v>3</c:v>
                </c:pt>
                <c:pt idx="670">
                  <c:v>6</c:v>
                </c:pt>
                <c:pt idx="671">
                  <c:v>4</c:v>
                </c:pt>
                <c:pt idx="672">
                  <c:v>4</c:v>
                </c:pt>
                <c:pt idx="673">
                  <c:v>7</c:v>
                </c:pt>
                <c:pt idx="674">
                  <c:v>6</c:v>
                </c:pt>
                <c:pt idx="675">
                  <c:v>5</c:v>
                </c:pt>
                <c:pt idx="676">
                  <c:v>2</c:v>
                </c:pt>
                <c:pt idx="677">
                  <c:v>10</c:v>
                </c:pt>
                <c:pt idx="678">
                  <c:v>10</c:v>
                </c:pt>
                <c:pt idx="679">
                  <c:v>2</c:v>
                </c:pt>
                <c:pt idx="680">
                  <c:v>3</c:v>
                </c:pt>
                <c:pt idx="681">
                  <c:v>4</c:v>
                </c:pt>
                <c:pt idx="682">
                  <c:v>5</c:v>
                </c:pt>
                <c:pt idx="683">
                  <c:v>8</c:v>
                </c:pt>
                <c:pt idx="684">
                  <c:v>5</c:v>
                </c:pt>
                <c:pt idx="685">
                  <c:v>1</c:v>
                </c:pt>
                <c:pt idx="686">
                  <c:v>1</c:v>
                </c:pt>
                <c:pt idx="687">
                  <c:v>1</c:v>
                </c:pt>
                <c:pt idx="688">
                  <c:v>3</c:v>
                </c:pt>
                <c:pt idx="689">
                  <c:v>4</c:v>
                </c:pt>
                <c:pt idx="690">
                  <c:v>1</c:v>
                </c:pt>
                <c:pt idx="691">
                  <c:v>1</c:v>
                </c:pt>
                <c:pt idx="692">
                  <c:v>2</c:v>
                </c:pt>
                <c:pt idx="693">
                  <c:v>1</c:v>
                </c:pt>
                <c:pt idx="694">
                  <c:v>1</c:v>
                </c:pt>
                <c:pt idx="695">
                  <c:v>1</c:v>
                </c:pt>
                <c:pt idx="696">
                  <c:v>1</c:v>
                </c:pt>
                <c:pt idx="697">
                  <c:v>2</c:v>
                </c:pt>
                <c:pt idx="698">
                  <c:v>3</c:v>
                </c:pt>
                <c:pt idx="699">
                  <c:v>5</c:v>
                </c:pt>
                <c:pt idx="700">
                  <c:v>6</c:v>
                </c:pt>
                <c:pt idx="701">
                  <c:v>8</c:v>
                </c:pt>
                <c:pt idx="702">
                  <c:v>9</c:v>
                </c:pt>
                <c:pt idx="703">
                  <c:v>7</c:v>
                </c:pt>
                <c:pt idx="704">
                  <c:v>6</c:v>
                </c:pt>
                <c:pt idx="705">
                  <c:v>5</c:v>
                </c:pt>
                <c:pt idx="706">
                  <c:v>3</c:v>
                </c:pt>
                <c:pt idx="707">
                  <c:v>7</c:v>
                </c:pt>
                <c:pt idx="708">
                  <c:v>6</c:v>
                </c:pt>
                <c:pt idx="709">
                  <c:v>4</c:v>
                </c:pt>
                <c:pt idx="710">
                  <c:v>6</c:v>
                </c:pt>
                <c:pt idx="711">
                  <c:v>2</c:v>
                </c:pt>
                <c:pt idx="712">
                  <c:v>3</c:v>
                </c:pt>
                <c:pt idx="713">
                  <c:v>5</c:v>
                </c:pt>
                <c:pt idx="714">
                  <c:v>3</c:v>
                </c:pt>
                <c:pt idx="715">
                  <c:v>3</c:v>
                </c:pt>
                <c:pt idx="716">
                  <c:v>6</c:v>
                </c:pt>
                <c:pt idx="717">
                  <c:v>6</c:v>
                </c:pt>
                <c:pt idx="718">
                  <c:v>8</c:v>
                </c:pt>
                <c:pt idx="719">
                  <c:v>6</c:v>
                </c:pt>
                <c:pt idx="720">
                  <c:v>7</c:v>
                </c:pt>
                <c:pt idx="721">
                  <c:v>5</c:v>
                </c:pt>
                <c:pt idx="722">
                  <c:v>3</c:v>
                </c:pt>
                <c:pt idx="723">
                  <c:v>7</c:v>
                </c:pt>
                <c:pt idx="724">
                  <c:v>3</c:v>
                </c:pt>
                <c:pt idx="725">
                  <c:v>6</c:v>
                </c:pt>
                <c:pt idx="726">
                  <c:v>5</c:v>
                </c:pt>
                <c:pt idx="727">
                  <c:v>4</c:v>
                </c:pt>
                <c:pt idx="728">
                  <c:v>4</c:v>
                </c:pt>
                <c:pt idx="729">
                  <c:v>4</c:v>
                </c:pt>
                <c:pt idx="730">
                  <c:v>7</c:v>
                </c:pt>
                <c:pt idx="731">
                  <c:v>8</c:v>
                </c:pt>
                <c:pt idx="732">
                  <c:v>8</c:v>
                </c:pt>
                <c:pt idx="733">
                  <c:v>1</c:v>
                </c:pt>
                <c:pt idx="734">
                  <c:v>2</c:v>
                </c:pt>
                <c:pt idx="735">
                  <c:v>2</c:v>
                </c:pt>
                <c:pt idx="736">
                  <c:v>4</c:v>
                </c:pt>
                <c:pt idx="737">
                  <c:v>5</c:v>
                </c:pt>
                <c:pt idx="738">
                  <c:v>2</c:v>
                </c:pt>
                <c:pt idx="739">
                  <c:v>1</c:v>
                </c:pt>
                <c:pt idx="740">
                  <c:v>1</c:v>
                </c:pt>
                <c:pt idx="741">
                  <c:v>2</c:v>
                </c:pt>
                <c:pt idx="742">
                  <c:v>1</c:v>
                </c:pt>
                <c:pt idx="743">
                  <c:v>1</c:v>
                </c:pt>
                <c:pt idx="744">
                  <c:v>2</c:v>
                </c:pt>
                <c:pt idx="745">
                  <c:v>2</c:v>
                </c:pt>
                <c:pt idx="746">
                  <c:v>3</c:v>
                </c:pt>
                <c:pt idx="747">
                  <c:v>2</c:v>
                </c:pt>
                <c:pt idx="748">
                  <c:v>2</c:v>
                </c:pt>
                <c:pt idx="749">
                  <c:v>13</c:v>
                </c:pt>
                <c:pt idx="750">
                  <c:v>10</c:v>
                </c:pt>
                <c:pt idx="751">
                  <c:v>12</c:v>
                </c:pt>
                <c:pt idx="752">
                  <c:v>14</c:v>
                </c:pt>
                <c:pt idx="753">
                  <c:v>8</c:v>
                </c:pt>
                <c:pt idx="754">
                  <c:v>9</c:v>
                </c:pt>
                <c:pt idx="755">
                  <c:v>11</c:v>
                </c:pt>
                <c:pt idx="756">
                  <c:v>14</c:v>
                </c:pt>
                <c:pt idx="757">
                  <c:v>6</c:v>
                </c:pt>
                <c:pt idx="758">
                  <c:v>3</c:v>
                </c:pt>
                <c:pt idx="759">
                  <c:v>5</c:v>
                </c:pt>
                <c:pt idx="760">
                  <c:v>5</c:v>
                </c:pt>
                <c:pt idx="761">
                  <c:v>5</c:v>
                </c:pt>
                <c:pt idx="762">
                  <c:v>2</c:v>
                </c:pt>
                <c:pt idx="763">
                  <c:v>7</c:v>
                </c:pt>
                <c:pt idx="764">
                  <c:v>7</c:v>
                </c:pt>
                <c:pt idx="765">
                  <c:v>6</c:v>
                </c:pt>
                <c:pt idx="766">
                  <c:v>7</c:v>
                </c:pt>
                <c:pt idx="767">
                  <c:v>5</c:v>
                </c:pt>
                <c:pt idx="768">
                  <c:v>6</c:v>
                </c:pt>
                <c:pt idx="769">
                  <c:v>2</c:v>
                </c:pt>
                <c:pt idx="770">
                  <c:v>3</c:v>
                </c:pt>
                <c:pt idx="771">
                  <c:v>6</c:v>
                </c:pt>
                <c:pt idx="772">
                  <c:v>4</c:v>
                </c:pt>
                <c:pt idx="773">
                  <c:v>9</c:v>
                </c:pt>
                <c:pt idx="774">
                  <c:v>6</c:v>
                </c:pt>
                <c:pt idx="775">
                  <c:v>8</c:v>
                </c:pt>
                <c:pt idx="776">
                  <c:v>5</c:v>
                </c:pt>
                <c:pt idx="777">
                  <c:v>9</c:v>
                </c:pt>
                <c:pt idx="778">
                  <c:v>8</c:v>
                </c:pt>
                <c:pt idx="779">
                  <c:v>2</c:v>
                </c:pt>
                <c:pt idx="780">
                  <c:v>6</c:v>
                </c:pt>
                <c:pt idx="781">
                  <c:v>3</c:v>
                </c:pt>
                <c:pt idx="782">
                  <c:v>5</c:v>
                </c:pt>
                <c:pt idx="783">
                  <c:v>1</c:v>
                </c:pt>
                <c:pt idx="784">
                  <c:v>1</c:v>
                </c:pt>
                <c:pt idx="785">
                  <c:v>1</c:v>
                </c:pt>
                <c:pt idx="786">
                  <c:v>1</c:v>
                </c:pt>
                <c:pt idx="787">
                  <c:v>4</c:v>
                </c:pt>
                <c:pt idx="788">
                  <c:v>1</c:v>
                </c:pt>
                <c:pt idx="789">
                  <c:v>1</c:v>
                </c:pt>
                <c:pt idx="790">
                  <c:v>2</c:v>
                </c:pt>
                <c:pt idx="791">
                  <c:v>1</c:v>
                </c:pt>
                <c:pt idx="792">
                  <c:v>1</c:v>
                </c:pt>
                <c:pt idx="793">
                  <c:v>2</c:v>
                </c:pt>
                <c:pt idx="794">
                  <c:v>2</c:v>
                </c:pt>
                <c:pt idx="795">
                  <c:v>2</c:v>
                </c:pt>
                <c:pt idx="796">
                  <c:v>1</c:v>
                </c:pt>
                <c:pt idx="797">
                  <c:v>4</c:v>
                </c:pt>
                <c:pt idx="798">
                  <c:v>7</c:v>
                </c:pt>
                <c:pt idx="799">
                  <c:v>9</c:v>
                </c:pt>
                <c:pt idx="800">
                  <c:v>7</c:v>
                </c:pt>
                <c:pt idx="801">
                  <c:v>6</c:v>
                </c:pt>
                <c:pt idx="802">
                  <c:v>11</c:v>
                </c:pt>
                <c:pt idx="803">
                  <c:v>5</c:v>
                </c:pt>
                <c:pt idx="804">
                  <c:v>8</c:v>
                </c:pt>
                <c:pt idx="805">
                  <c:v>16</c:v>
                </c:pt>
                <c:pt idx="806">
                  <c:v>9</c:v>
                </c:pt>
                <c:pt idx="807">
                  <c:v>6</c:v>
                </c:pt>
                <c:pt idx="808">
                  <c:v>10</c:v>
                </c:pt>
                <c:pt idx="809">
                  <c:v>7</c:v>
                </c:pt>
                <c:pt idx="810">
                  <c:v>3</c:v>
                </c:pt>
                <c:pt idx="811">
                  <c:v>5</c:v>
                </c:pt>
                <c:pt idx="812">
                  <c:v>2</c:v>
                </c:pt>
                <c:pt idx="813">
                  <c:v>5</c:v>
                </c:pt>
                <c:pt idx="814">
                  <c:v>2</c:v>
                </c:pt>
                <c:pt idx="815">
                  <c:v>3</c:v>
                </c:pt>
                <c:pt idx="816">
                  <c:v>11</c:v>
                </c:pt>
                <c:pt idx="817">
                  <c:v>6</c:v>
                </c:pt>
                <c:pt idx="818">
                  <c:v>3</c:v>
                </c:pt>
                <c:pt idx="819">
                  <c:v>4</c:v>
                </c:pt>
                <c:pt idx="820">
                  <c:v>4</c:v>
                </c:pt>
                <c:pt idx="821">
                  <c:v>7</c:v>
                </c:pt>
                <c:pt idx="822">
                  <c:v>4</c:v>
                </c:pt>
                <c:pt idx="823">
                  <c:v>8</c:v>
                </c:pt>
                <c:pt idx="824">
                  <c:v>9</c:v>
                </c:pt>
                <c:pt idx="825">
                  <c:v>12</c:v>
                </c:pt>
                <c:pt idx="826">
                  <c:v>9</c:v>
                </c:pt>
                <c:pt idx="827">
                  <c:v>7</c:v>
                </c:pt>
                <c:pt idx="828">
                  <c:v>5</c:v>
                </c:pt>
                <c:pt idx="829">
                  <c:v>4</c:v>
                </c:pt>
                <c:pt idx="830">
                  <c:v>8</c:v>
                </c:pt>
                <c:pt idx="831">
                  <c:v>3</c:v>
                </c:pt>
                <c:pt idx="832">
                  <c:v>5</c:v>
                </c:pt>
                <c:pt idx="833">
                  <c:v>2</c:v>
                </c:pt>
                <c:pt idx="834">
                  <c:v>7</c:v>
                </c:pt>
                <c:pt idx="835">
                  <c:v>2</c:v>
                </c:pt>
                <c:pt idx="836">
                  <c:v>4</c:v>
                </c:pt>
                <c:pt idx="837">
                  <c:v>2</c:v>
                </c:pt>
                <c:pt idx="838">
                  <c:v>2</c:v>
                </c:pt>
                <c:pt idx="839">
                  <c:v>1</c:v>
                </c:pt>
                <c:pt idx="840">
                  <c:v>1</c:v>
                </c:pt>
                <c:pt idx="841">
                  <c:v>1</c:v>
                </c:pt>
                <c:pt idx="842">
                  <c:v>1</c:v>
                </c:pt>
                <c:pt idx="843">
                  <c:v>2</c:v>
                </c:pt>
                <c:pt idx="844">
                  <c:v>1</c:v>
                </c:pt>
                <c:pt idx="845">
                  <c:v>8</c:v>
                </c:pt>
                <c:pt idx="846">
                  <c:v>5</c:v>
                </c:pt>
                <c:pt idx="847">
                  <c:v>9</c:v>
                </c:pt>
                <c:pt idx="848">
                  <c:v>14</c:v>
                </c:pt>
                <c:pt idx="849">
                  <c:v>9</c:v>
                </c:pt>
                <c:pt idx="850">
                  <c:v>11</c:v>
                </c:pt>
                <c:pt idx="851">
                  <c:v>6</c:v>
                </c:pt>
                <c:pt idx="852">
                  <c:v>5</c:v>
                </c:pt>
                <c:pt idx="853">
                  <c:v>7</c:v>
                </c:pt>
                <c:pt idx="854">
                  <c:v>8</c:v>
                </c:pt>
                <c:pt idx="855">
                  <c:v>8</c:v>
                </c:pt>
                <c:pt idx="856">
                  <c:v>7</c:v>
                </c:pt>
                <c:pt idx="857">
                  <c:v>4</c:v>
                </c:pt>
                <c:pt idx="858">
                  <c:v>3</c:v>
                </c:pt>
                <c:pt idx="859">
                  <c:v>8</c:v>
                </c:pt>
                <c:pt idx="860">
                  <c:v>6</c:v>
                </c:pt>
                <c:pt idx="861">
                  <c:v>3</c:v>
                </c:pt>
                <c:pt idx="862">
                  <c:v>3</c:v>
                </c:pt>
                <c:pt idx="863">
                  <c:v>8</c:v>
                </c:pt>
                <c:pt idx="864">
                  <c:v>7</c:v>
                </c:pt>
                <c:pt idx="865">
                  <c:v>4</c:v>
                </c:pt>
                <c:pt idx="866">
                  <c:v>5</c:v>
                </c:pt>
                <c:pt idx="867">
                  <c:v>4</c:v>
                </c:pt>
                <c:pt idx="868">
                  <c:v>5</c:v>
                </c:pt>
                <c:pt idx="869">
                  <c:v>2</c:v>
                </c:pt>
                <c:pt idx="870">
                  <c:v>6</c:v>
                </c:pt>
                <c:pt idx="871">
                  <c:v>4</c:v>
                </c:pt>
                <c:pt idx="872">
                  <c:v>10</c:v>
                </c:pt>
                <c:pt idx="873">
                  <c:v>6</c:v>
                </c:pt>
                <c:pt idx="874">
                  <c:v>5</c:v>
                </c:pt>
                <c:pt idx="875">
                  <c:v>8</c:v>
                </c:pt>
                <c:pt idx="876">
                  <c:v>6</c:v>
                </c:pt>
                <c:pt idx="877">
                  <c:v>7</c:v>
                </c:pt>
                <c:pt idx="878">
                  <c:v>3</c:v>
                </c:pt>
                <c:pt idx="879">
                  <c:v>3</c:v>
                </c:pt>
                <c:pt idx="880">
                  <c:v>1</c:v>
                </c:pt>
                <c:pt idx="881">
                  <c:v>2</c:v>
                </c:pt>
                <c:pt idx="882">
                  <c:v>4</c:v>
                </c:pt>
                <c:pt idx="883">
                  <c:v>6</c:v>
                </c:pt>
                <c:pt idx="884">
                  <c:v>2</c:v>
                </c:pt>
                <c:pt idx="885">
                  <c:v>2</c:v>
                </c:pt>
                <c:pt idx="886">
                  <c:v>1</c:v>
                </c:pt>
                <c:pt idx="887">
                  <c:v>1</c:v>
                </c:pt>
                <c:pt idx="888">
                  <c:v>1</c:v>
                </c:pt>
                <c:pt idx="889">
                  <c:v>1</c:v>
                </c:pt>
                <c:pt idx="890">
                  <c:v>2</c:v>
                </c:pt>
                <c:pt idx="891">
                  <c:v>2</c:v>
                </c:pt>
                <c:pt idx="892">
                  <c:v>3</c:v>
                </c:pt>
                <c:pt idx="893">
                  <c:v>3</c:v>
                </c:pt>
                <c:pt idx="894">
                  <c:v>5</c:v>
                </c:pt>
                <c:pt idx="895">
                  <c:v>12</c:v>
                </c:pt>
                <c:pt idx="896">
                  <c:v>13</c:v>
                </c:pt>
                <c:pt idx="897">
                  <c:v>9</c:v>
                </c:pt>
                <c:pt idx="898">
                  <c:v>9</c:v>
                </c:pt>
                <c:pt idx="899">
                  <c:v>16</c:v>
                </c:pt>
                <c:pt idx="900">
                  <c:v>11</c:v>
                </c:pt>
                <c:pt idx="901">
                  <c:v>12</c:v>
                </c:pt>
                <c:pt idx="902">
                  <c:v>13</c:v>
                </c:pt>
                <c:pt idx="903">
                  <c:v>5</c:v>
                </c:pt>
                <c:pt idx="904">
                  <c:v>4</c:v>
                </c:pt>
                <c:pt idx="905">
                  <c:v>7</c:v>
                </c:pt>
                <c:pt idx="906">
                  <c:v>6</c:v>
                </c:pt>
                <c:pt idx="907">
                  <c:v>6</c:v>
                </c:pt>
                <c:pt idx="908">
                  <c:v>5</c:v>
                </c:pt>
                <c:pt idx="909">
                  <c:v>5</c:v>
                </c:pt>
                <c:pt idx="910">
                  <c:v>2</c:v>
                </c:pt>
                <c:pt idx="911">
                  <c:v>4</c:v>
                </c:pt>
                <c:pt idx="912">
                  <c:v>8</c:v>
                </c:pt>
                <c:pt idx="913">
                  <c:v>13</c:v>
                </c:pt>
                <c:pt idx="914">
                  <c:v>6</c:v>
                </c:pt>
                <c:pt idx="915">
                  <c:v>7</c:v>
                </c:pt>
                <c:pt idx="916">
                  <c:v>7</c:v>
                </c:pt>
                <c:pt idx="917">
                  <c:v>4</c:v>
                </c:pt>
                <c:pt idx="918">
                  <c:v>6</c:v>
                </c:pt>
                <c:pt idx="919">
                  <c:v>6</c:v>
                </c:pt>
                <c:pt idx="920">
                  <c:v>6</c:v>
                </c:pt>
                <c:pt idx="921">
                  <c:v>3</c:v>
                </c:pt>
                <c:pt idx="922">
                  <c:v>13</c:v>
                </c:pt>
                <c:pt idx="923">
                  <c:v>7</c:v>
                </c:pt>
                <c:pt idx="924">
                  <c:v>7</c:v>
                </c:pt>
                <c:pt idx="925">
                  <c:v>3</c:v>
                </c:pt>
                <c:pt idx="926">
                  <c:v>6</c:v>
                </c:pt>
                <c:pt idx="927">
                  <c:v>2</c:v>
                </c:pt>
                <c:pt idx="928">
                  <c:v>4</c:v>
                </c:pt>
                <c:pt idx="929">
                  <c:v>8</c:v>
                </c:pt>
                <c:pt idx="930">
                  <c:v>5</c:v>
                </c:pt>
                <c:pt idx="931">
                  <c:v>3</c:v>
                </c:pt>
                <c:pt idx="932">
                  <c:v>4</c:v>
                </c:pt>
                <c:pt idx="933">
                  <c:v>1</c:v>
                </c:pt>
                <c:pt idx="934">
                  <c:v>2</c:v>
                </c:pt>
                <c:pt idx="935">
                  <c:v>1</c:v>
                </c:pt>
                <c:pt idx="936">
                  <c:v>3</c:v>
                </c:pt>
                <c:pt idx="937">
                  <c:v>1</c:v>
                </c:pt>
                <c:pt idx="938">
                  <c:v>2</c:v>
                </c:pt>
                <c:pt idx="939">
                  <c:v>1</c:v>
                </c:pt>
                <c:pt idx="940">
                  <c:v>3</c:v>
                </c:pt>
                <c:pt idx="941">
                  <c:v>2</c:v>
                </c:pt>
                <c:pt idx="942">
                  <c:v>3</c:v>
                </c:pt>
                <c:pt idx="943">
                  <c:v>4</c:v>
                </c:pt>
                <c:pt idx="944">
                  <c:v>11</c:v>
                </c:pt>
                <c:pt idx="945">
                  <c:v>12</c:v>
                </c:pt>
                <c:pt idx="946">
                  <c:v>8</c:v>
                </c:pt>
                <c:pt idx="947">
                  <c:v>8</c:v>
                </c:pt>
                <c:pt idx="948">
                  <c:v>15</c:v>
                </c:pt>
                <c:pt idx="949">
                  <c:v>10</c:v>
                </c:pt>
                <c:pt idx="950">
                  <c:v>10</c:v>
                </c:pt>
                <c:pt idx="951">
                  <c:v>9</c:v>
                </c:pt>
                <c:pt idx="952">
                  <c:v>9</c:v>
                </c:pt>
                <c:pt idx="953">
                  <c:v>8</c:v>
                </c:pt>
                <c:pt idx="954">
                  <c:v>6</c:v>
                </c:pt>
                <c:pt idx="955">
                  <c:v>8</c:v>
                </c:pt>
                <c:pt idx="956">
                  <c:v>7</c:v>
                </c:pt>
                <c:pt idx="957">
                  <c:v>8</c:v>
                </c:pt>
                <c:pt idx="958">
                  <c:v>8</c:v>
                </c:pt>
                <c:pt idx="959">
                  <c:v>7</c:v>
                </c:pt>
                <c:pt idx="960">
                  <c:v>7</c:v>
                </c:pt>
                <c:pt idx="961">
                  <c:v>8</c:v>
                </c:pt>
                <c:pt idx="962">
                  <c:v>7</c:v>
                </c:pt>
                <c:pt idx="963">
                  <c:v>5</c:v>
                </c:pt>
                <c:pt idx="964">
                  <c:v>7</c:v>
                </c:pt>
                <c:pt idx="965">
                  <c:v>5</c:v>
                </c:pt>
                <c:pt idx="966">
                  <c:v>5</c:v>
                </c:pt>
                <c:pt idx="967">
                  <c:v>9</c:v>
                </c:pt>
                <c:pt idx="968">
                  <c:v>6</c:v>
                </c:pt>
                <c:pt idx="969">
                  <c:v>3</c:v>
                </c:pt>
                <c:pt idx="970">
                  <c:v>9</c:v>
                </c:pt>
                <c:pt idx="971">
                  <c:v>12</c:v>
                </c:pt>
                <c:pt idx="972">
                  <c:v>5</c:v>
                </c:pt>
                <c:pt idx="973">
                  <c:v>4</c:v>
                </c:pt>
                <c:pt idx="974">
                  <c:v>8</c:v>
                </c:pt>
                <c:pt idx="975">
                  <c:v>14</c:v>
                </c:pt>
                <c:pt idx="976">
                  <c:v>8</c:v>
                </c:pt>
                <c:pt idx="977">
                  <c:v>9</c:v>
                </c:pt>
                <c:pt idx="978">
                  <c:v>10</c:v>
                </c:pt>
                <c:pt idx="979">
                  <c:v>3</c:v>
                </c:pt>
                <c:pt idx="980">
                  <c:v>3</c:v>
                </c:pt>
                <c:pt idx="981">
                  <c:v>2</c:v>
                </c:pt>
                <c:pt idx="982">
                  <c:v>1</c:v>
                </c:pt>
                <c:pt idx="983">
                  <c:v>1</c:v>
                </c:pt>
                <c:pt idx="984">
                  <c:v>5</c:v>
                </c:pt>
                <c:pt idx="985">
                  <c:v>1</c:v>
                </c:pt>
                <c:pt idx="986">
                  <c:v>1</c:v>
                </c:pt>
                <c:pt idx="987">
                  <c:v>1</c:v>
                </c:pt>
                <c:pt idx="988">
                  <c:v>2</c:v>
                </c:pt>
                <c:pt idx="989">
                  <c:v>1</c:v>
                </c:pt>
                <c:pt idx="990">
                  <c:v>1</c:v>
                </c:pt>
                <c:pt idx="991">
                  <c:v>1</c:v>
                </c:pt>
                <c:pt idx="992">
                  <c:v>2</c:v>
                </c:pt>
                <c:pt idx="993">
                  <c:v>3</c:v>
                </c:pt>
                <c:pt idx="994">
                  <c:v>6</c:v>
                </c:pt>
                <c:pt idx="995">
                  <c:v>10</c:v>
                </c:pt>
                <c:pt idx="996">
                  <c:v>12</c:v>
                </c:pt>
                <c:pt idx="997">
                  <c:v>12</c:v>
                </c:pt>
                <c:pt idx="998">
                  <c:v>12</c:v>
                </c:pt>
                <c:pt idx="999">
                  <c:v>15</c:v>
                </c:pt>
                <c:pt idx="1000">
                  <c:v>10</c:v>
                </c:pt>
                <c:pt idx="1001">
                  <c:v>11</c:v>
                </c:pt>
                <c:pt idx="1002">
                  <c:v>12</c:v>
                </c:pt>
                <c:pt idx="1003">
                  <c:v>11</c:v>
                </c:pt>
                <c:pt idx="1004">
                  <c:v>5</c:v>
                </c:pt>
                <c:pt idx="1005">
                  <c:v>4</c:v>
                </c:pt>
                <c:pt idx="1006">
                  <c:v>6</c:v>
                </c:pt>
                <c:pt idx="1007">
                  <c:v>10</c:v>
                </c:pt>
                <c:pt idx="1008">
                  <c:v>8</c:v>
                </c:pt>
                <c:pt idx="1009">
                  <c:v>7</c:v>
                </c:pt>
                <c:pt idx="1010">
                  <c:v>8</c:v>
                </c:pt>
                <c:pt idx="1011">
                  <c:v>8</c:v>
                </c:pt>
                <c:pt idx="1012">
                  <c:v>10</c:v>
                </c:pt>
                <c:pt idx="1013">
                  <c:v>9</c:v>
                </c:pt>
                <c:pt idx="1014">
                  <c:v>9</c:v>
                </c:pt>
                <c:pt idx="1015">
                  <c:v>9</c:v>
                </c:pt>
                <c:pt idx="1016">
                  <c:v>6</c:v>
                </c:pt>
                <c:pt idx="1017">
                  <c:v>12</c:v>
                </c:pt>
                <c:pt idx="1018">
                  <c:v>5</c:v>
                </c:pt>
                <c:pt idx="1019">
                  <c:v>7</c:v>
                </c:pt>
                <c:pt idx="1020">
                  <c:v>10</c:v>
                </c:pt>
                <c:pt idx="1021">
                  <c:v>7</c:v>
                </c:pt>
                <c:pt idx="1022">
                  <c:v>8</c:v>
                </c:pt>
                <c:pt idx="1023">
                  <c:v>12</c:v>
                </c:pt>
                <c:pt idx="1024">
                  <c:v>10</c:v>
                </c:pt>
                <c:pt idx="1025">
                  <c:v>9</c:v>
                </c:pt>
                <c:pt idx="1026">
                  <c:v>11</c:v>
                </c:pt>
                <c:pt idx="1027">
                  <c:v>9</c:v>
                </c:pt>
                <c:pt idx="1028">
                  <c:v>2</c:v>
                </c:pt>
                <c:pt idx="1029">
                  <c:v>6</c:v>
                </c:pt>
                <c:pt idx="1030">
                  <c:v>5</c:v>
                </c:pt>
                <c:pt idx="1031">
                  <c:v>4</c:v>
                </c:pt>
                <c:pt idx="1032">
                  <c:v>8</c:v>
                </c:pt>
                <c:pt idx="1033">
                  <c:v>3</c:v>
                </c:pt>
                <c:pt idx="1034">
                  <c:v>2</c:v>
                </c:pt>
                <c:pt idx="1035">
                  <c:v>4</c:v>
                </c:pt>
                <c:pt idx="1036">
                  <c:v>1</c:v>
                </c:pt>
                <c:pt idx="1037">
                  <c:v>1</c:v>
                </c:pt>
                <c:pt idx="1038">
                  <c:v>1</c:v>
                </c:pt>
                <c:pt idx="1039">
                  <c:v>1</c:v>
                </c:pt>
                <c:pt idx="1040">
                  <c:v>1</c:v>
                </c:pt>
                <c:pt idx="1041">
                  <c:v>4</c:v>
                </c:pt>
                <c:pt idx="1042">
                  <c:v>12</c:v>
                </c:pt>
                <c:pt idx="1043">
                  <c:v>6</c:v>
                </c:pt>
                <c:pt idx="1044">
                  <c:v>17</c:v>
                </c:pt>
                <c:pt idx="1045">
                  <c:v>10</c:v>
                </c:pt>
                <c:pt idx="1046">
                  <c:v>17</c:v>
                </c:pt>
                <c:pt idx="1047">
                  <c:v>21</c:v>
                </c:pt>
                <c:pt idx="1048">
                  <c:v>2</c:v>
                </c:pt>
                <c:pt idx="1049">
                  <c:v>11</c:v>
                </c:pt>
                <c:pt idx="1050">
                  <c:v>6</c:v>
                </c:pt>
                <c:pt idx="1051">
                  <c:v>9</c:v>
                </c:pt>
                <c:pt idx="1052">
                  <c:v>12</c:v>
                </c:pt>
                <c:pt idx="1053">
                  <c:v>8</c:v>
                </c:pt>
                <c:pt idx="1054">
                  <c:v>11</c:v>
                </c:pt>
                <c:pt idx="1055">
                  <c:v>5</c:v>
                </c:pt>
                <c:pt idx="1056">
                  <c:v>6</c:v>
                </c:pt>
                <c:pt idx="1057">
                  <c:v>8</c:v>
                </c:pt>
                <c:pt idx="1058">
                  <c:v>6</c:v>
                </c:pt>
                <c:pt idx="1059">
                  <c:v>4</c:v>
                </c:pt>
                <c:pt idx="1060">
                  <c:v>8</c:v>
                </c:pt>
                <c:pt idx="1061">
                  <c:v>8</c:v>
                </c:pt>
                <c:pt idx="1062">
                  <c:v>2</c:v>
                </c:pt>
                <c:pt idx="1063">
                  <c:v>3</c:v>
                </c:pt>
                <c:pt idx="1064">
                  <c:v>7</c:v>
                </c:pt>
                <c:pt idx="1065">
                  <c:v>8</c:v>
                </c:pt>
                <c:pt idx="1066">
                  <c:v>6</c:v>
                </c:pt>
                <c:pt idx="1067">
                  <c:v>8</c:v>
                </c:pt>
                <c:pt idx="1068">
                  <c:v>6</c:v>
                </c:pt>
                <c:pt idx="1069">
                  <c:v>13</c:v>
                </c:pt>
                <c:pt idx="1070">
                  <c:v>10</c:v>
                </c:pt>
                <c:pt idx="1071">
                  <c:v>5</c:v>
                </c:pt>
                <c:pt idx="1072">
                  <c:v>8</c:v>
                </c:pt>
                <c:pt idx="1073">
                  <c:v>8</c:v>
                </c:pt>
                <c:pt idx="1074">
                  <c:v>9</c:v>
                </c:pt>
                <c:pt idx="1075">
                  <c:v>9</c:v>
                </c:pt>
                <c:pt idx="1076">
                  <c:v>14</c:v>
                </c:pt>
                <c:pt idx="1077">
                  <c:v>5</c:v>
                </c:pt>
                <c:pt idx="1078">
                  <c:v>4</c:v>
                </c:pt>
                <c:pt idx="1079">
                  <c:v>7</c:v>
                </c:pt>
                <c:pt idx="1080">
                  <c:v>4</c:v>
                </c:pt>
                <c:pt idx="1081">
                  <c:v>6</c:v>
                </c:pt>
                <c:pt idx="1082">
                  <c:v>4</c:v>
                </c:pt>
                <c:pt idx="1083">
                  <c:v>4</c:v>
                </c:pt>
                <c:pt idx="1084">
                  <c:v>5</c:v>
                </c:pt>
                <c:pt idx="1085">
                  <c:v>1</c:v>
                </c:pt>
                <c:pt idx="1086">
                  <c:v>3</c:v>
                </c:pt>
                <c:pt idx="1087">
                  <c:v>1</c:v>
                </c:pt>
                <c:pt idx="1088">
                  <c:v>2</c:v>
                </c:pt>
                <c:pt idx="1089">
                  <c:v>1</c:v>
                </c:pt>
                <c:pt idx="1090">
                  <c:v>2</c:v>
                </c:pt>
                <c:pt idx="1091">
                  <c:v>2</c:v>
                </c:pt>
                <c:pt idx="1092">
                  <c:v>3</c:v>
                </c:pt>
                <c:pt idx="1093">
                  <c:v>3</c:v>
                </c:pt>
                <c:pt idx="1094">
                  <c:v>9</c:v>
                </c:pt>
                <c:pt idx="1095">
                  <c:v>14</c:v>
                </c:pt>
                <c:pt idx="1096">
                  <c:v>11</c:v>
                </c:pt>
                <c:pt idx="1097">
                  <c:v>14</c:v>
                </c:pt>
                <c:pt idx="1098">
                  <c:v>14</c:v>
                </c:pt>
                <c:pt idx="1099">
                  <c:v>8</c:v>
                </c:pt>
                <c:pt idx="1100">
                  <c:v>13</c:v>
                </c:pt>
                <c:pt idx="1101">
                  <c:v>13</c:v>
                </c:pt>
                <c:pt idx="1102">
                  <c:v>8</c:v>
                </c:pt>
                <c:pt idx="1103">
                  <c:v>4</c:v>
                </c:pt>
                <c:pt idx="1104">
                  <c:v>3</c:v>
                </c:pt>
                <c:pt idx="1105">
                  <c:v>10</c:v>
                </c:pt>
                <c:pt idx="1106">
                  <c:v>6</c:v>
                </c:pt>
                <c:pt idx="1107">
                  <c:v>5</c:v>
                </c:pt>
                <c:pt idx="1108">
                  <c:v>7</c:v>
                </c:pt>
                <c:pt idx="1109">
                  <c:v>6</c:v>
                </c:pt>
                <c:pt idx="1110">
                  <c:v>4</c:v>
                </c:pt>
                <c:pt idx="1111">
                  <c:v>3</c:v>
                </c:pt>
                <c:pt idx="1112">
                  <c:v>7</c:v>
                </c:pt>
                <c:pt idx="1113">
                  <c:v>6</c:v>
                </c:pt>
                <c:pt idx="1114">
                  <c:v>8</c:v>
                </c:pt>
                <c:pt idx="1115">
                  <c:v>11</c:v>
                </c:pt>
                <c:pt idx="1116">
                  <c:v>11</c:v>
                </c:pt>
                <c:pt idx="1117">
                  <c:v>6</c:v>
                </c:pt>
                <c:pt idx="1118">
                  <c:v>5</c:v>
                </c:pt>
                <c:pt idx="1119">
                  <c:v>7</c:v>
                </c:pt>
                <c:pt idx="1120">
                  <c:v>6</c:v>
                </c:pt>
                <c:pt idx="1121">
                  <c:v>9</c:v>
                </c:pt>
                <c:pt idx="1122">
                  <c:v>7</c:v>
                </c:pt>
                <c:pt idx="1123">
                  <c:v>7</c:v>
                </c:pt>
                <c:pt idx="1124">
                  <c:v>13</c:v>
                </c:pt>
                <c:pt idx="1125">
                  <c:v>5</c:v>
                </c:pt>
                <c:pt idx="1126">
                  <c:v>7</c:v>
                </c:pt>
                <c:pt idx="1127">
                  <c:v>11</c:v>
                </c:pt>
                <c:pt idx="1128">
                  <c:v>9</c:v>
                </c:pt>
                <c:pt idx="1129">
                  <c:v>5</c:v>
                </c:pt>
                <c:pt idx="1130">
                  <c:v>5</c:v>
                </c:pt>
                <c:pt idx="1131">
                  <c:v>3</c:v>
                </c:pt>
                <c:pt idx="1132">
                  <c:v>1</c:v>
                </c:pt>
                <c:pt idx="1133">
                  <c:v>1</c:v>
                </c:pt>
                <c:pt idx="1134">
                  <c:v>1</c:v>
                </c:pt>
                <c:pt idx="1135">
                  <c:v>2</c:v>
                </c:pt>
                <c:pt idx="1136">
                  <c:v>2</c:v>
                </c:pt>
                <c:pt idx="1137">
                  <c:v>2</c:v>
                </c:pt>
                <c:pt idx="1138">
                  <c:v>1</c:v>
                </c:pt>
                <c:pt idx="1139">
                  <c:v>1</c:v>
                </c:pt>
                <c:pt idx="1140">
                  <c:v>1</c:v>
                </c:pt>
                <c:pt idx="1141">
                  <c:v>3</c:v>
                </c:pt>
                <c:pt idx="1142">
                  <c:v>7</c:v>
                </c:pt>
                <c:pt idx="1143">
                  <c:v>6</c:v>
                </c:pt>
                <c:pt idx="1144">
                  <c:v>15</c:v>
                </c:pt>
                <c:pt idx="1145">
                  <c:v>16</c:v>
                </c:pt>
                <c:pt idx="1146">
                  <c:v>10</c:v>
                </c:pt>
                <c:pt idx="1147">
                  <c:v>10</c:v>
                </c:pt>
                <c:pt idx="1148">
                  <c:v>7</c:v>
                </c:pt>
                <c:pt idx="1149">
                  <c:v>19</c:v>
                </c:pt>
                <c:pt idx="1150">
                  <c:v>12</c:v>
                </c:pt>
                <c:pt idx="1151">
                  <c:v>15</c:v>
                </c:pt>
                <c:pt idx="1152">
                  <c:v>11</c:v>
                </c:pt>
                <c:pt idx="1153">
                  <c:v>12</c:v>
                </c:pt>
                <c:pt idx="1154">
                  <c:v>10</c:v>
                </c:pt>
                <c:pt idx="1155">
                  <c:v>6</c:v>
                </c:pt>
                <c:pt idx="1156">
                  <c:v>9</c:v>
                </c:pt>
                <c:pt idx="1157">
                  <c:v>4</c:v>
                </c:pt>
                <c:pt idx="1158">
                  <c:v>7</c:v>
                </c:pt>
                <c:pt idx="1159">
                  <c:v>12</c:v>
                </c:pt>
                <c:pt idx="1160">
                  <c:v>8</c:v>
                </c:pt>
                <c:pt idx="1161">
                  <c:v>5</c:v>
                </c:pt>
                <c:pt idx="1162">
                  <c:v>6</c:v>
                </c:pt>
                <c:pt idx="1163">
                  <c:v>12</c:v>
                </c:pt>
                <c:pt idx="1164">
                  <c:v>10</c:v>
                </c:pt>
                <c:pt idx="1165">
                  <c:v>15</c:v>
                </c:pt>
                <c:pt idx="1166">
                  <c:v>10</c:v>
                </c:pt>
                <c:pt idx="1167">
                  <c:v>11</c:v>
                </c:pt>
                <c:pt idx="1168">
                  <c:v>9</c:v>
                </c:pt>
                <c:pt idx="1169">
                  <c:v>6</c:v>
                </c:pt>
                <c:pt idx="1170">
                  <c:v>13</c:v>
                </c:pt>
                <c:pt idx="1171">
                  <c:v>12</c:v>
                </c:pt>
                <c:pt idx="1172">
                  <c:v>11</c:v>
                </c:pt>
                <c:pt idx="1173">
                  <c:v>8</c:v>
                </c:pt>
                <c:pt idx="1174">
                  <c:v>16</c:v>
                </c:pt>
                <c:pt idx="1175">
                  <c:v>7</c:v>
                </c:pt>
                <c:pt idx="1176">
                  <c:v>7</c:v>
                </c:pt>
                <c:pt idx="1177">
                  <c:v>8</c:v>
                </c:pt>
                <c:pt idx="1178">
                  <c:v>4</c:v>
                </c:pt>
                <c:pt idx="1179">
                  <c:v>3</c:v>
                </c:pt>
                <c:pt idx="1180">
                  <c:v>5</c:v>
                </c:pt>
                <c:pt idx="1181">
                  <c:v>5</c:v>
                </c:pt>
                <c:pt idx="1182">
                  <c:v>2</c:v>
                </c:pt>
                <c:pt idx="1183">
                  <c:v>5</c:v>
                </c:pt>
                <c:pt idx="1184">
                  <c:v>2</c:v>
                </c:pt>
                <c:pt idx="1185">
                  <c:v>2</c:v>
                </c:pt>
                <c:pt idx="1186">
                  <c:v>1</c:v>
                </c:pt>
                <c:pt idx="1187">
                  <c:v>2</c:v>
                </c:pt>
                <c:pt idx="1188">
                  <c:v>1</c:v>
                </c:pt>
                <c:pt idx="1189">
                  <c:v>1</c:v>
                </c:pt>
                <c:pt idx="1190">
                  <c:v>1</c:v>
                </c:pt>
                <c:pt idx="1191">
                  <c:v>4</c:v>
                </c:pt>
                <c:pt idx="1192">
                  <c:v>5</c:v>
                </c:pt>
                <c:pt idx="1193">
                  <c:v>2</c:v>
                </c:pt>
                <c:pt idx="1194">
                  <c:v>6</c:v>
                </c:pt>
                <c:pt idx="1195">
                  <c:v>11</c:v>
                </c:pt>
                <c:pt idx="1196">
                  <c:v>19</c:v>
                </c:pt>
                <c:pt idx="1197">
                  <c:v>10</c:v>
                </c:pt>
                <c:pt idx="1198">
                  <c:v>13</c:v>
                </c:pt>
                <c:pt idx="1199">
                  <c:v>13</c:v>
                </c:pt>
                <c:pt idx="1200">
                  <c:v>10</c:v>
                </c:pt>
                <c:pt idx="1201">
                  <c:v>15</c:v>
                </c:pt>
                <c:pt idx="1202">
                  <c:v>10</c:v>
                </c:pt>
                <c:pt idx="1203">
                  <c:v>10</c:v>
                </c:pt>
                <c:pt idx="1204">
                  <c:v>12</c:v>
                </c:pt>
                <c:pt idx="1205">
                  <c:v>11</c:v>
                </c:pt>
                <c:pt idx="1206">
                  <c:v>6</c:v>
                </c:pt>
                <c:pt idx="1207">
                  <c:v>11</c:v>
                </c:pt>
                <c:pt idx="1208">
                  <c:v>7</c:v>
                </c:pt>
                <c:pt idx="1209">
                  <c:v>5</c:v>
                </c:pt>
                <c:pt idx="1210">
                  <c:v>8</c:v>
                </c:pt>
                <c:pt idx="1211">
                  <c:v>9</c:v>
                </c:pt>
                <c:pt idx="1212">
                  <c:v>7</c:v>
                </c:pt>
                <c:pt idx="1213">
                  <c:v>4</c:v>
                </c:pt>
                <c:pt idx="1214">
                  <c:v>10</c:v>
                </c:pt>
                <c:pt idx="1215">
                  <c:v>10</c:v>
                </c:pt>
                <c:pt idx="1216">
                  <c:v>12</c:v>
                </c:pt>
                <c:pt idx="1217">
                  <c:v>4</c:v>
                </c:pt>
                <c:pt idx="1218">
                  <c:v>13</c:v>
                </c:pt>
                <c:pt idx="1219">
                  <c:v>10</c:v>
                </c:pt>
                <c:pt idx="1220">
                  <c:v>15</c:v>
                </c:pt>
                <c:pt idx="1221">
                  <c:v>15</c:v>
                </c:pt>
                <c:pt idx="1222">
                  <c:v>10</c:v>
                </c:pt>
                <c:pt idx="1223">
                  <c:v>17</c:v>
                </c:pt>
                <c:pt idx="1224">
                  <c:v>13</c:v>
                </c:pt>
                <c:pt idx="1225">
                  <c:v>9</c:v>
                </c:pt>
                <c:pt idx="1226">
                  <c:v>11</c:v>
                </c:pt>
                <c:pt idx="1227">
                  <c:v>6</c:v>
                </c:pt>
                <c:pt idx="1228">
                  <c:v>7</c:v>
                </c:pt>
                <c:pt idx="1229">
                  <c:v>8</c:v>
                </c:pt>
                <c:pt idx="1230">
                  <c:v>8</c:v>
                </c:pt>
                <c:pt idx="1231">
                  <c:v>7</c:v>
                </c:pt>
                <c:pt idx="1232">
                  <c:v>7</c:v>
                </c:pt>
                <c:pt idx="1233">
                  <c:v>7</c:v>
                </c:pt>
                <c:pt idx="1234">
                  <c:v>5</c:v>
                </c:pt>
                <c:pt idx="1235">
                  <c:v>7</c:v>
                </c:pt>
                <c:pt idx="1236">
                  <c:v>3</c:v>
                </c:pt>
                <c:pt idx="1237">
                  <c:v>2</c:v>
                </c:pt>
                <c:pt idx="1238">
                  <c:v>1</c:v>
                </c:pt>
                <c:pt idx="1239">
                  <c:v>1</c:v>
                </c:pt>
                <c:pt idx="1240">
                  <c:v>3</c:v>
                </c:pt>
                <c:pt idx="1241">
                  <c:v>1</c:v>
                </c:pt>
                <c:pt idx="1242">
                  <c:v>1</c:v>
                </c:pt>
                <c:pt idx="1243">
                  <c:v>1</c:v>
                </c:pt>
                <c:pt idx="1244">
                  <c:v>4</c:v>
                </c:pt>
                <c:pt idx="1245">
                  <c:v>7</c:v>
                </c:pt>
                <c:pt idx="1246">
                  <c:v>8</c:v>
                </c:pt>
                <c:pt idx="1247">
                  <c:v>12</c:v>
                </c:pt>
                <c:pt idx="1248">
                  <c:v>16</c:v>
                </c:pt>
                <c:pt idx="1249">
                  <c:v>18</c:v>
                </c:pt>
                <c:pt idx="1250">
                  <c:v>11</c:v>
                </c:pt>
                <c:pt idx="1251">
                  <c:v>15</c:v>
                </c:pt>
                <c:pt idx="1252">
                  <c:v>13</c:v>
                </c:pt>
                <c:pt idx="1253">
                  <c:v>13</c:v>
                </c:pt>
                <c:pt idx="1254">
                  <c:v>20</c:v>
                </c:pt>
                <c:pt idx="1255">
                  <c:v>8</c:v>
                </c:pt>
                <c:pt idx="1256">
                  <c:v>10</c:v>
                </c:pt>
                <c:pt idx="1257">
                  <c:v>12</c:v>
                </c:pt>
                <c:pt idx="1258">
                  <c:v>5</c:v>
                </c:pt>
                <c:pt idx="1259">
                  <c:v>8</c:v>
                </c:pt>
                <c:pt idx="1260">
                  <c:v>9</c:v>
                </c:pt>
                <c:pt idx="1261">
                  <c:v>3</c:v>
                </c:pt>
                <c:pt idx="1262">
                  <c:v>11</c:v>
                </c:pt>
                <c:pt idx="1263">
                  <c:v>5</c:v>
                </c:pt>
                <c:pt idx="1264">
                  <c:v>12</c:v>
                </c:pt>
                <c:pt idx="1265">
                  <c:v>10</c:v>
                </c:pt>
                <c:pt idx="1266">
                  <c:v>8</c:v>
                </c:pt>
                <c:pt idx="1267">
                  <c:v>4</c:v>
                </c:pt>
                <c:pt idx="1268">
                  <c:v>10</c:v>
                </c:pt>
                <c:pt idx="1269">
                  <c:v>15</c:v>
                </c:pt>
                <c:pt idx="1270">
                  <c:v>5</c:v>
                </c:pt>
                <c:pt idx="1271">
                  <c:v>18</c:v>
                </c:pt>
                <c:pt idx="1272">
                  <c:v>8</c:v>
                </c:pt>
                <c:pt idx="1273">
                  <c:v>9</c:v>
                </c:pt>
                <c:pt idx="1274">
                  <c:v>16</c:v>
                </c:pt>
                <c:pt idx="1275">
                  <c:v>18</c:v>
                </c:pt>
                <c:pt idx="1276">
                  <c:v>11</c:v>
                </c:pt>
                <c:pt idx="1277">
                  <c:v>9</c:v>
                </c:pt>
                <c:pt idx="1278">
                  <c:v>12</c:v>
                </c:pt>
                <c:pt idx="1279">
                  <c:v>7</c:v>
                </c:pt>
                <c:pt idx="1280">
                  <c:v>10</c:v>
                </c:pt>
                <c:pt idx="1281">
                  <c:v>7</c:v>
                </c:pt>
                <c:pt idx="1282">
                  <c:v>11</c:v>
                </c:pt>
                <c:pt idx="1283">
                  <c:v>6</c:v>
                </c:pt>
                <c:pt idx="1284">
                  <c:v>10</c:v>
                </c:pt>
                <c:pt idx="1285">
                  <c:v>7</c:v>
                </c:pt>
                <c:pt idx="1286">
                  <c:v>4</c:v>
                </c:pt>
                <c:pt idx="1287">
                  <c:v>6</c:v>
                </c:pt>
                <c:pt idx="1288">
                  <c:v>2</c:v>
                </c:pt>
                <c:pt idx="1289">
                  <c:v>3</c:v>
                </c:pt>
                <c:pt idx="1290">
                  <c:v>2</c:v>
                </c:pt>
                <c:pt idx="1291">
                  <c:v>1</c:v>
                </c:pt>
                <c:pt idx="1292">
                  <c:v>1</c:v>
                </c:pt>
                <c:pt idx="1293">
                  <c:v>1</c:v>
                </c:pt>
                <c:pt idx="1294">
                  <c:v>2</c:v>
                </c:pt>
                <c:pt idx="1295">
                  <c:v>1</c:v>
                </c:pt>
                <c:pt idx="1296">
                  <c:v>2</c:v>
                </c:pt>
                <c:pt idx="1297">
                  <c:v>1</c:v>
                </c:pt>
                <c:pt idx="1298">
                  <c:v>2</c:v>
                </c:pt>
                <c:pt idx="1299">
                  <c:v>1</c:v>
                </c:pt>
                <c:pt idx="1300">
                  <c:v>9</c:v>
                </c:pt>
                <c:pt idx="1301">
                  <c:v>9</c:v>
                </c:pt>
                <c:pt idx="1302">
                  <c:v>7</c:v>
                </c:pt>
                <c:pt idx="1303">
                  <c:v>11</c:v>
                </c:pt>
                <c:pt idx="1304">
                  <c:v>12</c:v>
                </c:pt>
                <c:pt idx="1305">
                  <c:v>14</c:v>
                </c:pt>
                <c:pt idx="1306">
                  <c:v>21</c:v>
                </c:pt>
                <c:pt idx="1307">
                  <c:v>15</c:v>
                </c:pt>
                <c:pt idx="1308">
                  <c:v>14</c:v>
                </c:pt>
                <c:pt idx="1309">
                  <c:v>9</c:v>
                </c:pt>
                <c:pt idx="1310">
                  <c:v>13</c:v>
                </c:pt>
                <c:pt idx="1311">
                  <c:v>10</c:v>
                </c:pt>
                <c:pt idx="1312">
                  <c:v>12</c:v>
                </c:pt>
                <c:pt idx="1313">
                  <c:v>13</c:v>
                </c:pt>
                <c:pt idx="1314">
                  <c:v>6</c:v>
                </c:pt>
                <c:pt idx="1315">
                  <c:v>9</c:v>
                </c:pt>
                <c:pt idx="1316">
                  <c:v>10</c:v>
                </c:pt>
                <c:pt idx="1317">
                  <c:v>5</c:v>
                </c:pt>
                <c:pt idx="1318">
                  <c:v>18</c:v>
                </c:pt>
                <c:pt idx="1319">
                  <c:v>6</c:v>
                </c:pt>
                <c:pt idx="1320">
                  <c:v>7</c:v>
                </c:pt>
                <c:pt idx="1321">
                  <c:v>12</c:v>
                </c:pt>
                <c:pt idx="1322">
                  <c:v>4</c:v>
                </c:pt>
                <c:pt idx="1323">
                  <c:v>18</c:v>
                </c:pt>
                <c:pt idx="1324">
                  <c:v>13</c:v>
                </c:pt>
                <c:pt idx="1325">
                  <c:v>11</c:v>
                </c:pt>
                <c:pt idx="1326">
                  <c:v>4</c:v>
                </c:pt>
                <c:pt idx="1327">
                  <c:v>14</c:v>
                </c:pt>
                <c:pt idx="1328">
                  <c:v>14</c:v>
                </c:pt>
                <c:pt idx="1329">
                  <c:v>16</c:v>
                </c:pt>
                <c:pt idx="1330">
                  <c:v>16</c:v>
                </c:pt>
                <c:pt idx="1331">
                  <c:v>11</c:v>
                </c:pt>
                <c:pt idx="1332">
                  <c:v>13</c:v>
                </c:pt>
                <c:pt idx="1333">
                  <c:v>16</c:v>
                </c:pt>
                <c:pt idx="1334">
                  <c:v>8</c:v>
                </c:pt>
                <c:pt idx="1335">
                  <c:v>11</c:v>
                </c:pt>
                <c:pt idx="1336">
                  <c:v>8</c:v>
                </c:pt>
                <c:pt idx="1337">
                  <c:v>11</c:v>
                </c:pt>
                <c:pt idx="1338">
                  <c:v>6</c:v>
                </c:pt>
                <c:pt idx="1339">
                  <c:v>6</c:v>
                </c:pt>
                <c:pt idx="1340">
                  <c:v>5</c:v>
                </c:pt>
                <c:pt idx="1341">
                  <c:v>5</c:v>
                </c:pt>
                <c:pt idx="1342">
                  <c:v>6</c:v>
                </c:pt>
                <c:pt idx="1343">
                  <c:v>7</c:v>
                </c:pt>
                <c:pt idx="1344">
                  <c:v>4</c:v>
                </c:pt>
                <c:pt idx="1345">
                  <c:v>2</c:v>
                </c:pt>
                <c:pt idx="1346">
                  <c:v>4</c:v>
                </c:pt>
                <c:pt idx="1347">
                  <c:v>1</c:v>
                </c:pt>
                <c:pt idx="1348">
                  <c:v>1</c:v>
                </c:pt>
                <c:pt idx="1349">
                  <c:v>1</c:v>
                </c:pt>
                <c:pt idx="1350">
                  <c:v>2</c:v>
                </c:pt>
                <c:pt idx="1351">
                  <c:v>3</c:v>
                </c:pt>
                <c:pt idx="1352">
                  <c:v>6</c:v>
                </c:pt>
                <c:pt idx="1353">
                  <c:v>4</c:v>
                </c:pt>
                <c:pt idx="1354">
                  <c:v>7</c:v>
                </c:pt>
                <c:pt idx="1355">
                  <c:v>20</c:v>
                </c:pt>
                <c:pt idx="1356">
                  <c:v>16</c:v>
                </c:pt>
                <c:pt idx="1357">
                  <c:v>22</c:v>
                </c:pt>
                <c:pt idx="1358">
                  <c:v>17</c:v>
                </c:pt>
                <c:pt idx="1359">
                  <c:v>18</c:v>
                </c:pt>
                <c:pt idx="1360">
                  <c:v>18</c:v>
                </c:pt>
                <c:pt idx="1361">
                  <c:v>8</c:v>
                </c:pt>
                <c:pt idx="1362">
                  <c:v>12</c:v>
                </c:pt>
                <c:pt idx="1363">
                  <c:v>15</c:v>
                </c:pt>
                <c:pt idx="1364">
                  <c:v>11</c:v>
                </c:pt>
                <c:pt idx="1365">
                  <c:v>11</c:v>
                </c:pt>
                <c:pt idx="1366">
                  <c:v>9</c:v>
                </c:pt>
                <c:pt idx="1367">
                  <c:v>7</c:v>
                </c:pt>
                <c:pt idx="1368">
                  <c:v>7</c:v>
                </c:pt>
                <c:pt idx="1369">
                  <c:v>12</c:v>
                </c:pt>
                <c:pt idx="1370">
                  <c:v>11</c:v>
                </c:pt>
                <c:pt idx="1371">
                  <c:v>10</c:v>
                </c:pt>
                <c:pt idx="1372">
                  <c:v>12</c:v>
                </c:pt>
                <c:pt idx="1373">
                  <c:v>5</c:v>
                </c:pt>
                <c:pt idx="1374">
                  <c:v>5</c:v>
                </c:pt>
                <c:pt idx="1375">
                  <c:v>14</c:v>
                </c:pt>
                <c:pt idx="1376">
                  <c:v>10</c:v>
                </c:pt>
                <c:pt idx="1377">
                  <c:v>16</c:v>
                </c:pt>
                <c:pt idx="1378">
                  <c:v>13</c:v>
                </c:pt>
                <c:pt idx="1379">
                  <c:v>22</c:v>
                </c:pt>
                <c:pt idx="1380">
                  <c:v>10</c:v>
                </c:pt>
                <c:pt idx="1381">
                  <c:v>8</c:v>
                </c:pt>
                <c:pt idx="1382">
                  <c:v>10</c:v>
                </c:pt>
                <c:pt idx="1383">
                  <c:v>17</c:v>
                </c:pt>
                <c:pt idx="1384">
                  <c:v>15</c:v>
                </c:pt>
                <c:pt idx="1385">
                  <c:v>14</c:v>
                </c:pt>
                <c:pt idx="1386">
                  <c:v>12</c:v>
                </c:pt>
                <c:pt idx="1387">
                  <c:v>7</c:v>
                </c:pt>
                <c:pt idx="1388">
                  <c:v>11</c:v>
                </c:pt>
                <c:pt idx="1389">
                  <c:v>3</c:v>
                </c:pt>
                <c:pt idx="1390">
                  <c:v>12</c:v>
                </c:pt>
                <c:pt idx="1391">
                  <c:v>11</c:v>
                </c:pt>
                <c:pt idx="1392">
                  <c:v>5</c:v>
                </c:pt>
                <c:pt idx="1393">
                  <c:v>8</c:v>
                </c:pt>
                <c:pt idx="1394">
                  <c:v>5</c:v>
                </c:pt>
                <c:pt idx="1395">
                  <c:v>1</c:v>
                </c:pt>
                <c:pt idx="1396">
                  <c:v>1</c:v>
                </c:pt>
                <c:pt idx="1397">
                  <c:v>1</c:v>
                </c:pt>
                <c:pt idx="1398">
                  <c:v>2</c:v>
                </c:pt>
                <c:pt idx="1399">
                  <c:v>2</c:v>
                </c:pt>
                <c:pt idx="1400">
                  <c:v>1</c:v>
                </c:pt>
                <c:pt idx="1401">
                  <c:v>1</c:v>
                </c:pt>
                <c:pt idx="1402">
                  <c:v>1</c:v>
                </c:pt>
                <c:pt idx="1403">
                  <c:v>1</c:v>
                </c:pt>
                <c:pt idx="1404">
                  <c:v>3</c:v>
                </c:pt>
                <c:pt idx="1405">
                  <c:v>6</c:v>
                </c:pt>
                <c:pt idx="1406">
                  <c:v>6</c:v>
                </c:pt>
                <c:pt idx="1407">
                  <c:v>8</c:v>
                </c:pt>
                <c:pt idx="1408">
                  <c:v>11</c:v>
                </c:pt>
                <c:pt idx="1409">
                  <c:v>19</c:v>
                </c:pt>
                <c:pt idx="1410">
                  <c:v>15</c:v>
                </c:pt>
                <c:pt idx="1411">
                  <c:v>21</c:v>
                </c:pt>
                <c:pt idx="1412">
                  <c:v>20</c:v>
                </c:pt>
                <c:pt idx="1413">
                  <c:v>20</c:v>
                </c:pt>
                <c:pt idx="1414">
                  <c:v>13</c:v>
                </c:pt>
                <c:pt idx="1415">
                  <c:v>16</c:v>
                </c:pt>
                <c:pt idx="1416">
                  <c:v>19</c:v>
                </c:pt>
                <c:pt idx="1417">
                  <c:v>19</c:v>
                </c:pt>
                <c:pt idx="1418">
                  <c:v>15</c:v>
                </c:pt>
                <c:pt idx="1419">
                  <c:v>14</c:v>
                </c:pt>
                <c:pt idx="1420">
                  <c:v>13</c:v>
                </c:pt>
                <c:pt idx="1421">
                  <c:v>15</c:v>
                </c:pt>
                <c:pt idx="1422">
                  <c:v>12</c:v>
                </c:pt>
                <c:pt idx="1423">
                  <c:v>6</c:v>
                </c:pt>
                <c:pt idx="1424">
                  <c:v>12</c:v>
                </c:pt>
                <c:pt idx="1425">
                  <c:v>6</c:v>
                </c:pt>
                <c:pt idx="1426">
                  <c:v>7</c:v>
                </c:pt>
                <c:pt idx="1427">
                  <c:v>13</c:v>
                </c:pt>
                <c:pt idx="1428">
                  <c:v>9</c:v>
                </c:pt>
                <c:pt idx="1429">
                  <c:v>11</c:v>
                </c:pt>
                <c:pt idx="1430">
                  <c:v>13</c:v>
                </c:pt>
                <c:pt idx="1431">
                  <c:v>13</c:v>
                </c:pt>
                <c:pt idx="1432">
                  <c:v>15</c:v>
                </c:pt>
                <c:pt idx="1433">
                  <c:v>7</c:v>
                </c:pt>
                <c:pt idx="1434">
                  <c:v>10</c:v>
                </c:pt>
                <c:pt idx="1435">
                  <c:v>16</c:v>
                </c:pt>
                <c:pt idx="1436">
                  <c:v>16</c:v>
                </c:pt>
                <c:pt idx="1437">
                  <c:v>20</c:v>
                </c:pt>
                <c:pt idx="1438">
                  <c:v>13</c:v>
                </c:pt>
                <c:pt idx="1439">
                  <c:v>15</c:v>
                </c:pt>
                <c:pt idx="1440">
                  <c:v>21</c:v>
                </c:pt>
                <c:pt idx="1441">
                  <c:v>14</c:v>
                </c:pt>
                <c:pt idx="1442">
                  <c:v>7</c:v>
                </c:pt>
                <c:pt idx="1443">
                  <c:v>5</c:v>
                </c:pt>
                <c:pt idx="1444">
                  <c:v>9</c:v>
                </c:pt>
                <c:pt idx="1445">
                  <c:v>8</c:v>
                </c:pt>
                <c:pt idx="1446">
                  <c:v>7</c:v>
                </c:pt>
                <c:pt idx="1447">
                  <c:v>11</c:v>
                </c:pt>
                <c:pt idx="1448">
                  <c:v>5</c:v>
                </c:pt>
                <c:pt idx="1449">
                  <c:v>5</c:v>
                </c:pt>
                <c:pt idx="1450">
                  <c:v>4</c:v>
                </c:pt>
                <c:pt idx="1451">
                  <c:v>2</c:v>
                </c:pt>
                <c:pt idx="1452">
                  <c:v>2</c:v>
                </c:pt>
                <c:pt idx="1453">
                  <c:v>1</c:v>
                </c:pt>
                <c:pt idx="1454">
                  <c:v>1</c:v>
                </c:pt>
                <c:pt idx="1455">
                  <c:v>1</c:v>
                </c:pt>
                <c:pt idx="1456">
                  <c:v>4</c:v>
                </c:pt>
                <c:pt idx="1457">
                  <c:v>3</c:v>
                </c:pt>
                <c:pt idx="1458">
                  <c:v>11</c:v>
                </c:pt>
                <c:pt idx="1459">
                  <c:v>11</c:v>
                </c:pt>
                <c:pt idx="1460">
                  <c:v>24</c:v>
                </c:pt>
                <c:pt idx="1461">
                  <c:v>21</c:v>
                </c:pt>
                <c:pt idx="1462">
                  <c:v>23</c:v>
                </c:pt>
                <c:pt idx="1463">
                  <c:v>18</c:v>
                </c:pt>
                <c:pt idx="1464">
                  <c:v>13</c:v>
                </c:pt>
                <c:pt idx="1465">
                  <c:v>17</c:v>
                </c:pt>
                <c:pt idx="1466">
                  <c:v>27</c:v>
                </c:pt>
                <c:pt idx="1467">
                  <c:v>27</c:v>
                </c:pt>
                <c:pt idx="1468">
                  <c:v>12</c:v>
                </c:pt>
                <c:pt idx="1469">
                  <c:v>13</c:v>
                </c:pt>
                <c:pt idx="1470">
                  <c:v>19</c:v>
                </c:pt>
                <c:pt idx="1471">
                  <c:v>16</c:v>
                </c:pt>
                <c:pt idx="1472">
                  <c:v>13</c:v>
                </c:pt>
                <c:pt idx="1473">
                  <c:v>16</c:v>
                </c:pt>
                <c:pt idx="1474">
                  <c:v>7</c:v>
                </c:pt>
                <c:pt idx="1475">
                  <c:v>13</c:v>
                </c:pt>
                <c:pt idx="1476">
                  <c:v>8</c:v>
                </c:pt>
                <c:pt idx="1477">
                  <c:v>16</c:v>
                </c:pt>
                <c:pt idx="1478">
                  <c:v>14</c:v>
                </c:pt>
                <c:pt idx="1479">
                  <c:v>16</c:v>
                </c:pt>
                <c:pt idx="1480">
                  <c:v>4</c:v>
                </c:pt>
                <c:pt idx="1481">
                  <c:v>12</c:v>
                </c:pt>
                <c:pt idx="1482">
                  <c:v>9</c:v>
                </c:pt>
                <c:pt idx="1483">
                  <c:v>15</c:v>
                </c:pt>
                <c:pt idx="1484">
                  <c:v>20</c:v>
                </c:pt>
                <c:pt idx="1485">
                  <c:v>21</c:v>
                </c:pt>
                <c:pt idx="1486">
                  <c:v>13</c:v>
                </c:pt>
                <c:pt idx="1487">
                  <c:v>16</c:v>
                </c:pt>
                <c:pt idx="1488">
                  <c:v>15</c:v>
                </c:pt>
                <c:pt idx="1489">
                  <c:v>10</c:v>
                </c:pt>
                <c:pt idx="1490">
                  <c:v>20</c:v>
                </c:pt>
                <c:pt idx="1491">
                  <c:v>16</c:v>
                </c:pt>
                <c:pt idx="1492">
                  <c:v>9</c:v>
                </c:pt>
                <c:pt idx="1493">
                  <c:v>15</c:v>
                </c:pt>
                <c:pt idx="1494">
                  <c:v>13</c:v>
                </c:pt>
                <c:pt idx="1495">
                  <c:v>8</c:v>
                </c:pt>
                <c:pt idx="1496">
                  <c:v>8</c:v>
                </c:pt>
                <c:pt idx="1497">
                  <c:v>8</c:v>
                </c:pt>
                <c:pt idx="1498">
                  <c:v>9</c:v>
                </c:pt>
                <c:pt idx="1499">
                  <c:v>6</c:v>
                </c:pt>
                <c:pt idx="1500">
                  <c:v>7</c:v>
                </c:pt>
                <c:pt idx="1501">
                  <c:v>3</c:v>
                </c:pt>
                <c:pt idx="1502">
                  <c:v>3</c:v>
                </c:pt>
                <c:pt idx="1503">
                  <c:v>4</c:v>
                </c:pt>
                <c:pt idx="1504">
                  <c:v>1</c:v>
                </c:pt>
                <c:pt idx="1505">
                  <c:v>3</c:v>
                </c:pt>
                <c:pt idx="1506">
                  <c:v>1</c:v>
                </c:pt>
                <c:pt idx="1507">
                  <c:v>1</c:v>
                </c:pt>
                <c:pt idx="1508">
                  <c:v>1</c:v>
                </c:pt>
                <c:pt idx="1509">
                  <c:v>1</c:v>
                </c:pt>
                <c:pt idx="1510">
                  <c:v>2</c:v>
                </c:pt>
                <c:pt idx="1511">
                  <c:v>5</c:v>
                </c:pt>
                <c:pt idx="1512">
                  <c:v>5</c:v>
                </c:pt>
                <c:pt idx="1513">
                  <c:v>3</c:v>
                </c:pt>
                <c:pt idx="1514">
                  <c:v>9</c:v>
                </c:pt>
                <c:pt idx="1515">
                  <c:v>17</c:v>
                </c:pt>
                <c:pt idx="1516">
                  <c:v>22</c:v>
                </c:pt>
                <c:pt idx="1517">
                  <c:v>14</c:v>
                </c:pt>
                <c:pt idx="1518">
                  <c:v>22</c:v>
                </c:pt>
                <c:pt idx="1519">
                  <c:v>21</c:v>
                </c:pt>
                <c:pt idx="1520">
                  <c:v>21</c:v>
                </c:pt>
                <c:pt idx="1521">
                  <c:v>16</c:v>
                </c:pt>
                <c:pt idx="1522">
                  <c:v>19</c:v>
                </c:pt>
                <c:pt idx="1523">
                  <c:v>19</c:v>
                </c:pt>
                <c:pt idx="1524">
                  <c:v>14</c:v>
                </c:pt>
                <c:pt idx="1525">
                  <c:v>18</c:v>
                </c:pt>
                <c:pt idx="1526">
                  <c:v>17</c:v>
                </c:pt>
                <c:pt idx="1527">
                  <c:v>13</c:v>
                </c:pt>
                <c:pt idx="1528">
                  <c:v>12</c:v>
                </c:pt>
                <c:pt idx="1529">
                  <c:v>7</c:v>
                </c:pt>
                <c:pt idx="1530">
                  <c:v>16</c:v>
                </c:pt>
                <c:pt idx="1531">
                  <c:v>14</c:v>
                </c:pt>
                <c:pt idx="1532">
                  <c:v>11</c:v>
                </c:pt>
                <c:pt idx="1533">
                  <c:v>11</c:v>
                </c:pt>
                <c:pt idx="1534">
                  <c:v>10</c:v>
                </c:pt>
                <c:pt idx="1535">
                  <c:v>15</c:v>
                </c:pt>
                <c:pt idx="1536">
                  <c:v>10</c:v>
                </c:pt>
                <c:pt idx="1537">
                  <c:v>5</c:v>
                </c:pt>
                <c:pt idx="1538">
                  <c:v>13</c:v>
                </c:pt>
                <c:pt idx="1539">
                  <c:v>15</c:v>
                </c:pt>
                <c:pt idx="1540">
                  <c:v>14</c:v>
                </c:pt>
                <c:pt idx="1541">
                  <c:v>17</c:v>
                </c:pt>
                <c:pt idx="1542">
                  <c:v>14</c:v>
                </c:pt>
                <c:pt idx="1543">
                  <c:v>18</c:v>
                </c:pt>
                <c:pt idx="1544">
                  <c:v>23</c:v>
                </c:pt>
                <c:pt idx="1545">
                  <c:v>18</c:v>
                </c:pt>
                <c:pt idx="1546">
                  <c:v>17</c:v>
                </c:pt>
                <c:pt idx="1547">
                  <c:v>15</c:v>
                </c:pt>
                <c:pt idx="1548">
                  <c:v>11</c:v>
                </c:pt>
                <c:pt idx="1549">
                  <c:v>14</c:v>
                </c:pt>
                <c:pt idx="1550">
                  <c:v>16</c:v>
                </c:pt>
                <c:pt idx="1551">
                  <c:v>10</c:v>
                </c:pt>
                <c:pt idx="1552">
                  <c:v>11</c:v>
                </c:pt>
                <c:pt idx="1553">
                  <c:v>10</c:v>
                </c:pt>
                <c:pt idx="1554">
                  <c:v>9</c:v>
                </c:pt>
                <c:pt idx="1555">
                  <c:v>5</c:v>
                </c:pt>
                <c:pt idx="1556">
                  <c:v>5</c:v>
                </c:pt>
                <c:pt idx="1557">
                  <c:v>4</c:v>
                </c:pt>
                <c:pt idx="1558">
                  <c:v>4</c:v>
                </c:pt>
                <c:pt idx="1559">
                  <c:v>3</c:v>
                </c:pt>
                <c:pt idx="1560">
                  <c:v>4</c:v>
                </c:pt>
                <c:pt idx="1561">
                  <c:v>2</c:v>
                </c:pt>
                <c:pt idx="1562">
                  <c:v>1</c:v>
                </c:pt>
                <c:pt idx="1563">
                  <c:v>1</c:v>
                </c:pt>
                <c:pt idx="1564">
                  <c:v>1</c:v>
                </c:pt>
                <c:pt idx="1565">
                  <c:v>2</c:v>
                </c:pt>
                <c:pt idx="1566">
                  <c:v>1</c:v>
                </c:pt>
                <c:pt idx="1567">
                  <c:v>1</c:v>
                </c:pt>
                <c:pt idx="1568">
                  <c:v>5</c:v>
                </c:pt>
                <c:pt idx="1569">
                  <c:v>11</c:v>
                </c:pt>
                <c:pt idx="1570">
                  <c:v>15</c:v>
                </c:pt>
                <c:pt idx="1571">
                  <c:v>32</c:v>
                </c:pt>
                <c:pt idx="1572">
                  <c:v>17</c:v>
                </c:pt>
                <c:pt idx="1573">
                  <c:v>20</c:v>
                </c:pt>
                <c:pt idx="1574">
                  <c:v>16</c:v>
                </c:pt>
                <c:pt idx="1575">
                  <c:v>19</c:v>
                </c:pt>
                <c:pt idx="1576">
                  <c:v>25</c:v>
                </c:pt>
                <c:pt idx="1577">
                  <c:v>23</c:v>
                </c:pt>
                <c:pt idx="1578">
                  <c:v>22</c:v>
                </c:pt>
                <c:pt idx="1579">
                  <c:v>12</c:v>
                </c:pt>
                <c:pt idx="1580">
                  <c:v>16</c:v>
                </c:pt>
                <c:pt idx="1581">
                  <c:v>20</c:v>
                </c:pt>
                <c:pt idx="1582">
                  <c:v>17</c:v>
                </c:pt>
                <c:pt idx="1583">
                  <c:v>12</c:v>
                </c:pt>
                <c:pt idx="1584">
                  <c:v>6</c:v>
                </c:pt>
                <c:pt idx="1585">
                  <c:v>12</c:v>
                </c:pt>
                <c:pt idx="1586">
                  <c:v>11</c:v>
                </c:pt>
                <c:pt idx="1587">
                  <c:v>15</c:v>
                </c:pt>
                <c:pt idx="1588">
                  <c:v>16</c:v>
                </c:pt>
                <c:pt idx="1589">
                  <c:v>16</c:v>
                </c:pt>
                <c:pt idx="1590">
                  <c:v>17</c:v>
                </c:pt>
                <c:pt idx="1591">
                  <c:v>19</c:v>
                </c:pt>
                <c:pt idx="1592">
                  <c:v>18</c:v>
                </c:pt>
                <c:pt idx="1593">
                  <c:v>13</c:v>
                </c:pt>
                <c:pt idx="1594">
                  <c:v>12</c:v>
                </c:pt>
                <c:pt idx="1595">
                  <c:v>9</c:v>
                </c:pt>
                <c:pt idx="1596">
                  <c:v>20</c:v>
                </c:pt>
                <c:pt idx="1597">
                  <c:v>18</c:v>
                </c:pt>
                <c:pt idx="1598">
                  <c:v>22</c:v>
                </c:pt>
                <c:pt idx="1599">
                  <c:v>13</c:v>
                </c:pt>
                <c:pt idx="1600">
                  <c:v>20</c:v>
                </c:pt>
                <c:pt idx="1601">
                  <c:v>15</c:v>
                </c:pt>
                <c:pt idx="1602">
                  <c:v>20</c:v>
                </c:pt>
                <c:pt idx="1603">
                  <c:v>12</c:v>
                </c:pt>
                <c:pt idx="1604">
                  <c:v>14</c:v>
                </c:pt>
                <c:pt idx="1605">
                  <c:v>9</c:v>
                </c:pt>
                <c:pt idx="1606">
                  <c:v>14</c:v>
                </c:pt>
                <c:pt idx="1607">
                  <c:v>10</c:v>
                </c:pt>
                <c:pt idx="1608">
                  <c:v>12</c:v>
                </c:pt>
                <c:pt idx="1609">
                  <c:v>4</c:v>
                </c:pt>
                <c:pt idx="1610">
                  <c:v>10</c:v>
                </c:pt>
                <c:pt idx="1611">
                  <c:v>5</c:v>
                </c:pt>
                <c:pt idx="1612">
                  <c:v>3</c:v>
                </c:pt>
                <c:pt idx="1613">
                  <c:v>5</c:v>
                </c:pt>
                <c:pt idx="1614">
                  <c:v>3</c:v>
                </c:pt>
                <c:pt idx="1615">
                  <c:v>1</c:v>
                </c:pt>
                <c:pt idx="1616">
                  <c:v>2</c:v>
                </c:pt>
                <c:pt idx="1617">
                  <c:v>1</c:v>
                </c:pt>
                <c:pt idx="1618">
                  <c:v>1</c:v>
                </c:pt>
                <c:pt idx="1619">
                  <c:v>1</c:v>
                </c:pt>
                <c:pt idx="1620">
                  <c:v>10</c:v>
                </c:pt>
                <c:pt idx="1621">
                  <c:v>13</c:v>
                </c:pt>
                <c:pt idx="1622">
                  <c:v>12</c:v>
                </c:pt>
                <c:pt idx="1623">
                  <c:v>18</c:v>
                </c:pt>
                <c:pt idx="1624">
                  <c:v>20</c:v>
                </c:pt>
                <c:pt idx="1625">
                  <c:v>26</c:v>
                </c:pt>
                <c:pt idx="1626">
                  <c:v>27</c:v>
                </c:pt>
                <c:pt idx="1627">
                  <c:v>20</c:v>
                </c:pt>
                <c:pt idx="1628">
                  <c:v>21</c:v>
                </c:pt>
                <c:pt idx="1629">
                  <c:v>22</c:v>
                </c:pt>
                <c:pt idx="1630">
                  <c:v>17</c:v>
                </c:pt>
                <c:pt idx="1631">
                  <c:v>11</c:v>
                </c:pt>
                <c:pt idx="1632">
                  <c:v>25</c:v>
                </c:pt>
                <c:pt idx="1633">
                  <c:v>18</c:v>
                </c:pt>
                <c:pt idx="1634">
                  <c:v>9</c:v>
                </c:pt>
                <c:pt idx="1635">
                  <c:v>20</c:v>
                </c:pt>
                <c:pt idx="1636">
                  <c:v>20</c:v>
                </c:pt>
                <c:pt idx="1637">
                  <c:v>17</c:v>
                </c:pt>
                <c:pt idx="1638">
                  <c:v>20</c:v>
                </c:pt>
                <c:pt idx="1639">
                  <c:v>10</c:v>
                </c:pt>
                <c:pt idx="1640">
                  <c:v>17</c:v>
                </c:pt>
                <c:pt idx="1641">
                  <c:v>8</c:v>
                </c:pt>
                <c:pt idx="1642">
                  <c:v>20</c:v>
                </c:pt>
                <c:pt idx="1643">
                  <c:v>20</c:v>
                </c:pt>
                <c:pt idx="1644">
                  <c:v>12</c:v>
                </c:pt>
                <c:pt idx="1645">
                  <c:v>17</c:v>
                </c:pt>
                <c:pt idx="1646">
                  <c:v>24</c:v>
                </c:pt>
                <c:pt idx="1647">
                  <c:v>17</c:v>
                </c:pt>
                <c:pt idx="1648">
                  <c:v>15</c:v>
                </c:pt>
                <c:pt idx="1649">
                  <c:v>15</c:v>
                </c:pt>
                <c:pt idx="1650">
                  <c:v>18</c:v>
                </c:pt>
                <c:pt idx="1651">
                  <c:v>18</c:v>
                </c:pt>
                <c:pt idx="1652">
                  <c:v>26</c:v>
                </c:pt>
                <c:pt idx="1653">
                  <c:v>15</c:v>
                </c:pt>
                <c:pt idx="1654">
                  <c:v>17</c:v>
                </c:pt>
                <c:pt idx="1655">
                  <c:v>17</c:v>
                </c:pt>
                <c:pt idx="1656">
                  <c:v>22</c:v>
                </c:pt>
                <c:pt idx="1657">
                  <c:v>19</c:v>
                </c:pt>
                <c:pt idx="1658">
                  <c:v>13</c:v>
                </c:pt>
                <c:pt idx="1659">
                  <c:v>10</c:v>
                </c:pt>
                <c:pt idx="1660">
                  <c:v>18</c:v>
                </c:pt>
                <c:pt idx="1661">
                  <c:v>13</c:v>
                </c:pt>
                <c:pt idx="1662">
                  <c:v>7</c:v>
                </c:pt>
                <c:pt idx="1663">
                  <c:v>8</c:v>
                </c:pt>
                <c:pt idx="1664">
                  <c:v>5</c:v>
                </c:pt>
                <c:pt idx="1665">
                  <c:v>5</c:v>
                </c:pt>
                <c:pt idx="1666">
                  <c:v>8</c:v>
                </c:pt>
                <c:pt idx="1667">
                  <c:v>3</c:v>
                </c:pt>
                <c:pt idx="1668">
                  <c:v>3</c:v>
                </c:pt>
                <c:pt idx="1669">
                  <c:v>4</c:v>
                </c:pt>
                <c:pt idx="1670">
                  <c:v>1</c:v>
                </c:pt>
                <c:pt idx="1671">
                  <c:v>1</c:v>
                </c:pt>
                <c:pt idx="1672">
                  <c:v>2</c:v>
                </c:pt>
                <c:pt idx="1673">
                  <c:v>1</c:v>
                </c:pt>
                <c:pt idx="1674">
                  <c:v>2</c:v>
                </c:pt>
                <c:pt idx="1675">
                  <c:v>5</c:v>
                </c:pt>
                <c:pt idx="1676">
                  <c:v>7</c:v>
                </c:pt>
                <c:pt idx="1677">
                  <c:v>16</c:v>
                </c:pt>
                <c:pt idx="1678">
                  <c:v>19</c:v>
                </c:pt>
                <c:pt idx="1679">
                  <c:v>33</c:v>
                </c:pt>
                <c:pt idx="1680">
                  <c:v>24</c:v>
                </c:pt>
                <c:pt idx="1681">
                  <c:v>29</c:v>
                </c:pt>
                <c:pt idx="1682">
                  <c:v>33</c:v>
                </c:pt>
                <c:pt idx="1683">
                  <c:v>27</c:v>
                </c:pt>
                <c:pt idx="1684">
                  <c:v>26</c:v>
                </c:pt>
                <c:pt idx="1685">
                  <c:v>16</c:v>
                </c:pt>
                <c:pt idx="1686">
                  <c:v>21</c:v>
                </c:pt>
                <c:pt idx="1687">
                  <c:v>17</c:v>
                </c:pt>
                <c:pt idx="1688">
                  <c:v>17</c:v>
                </c:pt>
                <c:pt idx="1689">
                  <c:v>23</c:v>
                </c:pt>
                <c:pt idx="1690">
                  <c:v>17</c:v>
                </c:pt>
                <c:pt idx="1691">
                  <c:v>20</c:v>
                </c:pt>
                <c:pt idx="1692">
                  <c:v>20</c:v>
                </c:pt>
                <c:pt idx="1693">
                  <c:v>10</c:v>
                </c:pt>
                <c:pt idx="1694">
                  <c:v>11</c:v>
                </c:pt>
                <c:pt idx="1695">
                  <c:v>17</c:v>
                </c:pt>
                <c:pt idx="1696">
                  <c:v>16</c:v>
                </c:pt>
                <c:pt idx="1697">
                  <c:v>11</c:v>
                </c:pt>
                <c:pt idx="1698">
                  <c:v>14</c:v>
                </c:pt>
                <c:pt idx="1699">
                  <c:v>12</c:v>
                </c:pt>
                <c:pt idx="1700">
                  <c:v>27</c:v>
                </c:pt>
                <c:pt idx="1701">
                  <c:v>14</c:v>
                </c:pt>
                <c:pt idx="1702">
                  <c:v>22</c:v>
                </c:pt>
                <c:pt idx="1703">
                  <c:v>25</c:v>
                </c:pt>
                <c:pt idx="1704">
                  <c:v>19</c:v>
                </c:pt>
                <c:pt idx="1705">
                  <c:v>11</c:v>
                </c:pt>
                <c:pt idx="1706">
                  <c:v>17</c:v>
                </c:pt>
                <c:pt idx="1707">
                  <c:v>13</c:v>
                </c:pt>
                <c:pt idx="1708">
                  <c:v>15</c:v>
                </c:pt>
                <c:pt idx="1709">
                  <c:v>25</c:v>
                </c:pt>
                <c:pt idx="1710">
                  <c:v>13</c:v>
                </c:pt>
                <c:pt idx="1711">
                  <c:v>19</c:v>
                </c:pt>
                <c:pt idx="1712">
                  <c:v>17</c:v>
                </c:pt>
                <c:pt idx="1713">
                  <c:v>16</c:v>
                </c:pt>
                <c:pt idx="1714">
                  <c:v>19</c:v>
                </c:pt>
                <c:pt idx="1715">
                  <c:v>18</c:v>
                </c:pt>
                <c:pt idx="1716">
                  <c:v>11</c:v>
                </c:pt>
                <c:pt idx="1717">
                  <c:v>11</c:v>
                </c:pt>
                <c:pt idx="1718">
                  <c:v>14</c:v>
                </c:pt>
                <c:pt idx="1719">
                  <c:v>6</c:v>
                </c:pt>
                <c:pt idx="1720">
                  <c:v>10</c:v>
                </c:pt>
                <c:pt idx="1721">
                  <c:v>3</c:v>
                </c:pt>
                <c:pt idx="1722">
                  <c:v>3</c:v>
                </c:pt>
                <c:pt idx="1723">
                  <c:v>4</c:v>
                </c:pt>
                <c:pt idx="1724">
                  <c:v>2</c:v>
                </c:pt>
                <c:pt idx="1725">
                  <c:v>1</c:v>
                </c:pt>
                <c:pt idx="1726">
                  <c:v>1</c:v>
                </c:pt>
                <c:pt idx="1727">
                  <c:v>1</c:v>
                </c:pt>
                <c:pt idx="1728">
                  <c:v>2</c:v>
                </c:pt>
                <c:pt idx="1729">
                  <c:v>1</c:v>
                </c:pt>
                <c:pt idx="1730">
                  <c:v>4</c:v>
                </c:pt>
                <c:pt idx="1731">
                  <c:v>9</c:v>
                </c:pt>
                <c:pt idx="1732">
                  <c:v>13</c:v>
                </c:pt>
                <c:pt idx="1733">
                  <c:v>21</c:v>
                </c:pt>
                <c:pt idx="1734">
                  <c:v>20</c:v>
                </c:pt>
                <c:pt idx="1735">
                  <c:v>21</c:v>
                </c:pt>
                <c:pt idx="1736">
                  <c:v>33</c:v>
                </c:pt>
                <c:pt idx="1737">
                  <c:v>26</c:v>
                </c:pt>
                <c:pt idx="1738">
                  <c:v>23</c:v>
                </c:pt>
                <c:pt idx="1739">
                  <c:v>25</c:v>
                </c:pt>
                <c:pt idx="1740">
                  <c:v>27</c:v>
                </c:pt>
                <c:pt idx="1741">
                  <c:v>18</c:v>
                </c:pt>
                <c:pt idx="1742">
                  <c:v>17</c:v>
                </c:pt>
                <c:pt idx="1743">
                  <c:v>15</c:v>
                </c:pt>
                <c:pt idx="1744">
                  <c:v>15</c:v>
                </c:pt>
                <c:pt idx="1745">
                  <c:v>17</c:v>
                </c:pt>
                <c:pt idx="1746">
                  <c:v>9</c:v>
                </c:pt>
                <c:pt idx="1747">
                  <c:v>12</c:v>
                </c:pt>
                <c:pt idx="1748">
                  <c:v>13</c:v>
                </c:pt>
                <c:pt idx="1749">
                  <c:v>12</c:v>
                </c:pt>
                <c:pt idx="1750">
                  <c:v>17</c:v>
                </c:pt>
                <c:pt idx="1751">
                  <c:v>16</c:v>
                </c:pt>
                <c:pt idx="1752">
                  <c:v>18</c:v>
                </c:pt>
                <c:pt idx="1753">
                  <c:v>11</c:v>
                </c:pt>
                <c:pt idx="1754">
                  <c:v>18</c:v>
                </c:pt>
                <c:pt idx="1755">
                  <c:v>18</c:v>
                </c:pt>
                <c:pt idx="1756">
                  <c:v>16</c:v>
                </c:pt>
                <c:pt idx="1757">
                  <c:v>23</c:v>
                </c:pt>
                <c:pt idx="1758">
                  <c:v>15</c:v>
                </c:pt>
                <c:pt idx="1759">
                  <c:v>23</c:v>
                </c:pt>
                <c:pt idx="1760">
                  <c:v>14</c:v>
                </c:pt>
                <c:pt idx="1761">
                  <c:v>16</c:v>
                </c:pt>
                <c:pt idx="1762">
                  <c:v>22</c:v>
                </c:pt>
                <c:pt idx="1763">
                  <c:v>23</c:v>
                </c:pt>
                <c:pt idx="1764">
                  <c:v>26</c:v>
                </c:pt>
                <c:pt idx="1765">
                  <c:v>21</c:v>
                </c:pt>
                <c:pt idx="1766">
                  <c:v>11</c:v>
                </c:pt>
                <c:pt idx="1767">
                  <c:v>15</c:v>
                </c:pt>
                <c:pt idx="1768">
                  <c:v>19</c:v>
                </c:pt>
                <c:pt idx="1769">
                  <c:v>15</c:v>
                </c:pt>
                <c:pt idx="1770">
                  <c:v>10</c:v>
                </c:pt>
                <c:pt idx="1771">
                  <c:v>10</c:v>
                </c:pt>
                <c:pt idx="1772">
                  <c:v>15</c:v>
                </c:pt>
                <c:pt idx="1773">
                  <c:v>7</c:v>
                </c:pt>
                <c:pt idx="1774">
                  <c:v>11</c:v>
                </c:pt>
                <c:pt idx="1775">
                  <c:v>3</c:v>
                </c:pt>
                <c:pt idx="1776">
                  <c:v>8</c:v>
                </c:pt>
                <c:pt idx="1777">
                  <c:v>2</c:v>
                </c:pt>
                <c:pt idx="1778">
                  <c:v>2</c:v>
                </c:pt>
                <c:pt idx="1779">
                  <c:v>2</c:v>
                </c:pt>
                <c:pt idx="1780">
                  <c:v>1</c:v>
                </c:pt>
                <c:pt idx="1781">
                  <c:v>1</c:v>
                </c:pt>
                <c:pt idx="1782">
                  <c:v>1</c:v>
                </c:pt>
                <c:pt idx="1783">
                  <c:v>1</c:v>
                </c:pt>
                <c:pt idx="1784">
                  <c:v>1</c:v>
                </c:pt>
                <c:pt idx="1785">
                  <c:v>1</c:v>
                </c:pt>
                <c:pt idx="1786">
                  <c:v>3</c:v>
                </c:pt>
                <c:pt idx="1787">
                  <c:v>6</c:v>
                </c:pt>
                <c:pt idx="1788">
                  <c:v>10</c:v>
                </c:pt>
                <c:pt idx="1789">
                  <c:v>13</c:v>
                </c:pt>
                <c:pt idx="1790">
                  <c:v>21</c:v>
                </c:pt>
                <c:pt idx="1791">
                  <c:v>20</c:v>
                </c:pt>
                <c:pt idx="1792">
                  <c:v>34</c:v>
                </c:pt>
                <c:pt idx="1793">
                  <c:v>25</c:v>
                </c:pt>
                <c:pt idx="1794">
                  <c:v>26</c:v>
                </c:pt>
                <c:pt idx="1795">
                  <c:v>26</c:v>
                </c:pt>
                <c:pt idx="1796">
                  <c:v>28</c:v>
                </c:pt>
                <c:pt idx="1797">
                  <c:v>17</c:v>
                </c:pt>
                <c:pt idx="1798">
                  <c:v>20</c:v>
                </c:pt>
                <c:pt idx="1799">
                  <c:v>18</c:v>
                </c:pt>
                <c:pt idx="1800">
                  <c:v>18</c:v>
                </c:pt>
                <c:pt idx="1801">
                  <c:v>19</c:v>
                </c:pt>
                <c:pt idx="1802">
                  <c:v>21</c:v>
                </c:pt>
                <c:pt idx="1803">
                  <c:v>19</c:v>
                </c:pt>
                <c:pt idx="1804">
                  <c:v>16</c:v>
                </c:pt>
                <c:pt idx="1805">
                  <c:v>20</c:v>
                </c:pt>
                <c:pt idx="1806">
                  <c:v>9</c:v>
                </c:pt>
                <c:pt idx="1807">
                  <c:v>16</c:v>
                </c:pt>
                <c:pt idx="1808">
                  <c:v>26</c:v>
                </c:pt>
                <c:pt idx="1809">
                  <c:v>13</c:v>
                </c:pt>
                <c:pt idx="1810">
                  <c:v>17</c:v>
                </c:pt>
                <c:pt idx="1811">
                  <c:v>21</c:v>
                </c:pt>
                <c:pt idx="1812">
                  <c:v>21</c:v>
                </c:pt>
                <c:pt idx="1813">
                  <c:v>17</c:v>
                </c:pt>
                <c:pt idx="1814">
                  <c:v>19</c:v>
                </c:pt>
                <c:pt idx="1815">
                  <c:v>20</c:v>
                </c:pt>
                <c:pt idx="1816">
                  <c:v>17</c:v>
                </c:pt>
                <c:pt idx="1817">
                  <c:v>17</c:v>
                </c:pt>
                <c:pt idx="1818">
                  <c:v>21</c:v>
                </c:pt>
                <c:pt idx="1819">
                  <c:v>27</c:v>
                </c:pt>
                <c:pt idx="1820">
                  <c:v>27</c:v>
                </c:pt>
                <c:pt idx="1821">
                  <c:v>15</c:v>
                </c:pt>
                <c:pt idx="1822">
                  <c:v>17</c:v>
                </c:pt>
                <c:pt idx="1823">
                  <c:v>9</c:v>
                </c:pt>
                <c:pt idx="1824">
                  <c:v>25</c:v>
                </c:pt>
                <c:pt idx="1825">
                  <c:v>17</c:v>
                </c:pt>
                <c:pt idx="1826">
                  <c:v>15</c:v>
                </c:pt>
                <c:pt idx="1827">
                  <c:v>23</c:v>
                </c:pt>
                <c:pt idx="1828">
                  <c:v>19</c:v>
                </c:pt>
                <c:pt idx="1829">
                  <c:v>15</c:v>
                </c:pt>
                <c:pt idx="1830">
                  <c:v>7</c:v>
                </c:pt>
                <c:pt idx="1831">
                  <c:v>13</c:v>
                </c:pt>
                <c:pt idx="1832">
                  <c:v>9</c:v>
                </c:pt>
                <c:pt idx="1833">
                  <c:v>8</c:v>
                </c:pt>
                <c:pt idx="1834">
                  <c:v>1</c:v>
                </c:pt>
                <c:pt idx="1835">
                  <c:v>5</c:v>
                </c:pt>
                <c:pt idx="1836">
                  <c:v>5</c:v>
                </c:pt>
                <c:pt idx="1837">
                  <c:v>2</c:v>
                </c:pt>
                <c:pt idx="1838">
                  <c:v>2</c:v>
                </c:pt>
                <c:pt idx="1839">
                  <c:v>1</c:v>
                </c:pt>
                <c:pt idx="1840">
                  <c:v>1</c:v>
                </c:pt>
                <c:pt idx="1841">
                  <c:v>1</c:v>
                </c:pt>
                <c:pt idx="1842">
                  <c:v>1</c:v>
                </c:pt>
                <c:pt idx="1843">
                  <c:v>5</c:v>
                </c:pt>
                <c:pt idx="1844">
                  <c:v>6</c:v>
                </c:pt>
                <c:pt idx="1845">
                  <c:v>15</c:v>
                </c:pt>
                <c:pt idx="1846">
                  <c:v>18</c:v>
                </c:pt>
                <c:pt idx="1847">
                  <c:v>31</c:v>
                </c:pt>
                <c:pt idx="1848">
                  <c:v>30</c:v>
                </c:pt>
                <c:pt idx="1849">
                  <c:v>30</c:v>
                </c:pt>
                <c:pt idx="1850">
                  <c:v>27</c:v>
                </c:pt>
                <c:pt idx="1851">
                  <c:v>24</c:v>
                </c:pt>
                <c:pt idx="1852">
                  <c:v>28</c:v>
                </c:pt>
                <c:pt idx="1853">
                  <c:v>28</c:v>
                </c:pt>
                <c:pt idx="1854">
                  <c:v>22</c:v>
                </c:pt>
                <c:pt idx="1855">
                  <c:v>16</c:v>
                </c:pt>
                <c:pt idx="1856">
                  <c:v>17</c:v>
                </c:pt>
                <c:pt idx="1857">
                  <c:v>18</c:v>
                </c:pt>
                <c:pt idx="1858">
                  <c:v>17</c:v>
                </c:pt>
                <c:pt idx="1859">
                  <c:v>12</c:v>
                </c:pt>
                <c:pt idx="1860">
                  <c:v>13</c:v>
                </c:pt>
                <c:pt idx="1861">
                  <c:v>16</c:v>
                </c:pt>
                <c:pt idx="1862">
                  <c:v>17</c:v>
                </c:pt>
                <c:pt idx="1863">
                  <c:v>9</c:v>
                </c:pt>
                <c:pt idx="1864">
                  <c:v>16</c:v>
                </c:pt>
                <c:pt idx="1865">
                  <c:v>20</c:v>
                </c:pt>
                <c:pt idx="1866">
                  <c:v>16</c:v>
                </c:pt>
                <c:pt idx="1867">
                  <c:v>21</c:v>
                </c:pt>
                <c:pt idx="1868">
                  <c:v>21</c:v>
                </c:pt>
                <c:pt idx="1869">
                  <c:v>17</c:v>
                </c:pt>
                <c:pt idx="1870">
                  <c:v>13</c:v>
                </c:pt>
                <c:pt idx="1871">
                  <c:v>24</c:v>
                </c:pt>
                <c:pt idx="1872">
                  <c:v>28</c:v>
                </c:pt>
                <c:pt idx="1873">
                  <c:v>18</c:v>
                </c:pt>
                <c:pt idx="1874">
                  <c:v>16</c:v>
                </c:pt>
                <c:pt idx="1875">
                  <c:v>15</c:v>
                </c:pt>
                <c:pt idx="1876">
                  <c:v>18</c:v>
                </c:pt>
                <c:pt idx="1877">
                  <c:v>12</c:v>
                </c:pt>
                <c:pt idx="1878">
                  <c:v>26</c:v>
                </c:pt>
                <c:pt idx="1879">
                  <c:v>23</c:v>
                </c:pt>
                <c:pt idx="1880">
                  <c:v>22</c:v>
                </c:pt>
                <c:pt idx="1881">
                  <c:v>20</c:v>
                </c:pt>
                <c:pt idx="1882">
                  <c:v>16</c:v>
                </c:pt>
                <c:pt idx="1883">
                  <c:v>18</c:v>
                </c:pt>
                <c:pt idx="1884">
                  <c:v>15</c:v>
                </c:pt>
                <c:pt idx="1885">
                  <c:v>10</c:v>
                </c:pt>
                <c:pt idx="1886">
                  <c:v>17</c:v>
                </c:pt>
                <c:pt idx="1887">
                  <c:v>14</c:v>
                </c:pt>
                <c:pt idx="1888">
                  <c:v>4</c:v>
                </c:pt>
                <c:pt idx="1889">
                  <c:v>2</c:v>
                </c:pt>
                <c:pt idx="1890">
                  <c:v>6</c:v>
                </c:pt>
                <c:pt idx="1891">
                  <c:v>4</c:v>
                </c:pt>
                <c:pt idx="1892">
                  <c:v>4</c:v>
                </c:pt>
                <c:pt idx="1893">
                  <c:v>4</c:v>
                </c:pt>
                <c:pt idx="1894">
                  <c:v>4</c:v>
                </c:pt>
                <c:pt idx="1895">
                  <c:v>3</c:v>
                </c:pt>
                <c:pt idx="1896">
                  <c:v>1</c:v>
                </c:pt>
                <c:pt idx="1897">
                  <c:v>1</c:v>
                </c:pt>
                <c:pt idx="1898">
                  <c:v>1</c:v>
                </c:pt>
                <c:pt idx="1899">
                  <c:v>1</c:v>
                </c:pt>
                <c:pt idx="1900">
                  <c:v>2</c:v>
                </c:pt>
                <c:pt idx="1901">
                  <c:v>13</c:v>
                </c:pt>
                <c:pt idx="1902">
                  <c:v>3</c:v>
                </c:pt>
                <c:pt idx="1903">
                  <c:v>16</c:v>
                </c:pt>
                <c:pt idx="1904">
                  <c:v>14</c:v>
                </c:pt>
                <c:pt idx="1905">
                  <c:v>31</c:v>
                </c:pt>
                <c:pt idx="1906">
                  <c:v>39</c:v>
                </c:pt>
                <c:pt idx="1907">
                  <c:v>33</c:v>
                </c:pt>
                <c:pt idx="1908">
                  <c:v>40</c:v>
                </c:pt>
                <c:pt idx="1909">
                  <c:v>32</c:v>
                </c:pt>
                <c:pt idx="1910">
                  <c:v>28</c:v>
                </c:pt>
                <c:pt idx="1911">
                  <c:v>26</c:v>
                </c:pt>
                <c:pt idx="1912">
                  <c:v>30</c:v>
                </c:pt>
                <c:pt idx="1913">
                  <c:v>15</c:v>
                </c:pt>
                <c:pt idx="1914">
                  <c:v>19</c:v>
                </c:pt>
                <c:pt idx="1915">
                  <c:v>15</c:v>
                </c:pt>
                <c:pt idx="1916">
                  <c:v>13</c:v>
                </c:pt>
                <c:pt idx="1917">
                  <c:v>17</c:v>
                </c:pt>
                <c:pt idx="1918">
                  <c:v>16</c:v>
                </c:pt>
                <c:pt idx="1919">
                  <c:v>19</c:v>
                </c:pt>
                <c:pt idx="1920">
                  <c:v>20</c:v>
                </c:pt>
                <c:pt idx="1921">
                  <c:v>21</c:v>
                </c:pt>
                <c:pt idx="1922">
                  <c:v>13</c:v>
                </c:pt>
                <c:pt idx="1923">
                  <c:v>15</c:v>
                </c:pt>
                <c:pt idx="1924">
                  <c:v>14</c:v>
                </c:pt>
                <c:pt idx="1925">
                  <c:v>17</c:v>
                </c:pt>
                <c:pt idx="1926">
                  <c:v>15</c:v>
                </c:pt>
                <c:pt idx="1927">
                  <c:v>22</c:v>
                </c:pt>
                <c:pt idx="1928">
                  <c:v>25</c:v>
                </c:pt>
                <c:pt idx="1929">
                  <c:v>21</c:v>
                </c:pt>
                <c:pt idx="1930">
                  <c:v>17</c:v>
                </c:pt>
                <c:pt idx="1931">
                  <c:v>20</c:v>
                </c:pt>
                <c:pt idx="1932">
                  <c:v>21</c:v>
                </c:pt>
                <c:pt idx="1933">
                  <c:v>19</c:v>
                </c:pt>
                <c:pt idx="1934">
                  <c:v>23</c:v>
                </c:pt>
                <c:pt idx="1935">
                  <c:v>24</c:v>
                </c:pt>
                <c:pt idx="1936">
                  <c:v>30</c:v>
                </c:pt>
                <c:pt idx="1937">
                  <c:v>20</c:v>
                </c:pt>
                <c:pt idx="1938">
                  <c:v>22</c:v>
                </c:pt>
                <c:pt idx="1939">
                  <c:v>24</c:v>
                </c:pt>
                <c:pt idx="1940">
                  <c:v>19</c:v>
                </c:pt>
                <c:pt idx="1941">
                  <c:v>30</c:v>
                </c:pt>
                <c:pt idx="1942">
                  <c:v>10</c:v>
                </c:pt>
                <c:pt idx="1943">
                  <c:v>14</c:v>
                </c:pt>
                <c:pt idx="1944">
                  <c:v>11</c:v>
                </c:pt>
                <c:pt idx="1945">
                  <c:v>11</c:v>
                </c:pt>
                <c:pt idx="1946">
                  <c:v>6</c:v>
                </c:pt>
                <c:pt idx="1947">
                  <c:v>8</c:v>
                </c:pt>
                <c:pt idx="1948">
                  <c:v>6</c:v>
                </c:pt>
                <c:pt idx="1949">
                  <c:v>4</c:v>
                </c:pt>
                <c:pt idx="1950">
                  <c:v>7</c:v>
                </c:pt>
                <c:pt idx="1951">
                  <c:v>6</c:v>
                </c:pt>
                <c:pt idx="1952">
                  <c:v>1</c:v>
                </c:pt>
                <c:pt idx="1953">
                  <c:v>1</c:v>
                </c:pt>
                <c:pt idx="1954">
                  <c:v>1</c:v>
                </c:pt>
                <c:pt idx="1955">
                  <c:v>1</c:v>
                </c:pt>
                <c:pt idx="1956">
                  <c:v>1</c:v>
                </c:pt>
                <c:pt idx="1957">
                  <c:v>1</c:v>
                </c:pt>
                <c:pt idx="1958">
                  <c:v>2</c:v>
                </c:pt>
                <c:pt idx="1959">
                  <c:v>2</c:v>
                </c:pt>
                <c:pt idx="1960">
                  <c:v>6</c:v>
                </c:pt>
                <c:pt idx="1961">
                  <c:v>11</c:v>
                </c:pt>
                <c:pt idx="1962">
                  <c:v>13</c:v>
                </c:pt>
                <c:pt idx="1963">
                  <c:v>17</c:v>
                </c:pt>
                <c:pt idx="1964">
                  <c:v>29</c:v>
                </c:pt>
                <c:pt idx="1965">
                  <c:v>30</c:v>
                </c:pt>
                <c:pt idx="1966">
                  <c:v>34</c:v>
                </c:pt>
                <c:pt idx="1967">
                  <c:v>35</c:v>
                </c:pt>
                <c:pt idx="1968">
                  <c:v>34</c:v>
                </c:pt>
                <c:pt idx="1969">
                  <c:v>18</c:v>
                </c:pt>
                <c:pt idx="1970">
                  <c:v>24</c:v>
                </c:pt>
                <c:pt idx="1971">
                  <c:v>23</c:v>
                </c:pt>
                <c:pt idx="1972">
                  <c:v>19</c:v>
                </c:pt>
                <c:pt idx="1973">
                  <c:v>16</c:v>
                </c:pt>
                <c:pt idx="1974">
                  <c:v>8</c:v>
                </c:pt>
                <c:pt idx="1975">
                  <c:v>21</c:v>
                </c:pt>
                <c:pt idx="1976">
                  <c:v>20</c:v>
                </c:pt>
                <c:pt idx="1977">
                  <c:v>20</c:v>
                </c:pt>
                <c:pt idx="1978">
                  <c:v>25</c:v>
                </c:pt>
                <c:pt idx="1979">
                  <c:v>22</c:v>
                </c:pt>
                <c:pt idx="1980">
                  <c:v>14</c:v>
                </c:pt>
                <c:pt idx="1981">
                  <c:v>18</c:v>
                </c:pt>
                <c:pt idx="1982">
                  <c:v>26</c:v>
                </c:pt>
                <c:pt idx="1983">
                  <c:v>23</c:v>
                </c:pt>
                <c:pt idx="1984">
                  <c:v>26</c:v>
                </c:pt>
                <c:pt idx="1985">
                  <c:v>26</c:v>
                </c:pt>
                <c:pt idx="1986">
                  <c:v>29</c:v>
                </c:pt>
                <c:pt idx="1987">
                  <c:v>23</c:v>
                </c:pt>
                <c:pt idx="1988">
                  <c:v>22</c:v>
                </c:pt>
                <c:pt idx="1989">
                  <c:v>23</c:v>
                </c:pt>
                <c:pt idx="1990">
                  <c:v>19</c:v>
                </c:pt>
                <c:pt idx="1991">
                  <c:v>33</c:v>
                </c:pt>
                <c:pt idx="1992">
                  <c:v>21</c:v>
                </c:pt>
                <c:pt idx="1993">
                  <c:v>24</c:v>
                </c:pt>
                <c:pt idx="1994">
                  <c:v>24</c:v>
                </c:pt>
                <c:pt idx="1995">
                  <c:v>21</c:v>
                </c:pt>
                <c:pt idx="1996">
                  <c:v>18</c:v>
                </c:pt>
                <c:pt idx="1997">
                  <c:v>24</c:v>
                </c:pt>
                <c:pt idx="1998">
                  <c:v>20</c:v>
                </c:pt>
                <c:pt idx="1999">
                  <c:v>18</c:v>
                </c:pt>
                <c:pt idx="2000">
                  <c:v>16</c:v>
                </c:pt>
                <c:pt idx="2001">
                  <c:v>17</c:v>
                </c:pt>
                <c:pt idx="2002">
                  <c:v>16</c:v>
                </c:pt>
                <c:pt idx="2003">
                  <c:v>11</c:v>
                </c:pt>
                <c:pt idx="2004">
                  <c:v>6</c:v>
                </c:pt>
                <c:pt idx="2005">
                  <c:v>4</c:v>
                </c:pt>
                <c:pt idx="2006">
                  <c:v>3</c:v>
                </c:pt>
                <c:pt idx="2007">
                  <c:v>8</c:v>
                </c:pt>
                <c:pt idx="2008">
                  <c:v>5</c:v>
                </c:pt>
                <c:pt idx="2009">
                  <c:v>4</c:v>
                </c:pt>
                <c:pt idx="2010">
                  <c:v>6</c:v>
                </c:pt>
                <c:pt idx="2011">
                  <c:v>1</c:v>
                </c:pt>
                <c:pt idx="2012">
                  <c:v>1</c:v>
                </c:pt>
                <c:pt idx="2013">
                  <c:v>1</c:v>
                </c:pt>
                <c:pt idx="2014">
                  <c:v>1</c:v>
                </c:pt>
                <c:pt idx="2015">
                  <c:v>2</c:v>
                </c:pt>
                <c:pt idx="2016">
                  <c:v>2</c:v>
                </c:pt>
                <c:pt idx="2017">
                  <c:v>5</c:v>
                </c:pt>
                <c:pt idx="2018">
                  <c:v>7</c:v>
                </c:pt>
                <c:pt idx="2019">
                  <c:v>8</c:v>
                </c:pt>
                <c:pt idx="2020">
                  <c:v>13</c:v>
                </c:pt>
                <c:pt idx="2021">
                  <c:v>25</c:v>
                </c:pt>
                <c:pt idx="2022">
                  <c:v>29</c:v>
                </c:pt>
                <c:pt idx="2023">
                  <c:v>32</c:v>
                </c:pt>
                <c:pt idx="2024">
                  <c:v>27</c:v>
                </c:pt>
                <c:pt idx="2025">
                  <c:v>33</c:v>
                </c:pt>
                <c:pt idx="2026">
                  <c:v>33</c:v>
                </c:pt>
                <c:pt idx="2027">
                  <c:v>17</c:v>
                </c:pt>
                <c:pt idx="2028">
                  <c:v>19</c:v>
                </c:pt>
                <c:pt idx="2029">
                  <c:v>22</c:v>
                </c:pt>
                <c:pt idx="2030">
                  <c:v>30</c:v>
                </c:pt>
                <c:pt idx="2031">
                  <c:v>32</c:v>
                </c:pt>
                <c:pt idx="2032">
                  <c:v>19</c:v>
                </c:pt>
                <c:pt idx="2033">
                  <c:v>21</c:v>
                </c:pt>
                <c:pt idx="2034">
                  <c:v>26</c:v>
                </c:pt>
                <c:pt idx="2035">
                  <c:v>12</c:v>
                </c:pt>
                <c:pt idx="2036">
                  <c:v>18</c:v>
                </c:pt>
                <c:pt idx="2037">
                  <c:v>23</c:v>
                </c:pt>
                <c:pt idx="2038">
                  <c:v>17</c:v>
                </c:pt>
                <c:pt idx="2039">
                  <c:v>17</c:v>
                </c:pt>
                <c:pt idx="2040">
                  <c:v>14</c:v>
                </c:pt>
                <c:pt idx="2041">
                  <c:v>17</c:v>
                </c:pt>
                <c:pt idx="2042">
                  <c:v>24</c:v>
                </c:pt>
                <c:pt idx="2043">
                  <c:v>19</c:v>
                </c:pt>
                <c:pt idx="2044">
                  <c:v>25</c:v>
                </c:pt>
                <c:pt idx="2045">
                  <c:v>24</c:v>
                </c:pt>
                <c:pt idx="2046">
                  <c:v>18</c:v>
                </c:pt>
                <c:pt idx="2047">
                  <c:v>26</c:v>
                </c:pt>
                <c:pt idx="2048">
                  <c:v>19</c:v>
                </c:pt>
                <c:pt idx="2049">
                  <c:v>19</c:v>
                </c:pt>
                <c:pt idx="2050">
                  <c:v>25</c:v>
                </c:pt>
                <c:pt idx="2051">
                  <c:v>16</c:v>
                </c:pt>
                <c:pt idx="2052">
                  <c:v>20</c:v>
                </c:pt>
                <c:pt idx="2053">
                  <c:v>28</c:v>
                </c:pt>
                <c:pt idx="2054">
                  <c:v>16</c:v>
                </c:pt>
                <c:pt idx="2055">
                  <c:v>24</c:v>
                </c:pt>
                <c:pt idx="2056">
                  <c:v>17</c:v>
                </c:pt>
                <c:pt idx="2057">
                  <c:v>14</c:v>
                </c:pt>
                <c:pt idx="2058">
                  <c:v>15</c:v>
                </c:pt>
                <c:pt idx="2059">
                  <c:v>9</c:v>
                </c:pt>
                <c:pt idx="2060">
                  <c:v>21</c:v>
                </c:pt>
                <c:pt idx="2061">
                  <c:v>15</c:v>
                </c:pt>
                <c:pt idx="2062">
                  <c:v>9</c:v>
                </c:pt>
                <c:pt idx="2063">
                  <c:v>13</c:v>
                </c:pt>
                <c:pt idx="2064">
                  <c:v>6</c:v>
                </c:pt>
                <c:pt idx="2065">
                  <c:v>7</c:v>
                </c:pt>
                <c:pt idx="2066">
                  <c:v>6</c:v>
                </c:pt>
                <c:pt idx="2067">
                  <c:v>5</c:v>
                </c:pt>
                <c:pt idx="2068">
                  <c:v>4</c:v>
                </c:pt>
                <c:pt idx="2069">
                  <c:v>1</c:v>
                </c:pt>
                <c:pt idx="2070">
                  <c:v>3</c:v>
                </c:pt>
                <c:pt idx="2071">
                  <c:v>4</c:v>
                </c:pt>
                <c:pt idx="2072">
                  <c:v>7</c:v>
                </c:pt>
                <c:pt idx="2073">
                  <c:v>12</c:v>
                </c:pt>
                <c:pt idx="2074">
                  <c:v>14</c:v>
                </c:pt>
                <c:pt idx="2075">
                  <c:v>21</c:v>
                </c:pt>
                <c:pt idx="2076">
                  <c:v>31</c:v>
                </c:pt>
                <c:pt idx="2077">
                  <c:v>27</c:v>
                </c:pt>
                <c:pt idx="2078">
                  <c:v>26</c:v>
                </c:pt>
                <c:pt idx="2079">
                  <c:v>31</c:v>
                </c:pt>
                <c:pt idx="2080">
                  <c:v>39</c:v>
                </c:pt>
                <c:pt idx="2081">
                  <c:v>26</c:v>
                </c:pt>
                <c:pt idx="2082">
                  <c:v>36</c:v>
                </c:pt>
                <c:pt idx="2083">
                  <c:v>21</c:v>
                </c:pt>
                <c:pt idx="2084">
                  <c:v>27</c:v>
                </c:pt>
                <c:pt idx="2085">
                  <c:v>21</c:v>
                </c:pt>
                <c:pt idx="2086">
                  <c:v>24</c:v>
                </c:pt>
                <c:pt idx="2087">
                  <c:v>18</c:v>
                </c:pt>
                <c:pt idx="2088">
                  <c:v>24</c:v>
                </c:pt>
                <c:pt idx="2089">
                  <c:v>14</c:v>
                </c:pt>
                <c:pt idx="2090">
                  <c:v>9</c:v>
                </c:pt>
                <c:pt idx="2091">
                  <c:v>15</c:v>
                </c:pt>
                <c:pt idx="2092">
                  <c:v>25</c:v>
                </c:pt>
                <c:pt idx="2093">
                  <c:v>17</c:v>
                </c:pt>
                <c:pt idx="2094">
                  <c:v>23</c:v>
                </c:pt>
                <c:pt idx="2095">
                  <c:v>19</c:v>
                </c:pt>
                <c:pt idx="2096">
                  <c:v>21</c:v>
                </c:pt>
                <c:pt idx="2097">
                  <c:v>28</c:v>
                </c:pt>
                <c:pt idx="2098">
                  <c:v>13</c:v>
                </c:pt>
                <c:pt idx="2099">
                  <c:v>21</c:v>
                </c:pt>
                <c:pt idx="2100">
                  <c:v>19</c:v>
                </c:pt>
                <c:pt idx="2101">
                  <c:v>23</c:v>
                </c:pt>
                <c:pt idx="2102">
                  <c:v>17</c:v>
                </c:pt>
                <c:pt idx="2103">
                  <c:v>15</c:v>
                </c:pt>
                <c:pt idx="2104">
                  <c:v>17</c:v>
                </c:pt>
                <c:pt idx="2105">
                  <c:v>29</c:v>
                </c:pt>
                <c:pt idx="2106">
                  <c:v>25</c:v>
                </c:pt>
                <c:pt idx="2107">
                  <c:v>24</c:v>
                </c:pt>
                <c:pt idx="2108">
                  <c:v>22</c:v>
                </c:pt>
                <c:pt idx="2109">
                  <c:v>16</c:v>
                </c:pt>
                <c:pt idx="2110">
                  <c:v>16</c:v>
                </c:pt>
                <c:pt idx="2111">
                  <c:v>25</c:v>
                </c:pt>
                <c:pt idx="2112">
                  <c:v>11</c:v>
                </c:pt>
                <c:pt idx="2113">
                  <c:v>17</c:v>
                </c:pt>
                <c:pt idx="2114">
                  <c:v>10</c:v>
                </c:pt>
                <c:pt idx="2115">
                  <c:v>13</c:v>
                </c:pt>
                <c:pt idx="2116">
                  <c:v>12</c:v>
                </c:pt>
                <c:pt idx="2117">
                  <c:v>17</c:v>
                </c:pt>
                <c:pt idx="2118">
                  <c:v>4</c:v>
                </c:pt>
                <c:pt idx="2119">
                  <c:v>6</c:v>
                </c:pt>
                <c:pt idx="2120">
                  <c:v>6</c:v>
                </c:pt>
                <c:pt idx="2121">
                  <c:v>10</c:v>
                </c:pt>
                <c:pt idx="2122">
                  <c:v>1</c:v>
                </c:pt>
                <c:pt idx="2123">
                  <c:v>4</c:v>
                </c:pt>
                <c:pt idx="2124">
                  <c:v>1</c:v>
                </c:pt>
                <c:pt idx="2125">
                  <c:v>1</c:v>
                </c:pt>
                <c:pt idx="2126">
                  <c:v>2</c:v>
                </c:pt>
                <c:pt idx="2127">
                  <c:v>2</c:v>
                </c:pt>
                <c:pt idx="2128">
                  <c:v>4</c:v>
                </c:pt>
                <c:pt idx="2129">
                  <c:v>13</c:v>
                </c:pt>
                <c:pt idx="2130">
                  <c:v>12</c:v>
                </c:pt>
                <c:pt idx="2131">
                  <c:v>19</c:v>
                </c:pt>
                <c:pt idx="2132">
                  <c:v>35</c:v>
                </c:pt>
                <c:pt idx="2133">
                  <c:v>35</c:v>
                </c:pt>
                <c:pt idx="2134">
                  <c:v>37</c:v>
                </c:pt>
                <c:pt idx="2135">
                  <c:v>31</c:v>
                </c:pt>
                <c:pt idx="2136">
                  <c:v>30</c:v>
                </c:pt>
                <c:pt idx="2137">
                  <c:v>29</c:v>
                </c:pt>
                <c:pt idx="2138">
                  <c:v>32</c:v>
                </c:pt>
                <c:pt idx="2139">
                  <c:v>15</c:v>
                </c:pt>
                <c:pt idx="2140">
                  <c:v>24</c:v>
                </c:pt>
                <c:pt idx="2141">
                  <c:v>23</c:v>
                </c:pt>
                <c:pt idx="2142">
                  <c:v>14</c:v>
                </c:pt>
                <c:pt idx="2143">
                  <c:v>14</c:v>
                </c:pt>
                <c:pt idx="2144">
                  <c:v>19</c:v>
                </c:pt>
                <c:pt idx="2145">
                  <c:v>24</c:v>
                </c:pt>
                <c:pt idx="2146">
                  <c:v>14</c:v>
                </c:pt>
                <c:pt idx="2147">
                  <c:v>22</c:v>
                </c:pt>
                <c:pt idx="2148">
                  <c:v>21</c:v>
                </c:pt>
                <c:pt idx="2149">
                  <c:v>16</c:v>
                </c:pt>
                <c:pt idx="2150">
                  <c:v>17</c:v>
                </c:pt>
                <c:pt idx="2151">
                  <c:v>19</c:v>
                </c:pt>
                <c:pt idx="2152">
                  <c:v>19</c:v>
                </c:pt>
                <c:pt idx="2153">
                  <c:v>18</c:v>
                </c:pt>
                <c:pt idx="2154">
                  <c:v>21</c:v>
                </c:pt>
                <c:pt idx="2155">
                  <c:v>14</c:v>
                </c:pt>
                <c:pt idx="2156">
                  <c:v>22</c:v>
                </c:pt>
                <c:pt idx="2157">
                  <c:v>28</c:v>
                </c:pt>
                <c:pt idx="2158">
                  <c:v>27</c:v>
                </c:pt>
                <c:pt idx="2159">
                  <c:v>26</c:v>
                </c:pt>
                <c:pt idx="2160">
                  <c:v>17</c:v>
                </c:pt>
                <c:pt idx="2161">
                  <c:v>31</c:v>
                </c:pt>
                <c:pt idx="2162">
                  <c:v>19</c:v>
                </c:pt>
                <c:pt idx="2163">
                  <c:v>25</c:v>
                </c:pt>
                <c:pt idx="2164">
                  <c:v>22</c:v>
                </c:pt>
                <c:pt idx="2165">
                  <c:v>23</c:v>
                </c:pt>
                <c:pt idx="2166">
                  <c:v>21</c:v>
                </c:pt>
                <c:pt idx="2167">
                  <c:v>14</c:v>
                </c:pt>
                <c:pt idx="2168">
                  <c:v>15</c:v>
                </c:pt>
                <c:pt idx="2169">
                  <c:v>20</c:v>
                </c:pt>
                <c:pt idx="2170">
                  <c:v>10</c:v>
                </c:pt>
                <c:pt idx="2171">
                  <c:v>13</c:v>
                </c:pt>
                <c:pt idx="2172">
                  <c:v>11</c:v>
                </c:pt>
                <c:pt idx="2173">
                  <c:v>12</c:v>
                </c:pt>
                <c:pt idx="2174">
                  <c:v>6</c:v>
                </c:pt>
                <c:pt idx="2175">
                  <c:v>7</c:v>
                </c:pt>
                <c:pt idx="2176">
                  <c:v>3</c:v>
                </c:pt>
                <c:pt idx="2177">
                  <c:v>2</c:v>
                </c:pt>
                <c:pt idx="2178">
                  <c:v>2</c:v>
                </c:pt>
                <c:pt idx="2179">
                  <c:v>3</c:v>
                </c:pt>
                <c:pt idx="2180">
                  <c:v>1</c:v>
                </c:pt>
                <c:pt idx="2181">
                  <c:v>2</c:v>
                </c:pt>
                <c:pt idx="2182">
                  <c:v>1</c:v>
                </c:pt>
                <c:pt idx="2183">
                  <c:v>1</c:v>
                </c:pt>
                <c:pt idx="2184">
                  <c:v>1</c:v>
                </c:pt>
                <c:pt idx="2185">
                  <c:v>2</c:v>
                </c:pt>
                <c:pt idx="2186">
                  <c:v>2</c:v>
                </c:pt>
                <c:pt idx="2187">
                  <c:v>5</c:v>
                </c:pt>
                <c:pt idx="2188">
                  <c:v>10</c:v>
                </c:pt>
                <c:pt idx="2189">
                  <c:v>27</c:v>
                </c:pt>
                <c:pt idx="2190">
                  <c:v>30</c:v>
                </c:pt>
                <c:pt idx="2191">
                  <c:v>21</c:v>
                </c:pt>
                <c:pt idx="2192">
                  <c:v>38</c:v>
                </c:pt>
                <c:pt idx="2193">
                  <c:v>38</c:v>
                </c:pt>
                <c:pt idx="2194">
                  <c:v>30</c:v>
                </c:pt>
                <c:pt idx="2195">
                  <c:v>23</c:v>
                </c:pt>
                <c:pt idx="2196">
                  <c:v>17</c:v>
                </c:pt>
                <c:pt idx="2197">
                  <c:v>29</c:v>
                </c:pt>
                <c:pt idx="2198">
                  <c:v>21</c:v>
                </c:pt>
                <c:pt idx="2199">
                  <c:v>18</c:v>
                </c:pt>
                <c:pt idx="2200">
                  <c:v>23</c:v>
                </c:pt>
                <c:pt idx="2201">
                  <c:v>18</c:v>
                </c:pt>
                <c:pt idx="2202">
                  <c:v>13</c:v>
                </c:pt>
                <c:pt idx="2203">
                  <c:v>20</c:v>
                </c:pt>
                <c:pt idx="2204">
                  <c:v>22</c:v>
                </c:pt>
                <c:pt idx="2205">
                  <c:v>20</c:v>
                </c:pt>
                <c:pt idx="2206">
                  <c:v>12</c:v>
                </c:pt>
                <c:pt idx="2207">
                  <c:v>21</c:v>
                </c:pt>
                <c:pt idx="2208">
                  <c:v>24</c:v>
                </c:pt>
                <c:pt idx="2209">
                  <c:v>22</c:v>
                </c:pt>
                <c:pt idx="2210">
                  <c:v>20</c:v>
                </c:pt>
                <c:pt idx="2211">
                  <c:v>24</c:v>
                </c:pt>
                <c:pt idx="2212">
                  <c:v>18</c:v>
                </c:pt>
                <c:pt idx="2213">
                  <c:v>19</c:v>
                </c:pt>
                <c:pt idx="2214">
                  <c:v>21</c:v>
                </c:pt>
                <c:pt idx="2215">
                  <c:v>18</c:v>
                </c:pt>
                <c:pt idx="2216">
                  <c:v>26</c:v>
                </c:pt>
                <c:pt idx="2217">
                  <c:v>28</c:v>
                </c:pt>
                <c:pt idx="2218">
                  <c:v>29</c:v>
                </c:pt>
                <c:pt idx="2219">
                  <c:v>34</c:v>
                </c:pt>
                <c:pt idx="2220">
                  <c:v>24</c:v>
                </c:pt>
                <c:pt idx="2221">
                  <c:v>34</c:v>
                </c:pt>
                <c:pt idx="2222">
                  <c:v>25</c:v>
                </c:pt>
                <c:pt idx="2223">
                  <c:v>19</c:v>
                </c:pt>
                <c:pt idx="2224">
                  <c:v>21</c:v>
                </c:pt>
                <c:pt idx="2225">
                  <c:v>23</c:v>
                </c:pt>
                <c:pt idx="2226">
                  <c:v>22</c:v>
                </c:pt>
                <c:pt idx="2227">
                  <c:v>12</c:v>
                </c:pt>
                <c:pt idx="2228">
                  <c:v>15</c:v>
                </c:pt>
                <c:pt idx="2229">
                  <c:v>17</c:v>
                </c:pt>
                <c:pt idx="2230">
                  <c:v>15</c:v>
                </c:pt>
                <c:pt idx="2231">
                  <c:v>16</c:v>
                </c:pt>
                <c:pt idx="2232">
                  <c:v>12</c:v>
                </c:pt>
                <c:pt idx="2233">
                  <c:v>11</c:v>
                </c:pt>
                <c:pt idx="2234">
                  <c:v>6</c:v>
                </c:pt>
                <c:pt idx="2235">
                  <c:v>3</c:v>
                </c:pt>
                <c:pt idx="2236">
                  <c:v>1</c:v>
                </c:pt>
                <c:pt idx="2237">
                  <c:v>1</c:v>
                </c:pt>
                <c:pt idx="2238">
                  <c:v>1</c:v>
                </c:pt>
                <c:pt idx="2239">
                  <c:v>6</c:v>
                </c:pt>
                <c:pt idx="2240">
                  <c:v>1</c:v>
                </c:pt>
                <c:pt idx="2241">
                  <c:v>1</c:v>
                </c:pt>
                <c:pt idx="2242">
                  <c:v>1</c:v>
                </c:pt>
                <c:pt idx="2243">
                  <c:v>2</c:v>
                </c:pt>
                <c:pt idx="2244">
                  <c:v>2</c:v>
                </c:pt>
                <c:pt idx="2245">
                  <c:v>12</c:v>
                </c:pt>
                <c:pt idx="2246">
                  <c:v>11</c:v>
                </c:pt>
                <c:pt idx="2247">
                  <c:v>11</c:v>
                </c:pt>
                <c:pt idx="2248">
                  <c:v>38</c:v>
                </c:pt>
                <c:pt idx="2249">
                  <c:v>31</c:v>
                </c:pt>
                <c:pt idx="2250">
                  <c:v>27</c:v>
                </c:pt>
                <c:pt idx="2251">
                  <c:v>35</c:v>
                </c:pt>
                <c:pt idx="2252">
                  <c:v>27</c:v>
                </c:pt>
                <c:pt idx="2253">
                  <c:v>24</c:v>
                </c:pt>
                <c:pt idx="2254">
                  <c:v>26</c:v>
                </c:pt>
                <c:pt idx="2255">
                  <c:v>20</c:v>
                </c:pt>
                <c:pt idx="2256">
                  <c:v>13</c:v>
                </c:pt>
                <c:pt idx="2257">
                  <c:v>26</c:v>
                </c:pt>
                <c:pt idx="2258">
                  <c:v>21</c:v>
                </c:pt>
                <c:pt idx="2259">
                  <c:v>20</c:v>
                </c:pt>
                <c:pt idx="2260">
                  <c:v>23</c:v>
                </c:pt>
                <c:pt idx="2261">
                  <c:v>19</c:v>
                </c:pt>
                <c:pt idx="2262">
                  <c:v>14</c:v>
                </c:pt>
                <c:pt idx="2263">
                  <c:v>19</c:v>
                </c:pt>
                <c:pt idx="2264">
                  <c:v>17</c:v>
                </c:pt>
                <c:pt idx="2265">
                  <c:v>29</c:v>
                </c:pt>
                <c:pt idx="2266">
                  <c:v>15</c:v>
                </c:pt>
                <c:pt idx="2267">
                  <c:v>17</c:v>
                </c:pt>
                <c:pt idx="2268">
                  <c:v>28</c:v>
                </c:pt>
                <c:pt idx="2269">
                  <c:v>16</c:v>
                </c:pt>
                <c:pt idx="2270">
                  <c:v>17</c:v>
                </c:pt>
                <c:pt idx="2271">
                  <c:v>22</c:v>
                </c:pt>
                <c:pt idx="2272">
                  <c:v>29</c:v>
                </c:pt>
                <c:pt idx="2273">
                  <c:v>13</c:v>
                </c:pt>
                <c:pt idx="2274">
                  <c:v>17</c:v>
                </c:pt>
                <c:pt idx="2275">
                  <c:v>22</c:v>
                </c:pt>
                <c:pt idx="2276">
                  <c:v>24</c:v>
                </c:pt>
                <c:pt idx="2277">
                  <c:v>36</c:v>
                </c:pt>
                <c:pt idx="2278">
                  <c:v>23</c:v>
                </c:pt>
                <c:pt idx="2279">
                  <c:v>33</c:v>
                </c:pt>
                <c:pt idx="2280">
                  <c:v>21</c:v>
                </c:pt>
                <c:pt idx="2281">
                  <c:v>23</c:v>
                </c:pt>
                <c:pt idx="2282">
                  <c:v>20</c:v>
                </c:pt>
                <c:pt idx="2283">
                  <c:v>8</c:v>
                </c:pt>
                <c:pt idx="2284">
                  <c:v>20</c:v>
                </c:pt>
                <c:pt idx="2285">
                  <c:v>16</c:v>
                </c:pt>
                <c:pt idx="2286">
                  <c:v>14</c:v>
                </c:pt>
                <c:pt idx="2287">
                  <c:v>7</c:v>
                </c:pt>
                <c:pt idx="2288">
                  <c:v>14</c:v>
                </c:pt>
                <c:pt idx="2289">
                  <c:v>11</c:v>
                </c:pt>
                <c:pt idx="2290">
                  <c:v>7</c:v>
                </c:pt>
                <c:pt idx="2291">
                  <c:v>8</c:v>
                </c:pt>
                <c:pt idx="2292">
                  <c:v>5</c:v>
                </c:pt>
                <c:pt idx="2293">
                  <c:v>7</c:v>
                </c:pt>
                <c:pt idx="2294">
                  <c:v>1</c:v>
                </c:pt>
                <c:pt idx="2295">
                  <c:v>1</c:v>
                </c:pt>
                <c:pt idx="2296">
                  <c:v>2</c:v>
                </c:pt>
                <c:pt idx="2297">
                  <c:v>1</c:v>
                </c:pt>
                <c:pt idx="2298">
                  <c:v>1</c:v>
                </c:pt>
                <c:pt idx="2299">
                  <c:v>2</c:v>
                </c:pt>
                <c:pt idx="2300">
                  <c:v>4</c:v>
                </c:pt>
                <c:pt idx="2301">
                  <c:v>2</c:v>
                </c:pt>
                <c:pt idx="2302">
                  <c:v>11</c:v>
                </c:pt>
                <c:pt idx="2303">
                  <c:v>10</c:v>
                </c:pt>
                <c:pt idx="2304">
                  <c:v>16</c:v>
                </c:pt>
                <c:pt idx="2305">
                  <c:v>29</c:v>
                </c:pt>
                <c:pt idx="2306">
                  <c:v>29</c:v>
                </c:pt>
                <c:pt idx="2307">
                  <c:v>30</c:v>
                </c:pt>
                <c:pt idx="2308">
                  <c:v>38</c:v>
                </c:pt>
                <c:pt idx="2309">
                  <c:v>25</c:v>
                </c:pt>
                <c:pt idx="2310">
                  <c:v>21</c:v>
                </c:pt>
                <c:pt idx="2311">
                  <c:v>27</c:v>
                </c:pt>
                <c:pt idx="2312">
                  <c:v>24</c:v>
                </c:pt>
                <c:pt idx="2313">
                  <c:v>24</c:v>
                </c:pt>
                <c:pt idx="2314">
                  <c:v>28</c:v>
                </c:pt>
                <c:pt idx="2315">
                  <c:v>21</c:v>
                </c:pt>
                <c:pt idx="2316">
                  <c:v>19</c:v>
                </c:pt>
                <c:pt idx="2317">
                  <c:v>14</c:v>
                </c:pt>
                <c:pt idx="2318">
                  <c:v>20</c:v>
                </c:pt>
                <c:pt idx="2319">
                  <c:v>21</c:v>
                </c:pt>
                <c:pt idx="2320">
                  <c:v>22</c:v>
                </c:pt>
                <c:pt idx="2321">
                  <c:v>22</c:v>
                </c:pt>
                <c:pt idx="2322">
                  <c:v>16</c:v>
                </c:pt>
                <c:pt idx="2323">
                  <c:v>19</c:v>
                </c:pt>
                <c:pt idx="2324">
                  <c:v>12</c:v>
                </c:pt>
                <c:pt idx="2325">
                  <c:v>23</c:v>
                </c:pt>
                <c:pt idx="2326">
                  <c:v>12</c:v>
                </c:pt>
                <c:pt idx="2327">
                  <c:v>20</c:v>
                </c:pt>
                <c:pt idx="2328">
                  <c:v>25</c:v>
                </c:pt>
                <c:pt idx="2329">
                  <c:v>23</c:v>
                </c:pt>
                <c:pt idx="2330">
                  <c:v>15</c:v>
                </c:pt>
                <c:pt idx="2331">
                  <c:v>26</c:v>
                </c:pt>
                <c:pt idx="2332">
                  <c:v>23</c:v>
                </c:pt>
                <c:pt idx="2333">
                  <c:v>21</c:v>
                </c:pt>
                <c:pt idx="2334">
                  <c:v>24</c:v>
                </c:pt>
                <c:pt idx="2335">
                  <c:v>24</c:v>
                </c:pt>
                <c:pt idx="2336">
                  <c:v>25</c:v>
                </c:pt>
                <c:pt idx="2337">
                  <c:v>18</c:v>
                </c:pt>
                <c:pt idx="2338">
                  <c:v>17</c:v>
                </c:pt>
                <c:pt idx="2339">
                  <c:v>12</c:v>
                </c:pt>
                <c:pt idx="2340">
                  <c:v>18</c:v>
                </c:pt>
                <c:pt idx="2341">
                  <c:v>15</c:v>
                </c:pt>
                <c:pt idx="2342">
                  <c:v>16</c:v>
                </c:pt>
                <c:pt idx="2343">
                  <c:v>17</c:v>
                </c:pt>
                <c:pt idx="2344">
                  <c:v>11</c:v>
                </c:pt>
                <c:pt idx="2345">
                  <c:v>9</c:v>
                </c:pt>
                <c:pt idx="2346">
                  <c:v>9</c:v>
                </c:pt>
                <c:pt idx="2347">
                  <c:v>11</c:v>
                </c:pt>
                <c:pt idx="2348">
                  <c:v>7</c:v>
                </c:pt>
                <c:pt idx="2349">
                  <c:v>3</c:v>
                </c:pt>
                <c:pt idx="2350">
                  <c:v>6</c:v>
                </c:pt>
                <c:pt idx="2351">
                  <c:v>2</c:v>
                </c:pt>
                <c:pt idx="2352">
                  <c:v>5</c:v>
                </c:pt>
                <c:pt idx="2353">
                  <c:v>2</c:v>
                </c:pt>
                <c:pt idx="2354">
                  <c:v>2</c:v>
                </c:pt>
                <c:pt idx="2355">
                  <c:v>1</c:v>
                </c:pt>
                <c:pt idx="2356">
                  <c:v>3</c:v>
                </c:pt>
                <c:pt idx="2357">
                  <c:v>8</c:v>
                </c:pt>
                <c:pt idx="2358">
                  <c:v>8</c:v>
                </c:pt>
                <c:pt idx="2359">
                  <c:v>13</c:v>
                </c:pt>
                <c:pt idx="2360">
                  <c:v>10</c:v>
                </c:pt>
                <c:pt idx="2361">
                  <c:v>28</c:v>
                </c:pt>
                <c:pt idx="2362">
                  <c:v>30</c:v>
                </c:pt>
                <c:pt idx="2363">
                  <c:v>29</c:v>
                </c:pt>
                <c:pt idx="2364">
                  <c:v>19</c:v>
                </c:pt>
                <c:pt idx="2365">
                  <c:v>35</c:v>
                </c:pt>
                <c:pt idx="2366">
                  <c:v>16</c:v>
                </c:pt>
                <c:pt idx="2367">
                  <c:v>27</c:v>
                </c:pt>
                <c:pt idx="2368">
                  <c:v>15</c:v>
                </c:pt>
                <c:pt idx="2369">
                  <c:v>23</c:v>
                </c:pt>
                <c:pt idx="2370">
                  <c:v>17</c:v>
                </c:pt>
                <c:pt idx="2371">
                  <c:v>21</c:v>
                </c:pt>
                <c:pt idx="2372">
                  <c:v>26</c:v>
                </c:pt>
                <c:pt idx="2373">
                  <c:v>14</c:v>
                </c:pt>
                <c:pt idx="2374">
                  <c:v>16</c:v>
                </c:pt>
                <c:pt idx="2375">
                  <c:v>18</c:v>
                </c:pt>
                <c:pt idx="2376">
                  <c:v>13</c:v>
                </c:pt>
                <c:pt idx="2377">
                  <c:v>17</c:v>
                </c:pt>
                <c:pt idx="2378">
                  <c:v>24</c:v>
                </c:pt>
                <c:pt idx="2379">
                  <c:v>13</c:v>
                </c:pt>
                <c:pt idx="2380">
                  <c:v>9</c:v>
                </c:pt>
                <c:pt idx="2381">
                  <c:v>10</c:v>
                </c:pt>
                <c:pt idx="2382">
                  <c:v>20</c:v>
                </c:pt>
                <c:pt idx="2383">
                  <c:v>21</c:v>
                </c:pt>
                <c:pt idx="2384">
                  <c:v>14</c:v>
                </c:pt>
                <c:pt idx="2385">
                  <c:v>21</c:v>
                </c:pt>
                <c:pt idx="2386">
                  <c:v>13</c:v>
                </c:pt>
                <c:pt idx="2387">
                  <c:v>17</c:v>
                </c:pt>
                <c:pt idx="2388">
                  <c:v>19</c:v>
                </c:pt>
                <c:pt idx="2389">
                  <c:v>22</c:v>
                </c:pt>
                <c:pt idx="2390">
                  <c:v>24</c:v>
                </c:pt>
                <c:pt idx="2391">
                  <c:v>22</c:v>
                </c:pt>
                <c:pt idx="2392">
                  <c:v>25</c:v>
                </c:pt>
                <c:pt idx="2393">
                  <c:v>12</c:v>
                </c:pt>
                <c:pt idx="2394">
                  <c:v>22</c:v>
                </c:pt>
                <c:pt idx="2395">
                  <c:v>22</c:v>
                </c:pt>
                <c:pt idx="2396">
                  <c:v>13</c:v>
                </c:pt>
                <c:pt idx="2397">
                  <c:v>19</c:v>
                </c:pt>
                <c:pt idx="2398">
                  <c:v>16</c:v>
                </c:pt>
                <c:pt idx="2399">
                  <c:v>12</c:v>
                </c:pt>
                <c:pt idx="2400">
                  <c:v>13</c:v>
                </c:pt>
                <c:pt idx="2401">
                  <c:v>9</c:v>
                </c:pt>
                <c:pt idx="2402">
                  <c:v>6</c:v>
                </c:pt>
                <c:pt idx="2403">
                  <c:v>10</c:v>
                </c:pt>
                <c:pt idx="2404">
                  <c:v>4</c:v>
                </c:pt>
                <c:pt idx="2405">
                  <c:v>4</c:v>
                </c:pt>
                <c:pt idx="2406">
                  <c:v>9</c:v>
                </c:pt>
                <c:pt idx="2407">
                  <c:v>3</c:v>
                </c:pt>
                <c:pt idx="2408">
                  <c:v>3</c:v>
                </c:pt>
                <c:pt idx="2409">
                  <c:v>1</c:v>
                </c:pt>
                <c:pt idx="2410">
                  <c:v>2</c:v>
                </c:pt>
                <c:pt idx="2411">
                  <c:v>1</c:v>
                </c:pt>
                <c:pt idx="2412">
                  <c:v>1</c:v>
                </c:pt>
                <c:pt idx="2413">
                  <c:v>2</c:v>
                </c:pt>
                <c:pt idx="2414">
                  <c:v>3</c:v>
                </c:pt>
                <c:pt idx="2415">
                  <c:v>2</c:v>
                </c:pt>
                <c:pt idx="2416">
                  <c:v>8</c:v>
                </c:pt>
                <c:pt idx="2417">
                  <c:v>11</c:v>
                </c:pt>
                <c:pt idx="2418">
                  <c:v>25</c:v>
                </c:pt>
                <c:pt idx="2419">
                  <c:v>21</c:v>
                </c:pt>
                <c:pt idx="2420">
                  <c:v>24</c:v>
                </c:pt>
                <c:pt idx="2421">
                  <c:v>24</c:v>
                </c:pt>
                <c:pt idx="2422">
                  <c:v>24</c:v>
                </c:pt>
                <c:pt idx="2423">
                  <c:v>14</c:v>
                </c:pt>
                <c:pt idx="2424">
                  <c:v>31</c:v>
                </c:pt>
                <c:pt idx="2425">
                  <c:v>17</c:v>
                </c:pt>
                <c:pt idx="2426">
                  <c:v>23</c:v>
                </c:pt>
                <c:pt idx="2427">
                  <c:v>17</c:v>
                </c:pt>
                <c:pt idx="2428">
                  <c:v>15</c:v>
                </c:pt>
                <c:pt idx="2429">
                  <c:v>25</c:v>
                </c:pt>
                <c:pt idx="2430">
                  <c:v>17</c:v>
                </c:pt>
                <c:pt idx="2431">
                  <c:v>15</c:v>
                </c:pt>
                <c:pt idx="2432">
                  <c:v>11</c:v>
                </c:pt>
                <c:pt idx="2433">
                  <c:v>17</c:v>
                </c:pt>
                <c:pt idx="2434">
                  <c:v>14</c:v>
                </c:pt>
                <c:pt idx="2435">
                  <c:v>16</c:v>
                </c:pt>
                <c:pt idx="2436">
                  <c:v>7</c:v>
                </c:pt>
                <c:pt idx="2437">
                  <c:v>12</c:v>
                </c:pt>
                <c:pt idx="2438">
                  <c:v>14</c:v>
                </c:pt>
                <c:pt idx="2439">
                  <c:v>19</c:v>
                </c:pt>
                <c:pt idx="2440">
                  <c:v>14</c:v>
                </c:pt>
                <c:pt idx="2441">
                  <c:v>20</c:v>
                </c:pt>
                <c:pt idx="2442">
                  <c:v>10</c:v>
                </c:pt>
                <c:pt idx="2443">
                  <c:v>18</c:v>
                </c:pt>
                <c:pt idx="2444">
                  <c:v>20</c:v>
                </c:pt>
                <c:pt idx="2445">
                  <c:v>21</c:v>
                </c:pt>
                <c:pt idx="2446">
                  <c:v>21</c:v>
                </c:pt>
                <c:pt idx="2447">
                  <c:v>17</c:v>
                </c:pt>
                <c:pt idx="2448">
                  <c:v>17</c:v>
                </c:pt>
                <c:pt idx="2449">
                  <c:v>21</c:v>
                </c:pt>
                <c:pt idx="2450">
                  <c:v>19</c:v>
                </c:pt>
                <c:pt idx="2451">
                  <c:v>19</c:v>
                </c:pt>
                <c:pt idx="2452">
                  <c:v>22</c:v>
                </c:pt>
                <c:pt idx="2453">
                  <c:v>17</c:v>
                </c:pt>
                <c:pt idx="2454">
                  <c:v>17</c:v>
                </c:pt>
                <c:pt idx="2455">
                  <c:v>14</c:v>
                </c:pt>
                <c:pt idx="2456">
                  <c:v>13</c:v>
                </c:pt>
                <c:pt idx="2457">
                  <c:v>13</c:v>
                </c:pt>
                <c:pt idx="2458">
                  <c:v>11</c:v>
                </c:pt>
                <c:pt idx="2459">
                  <c:v>10</c:v>
                </c:pt>
                <c:pt idx="2460">
                  <c:v>12</c:v>
                </c:pt>
                <c:pt idx="2461">
                  <c:v>3</c:v>
                </c:pt>
                <c:pt idx="2462">
                  <c:v>7</c:v>
                </c:pt>
                <c:pt idx="2463">
                  <c:v>1</c:v>
                </c:pt>
                <c:pt idx="2464">
                  <c:v>11</c:v>
                </c:pt>
                <c:pt idx="2465">
                  <c:v>3</c:v>
                </c:pt>
                <c:pt idx="2466">
                  <c:v>3</c:v>
                </c:pt>
                <c:pt idx="2467">
                  <c:v>2</c:v>
                </c:pt>
                <c:pt idx="2468">
                  <c:v>1</c:v>
                </c:pt>
                <c:pt idx="2469">
                  <c:v>1</c:v>
                </c:pt>
                <c:pt idx="2470">
                  <c:v>1</c:v>
                </c:pt>
                <c:pt idx="2471">
                  <c:v>1</c:v>
                </c:pt>
                <c:pt idx="2472">
                  <c:v>2</c:v>
                </c:pt>
                <c:pt idx="2473">
                  <c:v>5</c:v>
                </c:pt>
                <c:pt idx="2474">
                  <c:v>8</c:v>
                </c:pt>
                <c:pt idx="2475">
                  <c:v>11</c:v>
                </c:pt>
                <c:pt idx="2476">
                  <c:v>14</c:v>
                </c:pt>
                <c:pt idx="2477">
                  <c:v>24</c:v>
                </c:pt>
                <c:pt idx="2478">
                  <c:v>29</c:v>
                </c:pt>
                <c:pt idx="2479">
                  <c:v>19</c:v>
                </c:pt>
                <c:pt idx="2480">
                  <c:v>14</c:v>
                </c:pt>
                <c:pt idx="2481">
                  <c:v>10</c:v>
                </c:pt>
                <c:pt idx="2482">
                  <c:v>24</c:v>
                </c:pt>
                <c:pt idx="2483">
                  <c:v>19</c:v>
                </c:pt>
                <c:pt idx="2484">
                  <c:v>21</c:v>
                </c:pt>
                <c:pt idx="2485">
                  <c:v>16</c:v>
                </c:pt>
                <c:pt idx="2486">
                  <c:v>15</c:v>
                </c:pt>
                <c:pt idx="2487">
                  <c:v>7</c:v>
                </c:pt>
                <c:pt idx="2488">
                  <c:v>12</c:v>
                </c:pt>
                <c:pt idx="2489">
                  <c:v>12</c:v>
                </c:pt>
                <c:pt idx="2490">
                  <c:v>14</c:v>
                </c:pt>
                <c:pt idx="2491">
                  <c:v>10</c:v>
                </c:pt>
                <c:pt idx="2492">
                  <c:v>8</c:v>
                </c:pt>
                <c:pt idx="2493">
                  <c:v>9</c:v>
                </c:pt>
                <c:pt idx="2494">
                  <c:v>8</c:v>
                </c:pt>
                <c:pt idx="2495">
                  <c:v>13</c:v>
                </c:pt>
                <c:pt idx="2496">
                  <c:v>15</c:v>
                </c:pt>
                <c:pt idx="2497">
                  <c:v>13</c:v>
                </c:pt>
                <c:pt idx="2498">
                  <c:v>12</c:v>
                </c:pt>
                <c:pt idx="2499">
                  <c:v>11</c:v>
                </c:pt>
                <c:pt idx="2500">
                  <c:v>8</c:v>
                </c:pt>
                <c:pt idx="2501">
                  <c:v>7</c:v>
                </c:pt>
                <c:pt idx="2502">
                  <c:v>16</c:v>
                </c:pt>
                <c:pt idx="2503">
                  <c:v>11</c:v>
                </c:pt>
                <c:pt idx="2504">
                  <c:v>16</c:v>
                </c:pt>
                <c:pt idx="2505">
                  <c:v>13</c:v>
                </c:pt>
                <c:pt idx="2506">
                  <c:v>19</c:v>
                </c:pt>
                <c:pt idx="2507">
                  <c:v>12</c:v>
                </c:pt>
                <c:pt idx="2508">
                  <c:v>17</c:v>
                </c:pt>
                <c:pt idx="2509">
                  <c:v>9</c:v>
                </c:pt>
                <c:pt idx="2510">
                  <c:v>11</c:v>
                </c:pt>
                <c:pt idx="2511">
                  <c:v>19</c:v>
                </c:pt>
                <c:pt idx="2512">
                  <c:v>9</c:v>
                </c:pt>
                <c:pt idx="2513">
                  <c:v>11</c:v>
                </c:pt>
                <c:pt idx="2514">
                  <c:v>12</c:v>
                </c:pt>
                <c:pt idx="2515">
                  <c:v>11</c:v>
                </c:pt>
                <c:pt idx="2516">
                  <c:v>6</c:v>
                </c:pt>
                <c:pt idx="2517">
                  <c:v>6</c:v>
                </c:pt>
                <c:pt idx="2518">
                  <c:v>3</c:v>
                </c:pt>
                <c:pt idx="2519">
                  <c:v>3</c:v>
                </c:pt>
                <c:pt idx="2520">
                  <c:v>7</c:v>
                </c:pt>
                <c:pt idx="2521">
                  <c:v>7</c:v>
                </c:pt>
                <c:pt idx="2522">
                  <c:v>3</c:v>
                </c:pt>
                <c:pt idx="2523">
                  <c:v>1</c:v>
                </c:pt>
                <c:pt idx="2524">
                  <c:v>2</c:v>
                </c:pt>
                <c:pt idx="2525">
                  <c:v>3</c:v>
                </c:pt>
                <c:pt idx="2526">
                  <c:v>1</c:v>
                </c:pt>
                <c:pt idx="2527">
                  <c:v>2</c:v>
                </c:pt>
                <c:pt idx="2528">
                  <c:v>1</c:v>
                </c:pt>
                <c:pt idx="2529">
                  <c:v>2</c:v>
                </c:pt>
                <c:pt idx="2530">
                  <c:v>5</c:v>
                </c:pt>
                <c:pt idx="2531">
                  <c:v>7</c:v>
                </c:pt>
                <c:pt idx="2532">
                  <c:v>9</c:v>
                </c:pt>
                <c:pt idx="2533">
                  <c:v>8</c:v>
                </c:pt>
                <c:pt idx="2534">
                  <c:v>17</c:v>
                </c:pt>
                <c:pt idx="2535">
                  <c:v>16</c:v>
                </c:pt>
                <c:pt idx="2536">
                  <c:v>22</c:v>
                </c:pt>
                <c:pt idx="2537">
                  <c:v>15</c:v>
                </c:pt>
                <c:pt idx="2538">
                  <c:v>15</c:v>
                </c:pt>
                <c:pt idx="2539">
                  <c:v>11</c:v>
                </c:pt>
                <c:pt idx="2540">
                  <c:v>16</c:v>
                </c:pt>
                <c:pt idx="2541">
                  <c:v>13</c:v>
                </c:pt>
                <c:pt idx="2542">
                  <c:v>12</c:v>
                </c:pt>
                <c:pt idx="2543">
                  <c:v>11</c:v>
                </c:pt>
                <c:pt idx="2544">
                  <c:v>14</c:v>
                </c:pt>
                <c:pt idx="2545">
                  <c:v>12</c:v>
                </c:pt>
                <c:pt idx="2546">
                  <c:v>13</c:v>
                </c:pt>
                <c:pt idx="2547">
                  <c:v>7</c:v>
                </c:pt>
                <c:pt idx="2548">
                  <c:v>8</c:v>
                </c:pt>
                <c:pt idx="2549">
                  <c:v>7</c:v>
                </c:pt>
                <c:pt idx="2550">
                  <c:v>9</c:v>
                </c:pt>
                <c:pt idx="2551">
                  <c:v>10</c:v>
                </c:pt>
                <c:pt idx="2552">
                  <c:v>10</c:v>
                </c:pt>
                <c:pt idx="2553">
                  <c:v>12</c:v>
                </c:pt>
                <c:pt idx="2554">
                  <c:v>13</c:v>
                </c:pt>
                <c:pt idx="2555">
                  <c:v>12</c:v>
                </c:pt>
                <c:pt idx="2556">
                  <c:v>13</c:v>
                </c:pt>
                <c:pt idx="2557">
                  <c:v>16</c:v>
                </c:pt>
                <c:pt idx="2558">
                  <c:v>11</c:v>
                </c:pt>
                <c:pt idx="2559">
                  <c:v>18</c:v>
                </c:pt>
                <c:pt idx="2560">
                  <c:v>9</c:v>
                </c:pt>
                <c:pt idx="2561">
                  <c:v>18</c:v>
                </c:pt>
                <c:pt idx="2562">
                  <c:v>16</c:v>
                </c:pt>
                <c:pt idx="2563">
                  <c:v>6</c:v>
                </c:pt>
                <c:pt idx="2564">
                  <c:v>14</c:v>
                </c:pt>
                <c:pt idx="2565">
                  <c:v>18</c:v>
                </c:pt>
                <c:pt idx="2566">
                  <c:v>17</c:v>
                </c:pt>
                <c:pt idx="2567">
                  <c:v>9</c:v>
                </c:pt>
                <c:pt idx="2568">
                  <c:v>7</c:v>
                </c:pt>
                <c:pt idx="2569">
                  <c:v>10</c:v>
                </c:pt>
                <c:pt idx="2570">
                  <c:v>4</c:v>
                </c:pt>
                <c:pt idx="2571">
                  <c:v>8</c:v>
                </c:pt>
                <c:pt idx="2572">
                  <c:v>4</c:v>
                </c:pt>
                <c:pt idx="2573">
                  <c:v>3</c:v>
                </c:pt>
                <c:pt idx="2574">
                  <c:v>8</c:v>
                </c:pt>
                <c:pt idx="2575">
                  <c:v>4</c:v>
                </c:pt>
                <c:pt idx="2576">
                  <c:v>2</c:v>
                </c:pt>
                <c:pt idx="2577">
                  <c:v>3</c:v>
                </c:pt>
                <c:pt idx="2578">
                  <c:v>4</c:v>
                </c:pt>
                <c:pt idx="2579">
                  <c:v>2</c:v>
                </c:pt>
                <c:pt idx="2580">
                  <c:v>2</c:v>
                </c:pt>
                <c:pt idx="2581">
                  <c:v>1</c:v>
                </c:pt>
                <c:pt idx="2582">
                  <c:v>1</c:v>
                </c:pt>
                <c:pt idx="2583">
                  <c:v>1</c:v>
                </c:pt>
                <c:pt idx="2584">
                  <c:v>1</c:v>
                </c:pt>
                <c:pt idx="2585">
                  <c:v>2</c:v>
                </c:pt>
                <c:pt idx="2586">
                  <c:v>5</c:v>
                </c:pt>
                <c:pt idx="2587">
                  <c:v>3</c:v>
                </c:pt>
                <c:pt idx="2588">
                  <c:v>8</c:v>
                </c:pt>
                <c:pt idx="2589">
                  <c:v>18</c:v>
                </c:pt>
                <c:pt idx="2590">
                  <c:v>12</c:v>
                </c:pt>
                <c:pt idx="2591">
                  <c:v>10</c:v>
                </c:pt>
                <c:pt idx="2592">
                  <c:v>20</c:v>
                </c:pt>
                <c:pt idx="2593">
                  <c:v>15</c:v>
                </c:pt>
                <c:pt idx="2594">
                  <c:v>17</c:v>
                </c:pt>
                <c:pt idx="2595">
                  <c:v>9</c:v>
                </c:pt>
                <c:pt idx="2596">
                  <c:v>10</c:v>
                </c:pt>
                <c:pt idx="2597">
                  <c:v>6</c:v>
                </c:pt>
                <c:pt idx="2598">
                  <c:v>7</c:v>
                </c:pt>
                <c:pt idx="2599">
                  <c:v>10</c:v>
                </c:pt>
                <c:pt idx="2600">
                  <c:v>10</c:v>
                </c:pt>
                <c:pt idx="2601">
                  <c:v>11</c:v>
                </c:pt>
                <c:pt idx="2602">
                  <c:v>6</c:v>
                </c:pt>
                <c:pt idx="2603">
                  <c:v>6</c:v>
                </c:pt>
                <c:pt idx="2604">
                  <c:v>11</c:v>
                </c:pt>
                <c:pt idx="2605">
                  <c:v>6</c:v>
                </c:pt>
                <c:pt idx="2606">
                  <c:v>7</c:v>
                </c:pt>
                <c:pt idx="2607">
                  <c:v>9</c:v>
                </c:pt>
                <c:pt idx="2608">
                  <c:v>7</c:v>
                </c:pt>
                <c:pt idx="2609">
                  <c:v>5</c:v>
                </c:pt>
                <c:pt idx="2610">
                  <c:v>10</c:v>
                </c:pt>
                <c:pt idx="2611">
                  <c:v>5</c:v>
                </c:pt>
                <c:pt idx="2612">
                  <c:v>7</c:v>
                </c:pt>
                <c:pt idx="2613">
                  <c:v>10</c:v>
                </c:pt>
                <c:pt idx="2614">
                  <c:v>11</c:v>
                </c:pt>
                <c:pt idx="2615">
                  <c:v>5</c:v>
                </c:pt>
                <c:pt idx="2616">
                  <c:v>10</c:v>
                </c:pt>
                <c:pt idx="2617">
                  <c:v>11</c:v>
                </c:pt>
                <c:pt idx="2618">
                  <c:v>10</c:v>
                </c:pt>
                <c:pt idx="2619">
                  <c:v>10</c:v>
                </c:pt>
                <c:pt idx="2620">
                  <c:v>11</c:v>
                </c:pt>
                <c:pt idx="2621">
                  <c:v>10</c:v>
                </c:pt>
                <c:pt idx="2622">
                  <c:v>5</c:v>
                </c:pt>
                <c:pt idx="2623">
                  <c:v>8</c:v>
                </c:pt>
                <c:pt idx="2624">
                  <c:v>7</c:v>
                </c:pt>
                <c:pt idx="2625">
                  <c:v>11</c:v>
                </c:pt>
                <c:pt idx="2626">
                  <c:v>8</c:v>
                </c:pt>
                <c:pt idx="2627">
                  <c:v>1</c:v>
                </c:pt>
                <c:pt idx="2628">
                  <c:v>7</c:v>
                </c:pt>
                <c:pt idx="2629">
                  <c:v>4</c:v>
                </c:pt>
                <c:pt idx="2630">
                  <c:v>4</c:v>
                </c:pt>
                <c:pt idx="2631">
                  <c:v>1</c:v>
                </c:pt>
                <c:pt idx="2632">
                  <c:v>1</c:v>
                </c:pt>
                <c:pt idx="2633">
                  <c:v>4</c:v>
                </c:pt>
                <c:pt idx="2634">
                  <c:v>2</c:v>
                </c:pt>
                <c:pt idx="2635">
                  <c:v>1</c:v>
                </c:pt>
                <c:pt idx="2636">
                  <c:v>2</c:v>
                </c:pt>
                <c:pt idx="2637">
                  <c:v>1</c:v>
                </c:pt>
                <c:pt idx="2638">
                  <c:v>1</c:v>
                </c:pt>
                <c:pt idx="2639">
                  <c:v>1</c:v>
                </c:pt>
                <c:pt idx="2640">
                  <c:v>2</c:v>
                </c:pt>
                <c:pt idx="2641">
                  <c:v>2</c:v>
                </c:pt>
                <c:pt idx="2642">
                  <c:v>3</c:v>
                </c:pt>
                <c:pt idx="2643">
                  <c:v>6</c:v>
                </c:pt>
                <c:pt idx="2644">
                  <c:v>7</c:v>
                </c:pt>
                <c:pt idx="2645">
                  <c:v>11</c:v>
                </c:pt>
                <c:pt idx="2646">
                  <c:v>5</c:v>
                </c:pt>
                <c:pt idx="2647">
                  <c:v>9</c:v>
                </c:pt>
                <c:pt idx="2648">
                  <c:v>14</c:v>
                </c:pt>
                <c:pt idx="2649">
                  <c:v>12</c:v>
                </c:pt>
                <c:pt idx="2650">
                  <c:v>4</c:v>
                </c:pt>
                <c:pt idx="2651">
                  <c:v>10</c:v>
                </c:pt>
                <c:pt idx="2652">
                  <c:v>10</c:v>
                </c:pt>
                <c:pt idx="2653">
                  <c:v>6</c:v>
                </c:pt>
                <c:pt idx="2654">
                  <c:v>5</c:v>
                </c:pt>
                <c:pt idx="2655">
                  <c:v>8</c:v>
                </c:pt>
                <c:pt idx="2656">
                  <c:v>5</c:v>
                </c:pt>
                <c:pt idx="2657">
                  <c:v>11</c:v>
                </c:pt>
                <c:pt idx="2658">
                  <c:v>7</c:v>
                </c:pt>
                <c:pt idx="2659">
                  <c:v>3</c:v>
                </c:pt>
                <c:pt idx="2660">
                  <c:v>11</c:v>
                </c:pt>
                <c:pt idx="2661">
                  <c:v>3</c:v>
                </c:pt>
                <c:pt idx="2662">
                  <c:v>5</c:v>
                </c:pt>
                <c:pt idx="2663">
                  <c:v>2</c:v>
                </c:pt>
                <c:pt idx="2664">
                  <c:v>4</c:v>
                </c:pt>
                <c:pt idx="2665">
                  <c:v>7</c:v>
                </c:pt>
                <c:pt idx="2666">
                  <c:v>5</c:v>
                </c:pt>
                <c:pt idx="2667">
                  <c:v>4</c:v>
                </c:pt>
                <c:pt idx="2668">
                  <c:v>8</c:v>
                </c:pt>
                <c:pt idx="2669">
                  <c:v>10</c:v>
                </c:pt>
                <c:pt idx="2670">
                  <c:v>5</c:v>
                </c:pt>
                <c:pt idx="2671">
                  <c:v>7</c:v>
                </c:pt>
                <c:pt idx="2672">
                  <c:v>10</c:v>
                </c:pt>
                <c:pt idx="2673">
                  <c:v>5</c:v>
                </c:pt>
                <c:pt idx="2674">
                  <c:v>9</c:v>
                </c:pt>
                <c:pt idx="2675">
                  <c:v>7</c:v>
                </c:pt>
                <c:pt idx="2676">
                  <c:v>8</c:v>
                </c:pt>
                <c:pt idx="2677">
                  <c:v>7</c:v>
                </c:pt>
                <c:pt idx="2678">
                  <c:v>2</c:v>
                </c:pt>
                <c:pt idx="2679">
                  <c:v>9</c:v>
                </c:pt>
                <c:pt idx="2680">
                  <c:v>6</c:v>
                </c:pt>
                <c:pt idx="2681">
                  <c:v>10</c:v>
                </c:pt>
                <c:pt idx="2682">
                  <c:v>6</c:v>
                </c:pt>
                <c:pt idx="2683">
                  <c:v>3</c:v>
                </c:pt>
                <c:pt idx="2684">
                  <c:v>6</c:v>
                </c:pt>
                <c:pt idx="2685">
                  <c:v>3</c:v>
                </c:pt>
                <c:pt idx="2686">
                  <c:v>4</c:v>
                </c:pt>
                <c:pt idx="2687">
                  <c:v>3</c:v>
                </c:pt>
                <c:pt idx="2688">
                  <c:v>1</c:v>
                </c:pt>
                <c:pt idx="2689">
                  <c:v>2</c:v>
                </c:pt>
                <c:pt idx="2690">
                  <c:v>2</c:v>
                </c:pt>
                <c:pt idx="2691">
                  <c:v>1</c:v>
                </c:pt>
                <c:pt idx="2692">
                  <c:v>1</c:v>
                </c:pt>
                <c:pt idx="2693">
                  <c:v>1</c:v>
                </c:pt>
                <c:pt idx="2694">
                  <c:v>5</c:v>
                </c:pt>
                <c:pt idx="2695">
                  <c:v>6</c:v>
                </c:pt>
                <c:pt idx="2696">
                  <c:v>3</c:v>
                </c:pt>
                <c:pt idx="2697">
                  <c:v>7</c:v>
                </c:pt>
                <c:pt idx="2698">
                  <c:v>4</c:v>
                </c:pt>
                <c:pt idx="2699">
                  <c:v>7</c:v>
                </c:pt>
                <c:pt idx="2700">
                  <c:v>5</c:v>
                </c:pt>
                <c:pt idx="2701">
                  <c:v>4</c:v>
                </c:pt>
                <c:pt idx="2702">
                  <c:v>2</c:v>
                </c:pt>
                <c:pt idx="2703">
                  <c:v>4</c:v>
                </c:pt>
                <c:pt idx="2704">
                  <c:v>5</c:v>
                </c:pt>
                <c:pt idx="2705">
                  <c:v>3</c:v>
                </c:pt>
                <c:pt idx="2706">
                  <c:v>3</c:v>
                </c:pt>
                <c:pt idx="2707">
                  <c:v>5</c:v>
                </c:pt>
                <c:pt idx="2708">
                  <c:v>6</c:v>
                </c:pt>
                <c:pt idx="2709">
                  <c:v>4</c:v>
                </c:pt>
                <c:pt idx="2710">
                  <c:v>3</c:v>
                </c:pt>
                <c:pt idx="2711">
                  <c:v>4</c:v>
                </c:pt>
                <c:pt idx="2712">
                  <c:v>3</c:v>
                </c:pt>
                <c:pt idx="2713">
                  <c:v>2</c:v>
                </c:pt>
                <c:pt idx="2714">
                  <c:v>1</c:v>
                </c:pt>
                <c:pt idx="2715">
                  <c:v>3</c:v>
                </c:pt>
                <c:pt idx="2716">
                  <c:v>3</c:v>
                </c:pt>
                <c:pt idx="2717">
                  <c:v>4</c:v>
                </c:pt>
                <c:pt idx="2718">
                  <c:v>3</c:v>
                </c:pt>
                <c:pt idx="2719">
                  <c:v>8</c:v>
                </c:pt>
                <c:pt idx="2720">
                  <c:v>7</c:v>
                </c:pt>
                <c:pt idx="2721">
                  <c:v>6</c:v>
                </c:pt>
                <c:pt idx="2722">
                  <c:v>4</c:v>
                </c:pt>
                <c:pt idx="2723">
                  <c:v>3</c:v>
                </c:pt>
                <c:pt idx="2724">
                  <c:v>4</c:v>
                </c:pt>
                <c:pt idx="2725">
                  <c:v>3</c:v>
                </c:pt>
                <c:pt idx="2726">
                  <c:v>5</c:v>
                </c:pt>
                <c:pt idx="2727">
                  <c:v>6</c:v>
                </c:pt>
                <c:pt idx="2728">
                  <c:v>6</c:v>
                </c:pt>
                <c:pt idx="2729">
                  <c:v>1</c:v>
                </c:pt>
                <c:pt idx="2730">
                  <c:v>7</c:v>
                </c:pt>
                <c:pt idx="2731">
                  <c:v>2</c:v>
                </c:pt>
                <c:pt idx="2732">
                  <c:v>1</c:v>
                </c:pt>
                <c:pt idx="2733">
                  <c:v>3</c:v>
                </c:pt>
                <c:pt idx="2734">
                  <c:v>3</c:v>
                </c:pt>
                <c:pt idx="2735">
                  <c:v>3</c:v>
                </c:pt>
                <c:pt idx="2736">
                  <c:v>2</c:v>
                </c:pt>
                <c:pt idx="2737">
                  <c:v>1</c:v>
                </c:pt>
                <c:pt idx="2738">
                  <c:v>1</c:v>
                </c:pt>
                <c:pt idx="2739">
                  <c:v>2</c:v>
                </c:pt>
                <c:pt idx="2740">
                  <c:v>1</c:v>
                </c:pt>
                <c:pt idx="2741">
                  <c:v>1</c:v>
                </c:pt>
                <c:pt idx="2742">
                  <c:v>1</c:v>
                </c:pt>
                <c:pt idx="2743">
                  <c:v>2</c:v>
                </c:pt>
                <c:pt idx="2744">
                  <c:v>2</c:v>
                </c:pt>
                <c:pt idx="2745">
                  <c:v>4</c:v>
                </c:pt>
                <c:pt idx="2746">
                  <c:v>3</c:v>
                </c:pt>
                <c:pt idx="2747">
                  <c:v>1</c:v>
                </c:pt>
                <c:pt idx="2748">
                  <c:v>1</c:v>
                </c:pt>
                <c:pt idx="2749">
                  <c:v>4</c:v>
                </c:pt>
                <c:pt idx="2750">
                  <c:v>4</c:v>
                </c:pt>
                <c:pt idx="2751">
                  <c:v>2</c:v>
                </c:pt>
                <c:pt idx="2752">
                  <c:v>2</c:v>
                </c:pt>
                <c:pt idx="2753">
                  <c:v>3</c:v>
                </c:pt>
                <c:pt idx="2754">
                  <c:v>2</c:v>
                </c:pt>
                <c:pt idx="2755">
                  <c:v>2</c:v>
                </c:pt>
                <c:pt idx="2756">
                  <c:v>5</c:v>
                </c:pt>
                <c:pt idx="2757">
                  <c:v>2</c:v>
                </c:pt>
                <c:pt idx="2758">
                  <c:v>1</c:v>
                </c:pt>
                <c:pt idx="2759">
                  <c:v>2</c:v>
                </c:pt>
                <c:pt idx="2760">
                  <c:v>4</c:v>
                </c:pt>
                <c:pt idx="2761">
                  <c:v>4</c:v>
                </c:pt>
                <c:pt idx="2762">
                  <c:v>2</c:v>
                </c:pt>
                <c:pt idx="2763">
                  <c:v>4</c:v>
                </c:pt>
                <c:pt idx="2764">
                  <c:v>4</c:v>
                </c:pt>
                <c:pt idx="2765">
                  <c:v>1</c:v>
                </c:pt>
                <c:pt idx="2766">
                  <c:v>2</c:v>
                </c:pt>
                <c:pt idx="2767">
                  <c:v>1</c:v>
                </c:pt>
                <c:pt idx="2768">
                  <c:v>2</c:v>
                </c:pt>
                <c:pt idx="2769">
                  <c:v>2</c:v>
                </c:pt>
                <c:pt idx="2770">
                  <c:v>4</c:v>
                </c:pt>
                <c:pt idx="2771">
                  <c:v>1</c:v>
                </c:pt>
                <c:pt idx="2772">
                  <c:v>2</c:v>
                </c:pt>
                <c:pt idx="2773">
                  <c:v>2</c:v>
                </c:pt>
                <c:pt idx="2774">
                  <c:v>5</c:v>
                </c:pt>
                <c:pt idx="2775">
                  <c:v>1</c:v>
                </c:pt>
                <c:pt idx="2776">
                  <c:v>2</c:v>
                </c:pt>
                <c:pt idx="2777">
                  <c:v>2</c:v>
                </c:pt>
                <c:pt idx="2778">
                  <c:v>1</c:v>
                </c:pt>
                <c:pt idx="2779">
                  <c:v>1</c:v>
                </c:pt>
                <c:pt idx="2780">
                  <c:v>1</c:v>
                </c:pt>
                <c:pt idx="2781">
                  <c:v>1</c:v>
                </c:pt>
                <c:pt idx="2782">
                  <c:v>1</c:v>
                </c:pt>
                <c:pt idx="2783">
                  <c:v>1</c:v>
                </c:pt>
                <c:pt idx="2784">
                  <c:v>1</c:v>
                </c:pt>
                <c:pt idx="2785">
                  <c:v>4</c:v>
                </c:pt>
                <c:pt idx="2786">
                  <c:v>3</c:v>
                </c:pt>
                <c:pt idx="2787">
                  <c:v>3</c:v>
                </c:pt>
                <c:pt idx="2788">
                  <c:v>2</c:v>
                </c:pt>
                <c:pt idx="2789">
                  <c:v>2</c:v>
                </c:pt>
                <c:pt idx="2790">
                  <c:v>1</c:v>
                </c:pt>
                <c:pt idx="2791">
                  <c:v>1</c:v>
                </c:pt>
                <c:pt idx="2792">
                  <c:v>2</c:v>
                </c:pt>
                <c:pt idx="2793">
                  <c:v>1</c:v>
                </c:pt>
                <c:pt idx="2794">
                  <c:v>1</c:v>
                </c:pt>
                <c:pt idx="2795">
                  <c:v>1</c:v>
                </c:pt>
                <c:pt idx="2796">
                  <c:v>2</c:v>
                </c:pt>
                <c:pt idx="2797">
                  <c:v>2</c:v>
                </c:pt>
                <c:pt idx="2798">
                  <c:v>5</c:v>
                </c:pt>
                <c:pt idx="2799">
                  <c:v>1</c:v>
                </c:pt>
                <c:pt idx="2800">
                  <c:v>3</c:v>
                </c:pt>
                <c:pt idx="2801">
                  <c:v>2</c:v>
                </c:pt>
                <c:pt idx="2802">
                  <c:v>1</c:v>
                </c:pt>
                <c:pt idx="2803">
                  <c:v>1</c:v>
                </c:pt>
                <c:pt idx="2804">
                  <c:v>1</c:v>
                </c:pt>
                <c:pt idx="2805">
                  <c:v>1</c:v>
                </c:pt>
                <c:pt idx="2806">
                  <c:v>1</c:v>
                </c:pt>
                <c:pt idx="2807">
                  <c:v>2</c:v>
                </c:pt>
                <c:pt idx="2808">
                  <c:v>4</c:v>
                </c:pt>
                <c:pt idx="2809">
                  <c:v>2</c:v>
                </c:pt>
                <c:pt idx="2810">
                  <c:v>2</c:v>
                </c:pt>
                <c:pt idx="2811">
                  <c:v>1</c:v>
                </c:pt>
                <c:pt idx="2812">
                  <c:v>1</c:v>
                </c:pt>
                <c:pt idx="2813">
                  <c:v>1</c:v>
                </c:pt>
                <c:pt idx="2814">
                  <c:v>1</c:v>
                </c:pt>
                <c:pt idx="2815">
                  <c:v>1</c:v>
                </c:pt>
                <c:pt idx="2816">
                  <c:v>1</c:v>
                </c:pt>
                <c:pt idx="2817">
                  <c:v>1</c:v>
                </c:pt>
                <c:pt idx="2818">
                  <c:v>1</c:v>
                </c:pt>
                <c:pt idx="2819">
                  <c:v>1</c:v>
                </c:pt>
                <c:pt idx="2820">
                  <c:v>1</c:v>
                </c:pt>
                <c:pt idx="2821">
                  <c:v>2</c:v>
                </c:pt>
                <c:pt idx="2822">
                  <c:v>1</c:v>
                </c:pt>
                <c:pt idx="2823">
                  <c:v>2</c:v>
                </c:pt>
                <c:pt idx="2824">
                  <c:v>1</c:v>
                </c:pt>
                <c:pt idx="2825">
                  <c:v>1</c:v>
                </c:pt>
                <c:pt idx="2826">
                  <c:v>1</c:v>
                </c:pt>
                <c:pt idx="2827">
                  <c:v>1</c:v>
                </c:pt>
                <c:pt idx="2828">
                  <c:v>1</c:v>
                </c:pt>
                <c:pt idx="2829">
                  <c:v>1</c:v>
                </c:pt>
                <c:pt idx="2830">
                  <c:v>1</c:v>
                </c:pt>
                <c:pt idx="2831">
                  <c:v>1</c:v>
                </c:pt>
                <c:pt idx="2832">
                  <c:v>1</c:v>
                </c:pt>
                <c:pt idx="2833">
                  <c:v>2</c:v>
                </c:pt>
                <c:pt idx="2834">
                  <c:v>2</c:v>
                </c:pt>
                <c:pt idx="2835">
                  <c:v>2</c:v>
                </c:pt>
                <c:pt idx="2836">
                  <c:v>1</c:v>
                </c:pt>
                <c:pt idx="2837">
                  <c:v>1</c:v>
                </c:pt>
                <c:pt idx="2838">
                  <c:v>2</c:v>
                </c:pt>
                <c:pt idx="2839">
                  <c:v>2</c:v>
                </c:pt>
                <c:pt idx="2840">
                  <c:v>2</c:v>
                </c:pt>
                <c:pt idx="2841">
                  <c:v>2</c:v>
                </c:pt>
                <c:pt idx="2842">
                  <c:v>2</c:v>
                </c:pt>
                <c:pt idx="2843">
                  <c:v>1</c:v>
                </c:pt>
                <c:pt idx="2844">
                  <c:v>1</c:v>
                </c:pt>
                <c:pt idx="2845">
                  <c:v>1</c:v>
                </c:pt>
                <c:pt idx="2846">
                  <c:v>1</c:v>
                </c:pt>
                <c:pt idx="2847">
                  <c:v>1</c:v>
                </c:pt>
                <c:pt idx="2848">
                  <c:v>2</c:v>
                </c:pt>
                <c:pt idx="2849">
                  <c:v>1</c:v>
                </c:pt>
                <c:pt idx="2850">
                  <c:v>1</c:v>
                </c:pt>
                <c:pt idx="2851">
                  <c:v>1</c:v>
                </c:pt>
                <c:pt idx="2852">
                  <c:v>1</c:v>
                </c:pt>
                <c:pt idx="2853">
                  <c:v>1</c:v>
                </c:pt>
                <c:pt idx="2854">
                  <c:v>2</c:v>
                </c:pt>
                <c:pt idx="2855">
                  <c:v>2</c:v>
                </c:pt>
                <c:pt idx="2856">
                  <c:v>1</c:v>
                </c:pt>
                <c:pt idx="2857">
                  <c:v>1</c:v>
                </c:pt>
                <c:pt idx="2858">
                  <c:v>3</c:v>
                </c:pt>
                <c:pt idx="2859">
                  <c:v>1</c:v>
                </c:pt>
                <c:pt idx="2860">
                  <c:v>2</c:v>
                </c:pt>
                <c:pt idx="2861">
                  <c:v>2</c:v>
                </c:pt>
                <c:pt idx="2862">
                  <c:v>1</c:v>
                </c:pt>
                <c:pt idx="2863">
                  <c:v>1</c:v>
                </c:pt>
                <c:pt idx="2864">
                  <c:v>1</c:v>
                </c:pt>
                <c:pt idx="2865">
                  <c:v>1</c:v>
                </c:pt>
                <c:pt idx="2866">
                  <c:v>1</c:v>
                </c:pt>
                <c:pt idx="2867">
                  <c:v>1</c:v>
                </c:pt>
                <c:pt idx="2868">
                  <c:v>1</c:v>
                </c:pt>
                <c:pt idx="2869">
                  <c:v>1</c:v>
                </c:pt>
                <c:pt idx="2870">
                  <c:v>1</c:v>
                </c:pt>
                <c:pt idx="2871">
                  <c:v>1</c:v>
                </c:pt>
                <c:pt idx="2872">
                  <c:v>1</c:v>
                </c:pt>
                <c:pt idx="2873">
                  <c:v>1</c:v>
                </c:pt>
                <c:pt idx="2874">
                  <c:v>1</c:v>
                </c:pt>
                <c:pt idx="2875">
                  <c:v>1</c:v>
                </c:pt>
                <c:pt idx="2876">
                  <c:v>2</c:v>
                </c:pt>
                <c:pt idx="2877">
                  <c:v>1</c:v>
                </c:pt>
                <c:pt idx="2878">
                  <c:v>1</c:v>
                </c:pt>
                <c:pt idx="2879">
                  <c:v>1</c:v>
                </c:pt>
                <c:pt idx="2880">
                  <c:v>1</c:v>
                </c:pt>
                <c:pt idx="2881">
                  <c:v>1</c:v>
                </c:pt>
                <c:pt idx="2882">
                  <c:v>1</c:v>
                </c:pt>
                <c:pt idx="2883">
                  <c:v>1</c:v>
                </c:pt>
                <c:pt idx="2884">
                  <c:v>2</c:v>
                </c:pt>
                <c:pt idx="2885">
                  <c:v>1</c:v>
                </c:pt>
                <c:pt idx="2886">
                  <c:v>1</c:v>
                </c:pt>
                <c:pt idx="2887">
                  <c:v>1</c:v>
                </c:pt>
                <c:pt idx="2888">
                  <c:v>1</c:v>
                </c:pt>
                <c:pt idx="2889">
                  <c:v>1</c:v>
                </c:pt>
                <c:pt idx="2890">
                  <c:v>1</c:v>
                </c:pt>
                <c:pt idx="2891">
                  <c:v>1</c:v>
                </c:pt>
                <c:pt idx="2892">
                  <c:v>1</c:v>
                </c:pt>
                <c:pt idx="2893">
                  <c:v>1</c:v>
                </c:pt>
                <c:pt idx="2894">
                  <c:v>1</c:v>
                </c:pt>
                <c:pt idx="2895">
                  <c:v>1</c:v>
                </c:pt>
              </c:numCache>
            </c:numRef>
          </c:bubbleSize>
          <c:bubble3D val="0"/>
        </c:ser>
        <c:ser>
          <c:idx val="1"/>
          <c:order val="1"/>
          <c:tx>
            <c:strRef>
              <c:f>Sheet1!$D$1</c:f>
              <c:strCache>
                <c:ptCount val="1"/>
              </c:strCache>
            </c:strRef>
          </c:tx>
          <c:spPr>
            <a:solidFill>
              <a:srgbClr val="FF0000"/>
            </a:solidFill>
            <a:ln w="25400">
              <a:noFill/>
            </a:ln>
          </c:spPr>
          <c:invertIfNegative val="0"/>
          <c:xVal>
            <c:numRef>
              <c:f>Sheet1!$A$2:$A$2897</c:f>
              <c:numCache>
                <c:formatCode>General</c:formatCode>
                <c:ptCount val="2896"/>
                <c:pt idx="0">
                  <c:v>18</c:v>
                </c:pt>
                <c:pt idx="1">
                  <c:v>18</c:v>
                </c:pt>
                <c:pt idx="2">
                  <c:v>18</c:v>
                </c:pt>
                <c:pt idx="3">
                  <c:v>18</c:v>
                </c:pt>
                <c:pt idx="4">
                  <c:v>18</c:v>
                </c:pt>
                <c:pt idx="5">
                  <c:v>18</c:v>
                </c:pt>
                <c:pt idx="6">
                  <c:v>18</c:v>
                </c:pt>
                <c:pt idx="7">
                  <c:v>18</c:v>
                </c:pt>
                <c:pt idx="8">
                  <c:v>18</c:v>
                </c:pt>
                <c:pt idx="9">
                  <c:v>18</c:v>
                </c:pt>
                <c:pt idx="10">
                  <c:v>18</c:v>
                </c:pt>
                <c:pt idx="11">
                  <c:v>18</c:v>
                </c:pt>
                <c:pt idx="12">
                  <c:v>18</c:v>
                </c:pt>
                <c:pt idx="13">
                  <c:v>18</c:v>
                </c:pt>
                <c:pt idx="14">
                  <c:v>18</c:v>
                </c:pt>
                <c:pt idx="15">
                  <c:v>18</c:v>
                </c:pt>
                <c:pt idx="16">
                  <c:v>18</c:v>
                </c:pt>
                <c:pt idx="17">
                  <c:v>18</c:v>
                </c:pt>
                <c:pt idx="18">
                  <c:v>18</c:v>
                </c:pt>
                <c:pt idx="19">
                  <c:v>18</c:v>
                </c:pt>
                <c:pt idx="20">
                  <c:v>18</c:v>
                </c:pt>
                <c:pt idx="21">
                  <c:v>18</c:v>
                </c:pt>
                <c:pt idx="22">
                  <c:v>18</c:v>
                </c:pt>
                <c:pt idx="23">
                  <c:v>18</c:v>
                </c:pt>
                <c:pt idx="24">
                  <c:v>18</c:v>
                </c:pt>
                <c:pt idx="25">
                  <c:v>18</c:v>
                </c:pt>
                <c:pt idx="26">
                  <c:v>18</c:v>
                </c:pt>
                <c:pt idx="27">
                  <c:v>18</c:v>
                </c:pt>
                <c:pt idx="28">
                  <c:v>18</c:v>
                </c:pt>
                <c:pt idx="29">
                  <c:v>18</c:v>
                </c:pt>
                <c:pt idx="30">
                  <c:v>18</c:v>
                </c:pt>
                <c:pt idx="31">
                  <c:v>18</c:v>
                </c:pt>
                <c:pt idx="32">
                  <c:v>18</c:v>
                </c:pt>
                <c:pt idx="33">
                  <c:v>18</c:v>
                </c:pt>
                <c:pt idx="34">
                  <c:v>18</c:v>
                </c:pt>
                <c:pt idx="35">
                  <c:v>18</c:v>
                </c:pt>
                <c:pt idx="36">
                  <c:v>18</c:v>
                </c:pt>
                <c:pt idx="37">
                  <c:v>18</c:v>
                </c:pt>
                <c:pt idx="38">
                  <c:v>18</c:v>
                </c:pt>
                <c:pt idx="39">
                  <c:v>18</c:v>
                </c:pt>
                <c:pt idx="40">
                  <c:v>18</c:v>
                </c:pt>
                <c:pt idx="41">
                  <c:v>18</c:v>
                </c:pt>
                <c:pt idx="42">
                  <c:v>18</c:v>
                </c:pt>
                <c:pt idx="43">
                  <c:v>18</c:v>
                </c:pt>
                <c:pt idx="44">
                  <c:v>18</c:v>
                </c:pt>
                <c:pt idx="45">
                  <c:v>18</c:v>
                </c:pt>
                <c:pt idx="46">
                  <c:v>18</c:v>
                </c:pt>
                <c:pt idx="47">
                  <c:v>19</c:v>
                </c:pt>
                <c:pt idx="48">
                  <c:v>19</c:v>
                </c:pt>
                <c:pt idx="49">
                  <c:v>19</c:v>
                </c:pt>
                <c:pt idx="50">
                  <c:v>19</c:v>
                </c:pt>
                <c:pt idx="51">
                  <c:v>19</c:v>
                </c:pt>
                <c:pt idx="52">
                  <c:v>19</c:v>
                </c:pt>
                <c:pt idx="53">
                  <c:v>19</c:v>
                </c:pt>
                <c:pt idx="54">
                  <c:v>19</c:v>
                </c:pt>
                <c:pt idx="55">
                  <c:v>19</c:v>
                </c:pt>
                <c:pt idx="56">
                  <c:v>19</c:v>
                </c:pt>
                <c:pt idx="57">
                  <c:v>19</c:v>
                </c:pt>
                <c:pt idx="58">
                  <c:v>19</c:v>
                </c:pt>
                <c:pt idx="59">
                  <c:v>19</c:v>
                </c:pt>
                <c:pt idx="60">
                  <c:v>19</c:v>
                </c:pt>
                <c:pt idx="61">
                  <c:v>19</c:v>
                </c:pt>
                <c:pt idx="62">
                  <c:v>19</c:v>
                </c:pt>
                <c:pt idx="63">
                  <c:v>19</c:v>
                </c:pt>
                <c:pt idx="64">
                  <c:v>19</c:v>
                </c:pt>
                <c:pt idx="65">
                  <c:v>19</c:v>
                </c:pt>
                <c:pt idx="66">
                  <c:v>19</c:v>
                </c:pt>
                <c:pt idx="67">
                  <c:v>19</c:v>
                </c:pt>
                <c:pt idx="68">
                  <c:v>19</c:v>
                </c:pt>
                <c:pt idx="69">
                  <c:v>19</c:v>
                </c:pt>
                <c:pt idx="70">
                  <c:v>19</c:v>
                </c:pt>
                <c:pt idx="71">
                  <c:v>19</c:v>
                </c:pt>
                <c:pt idx="72">
                  <c:v>19</c:v>
                </c:pt>
                <c:pt idx="73">
                  <c:v>19</c:v>
                </c:pt>
                <c:pt idx="74">
                  <c:v>19</c:v>
                </c:pt>
                <c:pt idx="75">
                  <c:v>19</c:v>
                </c:pt>
                <c:pt idx="76">
                  <c:v>19</c:v>
                </c:pt>
                <c:pt idx="77">
                  <c:v>19</c:v>
                </c:pt>
                <c:pt idx="78">
                  <c:v>19</c:v>
                </c:pt>
                <c:pt idx="79">
                  <c:v>19</c:v>
                </c:pt>
                <c:pt idx="80">
                  <c:v>19</c:v>
                </c:pt>
                <c:pt idx="81">
                  <c:v>19</c:v>
                </c:pt>
                <c:pt idx="82">
                  <c:v>19</c:v>
                </c:pt>
                <c:pt idx="83">
                  <c:v>19</c:v>
                </c:pt>
                <c:pt idx="84">
                  <c:v>19</c:v>
                </c:pt>
                <c:pt idx="85">
                  <c:v>19</c:v>
                </c:pt>
                <c:pt idx="86">
                  <c:v>19</c:v>
                </c:pt>
                <c:pt idx="87">
                  <c:v>19</c:v>
                </c:pt>
                <c:pt idx="88">
                  <c:v>19</c:v>
                </c:pt>
                <c:pt idx="89">
                  <c:v>19</c:v>
                </c:pt>
                <c:pt idx="90">
                  <c:v>19</c:v>
                </c:pt>
                <c:pt idx="91">
                  <c:v>19</c:v>
                </c:pt>
                <c:pt idx="92">
                  <c:v>19</c:v>
                </c:pt>
                <c:pt idx="93">
                  <c:v>19</c:v>
                </c:pt>
                <c:pt idx="94">
                  <c:v>19</c:v>
                </c:pt>
                <c:pt idx="95">
                  <c:v>20</c:v>
                </c:pt>
                <c:pt idx="96">
                  <c:v>20</c:v>
                </c:pt>
                <c:pt idx="97">
                  <c:v>20</c:v>
                </c:pt>
                <c:pt idx="98">
                  <c:v>20</c:v>
                </c:pt>
                <c:pt idx="99">
                  <c:v>20</c:v>
                </c:pt>
                <c:pt idx="100">
                  <c:v>20</c:v>
                </c:pt>
                <c:pt idx="101">
                  <c:v>20</c:v>
                </c:pt>
                <c:pt idx="102">
                  <c:v>20</c:v>
                </c:pt>
                <c:pt idx="103">
                  <c:v>20</c:v>
                </c:pt>
                <c:pt idx="104">
                  <c:v>20</c:v>
                </c:pt>
                <c:pt idx="105">
                  <c:v>20</c:v>
                </c:pt>
                <c:pt idx="106">
                  <c:v>20</c:v>
                </c:pt>
                <c:pt idx="107">
                  <c:v>20</c:v>
                </c:pt>
                <c:pt idx="108">
                  <c:v>20</c:v>
                </c:pt>
                <c:pt idx="109">
                  <c:v>20</c:v>
                </c:pt>
                <c:pt idx="110">
                  <c:v>20</c:v>
                </c:pt>
                <c:pt idx="111">
                  <c:v>20</c:v>
                </c:pt>
                <c:pt idx="112">
                  <c:v>20</c:v>
                </c:pt>
                <c:pt idx="113">
                  <c:v>20</c:v>
                </c:pt>
                <c:pt idx="114">
                  <c:v>20</c:v>
                </c:pt>
                <c:pt idx="115">
                  <c:v>20</c:v>
                </c:pt>
                <c:pt idx="116">
                  <c:v>20</c:v>
                </c:pt>
                <c:pt idx="117">
                  <c:v>20</c:v>
                </c:pt>
                <c:pt idx="118">
                  <c:v>20</c:v>
                </c:pt>
                <c:pt idx="119">
                  <c:v>20</c:v>
                </c:pt>
                <c:pt idx="120">
                  <c:v>20</c:v>
                </c:pt>
                <c:pt idx="121">
                  <c:v>20</c:v>
                </c:pt>
                <c:pt idx="122">
                  <c:v>20</c:v>
                </c:pt>
                <c:pt idx="123">
                  <c:v>20</c:v>
                </c:pt>
                <c:pt idx="124">
                  <c:v>20</c:v>
                </c:pt>
                <c:pt idx="125">
                  <c:v>20</c:v>
                </c:pt>
                <c:pt idx="126">
                  <c:v>20</c:v>
                </c:pt>
                <c:pt idx="127">
                  <c:v>20</c:v>
                </c:pt>
                <c:pt idx="128">
                  <c:v>20</c:v>
                </c:pt>
                <c:pt idx="129">
                  <c:v>20</c:v>
                </c:pt>
                <c:pt idx="130">
                  <c:v>20</c:v>
                </c:pt>
                <c:pt idx="131">
                  <c:v>20</c:v>
                </c:pt>
                <c:pt idx="132">
                  <c:v>20</c:v>
                </c:pt>
                <c:pt idx="133">
                  <c:v>20</c:v>
                </c:pt>
                <c:pt idx="134">
                  <c:v>20</c:v>
                </c:pt>
                <c:pt idx="135">
                  <c:v>20</c:v>
                </c:pt>
                <c:pt idx="136">
                  <c:v>20</c:v>
                </c:pt>
                <c:pt idx="137">
                  <c:v>20</c:v>
                </c:pt>
                <c:pt idx="138">
                  <c:v>20</c:v>
                </c:pt>
                <c:pt idx="139">
                  <c:v>21</c:v>
                </c:pt>
                <c:pt idx="140">
                  <c:v>21</c:v>
                </c:pt>
                <c:pt idx="141">
                  <c:v>21</c:v>
                </c:pt>
                <c:pt idx="142">
                  <c:v>21</c:v>
                </c:pt>
                <c:pt idx="143">
                  <c:v>21</c:v>
                </c:pt>
                <c:pt idx="144">
                  <c:v>21</c:v>
                </c:pt>
                <c:pt idx="145">
                  <c:v>21</c:v>
                </c:pt>
                <c:pt idx="146">
                  <c:v>21</c:v>
                </c:pt>
                <c:pt idx="147">
                  <c:v>21</c:v>
                </c:pt>
                <c:pt idx="148">
                  <c:v>21</c:v>
                </c:pt>
                <c:pt idx="149">
                  <c:v>21</c:v>
                </c:pt>
                <c:pt idx="150">
                  <c:v>21</c:v>
                </c:pt>
                <c:pt idx="151">
                  <c:v>21</c:v>
                </c:pt>
                <c:pt idx="152">
                  <c:v>21</c:v>
                </c:pt>
                <c:pt idx="153">
                  <c:v>21</c:v>
                </c:pt>
                <c:pt idx="154">
                  <c:v>21</c:v>
                </c:pt>
                <c:pt idx="155">
                  <c:v>21</c:v>
                </c:pt>
                <c:pt idx="156">
                  <c:v>21</c:v>
                </c:pt>
                <c:pt idx="157">
                  <c:v>21</c:v>
                </c:pt>
                <c:pt idx="158">
                  <c:v>21</c:v>
                </c:pt>
                <c:pt idx="159">
                  <c:v>21</c:v>
                </c:pt>
                <c:pt idx="160">
                  <c:v>21</c:v>
                </c:pt>
                <c:pt idx="161">
                  <c:v>21</c:v>
                </c:pt>
                <c:pt idx="162">
                  <c:v>21</c:v>
                </c:pt>
                <c:pt idx="163">
                  <c:v>21</c:v>
                </c:pt>
                <c:pt idx="164">
                  <c:v>21</c:v>
                </c:pt>
                <c:pt idx="165">
                  <c:v>21</c:v>
                </c:pt>
                <c:pt idx="166">
                  <c:v>21</c:v>
                </c:pt>
                <c:pt idx="167">
                  <c:v>21</c:v>
                </c:pt>
                <c:pt idx="168">
                  <c:v>21</c:v>
                </c:pt>
                <c:pt idx="169">
                  <c:v>21</c:v>
                </c:pt>
                <c:pt idx="170">
                  <c:v>21</c:v>
                </c:pt>
                <c:pt idx="171">
                  <c:v>21</c:v>
                </c:pt>
                <c:pt idx="172">
                  <c:v>21</c:v>
                </c:pt>
                <c:pt idx="173">
                  <c:v>21</c:v>
                </c:pt>
                <c:pt idx="174">
                  <c:v>21</c:v>
                </c:pt>
                <c:pt idx="175">
                  <c:v>21</c:v>
                </c:pt>
                <c:pt idx="176">
                  <c:v>21</c:v>
                </c:pt>
                <c:pt idx="177">
                  <c:v>21</c:v>
                </c:pt>
                <c:pt idx="178">
                  <c:v>21</c:v>
                </c:pt>
                <c:pt idx="179">
                  <c:v>21</c:v>
                </c:pt>
                <c:pt idx="180">
                  <c:v>21</c:v>
                </c:pt>
                <c:pt idx="181">
                  <c:v>21</c:v>
                </c:pt>
                <c:pt idx="182">
                  <c:v>21</c:v>
                </c:pt>
                <c:pt idx="183">
                  <c:v>21</c:v>
                </c:pt>
                <c:pt idx="184">
                  <c:v>21</c:v>
                </c:pt>
                <c:pt idx="185">
                  <c:v>22</c:v>
                </c:pt>
                <c:pt idx="186">
                  <c:v>22</c:v>
                </c:pt>
                <c:pt idx="187">
                  <c:v>22</c:v>
                </c:pt>
                <c:pt idx="188">
                  <c:v>22</c:v>
                </c:pt>
                <c:pt idx="189">
                  <c:v>22</c:v>
                </c:pt>
                <c:pt idx="190">
                  <c:v>22</c:v>
                </c:pt>
                <c:pt idx="191">
                  <c:v>22</c:v>
                </c:pt>
                <c:pt idx="192">
                  <c:v>22</c:v>
                </c:pt>
                <c:pt idx="193">
                  <c:v>22</c:v>
                </c:pt>
                <c:pt idx="194">
                  <c:v>22</c:v>
                </c:pt>
                <c:pt idx="195">
                  <c:v>22</c:v>
                </c:pt>
                <c:pt idx="196">
                  <c:v>22</c:v>
                </c:pt>
                <c:pt idx="197">
                  <c:v>22</c:v>
                </c:pt>
                <c:pt idx="198">
                  <c:v>22</c:v>
                </c:pt>
                <c:pt idx="199">
                  <c:v>22</c:v>
                </c:pt>
                <c:pt idx="200">
                  <c:v>22</c:v>
                </c:pt>
                <c:pt idx="201">
                  <c:v>22</c:v>
                </c:pt>
                <c:pt idx="202">
                  <c:v>22</c:v>
                </c:pt>
                <c:pt idx="203">
                  <c:v>22</c:v>
                </c:pt>
                <c:pt idx="204">
                  <c:v>22</c:v>
                </c:pt>
                <c:pt idx="205">
                  <c:v>22</c:v>
                </c:pt>
                <c:pt idx="206">
                  <c:v>22</c:v>
                </c:pt>
                <c:pt idx="207">
                  <c:v>22</c:v>
                </c:pt>
                <c:pt idx="208">
                  <c:v>22</c:v>
                </c:pt>
                <c:pt idx="209">
                  <c:v>22</c:v>
                </c:pt>
                <c:pt idx="210">
                  <c:v>22</c:v>
                </c:pt>
                <c:pt idx="211">
                  <c:v>22</c:v>
                </c:pt>
                <c:pt idx="212">
                  <c:v>22</c:v>
                </c:pt>
                <c:pt idx="213">
                  <c:v>22</c:v>
                </c:pt>
                <c:pt idx="214">
                  <c:v>22</c:v>
                </c:pt>
                <c:pt idx="215">
                  <c:v>22</c:v>
                </c:pt>
                <c:pt idx="216">
                  <c:v>22</c:v>
                </c:pt>
                <c:pt idx="217">
                  <c:v>22</c:v>
                </c:pt>
                <c:pt idx="218">
                  <c:v>22</c:v>
                </c:pt>
                <c:pt idx="219">
                  <c:v>22</c:v>
                </c:pt>
                <c:pt idx="220">
                  <c:v>22</c:v>
                </c:pt>
                <c:pt idx="221">
                  <c:v>22</c:v>
                </c:pt>
                <c:pt idx="222">
                  <c:v>22</c:v>
                </c:pt>
                <c:pt idx="223">
                  <c:v>22</c:v>
                </c:pt>
                <c:pt idx="224">
                  <c:v>22</c:v>
                </c:pt>
                <c:pt idx="225">
                  <c:v>22</c:v>
                </c:pt>
                <c:pt idx="226">
                  <c:v>22</c:v>
                </c:pt>
                <c:pt idx="227">
                  <c:v>22</c:v>
                </c:pt>
                <c:pt idx="228">
                  <c:v>22</c:v>
                </c:pt>
                <c:pt idx="229">
                  <c:v>23</c:v>
                </c:pt>
                <c:pt idx="230">
                  <c:v>23</c:v>
                </c:pt>
                <c:pt idx="231">
                  <c:v>23</c:v>
                </c:pt>
                <c:pt idx="232">
                  <c:v>23</c:v>
                </c:pt>
                <c:pt idx="233">
                  <c:v>23</c:v>
                </c:pt>
                <c:pt idx="234">
                  <c:v>23</c:v>
                </c:pt>
                <c:pt idx="235">
                  <c:v>23</c:v>
                </c:pt>
                <c:pt idx="236">
                  <c:v>23</c:v>
                </c:pt>
                <c:pt idx="237">
                  <c:v>23</c:v>
                </c:pt>
                <c:pt idx="238">
                  <c:v>23</c:v>
                </c:pt>
                <c:pt idx="239">
                  <c:v>23</c:v>
                </c:pt>
                <c:pt idx="240">
                  <c:v>23</c:v>
                </c:pt>
                <c:pt idx="241">
                  <c:v>23</c:v>
                </c:pt>
                <c:pt idx="242">
                  <c:v>23</c:v>
                </c:pt>
                <c:pt idx="243">
                  <c:v>23</c:v>
                </c:pt>
                <c:pt idx="244">
                  <c:v>23</c:v>
                </c:pt>
                <c:pt idx="245">
                  <c:v>23</c:v>
                </c:pt>
                <c:pt idx="246">
                  <c:v>23</c:v>
                </c:pt>
                <c:pt idx="247">
                  <c:v>23</c:v>
                </c:pt>
                <c:pt idx="248">
                  <c:v>23</c:v>
                </c:pt>
                <c:pt idx="249">
                  <c:v>23</c:v>
                </c:pt>
                <c:pt idx="250">
                  <c:v>23</c:v>
                </c:pt>
                <c:pt idx="251">
                  <c:v>23</c:v>
                </c:pt>
                <c:pt idx="252">
                  <c:v>23</c:v>
                </c:pt>
                <c:pt idx="253">
                  <c:v>23</c:v>
                </c:pt>
                <c:pt idx="254">
                  <c:v>23</c:v>
                </c:pt>
                <c:pt idx="255">
                  <c:v>23</c:v>
                </c:pt>
                <c:pt idx="256">
                  <c:v>23</c:v>
                </c:pt>
                <c:pt idx="257">
                  <c:v>23</c:v>
                </c:pt>
                <c:pt idx="258">
                  <c:v>23</c:v>
                </c:pt>
                <c:pt idx="259">
                  <c:v>23</c:v>
                </c:pt>
                <c:pt idx="260">
                  <c:v>23</c:v>
                </c:pt>
                <c:pt idx="261">
                  <c:v>23</c:v>
                </c:pt>
                <c:pt idx="262">
                  <c:v>23</c:v>
                </c:pt>
                <c:pt idx="263">
                  <c:v>23</c:v>
                </c:pt>
                <c:pt idx="264">
                  <c:v>23</c:v>
                </c:pt>
                <c:pt idx="265">
                  <c:v>23</c:v>
                </c:pt>
                <c:pt idx="266">
                  <c:v>23</c:v>
                </c:pt>
                <c:pt idx="267">
                  <c:v>23</c:v>
                </c:pt>
                <c:pt idx="268">
                  <c:v>23</c:v>
                </c:pt>
                <c:pt idx="269">
                  <c:v>23</c:v>
                </c:pt>
                <c:pt idx="270">
                  <c:v>23</c:v>
                </c:pt>
                <c:pt idx="271">
                  <c:v>23</c:v>
                </c:pt>
                <c:pt idx="272">
                  <c:v>23</c:v>
                </c:pt>
                <c:pt idx="273">
                  <c:v>23</c:v>
                </c:pt>
                <c:pt idx="274">
                  <c:v>23</c:v>
                </c:pt>
                <c:pt idx="275">
                  <c:v>23</c:v>
                </c:pt>
                <c:pt idx="276">
                  <c:v>23</c:v>
                </c:pt>
                <c:pt idx="277">
                  <c:v>24</c:v>
                </c:pt>
                <c:pt idx="278">
                  <c:v>24</c:v>
                </c:pt>
                <c:pt idx="279">
                  <c:v>24</c:v>
                </c:pt>
                <c:pt idx="280">
                  <c:v>24</c:v>
                </c:pt>
                <c:pt idx="281">
                  <c:v>24</c:v>
                </c:pt>
                <c:pt idx="282">
                  <c:v>24</c:v>
                </c:pt>
                <c:pt idx="283">
                  <c:v>24</c:v>
                </c:pt>
                <c:pt idx="284">
                  <c:v>24</c:v>
                </c:pt>
                <c:pt idx="285">
                  <c:v>24</c:v>
                </c:pt>
                <c:pt idx="286">
                  <c:v>24</c:v>
                </c:pt>
                <c:pt idx="287">
                  <c:v>24</c:v>
                </c:pt>
                <c:pt idx="288">
                  <c:v>24</c:v>
                </c:pt>
                <c:pt idx="289">
                  <c:v>24</c:v>
                </c:pt>
                <c:pt idx="290">
                  <c:v>24</c:v>
                </c:pt>
                <c:pt idx="291">
                  <c:v>24</c:v>
                </c:pt>
                <c:pt idx="292">
                  <c:v>24</c:v>
                </c:pt>
                <c:pt idx="293">
                  <c:v>24</c:v>
                </c:pt>
                <c:pt idx="294">
                  <c:v>24</c:v>
                </c:pt>
                <c:pt idx="295">
                  <c:v>24</c:v>
                </c:pt>
                <c:pt idx="296">
                  <c:v>24</c:v>
                </c:pt>
                <c:pt idx="297">
                  <c:v>24</c:v>
                </c:pt>
                <c:pt idx="298">
                  <c:v>24</c:v>
                </c:pt>
                <c:pt idx="299">
                  <c:v>24</c:v>
                </c:pt>
                <c:pt idx="300">
                  <c:v>24</c:v>
                </c:pt>
                <c:pt idx="301">
                  <c:v>24</c:v>
                </c:pt>
                <c:pt idx="302">
                  <c:v>24</c:v>
                </c:pt>
                <c:pt idx="303">
                  <c:v>24</c:v>
                </c:pt>
                <c:pt idx="304">
                  <c:v>24</c:v>
                </c:pt>
                <c:pt idx="305">
                  <c:v>24</c:v>
                </c:pt>
                <c:pt idx="306">
                  <c:v>24</c:v>
                </c:pt>
                <c:pt idx="307">
                  <c:v>24</c:v>
                </c:pt>
                <c:pt idx="308">
                  <c:v>24</c:v>
                </c:pt>
                <c:pt idx="309">
                  <c:v>24</c:v>
                </c:pt>
                <c:pt idx="310">
                  <c:v>24</c:v>
                </c:pt>
                <c:pt idx="311">
                  <c:v>24</c:v>
                </c:pt>
                <c:pt idx="312">
                  <c:v>24</c:v>
                </c:pt>
                <c:pt idx="313">
                  <c:v>24</c:v>
                </c:pt>
                <c:pt idx="314">
                  <c:v>24</c:v>
                </c:pt>
                <c:pt idx="315">
                  <c:v>24</c:v>
                </c:pt>
                <c:pt idx="316">
                  <c:v>24</c:v>
                </c:pt>
                <c:pt idx="317">
                  <c:v>24</c:v>
                </c:pt>
                <c:pt idx="318">
                  <c:v>24</c:v>
                </c:pt>
                <c:pt idx="319">
                  <c:v>24</c:v>
                </c:pt>
                <c:pt idx="320">
                  <c:v>24</c:v>
                </c:pt>
                <c:pt idx="321">
                  <c:v>24</c:v>
                </c:pt>
                <c:pt idx="322">
                  <c:v>25</c:v>
                </c:pt>
                <c:pt idx="323">
                  <c:v>25</c:v>
                </c:pt>
                <c:pt idx="324">
                  <c:v>25</c:v>
                </c:pt>
                <c:pt idx="325">
                  <c:v>25</c:v>
                </c:pt>
                <c:pt idx="326">
                  <c:v>25</c:v>
                </c:pt>
                <c:pt idx="327">
                  <c:v>25</c:v>
                </c:pt>
                <c:pt idx="328">
                  <c:v>25</c:v>
                </c:pt>
                <c:pt idx="329">
                  <c:v>25</c:v>
                </c:pt>
                <c:pt idx="330">
                  <c:v>25</c:v>
                </c:pt>
                <c:pt idx="331">
                  <c:v>25</c:v>
                </c:pt>
                <c:pt idx="332">
                  <c:v>25</c:v>
                </c:pt>
                <c:pt idx="333">
                  <c:v>25</c:v>
                </c:pt>
                <c:pt idx="334">
                  <c:v>25</c:v>
                </c:pt>
                <c:pt idx="335">
                  <c:v>25</c:v>
                </c:pt>
                <c:pt idx="336">
                  <c:v>25</c:v>
                </c:pt>
                <c:pt idx="337">
                  <c:v>25</c:v>
                </c:pt>
                <c:pt idx="338">
                  <c:v>25</c:v>
                </c:pt>
                <c:pt idx="339">
                  <c:v>25</c:v>
                </c:pt>
                <c:pt idx="340">
                  <c:v>25</c:v>
                </c:pt>
                <c:pt idx="341">
                  <c:v>25</c:v>
                </c:pt>
                <c:pt idx="342">
                  <c:v>25</c:v>
                </c:pt>
                <c:pt idx="343">
                  <c:v>25</c:v>
                </c:pt>
                <c:pt idx="344">
                  <c:v>25</c:v>
                </c:pt>
                <c:pt idx="345">
                  <c:v>25</c:v>
                </c:pt>
                <c:pt idx="346">
                  <c:v>25</c:v>
                </c:pt>
                <c:pt idx="347">
                  <c:v>25</c:v>
                </c:pt>
                <c:pt idx="348">
                  <c:v>25</c:v>
                </c:pt>
                <c:pt idx="349">
                  <c:v>25</c:v>
                </c:pt>
                <c:pt idx="350">
                  <c:v>25</c:v>
                </c:pt>
                <c:pt idx="351">
                  <c:v>25</c:v>
                </c:pt>
                <c:pt idx="352">
                  <c:v>25</c:v>
                </c:pt>
                <c:pt idx="353">
                  <c:v>25</c:v>
                </c:pt>
                <c:pt idx="354">
                  <c:v>25</c:v>
                </c:pt>
                <c:pt idx="355">
                  <c:v>25</c:v>
                </c:pt>
                <c:pt idx="356">
                  <c:v>25</c:v>
                </c:pt>
                <c:pt idx="357">
                  <c:v>25</c:v>
                </c:pt>
                <c:pt idx="358">
                  <c:v>25</c:v>
                </c:pt>
                <c:pt idx="359">
                  <c:v>25</c:v>
                </c:pt>
                <c:pt idx="360">
                  <c:v>25</c:v>
                </c:pt>
                <c:pt idx="361">
                  <c:v>25</c:v>
                </c:pt>
                <c:pt idx="362">
                  <c:v>25</c:v>
                </c:pt>
                <c:pt idx="363">
                  <c:v>25</c:v>
                </c:pt>
                <c:pt idx="364">
                  <c:v>25</c:v>
                </c:pt>
                <c:pt idx="365">
                  <c:v>25</c:v>
                </c:pt>
                <c:pt idx="366">
                  <c:v>25</c:v>
                </c:pt>
                <c:pt idx="367">
                  <c:v>25</c:v>
                </c:pt>
                <c:pt idx="368">
                  <c:v>25</c:v>
                </c:pt>
                <c:pt idx="369">
                  <c:v>25</c:v>
                </c:pt>
                <c:pt idx="370">
                  <c:v>25</c:v>
                </c:pt>
                <c:pt idx="371">
                  <c:v>25</c:v>
                </c:pt>
                <c:pt idx="372">
                  <c:v>26</c:v>
                </c:pt>
                <c:pt idx="373">
                  <c:v>26</c:v>
                </c:pt>
                <c:pt idx="374">
                  <c:v>26</c:v>
                </c:pt>
                <c:pt idx="375">
                  <c:v>26</c:v>
                </c:pt>
                <c:pt idx="376">
                  <c:v>26</c:v>
                </c:pt>
                <c:pt idx="377">
                  <c:v>26</c:v>
                </c:pt>
                <c:pt idx="378">
                  <c:v>26</c:v>
                </c:pt>
                <c:pt idx="379">
                  <c:v>26</c:v>
                </c:pt>
                <c:pt idx="380">
                  <c:v>26</c:v>
                </c:pt>
                <c:pt idx="381">
                  <c:v>26</c:v>
                </c:pt>
                <c:pt idx="382">
                  <c:v>26</c:v>
                </c:pt>
                <c:pt idx="383">
                  <c:v>26</c:v>
                </c:pt>
                <c:pt idx="384">
                  <c:v>26</c:v>
                </c:pt>
                <c:pt idx="385">
                  <c:v>26</c:v>
                </c:pt>
                <c:pt idx="386">
                  <c:v>26</c:v>
                </c:pt>
                <c:pt idx="387">
                  <c:v>26</c:v>
                </c:pt>
                <c:pt idx="388">
                  <c:v>26</c:v>
                </c:pt>
                <c:pt idx="389">
                  <c:v>26</c:v>
                </c:pt>
                <c:pt idx="390">
                  <c:v>26</c:v>
                </c:pt>
                <c:pt idx="391">
                  <c:v>26</c:v>
                </c:pt>
                <c:pt idx="392">
                  <c:v>26</c:v>
                </c:pt>
                <c:pt idx="393">
                  <c:v>26</c:v>
                </c:pt>
                <c:pt idx="394">
                  <c:v>26</c:v>
                </c:pt>
                <c:pt idx="395">
                  <c:v>26</c:v>
                </c:pt>
                <c:pt idx="396">
                  <c:v>26</c:v>
                </c:pt>
                <c:pt idx="397">
                  <c:v>26</c:v>
                </c:pt>
                <c:pt idx="398">
                  <c:v>26</c:v>
                </c:pt>
                <c:pt idx="399">
                  <c:v>26</c:v>
                </c:pt>
                <c:pt idx="400">
                  <c:v>26</c:v>
                </c:pt>
                <c:pt idx="401">
                  <c:v>26</c:v>
                </c:pt>
                <c:pt idx="402">
                  <c:v>26</c:v>
                </c:pt>
                <c:pt idx="403">
                  <c:v>26</c:v>
                </c:pt>
                <c:pt idx="404">
                  <c:v>26</c:v>
                </c:pt>
                <c:pt idx="405">
                  <c:v>26</c:v>
                </c:pt>
                <c:pt idx="406">
                  <c:v>26</c:v>
                </c:pt>
                <c:pt idx="407">
                  <c:v>26</c:v>
                </c:pt>
                <c:pt idx="408">
                  <c:v>26</c:v>
                </c:pt>
                <c:pt idx="409">
                  <c:v>26</c:v>
                </c:pt>
                <c:pt idx="410">
                  <c:v>26</c:v>
                </c:pt>
                <c:pt idx="411">
                  <c:v>26</c:v>
                </c:pt>
                <c:pt idx="412">
                  <c:v>26</c:v>
                </c:pt>
                <c:pt idx="413">
                  <c:v>26</c:v>
                </c:pt>
                <c:pt idx="414">
                  <c:v>26</c:v>
                </c:pt>
                <c:pt idx="415">
                  <c:v>26</c:v>
                </c:pt>
                <c:pt idx="416">
                  <c:v>26</c:v>
                </c:pt>
                <c:pt idx="417">
                  <c:v>26</c:v>
                </c:pt>
                <c:pt idx="418">
                  <c:v>26</c:v>
                </c:pt>
                <c:pt idx="419">
                  <c:v>27</c:v>
                </c:pt>
                <c:pt idx="420">
                  <c:v>27</c:v>
                </c:pt>
                <c:pt idx="421">
                  <c:v>27</c:v>
                </c:pt>
                <c:pt idx="422">
                  <c:v>27</c:v>
                </c:pt>
                <c:pt idx="423">
                  <c:v>27</c:v>
                </c:pt>
                <c:pt idx="424">
                  <c:v>27</c:v>
                </c:pt>
                <c:pt idx="425">
                  <c:v>27</c:v>
                </c:pt>
                <c:pt idx="426">
                  <c:v>27</c:v>
                </c:pt>
                <c:pt idx="427">
                  <c:v>27</c:v>
                </c:pt>
                <c:pt idx="428">
                  <c:v>27</c:v>
                </c:pt>
                <c:pt idx="429">
                  <c:v>27</c:v>
                </c:pt>
                <c:pt idx="430">
                  <c:v>27</c:v>
                </c:pt>
                <c:pt idx="431">
                  <c:v>27</c:v>
                </c:pt>
                <c:pt idx="432">
                  <c:v>27</c:v>
                </c:pt>
                <c:pt idx="433">
                  <c:v>27</c:v>
                </c:pt>
                <c:pt idx="434">
                  <c:v>27</c:v>
                </c:pt>
                <c:pt idx="435">
                  <c:v>27</c:v>
                </c:pt>
                <c:pt idx="436">
                  <c:v>27</c:v>
                </c:pt>
                <c:pt idx="437">
                  <c:v>27</c:v>
                </c:pt>
                <c:pt idx="438">
                  <c:v>27</c:v>
                </c:pt>
                <c:pt idx="439">
                  <c:v>27</c:v>
                </c:pt>
                <c:pt idx="440">
                  <c:v>27</c:v>
                </c:pt>
                <c:pt idx="441">
                  <c:v>27</c:v>
                </c:pt>
                <c:pt idx="442">
                  <c:v>27</c:v>
                </c:pt>
                <c:pt idx="443">
                  <c:v>27</c:v>
                </c:pt>
                <c:pt idx="444">
                  <c:v>27</c:v>
                </c:pt>
                <c:pt idx="445">
                  <c:v>27</c:v>
                </c:pt>
                <c:pt idx="446">
                  <c:v>27</c:v>
                </c:pt>
                <c:pt idx="447">
                  <c:v>27</c:v>
                </c:pt>
                <c:pt idx="448">
                  <c:v>27</c:v>
                </c:pt>
                <c:pt idx="449">
                  <c:v>27</c:v>
                </c:pt>
                <c:pt idx="450">
                  <c:v>27</c:v>
                </c:pt>
                <c:pt idx="451">
                  <c:v>27</c:v>
                </c:pt>
                <c:pt idx="452">
                  <c:v>27</c:v>
                </c:pt>
                <c:pt idx="453">
                  <c:v>27</c:v>
                </c:pt>
                <c:pt idx="454">
                  <c:v>27</c:v>
                </c:pt>
                <c:pt idx="455">
                  <c:v>27</c:v>
                </c:pt>
                <c:pt idx="456">
                  <c:v>27</c:v>
                </c:pt>
                <c:pt idx="457">
                  <c:v>27</c:v>
                </c:pt>
                <c:pt idx="458">
                  <c:v>27</c:v>
                </c:pt>
                <c:pt idx="459">
                  <c:v>27</c:v>
                </c:pt>
                <c:pt idx="460">
                  <c:v>27</c:v>
                </c:pt>
                <c:pt idx="461">
                  <c:v>27</c:v>
                </c:pt>
                <c:pt idx="462">
                  <c:v>27</c:v>
                </c:pt>
                <c:pt idx="463">
                  <c:v>27</c:v>
                </c:pt>
                <c:pt idx="464">
                  <c:v>28</c:v>
                </c:pt>
                <c:pt idx="465">
                  <c:v>28</c:v>
                </c:pt>
                <c:pt idx="466">
                  <c:v>28</c:v>
                </c:pt>
                <c:pt idx="467">
                  <c:v>28</c:v>
                </c:pt>
                <c:pt idx="468">
                  <c:v>28</c:v>
                </c:pt>
                <c:pt idx="469">
                  <c:v>28</c:v>
                </c:pt>
                <c:pt idx="470">
                  <c:v>28</c:v>
                </c:pt>
                <c:pt idx="471">
                  <c:v>28</c:v>
                </c:pt>
                <c:pt idx="472">
                  <c:v>28</c:v>
                </c:pt>
                <c:pt idx="473">
                  <c:v>28</c:v>
                </c:pt>
                <c:pt idx="474">
                  <c:v>28</c:v>
                </c:pt>
                <c:pt idx="475">
                  <c:v>28</c:v>
                </c:pt>
                <c:pt idx="476">
                  <c:v>28</c:v>
                </c:pt>
                <c:pt idx="477">
                  <c:v>28</c:v>
                </c:pt>
                <c:pt idx="478">
                  <c:v>28</c:v>
                </c:pt>
                <c:pt idx="479">
                  <c:v>28</c:v>
                </c:pt>
                <c:pt idx="480">
                  <c:v>28</c:v>
                </c:pt>
                <c:pt idx="481">
                  <c:v>28</c:v>
                </c:pt>
                <c:pt idx="482">
                  <c:v>28</c:v>
                </c:pt>
                <c:pt idx="483">
                  <c:v>28</c:v>
                </c:pt>
                <c:pt idx="484">
                  <c:v>28</c:v>
                </c:pt>
                <c:pt idx="485">
                  <c:v>28</c:v>
                </c:pt>
                <c:pt idx="486">
                  <c:v>28</c:v>
                </c:pt>
                <c:pt idx="487">
                  <c:v>28</c:v>
                </c:pt>
                <c:pt idx="488">
                  <c:v>28</c:v>
                </c:pt>
                <c:pt idx="489">
                  <c:v>28</c:v>
                </c:pt>
                <c:pt idx="490">
                  <c:v>28</c:v>
                </c:pt>
                <c:pt idx="491">
                  <c:v>28</c:v>
                </c:pt>
                <c:pt idx="492">
                  <c:v>28</c:v>
                </c:pt>
                <c:pt idx="493">
                  <c:v>28</c:v>
                </c:pt>
                <c:pt idx="494">
                  <c:v>28</c:v>
                </c:pt>
                <c:pt idx="495">
                  <c:v>28</c:v>
                </c:pt>
                <c:pt idx="496">
                  <c:v>28</c:v>
                </c:pt>
                <c:pt idx="497">
                  <c:v>28</c:v>
                </c:pt>
                <c:pt idx="498">
                  <c:v>28</c:v>
                </c:pt>
                <c:pt idx="499">
                  <c:v>28</c:v>
                </c:pt>
                <c:pt idx="500">
                  <c:v>28</c:v>
                </c:pt>
                <c:pt idx="501">
                  <c:v>28</c:v>
                </c:pt>
                <c:pt idx="502">
                  <c:v>28</c:v>
                </c:pt>
                <c:pt idx="503">
                  <c:v>28</c:v>
                </c:pt>
                <c:pt idx="504">
                  <c:v>28</c:v>
                </c:pt>
                <c:pt idx="505">
                  <c:v>28</c:v>
                </c:pt>
                <c:pt idx="506">
                  <c:v>28</c:v>
                </c:pt>
                <c:pt idx="507">
                  <c:v>28</c:v>
                </c:pt>
                <c:pt idx="508">
                  <c:v>28</c:v>
                </c:pt>
                <c:pt idx="509">
                  <c:v>28</c:v>
                </c:pt>
                <c:pt idx="510">
                  <c:v>28</c:v>
                </c:pt>
                <c:pt idx="511">
                  <c:v>28</c:v>
                </c:pt>
                <c:pt idx="512">
                  <c:v>29</c:v>
                </c:pt>
                <c:pt idx="513">
                  <c:v>29</c:v>
                </c:pt>
                <c:pt idx="514">
                  <c:v>29</c:v>
                </c:pt>
                <c:pt idx="515">
                  <c:v>29</c:v>
                </c:pt>
                <c:pt idx="516">
                  <c:v>29</c:v>
                </c:pt>
                <c:pt idx="517">
                  <c:v>29</c:v>
                </c:pt>
                <c:pt idx="518">
                  <c:v>29</c:v>
                </c:pt>
                <c:pt idx="519">
                  <c:v>29</c:v>
                </c:pt>
                <c:pt idx="520">
                  <c:v>29</c:v>
                </c:pt>
                <c:pt idx="521">
                  <c:v>29</c:v>
                </c:pt>
                <c:pt idx="522">
                  <c:v>29</c:v>
                </c:pt>
                <c:pt idx="523">
                  <c:v>29</c:v>
                </c:pt>
                <c:pt idx="524">
                  <c:v>29</c:v>
                </c:pt>
                <c:pt idx="525">
                  <c:v>29</c:v>
                </c:pt>
                <c:pt idx="526">
                  <c:v>29</c:v>
                </c:pt>
                <c:pt idx="527">
                  <c:v>29</c:v>
                </c:pt>
                <c:pt idx="528">
                  <c:v>29</c:v>
                </c:pt>
                <c:pt idx="529">
                  <c:v>29</c:v>
                </c:pt>
                <c:pt idx="530">
                  <c:v>29</c:v>
                </c:pt>
                <c:pt idx="531">
                  <c:v>29</c:v>
                </c:pt>
                <c:pt idx="532">
                  <c:v>29</c:v>
                </c:pt>
                <c:pt idx="533">
                  <c:v>29</c:v>
                </c:pt>
                <c:pt idx="534">
                  <c:v>29</c:v>
                </c:pt>
                <c:pt idx="535">
                  <c:v>29</c:v>
                </c:pt>
                <c:pt idx="536">
                  <c:v>29</c:v>
                </c:pt>
                <c:pt idx="537">
                  <c:v>29</c:v>
                </c:pt>
                <c:pt idx="538">
                  <c:v>29</c:v>
                </c:pt>
                <c:pt idx="539">
                  <c:v>29</c:v>
                </c:pt>
                <c:pt idx="540">
                  <c:v>29</c:v>
                </c:pt>
                <c:pt idx="541">
                  <c:v>29</c:v>
                </c:pt>
                <c:pt idx="542">
                  <c:v>29</c:v>
                </c:pt>
                <c:pt idx="543">
                  <c:v>29</c:v>
                </c:pt>
                <c:pt idx="544">
                  <c:v>29</c:v>
                </c:pt>
                <c:pt idx="545">
                  <c:v>29</c:v>
                </c:pt>
                <c:pt idx="546">
                  <c:v>29</c:v>
                </c:pt>
                <c:pt idx="547">
                  <c:v>29</c:v>
                </c:pt>
                <c:pt idx="548">
                  <c:v>29</c:v>
                </c:pt>
                <c:pt idx="549">
                  <c:v>29</c:v>
                </c:pt>
                <c:pt idx="550">
                  <c:v>29</c:v>
                </c:pt>
                <c:pt idx="551">
                  <c:v>29</c:v>
                </c:pt>
                <c:pt idx="552">
                  <c:v>29</c:v>
                </c:pt>
                <c:pt idx="553">
                  <c:v>29</c:v>
                </c:pt>
                <c:pt idx="554">
                  <c:v>29</c:v>
                </c:pt>
                <c:pt idx="555">
                  <c:v>29</c:v>
                </c:pt>
                <c:pt idx="556">
                  <c:v>30</c:v>
                </c:pt>
                <c:pt idx="557">
                  <c:v>30</c:v>
                </c:pt>
                <c:pt idx="558">
                  <c:v>30</c:v>
                </c:pt>
                <c:pt idx="559">
                  <c:v>30</c:v>
                </c:pt>
                <c:pt idx="560">
                  <c:v>30</c:v>
                </c:pt>
                <c:pt idx="561">
                  <c:v>30</c:v>
                </c:pt>
                <c:pt idx="562">
                  <c:v>30</c:v>
                </c:pt>
                <c:pt idx="563">
                  <c:v>30</c:v>
                </c:pt>
                <c:pt idx="564">
                  <c:v>30</c:v>
                </c:pt>
                <c:pt idx="565">
                  <c:v>30</c:v>
                </c:pt>
                <c:pt idx="566">
                  <c:v>30</c:v>
                </c:pt>
                <c:pt idx="567">
                  <c:v>30</c:v>
                </c:pt>
                <c:pt idx="568">
                  <c:v>30</c:v>
                </c:pt>
                <c:pt idx="569">
                  <c:v>30</c:v>
                </c:pt>
                <c:pt idx="570">
                  <c:v>30</c:v>
                </c:pt>
                <c:pt idx="571">
                  <c:v>30</c:v>
                </c:pt>
                <c:pt idx="572">
                  <c:v>30</c:v>
                </c:pt>
                <c:pt idx="573">
                  <c:v>30</c:v>
                </c:pt>
                <c:pt idx="574">
                  <c:v>30</c:v>
                </c:pt>
                <c:pt idx="575">
                  <c:v>30</c:v>
                </c:pt>
                <c:pt idx="576">
                  <c:v>30</c:v>
                </c:pt>
                <c:pt idx="577">
                  <c:v>30</c:v>
                </c:pt>
                <c:pt idx="578">
                  <c:v>30</c:v>
                </c:pt>
                <c:pt idx="579">
                  <c:v>30</c:v>
                </c:pt>
                <c:pt idx="580">
                  <c:v>30</c:v>
                </c:pt>
                <c:pt idx="581">
                  <c:v>30</c:v>
                </c:pt>
                <c:pt idx="582">
                  <c:v>30</c:v>
                </c:pt>
                <c:pt idx="583">
                  <c:v>30</c:v>
                </c:pt>
                <c:pt idx="584">
                  <c:v>30</c:v>
                </c:pt>
                <c:pt idx="585">
                  <c:v>30</c:v>
                </c:pt>
                <c:pt idx="586">
                  <c:v>30</c:v>
                </c:pt>
                <c:pt idx="587">
                  <c:v>30</c:v>
                </c:pt>
                <c:pt idx="588">
                  <c:v>30</c:v>
                </c:pt>
                <c:pt idx="589">
                  <c:v>30</c:v>
                </c:pt>
                <c:pt idx="590">
                  <c:v>30</c:v>
                </c:pt>
                <c:pt idx="591">
                  <c:v>30</c:v>
                </c:pt>
                <c:pt idx="592">
                  <c:v>30</c:v>
                </c:pt>
                <c:pt idx="593">
                  <c:v>30</c:v>
                </c:pt>
                <c:pt idx="594">
                  <c:v>30</c:v>
                </c:pt>
                <c:pt idx="595">
                  <c:v>30</c:v>
                </c:pt>
                <c:pt idx="596">
                  <c:v>30</c:v>
                </c:pt>
                <c:pt idx="597">
                  <c:v>30</c:v>
                </c:pt>
                <c:pt idx="598">
                  <c:v>30</c:v>
                </c:pt>
                <c:pt idx="599">
                  <c:v>30</c:v>
                </c:pt>
                <c:pt idx="600">
                  <c:v>30</c:v>
                </c:pt>
                <c:pt idx="601">
                  <c:v>30</c:v>
                </c:pt>
                <c:pt idx="602">
                  <c:v>31</c:v>
                </c:pt>
                <c:pt idx="603">
                  <c:v>31</c:v>
                </c:pt>
                <c:pt idx="604">
                  <c:v>31</c:v>
                </c:pt>
                <c:pt idx="605">
                  <c:v>31</c:v>
                </c:pt>
                <c:pt idx="606">
                  <c:v>31</c:v>
                </c:pt>
                <c:pt idx="607">
                  <c:v>31</c:v>
                </c:pt>
                <c:pt idx="608">
                  <c:v>31</c:v>
                </c:pt>
                <c:pt idx="609">
                  <c:v>31</c:v>
                </c:pt>
                <c:pt idx="610">
                  <c:v>31</c:v>
                </c:pt>
                <c:pt idx="611">
                  <c:v>31</c:v>
                </c:pt>
                <c:pt idx="612">
                  <c:v>31</c:v>
                </c:pt>
                <c:pt idx="613">
                  <c:v>31</c:v>
                </c:pt>
                <c:pt idx="614">
                  <c:v>31</c:v>
                </c:pt>
                <c:pt idx="615">
                  <c:v>31</c:v>
                </c:pt>
                <c:pt idx="616">
                  <c:v>31</c:v>
                </c:pt>
                <c:pt idx="617">
                  <c:v>31</c:v>
                </c:pt>
                <c:pt idx="618">
                  <c:v>31</c:v>
                </c:pt>
                <c:pt idx="619">
                  <c:v>31</c:v>
                </c:pt>
                <c:pt idx="620">
                  <c:v>31</c:v>
                </c:pt>
                <c:pt idx="621">
                  <c:v>31</c:v>
                </c:pt>
                <c:pt idx="622">
                  <c:v>31</c:v>
                </c:pt>
                <c:pt idx="623">
                  <c:v>31</c:v>
                </c:pt>
                <c:pt idx="624">
                  <c:v>31</c:v>
                </c:pt>
                <c:pt idx="625">
                  <c:v>31</c:v>
                </c:pt>
                <c:pt idx="626">
                  <c:v>31</c:v>
                </c:pt>
                <c:pt idx="627">
                  <c:v>31</c:v>
                </c:pt>
                <c:pt idx="628">
                  <c:v>31</c:v>
                </c:pt>
                <c:pt idx="629">
                  <c:v>31</c:v>
                </c:pt>
                <c:pt idx="630">
                  <c:v>31</c:v>
                </c:pt>
                <c:pt idx="631">
                  <c:v>31</c:v>
                </c:pt>
                <c:pt idx="632">
                  <c:v>31</c:v>
                </c:pt>
                <c:pt idx="633">
                  <c:v>31</c:v>
                </c:pt>
                <c:pt idx="634">
                  <c:v>31</c:v>
                </c:pt>
                <c:pt idx="635">
                  <c:v>31</c:v>
                </c:pt>
                <c:pt idx="636">
                  <c:v>31</c:v>
                </c:pt>
                <c:pt idx="637">
                  <c:v>31</c:v>
                </c:pt>
                <c:pt idx="638">
                  <c:v>31</c:v>
                </c:pt>
                <c:pt idx="639">
                  <c:v>31</c:v>
                </c:pt>
                <c:pt idx="640">
                  <c:v>31</c:v>
                </c:pt>
                <c:pt idx="641">
                  <c:v>31</c:v>
                </c:pt>
                <c:pt idx="642">
                  <c:v>31</c:v>
                </c:pt>
                <c:pt idx="643">
                  <c:v>31</c:v>
                </c:pt>
                <c:pt idx="644">
                  <c:v>31</c:v>
                </c:pt>
                <c:pt idx="645">
                  <c:v>31</c:v>
                </c:pt>
                <c:pt idx="646">
                  <c:v>31</c:v>
                </c:pt>
                <c:pt idx="647">
                  <c:v>32</c:v>
                </c:pt>
                <c:pt idx="648">
                  <c:v>32</c:v>
                </c:pt>
                <c:pt idx="649">
                  <c:v>32</c:v>
                </c:pt>
                <c:pt idx="650">
                  <c:v>32</c:v>
                </c:pt>
                <c:pt idx="651">
                  <c:v>32</c:v>
                </c:pt>
                <c:pt idx="652">
                  <c:v>32</c:v>
                </c:pt>
                <c:pt idx="653">
                  <c:v>32</c:v>
                </c:pt>
                <c:pt idx="654">
                  <c:v>32</c:v>
                </c:pt>
                <c:pt idx="655">
                  <c:v>32</c:v>
                </c:pt>
                <c:pt idx="656">
                  <c:v>32</c:v>
                </c:pt>
                <c:pt idx="657">
                  <c:v>32</c:v>
                </c:pt>
                <c:pt idx="658">
                  <c:v>32</c:v>
                </c:pt>
                <c:pt idx="659">
                  <c:v>32</c:v>
                </c:pt>
                <c:pt idx="660">
                  <c:v>32</c:v>
                </c:pt>
                <c:pt idx="661">
                  <c:v>32</c:v>
                </c:pt>
                <c:pt idx="662">
                  <c:v>32</c:v>
                </c:pt>
                <c:pt idx="663">
                  <c:v>32</c:v>
                </c:pt>
                <c:pt idx="664">
                  <c:v>32</c:v>
                </c:pt>
                <c:pt idx="665">
                  <c:v>32</c:v>
                </c:pt>
                <c:pt idx="666">
                  <c:v>32</c:v>
                </c:pt>
                <c:pt idx="667">
                  <c:v>32</c:v>
                </c:pt>
                <c:pt idx="668">
                  <c:v>32</c:v>
                </c:pt>
                <c:pt idx="669">
                  <c:v>32</c:v>
                </c:pt>
                <c:pt idx="670">
                  <c:v>32</c:v>
                </c:pt>
                <c:pt idx="671">
                  <c:v>32</c:v>
                </c:pt>
                <c:pt idx="672">
                  <c:v>32</c:v>
                </c:pt>
                <c:pt idx="673">
                  <c:v>32</c:v>
                </c:pt>
                <c:pt idx="674">
                  <c:v>32</c:v>
                </c:pt>
                <c:pt idx="675">
                  <c:v>32</c:v>
                </c:pt>
                <c:pt idx="676">
                  <c:v>32</c:v>
                </c:pt>
                <c:pt idx="677">
                  <c:v>32</c:v>
                </c:pt>
                <c:pt idx="678">
                  <c:v>32</c:v>
                </c:pt>
                <c:pt idx="679">
                  <c:v>32</c:v>
                </c:pt>
                <c:pt idx="680">
                  <c:v>32</c:v>
                </c:pt>
                <c:pt idx="681">
                  <c:v>32</c:v>
                </c:pt>
                <c:pt idx="682">
                  <c:v>32</c:v>
                </c:pt>
                <c:pt idx="683">
                  <c:v>32</c:v>
                </c:pt>
                <c:pt idx="684">
                  <c:v>32</c:v>
                </c:pt>
                <c:pt idx="685">
                  <c:v>32</c:v>
                </c:pt>
                <c:pt idx="686">
                  <c:v>32</c:v>
                </c:pt>
                <c:pt idx="687">
                  <c:v>32</c:v>
                </c:pt>
                <c:pt idx="688">
                  <c:v>32</c:v>
                </c:pt>
                <c:pt idx="689">
                  <c:v>32</c:v>
                </c:pt>
                <c:pt idx="690">
                  <c:v>32</c:v>
                </c:pt>
                <c:pt idx="691">
                  <c:v>32</c:v>
                </c:pt>
                <c:pt idx="692">
                  <c:v>32</c:v>
                </c:pt>
                <c:pt idx="693">
                  <c:v>32</c:v>
                </c:pt>
                <c:pt idx="694">
                  <c:v>32</c:v>
                </c:pt>
                <c:pt idx="695">
                  <c:v>33</c:v>
                </c:pt>
                <c:pt idx="696">
                  <c:v>33</c:v>
                </c:pt>
                <c:pt idx="697">
                  <c:v>33</c:v>
                </c:pt>
                <c:pt idx="698">
                  <c:v>33</c:v>
                </c:pt>
                <c:pt idx="699">
                  <c:v>33</c:v>
                </c:pt>
                <c:pt idx="700">
                  <c:v>33</c:v>
                </c:pt>
                <c:pt idx="701">
                  <c:v>33</c:v>
                </c:pt>
                <c:pt idx="702">
                  <c:v>33</c:v>
                </c:pt>
                <c:pt idx="703">
                  <c:v>33</c:v>
                </c:pt>
                <c:pt idx="704">
                  <c:v>33</c:v>
                </c:pt>
                <c:pt idx="705">
                  <c:v>33</c:v>
                </c:pt>
                <c:pt idx="706">
                  <c:v>33</c:v>
                </c:pt>
                <c:pt idx="707">
                  <c:v>33</c:v>
                </c:pt>
                <c:pt idx="708">
                  <c:v>33</c:v>
                </c:pt>
                <c:pt idx="709">
                  <c:v>33</c:v>
                </c:pt>
                <c:pt idx="710">
                  <c:v>33</c:v>
                </c:pt>
                <c:pt idx="711">
                  <c:v>33</c:v>
                </c:pt>
                <c:pt idx="712">
                  <c:v>33</c:v>
                </c:pt>
                <c:pt idx="713">
                  <c:v>33</c:v>
                </c:pt>
                <c:pt idx="714">
                  <c:v>33</c:v>
                </c:pt>
                <c:pt idx="715">
                  <c:v>33</c:v>
                </c:pt>
                <c:pt idx="716">
                  <c:v>33</c:v>
                </c:pt>
                <c:pt idx="717">
                  <c:v>33</c:v>
                </c:pt>
                <c:pt idx="718">
                  <c:v>33</c:v>
                </c:pt>
                <c:pt idx="719">
                  <c:v>33</c:v>
                </c:pt>
                <c:pt idx="720">
                  <c:v>33</c:v>
                </c:pt>
                <c:pt idx="721">
                  <c:v>33</c:v>
                </c:pt>
                <c:pt idx="722">
                  <c:v>33</c:v>
                </c:pt>
                <c:pt idx="723">
                  <c:v>33</c:v>
                </c:pt>
                <c:pt idx="724">
                  <c:v>33</c:v>
                </c:pt>
                <c:pt idx="725">
                  <c:v>33</c:v>
                </c:pt>
                <c:pt idx="726">
                  <c:v>33</c:v>
                </c:pt>
                <c:pt idx="727">
                  <c:v>33</c:v>
                </c:pt>
                <c:pt idx="728">
                  <c:v>33</c:v>
                </c:pt>
                <c:pt idx="729">
                  <c:v>33</c:v>
                </c:pt>
                <c:pt idx="730">
                  <c:v>33</c:v>
                </c:pt>
                <c:pt idx="731">
                  <c:v>33</c:v>
                </c:pt>
                <c:pt idx="732">
                  <c:v>33</c:v>
                </c:pt>
                <c:pt idx="733">
                  <c:v>33</c:v>
                </c:pt>
                <c:pt idx="734">
                  <c:v>33</c:v>
                </c:pt>
                <c:pt idx="735">
                  <c:v>33</c:v>
                </c:pt>
                <c:pt idx="736">
                  <c:v>33</c:v>
                </c:pt>
                <c:pt idx="737">
                  <c:v>33</c:v>
                </c:pt>
                <c:pt idx="738">
                  <c:v>33</c:v>
                </c:pt>
                <c:pt idx="739">
                  <c:v>33</c:v>
                </c:pt>
                <c:pt idx="740">
                  <c:v>33</c:v>
                </c:pt>
                <c:pt idx="741">
                  <c:v>33</c:v>
                </c:pt>
                <c:pt idx="742">
                  <c:v>33</c:v>
                </c:pt>
                <c:pt idx="743">
                  <c:v>33</c:v>
                </c:pt>
                <c:pt idx="744">
                  <c:v>34</c:v>
                </c:pt>
                <c:pt idx="745">
                  <c:v>34</c:v>
                </c:pt>
                <c:pt idx="746">
                  <c:v>34</c:v>
                </c:pt>
                <c:pt idx="747">
                  <c:v>34</c:v>
                </c:pt>
                <c:pt idx="748">
                  <c:v>34</c:v>
                </c:pt>
                <c:pt idx="749">
                  <c:v>34</c:v>
                </c:pt>
                <c:pt idx="750">
                  <c:v>34</c:v>
                </c:pt>
                <c:pt idx="751">
                  <c:v>34</c:v>
                </c:pt>
                <c:pt idx="752">
                  <c:v>34</c:v>
                </c:pt>
                <c:pt idx="753">
                  <c:v>34</c:v>
                </c:pt>
                <c:pt idx="754">
                  <c:v>34</c:v>
                </c:pt>
                <c:pt idx="755">
                  <c:v>34</c:v>
                </c:pt>
                <c:pt idx="756">
                  <c:v>34</c:v>
                </c:pt>
                <c:pt idx="757">
                  <c:v>34</c:v>
                </c:pt>
                <c:pt idx="758">
                  <c:v>34</c:v>
                </c:pt>
                <c:pt idx="759">
                  <c:v>34</c:v>
                </c:pt>
                <c:pt idx="760">
                  <c:v>34</c:v>
                </c:pt>
                <c:pt idx="761">
                  <c:v>34</c:v>
                </c:pt>
                <c:pt idx="762">
                  <c:v>34</c:v>
                </c:pt>
                <c:pt idx="763">
                  <c:v>34</c:v>
                </c:pt>
                <c:pt idx="764">
                  <c:v>34</c:v>
                </c:pt>
                <c:pt idx="765">
                  <c:v>34</c:v>
                </c:pt>
                <c:pt idx="766">
                  <c:v>34</c:v>
                </c:pt>
                <c:pt idx="767">
                  <c:v>34</c:v>
                </c:pt>
                <c:pt idx="768">
                  <c:v>34</c:v>
                </c:pt>
                <c:pt idx="769">
                  <c:v>34</c:v>
                </c:pt>
                <c:pt idx="770">
                  <c:v>34</c:v>
                </c:pt>
                <c:pt idx="771">
                  <c:v>34</c:v>
                </c:pt>
                <c:pt idx="772">
                  <c:v>34</c:v>
                </c:pt>
                <c:pt idx="773">
                  <c:v>34</c:v>
                </c:pt>
                <c:pt idx="774">
                  <c:v>34</c:v>
                </c:pt>
                <c:pt idx="775">
                  <c:v>34</c:v>
                </c:pt>
                <c:pt idx="776">
                  <c:v>34</c:v>
                </c:pt>
                <c:pt idx="777">
                  <c:v>34</c:v>
                </c:pt>
                <c:pt idx="778">
                  <c:v>34</c:v>
                </c:pt>
                <c:pt idx="779">
                  <c:v>34</c:v>
                </c:pt>
                <c:pt idx="780">
                  <c:v>34</c:v>
                </c:pt>
                <c:pt idx="781">
                  <c:v>34</c:v>
                </c:pt>
                <c:pt idx="782">
                  <c:v>34</c:v>
                </c:pt>
                <c:pt idx="783">
                  <c:v>34</c:v>
                </c:pt>
                <c:pt idx="784">
                  <c:v>34</c:v>
                </c:pt>
                <c:pt idx="785">
                  <c:v>34</c:v>
                </c:pt>
                <c:pt idx="786">
                  <c:v>34</c:v>
                </c:pt>
                <c:pt idx="787">
                  <c:v>34</c:v>
                </c:pt>
                <c:pt idx="788">
                  <c:v>34</c:v>
                </c:pt>
                <c:pt idx="789">
                  <c:v>34</c:v>
                </c:pt>
                <c:pt idx="790">
                  <c:v>34</c:v>
                </c:pt>
                <c:pt idx="791">
                  <c:v>34</c:v>
                </c:pt>
                <c:pt idx="792">
                  <c:v>34</c:v>
                </c:pt>
                <c:pt idx="793">
                  <c:v>34</c:v>
                </c:pt>
                <c:pt idx="794">
                  <c:v>35</c:v>
                </c:pt>
                <c:pt idx="795">
                  <c:v>35</c:v>
                </c:pt>
                <c:pt idx="796">
                  <c:v>35</c:v>
                </c:pt>
                <c:pt idx="797">
                  <c:v>35</c:v>
                </c:pt>
                <c:pt idx="798">
                  <c:v>35</c:v>
                </c:pt>
                <c:pt idx="799">
                  <c:v>35</c:v>
                </c:pt>
                <c:pt idx="800">
                  <c:v>35</c:v>
                </c:pt>
                <c:pt idx="801">
                  <c:v>35</c:v>
                </c:pt>
                <c:pt idx="802">
                  <c:v>35</c:v>
                </c:pt>
                <c:pt idx="803">
                  <c:v>35</c:v>
                </c:pt>
                <c:pt idx="804">
                  <c:v>35</c:v>
                </c:pt>
                <c:pt idx="805">
                  <c:v>35</c:v>
                </c:pt>
                <c:pt idx="806">
                  <c:v>35</c:v>
                </c:pt>
                <c:pt idx="807">
                  <c:v>35</c:v>
                </c:pt>
                <c:pt idx="808">
                  <c:v>35</c:v>
                </c:pt>
                <c:pt idx="809">
                  <c:v>35</c:v>
                </c:pt>
                <c:pt idx="810">
                  <c:v>35</c:v>
                </c:pt>
                <c:pt idx="811">
                  <c:v>35</c:v>
                </c:pt>
                <c:pt idx="812">
                  <c:v>35</c:v>
                </c:pt>
                <c:pt idx="813">
                  <c:v>35</c:v>
                </c:pt>
                <c:pt idx="814">
                  <c:v>35</c:v>
                </c:pt>
                <c:pt idx="815">
                  <c:v>35</c:v>
                </c:pt>
                <c:pt idx="816">
                  <c:v>35</c:v>
                </c:pt>
                <c:pt idx="817">
                  <c:v>35</c:v>
                </c:pt>
                <c:pt idx="818">
                  <c:v>35</c:v>
                </c:pt>
                <c:pt idx="819">
                  <c:v>35</c:v>
                </c:pt>
                <c:pt idx="820">
                  <c:v>35</c:v>
                </c:pt>
                <c:pt idx="821">
                  <c:v>35</c:v>
                </c:pt>
                <c:pt idx="822">
                  <c:v>35</c:v>
                </c:pt>
                <c:pt idx="823">
                  <c:v>35</c:v>
                </c:pt>
                <c:pt idx="824">
                  <c:v>35</c:v>
                </c:pt>
                <c:pt idx="825">
                  <c:v>35</c:v>
                </c:pt>
                <c:pt idx="826">
                  <c:v>35</c:v>
                </c:pt>
                <c:pt idx="827">
                  <c:v>35</c:v>
                </c:pt>
                <c:pt idx="828">
                  <c:v>35</c:v>
                </c:pt>
                <c:pt idx="829">
                  <c:v>35</c:v>
                </c:pt>
                <c:pt idx="830">
                  <c:v>35</c:v>
                </c:pt>
                <c:pt idx="831">
                  <c:v>35</c:v>
                </c:pt>
                <c:pt idx="832">
                  <c:v>35</c:v>
                </c:pt>
                <c:pt idx="833">
                  <c:v>35</c:v>
                </c:pt>
                <c:pt idx="834">
                  <c:v>35</c:v>
                </c:pt>
                <c:pt idx="835">
                  <c:v>35</c:v>
                </c:pt>
                <c:pt idx="836">
                  <c:v>35</c:v>
                </c:pt>
                <c:pt idx="837">
                  <c:v>35</c:v>
                </c:pt>
                <c:pt idx="838">
                  <c:v>35</c:v>
                </c:pt>
                <c:pt idx="839">
                  <c:v>35</c:v>
                </c:pt>
                <c:pt idx="840">
                  <c:v>35</c:v>
                </c:pt>
                <c:pt idx="841">
                  <c:v>35</c:v>
                </c:pt>
                <c:pt idx="842">
                  <c:v>35</c:v>
                </c:pt>
                <c:pt idx="843">
                  <c:v>36</c:v>
                </c:pt>
                <c:pt idx="844">
                  <c:v>36</c:v>
                </c:pt>
                <c:pt idx="845">
                  <c:v>36</c:v>
                </c:pt>
                <c:pt idx="846">
                  <c:v>36</c:v>
                </c:pt>
                <c:pt idx="847">
                  <c:v>36</c:v>
                </c:pt>
                <c:pt idx="848">
                  <c:v>36</c:v>
                </c:pt>
                <c:pt idx="849">
                  <c:v>36</c:v>
                </c:pt>
                <c:pt idx="850">
                  <c:v>36</c:v>
                </c:pt>
                <c:pt idx="851">
                  <c:v>36</c:v>
                </c:pt>
                <c:pt idx="852">
                  <c:v>36</c:v>
                </c:pt>
                <c:pt idx="853">
                  <c:v>36</c:v>
                </c:pt>
                <c:pt idx="854">
                  <c:v>36</c:v>
                </c:pt>
                <c:pt idx="855">
                  <c:v>36</c:v>
                </c:pt>
                <c:pt idx="856">
                  <c:v>36</c:v>
                </c:pt>
                <c:pt idx="857">
                  <c:v>36</c:v>
                </c:pt>
                <c:pt idx="858">
                  <c:v>36</c:v>
                </c:pt>
                <c:pt idx="859">
                  <c:v>36</c:v>
                </c:pt>
                <c:pt idx="860">
                  <c:v>36</c:v>
                </c:pt>
                <c:pt idx="861">
                  <c:v>36</c:v>
                </c:pt>
                <c:pt idx="862">
                  <c:v>36</c:v>
                </c:pt>
                <c:pt idx="863">
                  <c:v>36</c:v>
                </c:pt>
                <c:pt idx="864">
                  <c:v>36</c:v>
                </c:pt>
                <c:pt idx="865">
                  <c:v>36</c:v>
                </c:pt>
                <c:pt idx="866">
                  <c:v>36</c:v>
                </c:pt>
                <c:pt idx="867">
                  <c:v>36</c:v>
                </c:pt>
                <c:pt idx="868">
                  <c:v>36</c:v>
                </c:pt>
                <c:pt idx="869">
                  <c:v>36</c:v>
                </c:pt>
                <c:pt idx="870">
                  <c:v>36</c:v>
                </c:pt>
                <c:pt idx="871">
                  <c:v>36</c:v>
                </c:pt>
                <c:pt idx="872">
                  <c:v>36</c:v>
                </c:pt>
                <c:pt idx="873">
                  <c:v>36</c:v>
                </c:pt>
                <c:pt idx="874">
                  <c:v>36</c:v>
                </c:pt>
                <c:pt idx="875">
                  <c:v>36</c:v>
                </c:pt>
                <c:pt idx="876">
                  <c:v>36</c:v>
                </c:pt>
                <c:pt idx="877">
                  <c:v>36</c:v>
                </c:pt>
                <c:pt idx="878">
                  <c:v>36</c:v>
                </c:pt>
                <c:pt idx="879">
                  <c:v>36</c:v>
                </c:pt>
                <c:pt idx="880">
                  <c:v>36</c:v>
                </c:pt>
                <c:pt idx="881">
                  <c:v>36</c:v>
                </c:pt>
                <c:pt idx="882">
                  <c:v>36</c:v>
                </c:pt>
                <c:pt idx="883">
                  <c:v>36</c:v>
                </c:pt>
                <c:pt idx="884">
                  <c:v>36</c:v>
                </c:pt>
                <c:pt idx="885">
                  <c:v>36</c:v>
                </c:pt>
                <c:pt idx="886">
                  <c:v>36</c:v>
                </c:pt>
                <c:pt idx="887">
                  <c:v>36</c:v>
                </c:pt>
                <c:pt idx="888">
                  <c:v>36</c:v>
                </c:pt>
                <c:pt idx="889">
                  <c:v>36</c:v>
                </c:pt>
                <c:pt idx="890">
                  <c:v>36</c:v>
                </c:pt>
                <c:pt idx="891">
                  <c:v>37</c:v>
                </c:pt>
                <c:pt idx="892">
                  <c:v>37</c:v>
                </c:pt>
                <c:pt idx="893">
                  <c:v>37</c:v>
                </c:pt>
                <c:pt idx="894">
                  <c:v>37</c:v>
                </c:pt>
                <c:pt idx="895">
                  <c:v>37</c:v>
                </c:pt>
                <c:pt idx="896">
                  <c:v>37</c:v>
                </c:pt>
                <c:pt idx="897">
                  <c:v>37</c:v>
                </c:pt>
                <c:pt idx="898">
                  <c:v>37</c:v>
                </c:pt>
                <c:pt idx="899">
                  <c:v>37</c:v>
                </c:pt>
                <c:pt idx="900">
                  <c:v>37</c:v>
                </c:pt>
                <c:pt idx="901">
                  <c:v>37</c:v>
                </c:pt>
                <c:pt idx="902">
                  <c:v>37</c:v>
                </c:pt>
                <c:pt idx="903">
                  <c:v>37</c:v>
                </c:pt>
                <c:pt idx="904">
                  <c:v>37</c:v>
                </c:pt>
                <c:pt idx="905">
                  <c:v>37</c:v>
                </c:pt>
                <c:pt idx="906">
                  <c:v>37</c:v>
                </c:pt>
                <c:pt idx="907">
                  <c:v>37</c:v>
                </c:pt>
                <c:pt idx="908">
                  <c:v>37</c:v>
                </c:pt>
                <c:pt idx="909">
                  <c:v>37</c:v>
                </c:pt>
                <c:pt idx="910">
                  <c:v>37</c:v>
                </c:pt>
                <c:pt idx="911">
                  <c:v>37</c:v>
                </c:pt>
                <c:pt idx="912">
                  <c:v>37</c:v>
                </c:pt>
                <c:pt idx="913">
                  <c:v>37</c:v>
                </c:pt>
                <c:pt idx="914">
                  <c:v>37</c:v>
                </c:pt>
                <c:pt idx="915">
                  <c:v>37</c:v>
                </c:pt>
                <c:pt idx="916">
                  <c:v>37</c:v>
                </c:pt>
                <c:pt idx="917">
                  <c:v>37</c:v>
                </c:pt>
                <c:pt idx="918">
                  <c:v>37</c:v>
                </c:pt>
                <c:pt idx="919">
                  <c:v>37</c:v>
                </c:pt>
                <c:pt idx="920">
                  <c:v>37</c:v>
                </c:pt>
                <c:pt idx="921">
                  <c:v>37</c:v>
                </c:pt>
                <c:pt idx="922">
                  <c:v>37</c:v>
                </c:pt>
                <c:pt idx="923">
                  <c:v>37</c:v>
                </c:pt>
                <c:pt idx="924">
                  <c:v>37</c:v>
                </c:pt>
                <c:pt idx="925">
                  <c:v>37</c:v>
                </c:pt>
                <c:pt idx="926">
                  <c:v>37</c:v>
                </c:pt>
                <c:pt idx="927">
                  <c:v>37</c:v>
                </c:pt>
                <c:pt idx="928">
                  <c:v>37</c:v>
                </c:pt>
                <c:pt idx="929">
                  <c:v>37</c:v>
                </c:pt>
                <c:pt idx="930">
                  <c:v>37</c:v>
                </c:pt>
                <c:pt idx="931">
                  <c:v>37</c:v>
                </c:pt>
                <c:pt idx="932">
                  <c:v>37</c:v>
                </c:pt>
                <c:pt idx="933">
                  <c:v>37</c:v>
                </c:pt>
                <c:pt idx="934">
                  <c:v>37</c:v>
                </c:pt>
                <c:pt idx="935">
                  <c:v>37</c:v>
                </c:pt>
                <c:pt idx="936">
                  <c:v>37</c:v>
                </c:pt>
                <c:pt idx="937">
                  <c:v>37</c:v>
                </c:pt>
                <c:pt idx="938">
                  <c:v>37</c:v>
                </c:pt>
                <c:pt idx="939">
                  <c:v>38</c:v>
                </c:pt>
                <c:pt idx="940">
                  <c:v>38</c:v>
                </c:pt>
                <c:pt idx="941">
                  <c:v>38</c:v>
                </c:pt>
                <c:pt idx="942">
                  <c:v>38</c:v>
                </c:pt>
                <c:pt idx="943">
                  <c:v>38</c:v>
                </c:pt>
                <c:pt idx="944">
                  <c:v>38</c:v>
                </c:pt>
                <c:pt idx="945">
                  <c:v>38</c:v>
                </c:pt>
                <c:pt idx="946">
                  <c:v>38</c:v>
                </c:pt>
                <c:pt idx="947">
                  <c:v>38</c:v>
                </c:pt>
                <c:pt idx="948">
                  <c:v>38</c:v>
                </c:pt>
                <c:pt idx="949">
                  <c:v>38</c:v>
                </c:pt>
                <c:pt idx="950">
                  <c:v>38</c:v>
                </c:pt>
                <c:pt idx="951">
                  <c:v>38</c:v>
                </c:pt>
                <c:pt idx="952">
                  <c:v>38</c:v>
                </c:pt>
                <c:pt idx="953">
                  <c:v>38</c:v>
                </c:pt>
                <c:pt idx="954">
                  <c:v>38</c:v>
                </c:pt>
                <c:pt idx="955">
                  <c:v>38</c:v>
                </c:pt>
                <c:pt idx="956">
                  <c:v>38</c:v>
                </c:pt>
                <c:pt idx="957">
                  <c:v>38</c:v>
                </c:pt>
                <c:pt idx="958">
                  <c:v>38</c:v>
                </c:pt>
                <c:pt idx="959">
                  <c:v>38</c:v>
                </c:pt>
                <c:pt idx="960">
                  <c:v>38</c:v>
                </c:pt>
                <c:pt idx="961">
                  <c:v>38</c:v>
                </c:pt>
                <c:pt idx="962">
                  <c:v>38</c:v>
                </c:pt>
                <c:pt idx="963">
                  <c:v>38</c:v>
                </c:pt>
                <c:pt idx="964">
                  <c:v>38</c:v>
                </c:pt>
                <c:pt idx="965">
                  <c:v>38</c:v>
                </c:pt>
                <c:pt idx="966">
                  <c:v>38</c:v>
                </c:pt>
                <c:pt idx="967">
                  <c:v>38</c:v>
                </c:pt>
                <c:pt idx="968">
                  <c:v>38</c:v>
                </c:pt>
                <c:pt idx="969">
                  <c:v>38</c:v>
                </c:pt>
                <c:pt idx="970">
                  <c:v>38</c:v>
                </c:pt>
                <c:pt idx="971">
                  <c:v>38</c:v>
                </c:pt>
                <c:pt idx="972">
                  <c:v>38</c:v>
                </c:pt>
                <c:pt idx="973">
                  <c:v>38</c:v>
                </c:pt>
                <c:pt idx="974">
                  <c:v>38</c:v>
                </c:pt>
                <c:pt idx="975">
                  <c:v>38</c:v>
                </c:pt>
                <c:pt idx="976">
                  <c:v>38</c:v>
                </c:pt>
                <c:pt idx="977">
                  <c:v>38</c:v>
                </c:pt>
                <c:pt idx="978">
                  <c:v>38</c:v>
                </c:pt>
                <c:pt idx="979">
                  <c:v>38</c:v>
                </c:pt>
                <c:pt idx="980">
                  <c:v>38</c:v>
                </c:pt>
                <c:pt idx="981">
                  <c:v>38</c:v>
                </c:pt>
                <c:pt idx="982">
                  <c:v>38</c:v>
                </c:pt>
                <c:pt idx="983">
                  <c:v>38</c:v>
                </c:pt>
                <c:pt idx="984">
                  <c:v>38</c:v>
                </c:pt>
                <c:pt idx="985">
                  <c:v>38</c:v>
                </c:pt>
                <c:pt idx="986">
                  <c:v>38</c:v>
                </c:pt>
                <c:pt idx="987">
                  <c:v>38</c:v>
                </c:pt>
                <c:pt idx="988">
                  <c:v>38</c:v>
                </c:pt>
                <c:pt idx="989">
                  <c:v>38</c:v>
                </c:pt>
                <c:pt idx="990">
                  <c:v>39</c:v>
                </c:pt>
                <c:pt idx="991">
                  <c:v>39</c:v>
                </c:pt>
                <c:pt idx="992">
                  <c:v>39</c:v>
                </c:pt>
                <c:pt idx="993">
                  <c:v>39</c:v>
                </c:pt>
                <c:pt idx="994">
                  <c:v>39</c:v>
                </c:pt>
                <c:pt idx="995">
                  <c:v>39</c:v>
                </c:pt>
                <c:pt idx="996">
                  <c:v>39</c:v>
                </c:pt>
                <c:pt idx="997">
                  <c:v>39</c:v>
                </c:pt>
                <c:pt idx="998">
                  <c:v>39</c:v>
                </c:pt>
                <c:pt idx="999">
                  <c:v>39</c:v>
                </c:pt>
                <c:pt idx="1000">
                  <c:v>39</c:v>
                </c:pt>
                <c:pt idx="1001">
                  <c:v>39</c:v>
                </c:pt>
                <c:pt idx="1002">
                  <c:v>39</c:v>
                </c:pt>
                <c:pt idx="1003">
                  <c:v>39</c:v>
                </c:pt>
                <c:pt idx="1004">
                  <c:v>39</c:v>
                </c:pt>
                <c:pt idx="1005">
                  <c:v>39</c:v>
                </c:pt>
                <c:pt idx="1006">
                  <c:v>39</c:v>
                </c:pt>
                <c:pt idx="1007">
                  <c:v>39</c:v>
                </c:pt>
                <c:pt idx="1008">
                  <c:v>39</c:v>
                </c:pt>
                <c:pt idx="1009">
                  <c:v>39</c:v>
                </c:pt>
                <c:pt idx="1010">
                  <c:v>39</c:v>
                </c:pt>
                <c:pt idx="1011">
                  <c:v>39</c:v>
                </c:pt>
                <c:pt idx="1012">
                  <c:v>39</c:v>
                </c:pt>
                <c:pt idx="1013">
                  <c:v>39</c:v>
                </c:pt>
                <c:pt idx="1014">
                  <c:v>39</c:v>
                </c:pt>
                <c:pt idx="1015">
                  <c:v>39</c:v>
                </c:pt>
                <c:pt idx="1016">
                  <c:v>39</c:v>
                </c:pt>
                <c:pt idx="1017">
                  <c:v>39</c:v>
                </c:pt>
                <c:pt idx="1018">
                  <c:v>39</c:v>
                </c:pt>
                <c:pt idx="1019">
                  <c:v>39</c:v>
                </c:pt>
                <c:pt idx="1020">
                  <c:v>39</c:v>
                </c:pt>
                <c:pt idx="1021">
                  <c:v>39</c:v>
                </c:pt>
                <c:pt idx="1022">
                  <c:v>39</c:v>
                </c:pt>
                <c:pt idx="1023">
                  <c:v>39</c:v>
                </c:pt>
                <c:pt idx="1024">
                  <c:v>39</c:v>
                </c:pt>
                <c:pt idx="1025">
                  <c:v>39</c:v>
                </c:pt>
                <c:pt idx="1026">
                  <c:v>39</c:v>
                </c:pt>
                <c:pt idx="1027">
                  <c:v>39</c:v>
                </c:pt>
                <c:pt idx="1028">
                  <c:v>39</c:v>
                </c:pt>
                <c:pt idx="1029">
                  <c:v>39</c:v>
                </c:pt>
                <c:pt idx="1030">
                  <c:v>39</c:v>
                </c:pt>
                <c:pt idx="1031">
                  <c:v>39</c:v>
                </c:pt>
                <c:pt idx="1032">
                  <c:v>39</c:v>
                </c:pt>
                <c:pt idx="1033">
                  <c:v>39</c:v>
                </c:pt>
                <c:pt idx="1034">
                  <c:v>39</c:v>
                </c:pt>
                <c:pt idx="1035">
                  <c:v>39</c:v>
                </c:pt>
                <c:pt idx="1036">
                  <c:v>39</c:v>
                </c:pt>
                <c:pt idx="1037">
                  <c:v>40</c:v>
                </c:pt>
                <c:pt idx="1038">
                  <c:v>40</c:v>
                </c:pt>
                <c:pt idx="1039">
                  <c:v>40</c:v>
                </c:pt>
                <c:pt idx="1040">
                  <c:v>40</c:v>
                </c:pt>
                <c:pt idx="1041">
                  <c:v>40</c:v>
                </c:pt>
                <c:pt idx="1042">
                  <c:v>40</c:v>
                </c:pt>
                <c:pt idx="1043">
                  <c:v>40</c:v>
                </c:pt>
                <c:pt idx="1044">
                  <c:v>40</c:v>
                </c:pt>
                <c:pt idx="1045">
                  <c:v>40</c:v>
                </c:pt>
                <c:pt idx="1046">
                  <c:v>40</c:v>
                </c:pt>
                <c:pt idx="1047">
                  <c:v>40</c:v>
                </c:pt>
                <c:pt idx="1048">
                  <c:v>40</c:v>
                </c:pt>
                <c:pt idx="1049">
                  <c:v>40</c:v>
                </c:pt>
                <c:pt idx="1050">
                  <c:v>40</c:v>
                </c:pt>
                <c:pt idx="1051">
                  <c:v>40</c:v>
                </c:pt>
                <c:pt idx="1052">
                  <c:v>40</c:v>
                </c:pt>
                <c:pt idx="1053">
                  <c:v>40</c:v>
                </c:pt>
                <c:pt idx="1054">
                  <c:v>40</c:v>
                </c:pt>
                <c:pt idx="1055">
                  <c:v>40</c:v>
                </c:pt>
                <c:pt idx="1056">
                  <c:v>40</c:v>
                </c:pt>
                <c:pt idx="1057">
                  <c:v>40</c:v>
                </c:pt>
                <c:pt idx="1058">
                  <c:v>40</c:v>
                </c:pt>
                <c:pt idx="1059">
                  <c:v>40</c:v>
                </c:pt>
                <c:pt idx="1060">
                  <c:v>40</c:v>
                </c:pt>
                <c:pt idx="1061">
                  <c:v>40</c:v>
                </c:pt>
                <c:pt idx="1062">
                  <c:v>40</c:v>
                </c:pt>
                <c:pt idx="1063">
                  <c:v>40</c:v>
                </c:pt>
                <c:pt idx="1064">
                  <c:v>40</c:v>
                </c:pt>
                <c:pt idx="1065">
                  <c:v>40</c:v>
                </c:pt>
                <c:pt idx="1066">
                  <c:v>40</c:v>
                </c:pt>
                <c:pt idx="1067">
                  <c:v>40</c:v>
                </c:pt>
                <c:pt idx="1068">
                  <c:v>40</c:v>
                </c:pt>
                <c:pt idx="1069">
                  <c:v>40</c:v>
                </c:pt>
                <c:pt idx="1070">
                  <c:v>40</c:v>
                </c:pt>
                <c:pt idx="1071">
                  <c:v>40</c:v>
                </c:pt>
                <c:pt idx="1072">
                  <c:v>40</c:v>
                </c:pt>
                <c:pt idx="1073">
                  <c:v>40</c:v>
                </c:pt>
                <c:pt idx="1074">
                  <c:v>40</c:v>
                </c:pt>
                <c:pt idx="1075">
                  <c:v>40</c:v>
                </c:pt>
                <c:pt idx="1076">
                  <c:v>40</c:v>
                </c:pt>
                <c:pt idx="1077">
                  <c:v>40</c:v>
                </c:pt>
                <c:pt idx="1078">
                  <c:v>40</c:v>
                </c:pt>
                <c:pt idx="1079">
                  <c:v>40</c:v>
                </c:pt>
                <c:pt idx="1080">
                  <c:v>40</c:v>
                </c:pt>
                <c:pt idx="1081">
                  <c:v>40</c:v>
                </c:pt>
                <c:pt idx="1082">
                  <c:v>40</c:v>
                </c:pt>
                <c:pt idx="1083">
                  <c:v>40</c:v>
                </c:pt>
                <c:pt idx="1084">
                  <c:v>40</c:v>
                </c:pt>
                <c:pt idx="1085">
                  <c:v>40</c:v>
                </c:pt>
                <c:pt idx="1086">
                  <c:v>40</c:v>
                </c:pt>
                <c:pt idx="1087">
                  <c:v>40</c:v>
                </c:pt>
                <c:pt idx="1088">
                  <c:v>40</c:v>
                </c:pt>
                <c:pt idx="1089">
                  <c:v>40</c:v>
                </c:pt>
                <c:pt idx="1090">
                  <c:v>41</c:v>
                </c:pt>
                <c:pt idx="1091">
                  <c:v>41</c:v>
                </c:pt>
                <c:pt idx="1092">
                  <c:v>41</c:v>
                </c:pt>
                <c:pt idx="1093">
                  <c:v>41</c:v>
                </c:pt>
                <c:pt idx="1094">
                  <c:v>41</c:v>
                </c:pt>
                <c:pt idx="1095">
                  <c:v>41</c:v>
                </c:pt>
                <c:pt idx="1096">
                  <c:v>41</c:v>
                </c:pt>
                <c:pt idx="1097">
                  <c:v>41</c:v>
                </c:pt>
                <c:pt idx="1098">
                  <c:v>41</c:v>
                </c:pt>
                <c:pt idx="1099">
                  <c:v>41</c:v>
                </c:pt>
                <c:pt idx="1100">
                  <c:v>41</c:v>
                </c:pt>
                <c:pt idx="1101">
                  <c:v>41</c:v>
                </c:pt>
                <c:pt idx="1102">
                  <c:v>41</c:v>
                </c:pt>
                <c:pt idx="1103">
                  <c:v>41</c:v>
                </c:pt>
                <c:pt idx="1104">
                  <c:v>41</c:v>
                </c:pt>
                <c:pt idx="1105">
                  <c:v>41</c:v>
                </c:pt>
                <c:pt idx="1106">
                  <c:v>41</c:v>
                </c:pt>
                <c:pt idx="1107">
                  <c:v>41</c:v>
                </c:pt>
                <c:pt idx="1108">
                  <c:v>41</c:v>
                </c:pt>
                <c:pt idx="1109">
                  <c:v>41</c:v>
                </c:pt>
                <c:pt idx="1110">
                  <c:v>41</c:v>
                </c:pt>
                <c:pt idx="1111">
                  <c:v>41</c:v>
                </c:pt>
                <c:pt idx="1112">
                  <c:v>41</c:v>
                </c:pt>
                <c:pt idx="1113">
                  <c:v>41</c:v>
                </c:pt>
                <c:pt idx="1114">
                  <c:v>41</c:v>
                </c:pt>
                <c:pt idx="1115">
                  <c:v>41</c:v>
                </c:pt>
                <c:pt idx="1116">
                  <c:v>41</c:v>
                </c:pt>
                <c:pt idx="1117">
                  <c:v>41</c:v>
                </c:pt>
                <c:pt idx="1118">
                  <c:v>41</c:v>
                </c:pt>
                <c:pt idx="1119">
                  <c:v>41</c:v>
                </c:pt>
                <c:pt idx="1120">
                  <c:v>41</c:v>
                </c:pt>
                <c:pt idx="1121">
                  <c:v>41</c:v>
                </c:pt>
                <c:pt idx="1122">
                  <c:v>41</c:v>
                </c:pt>
                <c:pt idx="1123">
                  <c:v>41</c:v>
                </c:pt>
                <c:pt idx="1124">
                  <c:v>41</c:v>
                </c:pt>
                <c:pt idx="1125">
                  <c:v>41</c:v>
                </c:pt>
                <c:pt idx="1126">
                  <c:v>41</c:v>
                </c:pt>
                <c:pt idx="1127">
                  <c:v>41</c:v>
                </c:pt>
                <c:pt idx="1128">
                  <c:v>41</c:v>
                </c:pt>
                <c:pt idx="1129">
                  <c:v>41</c:v>
                </c:pt>
                <c:pt idx="1130">
                  <c:v>41</c:v>
                </c:pt>
                <c:pt idx="1131">
                  <c:v>41</c:v>
                </c:pt>
                <c:pt idx="1132">
                  <c:v>41</c:v>
                </c:pt>
                <c:pt idx="1133">
                  <c:v>41</c:v>
                </c:pt>
                <c:pt idx="1134">
                  <c:v>41</c:v>
                </c:pt>
                <c:pt idx="1135">
                  <c:v>41</c:v>
                </c:pt>
                <c:pt idx="1136">
                  <c:v>41</c:v>
                </c:pt>
                <c:pt idx="1137">
                  <c:v>41</c:v>
                </c:pt>
                <c:pt idx="1138">
                  <c:v>41</c:v>
                </c:pt>
                <c:pt idx="1139">
                  <c:v>42</c:v>
                </c:pt>
                <c:pt idx="1140">
                  <c:v>42</c:v>
                </c:pt>
                <c:pt idx="1141">
                  <c:v>42</c:v>
                </c:pt>
                <c:pt idx="1142">
                  <c:v>42</c:v>
                </c:pt>
                <c:pt idx="1143">
                  <c:v>42</c:v>
                </c:pt>
                <c:pt idx="1144">
                  <c:v>42</c:v>
                </c:pt>
                <c:pt idx="1145">
                  <c:v>42</c:v>
                </c:pt>
                <c:pt idx="1146">
                  <c:v>42</c:v>
                </c:pt>
                <c:pt idx="1147">
                  <c:v>42</c:v>
                </c:pt>
                <c:pt idx="1148">
                  <c:v>42</c:v>
                </c:pt>
                <c:pt idx="1149">
                  <c:v>42</c:v>
                </c:pt>
                <c:pt idx="1150">
                  <c:v>42</c:v>
                </c:pt>
                <c:pt idx="1151">
                  <c:v>42</c:v>
                </c:pt>
                <c:pt idx="1152">
                  <c:v>42</c:v>
                </c:pt>
                <c:pt idx="1153">
                  <c:v>42</c:v>
                </c:pt>
                <c:pt idx="1154">
                  <c:v>42</c:v>
                </c:pt>
                <c:pt idx="1155">
                  <c:v>42</c:v>
                </c:pt>
                <c:pt idx="1156">
                  <c:v>42</c:v>
                </c:pt>
                <c:pt idx="1157">
                  <c:v>42</c:v>
                </c:pt>
                <c:pt idx="1158">
                  <c:v>42</c:v>
                </c:pt>
                <c:pt idx="1159">
                  <c:v>42</c:v>
                </c:pt>
                <c:pt idx="1160">
                  <c:v>42</c:v>
                </c:pt>
                <c:pt idx="1161">
                  <c:v>42</c:v>
                </c:pt>
                <c:pt idx="1162">
                  <c:v>42</c:v>
                </c:pt>
                <c:pt idx="1163">
                  <c:v>42</c:v>
                </c:pt>
                <c:pt idx="1164">
                  <c:v>42</c:v>
                </c:pt>
                <c:pt idx="1165">
                  <c:v>42</c:v>
                </c:pt>
                <c:pt idx="1166">
                  <c:v>42</c:v>
                </c:pt>
                <c:pt idx="1167">
                  <c:v>42</c:v>
                </c:pt>
                <c:pt idx="1168">
                  <c:v>42</c:v>
                </c:pt>
                <c:pt idx="1169">
                  <c:v>42</c:v>
                </c:pt>
                <c:pt idx="1170">
                  <c:v>42</c:v>
                </c:pt>
                <c:pt idx="1171">
                  <c:v>42</c:v>
                </c:pt>
                <c:pt idx="1172">
                  <c:v>42</c:v>
                </c:pt>
                <c:pt idx="1173">
                  <c:v>42</c:v>
                </c:pt>
                <c:pt idx="1174">
                  <c:v>42</c:v>
                </c:pt>
                <c:pt idx="1175">
                  <c:v>42</c:v>
                </c:pt>
                <c:pt idx="1176">
                  <c:v>42</c:v>
                </c:pt>
                <c:pt idx="1177">
                  <c:v>42</c:v>
                </c:pt>
                <c:pt idx="1178">
                  <c:v>42</c:v>
                </c:pt>
                <c:pt idx="1179">
                  <c:v>42</c:v>
                </c:pt>
                <c:pt idx="1180">
                  <c:v>42</c:v>
                </c:pt>
                <c:pt idx="1181">
                  <c:v>42</c:v>
                </c:pt>
                <c:pt idx="1182">
                  <c:v>42</c:v>
                </c:pt>
                <c:pt idx="1183">
                  <c:v>42</c:v>
                </c:pt>
                <c:pt idx="1184">
                  <c:v>42</c:v>
                </c:pt>
                <c:pt idx="1185">
                  <c:v>42</c:v>
                </c:pt>
                <c:pt idx="1186">
                  <c:v>42</c:v>
                </c:pt>
                <c:pt idx="1187">
                  <c:v>42</c:v>
                </c:pt>
                <c:pt idx="1188">
                  <c:v>43</c:v>
                </c:pt>
                <c:pt idx="1189">
                  <c:v>43</c:v>
                </c:pt>
                <c:pt idx="1190">
                  <c:v>43</c:v>
                </c:pt>
                <c:pt idx="1191">
                  <c:v>43</c:v>
                </c:pt>
                <c:pt idx="1192">
                  <c:v>43</c:v>
                </c:pt>
                <c:pt idx="1193">
                  <c:v>43</c:v>
                </c:pt>
                <c:pt idx="1194">
                  <c:v>43</c:v>
                </c:pt>
                <c:pt idx="1195">
                  <c:v>43</c:v>
                </c:pt>
                <c:pt idx="1196">
                  <c:v>43</c:v>
                </c:pt>
                <c:pt idx="1197">
                  <c:v>43</c:v>
                </c:pt>
                <c:pt idx="1198">
                  <c:v>43</c:v>
                </c:pt>
                <c:pt idx="1199">
                  <c:v>43</c:v>
                </c:pt>
                <c:pt idx="1200">
                  <c:v>43</c:v>
                </c:pt>
                <c:pt idx="1201">
                  <c:v>43</c:v>
                </c:pt>
                <c:pt idx="1202">
                  <c:v>43</c:v>
                </c:pt>
                <c:pt idx="1203">
                  <c:v>43</c:v>
                </c:pt>
                <c:pt idx="1204">
                  <c:v>43</c:v>
                </c:pt>
                <c:pt idx="1205">
                  <c:v>43</c:v>
                </c:pt>
                <c:pt idx="1206">
                  <c:v>43</c:v>
                </c:pt>
                <c:pt idx="1207">
                  <c:v>43</c:v>
                </c:pt>
                <c:pt idx="1208">
                  <c:v>43</c:v>
                </c:pt>
                <c:pt idx="1209">
                  <c:v>43</c:v>
                </c:pt>
                <c:pt idx="1210">
                  <c:v>43</c:v>
                </c:pt>
                <c:pt idx="1211">
                  <c:v>43</c:v>
                </c:pt>
                <c:pt idx="1212">
                  <c:v>43</c:v>
                </c:pt>
                <c:pt idx="1213">
                  <c:v>43</c:v>
                </c:pt>
                <c:pt idx="1214">
                  <c:v>43</c:v>
                </c:pt>
                <c:pt idx="1215">
                  <c:v>43</c:v>
                </c:pt>
                <c:pt idx="1216">
                  <c:v>43</c:v>
                </c:pt>
                <c:pt idx="1217">
                  <c:v>43</c:v>
                </c:pt>
                <c:pt idx="1218">
                  <c:v>43</c:v>
                </c:pt>
                <c:pt idx="1219">
                  <c:v>43</c:v>
                </c:pt>
                <c:pt idx="1220">
                  <c:v>43</c:v>
                </c:pt>
                <c:pt idx="1221">
                  <c:v>43</c:v>
                </c:pt>
                <c:pt idx="1222">
                  <c:v>43</c:v>
                </c:pt>
                <c:pt idx="1223">
                  <c:v>43</c:v>
                </c:pt>
                <c:pt idx="1224">
                  <c:v>43</c:v>
                </c:pt>
                <c:pt idx="1225">
                  <c:v>43</c:v>
                </c:pt>
                <c:pt idx="1226">
                  <c:v>43</c:v>
                </c:pt>
                <c:pt idx="1227">
                  <c:v>43</c:v>
                </c:pt>
                <c:pt idx="1228">
                  <c:v>43</c:v>
                </c:pt>
                <c:pt idx="1229">
                  <c:v>43</c:v>
                </c:pt>
                <c:pt idx="1230">
                  <c:v>43</c:v>
                </c:pt>
                <c:pt idx="1231">
                  <c:v>43</c:v>
                </c:pt>
                <c:pt idx="1232">
                  <c:v>43</c:v>
                </c:pt>
                <c:pt idx="1233">
                  <c:v>43</c:v>
                </c:pt>
                <c:pt idx="1234">
                  <c:v>43</c:v>
                </c:pt>
                <c:pt idx="1235">
                  <c:v>43</c:v>
                </c:pt>
                <c:pt idx="1236">
                  <c:v>43</c:v>
                </c:pt>
                <c:pt idx="1237">
                  <c:v>43</c:v>
                </c:pt>
                <c:pt idx="1238">
                  <c:v>43</c:v>
                </c:pt>
                <c:pt idx="1239">
                  <c:v>43</c:v>
                </c:pt>
                <c:pt idx="1240">
                  <c:v>43</c:v>
                </c:pt>
                <c:pt idx="1241">
                  <c:v>43</c:v>
                </c:pt>
                <c:pt idx="1242">
                  <c:v>43</c:v>
                </c:pt>
                <c:pt idx="1243">
                  <c:v>43</c:v>
                </c:pt>
                <c:pt idx="1244">
                  <c:v>44</c:v>
                </c:pt>
                <c:pt idx="1245">
                  <c:v>44</c:v>
                </c:pt>
                <c:pt idx="1246">
                  <c:v>44</c:v>
                </c:pt>
                <c:pt idx="1247">
                  <c:v>44</c:v>
                </c:pt>
                <c:pt idx="1248">
                  <c:v>44</c:v>
                </c:pt>
                <c:pt idx="1249">
                  <c:v>44</c:v>
                </c:pt>
                <c:pt idx="1250">
                  <c:v>44</c:v>
                </c:pt>
                <c:pt idx="1251">
                  <c:v>44</c:v>
                </c:pt>
                <c:pt idx="1252">
                  <c:v>44</c:v>
                </c:pt>
                <c:pt idx="1253">
                  <c:v>44</c:v>
                </c:pt>
                <c:pt idx="1254">
                  <c:v>44</c:v>
                </c:pt>
                <c:pt idx="1255">
                  <c:v>44</c:v>
                </c:pt>
                <c:pt idx="1256">
                  <c:v>44</c:v>
                </c:pt>
                <c:pt idx="1257">
                  <c:v>44</c:v>
                </c:pt>
                <c:pt idx="1258">
                  <c:v>44</c:v>
                </c:pt>
                <c:pt idx="1259">
                  <c:v>44</c:v>
                </c:pt>
                <c:pt idx="1260">
                  <c:v>44</c:v>
                </c:pt>
                <c:pt idx="1261">
                  <c:v>44</c:v>
                </c:pt>
                <c:pt idx="1262">
                  <c:v>44</c:v>
                </c:pt>
                <c:pt idx="1263">
                  <c:v>44</c:v>
                </c:pt>
                <c:pt idx="1264">
                  <c:v>44</c:v>
                </c:pt>
                <c:pt idx="1265">
                  <c:v>44</c:v>
                </c:pt>
                <c:pt idx="1266">
                  <c:v>44</c:v>
                </c:pt>
                <c:pt idx="1267">
                  <c:v>44</c:v>
                </c:pt>
                <c:pt idx="1268">
                  <c:v>44</c:v>
                </c:pt>
                <c:pt idx="1269">
                  <c:v>44</c:v>
                </c:pt>
                <c:pt idx="1270">
                  <c:v>44</c:v>
                </c:pt>
                <c:pt idx="1271">
                  <c:v>44</c:v>
                </c:pt>
                <c:pt idx="1272">
                  <c:v>44</c:v>
                </c:pt>
                <c:pt idx="1273">
                  <c:v>44</c:v>
                </c:pt>
                <c:pt idx="1274">
                  <c:v>44</c:v>
                </c:pt>
                <c:pt idx="1275">
                  <c:v>44</c:v>
                </c:pt>
                <c:pt idx="1276">
                  <c:v>44</c:v>
                </c:pt>
                <c:pt idx="1277">
                  <c:v>44</c:v>
                </c:pt>
                <c:pt idx="1278">
                  <c:v>44</c:v>
                </c:pt>
                <c:pt idx="1279">
                  <c:v>44</c:v>
                </c:pt>
                <c:pt idx="1280">
                  <c:v>44</c:v>
                </c:pt>
                <c:pt idx="1281">
                  <c:v>44</c:v>
                </c:pt>
                <c:pt idx="1282">
                  <c:v>44</c:v>
                </c:pt>
                <c:pt idx="1283">
                  <c:v>44</c:v>
                </c:pt>
                <c:pt idx="1284">
                  <c:v>44</c:v>
                </c:pt>
                <c:pt idx="1285">
                  <c:v>44</c:v>
                </c:pt>
                <c:pt idx="1286">
                  <c:v>44</c:v>
                </c:pt>
                <c:pt idx="1287">
                  <c:v>44</c:v>
                </c:pt>
                <c:pt idx="1288">
                  <c:v>44</c:v>
                </c:pt>
                <c:pt idx="1289">
                  <c:v>44</c:v>
                </c:pt>
                <c:pt idx="1290">
                  <c:v>44</c:v>
                </c:pt>
                <c:pt idx="1291">
                  <c:v>44</c:v>
                </c:pt>
                <c:pt idx="1292">
                  <c:v>44</c:v>
                </c:pt>
                <c:pt idx="1293">
                  <c:v>44</c:v>
                </c:pt>
                <c:pt idx="1294">
                  <c:v>44</c:v>
                </c:pt>
                <c:pt idx="1295">
                  <c:v>44</c:v>
                </c:pt>
                <c:pt idx="1296">
                  <c:v>45</c:v>
                </c:pt>
                <c:pt idx="1297">
                  <c:v>45</c:v>
                </c:pt>
                <c:pt idx="1298">
                  <c:v>45</c:v>
                </c:pt>
                <c:pt idx="1299">
                  <c:v>45</c:v>
                </c:pt>
                <c:pt idx="1300">
                  <c:v>45</c:v>
                </c:pt>
                <c:pt idx="1301">
                  <c:v>45</c:v>
                </c:pt>
                <c:pt idx="1302">
                  <c:v>45</c:v>
                </c:pt>
                <c:pt idx="1303">
                  <c:v>45</c:v>
                </c:pt>
                <c:pt idx="1304">
                  <c:v>45</c:v>
                </c:pt>
                <c:pt idx="1305">
                  <c:v>45</c:v>
                </c:pt>
                <c:pt idx="1306">
                  <c:v>45</c:v>
                </c:pt>
                <c:pt idx="1307">
                  <c:v>45</c:v>
                </c:pt>
                <c:pt idx="1308">
                  <c:v>45</c:v>
                </c:pt>
                <c:pt idx="1309">
                  <c:v>45</c:v>
                </c:pt>
                <c:pt idx="1310">
                  <c:v>45</c:v>
                </c:pt>
                <c:pt idx="1311">
                  <c:v>45</c:v>
                </c:pt>
                <c:pt idx="1312">
                  <c:v>45</c:v>
                </c:pt>
                <c:pt idx="1313">
                  <c:v>45</c:v>
                </c:pt>
                <c:pt idx="1314">
                  <c:v>45</c:v>
                </c:pt>
                <c:pt idx="1315">
                  <c:v>45</c:v>
                </c:pt>
                <c:pt idx="1316">
                  <c:v>45</c:v>
                </c:pt>
                <c:pt idx="1317">
                  <c:v>45</c:v>
                </c:pt>
                <c:pt idx="1318">
                  <c:v>45</c:v>
                </c:pt>
                <c:pt idx="1319">
                  <c:v>45</c:v>
                </c:pt>
                <c:pt idx="1320">
                  <c:v>45</c:v>
                </c:pt>
                <c:pt idx="1321">
                  <c:v>45</c:v>
                </c:pt>
                <c:pt idx="1322">
                  <c:v>45</c:v>
                </c:pt>
                <c:pt idx="1323">
                  <c:v>45</c:v>
                </c:pt>
                <c:pt idx="1324">
                  <c:v>45</c:v>
                </c:pt>
                <c:pt idx="1325">
                  <c:v>45</c:v>
                </c:pt>
                <c:pt idx="1326">
                  <c:v>45</c:v>
                </c:pt>
                <c:pt idx="1327">
                  <c:v>45</c:v>
                </c:pt>
                <c:pt idx="1328">
                  <c:v>45</c:v>
                </c:pt>
                <c:pt idx="1329">
                  <c:v>45</c:v>
                </c:pt>
                <c:pt idx="1330">
                  <c:v>45</c:v>
                </c:pt>
                <c:pt idx="1331">
                  <c:v>45</c:v>
                </c:pt>
                <c:pt idx="1332">
                  <c:v>45</c:v>
                </c:pt>
                <c:pt idx="1333">
                  <c:v>45</c:v>
                </c:pt>
                <c:pt idx="1334">
                  <c:v>45</c:v>
                </c:pt>
                <c:pt idx="1335">
                  <c:v>45</c:v>
                </c:pt>
                <c:pt idx="1336">
                  <c:v>45</c:v>
                </c:pt>
                <c:pt idx="1337">
                  <c:v>45</c:v>
                </c:pt>
                <c:pt idx="1338">
                  <c:v>45</c:v>
                </c:pt>
                <c:pt idx="1339">
                  <c:v>45</c:v>
                </c:pt>
                <c:pt idx="1340">
                  <c:v>45</c:v>
                </c:pt>
                <c:pt idx="1341">
                  <c:v>45</c:v>
                </c:pt>
                <c:pt idx="1342">
                  <c:v>45</c:v>
                </c:pt>
                <c:pt idx="1343">
                  <c:v>45</c:v>
                </c:pt>
                <c:pt idx="1344">
                  <c:v>45</c:v>
                </c:pt>
                <c:pt idx="1345">
                  <c:v>45</c:v>
                </c:pt>
                <c:pt idx="1346">
                  <c:v>45</c:v>
                </c:pt>
                <c:pt idx="1347">
                  <c:v>45</c:v>
                </c:pt>
                <c:pt idx="1348">
                  <c:v>45</c:v>
                </c:pt>
                <c:pt idx="1349">
                  <c:v>45</c:v>
                </c:pt>
                <c:pt idx="1350">
                  <c:v>46</c:v>
                </c:pt>
                <c:pt idx="1351">
                  <c:v>46</c:v>
                </c:pt>
                <c:pt idx="1352">
                  <c:v>46</c:v>
                </c:pt>
                <c:pt idx="1353">
                  <c:v>46</c:v>
                </c:pt>
                <c:pt idx="1354">
                  <c:v>46</c:v>
                </c:pt>
                <c:pt idx="1355">
                  <c:v>46</c:v>
                </c:pt>
                <c:pt idx="1356">
                  <c:v>46</c:v>
                </c:pt>
                <c:pt idx="1357">
                  <c:v>46</c:v>
                </c:pt>
                <c:pt idx="1358">
                  <c:v>46</c:v>
                </c:pt>
                <c:pt idx="1359">
                  <c:v>46</c:v>
                </c:pt>
                <c:pt idx="1360">
                  <c:v>46</c:v>
                </c:pt>
                <c:pt idx="1361">
                  <c:v>46</c:v>
                </c:pt>
                <c:pt idx="1362">
                  <c:v>46</c:v>
                </c:pt>
                <c:pt idx="1363">
                  <c:v>46</c:v>
                </c:pt>
                <c:pt idx="1364">
                  <c:v>46</c:v>
                </c:pt>
                <c:pt idx="1365">
                  <c:v>46</c:v>
                </c:pt>
                <c:pt idx="1366">
                  <c:v>46</c:v>
                </c:pt>
                <c:pt idx="1367">
                  <c:v>46</c:v>
                </c:pt>
                <c:pt idx="1368">
                  <c:v>46</c:v>
                </c:pt>
                <c:pt idx="1369">
                  <c:v>46</c:v>
                </c:pt>
                <c:pt idx="1370">
                  <c:v>46</c:v>
                </c:pt>
                <c:pt idx="1371">
                  <c:v>46</c:v>
                </c:pt>
                <c:pt idx="1372">
                  <c:v>46</c:v>
                </c:pt>
                <c:pt idx="1373">
                  <c:v>46</c:v>
                </c:pt>
                <c:pt idx="1374">
                  <c:v>46</c:v>
                </c:pt>
                <c:pt idx="1375">
                  <c:v>46</c:v>
                </c:pt>
                <c:pt idx="1376">
                  <c:v>46</c:v>
                </c:pt>
                <c:pt idx="1377">
                  <c:v>46</c:v>
                </c:pt>
                <c:pt idx="1378">
                  <c:v>46</c:v>
                </c:pt>
                <c:pt idx="1379">
                  <c:v>46</c:v>
                </c:pt>
                <c:pt idx="1380">
                  <c:v>46</c:v>
                </c:pt>
                <c:pt idx="1381">
                  <c:v>46</c:v>
                </c:pt>
                <c:pt idx="1382">
                  <c:v>46</c:v>
                </c:pt>
                <c:pt idx="1383">
                  <c:v>46</c:v>
                </c:pt>
                <c:pt idx="1384">
                  <c:v>46</c:v>
                </c:pt>
                <c:pt idx="1385">
                  <c:v>46</c:v>
                </c:pt>
                <c:pt idx="1386">
                  <c:v>46</c:v>
                </c:pt>
                <c:pt idx="1387">
                  <c:v>46</c:v>
                </c:pt>
                <c:pt idx="1388">
                  <c:v>46</c:v>
                </c:pt>
                <c:pt idx="1389">
                  <c:v>46</c:v>
                </c:pt>
                <c:pt idx="1390">
                  <c:v>46</c:v>
                </c:pt>
                <c:pt idx="1391">
                  <c:v>46</c:v>
                </c:pt>
                <c:pt idx="1392">
                  <c:v>46</c:v>
                </c:pt>
                <c:pt idx="1393">
                  <c:v>46</c:v>
                </c:pt>
                <c:pt idx="1394">
                  <c:v>46</c:v>
                </c:pt>
                <c:pt idx="1395">
                  <c:v>46</c:v>
                </c:pt>
                <c:pt idx="1396">
                  <c:v>46</c:v>
                </c:pt>
                <c:pt idx="1397">
                  <c:v>46</c:v>
                </c:pt>
                <c:pt idx="1398">
                  <c:v>46</c:v>
                </c:pt>
                <c:pt idx="1399">
                  <c:v>46</c:v>
                </c:pt>
                <c:pt idx="1400">
                  <c:v>46</c:v>
                </c:pt>
                <c:pt idx="1401">
                  <c:v>46</c:v>
                </c:pt>
                <c:pt idx="1402">
                  <c:v>46</c:v>
                </c:pt>
                <c:pt idx="1403">
                  <c:v>46</c:v>
                </c:pt>
                <c:pt idx="1404">
                  <c:v>47</c:v>
                </c:pt>
                <c:pt idx="1405">
                  <c:v>47</c:v>
                </c:pt>
                <c:pt idx="1406">
                  <c:v>47</c:v>
                </c:pt>
                <c:pt idx="1407">
                  <c:v>47</c:v>
                </c:pt>
                <c:pt idx="1408">
                  <c:v>47</c:v>
                </c:pt>
                <c:pt idx="1409">
                  <c:v>47</c:v>
                </c:pt>
                <c:pt idx="1410">
                  <c:v>47</c:v>
                </c:pt>
                <c:pt idx="1411">
                  <c:v>47</c:v>
                </c:pt>
                <c:pt idx="1412">
                  <c:v>47</c:v>
                </c:pt>
                <c:pt idx="1413">
                  <c:v>47</c:v>
                </c:pt>
                <c:pt idx="1414">
                  <c:v>47</c:v>
                </c:pt>
                <c:pt idx="1415">
                  <c:v>47</c:v>
                </c:pt>
                <c:pt idx="1416">
                  <c:v>47</c:v>
                </c:pt>
                <c:pt idx="1417">
                  <c:v>47</c:v>
                </c:pt>
                <c:pt idx="1418">
                  <c:v>47</c:v>
                </c:pt>
                <c:pt idx="1419">
                  <c:v>47</c:v>
                </c:pt>
                <c:pt idx="1420">
                  <c:v>47</c:v>
                </c:pt>
                <c:pt idx="1421">
                  <c:v>47</c:v>
                </c:pt>
                <c:pt idx="1422">
                  <c:v>47</c:v>
                </c:pt>
                <c:pt idx="1423">
                  <c:v>47</c:v>
                </c:pt>
                <c:pt idx="1424">
                  <c:v>47</c:v>
                </c:pt>
                <c:pt idx="1425">
                  <c:v>47</c:v>
                </c:pt>
                <c:pt idx="1426">
                  <c:v>47</c:v>
                </c:pt>
                <c:pt idx="1427">
                  <c:v>47</c:v>
                </c:pt>
                <c:pt idx="1428">
                  <c:v>47</c:v>
                </c:pt>
                <c:pt idx="1429">
                  <c:v>47</c:v>
                </c:pt>
                <c:pt idx="1430">
                  <c:v>47</c:v>
                </c:pt>
                <c:pt idx="1431">
                  <c:v>47</c:v>
                </c:pt>
                <c:pt idx="1432">
                  <c:v>47</c:v>
                </c:pt>
                <c:pt idx="1433">
                  <c:v>47</c:v>
                </c:pt>
                <c:pt idx="1434">
                  <c:v>47</c:v>
                </c:pt>
                <c:pt idx="1435">
                  <c:v>47</c:v>
                </c:pt>
                <c:pt idx="1436">
                  <c:v>47</c:v>
                </c:pt>
                <c:pt idx="1437">
                  <c:v>47</c:v>
                </c:pt>
                <c:pt idx="1438">
                  <c:v>47</c:v>
                </c:pt>
                <c:pt idx="1439">
                  <c:v>47</c:v>
                </c:pt>
                <c:pt idx="1440">
                  <c:v>47</c:v>
                </c:pt>
                <c:pt idx="1441">
                  <c:v>47</c:v>
                </c:pt>
                <c:pt idx="1442">
                  <c:v>47</c:v>
                </c:pt>
                <c:pt idx="1443">
                  <c:v>47</c:v>
                </c:pt>
                <c:pt idx="1444">
                  <c:v>47</c:v>
                </c:pt>
                <c:pt idx="1445">
                  <c:v>47</c:v>
                </c:pt>
                <c:pt idx="1446">
                  <c:v>47</c:v>
                </c:pt>
                <c:pt idx="1447">
                  <c:v>47</c:v>
                </c:pt>
                <c:pt idx="1448">
                  <c:v>47</c:v>
                </c:pt>
                <c:pt idx="1449">
                  <c:v>47</c:v>
                </c:pt>
                <c:pt idx="1450">
                  <c:v>47</c:v>
                </c:pt>
                <c:pt idx="1451">
                  <c:v>47</c:v>
                </c:pt>
                <c:pt idx="1452">
                  <c:v>47</c:v>
                </c:pt>
                <c:pt idx="1453">
                  <c:v>48</c:v>
                </c:pt>
                <c:pt idx="1454">
                  <c:v>48</c:v>
                </c:pt>
                <c:pt idx="1455">
                  <c:v>48</c:v>
                </c:pt>
                <c:pt idx="1456">
                  <c:v>48</c:v>
                </c:pt>
                <c:pt idx="1457">
                  <c:v>48</c:v>
                </c:pt>
                <c:pt idx="1458">
                  <c:v>48</c:v>
                </c:pt>
                <c:pt idx="1459">
                  <c:v>48</c:v>
                </c:pt>
                <c:pt idx="1460">
                  <c:v>48</c:v>
                </c:pt>
                <c:pt idx="1461">
                  <c:v>48</c:v>
                </c:pt>
                <c:pt idx="1462">
                  <c:v>48</c:v>
                </c:pt>
                <c:pt idx="1463">
                  <c:v>48</c:v>
                </c:pt>
                <c:pt idx="1464">
                  <c:v>48</c:v>
                </c:pt>
                <c:pt idx="1465">
                  <c:v>48</c:v>
                </c:pt>
                <c:pt idx="1466">
                  <c:v>48</c:v>
                </c:pt>
                <c:pt idx="1467">
                  <c:v>48</c:v>
                </c:pt>
                <c:pt idx="1468">
                  <c:v>48</c:v>
                </c:pt>
                <c:pt idx="1469">
                  <c:v>48</c:v>
                </c:pt>
                <c:pt idx="1470">
                  <c:v>48</c:v>
                </c:pt>
                <c:pt idx="1471">
                  <c:v>48</c:v>
                </c:pt>
                <c:pt idx="1472">
                  <c:v>48</c:v>
                </c:pt>
                <c:pt idx="1473">
                  <c:v>48</c:v>
                </c:pt>
                <c:pt idx="1474">
                  <c:v>48</c:v>
                </c:pt>
                <c:pt idx="1475">
                  <c:v>48</c:v>
                </c:pt>
                <c:pt idx="1476">
                  <c:v>48</c:v>
                </c:pt>
                <c:pt idx="1477">
                  <c:v>48</c:v>
                </c:pt>
                <c:pt idx="1478">
                  <c:v>48</c:v>
                </c:pt>
                <c:pt idx="1479">
                  <c:v>48</c:v>
                </c:pt>
                <c:pt idx="1480">
                  <c:v>48</c:v>
                </c:pt>
                <c:pt idx="1481">
                  <c:v>48</c:v>
                </c:pt>
                <c:pt idx="1482">
                  <c:v>48</c:v>
                </c:pt>
                <c:pt idx="1483">
                  <c:v>48</c:v>
                </c:pt>
                <c:pt idx="1484">
                  <c:v>48</c:v>
                </c:pt>
                <c:pt idx="1485">
                  <c:v>48</c:v>
                </c:pt>
                <c:pt idx="1486">
                  <c:v>48</c:v>
                </c:pt>
                <c:pt idx="1487">
                  <c:v>48</c:v>
                </c:pt>
                <c:pt idx="1488">
                  <c:v>48</c:v>
                </c:pt>
                <c:pt idx="1489">
                  <c:v>48</c:v>
                </c:pt>
                <c:pt idx="1490">
                  <c:v>48</c:v>
                </c:pt>
                <c:pt idx="1491">
                  <c:v>48</c:v>
                </c:pt>
                <c:pt idx="1492">
                  <c:v>48</c:v>
                </c:pt>
                <c:pt idx="1493">
                  <c:v>48</c:v>
                </c:pt>
                <c:pt idx="1494">
                  <c:v>48</c:v>
                </c:pt>
                <c:pt idx="1495">
                  <c:v>48</c:v>
                </c:pt>
                <c:pt idx="1496">
                  <c:v>48</c:v>
                </c:pt>
                <c:pt idx="1497">
                  <c:v>48</c:v>
                </c:pt>
                <c:pt idx="1498">
                  <c:v>48</c:v>
                </c:pt>
                <c:pt idx="1499">
                  <c:v>48</c:v>
                </c:pt>
                <c:pt idx="1500">
                  <c:v>48</c:v>
                </c:pt>
                <c:pt idx="1501">
                  <c:v>48</c:v>
                </c:pt>
                <c:pt idx="1502">
                  <c:v>48</c:v>
                </c:pt>
                <c:pt idx="1503">
                  <c:v>48</c:v>
                </c:pt>
                <c:pt idx="1504">
                  <c:v>48</c:v>
                </c:pt>
                <c:pt idx="1505">
                  <c:v>48</c:v>
                </c:pt>
                <c:pt idx="1506">
                  <c:v>48</c:v>
                </c:pt>
                <c:pt idx="1507">
                  <c:v>48</c:v>
                </c:pt>
                <c:pt idx="1508">
                  <c:v>49</c:v>
                </c:pt>
                <c:pt idx="1509">
                  <c:v>49</c:v>
                </c:pt>
                <c:pt idx="1510">
                  <c:v>49</c:v>
                </c:pt>
                <c:pt idx="1511">
                  <c:v>49</c:v>
                </c:pt>
                <c:pt idx="1512">
                  <c:v>49</c:v>
                </c:pt>
                <c:pt idx="1513">
                  <c:v>49</c:v>
                </c:pt>
                <c:pt idx="1514">
                  <c:v>49</c:v>
                </c:pt>
                <c:pt idx="1515">
                  <c:v>49</c:v>
                </c:pt>
                <c:pt idx="1516">
                  <c:v>49</c:v>
                </c:pt>
                <c:pt idx="1517">
                  <c:v>49</c:v>
                </c:pt>
                <c:pt idx="1518">
                  <c:v>49</c:v>
                </c:pt>
                <c:pt idx="1519">
                  <c:v>49</c:v>
                </c:pt>
                <c:pt idx="1520">
                  <c:v>49</c:v>
                </c:pt>
                <c:pt idx="1521">
                  <c:v>49</c:v>
                </c:pt>
                <c:pt idx="1522">
                  <c:v>49</c:v>
                </c:pt>
                <c:pt idx="1523">
                  <c:v>49</c:v>
                </c:pt>
                <c:pt idx="1524">
                  <c:v>49</c:v>
                </c:pt>
                <c:pt idx="1525">
                  <c:v>49</c:v>
                </c:pt>
                <c:pt idx="1526">
                  <c:v>49</c:v>
                </c:pt>
                <c:pt idx="1527">
                  <c:v>49</c:v>
                </c:pt>
                <c:pt idx="1528">
                  <c:v>49</c:v>
                </c:pt>
                <c:pt idx="1529">
                  <c:v>49</c:v>
                </c:pt>
                <c:pt idx="1530">
                  <c:v>49</c:v>
                </c:pt>
                <c:pt idx="1531">
                  <c:v>49</c:v>
                </c:pt>
                <c:pt idx="1532">
                  <c:v>49</c:v>
                </c:pt>
                <c:pt idx="1533">
                  <c:v>49</c:v>
                </c:pt>
                <c:pt idx="1534">
                  <c:v>49</c:v>
                </c:pt>
                <c:pt idx="1535">
                  <c:v>49</c:v>
                </c:pt>
                <c:pt idx="1536">
                  <c:v>49</c:v>
                </c:pt>
                <c:pt idx="1537">
                  <c:v>49</c:v>
                </c:pt>
                <c:pt idx="1538">
                  <c:v>49</c:v>
                </c:pt>
                <c:pt idx="1539">
                  <c:v>49</c:v>
                </c:pt>
                <c:pt idx="1540">
                  <c:v>49</c:v>
                </c:pt>
                <c:pt idx="1541">
                  <c:v>49</c:v>
                </c:pt>
                <c:pt idx="1542">
                  <c:v>49</c:v>
                </c:pt>
                <c:pt idx="1543">
                  <c:v>49</c:v>
                </c:pt>
                <c:pt idx="1544">
                  <c:v>49</c:v>
                </c:pt>
                <c:pt idx="1545">
                  <c:v>49</c:v>
                </c:pt>
                <c:pt idx="1546">
                  <c:v>49</c:v>
                </c:pt>
                <c:pt idx="1547">
                  <c:v>49</c:v>
                </c:pt>
                <c:pt idx="1548">
                  <c:v>49</c:v>
                </c:pt>
                <c:pt idx="1549">
                  <c:v>49</c:v>
                </c:pt>
                <c:pt idx="1550">
                  <c:v>49</c:v>
                </c:pt>
                <c:pt idx="1551">
                  <c:v>49</c:v>
                </c:pt>
                <c:pt idx="1552">
                  <c:v>49</c:v>
                </c:pt>
                <c:pt idx="1553">
                  <c:v>49</c:v>
                </c:pt>
                <c:pt idx="1554">
                  <c:v>49</c:v>
                </c:pt>
                <c:pt idx="1555">
                  <c:v>49</c:v>
                </c:pt>
                <c:pt idx="1556">
                  <c:v>49</c:v>
                </c:pt>
                <c:pt idx="1557">
                  <c:v>49</c:v>
                </c:pt>
                <c:pt idx="1558">
                  <c:v>49</c:v>
                </c:pt>
                <c:pt idx="1559">
                  <c:v>49</c:v>
                </c:pt>
                <c:pt idx="1560">
                  <c:v>49</c:v>
                </c:pt>
                <c:pt idx="1561">
                  <c:v>49</c:v>
                </c:pt>
                <c:pt idx="1562">
                  <c:v>49</c:v>
                </c:pt>
                <c:pt idx="1563">
                  <c:v>49</c:v>
                </c:pt>
                <c:pt idx="1564">
                  <c:v>50</c:v>
                </c:pt>
                <c:pt idx="1565">
                  <c:v>50</c:v>
                </c:pt>
                <c:pt idx="1566">
                  <c:v>50</c:v>
                </c:pt>
                <c:pt idx="1567">
                  <c:v>50</c:v>
                </c:pt>
                <c:pt idx="1568">
                  <c:v>50</c:v>
                </c:pt>
                <c:pt idx="1569">
                  <c:v>50</c:v>
                </c:pt>
                <c:pt idx="1570">
                  <c:v>50</c:v>
                </c:pt>
                <c:pt idx="1571">
                  <c:v>50</c:v>
                </c:pt>
                <c:pt idx="1572">
                  <c:v>50</c:v>
                </c:pt>
                <c:pt idx="1573">
                  <c:v>50</c:v>
                </c:pt>
                <c:pt idx="1574">
                  <c:v>50</c:v>
                </c:pt>
                <c:pt idx="1575">
                  <c:v>50</c:v>
                </c:pt>
                <c:pt idx="1576">
                  <c:v>50</c:v>
                </c:pt>
                <c:pt idx="1577">
                  <c:v>50</c:v>
                </c:pt>
                <c:pt idx="1578">
                  <c:v>50</c:v>
                </c:pt>
                <c:pt idx="1579">
                  <c:v>50</c:v>
                </c:pt>
                <c:pt idx="1580">
                  <c:v>50</c:v>
                </c:pt>
                <c:pt idx="1581">
                  <c:v>50</c:v>
                </c:pt>
                <c:pt idx="1582">
                  <c:v>50</c:v>
                </c:pt>
                <c:pt idx="1583">
                  <c:v>50</c:v>
                </c:pt>
                <c:pt idx="1584">
                  <c:v>50</c:v>
                </c:pt>
                <c:pt idx="1585">
                  <c:v>50</c:v>
                </c:pt>
                <c:pt idx="1586">
                  <c:v>50</c:v>
                </c:pt>
                <c:pt idx="1587">
                  <c:v>50</c:v>
                </c:pt>
                <c:pt idx="1588">
                  <c:v>50</c:v>
                </c:pt>
                <c:pt idx="1589">
                  <c:v>50</c:v>
                </c:pt>
                <c:pt idx="1590">
                  <c:v>50</c:v>
                </c:pt>
                <c:pt idx="1591">
                  <c:v>50</c:v>
                </c:pt>
                <c:pt idx="1592">
                  <c:v>50</c:v>
                </c:pt>
                <c:pt idx="1593">
                  <c:v>50</c:v>
                </c:pt>
                <c:pt idx="1594">
                  <c:v>50</c:v>
                </c:pt>
                <c:pt idx="1595">
                  <c:v>50</c:v>
                </c:pt>
                <c:pt idx="1596">
                  <c:v>50</c:v>
                </c:pt>
                <c:pt idx="1597">
                  <c:v>50</c:v>
                </c:pt>
                <c:pt idx="1598">
                  <c:v>50</c:v>
                </c:pt>
                <c:pt idx="1599">
                  <c:v>50</c:v>
                </c:pt>
                <c:pt idx="1600">
                  <c:v>50</c:v>
                </c:pt>
                <c:pt idx="1601">
                  <c:v>50</c:v>
                </c:pt>
                <c:pt idx="1602">
                  <c:v>50</c:v>
                </c:pt>
                <c:pt idx="1603">
                  <c:v>50</c:v>
                </c:pt>
                <c:pt idx="1604">
                  <c:v>50</c:v>
                </c:pt>
                <c:pt idx="1605">
                  <c:v>50</c:v>
                </c:pt>
                <c:pt idx="1606">
                  <c:v>50</c:v>
                </c:pt>
                <c:pt idx="1607">
                  <c:v>50</c:v>
                </c:pt>
                <c:pt idx="1608">
                  <c:v>50</c:v>
                </c:pt>
                <c:pt idx="1609">
                  <c:v>50</c:v>
                </c:pt>
                <c:pt idx="1610">
                  <c:v>50</c:v>
                </c:pt>
                <c:pt idx="1611">
                  <c:v>50</c:v>
                </c:pt>
                <c:pt idx="1612">
                  <c:v>50</c:v>
                </c:pt>
                <c:pt idx="1613">
                  <c:v>50</c:v>
                </c:pt>
                <c:pt idx="1614">
                  <c:v>50</c:v>
                </c:pt>
                <c:pt idx="1615">
                  <c:v>50</c:v>
                </c:pt>
                <c:pt idx="1616">
                  <c:v>50</c:v>
                </c:pt>
                <c:pt idx="1617">
                  <c:v>50</c:v>
                </c:pt>
                <c:pt idx="1618">
                  <c:v>50</c:v>
                </c:pt>
                <c:pt idx="1619">
                  <c:v>51</c:v>
                </c:pt>
                <c:pt idx="1620">
                  <c:v>51</c:v>
                </c:pt>
                <c:pt idx="1621">
                  <c:v>51</c:v>
                </c:pt>
                <c:pt idx="1622">
                  <c:v>51</c:v>
                </c:pt>
                <c:pt idx="1623">
                  <c:v>51</c:v>
                </c:pt>
                <c:pt idx="1624">
                  <c:v>51</c:v>
                </c:pt>
                <c:pt idx="1625">
                  <c:v>51</c:v>
                </c:pt>
                <c:pt idx="1626">
                  <c:v>51</c:v>
                </c:pt>
                <c:pt idx="1627">
                  <c:v>51</c:v>
                </c:pt>
                <c:pt idx="1628">
                  <c:v>51</c:v>
                </c:pt>
                <c:pt idx="1629">
                  <c:v>51</c:v>
                </c:pt>
                <c:pt idx="1630">
                  <c:v>51</c:v>
                </c:pt>
                <c:pt idx="1631">
                  <c:v>51</c:v>
                </c:pt>
                <c:pt idx="1632">
                  <c:v>51</c:v>
                </c:pt>
                <c:pt idx="1633">
                  <c:v>51</c:v>
                </c:pt>
                <c:pt idx="1634">
                  <c:v>51</c:v>
                </c:pt>
                <c:pt idx="1635">
                  <c:v>51</c:v>
                </c:pt>
                <c:pt idx="1636">
                  <c:v>51</c:v>
                </c:pt>
                <c:pt idx="1637">
                  <c:v>51</c:v>
                </c:pt>
                <c:pt idx="1638">
                  <c:v>51</c:v>
                </c:pt>
                <c:pt idx="1639">
                  <c:v>51</c:v>
                </c:pt>
                <c:pt idx="1640">
                  <c:v>51</c:v>
                </c:pt>
                <c:pt idx="1641">
                  <c:v>51</c:v>
                </c:pt>
                <c:pt idx="1642">
                  <c:v>51</c:v>
                </c:pt>
                <c:pt idx="1643">
                  <c:v>51</c:v>
                </c:pt>
                <c:pt idx="1644">
                  <c:v>51</c:v>
                </c:pt>
                <c:pt idx="1645">
                  <c:v>51</c:v>
                </c:pt>
                <c:pt idx="1646">
                  <c:v>51</c:v>
                </c:pt>
                <c:pt idx="1647">
                  <c:v>51</c:v>
                </c:pt>
                <c:pt idx="1648">
                  <c:v>51</c:v>
                </c:pt>
                <c:pt idx="1649">
                  <c:v>51</c:v>
                </c:pt>
                <c:pt idx="1650">
                  <c:v>51</c:v>
                </c:pt>
                <c:pt idx="1651">
                  <c:v>51</c:v>
                </c:pt>
                <c:pt idx="1652">
                  <c:v>51</c:v>
                </c:pt>
                <c:pt idx="1653">
                  <c:v>51</c:v>
                </c:pt>
                <c:pt idx="1654">
                  <c:v>51</c:v>
                </c:pt>
                <c:pt idx="1655">
                  <c:v>51</c:v>
                </c:pt>
                <c:pt idx="1656">
                  <c:v>51</c:v>
                </c:pt>
                <c:pt idx="1657">
                  <c:v>51</c:v>
                </c:pt>
                <c:pt idx="1658">
                  <c:v>51</c:v>
                </c:pt>
                <c:pt idx="1659">
                  <c:v>51</c:v>
                </c:pt>
                <c:pt idx="1660">
                  <c:v>51</c:v>
                </c:pt>
                <c:pt idx="1661">
                  <c:v>51</c:v>
                </c:pt>
                <c:pt idx="1662">
                  <c:v>51</c:v>
                </c:pt>
                <c:pt idx="1663">
                  <c:v>51</c:v>
                </c:pt>
                <c:pt idx="1664">
                  <c:v>51</c:v>
                </c:pt>
                <c:pt idx="1665">
                  <c:v>51</c:v>
                </c:pt>
                <c:pt idx="1666">
                  <c:v>51</c:v>
                </c:pt>
                <c:pt idx="1667">
                  <c:v>51</c:v>
                </c:pt>
                <c:pt idx="1668">
                  <c:v>51</c:v>
                </c:pt>
                <c:pt idx="1669">
                  <c:v>51</c:v>
                </c:pt>
                <c:pt idx="1670">
                  <c:v>51</c:v>
                </c:pt>
                <c:pt idx="1671">
                  <c:v>51</c:v>
                </c:pt>
                <c:pt idx="1672">
                  <c:v>51</c:v>
                </c:pt>
                <c:pt idx="1673">
                  <c:v>52</c:v>
                </c:pt>
                <c:pt idx="1674">
                  <c:v>52</c:v>
                </c:pt>
                <c:pt idx="1675">
                  <c:v>52</c:v>
                </c:pt>
                <c:pt idx="1676">
                  <c:v>52</c:v>
                </c:pt>
                <c:pt idx="1677">
                  <c:v>52</c:v>
                </c:pt>
                <c:pt idx="1678">
                  <c:v>52</c:v>
                </c:pt>
                <c:pt idx="1679">
                  <c:v>52</c:v>
                </c:pt>
                <c:pt idx="1680">
                  <c:v>52</c:v>
                </c:pt>
                <c:pt idx="1681">
                  <c:v>52</c:v>
                </c:pt>
                <c:pt idx="1682">
                  <c:v>52</c:v>
                </c:pt>
                <c:pt idx="1683">
                  <c:v>52</c:v>
                </c:pt>
                <c:pt idx="1684">
                  <c:v>52</c:v>
                </c:pt>
                <c:pt idx="1685">
                  <c:v>52</c:v>
                </c:pt>
                <c:pt idx="1686">
                  <c:v>52</c:v>
                </c:pt>
                <c:pt idx="1687">
                  <c:v>52</c:v>
                </c:pt>
                <c:pt idx="1688">
                  <c:v>52</c:v>
                </c:pt>
                <c:pt idx="1689">
                  <c:v>52</c:v>
                </c:pt>
                <c:pt idx="1690">
                  <c:v>52</c:v>
                </c:pt>
                <c:pt idx="1691">
                  <c:v>52</c:v>
                </c:pt>
                <c:pt idx="1692">
                  <c:v>52</c:v>
                </c:pt>
                <c:pt idx="1693">
                  <c:v>52</c:v>
                </c:pt>
                <c:pt idx="1694">
                  <c:v>52</c:v>
                </c:pt>
                <c:pt idx="1695">
                  <c:v>52</c:v>
                </c:pt>
                <c:pt idx="1696">
                  <c:v>52</c:v>
                </c:pt>
                <c:pt idx="1697">
                  <c:v>52</c:v>
                </c:pt>
                <c:pt idx="1698">
                  <c:v>52</c:v>
                </c:pt>
                <c:pt idx="1699">
                  <c:v>52</c:v>
                </c:pt>
                <c:pt idx="1700">
                  <c:v>52</c:v>
                </c:pt>
                <c:pt idx="1701">
                  <c:v>52</c:v>
                </c:pt>
                <c:pt idx="1702">
                  <c:v>52</c:v>
                </c:pt>
                <c:pt idx="1703">
                  <c:v>52</c:v>
                </c:pt>
                <c:pt idx="1704">
                  <c:v>52</c:v>
                </c:pt>
                <c:pt idx="1705">
                  <c:v>52</c:v>
                </c:pt>
                <c:pt idx="1706">
                  <c:v>52</c:v>
                </c:pt>
                <c:pt idx="1707">
                  <c:v>52</c:v>
                </c:pt>
                <c:pt idx="1708">
                  <c:v>52</c:v>
                </c:pt>
                <c:pt idx="1709">
                  <c:v>52</c:v>
                </c:pt>
                <c:pt idx="1710">
                  <c:v>52</c:v>
                </c:pt>
                <c:pt idx="1711">
                  <c:v>52</c:v>
                </c:pt>
                <c:pt idx="1712">
                  <c:v>52</c:v>
                </c:pt>
                <c:pt idx="1713">
                  <c:v>52</c:v>
                </c:pt>
                <c:pt idx="1714">
                  <c:v>52</c:v>
                </c:pt>
                <c:pt idx="1715">
                  <c:v>52</c:v>
                </c:pt>
                <c:pt idx="1716">
                  <c:v>52</c:v>
                </c:pt>
                <c:pt idx="1717">
                  <c:v>52</c:v>
                </c:pt>
                <c:pt idx="1718">
                  <c:v>52</c:v>
                </c:pt>
                <c:pt idx="1719">
                  <c:v>52</c:v>
                </c:pt>
                <c:pt idx="1720">
                  <c:v>52</c:v>
                </c:pt>
                <c:pt idx="1721">
                  <c:v>52</c:v>
                </c:pt>
                <c:pt idx="1722">
                  <c:v>52</c:v>
                </c:pt>
                <c:pt idx="1723">
                  <c:v>52</c:v>
                </c:pt>
                <c:pt idx="1724">
                  <c:v>52</c:v>
                </c:pt>
                <c:pt idx="1725">
                  <c:v>52</c:v>
                </c:pt>
                <c:pt idx="1726">
                  <c:v>52</c:v>
                </c:pt>
                <c:pt idx="1727">
                  <c:v>52</c:v>
                </c:pt>
                <c:pt idx="1728">
                  <c:v>53</c:v>
                </c:pt>
                <c:pt idx="1729">
                  <c:v>53</c:v>
                </c:pt>
                <c:pt idx="1730">
                  <c:v>53</c:v>
                </c:pt>
                <c:pt idx="1731">
                  <c:v>53</c:v>
                </c:pt>
                <c:pt idx="1732">
                  <c:v>53</c:v>
                </c:pt>
                <c:pt idx="1733">
                  <c:v>53</c:v>
                </c:pt>
                <c:pt idx="1734">
                  <c:v>53</c:v>
                </c:pt>
                <c:pt idx="1735">
                  <c:v>53</c:v>
                </c:pt>
                <c:pt idx="1736">
                  <c:v>53</c:v>
                </c:pt>
                <c:pt idx="1737">
                  <c:v>53</c:v>
                </c:pt>
                <c:pt idx="1738">
                  <c:v>53</c:v>
                </c:pt>
                <c:pt idx="1739">
                  <c:v>53</c:v>
                </c:pt>
                <c:pt idx="1740">
                  <c:v>53</c:v>
                </c:pt>
                <c:pt idx="1741">
                  <c:v>53</c:v>
                </c:pt>
                <c:pt idx="1742">
                  <c:v>53</c:v>
                </c:pt>
                <c:pt idx="1743">
                  <c:v>53</c:v>
                </c:pt>
                <c:pt idx="1744">
                  <c:v>53</c:v>
                </c:pt>
                <c:pt idx="1745">
                  <c:v>53</c:v>
                </c:pt>
                <c:pt idx="1746">
                  <c:v>53</c:v>
                </c:pt>
                <c:pt idx="1747">
                  <c:v>53</c:v>
                </c:pt>
                <c:pt idx="1748">
                  <c:v>53</c:v>
                </c:pt>
                <c:pt idx="1749">
                  <c:v>53</c:v>
                </c:pt>
                <c:pt idx="1750">
                  <c:v>53</c:v>
                </c:pt>
                <c:pt idx="1751">
                  <c:v>53</c:v>
                </c:pt>
                <c:pt idx="1752">
                  <c:v>53</c:v>
                </c:pt>
                <c:pt idx="1753">
                  <c:v>53</c:v>
                </c:pt>
                <c:pt idx="1754">
                  <c:v>53</c:v>
                </c:pt>
                <c:pt idx="1755">
                  <c:v>53</c:v>
                </c:pt>
                <c:pt idx="1756">
                  <c:v>53</c:v>
                </c:pt>
                <c:pt idx="1757">
                  <c:v>53</c:v>
                </c:pt>
                <c:pt idx="1758">
                  <c:v>53</c:v>
                </c:pt>
                <c:pt idx="1759">
                  <c:v>53</c:v>
                </c:pt>
                <c:pt idx="1760">
                  <c:v>53</c:v>
                </c:pt>
                <c:pt idx="1761">
                  <c:v>53</c:v>
                </c:pt>
                <c:pt idx="1762">
                  <c:v>53</c:v>
                </c:pt>
                <c:pt idx="1763">
                  <c:v>53</c:v>
                </c:pt>
                <c:pt idx="1764">
                  <c:v>53</c:v>
                </c:pt>
                <c:pt idx="1765">
                  <c:v>53</c:v>
                </c:pt>
                <c:pt idx="1766">
                  <c:v>53</c:v>
                </c:pt>
                <c:pt idx="1767">
                  <c:v>53</c:v>
                </c:pt>
                <c:pt idx="1768">
                  <c:v>53</c:v>
                </c:pt>
                <c:pt idx="1769">
                  <c:v>53</c:v>
                </c:pt>
                <c:pt idx="1770">
                  <c:v>53</c:v>
                </c:pt>
                <c:pt idx="1771">
                  <c:v>53</c:v>
                </c:pt>
                <c:pt idx="1772">
                  <c:v>53</c:v>
                </c:pt>
                <c:pt idx="1773">
                  <c:v>53</c:v>
                </c:pt>
                <c:pt idx="1774">
                  <c:v>53</c:v>
                </c:pt>
                <c:pt idx="1775">
                  <c:v>53</c:v>
                </c:pt>
                <c:pt idx="1776">
                  <c:v>53</c:v>
                </c:pt>
                <c:pt idx="1777">
                  <c:v>53</c:v>
                </c:pt>
                <c:pt idx="1778">
                  <c:v>53</c:v>
                </c:pt>
                <c:pt idx="1779">
                  <c:v>53</c:v>
                </c:pt>
                <c:pt idx="1780">
                  <c:v>53</c:v>
                </c:pt>
                <c:pt idx="1781">
                  <c:v>53</c:v>
                </c:pt>
                <c:pt idx="1782">
                  <c:v>53</c:v>
                </c:pt>
                <c:pt idx="1783">
                  <c:v>53</c:v>
                </c:pt>
                <c:pt idx="1784">
                  <c:v>53</c:v>
                </c:pt>
                <c:pt idx="1785">
                  <c:v>54</c:v>
                </c:pt>
                <c:pt idx="1786">
                  <c:v>54</c:v>
                </c:pt>
                <c:pt idx="1787">
                  <c:v>54</c:v>
                </c:pt>
                <c:pt idx="1788">
                  <c:v>54</c:v>
                </c:pt>
                <c:pt idx="1789">
                  <c:v>54</c:v>
                </c:pt>
                <c:pt idx="1790">
                  <c:v>54</c:v>
                </c:pt>
                <c:pt idx="1791">
                  <c:v>54</c:v>
                </c:pt>
                <c:pt idx="1792">
                  <c:v>54</c:v>
                </c:pt>
                <c:pt idx="1793">
                  <c:v>54</c:v>
                </c:pt>
                <c:pt idx="1794">
                  <c:v>54</c:v>
                </c:pt>
                <c:pt idx="1795">
                  <c:v>54</c:v>
                </c:pt>
                <c:pt idx="1796">
                  <c:v>54</c:v>
                </c:pt>
                <c:pt idx="1797">
                  <c:v>54</c:v>
                </c:pt>
                <c:pt idx="1798">
                  <c:v>54</c:v>
                </c:pt>
                <c:pt idx="1799">
                  <c:v>54</c:v>
                </c:pt>
                <c:pt idx="1800">
                  <c:v>54</c:v>
                </c:pt>
                <c:pt idx="1801">
                  <c:v>54</c:v>
                </c:pt>
                <c:pt idx="1802">
                  <c:v>54</c:v>
                </c:pt>
                <c:pt idx="1803">
                  <c:v>54</c:v>
                </c:pt>
                <c:pt idx="1804">
                  <c:v>54</c:v>
                </c:pt>
                <c:pt idx="1805">
                  <c:v>54</c:v>
                </c:pt>
                <c:pt idx="1806">
                  <c:v>54</c:v>
                </c:pt>
                <c:pt idx="1807">
                  <c:v>54</c:v>
                </c:pt>
                <c:pt idx="1808">
                  <c:v>54</c:v>
                </c:pt>
                <c:pt idx="1809">
                  <c:v>54</c:v>
                </c:pt>
                <c:pt idx="1810">
                  <c:v>54</c:v>
                </c:pt>
                <c:pt idx="1811">
                  <c:v>54</c:v>
                </c:pt>
                <c:pt idx="1812">
                  <c:v>54</c:v>
                </c:pt>
                <c:pt idx="1813">
                  <c:v>54</c:v>
                </c:pt>
                <c:pt idx="1814">
                  <c:v>54</c:v>
                </c:pt>
                <c:pt idx="1815">
                  <c:v>54</c:v>
                </c:pt>
                <c:pt idx="1816">
                  <c:v>54</c:v>
                </c:pt>
                <c:pt idx="1817">
                  <c:v>54</c:v>
                </c:pt>
                <c:pt idx="1818">
                  <c:v>54</c:v>
                </c:pt>
                <c:pt idx="1819">
                  <c:v>54</c:v>
                </c:pt>
                <c:pt idx="1820">
                  <c:v>54</c:v>
                </c:pt>
                <c:pt idx="1821">
                  <c:v>54</c:v>
                </c:pt>
                <c:pt idx="1822">
                  <c:v>54</c:v>
                </c:pt>
                <c:pt idx="1823">
                  <c:v>54</c:v>
                </c:pt>
                <c:pt idx="1824">
                  <c:v>54</c:v>
                </c:pt>
                <c:pt idx="1825">
                  <c:v>54</c:v>
                </c:pt>
                <c:pt idx="1826">
                  <c:v>54</c:v>
                </c:pt>
                <c:pt idx="1827">
                  <c:v>54</c:v>
                </c:pt>
                <c:pt idx="1828">
                  <c:v>54</c:v>
                </c:pt>
                <c:pt idx="1829">
                  <c:v>54</c:v>
                </c:pt>
                <c:pt idx="1830">
                  <c:v>54</c:v>
                </c:pt>
                <c:pt idx="1831">
                  <c:v>54</c:v>
                </c:pt>
                <c:pt idx="1832">
                  <c:v>54</c:v>
                </c:pt>
                <c:pt idx="1833">
                  <c:v>54</c:v>
                </c:pt>
                <c:pt idx="1834">
                  <c:v>54</c:v>
                </c:pt>
                <c:pt idx="1835">
                  <c:v>54</c:v>
                </c:pt>
                <c:pt idx="1836">
                  <c:v>54</c:v>
                </c:pt>
                <c:pt idx="1837">
                  <c:v>54</c:v>
                </c:pt>
                <c:pt idx="1838">
                  <c:v>54</c:v>
                </c:pt>
                <c:pt idx="1839">
                  <c:v>54</c:v>
                </c:pt>
                <c:pt idx="1840">
                  <c:v>55</c:v>
                </c:pt>
                <c:pt idx="1841">
                  <c:v>55</c:v>
                </c:pt>
                <c:pt idx="1842">
                  <c:v>55</c:v>
                </c:pt>
                <c:pt idx="1843">
                  <c:v>55</c:v>
                </c:pt>
                <c:pt idx="1844">
                  <c:v>55</c:v>
                </c:pt>
                <c:pt idx="1845">
                  <c:v>55</c:v>
                </c:pt>
                <c:pt idx="1846">
                  <c:v>55</c:v>
                </c:pt>
                <c:pt idx="1847">
                  <c:v>55</c:v>
                </c:pt>
                <c:pt idx="1848">
                  <c:v>55</c:v>
                </c:pt>
                <c:pt idx="1849">
                  <c:v>55</c:v>
                </c:pt>
                <c:pt idx="1850">
                  <c:v>55</c:v>
                </c:pt>
                <c:pt idx="1851">
                  <c:v>55</c:v>
                </c:pt>
                <c:pt idx="1852">
                  <c:v>55</c:v>
                </c:pt>
                <c:pt idx="1853">
                  <c:v>55</c:v>
                </c:pt>
                <c:pt idx="1854">
                  <c:v>55</c:v>
                </c:pt>
                <c:pt idx="1855">
                  <c:v>55</c:v>
                </c:pt>
                <c:pt idx="1856">
                  <c:v>55</c:v>
                </c:pt>
                <c:pt idx="1857">
                  <c:v>55</c:v>
                </c:pt>
                <c:pt idx="1858">
                  <c:v>55</c:v>
                </c:pt>
                <c:pt idx="1859">
                  <c:v>55</c:v>
                </c:pt>
                <c:pt idx="1860">
                  <c:v>55</c:v>
                </c:pt>
                <c:pt idx="1861">
                  <c:v>55</c:v>
                </c:pt>
                <c:pt idx="1862">
                  <c:v>55</c:v>
                </c:pt>
                <c:pt idx="1863">
                  <c:v>55</c:v>
                </c:pt>
                <c:pt idx="1864">
                  <c:v>55</c:v>
                </c:pt>
                <c:pt idx="1865">
                  <c:v>55</c:v>
                </c:pt>
                <c:pt idx="1866">
                  <c:v>55</c:v>
                </c:pt>
                <c:pt idx="1867">
                  <c:v>55</c:v>
                </c:pt>
                <c:pt idx="1868">
                  <c:v>55</c:v>
                </c:pt>
                <c:pt idx="1869">
                  <c:v>55</c:v>
                </c:pt>
                <c:pt idx="1870">
                  <c:v>55</c:v>
                </c:pt>
                <c:pt idx="1871">
                  <c:v>55</c:v>
                </c:pt>
                <c:pt idx="1872">
                  <c:v>55</c:v>
                </c:pt>
                <c:pt idx="1873">
                  <c:v>55</c:v>
                </c:pt>
                <c:pt idx="1874">
                  <c:v>55</c:v>
                </c:pt>
                <c:pt idx="1875">
                  <c:v>55</c:v>
                </c:pt>
                <c:pt idx="1876">
                  <c:v>55</c:v>
                </c:pt>
                <c:pt idx="1877">
                  <c:v>55</c:v>
                </c:pt>
                <c:pt idx="1878">
                  <c:v>55</c:v>
                </c:pt>
                <c:pt idx="1879">
                  <c:v>55</c:v>
                </c:pt>
                <c:pt idx="1880">
                  <c:v>55</c:v>
                </c:pt>
                <c:pt idx="1881">
                  <c:v>55</c:v>
                </c:pt>
                <c:pt idx="1882">
                  <c:v>55</c:v>
                </c:pt>
                <c:pt idx="1883">
                  <c:v>55</c:v>
                </c:pt>
                <c:pt idx="1884">
                  <c:v>55</c:v>
                </c:pt>
                <c:pt idx="1885">
                  <c:v>55</c:v>
                </c:pt>
                <c:pt idx="1886">
                  <c:v>55</c:v>
                </c:pt>
                <c:pt idx="1887">
                  <c:v>55</c:v>
                </c:pt>
                <c:pt idx="1888">
                  <c:v>55</c:v>
                </c:pt>
                <c:pt idx="1889">
                  <c:v>55</c:v>
                </c:pt>
                <c:pt idx="1890">
                  <c:v>55</c:v>
                </c:pt>
                <c:pt idx="1891">
                  <c:v>55</c:v>
                </c:pt>
                <c:pt idx="1892">
                  <c:v>55</c:v>
                </c:pt>
                <c:pt idx="1893">
                  <c:v>55</c:v>
                </c:pt>
                <c:pt idx="1894">
                  <c:v>55</c:v>
                </c:pt>
                <c:pt idx="1895">
                  <c:v>55</c:v>
                </c:pt>
                <c:pt idx="1896">
                  <c:v>55</c:v>
                </c:pt>
                <c:pt idx="1897">
                  <c:v>55</c:v>
                </c:pt>
                <c:pt idx="1898">
                  <c:v>56</c:v>
                </c:pt>
                <c:pt idx="1899">
                  <c:v>56</c:v>
                </c:pt>
                <c:pt idx="1900">
                  <c:v>56</c:v>
                </c:pt>
                <c:pt idx="1901">
                  <c:v>56</c:v>
                </c:pt>
                <c:pt idx="1902">
                  <c:v>56</c:v>
                </c:pt>
                <c:pt idx="1903">
                  <c:v>56</c:v>
                </c:pt>
                <c:pt idx="1904">
                  <c:v>56</c:v>
                </c:pt>
                <c:pt idx="1905">
                  <c:v>56</c:v>
                </c:pt>
                <c:pt idx="1906">
                  <c:v>56</c:v>
                </c:pt>
                <c:pt idx="1907">
                  <c:v>56</c:v>
                </c:pt>
                <c:pt idx="1908">
                  <c:v>56</c:v>
                </c:pt>
                <c:pt idx="1909">
                  <c:v>56</c:v>
                </c:pt>
                <c:pt idx="1910">
                  <c:v>56</c:v>
                </c:pt>
                <c:pt idx="1911">
                  <c:v>56</c:v>
                </c:pt>
                <c:pt idx="1912">
                  <c:v>56</c:v>
                </c:pt>
                <c:pt idx="1913">
                  <c:v>56</c:v>
                </c:pt>
                <c:pt idx="1914">
                  <c:v>56</c:v>
                </c:pt>
                <c:pt idx="1915">
                  <c:v>56</c:v>
                </c:pt>
                <c:pt idx="1916">
                  <c:v>56</c:v>
                </c:pt>
                <c:pt idx="1917">
                  <c:v>56</c:v>
                </c:pt>
                <c:pt idx="1918">
                  <c:v>56</c:v>
                </c:pt>
                <c:pt idx="1919">
                  <c:v>56</c:v>
                </c:pt>
                <c:pt idx="1920">
                  <c:v>56</c:v>
                </c:pt>
                <c:pt idx="1921">
                  <c:v>56</c:v>
                </c:pt>
                <c:pt idx="1922">
                  <c:v>56</c:v>
                </c:pt>
                <c:pt idx="1923">
                  <c:v>56</c:v>
                </c:pt>
                <c:pt idx="1924">
                  <c:v>56</c:v>
                </c:pt>
                <c:pt idx="1925">
                  <c:v>56</c:v>
                </c:pt>
                <c:pt idx="1926">
                  <c:v>56</c:v>
                </c:pt>
                <c:pt idx="1927">
                  <c:v>56</c:v>
                </c:pt>
                <c:pt idx="1928">
                  <c:v>56</c:v>
                </c:pt>
                <c:pt idx="1929">
                  <c:v>56</c:v>
                </c:pt>
                <c:pt idx="1930">
                  <c:v>56</c:v>
                </c:pt>
                <c:pt idx="1931">
                  <c:v>56</c:v>
                </c:pt>
                <c:pt idx="1932">
                  <c:v>56</c:v>
                </c:pt>
                <c:pt idx="1933">
                  <c:v>56</c:v>
                </c:pt>
                <c:pt idx="1934">
                  <c:v>56</c:v>
                </c:pt>
                <c:pt idx="1935">
                  <c:v>56</c:v>
                </c:pt>
                <c:pt idx="1936">
                  <c:v>56</c:v>
                </c:pt>
                <c:pt idx="1937">
                  <c:v>56</c:v>
                </c:pt>
                <c:pt idx="1938">
                  <c:v>56</c:v>
                </c:pt>
                <c:pt idx="1939">
                  <c:v>56</c:v>
                </c:pt>
                <c:pt idx="1940">
                  <c:v>56</c:v>
                </c:pt>
                <c:pt idx="1941">
                  <c:v>56</c:v>
                </c:pt>
                <c:pt idx="1942">
                  <c:v>56</c:v>
                </c:pt>
                <c:pt idx="1943">
                  <c:v>56</c:v>
                </c:pt>
                <c:pt idx="1944">
                  <c:v>56</c:v>
                </c:pt>
                <c:pt idx="1945">
                  <c:v>56</c:v>
                </c:pt>
                <c:pt idx="1946">
                  <c:v>56</c:v>
                </c:pt>
                <c:pt idx="1947">
                  <c:v>56</c:v>
                </c:pt>
                <c:pt idx="1948">
                  <c:v>56</c:v>
                </c:pt>
                <c:pt idx="1949">
                  <c:v>56</c:v>
                </c:pt>
                <c:pt idx="1950">
                  <c:v>56</c:v>
                </c:pt>
                <c:pt idx="1951">
                  <c:v>56</c:v>
                </c:pt>
                <c:pt idx="1952">
                  <c:v>56</c:v>
                </c:pt>
                <c:pt idx="1953">
                  <c:v>56</c:v>
                </c:pt>
                <c:pt idx="1954">
                  <c:v>56</c:v>
                </c:pt>
                <c:pt idx="1955">
                  <c:v>56</c:v>
                </c:pt>
                <c:pt idx="1956">
                  <c:v>57</c:v>
                </c:pt>
                <c:pt idx="1957">
                  <c:v>57</c:v>
                </c:pt>
                <c:pt idx="1958">
                  <c:v>57</c:v>
                </c:pt>
                <c:pt idx="1959">
                  <c:v>57</c:v>
                </c:pt>
                <c:pt idx="1960">
                  <c:v>57</c:v>
                </c:pt>
                <c:pt idx="1961">
                  <c:v>57</c:v>
                </c:pt>
                <c:pt idx="1962">
                  <c:v>57</c:v>
                </c:pt>
                <c:pt idx="1963">
                  <c:v>57</c:v>
                </c:pt>
                <c:pt idx="1964">
                  <c:v>57</c:v>
                </c:pt>
                <c:pt idx="1965">
                  <c:v>57</c:v>
                </c:pt>
                <c:pt idx="1966">
                  <c:v>57</c:v>
                </c:pt>
                <c:pt idx="1967">
                  <c:v>57</c:v>
                </c:pt>
                <c:pt idx="1968">
                  <c:v>57</c:v>
                </c:pt>
                <c:pt idx="1969">
                  <c:v>57</c:v>
                </c:pt>
                <c:pt idx="1970">
                  <c:v>57</c:v>
                </c:pt>
                <c:pt idx="1971">
                  <c:v>57</c:v>
                </c:pt>
                <c:pt idx="1972">
                  <c:v>57</c:v>
                </c:pt>
                <c:pt idx="1973">
                  <c:v>57</c:v>
                </c:pt>
                <c:pt idx="1974">
                  <c:v>57</c:v>
                </c:pt>
                <c:pt idx="1975">
                  <c:v>57</c:v>
                </c:pt>
                <c:pt idx="1976">
                  <c:v>57</c:v>
                </c:pt>
                <c:pt idx="1977">
                  <c:v>57</c:v>
                </c:pt>
                <c:pt idx="1978">
                  <c:v>57</c:v>
                </c:pt>
                <c:pt idx="1979">
                  <c:v>57</c:v>
                </c:pt>
                <c:pt idx="1980">
                  <c:v>57</c:v>
                </c:pt>
                <c:pt idx="1981">
                  <c:v>57</c:v>
                </c:pt>
                <c:pt idx="1982">
                  <c:v>57</c:v>
                </c:pt>
                <c:pt idx="1983">
                  <c:v>57</c:v>
                </c:pt>
                <c:pt idx="1984">
                  <c:v>57</c:v>
                </c:pt>
                <c:pt idx="1985">
                  <c:v>57</c:v>
                </c:pt>
                <c:pt idx="1986">
                  <c:v>57</c:v>
                </c:pt>
                <c:pt idx="1987">
                  <c:v>57</c:v>
                </c:pt>
                <c:pt idx="1988">
                  <c:v>57</c:v>
                </c:pt>
                <c:pt idx="1989">
                  <c:v>57</c:v>
                </c:pt>
                <c:pt idx="1990">
                  <c:v>57</c:v>
                </c:pt>
                <c:pt idx="1991">
                  <c:v>57</c:v>
                </c:pt>
                <c:pt idx="1992">
                  <c:v>57</c:v>
                </c:pt>
                <c:pt idx="1993">
                  <c:v>57</c:v>
                </c:pt>
                <c:pt idx="1994">
                  <c:v>57</c:v>
                </c:pt>
                <c:pt idx="1995">
                  <c:v>57</c:v>
                </c:pt>
                <c:pt idx="1996">
                  <c:v>57</c:v>
                </c:pt>
                <c:pt idx="1997">
                  <c:v>57</c:v>
                </c:pt>
                <c:pt idx="1998">
                  <c:v>57</c:v>
                </c:pt>
                <c:pt idx="1999">
                  <c:v>57</c:v>
                </c:pt>
                <c:pt idx="2000">
                  <c:v>57</c:v>
                </c:pt>
                <c:pt idx="2001">
                  <c:v>57</c:v>
                </c:pt>
                <c:pt idx="2002">
                  <c:v>57</c:v>
                </c:pt>
                <c:pt idx="2003">
                  <c:v>57</c:v>
                </c:pt>
                <c:pt idx="2004">
                  <c:v>57</c:v>
                </c:pt>
                <c:pt idx="2005">
                  <c:v>57</c:v>
                </c:pt>
                <c:pt idx="2006">
                  <c:v>57</c:v>
                </c:pt>
                <c:pt idx="2007">
                  <c:v>57</c:v>
                </c:pt>
                <c:pt idx="2008">
                  <c:v>57</c:v>
                </c:pt>
                <c:pt idx="2009">
                  <c:v>57</c:v>
                </c:pt>
                <c:pt idx="2010">
                  <c:v>57</c:v>
                </c:pt>
                <c:pt idx="2011">
                  <c:v>57</c:v>
                </c:pt>
                <c:pt idx="2012">
                  <c:v>57</c:v>
                </c:pt>
                <c:pt idx="2013">
                  <c:v>58</c:v>
                </c:pt>
                <c:pt idx="2014">
                  <c:v>58</c:v>
                </c:pt>
                <c:pt idx="2015">
                  <c:v>58</c:v>
                </c:pt>
                <c:pt idx="2016">
                  <c:v>58</c:v>
                </c:pt>
                <c:pt idx="2017">
                  <c:v>58</c:v>
                </c:pt>
                <c:pt idx="2018">
                  <c:v>58</c:v>
                </c:pt>
                <c:pt idx="2019">
                  <c:v>58</c:v>
                </c:pt>
                <c:pt idx="2020">
                  <c:v>58</c:v>
                </c:pt>
                <c:pt idx="2021">
                  <c:v>58</c:v>
                </c:pt>
                <c:pt idx="2022">
                  <c:v>58</c:v>
                </c:pt>
                <c:pt idx="2023">
                  <c:v>58</c:v>
                </c:pt>
                <c:pt idx="2024">
                  <c:v>58</c:v>
                </c:pt>
                <c:pt idx="2025">
                  <c:v>58</c:v>
                </c:pt>
                <c:pt idx="2026">
                  <c:v>58</c:v>
                </c:pt>
                <c:pt idx="2027">
                  <c:v>58</c:v>
                </c:pt>
                <c:pt idx="2028">
                  <c:v>58</c:v>
                </c:pt>
                <c:pt idx="2029">
                  <c:v>58</c:v>
                </c:pt>
                <c:pt idx="2030">
                  <c:v>58</c:v>
                </c:pt>
                <c:pt idx="2031">
                  <c:v>58</c:v>
                </c:pt>
                <c:pt idx="2032">
                  <c:v>58</c:v>
                </c:pt>
                <c:pt idx="2033">
                  <c:v>58</c:v>
                </c:pt>
                <c:pt idx="2034">
                  <c:v>58</c:v>
                </c:pt>
                <c:pt idx="2035">
                  <c:v>58</c:v>
                </c:pt>
                <c:pt idx="2036">
                  <c:v>58</c:v>
                </c:pt>
                <c:pt idx="2037">
                  <c:v>58</c:v>
                </c:pt>
                <c:pt idx="2038">
                  <c:v>58</c:v>
                </c:pt>
                <c:pt idx="2039">
                  <c:v>58</c:v>
                </c:pt>
                <c:pt idx="2040">
                  <c:v>58</c:v>
                </c:pt>
                <c:pt idx="2041">
                  <c:v>58</c:v>
                </c:pt>
                <c:pt idx="2042">
                  <c:v>58</c:v>
                </c:pt>
                <c:pt idx="2043">
                  <c:v>58</c:v>
                </c:pt>
                <c:pt idx="2044">
                  <c:v>58</c:v>
                </c:pt>
                <c:pt idx="2045">
                  <c:v>58</c:v>
                </c:pt>
                <c:pt idx="2046">
                  <c:v>58</c:v>
                </c:pt>
                <c:pt idx="2047">
                  <c:v>58</c:v>
                </c:pt>
                <c:pt idx="2048">
                  <c:v>58</c:v>
                </c:pt>
                <c:pt idx="2049">
                  <c:v>58</c:v>
                </c:pt>
                <c:pt idx="2050">
                  <c:v>58</c:v>
                </c:pt>
                <c:pt idx="2051">
                  <c:v>58</c:v>
                </c:pt>
                <c:pt idx="2052">
                  <c:v>58</c:v>
                </c:pt>
                <c:pt idx="2053">
                  <c:v>58</c:v>
                </c:pt>
                <c:pt idx="2054">
                  <c:v>58</c:v>
                </c:pt>
                <c:pt idx="2055">
                  <c:v>58</c:v>
                </c:pt>
                <c:pt idx="2056">
                  <c:v>58</c:v>
                </c:pt>
                <c:pt idx="2057">
                  <c:v>58</c:v>
                </c:pt>
                <c:pt idx="2058">
                  <c:v>58</c:v>
                </c:pt>
                <c:pt idx="2059">
                  <c:v>58</c:v>
                </c:pt>
                <c:pt idx="2060">
                  <c:v>58</c:v>
                </c:pt>
                <c:pt idx="2061">
                  <c:v>58</c:v>
                </c:pt>
                <c:pt idx="2062">
                  <c:v>58</c:v>
                </c:pt>
                <c:pt idx="2063">
                  <c:v>58</c:v>
                </c:pt>
                <c:pt idx="2064">
                  <c:v>58</c:v>
                </c:pt>
                <c:pt idx="2065">
                  <c:v>58</c:v>
                </c:pt>
                <c:pt idx="2066">
                  <c:v>58</c:v>
                </c:pt>
                <c:pt idx="2067">
                  <c:v>58</c:v>
                </c:pt>
                <c:pt idx="2068">
                  <c:v>58</c:v>
                </c:pt>
                <c:pt idx="2069">
                  <c:v>58</c:v>
                </c:pt>
                <c:pt idx="2070">
                  <c:v>59</c:v>
                </c:pt>
                <c:pt idx="2071">
                  <c:v>59</c:v>
                </c:pt>
                <c:pt idx="2072">
                  <c:v>59</c:v>
                </c:pt>
                <c:pt idx="2073">
                  <c:v>59</c:v>
                </c:pt>
                <c:pt idx="2074">
                  <c:v>59</c:v>
                </c:pt>
                <c:pt idx="2075">
                  <c:v>59</c:v>
                </c:pt>
                <c:pt idx="2076">
                  <c:v>59</c:v>
                </c:pt>
                <c:pt idx="2077">
                  <c:v>59</c:v>
                </c:pt>
                <c:pt idx="2078">
                  <c:v>59</c:v>
                </c:pt>
                <c:pt idx="2079">
                  <c:v>59</c:v>
                </c:pt>
                <c:pt idx="2080">
                  <c:v>59</c:v>
                </c:pt>
                <c:pt idx="2081">
                  <c:v>59</c:v>
                </c:pt>
                <c:pt idx="2082">
                  <c:v>59</c:v>
                </c:pt>
                <c:pt idx="2083">
                  <c:v>59</c:v>
                </c:pt>
                <c:pt idx="2084">
                  <c:v>59</c:v>
                </c:pt>
                <c:pt idx="2085">
                  <c:v>59</c:v>
                </c:pt>
                <c:pt idx="2086">
                  <c:v>59</c:v>
                </c:pt>
                <c:pt idx="2087">
                  <c:v>59</c:v>
                </c:pt>
                <c:pt idx="2088">
                  <c:v>59</c:v>
                </c:pt>
                <c:pt idx="2089">
                  <c:v>59</c:v>
                </c:pt>
                <c:pt idx="2090">
                  <c:v>59</c:v>
                </c:pt>
                <c:pt idx="2091">
                  <c:v>59</c:v>
                </c:pt>
                <c:pt idx="2092">
                  <c:v>59</c:v>
                </c:pt>
                <c:pt idx="2093">
                  <c:v>59</c:v>
                </c:pt>
                <c:pt idx="2094">
                  <c:v>59</c:v>
                </c:pt>
                <c:pt idx="2095">
                  <c:v>59</c:v>
                </c:pt>
                <c:pt idx="2096">
                  <c:v>59</c:v>
                </c:pt>
                <c:pt idx="2097">
                  <c:v>59</c:v>
                </c:pt>
                <c:pt idx="2098">
                  <c:v>59</c:v>
                </c:pt>
                <c:pt idx="2099">
                  <c:v>59</c:v>
                </c:pt>
                <c:pt idx="2100">
                  <c:v>59</c:v>
                </c:pt>
                <c:pt idx="2101">
                  <c:v>59</c:v>
                </c:pt>
                <c:pt idx="2102">
                  <c:v>59</c:v>
                </c:pt>
                <c:pt idx="2103">
                  <c:v>59</c:v>
                </c:pt>
                <c:pt idx="2104">
                  <c:v>59</c:v>
                </c:pt>
                <c:pt idx="2105">
                  <c:v>59</c:v>
                </c:pt>
                <c:pt idx="2106">
                  <c:v>59</c:v>
                </c:pt>
                <c:pt idx="2107">
                  <c:v>59</c:v>
                </c:pt>
                <c:pt idx="2108">
                  <c:v>59</c:v>
                </c:pt>
                <c:pt idx="2109">
                  <c:v>59</c:v>
                </c:pt>
                <c:pt idx="2110">
                  <c:v>59</c:v>
                </c:pt>
                <c:pt idx="2111">
                  <c:v>59</c:v>
                </c:pt>
                <c:pt idx="2112">
                  <c:v>59</c:v>
                </c:pt>
                <c:pt idx="2113">
                  <c:v>59</c:v>
                </c:pt>
                <c:pt idx="2114">
                  <c:v>59</c:v>
                </c:pt>
                <c:pt idx="2115">
                  <c:v>59</c:v>
                </c:pt>
                <c:pt idx="2116">
                  <c:v>59</c:v>
                </c:pt>
                <c:pt idx="2117">
                  <c:v>59</c:v>
                </c:pt>
                <c:pt idx="2118">
                  <c:v>59</c:v>
                </c:pt>
                <c:pt idx="2119">
                  <c:v>59</c:v>
                </c:pt>
                <c:pt idx="2120">
                  <c:v>59</c:v>
                </c:pt>
                <c:pt idx="2121">
                  <c:v>59</c:v>
                </c:pt>
                <c:pt idx="2122">
                  <c:v>59</c:v>
                </c:pt>
                <c:pt idx="2123">
                  <c:v>59</c:v>
                </c:pt>
                <c:pt idx="2124">
                  <c:v>59</c:v>
                </c:pt>
                <c:pt idx="2125">
                  <c:v>60</c:v>
                </c:pt>
                <c:pt idx="2126">
                  <c:v>60</c:v>
                </c:pt>
                <c:pt idx="2127">
                  <c:v>60</c:v>
                </c:pt>
                <c:pt idx="2128">
                  <c:v>60</c:v>
                </c:pt>
                <c:pt idx="2129">
                  <c:v>60</c:v>
                </c:pt>
                <c:pt idx="2130">
                  <c:v>60</c:v>
                </c:pt>
                <c:pt idx="2131">
                  <c:v>60</c:v>
                </c:pt>
                <c:pt idx="2132">
                  <c:v>60</c:v>
                </c:pt>
                <c:pt idx="2133">
                  <c:v>60</c:v>
                </c:pt>
                <c:pt idx="2134">
                  <c:v>60</c:v>
                </c:pt>
                <c:pt idx="2135">
                  <c:v>60</c:v>
                </c:pt>
                <c:pt idx="2136">
                  <c:v>60</c:v>
                </c:pt>
                <c:pt idx="2137">
                  <c:v>60</c:v>
                </c:pt>
                <c:pt idx="2138">
                  <c:v>60</c:v>
                </c:pt>
                <c:pt idx="2139">
                  <c:v>60</c:v>
                </c:pt>
                <c:pt idx="2140">
                  <c:v>60</c:v>
                </c:pt>
                <c:pt idx="2141">
                  <c:v>60</c:v>
                </c:pt>
                <c:pt idx="2142">
                  <c:v>60</c:v>
                </c:pt>
                <c:pt idx="2143">
                  <c:v>60</c:v>
                </c:pt>
                <c:pt idx="2144">
                  <c:v>60</c:v>
                </c:pt>
                <c:pt idx="2145">
                  <c:v>60</c:v>
                </c:pt>
                <c:pt idx="2146">
                  <c:v>60</c:v>
                </c:pt>
                <c:pt idx="2147">
                  <c:v>60</c:v>
                </c:pt>
                <c:pt idx="2148">
                  <c:v>60</c:v>
                </c:pt>
                <c:pt idx="2149">
                  <c:v>60</c:v>
                </c:pt>
                <c:pt idx="2150">
                  <c:v>60</c:v>
                </c:pt>
                <c:pt idx="2151">
                  <c:v>60</c:v>
                </c:pt>
                <c:pt idx="2152">
                  <c:v>60</c:v>
                </c:pt>
                <c:pt idx="2153">
                  <c:v>60</c:v>
                </c:pt>
                <c:pt idx="2154">
                  <c:v>60</c:v>
                </c:pt>
                <c:pt idx="2155">
                  <c:v>60</c:v>
                </c:pt>
                <c:pt idx="2156">
                  <c:v>60</c:v>
                </c:pt>
                <c:pt idx="2157">
                  <c:v>60</c:v>
                </c:pt>
                <c:pt idx="2158">
                  <c:v>60</c:v>
                </c:pt>
                <c:pt idx="2159">
                  <c:v>60</c:v>
                </c:pt>
                <c:pt idx="2160">
                  <c:v>60</c:v>
                </c:pt>
                <c:pt idx="2161">
                  <c:v>60</c:v>
                </c:pt>
                <c:pt idx="2162">
                  <c:v>60</c:v>
                </c:pt>
                <c:pt idx="2163">
                  <c:v>60</c:v>
                </c:pt>
                <c:pt idx="2164">
                  <c:v>60</c:v>
                </c:pt>
                <c:pt idx="2165">
                  <c:v>60</c:v>
                </c:pt>
                <c:pt idx="2166">
                  <c:v>60</c:v>
                </c:pt>
                <c:pt idx="2167">
                  <c:v>60</c:v>
                </c:pt>
                <c:pt idx="2168">
                  <c:v>60</c:v>
                </c:pt>
                <c:pt idx="2169">
                  <c:v>60</c:v>
                </c:pt>
                <c:pt idx="2170">
                  <c:v>60</c:v>
                </c:pt>
                <c:pt idx="2171">
                  <c:v>60</c:v>
                </c:pt>
                <c:pt idx="2172">
                  <c:v>60</c:v>
                </c:pt>
                <c:pt idx="2173">
                  <c:v>60</c:v>
                </c:pt>
                <c:pt idx="2174">
                  <c:v>60</c:v>
                </c:pt>
                <c:pt idx="2175">
                  <c:v>60</c:v>
                </c:pt>
                <c:pt idx="2176">
                  <c:v>60</c:v>
                </c:pt>
                <c:pt idx="2177">
                  <c:v>60</c:v>
                </c:pt>
                <c:pt idx="2178">
                  <c:v>60</c:v>
                </c:pt>
                <c:pt idx="2179">
                  <c:v>60</c:v>
                </c:pt>
                <c:pt idx="2180">
                  <c:v>60</c:v>
                </c:pt>
                <c:pt idx="2181">
                  <c:v>60</c:v>
                </c:pt>
                <c:pt idx="2182">
                  <c:v>60</c:v>
                </c:pt>
                <c:pt idx="2183">
                  <c:v>61</c:v>
                </c:pt>
                <c:pt idx="2184">
                  <c:v>61</c:v>
                </c:pt>
                <c:pt idx="2185">
                  <c:v>61</c:v>
                </c:pt>
                <c:pt idx="2186">
                  <c:v>61</c:v>
                </c:pt>
                <c:pt idx="2187">
                  <c:v>61</c:v>
                </c:pt>
                <c:pt idx="2188">
                  <c:v>61</c:v>
                </c:pt>
                <c:pt idx="2189">
                  <c:v>61</c:v>
                </c:pt>
                <c:pt idx="2190">
                  <c:v>61</c:v>
                </c:pt>
                <c:pt idx="2191">
                  <c:v>61</c:v>
                </c:pt>
                <c:pt idx="2192">
                  <c:v>61</c:v>
                </c:pt>
                <c:pt idx="2193">
                  <c:v>61</c:v>
                </c:pt>
                <c:pt idx="2194">
                  <c:v>61</c:v>
                </c:pt>
                <c:pt idx="2195">
                  <c:v>61</c:v>
                </c:pt>
                <c:pt idx="2196">
                  <c:v>61</c:v>
                </c:pt>
                <c:pt idx="2197">
                  <c:v>61</c:v>
                </c:pt>
                <c:pt idx="2198">
                  <c:v>61</c:v>
                </c:pt>
                <c:pt idx="2199">
                  <c:v>61</c:v>
                </c:pt>
                <c:pt idx="2200">
                  <c:v>61</c:v>
                </c:pt>
                <c:pt idx="2201">
                  <c:v>61</c:v>
                </c:pt>
                <c:pt idx="2202">
                  <c:v>61</c:v>
                </c:pt>
                <c:pt idx="2203">
                  <c:v>61</c:v>
                </c:pt>
                <c:pt idx="2204">
                  <c:v>61</c:v>
                </c:pt>
                <c:pt idx="2205">
                  <c:v>61</c:v>
                </c:pt>
                <c:pt idx="2206">
                  <c:v>61</c:v>
                </c:pt>
                <c:pt idx="2207">
                  <c:v>61</c:v>
                </c:pt>
                <c:pt idx="2208">
                  <c:v>61</c:v>
                </c:pt>
                <c:pt idx="2209">
                  <c:v>61</c:v>
                </c:pt>
                <c:pt idx="2210">
                  <c:v>61</c:v>
                </c:pt>
                <c:pt idx="2211">
                  <c:v>61</c:v>
                </c:pt>
                <c:pt idx="2212">
                  <c:v>61</c:v>
                </c:pt>
                <c:pt idx="2213">
                  <c:v>61</c:v>
                </c:pt>
                <c:pt idx="2214">
                  <c:v>61</c:v>
                </c:pt>
                <c:pt idx="2215">
                  <c:v>61</c:v>
                </c:pt>
                <c:pt idx="2216">
                  <c:v>61</c:v>
                </c:pt>
                <c:pt idx="2217">
                  <c:v>61</c:v>
                </c:pt>
                <c:pt idx="2218">
                  <c:v>61</c:v>
                </c:pt>
                <c:pt idx="2219">
                  <c:v>61</c:v>
                </c:pt>
                <c:pt idx="2220">
                  <c:v>61</c:v>
                </c:pt>
                <c:pt idx="2221">
                  <c:v>61</c:v>
                </c:pt>
                <c:pt idx="2222">
                  <c:v>61</c:v>
                </c:pt>
                <c:pt idx="2223">
                  <c:v>61</c:v>
                </c:pt>
                <c:pt idx="2224">
                  <c:v>61</c:v>
                </c:pt>
                <c:pt idx="2225">
                  <c:v>61</c:v>
                </c:pt>
                <c:pt idx="2226">
                  <c:v>61</c:v>
                </c:pt>
                <c:pt idx="2227">
                  <c:v>61</c:v>
                </c:pt>
                <c:pt idx="2228">
                  <c:v>61</c:v>
                </c:pt>
                <c:pt idx="2229">
                  <c:v>61</c:v>
                </c:pt>
                <c:pt idx="2230">
                  <c:v>61</c:v>
                </c:pt>
                <c:pt idx="2231">
                  <c:v>61</c:v>
                </c:pt>
                <c:pt idx="2232">
                  <c:v>61</c:v>
                </c:pt>
                <c:pt idx="2233">
                  <c:v>61</c:v>
                </c:pt>
                <c:pt idx="2234">
                  <c:v>61</c:v>
                </c:pt>
                <c:pt idx="2235">
                  <c:v>61</c:v>
                </c:pt>
                <c:pt idx="2236">
                  <c:v>61</c:v>
                </c:pt>
                <c:pt idx="2237">
                  <c:v>61</c:v>
                </c:pt>
                <c:pt idx="2238">
                  <c:v>61</c:v>
                </c:pt>
                <c:pt idx="2239">
                  <c:v>61</c:v>
                </c:pt>
                <c:pt idx="2240">
                  <c:v>61</c:v>
                </c:pt>
                <c:pt idx="2241">
                  <c:v>61</c:v>
                </c:pt>
                <c:pt idx="2242">
                  <c:v>62</c:v>
                </c:pt>
                <c:pt idx="2243">
                  <c:v>62</c:v>
                </c:pt>
                <c:pt idx="2244">
                  <c:v>62</c:v>
                </c:pt>
                <c:pt idx="2245">
                  <c:v>62</c:v>
                </c:pt>
                <c:pt idx="2246">
                  <c:v>62</c:v>
                </c:pt>
                <c:pt idx="2247">
                  <c:v>62</c:v>
                </c:pt>
                <c:pt idx="2248">
                  <c:v>62</c:v>
                </c:pt>
                <c:pt idx="2249">
                  <c:v>62</c:v>
                </c:pt>
                <c:pt idx="2250">
                  <c:v>62</c:v>
                </c:pt>
                <c:pt idx="2251">
                  <c:v>62</c:v>
                </c:pt>
                <c:pt idx="2252">
                  <c:v>62</c:v>
                </c:pt>
                <c:pt idx="2253">
                  <c:v>62</c:v>
                </c:pt>
                <c:pt idx="2254">
                  <c:v>62</c:v>
                </c:pt>
                <c:pt idx="2255">
                  <c:v>62</c:v>
                </c:pt>
                <c:pt idx="2256">
                  <c:v>62</c:v>
                </c:pt>
                <c:pt idx="2257">
                  <c:v>62</c:v>
                </c:pt>
                <c:pt idx="2258">
                  <c:v>62</c:v>
                </c:pt>
                <c:pt idx="2259">
                  <c:v>62</c:v>
                </c:pt>
                <c:pt idx="2260">
                  <c:v>62</c:v>
                </c:pt>
                <c:pt idx="2261">
                  <c:v>62</c:v>
                </c:pt>
                <c:pt idx="2262">
                  <c:v>62</c:v>
                </c:pt>
                <c:pt idx="2263">
                  <c:v>62</c:v>
                </c:pt>
                <c:pt idx="2264">
                  <c:v>62</c:v>
                </c:pt>
                <c:pt idx="2265">
                  <c:v>62</c:v>
                </c:pt>
                <c:pt idx="2266">
                  <c:v>62</c:v>
                </c:pt>
                <c:pt idx="2267">
                  <c:v>62</c:v>
                </c:pt>
                <c:pt idx="2268">
                  <c:v>62</c:v>
                </c:pt>
                <c:pt idx="2269">
                  <c:v>62</c:v>
                </c:pt>
                <c:pt idx="2270">
                  <c:v>62</c:v>
                </c:pt>
                <c:pt idx="2271">
                  <c:v>62</c:v>
                </c:pt>
                <c:pt idx="2272">
                  <c:v>62</c:v>
                </c:pt>
                <c:pt idx="2273">
                  <c:v>62</c:v>
                </c:pt>
                <c:pt idx="2274">
                  <c:v>62</c:v>
                </c:pt>
                <c:pt idx="2275">
                  <c:v>62</c:v>
                </c:pt>
                <c:pt idx="2276">
                  <c:v>62</c:v>
                </c:pt>
                <c:pt idx="2277">
                  <c:v>62</c:v>
                </c:pt>
                <c:pt idx="2278">
                  <c:v>62</c:v>
                </c:pt>
                <c:pt idx="2279">
                  <c:v>62</c:v>
                </c:pt>
                <c:pt idx="2280">
                  <c:v>62</c:v>
                </c:pt>
                <c:pt idx="2281">
                  <c:v>62</c:v>
                </c:pt>
                <c:pt idx="2282">
                  <c:v>62</c:v>
                </c:pt>
                <c:pt idx="2283">
                  <c:v>62</c:v>
                </c:pt>
                <c:pt idx="2284">
                  <c:v>62</c:v>
                </c:pt>
                <c:pt idx="2285">
                  <c:v>62</c:v>
                </c:pt>
                <c:pt idx="2286">
                  <c:v>62</c:v>
                </c:pt>
                <c:pt idx="2287">
                  <c:v>62</c:v>
                </c:pt>
                <c:pt idx="2288">
                  <c:v>62</c:v>
                </c:pt>
                <c:pt idx="2289">
                  <c:v>62</c:v>
                </c:pt>
                <c:pt idx="2290">
                  <c:v>62</c:v>
                </c:pt>
                <c:pt idx="2291">
                  <c:v>62</c:v>
                </c:pt>
                <c:pt idx="2292">
                  <c:v>62</c:v>
                </c:pt>
                <c:pt idx="2293">
                  <c:v>62</c:v>
                </c:pt>
                <c:pt idx="2294">
                  <c:v>62</c:v>
                </c:pt>
                <c:pt idx="2295">
                  <c:v>62</c:v>
                </c:pt>
                <c:pt idx="2296">
                  <c:v>62</c:v>
                </c:pt>
                <c:pt idx="2297">
                  <c:v>63</c:v>
                </c:pt>
                <c:pt idx="2298">
                  <c:v>63</c:v>
                </c:pt>
                <c:pt idx="2299">
                  <c:v>63</c:v>
                </c:pt>
                <c:pt idx="2300">
                  <c:v>63</c:v>
                </c:pt>
                <c:pt idx="2301">
                  <c:v>63</c:v>
                </c:pt>
                <c:pt idx="2302">
                  <c:v>63</c:v>
                </c:pt>
                <c:pt idx="2303">
                  <c:v>63</c:v>
                </c:pt>
                <c:pt idx="2304">
                  <c:v>63</c:v>
                </c:pt>
                <c:pt idx="2305">
                  <c:v>63</c:v>
                </c:pt>
                <c:pt idx="2306">
                  <c:v>63</c:v>
                </c:pt>
                <c:pt idx="2307">
                  <c:v>63</c:v>
                </c:pt>
                <c:pt idx="2308">
                  <c:v>63</c:v>
                </c:pt>
                <c:pt idx="2309">
                  <c:v>63</c:v>
                </c:pt>
                <c:pt idx="2310">
                  <c:v>63</c:v>
                </c:pt>
                <c:pt idx="2311">
                  <c:v>63</c:v>
                </c:pt>
                <c:pt idx="2312">
                  <c:v>63</c:v>
                </c:pt>
                <c:pt idx="2313">
                  <c:v>63</c:v>
                </c:pt>
                <c:pt idx="2314">
                  <c:v>63</c:v>
                </c:pt>
                <c:pt idx="2315">
                  <c:v>63</c:v>
                </c:pt>
                <c:pt idx="2316">
                  <c:v>63</c:v>
                </c:pt>
                <c:pt idx="2317">
                  <c:v>63</c:v>
                </c:pt>
                <c:pt idx="2318">
                  <c:v>63</c:v>
                </c:pt>
                <c:pt idx="2319">
                  <c:v>63</c:v>
                </c:pt>
                <c:pt idx="2320">
                  <c:v>63</c:v>
                </c:pt>
                <c:pt idx="2321">
                  <c:v>63</c:v>
                </c:pt>
                <c:pt idx="2322">
                  <c:v>63</c:v>
                </c:pt>
                <c:pt idx="2323">
                  <c:v>63</c:v>
                </c:pt>
                <c:pt idx="2324">
                  <c:v>63</c:v>
                </c:pt>
                <c:pt idx="2325">
                  <c:v>63</c:v>
                </c:pt>
                <c:pt idx="2326">
                  <c:v>63</c:v>
                </c:pt>
                <c:pt idx="2327">
                  <c:v>63</c:v>
                </c:pt>
                <c:pt idx="2328">
                  <c:v>63</c:v>
                </c:pt>
                <c:pt idx="2329">
                  <c:v>63</c:v>
                </c:pt>
                <c:pt idx="2330">
                  <c:v>63</c:v>
                </c:pt>
                <c:pt idx="2331">
                  <c:v>63</c:v>
                </c:pt>
                <c:pt idx="2332">
                  <c:v>63</c:v>
                </c:pt>
                <c:pt idx="2333">
                  <c:v>63</c:v>
                </c:pt>
                <c:pt idx="2334">
                  <c:v>63</c:v>
                </c:pt>
                <c:pt idx="2335">
                  <c:v>63</c:v>
                </c:pt>
                <c:pt idx="2336">
                  <c:v>63</c:v>
                </c:pt>
                <c:pt idx="2337">
                  <c:v>63</c:v>
                </c:pt>
                <c:pt idx="2338">
                  <c:v>63</c:v>
                </c:pt>
                <c:pt idx="2339">
                  <c:v>63</c:v>
                </c:pt>
                <c:pt idx="2340">
                  <c:v>63</c:v>
                </c:pt>
                <c:pt idx="2341">
                  <c:v>63</c:v>
                </c:pt>
                <c:pt idx="2342">
                  <c:v>63</c:v>
                </c:pt>
                <c:pt idx="2343">
                  <c:v>63</c:v>
                </c:pt>
                <c:pt idx="2344">
                  <c:v>63</c:v>
                </c:pt>
                <c:pt idx="2345">
                  <c:v>63</c:v>
                </c:pt>
                <c:pt idx="2346">
                  <c:v>63</c:v>
                </c:pt>
                <c:pt idx="2347">
                  <c:v>63</c:v>
                </c:pt>
                <c:pt idx="2348">
                  <c:v>63</c:v>
                </c:pt>
                <c:pt idx="2349">
                  <c:v>63</c:v>
                </c:pt>
                <c:pt idx="2350">
                  <c:v>63</c:v>
                </c:pt>
                <c:pt idx="2351">
                  <c:v>63</c:v>
                </c:pt>
                <c:pt idx="2352">
                  <c:v>63</c:v>
                </c:pt>
                <c:pt idx="2353">
                  <c:v>63</c:v>
                </c:pt>
                <c:pt idx="2354">
                  <c:v>63</c:v>
                </c:pt>
                <c:pt idx="2355">
                  <c:v>64</c:v>
                </c:pt>
                <c:pt idx="2356">
                  <c:v>64</c:v>
                </c:pt>
                <c:pt idx="2357">
                  <c:v>64</c:v>
                </c:pt>
                <c:pt idx="2358">
                  <c:v>64</c:v>
                </c:pt>
                <c:pt idx="2359">
                  <c:v>64</c:v>
                </c:pt>
                <c:pt idx="2360">
                  <c:v>64</c:v>
                </c:pt>
                <c:pt idx="2361">
                  <c:v>64</c:v>
                </c:pt>
                <c:pt idx="2362">
                  <c:v>64</c:v>
                </c:pt>
                <c:pt idx="2363">
                  <c:v>64</c:v>
                </c:pt>
                <c:pt idx="2364">
                  <c:v>64</c:v>
                </c:pt>
                <c:pt idx="2365">
                  <c:v>64</c:v>
                </c:pt>
                <c:pt idx="2366">
                  <c:v>64</c:v>
                </c:pt>
                <c:pt idx="2367">
                  <c:v>64</c:v>
                </c:pt>
                <c:pt idx="2368">
                  <c:v>64</c:v>
                </c:pt>
                <c:pt idx="2369">
                  <c:v>64</c:v>
                </c:pt>
                <c:pt idx="2370">
                  <c:v>64</c:v>
                </c:pt>
                <c:pt idx="2371">
                  <c:v>64</c:v>
                </c:pt>
                <c:pt idx="2372">
                  <c:v>64</c:v>
                </c:pt>
                <c:pt idx="2373">
                  <c:v>64</c:v>
                </c:pt>
                <c:pt idx="2374">
                  <c:v>64</c:v>
                </c:pt>
                <c:pt idx="2375">
                  <c:v>64</c:v>
                </c:pt>
                <c:pt idx="2376">
                  <c:v>64</c:v>
                </c:pt>
                <c:pt idx="2377">
                  <c:v>64</c:v>
                </c:pt>
                <c:pt idx="2378">
                  <c:v>64</c:v>
                </c:pt>
                <c:pt idx="2379">
                  <c:v>64</c:v>
                </c:pt>
                <c:pt idx="2380">
                  <c:v>64</c:v>
                </c:pt>
                <c:pt idx="2381">
                  <c:v>64</c:v>
                </c:pt>
                <c:pt idx="2382">
                  <c:v>64</c:v>
                </c:pt>
                <c:pt idx="2383">
                  <c:v>64</c:v>
                </c:pt>
                <c:pt idx="2384">
                  <c:v>64</c:v>
                </c:pt>
                <c:pt idx="2385">
                  <c:v>64</c:v>
                </c:pt>
                <c:pt idx="2386">
                  <c:v>64</c:v>
                </c:pt>
                <c:pt idx="2387">
                  <c:v>64</c:v>
                </c:pt>
                <c:pt idx="2388">
                  <c:v>64</c:v>
                </c:pt>
                <c:pt idx="2389">
                  <c:v>64</c:v>
                </c:pt>
                <c:pt idx="2390">
                  <c:v>64</c:v>
                </c:pt>
                <c:pt idx="2391">
                  <c:v>64</c:v>
                </c:pt>
                <c:pt idx="2392">
                  <c:v>64</c:v>
                </c:pt>
                <c:pt idx="2393">
                  <c:v>64</c:v>
                </c:pt>
                <c:pt idx="2394">
                  <c:v>64</c:v>
                </c:pt>
                <c:pt idx="2395">
                  <c:v>64</c:v>
                </c:pt>
                <c:pt idx="2396">
                  <c:v>64</c:v>
                </c:pt>
                <c:pt idx="2397">
                  <c:v>64</c:v>
                </c:pt>
                <c:pt idx="2398">
                  <c:v>64</c:v>
                </c:pt>
                <c:pt idx="2399">
                  <c:v>64</c:v>
                </c:pt>
                <c:pt idx="2400">
                  <c:v>64</c:v>
                </c:pt>
                <c:pt idx="2401">
                  <c:v>64</c:v>
                </c:pt>
                <c:pt idx="2402">
                  <c:v>64</c:v>
                </c:pt>
                <c:pt idx="2403">
                  <c:v>64</c:v>
                </c:pt>
                <c:pt idx="2404">
                  <c:v>64</c:v>
                </c:pt>
                <c:pt idx="2405">
                  <c:v>64</c:v>
                </c:pt>
                <c:pt idx="2406">
                  <c:v>64</c:v>
                </c:pt>
                <c:pt idx="2407">
                  <c:v>64</c:v>
                </c:pt>
                <c:pt idx="2408">
                  <c:v>64</c:v>
                </c:pt>
                <c:pt idx="2409">
                  <c:v>64</c:v>
                </c:pt>
                <c:pt idx="2410">
                  <c:v>64</c:v>
                </c:pt>
                <c:pt idx="2411">
                  <c:v>64</c:v>
                </c:pt>
                <c:pt idx="2412">
                  <c:v>64</c:v>
                </c:pt>
                <c:pt idx="2413">
                  <c:v>65</c:v>
                </c:pt>
                <c:pt idx="2414">
                  <c:v>65</c:v>
                </c:pt>
                <c:pt idx="2415">
                  <c:v>65</c:v>
                </c:pt>
                <c:pt idx="2416">
                  <c:v>65</c:v>
                </c:pt>
                <c:pt idx="2417">
                  <c:v>65</c:v>
                </c:pt>
                <c:pt idx="2418">
                  <c:v>65</c:v>
                </c:pt>
                <c:pt idx="2419">
                  <c:v>65</c:v>
                </c:pt>
                <c:pt idx="2420">
                  <c:v>65</c:v>
                </c:pt>
                <c:pt idx="2421">
                  <c:v>65</c:v>
                </c:pt>
                <c:pt idx="2422">
                  <c:v>65</c:v>
                </c:pt>
                <c:pt idx="2423">
                  <c:v>65</c:v>
                </c:pt>
                <c:pt idx="2424">
                  <c:v>65</c:v>
                </c:pt>
                <c:pt idx="2425">
                  <c:v>65</c:v>
                </c:pt>
                <c:pt idx="2426">
                  <c:v>65</c:v>
                </c:pt>
                <c:pt idx="2427">
                  <c:v>65</c:v>
                </c:pt>
                <c:pt idx="2428">
                  <c:v>65</c:v>
                </c:pt>
                <c:pt idx="2429">
                  <c:v>65</c:v>
                </c:pt>
                <c:pt idx="2430">
                  <c:v>65</c:v>
                </c:pt>
                <c:pt idx="2431">
                  <c:v>65</c:v>
                </c:pt>
                <c:pt idx="2432">
                  <c:v>65</c:v>
                </c:pt>
                <c:pt idx="2433">
                  <c:v>65</c:v>
                </c:pt>
                <c:pt idx="2434">
                  <c:v>65</c:v>
                </c:pt>
                <c:pt idx="2435">
                  <c:v>65</c:v>
                </c:pt>
                <c:pt idx="2436">
                  <c:v>65</c:v>
                </c:pt>
                <c:pt idx="2437">
                  <c:v>65</c:v>
                </c:pt>
                <c:pt idx="2438">
                  <c:v>65</c:v>
                </c:pt>
                <c:pt idx="2439">
                  <c:v>65</c:v>
                </c:pt>
                <c:pt idx="2440">
                  <c:v>65</c:v>
                </c:pt>
                <c:pt idx="2441">
                  <c:v>65</c:v>
                </c:pt>
                <c:pt idx="2442">
                  <c:v>65</c:v>
                </c:pt>
                <c:pt idx="2443">
                  <c:v>65</c:v>
                </c:pt>
                <c:pt idx="2444">
                  <c:v>65</c:v>
                </c:pt>
                <c:pt idx="2445">
                  <c:v>65</c:v>
                </c:pt>
                <c:pt idx="2446">
                  <c:v>65</c:v>
                </c:pt>
                <c:pt idx="2447">
                  <c:v>65</c:v>
                </c:pt>
                <c:pt idx="2448">
                  <c:v>65</c:v>
                </c:pt>
                <c:pt idx="2449">
                  <c:v>65</c:v>
                </c:pt>
                <c:pt idx="2450">
                  <c:v>65</c:v>
                </c:pt>
                <c:pt idx="2451">
                  <c:v>65</c:v>
                </c:pt>
                <c:pt idx="2452">
                  <c:v>65</c:v>
                </c:pt>
                <c:pt idx="2453">
                  <c:v>65</c:v>
                </c:pt>
                <c:pt idx="2454">
                  <c:v>65</c:v>
                </c:pt>
                <c:pt idx="2455">
                  <c:v>65</c:v>
                </c:pt>
                <c:pt idx="2456">
                  <c:v>65</c:v>
                </c:pt>
                <c:pt idx="2457">
                  <c:v>65</c:v>
                </c:pt>
                <c:pt idx="2458">
                  <c:v>65</c:v>
                </c:pt>
                <c:pt idx="2459">
                  <c:v>65</c:v>
                </c:pt>
                <c:pt idx="2460">
                  <c:v>65</c:v>
                </c:pt>
                <c:pt idx="2461">
                  <c:v>65</c:v>
                </c:pt>
                <c:pt idx="2462">
                  <c:v>65</c:v>
                </c:pt>
                <c:pt idx="2463">
                  <c:v>65</c:v>
                </c:pt>
                <c:pt idx="2464">
                  <c:v>65</c:v>
                </c:pt>
                <c:pt idx="2465">
                  <c:v>65</c:v>
                </c:pt>
                <c:pt idx="2466">
                  <c:v>65</c:v>
                </c:pt>
                <c:pt idx="2467">
                  <c:v>65</c:v>
                </c:pt>
                <c:pt idx="2468">
                  <c:v>65</c:v>
                </c:pt>
                <c:pt idx="2469">
                  <c:v>65</c:v>
                </c:pt>
                <c:pt idx="2470">
                  <c:v>66</c:v>
                </c:pt>
                <c:pt idx="2471">
                  <c:v>66</c:v>
                </c:pt>
                <c:pt idx="2472">
                  <c:v>66</c:v>
                </c:pt>
                <c:pt idx="2473">
                  <c:v>66</c:v>
                </c:pt>
                <c:pt idx="2474">
                  <c:v>66</c:v>
                </c:pt>
                <c:pt idx="2475">
                  <c:v>66</c:v>
                </c:pt>
                <c:pt idx="2476">
                  <c:v>66</c:v>
                </c:pt>
                <c:pt idx="2477">
                  <c:v>66</c:v>
                </c:pt>
                <c:pt idx="2478">
                  <c:v>66</c:v>
                </c:pt>
                <c:pt idx="2479">
                  <c:v>66</c:v>
                </c:pt>
                <c:pt idx="2480">
                  <c:v>66</c:v>
                </c:pt>
                <c:pt idx="2481">
                  <c:v>66</c:v>
                </c:pt>
                <c:pt idx="2482">
                  <c:v>66</c:v>
                </c:pt>
                <c:pt idx="2483">
                  <c:v>66</c:v>
                </c:pt>
                <c:pt idx="2484">
                  <c:v>66</c:v>
                </c:pt>
                <c:pt idx="2485">
                  <c:v>66</c:v>
                </c:pt>
                <c:pt idx="2486">
                  <c:v>66</c:v>
                </c:pt>
                <c:pt idx="2487">
                  <c:v>66</c:v>
                </c:pt>
                <c:pt idx="2488">
                  <c:v>66</c:v>
                </c:pt>
                <c:pt idx="2489">
                  <c:v>66</c:v>
                </c:pt>
                <c:pt idx="2490">
                  <c:v>66</c:v>
                </c:pt>
                <c:pt idx="2491">
                  <c:v>66</c:v>
                </c:pt>
                <c:pt idx="2492">
                  <c:v>66</c:v>
                </c:pt>
                <c:pt idx="2493">
                  <c:v>66</c:v>
                </c:pt>
                <c:pt idx="2494">
                  <c:v>66</c:v>
                </c:pt>
                <c:pt idx="2495">
                  <c:v>66</c:v>
                </c:pt>
                <c:pt idx="2496">
                  <c:v>66</c:v>
                </c:pt>
                <c:pt idx="2497">
                  <c:v>66</c:v>
                </c:pt>
                <c:pt idx="2498">
                  <c:v>66</c:v>
                </c:pt>
                <c:pt idx="2499">
                  <c:v>66</c:v>
                </c:pt>
                <c:pt idx="2500">
                  <c:v>66</c:v>
                </c:pt>
                <c:pt idx="2501">
                  <c:v>66</c:v>
                </c:pt>
                <c:pt idx="2502">
                  <c:v>66</c:v>
                </c:pt>
                <c:pt idx="2503">
                  <c:v>66</c:v>
                </c:pt>
                <c:pt idx="2504">
                  <c:v>66</c:v>
                </c:pt>
                <c:pt idx="2505">
                  <c:v>66</c:v>
                </c:pt>
                <c:pt idx="2506">
                  <c:v>66</c:v>
                </c:pt>
                <c:pt idx="2507">
                  <c:v>66</c:v>
                </c:pt>
                <c:pt idx="2508">
                  <c:v>66</c:v>
                </c:pt>
                <c:pt idx="2509">
                  <c:v>66</c:v>
                </c:pt>
                <c:pt idx="2510">
                  <c:v>66</c:v>
                </c:pt>
                <c:pt idx="2511">
                  <c:v>66</c:v>
                </c:pt>
                <c:pt idx="2512">
                  <c:v>66</c:v>
                </c:pt>
                <c:pt idx="2513">
                  <c:v>66</c:v>
                </c:pt>
                <c:pt idx="2514">
                  <c:v>66</c:v>
                </c:pt>
                <c:pt idx="2515">
                  <c:v>66</c:v>
                </c:pt>
                <c:pt idx="2516">
                  <c:v>66</c:v>
                </c:pt>
                <c:pt idx="2517">
                  <c:v>66</c:v>
                </c:pt>
                <c:pt idx="2518">
                  <c:v>66</c:v>
                </c:pt>
                <c:pt idx="2519">
                  <c:v>66</c:v>
                </c:pt>
                <c:pt idx="2520">
                  <c:v>66</c:v>
                </c:pt>
                <c:pt idx="2521">
                  <c:v>66</c:v>
                </c:pt>
                <c:pt idx="2522">
                  <c:v>66</c:v>
                </c:pt>
                <c:pt idx="2523">
                  <c:v>66</c:v>
                </c:pt>
                <c:pt idx="2524">
                  <c:v>66</c:v>
                </c:pt>
                <c:pt idx="2525">
                  <c:v>66</c:v>
                </c:pt>
                <c:pt idx="2526">
                  <c:v>67</c:v>
                </c:pt>
                <c:pt idx="2527">
                  <c:v>67</c:v>
                </c:pt>
                <c:pt idx="2528">
                  <c:v>67</c:v>
                </c:pt>
                <c:pt idx="2529">
                  <c:v>67</c:v>
                </c:pt>
                <c:pt idx="2530">
                  <c:v>67</c:v>
                </c:pt>
                <c:pt idx="2531">
                  <c:v>67</c:v>
                </c:pt>
                <c:pt idx="2532">
                  <c:v>67</c:v>
                </c:pt>
                <c:pt idx="2533">
                  <c:v>67</c:v>
                </c:pt>
                <c:pt idx="2534">
                  <c:v>67</c:v>
                </c:pt>
                <c:pt idx="2535">
                  <c:v>67</c:v>
                </c:pt>
                <c:pt idx="2536">
                  <c:v>67</c:v>
                </c:pt>
                <c:pt idx="2537">
                  <c:v>67</c:v>
                </c:pt>
                <c:pt idx="2538">
                  <c:v>67</c:v>
                </c:pt>
                <c:pt idx="2539">
                  <c:v>67</c:v>
                </c:pt>
                <c:pt idx="2540">
                  <c:v>67</c:v>
                </c:pt>
                <c:pt idx="2541">
                  <c:v>67</c:v>
                </c:pt>
                <c:pt idx="2542">
                  <c:v>67</c:v>
                </c:pt>
                <c:pt idx="2543">
                  <c:v>67</c:v>
                </c:pt>
                <c:pt idx="2544">
                  <c:v>67</c:v>
                </c:pt>
                <c:pt idx="2545">
                  <c:v>67</c:v>
                </c:pt>
                <c:pt idx="2546">
                  <c:v>67</c:v>
                </c:pt>
                <c:pt idx="2547">
                  <c:v>67</c:v>
                </c:pt>
                <c:pt idx="2548">
                  <c:v>67</c:v>
                </c:pt>
                <c:pt idx="2549">
                  <c:v>67</c:v>
                </c:pt>
                <c:pt idx="2550">
                  <c:v>67</c:v>
                </c:pt>
                <c:pt idx="2551">
                  <c:v>67</c:v>
                </c:pt>
                <c:pt idx="2552">
                  <c:v>67</c:v>
                </c:pt>
                <c:pt idx="2553">
                  <c:v>67</c:v>
                </c:pt>
                <c:pt idx="2554">
                  <c:v>67</c:v>
                </c:pt>
                <c:pt idx="2555">
                  <c:v>67</c:v>
                </c:pt>
                <c:pt idx="2556">
                  <c:v>67</c:v>
                </c:pt>
                <c:pt idx="2557">
                  <c:v>67</c:v>
                </c:pt>
                <c:pt idx="2558">
                  <c:v>67</c:v>
                </c:pt>
                <c:pt idx="2559">
                  <c:v>67</c:v>
                </c:pt>
                <c:pt idx="2560">
                  <c:v>67</c:v>
                </c:pt>
                <c:pt idx="2561">
                  <c:v>67</c:v>
                </c:pt>
                <c:pt idx="2562">
                  <c:v>67</c:v>
                </c:pt>
                <c:pt idx="2563">
                  <c:v>67</c:v>
                </c:pt>
                <c:pt idx="2564">
                  <c:v>67</c:v>
                </c:pt>
                <c:pt idx="2565">
                  <c:v>67</c:v>
                </c:pt>
                <c:pt idx="2566">
                  <c:v>67</c:v>
                </c:pt>
                <c:pt idx="2567">
                  <c:v>67</c:v>
                </c:pt>
                <c:pt idx="2568">
                  <c:v>67</c:v>
                </c:pt>
                <c:pt idx="2569">
                  <c:v>67</c:v>
                </c:pt>
                <c:pt idx="2570">
                  <c:v>67</c:v>
                </c:pt>
                <c:pt idx="2571">
                  <c:v>67</c:v>
                </c:pt>
                <c:pt idx="2572">
                  <c:v>67</c:v>
                </c:pt>
                <c:pt idx="2573">
                  <c:v>67</c:v>
                </c:pt>
                <c:pt idx="2574">
                  <c:v>67</c:v>
                </c:pt>
                <c:pt idx="2575">
                  <c:v>67</c:v>
                </c:pt>
                <c:pt idx="2576">
                  <c:v>67</c:v>
                </c:pt>
                <c:pt idx="2577">
                  <c:v>67</c:v>
                </c:pt>
                <c:pt idx="2578">
                  <c:v>67</c:v>
                </c:pt>
                <c:pt idx="2579">
                  <c:v>67</c:v>
                </c:pt>
                <c:pt idx="2580">
                  <c:v>67</c:v>
                </c:pt>
                <c:pt idx="2581">
                  <c:v>67</c:v>
                </c:pt>
                <c:pt idx="2582">
                  <c:v>67</c:v>
                </c:pt>
                <c:pt idx="2583">
                  <c:v>67</c:v>
                </c:pt>
                <c:pt idx="2584">
                  <c:v>68</c:v>
                </c:pt>
                <c:pt idx="2585">
                  <c:v>68</c:v>
                </c:pt>
                <c:pt idx="2586">
                  <c:v>68</c:v>
                </c:pt>
                <c:pt idx="2587">
                  <c:v>68</c:v>
                </c:pt>
                <c:pt idx="2588">
                  <c:v>68</c:v>
                </c:pt>
                <c:pt idx="2589">
                  <c:v>68</c:v>
                </c:pt>
                <c:pt idx="2590">
                  <c:v>68</c:v>
                </c:pt>
                <c:pt idx="2591">
                  <c:v>68</c:v>
                </c:pt>
                <c:pt idx="2592">
                  <c:v>68</c:v>
                </c:pt>
                <c:pt idx="2593">
                  <c:v>68</c:v>
                </c:pt>
                <c:pt idx="2594">
                  <c:v>68</c:v>
                </c:pt>
                <c:pt idx="2595">
                  <c:v>68</c:v>
                </c:pt>
                <c:pt idx="2596">
                  <c:v>68</c:v>
                </c:pt>
                <c:pt idx="2597">
                  <c:v>68</c:v>
                </c:pt>
                <c:pt idx="2598">
                  <c:v>68</c:v>
                </c:pt>
                <c:pt idx="2599">
                  <c:v>68</c:v>
                </c:pt>
                <c:pt idx="2600">
                  <c:v>68</c:v>
                </c:pt>
                <c:pt idx="2601">
                  <c:v>68</c:v>
                </c:pt>
                <c:pt idx="2602">
                  <c:v>68</c:v>
                </c:pt>
                <c:pt idx="2603">
                  <c:v>68</c:v>
                </c:pt>
                <c:pt idx="2604">
                  <c:v>68</c:v>
                </c:pt>
                <c:pt idx="2605">
                  <c:v>68</c:v>
                </c:pt>
                <c:pt idx="2606">
                  <c:v>68</c:v>
                </c:pt>
                <c:pt idx="2607">
                  <c:v>68</c:v>
                </c:pt>
                <c:pt idx="2608">
                  <c:v>68</c:v>
                </c:pt>
                <c:pt idx="2609">
                  <c:v>68</c:v>
                </c:pt>
                <c:pt idx="2610">
                  <c:v>68</c:v>
                </c:pt>
                <c:pt idx="2611">
                  <c:v>68</c:v>
                </c:pt>
                <c:pt idx="2612">
                  <c:v>68</c:v>
                </c:pt>
                <c:pt idx="2613">
                  <c:v>68</c:v>
                </c:pt>
                <c:pt idx="2614">
                  <c:v>68</c:v>
                </c:pt>
                <c:pt idx="2615">
                  <c:v>68</c:v>
                </c:pt>
                <c:pt idx="2616">
                  <c:v>68</c:v>
                </c:pt>
                <c:pt idx="2617">
                  <c:v>68</c:v>
                </c:pt>
                <c:pt idx="2618">
                  <c:v>68</c:v>
                </c:pt>
                <c:pt idx="2619">
                  <c:v>68</c:v>
                </c:pt>
                <c:pt idx="2620">
                  <c:v>68</c:v>
                </c:pt>
                <c:pt idx="2621">
                  <c:v>68</c:v>
                </c:pt>
                <c:pt idx="2622">
                  <c:v>68</c:v>
                </c:pt>
                <c:pt idx="2623">
                  <c:v>68</c:v>
                </c:pt>
                <c:pt idx="2624">
                  <c:v>68</c:v>
                </c:pt>
                <c:pt idx="2625">
                  <c:v>68</c:v>
                </c:pt>
                <c:pt idx="2626">
                  <c:v>68</c:v>
                </c:pt>
                <c:pt idx="2627">
                  <c:v>68</c:v>
                </c:pt>
                <c:pt idx="2628">
                  <c:v>68</c:v>
                </c:pt>
                <c:pt idx="2629">
                  <c:v>68</c:v>
                </c:pt>
                <c:pt idx="2630">
                  <c:v>68</c:v>
                </c:pt>
                <c:pt idx="2631">
                  <c:v>68</c:v>
                </c:pt>
                <c:pt idx="2632">
                  <c:v>68</c:v>
                </c:pt>
                <c:pt idx="2633">
                  <c:v>68</c:v>
                </c:pt>
                <c:pt idx="2634">
                  <c:v>68</c:v>
                </c:pt>
                <c:pt idx="2635">
                  <c:v>68</c:v>
                </c:pt>
                <c:pt idx="2636">
                  <c:v>68</c:v>
                </c:pt>
                <c:pt idx="2637">
                  <c:v>68</c:v>
                </c:pt>
                <c:pt idx="2638">
                  <c:v>68</c:v>
                </c:pt>
                <c:pt idx="2639">
                  <c:v>69</c:v>
                </c:pt>
                <c:pt idx="2640">
                  <c:v>69</c:v>
                </c:pt>
                <c:pt idx="2641">
                  <c:v>69</c:v>
                </c:pt>
                <c:pt idx="2642">
                  <c:v>69</c:v>
                </c:pt>
                <c:pt idx="2643">
                  <c:v>69</c:v>
                </c:pt>
                <c:pt idx="2644">
                  <c:v>69</c:v>
                </c:pt>
                <c:pt idx="2645">
                  <c:v>69</c:v>
                </c:pt>
                <c:pt idx="2646">
                  <c:v>69</c:v>
                </c:pt>
                <c:pt idx="2647">
                  <c:v>69</c:v>
                </c:pt>
                <c:pt idx="2648">
                  <c:v>69</c:v>
                </c:pt>
                <c:pt idx="2649">
                  <c:v>69</c:v>
                </c:pt>
                <c:pt idx="2650">
                  <c:v>69</c:v>
                </c:pt>
                <c:pt idx="2651">
                  <c:v>69</c:v>
                </c:pt>
                <c:pt idx="2652">
                  <c:v>69</c:v>
                </c:pt>
                <c:pt idx="2653">
                  <c:v>69</c:v>
                </c:pt>
                <c:pt idx="2654">
                  <c:v>69</c:v>
                </c:pt>
                <c:pt idx="2655">
                  <c:v>69</c:v>
                </c:pt>
                <c:pt idx="2656">
                  <c:v>69</c:v>
                </c:pt>
                <c:pt idx="2657">
                  <c:v>69</c:v>
                </c:pt>
                <c:pt idx="2658">
                  <c:v>69</c:v>
                </c:pt>
                <c:pt idx="2659">
                  <c:v>69</c:v>
                </c:pt>
                <c:pt idx="2660">
                  <c:v>69</c:v>
                </c:pt>
                <c:pt idx="2661">
                  <c:v>69</c:v>
                </c:pt>
                <c:pt idx="2662">
                  <c:v>69</c:v>
                </c:pt>
                <c:pt idx="2663">
                  <c:v>69</c:v>
                </c:pt>
                <c:pt idx="2664">
                  <c:v>69</c:v>
                </c:pt>
                <c:pt idx="2665">
                  <c:v>69</c:v>
                </c:pt>
                <c:pt idx="2666">
                  <c:v>69</c:v>
                </c:pt>
                <c:pt idx="2667">
                  <c:v>69</c:v>
                </c:pt>
                <c:pt idx="2668">
                  <c:v>69</c:v>
                </c:pt>
                <c:pt idx="2669">
                  <c:v>69</c:v>
                </c:pt>
                <c:pt idx="2670">
                  <c:v>69</c:v>
                </c:pt>
                <c:pt idx="2671">
                  <c:v>69</c:v>
                </c:pt>
                <c:pt idx="2672">
                  <c:v>69</c:v>
                </c:pt>
                <c:pt idx="2673">
                  <c:v>69</c:v>
                </c:pt>
                <c:pt idx="2674">
                  <c:v>69</c:v>
                </c:pt>
                <c:pt idx="2675">
                  <c:v>69</c:v>
                </c:pt>
                <c:pt idx="2676">
                  <c:v>69</c:v>
                </c:pt>
                <c:pt idx="2677">
                  <c:v>69</c:v>
                </c:pt>
                <c:pt idx="2678">
                  <c:v>69</c:v>
                </c:pt>
                <c:pt idx="2679">
                  <c:v>69</c:v>
                </c:pt>
                <c:pt idx="2680">
                  <c:v>69</c:v>
                </c:pt>
                <c:pt idx="2681">
                  <c:v>69</c:v>
                </c:pt>
                <c:pt idx="2682">
                  <c:v>69</c:v>
                </c:pt>
                <c:pt idx="2683">
                  <c:v>69</c:v>
                </c:pt>
                <c:pt idx="2684">
                  <c:v>69</c:v>
                </c:pt>
                <c:pt idx="2685">
                  <c:v>69</c:v>
                </c:pt>
                <c:pt idx="2686">
                  <c:v>69</c:v>
                </c:pt>
                <c:pt idx="2687">
                  <c:v>69</c:v>
                </c:pt>
                <c:pt idx="2688">
                  <c:v>69</c:v>
                </c:pt>
                <c:pt idx="2689">
                  <c:v>69</c:v>
                </c:pt>
                <c:pt idx="2690">
                  <c:v>69</c:v>
                </c:pt>
                <c:pt idx="2691">
                  <c:v>69</c:v>
                </c:pt>
                <c:pt idx="2692">
                  <c:v>70</c:v>
                </c:pt>
                <c:pt idx="2693">
                  <c:v>70</c:v>
                </c:pt>
                <c:pt idx="2694">
                  <c:v>70</c:v>
                </c:pt>
                <c:pt idx="2695">
                  <c:v>70</c:v>
                </c:pt>
                <c:pt idx="2696">
                  <c:v>70</c:v>
                </c:pt>
                <c:pt idx="2697">
                  <c:v>70</c:v>
                </c:pt>
                <c:pt idx="2698">
                  <c:v>70</c:v>
                </c:pt>
                <c:pt idx="2699">
                  <c:v>70</c:v>
                </c:pt>
                <c:pt idx="2700">
                  <c:v>70</c:v>
                </c:pt>
                <c:pt idx="2701">
                  <c:v>70</c:v>
                </c:pt>
                <c:pt idx="2702">
                  <c:v>70</c:v>
                </c:pt>
                <c:pt idx="2703">
                  <c:v>70</c:v>
                </c:pt>
                <c:pt idx="2704">
                  <c:v>70</c:v>
                </c:pt>
                <c:pt idx="2705">
                  <c:v>70</c:v>
                </c:pt>
                <c:pt idx="2706">
                  <c:v>70</c:v>
                </c:pt>
                <c:pt idx="2707">
                  <c:v>70</c:v>
                </c:pt>
                <c:pt idx="2708">
                  <c:v>70</c:v>
                </c:pt>
                <c:pt idx="2709">
                  <c:v>70</c:v>
                </c:pt>
                <c:pt idx="2710">
                  <c:v>70</c:v>
                </c:pt>
                <c:pt idx="2711">
                  <c:v>70</c:v>
                </c:pt>
                <c:pt idx="2712">
                  <c:v>70</c:v>
                </c:pt>
                <c:pt idx="2713">
                  <c:v>70</c:v>
                </c:pt>
                <c:pt idx="2714">
                  <c:v>70</c:v>
                </c:pt>
                <c:pt idx="2715">
                  <c:v>70</c:v>
                </c:pt>
                <c:pt idx="2716">
                  <c:v>70</c:v>
                </c:pt>
                <c:pt idx="2717">
                  <c:v>70</c:v>
                </c:pt>
                <c:pt idx="2718">
                  <c:v>70</c:v>
                </c:pt>
                <c:pt idx="2719">
                  <c:v>70</c:v>
                </c:pt>
                <c:pt idx="2720">
                  <c:v>70</c:v>
                </c:pt>
                <c:pt idx="2721">
                  <c:v>70</c:v>
                </c:pt>
                <c:pt idx="2722">
                  <c:v>70</c:v>
                </c:pt>
                <c:pt idx="2723">
                  <c:v>70</c:v>
                </c:pt>
                <c:pt idx="2724">
                  <c:v>70</c:v>
                </c:pt>
                <c:pt idx="2725">
                  <c:v>70</c:v>
                </c:pt>
                <c:pt idx="2726">
                  <c:v>70</c:v>
                </c:pt>
                <c:pt idx="2727">
                  <c:v>70</c:v>
                </c:pt>
                <c:pt idx="2728">
                  <c:v>70</c:v>
                </c:pt>
                <c:pt idx="2729">
                  <c:v>70</c:v>
                </c:pt>
                <c:pt idx="2730">
                  <c:v>70</c:v>
                </c:pt>
                <c:pt idx="2731">
                  <c:v>70</c:v>
                </c:pt>
                <c:pt idx="2732">
                  <c:v>70</c:v>
                </c:pt>
                <c:pt idx="2733">
                  <c:v>70</c:v>
                </c:pt>
                <c:pt idx="2734">
                  <c:v>70</c:v>
                </c:pt>
                <c:pt idx="2735">
                  <c:v>70</c:v>
                </c:pt>
                <c:pt idx="2736">
                  <c:v>70</c:v>
                </c:pt>
                <c:pt idx="2737">
                  <c:v>70</c:v>
                </c:pt>
                <c:pt idx="2738">
                  <c:v>70</c:v>
                </c:pt>
                <c:pt idx="2739">
                  <c:v>70</c:v>
                </c:pt>
                <c:pt idx="2740">
                  <c:v>71</c:v>
                </c:pt>
                <c:pt idx="2741">
                  <c:v>71</c:v>
                </c:pt>
                <c:pt idx="2742">
                  <c:v>71</c:v>
                </c:pt>
                <c:pt idx="2743">
                  <c:v>71</c:v>
                </c:pt>
                <c:pt idx="2744">
                  <c:v>71</c:v>
                </c:pt>
                <c:pt idx="2745">
                  <c:v>71</c:v>
                </c:pt>
                <c:pt idx="2746">
                  <c:v>71</c:v>
                </c:pt>
                <c:pt idx="2747">
                  <c:v>71</c:v>
                </c:pt>
                <c:pt idx="2748">
                  <c:v>71</c:v>
                </c:pt>
                <c:pt idx="2749">
                  <c:v>71</c:v>
                </c:pt>
                <c:pt idx="2750">
                  <c:v>71</c:v>
                </c:pt>
                <c:pt idx="2751">
                  <c:v>71</c:v>
                </c:pt>
                <c:pt idx="2752">
                  <c:v>71</c:v>
                </c:pt>
                <c:pt idx="2753">
                  <c:v>71</c:v>
                </c:pt>
                <c:pt idx="2754">
                  <c:v>71</c:v>
                </c:pt>
                <c:pt idx="2755">
                  <c:v>71</c:v>
                </c:pt>
                <c:pt idx="2756">
                  <c:v>71</c:v>
                </c:pt>
                <c:pt idx="2757">
                  <c:v>71</c:v>
                </c:pt>
                <c:pt idx="2758">
                  <c:v>71</c:v>
                </c:pt>
                <c:pt idx="2759">
                  <c:v>71</c:v>
                </c:pt>
                <c:pt idx="2760">
                  <c:v>71</c:v>
                </c:pt>
                <c:pt idx="2761">
                  <c:v>71</c:v>
                </c:pt>
                <c:pt idx="2762">
                  <c:v>71</c:v>
                </c:pt>
                <c:pt idx="2763">
                  <c:v>71</c:v>
                </c:pt>
                <c:pt idx="2764">
                  <c:v>71</c:v>
                </c:pt>
                <c:pt idx="2765">
                  <c:v>71</c:v>
                </c:pt>
                <c:pt idx="2766">
                  <c:v>71</c:v>
                </c:pt>
                <c:pt idx="2767">
                  <c:v>71</c:v>
                </c:pt>
                <c:pt idx="2768">
                  <c:v>71</c:v>
                </c:pt>
                <c:pt idx="2769">
                  <c:v>71</c:v>
                </c:pt>
                <c:pt idx="2770">
                  <c:v>71</c:v>
                </c:pt>
                <c:pt idx="2771">
                  <c:v>71</c:v>
                </c:pt>
                <c:pt idx="2772">
                  <c:v>71</c:v>
                </c:pt>
                <c:pt idx="2773">
                  <c:v>71</c:v>
                </c:pt>
                <c:pt idx="2774">
                  <c:v>71</c:v>
                </c:pt>
                <c:pt idx="2775">
                  <c:v>71</c:v>
                </c:pt>
                <c:pt idx="2776">
                  <c:v>71</c:v>
                </c:pt>
                <c:pt idx="2777">
                  <c:v>71</c:v>
                </c:pt>
                <c:pt idx="2778">
                  <c:v>71</c:v>
                </c:pt>
                <c:pt idx="2779">
                  <c:v>71</c:v>
                </c:pt>
                <c:pt idx="2780">
                  <c:v>71</c:v>
                </c:pt>
                <c:pt idx="2781">
                  <c:v>71</c:v>
                </c:pt>
                <c:pt idx="2782">
                  <c:v>72</c:v>
                </c:pt>
                <c:pt idx="2783">
                  <c:v>72</c:v>
                </c:pt>
                <c:pt idx="2784">
                  <c:v>72</c:v>
                </c:pt>
                <c:pt idx="2785">
                  <c:v>72</c:v>
                </c:pt>
                <c:pt idx="2786">
                  <c:v>72</c:v>
                </c:pt>
                <c:pt idx="2787">
                  <c:v>72</c:v>
                </c:pt>
                <c:pt idx="2788">
                  <c:v>72</c:v>
                </c:pt>
                <c:pt idx="2789">
                  <c:v>72</c:v>
                </c:pt>
                <c:pt idx="2790">
                  <c:v>72</c:v>
                </c:pt>
                <c:pt idx="2791">
                  <c:v>72</c:v>
                </c:pt>
                <c:pt idx="2792">
                  <c:v>72</c:v>
                </c:pt>
                <c:pt idx="2793">
                  <c:v>72</c:v>
                </c:pt>
                <c:pt idx="2794">
                  <c:v>72</c:v>
                </c:pt>
                <c:pt idx="2795">
                  <c:v>72</c:v>
                </c:pt>
                <c:pt idx="2796">
                  <c:v>72</c:v>
                </c:pt>
                <c:pt idx="2797">
                  <c:v>72</c:v>
                </c:pt>
                <c:pt idx="2798">
                  <c:v>72</c:v>
                </c:pt>
                <c:pt idx="2799">
                  <c:v>72</c:v>
                </c:pt>
                <c:pt idx="2800">
                  <c:v>72</c:v>
                </c:pt>
                <c:pt idx="2801">
                  <c:v>72</c:v>
                </c:pt>
                <c:pt idx="2802">
                  <c:v>72</c:v>
                </c:pt>
                <c:pt idx="2803">
                  <c:v>72</c:v>
                </c:pt>
                <c:pt idx="2804">
                  <c:v>72</c:v>
                </c:pt>
                <c:pt idx="2805">
                  <c:v>72</c:v>
                </c:pt>
                <c:pt idx="2806">
                  <c:v>72</c:v>
                </c:pt>
                <c:pt idx="2807">
                  <c:v>72</c:v>
                </c:pt>
                <c:pt idx="2808">
                  <c:v>72</c:v>
                </c:pt>
                <c:pt idx="2809">
                  <c:v>72</c:v>
                </c:pt>
                <c:pt idx="2810">
                  <c:v>72</c:v>
                </c:pt>
                <c:pt idx="2811">
                  <c:v>72</c:v>
                </c:pt>
                <c:pt idx="2812">
                  <c:v>72</c:v>
                </c:pt>
                <c:pt idx="2813">
                  <c:v>72</c:v>
                </c:pt>
                <c:pt idx="2814">
                  <c:v>72</c:v>
                </c:pt>
                <c:pt idx="2815">
                  <c:v>72</c:v>
                </c:pt>
                <c:pt idx="2816">
                  <c:v>72</c:v>
                </c:pt>
                <c:pt idx="2817">
                  <c:v>72</c:v>
                </c:pt>
                <c:pt idx="2818">
                  <c:v>72</c:v>
                </c:pt>
                <c:pt idx="2819">
                  <c:v>72</c:v>
                </c:pt>
                <c:pt idx="2820">
                  <c:v>73</c:v>
                </c:pt>
                <c:pt idx="2821">
                  <c:v>73</c:v>
                </c:pt>
                <c:pt idx="2822">
                  <c:v>73</c:v>
                </c:pt>
                <c:pt idx="2823">
                  <c:v>73</c:v>
                </c:pt>
                <c:pt idx="2824">
                  <c:v>73</c:v>
                </c:pt>
                <c:pt idx="2825">
                  <c:v>73</c:v>
                </c:pt>
                <c:pt idx="2826">
                  <c:v>73</c:v>
                </c:pt>
                <c:pt idx="2827">
                  <c:v>73</c:v>
                </c:pt>
                <c:pt idx="2828">
                  <c:v>73</c:v>
                </c:pt>
                <c:pt idx="2829">
                  <c:v>73</c:v>
                </c:pt>
                <c:pt idx="2830">
                  <c:v>73</c:v>
                </c:pt>
                <c:pt idx="2831">
                  <c:v>73</c:v>
                </c:pt>
                <c:pt idx="2832">
                  <c:v>73</c:v>
                </c:pt>
                <c:pt idx="2833">
                  <c:v>73</c:v>
                </c:pt>
                <c:pt idx="2834">
                  <c:v>73</c:v>
                </c:pt>
                <c:pt idx="2835">
                  <c:v>73</c:v>
                </c:pt>
                <c:pt idx="2836">
                  <c:v>73</c:v>
                </c:pt>
                <c:pt idx="2837">
                  <c:v>73</c:v>
                </c:pt>
                <c:pt idx="2838">
                  <c:v>73</c:v>
                </c:pt>
                <c:pt idx="2839">
                  <c:v>73</c:v>
                </c:pt>
                <c:pt idx="2840">
                  <c:v>73</c:v>
                </c:pt>
                <c:pt idx="2841">
                  <c:v>73</c:v>
                </c:pt>
                <c:pt idx="2842">
                  <c:v>73</c:v>
                </c:pt>
                <c:pt idx="2843">
                  <c:v>73</c:v>
                </c:pt>
                <c:pt idx="2844">
                  <c:v>73</c:v>
                </c:pt>
                <c:pt idx="2845">
                  <c:v>73</c:v>
                </c:pt>
                <c:pt idx="2846">
                  <c:v>74</c:v>
                </c:pt>
                <c:pt idx="2847">
                  <c:v>74</c:v>
                </c:pt>
                <c:pt idx="2848">
                  <c:v>74</c:v>
                </c:pt>
                <c:pt idx="2849">
                  <c:v>74</c:v>
                </c:pt>
                <c:pt idx="2850">
                  <c:v>74</c:v>
                </c:pt>
                <c:pt idx="2851">
                  <c:v>74</c:v>
                </c:pt>
                <c:pt idx="2852">
                  <c:v>74</c:v>
                </c:pt>
                <c:pt idx="2853">
                  <c:v>74</c:v>
                </c:pt>
                <c:pt idx="2854">
                  <c:v>74</c:v>
                </c:pt>
                <c:pt idx="2855">
                  <c:v>74</c:v>
                </c:pt>
                <c:pt idx="2856">
                  <c:v>74</c:v>
                </c:pt>
                <c:pt idx="2857">
                  <c:v>74</c:v>
                </c:pt>
                <c:pt idx="2858">
                  <c:v>74</c:v>
                </c:pt>
                <c:pt idx="2859">
                  <c:v>74</c:v>
                </c:pt>
                <c:pt idx="2860">
                  <c:v>74</c:v>
                </c:pt>
                <c:pt idx="2861">
                  <c:v>74</c:v>
                </c:pt>
                <c:pt idx="2862">
                  <c:v>74</c:v>
                </c:pt>
                <c:pt idx="2863">
                  <c:v>74</c:v>
                </c:pt>
                <c:pt idx="2864">
                  <c:v>74</c:v>
                </c:pt>
                <c:pt idx="2865">
                  <c:v>74</c:v>
                </c:pt>
                <c:pt idx="2866">
                  <c:v>75</c:v>
                </c:pt>
                <c:pt idx="2867">
                  <c:v>75</c:v>
                </c:pt>
                <c:pt idx="2868">
                  <c:v>75</c:v>
                </c:pt>
                <c:pt idx="2869">
                  <c:v>75</c:v>
                </c:pt>
                <c:pt idx="2870">
                  <c:v>75</c:v>
                </c:pt>
                <c:pt idx="2871">
                  <c:v>75</c:v>
                </c:pt>
                <c:pt idx="2872">
                  <c:v>75</c:v>
                </c:pt>
                <c:pt idx="2873">
                  <c:v>75</c:v>
                </c:pt>
                <c:pt idx="2874">
                  <c:v>75</c:v>
                </c:pt>
                <c:pt idx="2875">
                  <c:v>75</c:v>
                </c:pt>
                <c:pt idx="2876">
                  <c:v>75</c:v>
                </c:pt>
                <c:pt idx="2877">
                  <c:v>75</c:v>
                </c:pt>
                <c:pt idx="2878">
                  <c:v>75</c:v>
                </c:pt>
                <c:pt idx="2879">
                  <c:v>76</c:v>
                </c:pt>
                <c:pt idx="2880">
                  <c:v>76</c:v>
                </c:pt>
                <c:pt idx="2881">
                  <c:v>76</c:v>
                </c:pt>
                <c:pt idx="2882">
                  <c:v>76</c:v>
                </c:pt>
                <c:pt idx="2883">
                  <c:v>76</c:v>
                </c:pt>
                <c:pt idx="2884">
                  <c:v>76</c:v>
                </c:pt>
                <c:pt idx="2885">
                  <c:v>76</c:v>
                </c:pt>
                <c:pt idx="2886">
                  <c:v>76</c:v>
                </c:pt>
                <c:pt idx="2887">
                  <c:v>77</c:v>
                </c:pt>
                <c:pt idx="2888">
                  <c:v>77</c:v>
                </c:pt>
                <c:pt idx="2889">
                  <c:v>77</c:v>
                </c:pt>
                <c:pt idx="2890">
                  <c:v>77</c:v>
                </c:pt>
                <c:pt idx="2891">
                  <c:v>77</c:v>
                </c:pt>
                <c:pt idx="2892">
                  <c:v>78</c:v>
                </c:pt>
                <c:pt idx="2893">
                  <c:v>78</c:v>
                </c:pt>
                <c:pt idx="2894">
                  <c:v>79</c:v>
                </c:pt>
                <c:pt idx="2895">
                  <c:v>79</c:v>
                </c:pt>
              </c:numCache>
            </c:numRef>
          </c:xVal>
          <c:yVal>
            <c:numRef>
              <c:f>Sheet1!$B$2:$B$2897</c:f>
              <c:numCache>
                <c:formatCode>General</c:formatCode>
                <c:ptCount val="2896"/>
                <c:pt idx="0">
                  <c:v>9</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44</c:v>
                </c:pt>
                <c:pt idx="34">
                  <c:v>45</c:v>
                </c:pt>
                <c:pt idx="35">
                  <c:v>46</c:v>
                </c:pt>
                <c:pt idx="36">
                  <c:v>48</c:v>
                </c:pt>
                <c:pt idx="37">
                  <c:v>49</c:v>
                </c:pt>
                <c:pt idx="38">
                  <c:v>50</c:v>
                </c:pt>
                <c:pt idx="39">
                  <c:v>51</c:v>
                </c:pt>
                <c:pt idx="40">
                  <c:v>52</c:v>
                </c:pt>
                <c:pt idx="41">
                  <c:v>53</c:v>
                </c:pt>
                <c:pt idx="42">
                  <c:v>54</c:v>
                </c:pt>
                <c:pt idx="43">
                  <c:v>55</c:v>
                </c:pt>
                <c:pt idx="44">
                  <c:v>56</c:v>
                </c:pt>
                <c:pt idx="45">
                  <c:v>57</c:v>
                </c:pt>
                <c:pt idx="46">
                  <c:v>60</c:v>
                </c:pt>
                <c:pt idx="47">
                  <c:v>1</c:v>
                </c:pt>
                <c:pt idx="48">
                  <c:v>9</c:v>
                </c:pt>
                <c:pt idx="49">
                  <c:v>12</c:v>
                </c:pt>
                <c:pt idx="50">
                  <c:v>13</c:v>
                </c:pt>
                <c:pt idx="51">
                  <c:v>14</c:v>
                </c:pt>
                <c:pt idx="52">
                  <c:v>15</c:v>
                </c:pt>
                <c:pt idx="53">
                  <c:v>16</c:v>
                </c:pt>
                <c:pt idx="54">
                  <c:v>17</c:v>
                </c:pt>
                <c:pt idx="55">
                  <c:v>18</c:v>
                </c:pt>
                <c:pt idx="56">
                  <c:v>19</c:v>
                </c:pt>
                <c:pt idx="57">
                  <c:v>20</c:v>
                </c:pt>
                <c:pt idx="58">
                  <c:v>21</c:v>
                </c:pt>
                <c:pt idx="59">
                  <c:v>22</c:v>
                </c:pt>
                <c:pt idx="60">
                  <c:v>23</c:v>
                </c:pt>
                <c:pt idx="61">
                  <c:v>24</c:v>
                </c:pt>
                <c:pt idx="62">
                  <c:v>25</c:v>
                </c:pt>
                <c:pt idx="63">
                  <c:v>26</c:v>
                </c:pt>
                <c:pt idx="64">
                  <c:v>27</c:v>
                </c:pt>
                <c:pt idx="65">
                  <c:v>28</c:v>
                </c:pt>
                <c:pt idx="66">
                  <c:v>29</c:v>
                </c:pt>
                <c:pt idx="67">
                  <c:v>30</c:v>
                </c:pt>
                <c:pt idx="68">
                  <c:v>31</c:v>
                </c:pt>
                <c:pt idx="69">
                  <c:v>32</c:v>
                </c:pt>
                <c:pt idx="70">
                  <c:v>33</c:v>
                </c:pt>
                <c:pt idx="71">
                  <c:v>34</c:v>
                </c:pt>
                <c:pt idx="72">
                  <c:v>35</c:v>
                </c:pt>
                <c:pt idx="73">
                  <c:v>36</c:v>
                </c:pt>
                <c:pt idx="74">
                  <c:v>37</c:v>
                </c:pt>
                <c:pt idx="75">
                  <c:v>38</c:v>
                </c:pt>
                <c:pt idx="76">
                  <c:v>39</c:v>
                </c:pt>
                <c:pt idx="77">
                  <c:v>40</c:v>
                </c:pt>
                <c:pt idx="78">
                  <c:v>41</c:v>
                </c:pt>
                <c:pt idx="79">
                  <c:v>42</c:v>
                </c:pt>
                <c:pt idx="80">
                  <c:v>43</c:v>
                </c:pt>
                <c:pt idx="81">
                  <c:v>44</c:v>
                </c:pt>
                <c:pt idx="82">
                  <c:v>45</c:v>
                </c:pt>
                <c:pt idx="83">
                  <c:v>46</c:v>
                </c:pt>
                <c:pt idx="84">
                  <c:v>47</c:v>
                </c:pt>
                <c:pt idx="85">
                  <c:v>48</c:v>
                </c:pt>
                <c:pt idx="86">
                  <c:v>49</c:v>
                </c:pt>
                <c:pt idx="87">
                  <c:v>50</c:v>
                </c:pt>
                <c:pt idx="88">
                  <c:v>51</c:v>
                </c:pt>
                <c:pt idx="89">
                  <c:v>52</c:v>
                </c:pt>
                <c:pt idx="90">
                  <c:v>54</c:v>
                </c:pt>
                <c:pt idx="91">
                  <c:v>55</c:v>
                </c:pt>
                <c:pt idx="92">
                  <c:v>56</c:v>
                </c:pt>
                <c:pt idx="93">
                  <c:v>57</c:v>
                </c:pt>
                <c:pt idx="94">
                  <c:v>64</c:v>
                </c:pt>
                <c:pt idx="95">
                  <c:v>9</c:v>
                </c:pt>
                <c:pt idx="96">
                  <c:v>11</c:v>
                </c:pt>
                <c:pt idx="97">
                  <c:v>12</c:v>
                </c:pt>
                <c:pt idx="98">
                  <c:v>13</c:v>
                </c:pt>
                <c:pt idx="99">
                  <c:v>14</c:v>
                </c:pt>
                <c:pt idx="100">
                  <c:v>15</c:v>
                </c:pt>
                <c:pt idx="101">
                  <c:v>16</c:v>
                </c:pt>
                <c:pt idx="102">
                  <c:v>17</c:v>
                </c:pt>
                <c:pt idx="103">
                  <c:v>18</c:v>
                </c:pt>
                <c:pt idx="104">
                  <c:v>19</c:v>
                </c:pt>
                <c:pt idx="105">
                  <c:v>20</c:v>
                </c:pt>
                <c:pt idx="106">
                  <c:v>21</c:v>
                </c:pt>
                <c:pt idx="107">
                  <c:v>22</c:v>
                </c:pt>
                <c:pt idx="108">
                  <c:v>23</c:v>
                </c:pt>
                <c:pt idx="109">
                  <c:v>24</c:v>
                </c:pt>
                <c:pt idx="110">
                  <c:v>25</c:v>
                </c:pt>
                <c:pt idx="111">
                  <c:v>26</c:v>
                </c:pt>
                <c:pt idx="112">
                  <c:v>27</c:v>
                </c:pt>
                <c:pt idx="113">
                  <c:v>28</c:v>
                </c:pt>
                <c:pt idx="114">
                  <c:v>29</c:v>
                </c:pt>
                <c:pt idx="115">
                  <c:v>30</c:v>
                </c:pt>
                <c:pt idx="116">
                  <c:v>31</c:v>
                </c:pt>
                <c:pt idx="117">
                  <c:v>32</c:v>
                </c:pt>
                <c:pt idx="118">
                  <c:v>33</c:v>
                </c:pt>
                <c:pt idx="119">
                  <c:v>34</c:v>
                </c:pt>
                <c:pt idx="120">
                  <c:v>36</c:v>
                </c:pt>
                <c:pt idx="121">
                  <c:v>37</c:v>
                </c:pt>
                <c:pt idx="122">
                  <c:v>38</c:v>
                </c:pt>
                <c:pt idx="123">
                  <c:v>39</c:v>
                </c:pt>
                <c:pt idx="124">
                  <c:v>40</c:v>
                </c:pt>
                <c:pt idx="125">
                  <c:v>41</c:v>
                </c:pt>
                <c:pt idx="126">
                  <c:v>42</c:v>
                </c:pt>
                <c:pt idx="127">
                  <c:v>43</c:v>
                </c:pt>
                <c:pt idx="128">
                  <c:v>44</c:v>
                </c:pt>
                <c:pt idx="129">
                  <c:v>45</c:v>
                </c:pt>
                <c:pt idx="130">
                  <c:v>46</c:v>
                </c:pt>
                <c:pt idx="131">
                  <c:v>47</c:v>
                </c:pt>
                <c:pt idx="132">
                  <c:v>48</c:v>
                </c:pt>
                <c:pt idx="133">
                  <c:v>49</c:v>
                </c:pt>
                <c:pt idx="134">
                  <c:v>51</c:v>
                </c:pt>
                <c:pt idx="135">
                  <c:v>52</c:v>
                </c:pt>
                <c:pt idx="136">
                  <c:v>55</c:v>
                </c:pt>
                <c:pt idx="137">
                  <c:v>57</c:v>
                </c:pt>
                <c:pt idx="138">
                  <c:v>58</c:v>
                </c:pt>
                <c:pt idx="139">
                  <c:v>9</c:v>
                </c:pt>
                <c:pt idx="140">
                  <c:v>11</c:v>
                </c:pt>
                <c:pt idx="141">
                  <c:v>13</c:v>
                </c:pt>
                <c:pt idx="142">
                  <c:v>14</c:v>
                </c:pt>
                <c:pt idx="143">
                  <c:v>15</c:v>
                </c:pt>
                <c:pt idx="144">
                  <c:v>16</c:v>
                </c:pt>
                <c:pt idx="145">
                  <c:v>17</c:v>
                </c:pt>
                <c:pt idx="146">
                  <c:v>18</c:v>
                </c:pt>
                <c:pt idx="147">
                  <c:v>19</c:v>
                </c:pt>
                <c:pt idx="148">
                  <c:v>20</c:v>
                </c:pt>
                <c:pt idx="149">
                  <c:v>21</c:v>
                </c:pt>
                <c:pt idx="150">
                  <c:v>22</c:v>
                </c:pt>
                <c:pt idx="151">
                  <c:v>23</c:v>
                </c:pt>
                <c:pt idx="152">
                  <c:v>24</c:v>
                </c:pt>
                <c:pt idx="153">
                  <c:v>25</c:v>
                </c:pt>
                <c:pt idx="154">
                  <c:v>26</c:v>
                </c:pt>
                <c:pt idx="155">
                  <c:v>27</c:v>
                </c:pt>
                <c:pt idx="156">
                  <c:v>28</c:v>
                </c:pt>
                <c:pt idx="157">
                  <c:v>29</c:v>
                </c:pt>
                <c:pt idx="158">
                  <c:v>30</c:v>
                </c:pt>
                <c:pt idx="159">
                  <c:v>31</c:v>
                </c:pt>
                <c:pt idx="160">
                  <c:v>32</c:v>
                </c:pt>
                <c:pt idx="161">
                  <c:v>33</c:v>
                </c:pt>
                <c:pt idx="162">
                  <c:v>34</c:v>
                </c:pt>
                <c:pt idx="163">
                  <c:v>35</c:v>
                </c:pt>
                <c:pt idx="164">
                  <c:v>36</c:v>
                </c:pt>
                <c:pt idx="165">
                  <c:v>37</c:v>
                </c:pt>
                <c:pt idx="166">
                  <c:v>38</c:v>
                </c:pt>
                <c:pt idx="167">
                  <c:v>39</c:v>
                </c:pt>
                <c:pt idx="168">
                  <c:v>40</c:v>
                </c:pt>
                <c:pt idx="169">
                  <c:v>41</c:v>
                </c:pt>
                <c:pt idx="170">
                  <c:v>42</c:v>
                </c:pt>
                <c:pt idx="171">
                  <c:v>43</c:v>
                </c:pt>
                <c:pt idx="172">
                  <c:v>44</c:v>
                </c:pt>
                <c:pt idx="173">
                  <c:v>45</c:v>
                </c:pt>
                <c:pt idx="174">
                  <c:v>46</c:v>
                </c:pt>
                <c:pt idx="175">
                  <c:v>47</c:v>
                </c:pt>
                <c:pt idx="176">
                  <c:v>48</c:v>
                </c:pt>
                <c:pt idx="177">
                  <c:v>49</c:v>
                </c:pt>
                <c:pt idx="178">
                  <c:v>50</c:v>
                </c:pt>
                <c:pt idx="179">
                  <c:v>51</c:v>
                </c:pt>
                <c:pt idx="180">
                  <c:v>52</c:v>
                </c:pt>
                <c:pt idx="181">
                  <c:v>53</c:v>
                </c:pt>
                <c:pt idx="182">
                  <c:v>56</c:v>
                </c:pt>
                <c:pt idx="183">
                  <c:v>59</c:v>
                </c:pt>
                <c:pt idx="184">
                  <c:v>61</c:v>
                </c:pt>
                <c:pt idx="185">
                  <c:v>12</c:v>
                </c:pt>
                <c:pt idx="186">
                  <c:v>14</c:v>
                </c:pt>
                <c:pt idx="187">
                  <c:v>15</c:v>
                </c:pt>
                <c:pt idx="188">
                  <c:v>16</c:v>
                </c:pt>
                <c:pt idx="189">
                  <c:v>17</c:v>
                </c:pt>
                <c:pt idx="190">
                  <c:v>18</c:v>
                </c:pt>
                <c:pt idx="191">
                  <c:v>19</c:v>
                </c:pt>
                <c:pt idx="192">
                  <c:v>20</c:v>
                </c:pt>
                <c:pt idx="193">
                  <c:v>21</c:v>
                </c:pt>
                <c:pt idx="194">
                  <c:v>22</c:v>
                </c:pt>
                <c:pt idx="195">
                  <c:v>23</c:v>
                </c:pt>
                <c:pt idx="196">
                  <c:v>24</c:v>
                </c:pt>
                <c:pt idx="197">
                  <c:v>25</c:v>
                </c:pt>
                <c:pt idx="198">
                  <c:v>26</c:v>
                </c:pt>
                <c:pt idx="199">
                  <c:v>27</c:v>
                </c:pt>
                <c:pt idx="200">
                  <c:v>28</c:v>
                </c:pt>
                <c:pt idx="201">
                  <c:v>29</c:v>
                </c:pt>
                <c:pt idx="202">
                  <c:v>30</c:v>
                </c:pt>
                <c:pt idx="203">
                  <c:v>31</c:v>
                </c:pt>
                <c:pt idx="204">
                  <c:v>32</c:v>
                </c:pt>
                <c:pt idx="205">
                  <c:v>33</c:v>
                </c:pt>
                <c:pt idx="206">
                  <c:v>34</c:v>
                </c:pt>
                <c:pt idx="207">
                  <c:v>35</c:v>
                </c:pt>
                <c:pt idx="208">
                  <c:v>36</c:v>
                </c:pt>
                <c:pt idx="209">
                  <c:v>37</c:v>
                </c:pt>
                <c:pt idx="210">
                  <c:v>38</c:v>
                </c:pt>
                <c:pt idx="211">
                  <c:v>39</c:v>
                </c:pt>
                <c:pt idx="212">
                  <c:v>40</c:v>
                </c:pt>
                <c:pt idx="213">
                  <c:v>41</c:v>
                </c:pt>
                <c:pt idx="214">
                  <c:v>42</c:v>
                </c:pt>
                <c:pt idx="215">
                  <c:v>43</c:v>
                </c:pt>
                <c:pt idx="216">
                  <c:v>44</c:v>
                </c:pt>
                <c:pt idx="217">
                  <c:v>45</c:v>
                </c:pt>
                <c:pt idx="218">
                  <c:v>46</c:v>
                </c:pt>
                <c:pt idx="219">
                  <c:v>47</c:v>
                </c:pt>
                <c:pt idx="220">
                  <c:v>48</c:v>
                </c:pt>
                <c:pt idx="221">
                  <c:v>49</c:v>
                </c:pt>
                <c:pt idx="222">
                  <c:v>50</c:v>
                </c:pt>
                <c:pt idx="223">
                  <c:v>51</c:v>
                </c:pt>
                <c:pt idx="224">
                  <c:v>52</c:v>
                </c:pt>
                <c:pt idx="225">
                  <c:v>54</c:v>
                </c:pt>
                <c:pt idx="226">
                  <c:v>55</c:v>
                </c:pt>
                <c:pt idx="227">
                  <c:v>57</c:v>
                </c:pt>
                <c:pt idx="228">
                  <c:v>60</c:v>
                </c:pt>
                <c:pt idx="229">
                  <c:v>12</c:v>
                </c:pt>
                <c:pt idx="230">
                  <c:v>14</c:v>
                </c:pt>
                <c:pt idx="231">
                  <c:v>15</c:v>
                </c:pt>
                <c:pt idx="232">
                  <c:v>16</c:v>
                </c:pt>
                <c:pt idx="233">
                  <c:v>17</c:v>
                </c:pt>
                <c:pt idx="234">
                  <c:v>18</c:v>
                </c:pt>
                <c:pt idx="235">
                  <c:v>19</c:v>
                </c:pt>
                <c:pt idx="236">
                  <c:v>20</c:v>
                </c:pt>
                <c:pt idx="237">
                  <c:v>21</c:v>
                </c:pt>
                <c:pt idx="238">
                  <c:v>22</c:v>
                </c:pt>
                <c:pt idx="239">
                  <c:v>23</c:v>
                </c:pt>
                <c:pt idx="240">
                  <c:v>24</c:v>
                </c:pt>
                <c:pt idx="241">
                  <c:v>25</c:v>
                </c:pt>
                <c:pt idx="242">
                  <c:v>26</c:v>
                </c:pt>
                <c:pt idx="243">
                  <c:v>27</c:v>
                </c:pt>
                <c:pt idx="244">
                  <c:v>28</c:v>
                </c:pt>
                <c:pt idx="245">
                  <c:v>29</c:v>
                </c:pt>
                <c:pt idx="246">
                  <c:v>30</c:v>
                </c:pt>
                <c:pt idx="247">
                  <c:v>31</c:v>
                </c:pt>
                <c:pt idx="248">
                  <c:v>32</c:v>
                </c:pt>
                <c:pt idx="249">
                  <c:v>33</c:v>
                </c:pt>
                <c:pt idx="250">
                  <c:v>34</c:v>
                </c:pt>
                <c:pt idx="251">
                  <c:v>35</c:v>
                </c:pt>
                <c:pt idx="252">
                  <c:v>36</c:v>
                </c:pt>
                <c:pt idx="253">
                  <c:v>37</c:v>
                </c:pt>
                <c:pt idx="254">
                  <c:v>38</c:v>
                </c:pt>
                <c:pt idx="255">
                  <c:v>39</c:v>
                </c:pt>
                <c:pt idx="256">
                  <c:v>40</c:v>
                </c:pt>
                <c:pt idx="257">
                  <c:v>41</c:v>
                </c:pt>
                <c:pt idx="258">
                  <c:v>42</c:v>
                </c:pt>
                <c:pt idx="259">
                  <c:v>43</c:v>
                </c:pt>
                <c:pt idx="260">
                  <c:v>44</c:v>
                </c:pt>
                <c:pt idx="261">
                  <c:v>45</c:v>
                </c:pt>
                <c:pt idx="262">
                  <c:v>46</c:v>
                </c:pt>
                <c:pt idx="263">
                  <c:v>47</c:v>
                </c:pt>
                <c:pt idx="264">
                  <c:v>48</c:v>
                </c:pt>
                <c:pt idx="265">
                  <c:v>49</c:v>
                </c:pt>
                <c:pt idx="266">
                  <c:v>50</c:v>
                </c:pt>
                <c:pt idx="267">
                  <c:v>51</c:v>
                </c:pt>
                <c:pt idx="268">
                  <c:v>53</c:v>
                </c:pt>
                <c:pt idx="269">
                  <c:v>55</c:v>
                </c:pt>
                <c:pt idx="270">
                  <c:v>56</c:v>
                </c:pt>
                <c:pt idx="271">
                  <c:v>57</c:v>
                </c:pt>
                <c:pt idx="272">
                  <c:v>58</c:v>
                </c:pt>
                <c:pt idx="273">
                  <c:v>59</c:v>
                </c:pt>
                <c:pt idx="274">
                  <c:v>61</c:v>
                </c:pt>
                <c:pt idx="275">
                  <c:v>62</c:v>
                </c:pt>
                <c:pt idx="276">
                  <c:v>63</c:v>
                </c:pt>
                <c:pt idx="277">
                  <c:v>14</c:v>
                </c:pt>
                <c:pt idx="278">
                  <c:v>15</c:v>
                </c:pt>
                <c:pt idx="279">
                  <c:v>16</c:v>
                </c:pt>
                <c:pt idx="280">
                  <c:v>17</c:v>
                </c:pt>
                <c:pt idx="281">
                  <c:v>18</c:v>
                </c:pt>
                <c:pt idx="282">
                  <c:v>19</c:v>
                </c:pt>
                <c:pt idx="283">
                  <c:v>20</c:v>
                </c:pt>
                <c:pt idx="284">
                  <c:v>21</c:v>
                </c:pt>
                <c:pt idx="285">
                  <c:v>22</c:v>
                </c:pt>
                <c:pt idx="286">
                  <c:v>23</c:v>
                </c:pt>
                <c:pt idx="287">
                  <c:v>24</c:v>
                </c:pt>
                <c:pt idx="288">
                  <c:v>25</c:v>
                </c:pt>
                <c:pt idx="289">
                  <c:v>26</c:v>
                </c:pt>
                <c:pt idx="290">
                  <c:v>27</c:v>
                </c:pt>
                <c:pt idx="291">
                  <c:v>28</c:v>
                </c:pt>
                <c:pt idx="292">
                  <c:v>29</c:v>
                </c:pt>
                <c:pt idx="293">
                  <c:v>30</c:v>
                </c:pt>
                <c:pt idx="294">
                  <c:v>31</c:v>
                </c:pt>
                <c:pt idx="295">
                  <c:v>32</c:v>
                </c:pt>
                <c:pt idx="296">
                  <c:v>33</c:v>
                </c:pt>
                <c:pt idx="297">
                  <c:v>34</c:v>
                </c:pt>
                <c:pt idx="298">
                  <c:v>35</c:v>
                </c:pt>
                <c:pt idx="299">
                  <c:v>37</c:v>
                </c:pt>
                <c:pt idx="300">
                  <c:v>38</c:v>
                </c:pt>
                <c:pt idx="301">
                  <c:v>39</c:v>
                </c:pt>
                <c:pt idx="302">
                  <c:v>40</c:v>
                </c:pt>
                <c:pt idx="303">
                  <c:v>41</c:v>
                </c:pt>
                <c:pt idx="304">
                  <c:v>42</c:v>
                </c:pt>
                <c:pt idx="305">
                  <c:v>43</c:v>
                </c:pt>
                <c:pt idx="306">
                  <c:v>44</c:v>
                </c:pt>
                <c:pt idx="307">
                  <c:v>45</c:v>
                </c:pt>
                <c:pt idx="308">
                  <c:v>46</c:v>
                </c:pt>
                <c:pt idx="309">
                  <c:v>47</c:v>
                </c:pt>
                <c:pt idx="310">
                  <c:v>48</c:v>
                </c:pt>
                <c:pt idx="311">
                  <c:v>49</c:v>
                </c:pt>
                <c:pt idx="312">
                  <c:v>50</c:v>
                </c:pt>
                <c:pt idx="313">
                  <c:v>51</c:v>
                </c:pt>
                <c:pt idx="314">
                  <c:v>53</c:v>
                </c:pt>
                <c:pt idx="315">
                  <c:v>54</c:v>
                </c:pt>
                <c:pt idx="316">
                  <c:v>55</c:v>
                </c:pt>
                <c:pt idx="317">
                  <c:v>56</c:v>
                </c:pt>
                <c:pt idx="318">
                  <c:v>57</c:v>
                </c:pt>
                <c:pt idx="319">
                  <c:v>60</c:v>
                </c:pt>
                <c:pt idx="320">
                  <c:v>61</c:v>
                </c:pt>
                <c:pt idx="321">
                  <c:v>64</c:v>
                </c:pt>
                <c:pt idx="322">
                  <c:v>10</c:v>
                </c:pt>
                <c:pt idx="323">
                  <c:v>12</c:v>
                </c:pt>
                <c:pt idx="324">
                  <c:v>13</c:v>
                </c:pt>
                <c:pt idx="325">
                  <c:v>14</c:v>
                </c:pt>
                <c:pt idx="326">
                  <c:v>15</c:v>
                </c:pt>
                <c:pt idx="327">
                  <c:v>16</c:v>
                </c:pt>
                <c:pt idx="328">
                  <c:v>17</c:v>
                </c:pt>
                <c:pt idx="329">
                  <c:v>18</c:v>
                </c:pt>
                <c:pt idx="330">
                  <c:v>19</c:v>
                </c:pt>
                <c:pt idx="331">
                  <c:v>20</c:v>
                </c:pt>
                <c:pt idx="332">
                  <c:v>21</c:v>
                </c:pt>
                <c:pt idx="333">
                  <c:v>22</c:v>
                </c:pt>
                <c:pt idx="334">
                  <c:v>23</c:v>
                </c:pt>
                <c:pt idx="335">
                  <c:v>24</c:v>
                </c:pt>
                <c:pt idx="336">
                  <c:v>25</c:v>
                </c:pt>
                <c:pt idx="337">
                  <c:v>26</c:v>
                </c:pt>
                <c:pt idx="338">
                  <c:v>27</c:v>
                </c:pt>
                <c:pt idx="339">
                  <c:v>28</c:v>
                </c:pt>
                <c:pt idx="340">
                  <c:v>29</c:v>
                </c:pt>
                <c:pt idx="341">
                  <c:v>30</c:v>
                </c:pt>
                <c:pt idx="342">
                  <c:v>31</c:v>
                </c:pt>
                <c:pt idx="343">
                  <c:v>32</c:v>
                </c:pt>
                <c:pt idx="344">
                  <c:v>33</c:v>
                </c:pt>
                <c:pt idx="345">
                  <c:v>34</c:v>
                </c:pt>
                <c:pt idx="346">
                  <c:v>35</c:v>
                </c:pt>
                <c:pt idx="347">
                  <c:v>36</c:v>
                </c:pt>
                <c:pt idx="348">
                  <c:v>37</c:v>
                </c:pt>
                <c:pt idx="349">
                  <c:v>38</c:v>
                </c:pt>
                <c:pt idx="350">
                  <c:v>39</c:v>
                </c:pt>
                <c:pt idx="351">
                  <c:v>40</c:v>
                </c:pt>
                <c:pt idx="352">
                  <c:v>41</c:v>
                </c:pt>
                <c:pt idx="353">
                  <c:v>42</c:v>
                </c:pt>
                <c:pt idx="354">
                  <c:v>43</c:v>
                </c:pt>
                <c:pt idx="355">
                  <c:v>44</c:v>
                </c:pt>
                <c:pt idx="356">
                  <c:v>45</c:v>
                </c:pt>
                <c:pt idx="357">
                  <c:v>46</c:v>
                </c:pt>
                <c:pt idx="358">
                  <c:v>47</c:v>
                </c:pt>
                <c:pt idx="359">
                  <c:v>48</c:v>
                </c:pt>
                <c:pt idx="360">
                  <c:v>49</c:v>
                </c:pt>
                <c:pt idx="361">
                  <c:v>50</c:v>
                </c:pt>
                <c:pt idx="362">
                  <c:v>51</c:v>
                </c:pt>
                <c:pt idx="363">
                  <c:v>52</c:v>
                </c:pt>
                <c:pt idx="364">
                  <c:v>53</c:v>
                </c:pt>
                <c:pt idx="365">
                  <c:v>54</c:v>
                </c:pt>
                <c:pt idx="366">
                  <c:v>55</c:v>
                </c:pt>
                <c:pt idx="367">
                  <c:v>56</c:v>
                </c:pt>
                <c:pt idx="368">
                  <c:v>57</c:v>
                </c:pt>
                <c:pt idx="369">
                  <c:v>58</c:v>
                </c:pt>
                <c:pt idx="370">
                  <c:v>60</c:v>
                </c:pt>
                <c:pt idx="371">
                  <c:v>66</c:v>
                </c:pt>
                <c:pt idx="372">
                  <c:v>11</c:v>
                </c:pt>
                <c:pt idx="373">
                  <c:v>12</c:v>
                </c:pt>
                <c:pt idx="374">
                  <c:v>14</c:v>
                </c:pt>
                <c:pt idx="375">
                  <c:v>15</c:v>
                </c:pt>
                <c:pt idx="376">
                  <c:v>16</c:v>
                </c:pt>
                <c:pt idx="377">
                  <c:v>17</c:v>
                </c:pt>
                <c:pt idx="378">
                  <c:v>18</c:v>
                </c:pt>
                <c:pt idx="379">
                  <c:v>19</c:v>
                </c:pt>
                <c:pt idx="380">
                  <c:v>20</c:v>
                </c:pt>
                <c:pt idx="381">
                  <c:v>21</c:v>
                </c:pt>
                <c:pt idx="382">
                  <c:v>22</c:v>
                </c:pt>
                <c:pt idx="383">
                  <c:v>23</c:v>
                </c:pt>
                <c:pt idx="384">
                  <c:v>24</c:v>
                </c:pt>
                <c:pt idx="385">
                  <c:v>25</c:v>
                </c:pt>
                <c:pt idx="386">
                  <c:v>26</c:v>
                </c:pt>
                <c:pt idx="387">
                  <c:v>27</c:v>
                </c:pt>
                <c:pt idx="388">
                  <c:v>28</c:v>
                </c:pt>
                <c:pt idx="389">
                  <c:v>29</c:v>
                </c:pt>
                <c:pt idx="390">
                  <c:v>30</c:v>
                </c:pt>
                <c:pt idx="391">
                  <c:v>31</c:v>
                </c:pt>
                <c:pt idx="392">
                  <c:v>32</c:v>
                </c:pt>
                <c:pt idx="393">
                  <c:v>33</c:v>
                </c:pt>
                <c:pt idx="394">
                  <c:v>34</c:v>
                </c:pt>
                <c:pt idx="395">
                  <c:v>35</c:v>
                </c:pt>
                <c:pt idx="396">
                  <c:v>36</c:v>
                </c:pt>
                <c:pt idx="397">
                  <c:v>37</c:v>
                </c:pt>
                <c:pt idx="398">
                  <c:v>38</c:v>
                </c:pt>
                <c:pt idx="399">
                  <c:v>39</c:v>
                </c:pt>
                <c:pt idx="400">
                  <c:v>40</c:v>
                </c:pt>
                <c:pt idx="401">
                  <c:v>41</c:v>
                </c:pt>
                <c:pt idx="402">
                  <c:v>42</c:v>
                </c:pt>
                <c:pt idx="403">
                  <c:v>43</c:v>
                </c:pt>
                <c:pt idx="404">
                  <c:v>44</c:v>
                </c:pt>
                <c:pt idx="405">
                  <c:v>45</c:v>
                </c:pt>
                <c:pt idx="406">
                  <c:v>46</c:v>
                </c:pt>
                <c:pt idx="407">
                  <c:v>47</c:v>
                </c:pt>
                <c:pt idx="408">
                  <c:v>48</c:v>
                </c:pt>
                <c:pt idx="409">
                  <c:v>49</c:v>
                </c:pt>
                <c:pt idx="410">
                  <c:v>50</c:v>
                </c:pt>
                <c:pt idx="411">
                  <c:v>51</c:v>
                </c:pt>
                <c:pt idx="412">
                  <c:v>52</c:v>
                </c:pt>
                <c:pt idx="413">
                  <c:v>54</c:v>
                </c:pt>
                <c:pt idx="414">
                  <c:v>55</c:v>
                </c:pt>
                <c:pt idx="415">
                  <c:v>58</c:v>
                </c:pt>
                <c:pt idx="416">
                  <c:v>59</c:v>
                </c:pt>
                <c:pt idx="417">
                  <c:v>62</c:v>
                </c:pt>
                <c:pt idx="418">
                  <c:v>63</c:v>
                </c:pt>
                <c:pt idx="419">
                  <c:v>14</c:v>
                </c:pt>
                <c:pt idx="420">
                  <c:v>15</c:v>
                </c:pt>
                <c:pt idx="421">
                  <c:v>16</c:v>
                </c:pt>
                <c:pt idx="422">
                  <c:v>17</c:v>
                </c:pt>
                <c:pt idx="423">
                  <c:v>18</c:v>
                </c:pt>
                <c:pt idx="424">
                  <c:v>19</c:v>
                </c:pt>
                <c:pt idx="425">
                  <c:v>20</c:v>
                </c:pt>
                <c:pt idx="426">
                  <c:v>21</c:v>
                </c:pt>
                <c:pt idx="427">
                  <c:v>22</c:v>
                </c:pt>
                <c:pt idx="428">
                  <c:v>23</c:v>
                </c:pt>
                <c:pt idx="429">
                  <c:v>24</c:v>
                </c:pt>
                <c:pt idx="430">
                  <c:v>25</c:v>
                </c:pt>
                <c:pt idx="431">
                  <c:v>26</c:v>
                </c:pt>
                <c:pt idx="432">
                  <c:v>27</c:v>
                </c:pt>
                <c:pt idx="433">
                  <c:v>28</c:v>
                </c:pt>
                <c:pt idx="434">
                  <c:v>29</c:v>
                </c:pt>
                <c:pt idx="435">
                  <c:v>30</c:v>
                </c:pt>
                <c:pt idx="436">
                  <c:v>31</c:v>
                </c:pt>
                <c:pt idx="437">
                  <c:v>32</c:v>
                </c:pt>
                <c:pt idx="438">
                  <c:v>33</c:v>
                </c:pt>
                <c:pt idx="439">
                  <c:v>34</c:v>
                </c:pt>
                <c:pt idx="440">
                  <c:v>35</c:v>
                </c:pt>
                <c:pt idx="441">
                  <c:v>36</c:v>
                </c:pt>
                <c:pt idx="442">
                  <c:v>37</c:v>
                </c:pt>
                <c:pt idx="443">
                  <c:v>38</c:v>
                </c:pt>
                <c:pt idx="444">
                  <c:v>39</c:v>
                </c:pt>
                <c:pt idx="445">
                  <c:v>40</c:v>
                </c:pt>
                <c:pt idx="446">
                  <c:v>41</c:v>
                </c:pt>
                <c:pt idx="447">
                  <c:v>42</c:v>
                </c:pt>
                <c:pt idx="448">
                  <c:v>43</c:v>
                </c:pt>
                <c:pt idx="449">
                  <c:v>44</c:v>
                </c:pt>
                <c:pt idx="450">
                  <c:v>45</c:v>
                </c:pt>
                <c:pt idx="451">
                  <c:v>46</c:v>
                </c:pt>
                <c:pt idx="452">
                  <c:v>47</c:v>
                </c:pt>
                <c:pt idx="453">
                  <c:v>48</c:v>
                </c:pt>
                <c:pt idx="454">
                  <c:v>49</c:v>
                </c:pt>
                <c:pt idx="455">
                  <c:v>50</c:v>
                </c:pt>
                <c:pt idx="456">
                  <c:v>51</c:v>
                </c:pt>
                <c:pt idx="457">
                  <c:v>52</c:v>
                </c:pt>
                <c:pt idx="458">
                  <c:v>54</c:v>
                </c:pt>
                <c:pt idx="459">
                  <c:v>56</c:v>
                </c:pt>
                <c:pt idx="460">
                  <c:v>57</c:v>
                </c:pt>
                <c:pt idx="461">
                  <c:v>58</c:v>
                </c:pt>
                <c:pt idx="462">
                  <c:v>60</c:v>
                </c:pt>
                <c:pt idx="463">
                  <c:v>63</c:v>
                </c:pt>
                <c:pt idx="464">
                  <c:v>12</c:v>
                </c:pt>
                <c:pt idx="465">
                  <c:v>13</c:v>
                </c:pt>
                <c:pt idx="466">
                  <c:v>14</c:v>
                </c:pt>
                <c:pt idx="467">
                  <c:v>15</c:v>
                </c:pt>
                <c:pt idx="468">
                  <c:v>16</c:v>
                </c:pt>
                <c:pt idx="469">
                  <c:v>17</c:v>
                </c:pt>
                <c:pt idx="470">
                  <c:v>18</c:v>
                </c:pt>
                <c:pt idx="471">
                  <c:v>19</c:v>
                </c:pt>
                <c:pt idx="472">
                  <c:v>20</c:v>
                </c:pt>
                <c:pt idx="473">
                  <c:v>21</c:v>
                </c:pt>
                <c:pt idx="474">
                  <c:v>22</c:v>
                </c:pt>
                <c:pt idx="475">
                  <c:v>23</c:v>
                </c:pt>
                <c:pt idx="476">
                  <c:v>24</c:v>
                </c:pt>
                <c:pt idx="477">
                  <c:v>25</c:v>
                </c:pt>
                <c:pt idx="478">
                  <c:v>26</c:v>
                </c:pt>
                <c:pt idx="479">
                  <c:v>27</c:v>
                </c:pt>
                <c:pt idx="480">
                  <c:v>28</c:v>
                </c:pt>
                <c:pt idx="481">
                  <c:v>29</c:v>
                </c:pt>
                <c:pt idx="482">
                  <c:v>30</c:v>
                </c:pt>
                <c:pt idx="483">
                  <c:v>31</c:v>
                </c:pt>
                <c:pt idx="484">
                  <c:v>32</c:v>
                </c:pt>
                <c:pt idx="485">
                  <c:v>33</c:v>
                </c:pt>
                <c:pt idx="486">
                  <c:v>34</c:v>
                </c:pt>
                <c:pt idx="487">
                  <c:v>35</c:v>
                </c:pt>
                <c:pt idx="488">
                  <c:v>36</c:v>
                </c:pt>
                <c:pt idx="489">
                  <c:v>37</c:v>
                </c:pt>
                <c:pt idx="490">
                  <c:v>38</c:v>
                </c:pt>
                <c:pt idx="491">
                  <c:v>39</c:v>
                </c:pt>
                <c:pt idx="492">
                  <c:v>40</c:v>
                </c:pt>
                <c:pt idx="493">
                  <c:v>41</c:v>
                </c:pt>
                <c:pt idx="494">
                  <c:v>42</c:v>
                </c:pt>
                <c:pt idx="495">
                  <c:v>44</c:v>
                </c:pt>
                <c:pt idx="496">
                  <c:v>45</c:v>
                </c:pt>
                <c:pt idx="497">
                  <c:v>46</c:v>
                </c:pt>
                <c:pt idx="498">
                  <c:v>47</c:v>
                </c:pt>
                <c:pt idx="499">
                  <c:v>48</c:v>
                </c:pt>
                <c:pt idx="500">
                  <c:v>49</c:v>
                </c:pt>
                <c:pt idx="501">
                  <c:v>50</c:v>
                </c:pt>
                <c:pt idx="502">
                  <c:v>51</c:v>
                </c:pt>
                <c:pt idx="503">
                  <c:v>52</c:v>
                </c:pt>
                <c:pt idx="504">
                  <c:v>53</c:v>
                </c:pt>
                <c:pt idx="505">
                  <c:v>54</c:v>
                </c:pt>
                <c:pt idx="506">
                  <c:v>55</c:v>
                </c:pt>
                <c:pt idx="507">
                  <c:v>56</c:v>
                </c:pt>
                <c:pt idx="508">
                  <c:v>58</c:v>
                </c:pt>
                <c:pt idx="509">
                  <c:v>60</c:v>
                </c:pt>
                <c:pt idx="510">
                  <c:v>61</c:v>
                </c:pt>
                <c:pt idx="511">
                  <c:v>64</c:v>
                </c:pt>
                <c:pt idx="512">
                  <c:v>14</c:v>
                </c:pt>
                <c:pt idx="513">
                  <c:v>15</c:v>
                </c:pt>
                <c:pt idx="514">
                  <c:v>16</c:v>
                </c:pt>
                <c:pt idx="515">
                  <c:v>17</c:v>
                </c:pt>
                <c:pt idx="516">
                  <c:v>18</c:v>
                </c:pt>
                <c:pt idx="517">
                  <c:v>19</c:v>
                </c:pt>
                <c:pt idx="518">
                  <c:v>20</c:v>
                </c:pt>
                <c:pt idx="519">
                  <c:v>21</c:v>
                </c:pt>
                <c:pt idx="520">
                  <c:v>22</c:v>
                </c:pt>
                <c:pt idx="521">
                  <c:v>23</c:v>
                </c:pt>
                <c:pt idx="522">
                  <c:v>24</c:v>
                </c:pt>
                <c:pt idx="523">
                  <c:v>25</c:v>
                </c:pt>
                <c:pt idx="524">
                  <c:v>26</c:v>
                </c:pt>
                <c:pt idx="525">
                  <c:v>27</c:v>
                </c:pt>
                <c:pt idx="526">
                  <c:v>28</c:v>
                </c:pt>
                <c:pt idx="527">
                  <c:v>29</c:v>
                </c:pt>
                <c:pt idx="528">
                  <c:v>30</c:v>
                </c:pt>
                <c:pt idx="529">
                  <c:v>31</c:v>
                </c:pt>
                <c:pt idx="530">
                  <c:v>32</c:v>
                </c:pt>
                <c:pt idx="531">
                  <c:v>33</c:v>
                </c:pt>
                <c:pt idx="532">
                  <c:v>34</c:v>
                </c:pt>
                <c:pt idx="533">
                  <c:v>35</c:v>
                </c:pt>
                <c:pt idx="534">
                  <c:v>36</c:v>
                </c:pt>
                <c:pt idx="535">
                  <c:v>37</c:v>
                </c:pt>
                <c:pt idx="536">
                  <c:v>39</c:v>
                </c:pt>
                <c:pt idx="537">
                  <c:v>40</c:v>
                </c:pt>
                <c:pt idx="538">
                  <c:v>41</c:v>
                </c:pt>
                <c:pt idx="539">
                  <c:v>42</c:v>
                </c:pt>
                <c:pt idx="540">
                  <c:v>43</c:v>
                </c:pt>
                <c:pt idx="541">
                  <c:v>44</c:v>
                </c:pt>
                <c:pt idx="542">
                  <c:v>45</c:v>
                </c:pt>
                <c:pt idx="543">
                  <c:v>46</c:v>
                </c:pt>
                <c:pt idx="544">
                  <c:v>47</c:v>
                </c:pt>
                <c:pt idx="545">
                  <c:v>48</c:v>
                </c:pt>
                <c:pt idx="546">
                  <c:v>49</c:v>
                </c:pt>
                <c:pt idx="547">
                  <c:v>50</c:v>
                </c:pt>
                <c:pt idx="548">
                  <c:v>51</c:v>
                </c:pt>
                <c:pt idx="549">
                  <c:v>52</c:v>
                </c:pt>
                <c:pt idx="550">
                  <c:v>53</c:v>
                </c:pt>
                <c:pt idx="551">
                  <c:v>54</c:v>
                </c:pt>
                <c:pt idx="552">
                  <c:v>55</c:v>
                </c:pt>
                <c:pt idx="553">
                  <c:v>58</c:v>
                </c:pt>
                <c:pt idx="554">
                  <c:v>59</c:v>
                </c:pt>
                <c:pt idx="555">
                  <c:v>65</c:v>
                </c:pt>
                <c:pt idx="556">
                  <c:v>12</c:v>
                </c:pt>
                <c:pt idx="557">
                  <c:v>13</c:v>
                </c:pt>
                <c:pt idx="558">
                  <c:v>14</c:v>
                </c:pt>
                <c:pt idx="559">
                  <c:v>15</c:v>
                </c:pt>
                <c:pt idx="560">
                  <c:v>16</c:v>
                </c:pt>
                <c:pt idx="561">
                  <c:v>17</c:v>
                </c:pt>
                <c:pt idx="562">
                  <c:v>18</c:v>
                </c:pt>
                <c:pt idx="563">
                  <c:v>19</c:v>
                </c:pt>
                <c:pt idx="564">
                  <c:v>20</c:v>
                </c:pt>
                <c:pt idx="565">
                  <c:v>21</c:v>
                </c:pt>
                <c:pt idx="566">
                  <c:v>22</c:v>
                </c:pt>
                <c:pt idx="567">
                  <c:v>23</c:v>
                </c:pt>
                <c:pt idx="568">
                  <c:v>24</c:v>
                </c:pt>
                <c:pt idx="569">
                  <c:v>25</c:v>
                </c:pt>
                <c:pt idx="570">
                  <c:v>26</c:v>
                </c:pt>
                <c:pt idx="571">
                  <c:v>27</c:v>
                </c:pt>
                <c:pt idx="572">
                  <c:v>28</c:v>
                </c:pt>
                <c:pt idx="573">
                  <c:v>29</c:v>
                </c:pt>
                <c:pt idx="574">
                  <c:v>30</c:v>
                </c:pt>
                <c:pt idx="575">
                  <c:v>31</c:v>
                </c:pt>
                <c:pt idx="576">
                  <c:v>32</c:v>
                </c:pt>
                <c:pt idx="577">
                  <c:v>33</c:v>
                </c:pt>
                <c:pt idx="578">
                  <c:v>34</c:v>
                </c:pt>
                <c:pt idx="579">
                  <c:v>35</c:v>
                </c:pt>
                <c:pt idx="580">
                  <c:v>36</c:v>
                </c:pt>
                <c:pt idx="581">
                  <c:v>37</c:v>
                </c:pt>
                <c:pt idx="582">
                  <c:v>38</c:v>
                </c:pt>
                <c:pt idx="583">
                  <c:v>39</c:v>
                </c:pt>
                <c:pt idx="584">
                  <c:v>40</c:v>
                </c:pt>
                <c:pt idx="585">
                  <c:v>41</c:v>
                </c:pt>
                <c:pt idx="586">
                  <c:v>42</c:v>
                </c:pt>
                <c:pt idx="587">
                  <c:v>43</c:v>
                </c:pt>
                <c:pt idx="588">
                  <c:v>44</c:v>
                </c:pt>
                <c:pt idx="589">
                  <c:v>45</c:v>
                </c:pt>
                <c:pt idx="590">
                  <c:v>46</c:v>
                </c:pt>
                <c:pt idx="591">
                  <c:v>47</c:v>
                </c:pt>
                <c:pt idx="592">
                  <c:v>48</c:v>
                </c:pt>
                <c:pt idx="593">
                  <c:v>49</c:v>
                </c:pt>
                <c:pt idx="594">
                  <c:v>50</c:v>
                </c:pt>
                <c:pt idx="595">
                  <c:v>51</c:v>
                </c:pt>
                <c:pt idx="596">
                  <c:v>52</c:v>
                </c:pt>
                <c:pt idx="597">
                  <c:v>53</c:v>
                </c:pt>
                <c:pt idx="598">
                  <c:v>54</c:v>
                </c:pt>
                <c:pt idx="599">
                  <c:v>55</c:v>
                </c:pt>
                <c:pt idx="600">
                  <c:v>59</c:v>
                </c:pt>
                <c:pt idx="601">
                  <c:v>60</c:v>
                </c:pt>
                <c:pt idx="602">
                  <c:v>12</c:v>
                </c:pt>
                <c:pt idx="603">
                  <c:v>13</c:v>
                </c:pt>
                <c:pt idx="604">
                  <c:v>14</c:v>
                </c:pt>
                <c:pt idx="605">
                  <c:v>15</c:v>
                </c:pt>
                <c:pt idx="606">
                  <c:v>16</c:v>
                </c:pt>
                <c:pt idx="607">
                  <c:v>17</c:v>
                </c:pt>
                <c:pt idx="608">
                  <c:v>18</c:v>
                </c:pt>
                <c:pt idx="609">
                  <c:v>19</c:v>
                </c:pt>
                <c:pt idx="610">
                  <c:v>20</c:v>
                </c:pt>
                <c:pt idx="611">
                  <c:v>21</c:v>
                </c:pt>
                <c:pt idx="612">
                  <c:v>22</c:v>
                </c:pt>
                <c:pt idx="613">
                  <c:v>23</c:v>
                </c:pt>
                <c:pt idx="614">
                  <c:v>24</c:v>
                </c:pt>
                <c:pt idx="615">
                  <c:v>25</c:v>
                </c:pt>
                <c:pt idx="616">
                  <c:v>26</c:v>
                </c:pt>
                <c:pt idx="617">
                  <c:v>27</c:v>
                </c:pt>
                <c:pt idx="618">
                  <c:v>28</c:v>
                </c:pt>
                <c:pt idx="619">
                  <c:v>29</c:v>
                </c:pt>
                <c:pt idx="620">
                  <c:v>30</c:v>
                </c:pt>
                <c:pt idx="621">
                  <c:v>31</c:v>
                </c:pt>
                <c:pt idx="622">
                  <c:v>32</c:v>
                </c:pt>
                <c:pt idx="623">
                  <c:v>33</c:v>
                </c:pt>
                <c:pt idx="624">
                  <c:v>34</c:v>
                </c:pt>
                <c:pt idx="625">
                  <c:v>35</c:v>
                </c:pt>
                <c:pt idx="626">
                  <c:v>36</c:v>
                </c:pt>
                <c:pt idx="627">
                  <c:v>37</c:v>
                </c:pt>
                <c:pt idx="628">
                  <c:v>38</c:v>
                </c:pt>
                <c:pt idx="629">
                  <c:v>39</c:v>
                </c:pt>
                <c:pt idx="630">
                  <c:v>40</c:v>
                </c:pt>
                <c:pt idx="631">
                  <c:v>41</c:v>
                </c:pt>
                <c:pt idx="632">
                  <c:v>42</c:v>
                </c:pt>
                <c:pt idx="633">
                  <c:v>44</c:v>
                </c:pt>
                <c:pt idx="634">
                  <c:v>45</c:v>
                </c:pt>
                <c:pt idx="635">
                  <c:v>46</c:v>
                </c:pt>
                <c:pt idx="636">
                  <c:v>47</c:v>
                </c:pt>
                <c:pt idx="637">
                  <c:v>48</c:v>
                </c:pt>
                <c:pt idx="638">
                  <c:v>49</c:v>
                </c:pt>
                <c:pt idx="639">
                  <c:v>50</c:v>
                </c:pt>
                <c:pt idx="640">
                  <c:v>51</c:v>
                </c:pt>
                <c:pt idx="641">
                  <c:v>52</c:v>
                </c:pt>
                <c:pt idx="642">
                  <c:v>53</c:v>
                </c:pt>
                <c:pt idx="643">
                  <c:v>54</c:v>
                </c:pt>
                <c:pt idx="644">
                  <c:v>55</c:v>
                </c:pt>
                <c:pt idx="645">
                  <c:v>56</c:v>
                </c:pt>
                <c:pt idx="646">
                  <c:v>57</c:v>
                </c:pt>
                <c:pt idx="647">
                  <c:v>12</c:v>
                </c:pt>
                <c:pt idx="648">
                  <c:v>13</c:v>
                </c:pt>
                <c:pt idx="649">
                  <c:v>14</c:v>
                </c:pt>
                <c:pt idx="650">
                  <c:v>15</c:v>
                </c:pt>
                <c:pt idx="651">
                  <c:v>16</c:v>
                </c:pt>
                <c:pt idx="652">
                  <c:v>17</c:v>
                </c:pt>
                <c:pt idx="653">
                  <c:v>18</c:v>
                </c:pt>
                <c:pt idx="654">
                  <c:v>19</c:v>
                </c:pt>
                <c:pt idx="655">
                  <c:v>20</c:v>
                </c:pt>
                <c:pt idx="656">
                  <c:v>21</c:v>
                </c:pt>
                <c:pt idx="657">
                  <c:v>22</c:v>
                </c:pt>
                <c:pt idx="658">
                  <c:v>23</c:v>
                </c:pt>
                <c:pt idx="659">
                  <c:v>24</c:v>
                </c:pt>
                <c:pt idx="660">
                  <c:v>25</c:v>
                </c:pt>
                <c:pt idx="661">
                  <c:v>26</c:v>
                </c:pt>
                <c:pt idx="662">
                  <c:v>27</c:v>
                </c:pt>
                <c:pt idx="663">
                  <c:v>28</c:v>
                </c:pt>
                <c:pt idx="664">
                  <c:v>29</c:v>
                </c:pt>
                <c:pt idx="665">
                  <c:v>30</c:v>
                </c:pt>
                <c:pt idx="666">
                  <c:v>31</c:v>
                </c:pt>
                <c:pt idx="667">
                  <c:v>32</c:v>
                </c:pt>
                <c:pt idx="668">
                  <c:v>33</c:v>
                </c:pt>
                <c:pt idx="669">
                  <c:v>34</c:v>
                </c:pt>
                <c:pt idx="670">
                  <c:v>35</c:v>
                </c:pt>
                <c:pt idx="671">
                  <c:v>36</c:v>
                </c:pt>
                <c:pt idx="672">
                  <c:v>37</c:v>
                </c:pt>
                <c:pt idx="673">
                  <c:v>38</c:v>
                </c:pt>
                <c:pt idx="674">
                  <c:v>39</c:v>
                </c:pt>
                <c:pt idx="675">
                  <c:v>40</c:v>
                </c:pt>
                <c:pt idx="676">
                  <c:v>41</c:v>
                </c:pt>
                <c:pt idx="677">
                  <c:v>42</c:v>
                </c:pt>
                <c:pt idx="678">
                  <c:v>43</c:v>
                </c:pt>
                <c:pt idx="679">
                  <c:v>44</c:v>
                </c:pt>
                <c:pt idx="680">
                  <c:v>45</c:v>
                </c:pt>
                <c:pt idx="681">
                  <c:v>46</c:v>
                </c:pt>
                <c:pt idx="682">
                  <c:v>47</c:v>
                </c:pt>
                <c:pt idx="683">
                  <c:v>48</c:v>
                </c:pt>
                <c:pt idx="684">
                  <c:v>49</c:v>
                </c:pt>
                <c:pt idx="685">
                  <c:v>50</c:v>
                </c:pt>
                <c:pt idx="686">
                  <c:v>51</c:v>
                </c:pt>
                <c:pt idx="687">
                  <c:v>52</c:v>
                </c:pt>
                <c:pt idx="688">
                  <c:v>54</c:v>
                </c:pt>
                <c:pt idx="689">
                  <c:v>55</c:v>
                </c:pt>
                <c:pt idx="690">
                  <c:v>57</c:v>
                </c:pt>
                <c:pt idx="691">
                  <c:v>58</c:v>
                </c:pt>
                <c:pt idx="692">
                  <c:v>59</c:v>
                </c:pt>
                <c:pt idx="693">
                  <c:v>61</c:v>
                </c:pt>
                <c:pt idx="694">
                  <c:v>64</c:v>
                </c:pt>
                <c:pt idx="695">
                  <c:v>11</c:v>
                </c:pt>
                <c:pt idx="696">
                  <c:v>13</c:v>
                </c:pt>
                <c:pt idx="697">
                  <c:v>14</c:v>
                </c:pt>
                <c:pt idx="698">
                  <c:v>15</c:v>
                </c:pt>
                <c:pt idx="699">
                  <c:v>16</c:v>
                </c:pt>
                <c:pt idx="700">
                  <c:v>17</c:v>
                </c:pt>
                <c:pt idx="701">
                  <c:v>18</c:v>
                </c:pt>
                <c:pt idx="702">
                  <c:v>19</c:v>
                </c:pt>
                <c:pt idx="703">
                  <c:v>20</c:v>
                </c:pt>
                <c:pt idx="704">
                  <c:v>21</c:v>
                </c:pt>
                <c:pt idx="705">
                  <c:v>22</c:v>
                </c:pt>
                <c:pt idx="706">
                  <c:v>23</c:v>
                </c:pt>
                <c:pt idx="707">
                  <c:v>24</c:v>
                </c:pt>
                <c:pt idx="708">
                  <c:v>25</c:v>
                </c:pt>
                <c:pt idx="709">
                  <c:v>26</c:v>
                </c:pt>
                <c:pt idx="710">
                  <c:v>27</c:v>
                </c:pt>
                <c:pt idx="711">
                  <c:v>28</c:v>
                </c:pt>
                <c:pt idx="712">
                  <c:v>29</c:v>
                </c:pt>
                <c:pt idx="713">
                  <c:v>30</c:v>
                </c:pt>
                <c:pt idx="714">
                  <c:v>31</c:v>
                </c:pt>
                <c:pt idx="715">
                  <c:v>32</c:v>
                </c:pt>
                <c:pt idx="716">
                  <c:v>33</c:v>
                </c:pt>
                <c:pt idx="717">
                  <c:v>34</c:v>
                </c:pt>
                <c:pt idx="718">
                  <c:v>35</c:v>
                </c:pt>
                <c:pt idx="719">
                  <c:v>36</c:v>
                </c:pt>
                <c:pt idx="720">
                  <c:v>37</c:v>
                </c:pt>
                <c:pt idx="721">
                  <c:v>38</c:v>
                </c:pt>
                <c:pt idx="722">
                  <c:v>39</c:v>
                </c:pt>
                <c:pt idx="723">
                  <c:v>40</c:v>
                </c:pt>
                <c:pt idx="724">
                  <c:v>41</c:v>
                </c:pt>
                <c:pt idx="725">
                  <c:v>42</c:v>
                </c:pt>
                <c:pt idx="726">
                  <c:v>43</c:v>
                </c:pt>
                <c:pt idx="727">
                  <c:v>44</c:v>
                </c:pt>
                <c:pt idx="728">
                  <c:v>45</c:v>
                </c:pt>
                <c:pt idx="729">
                  <c:v>46</c:v>
                </c:pt>
                <c:pt idx="730">
                  <c:v>47</c:v>
                </c:pt>
                <c:pt idx="731">
                  <c:v>48</c:v>
                </c:pt>
                <c:pt idx="732">
                  <c:v>49</c:v>
                </c:pt>
                <c:pt idx="733">
                  <c:v>50</c:v>
                </c:pt>
                <c:pt idx="734">
                  <c:v>51</c:v>
                </c:pt>
                <c:pt idx="735">
                  <c:v>52</c:v>
                </c:pt>
                <c:pt idx="736">
                  <c:v>53</c:v>
                </c:pt>
                <c:pt idx="737">
                  <c:v>54</c:v>
                </c:pt>
                <c:pt idx="738">
                  <c:v>55</c:v>
                </c:pt>
                <c:pt idx="739">
                  <c:v>56</c:v>
                </c:pt>
                <c:pt idx="740">
                  <c:v>57</c:v>
                </c:pt>
                <c:pt idx="741">
                  <c:v>58</c:v>
                </c:pt>
                <c:pt idx="742">
                  <c:v>59</c:v>
                </c:pt>
                <c:pt idx="743">
                  <c:v>63</c:v>
                </c:pt>
                <c:pt idx="744">
                  <c:v>13</c:v>
                </c:pt>
                <c:pt idx="745">
                  <c:v>14</c:v>
                </c:pt>
                <c:pt idx="746">
                  <c:v>15</c:v>
                </c:pt>
                <c:pt idx="747">
                  <c:v>16</c:v>
                </c:pt>
                <c:pt idx="748">
                  <c:v>17</c:v>
                </c:pt>
                <c:pt idx="749">
                  <c:v>18</c:v>
                </c:pt>
                <c:pt idx="750">
                  <c:v>19</c:v>
                </c:pt>
                <c:pt idx="751">
                  <c:v>20</c:v>
                </c:pt>
                <c:pt idx="752">
                  <c:v>21</c:v>
                </c:pt>
                <c:pt idx="753">
                  <c:v>22</c:v>
                </c:pt>
                <c:pt idx="754">
                  <c:v>23</c:v>
                </c:pt>
                <c:pt idx="755">
                  <c:v>24</c:v>
                </c:pt>
                <c:pt idx="756">
                  <c:v>25</c:v>
                </c:pt>
                <c:pt idx="757">
                  <c:v>26</c:v>
                </c:pt>
                <c:pt idx="758">
                  <c:v>27</c:v>
                </c:pt>
                <c:pt idx="759">
                  <c:v>28</c:v>
                </c:pt>
                <c:pt idx="760">
                  <c:v>29</c:v>
                </c:pt>
                <c:pt idx="761">
                  <c:v>30</c:v>
                </c:pt>
                <c:pt idx="762">
                  <c:v>31</c:v>
                </c:pt>
                <c:pt idx="763">
                  <c:v>32</c:v>
                </c:pt>
                <c:pt idx="764">
                  <c:v>33</c:v>
                </c:pt>
                <c:pt idx="765">
                  <c:v>34</c:v>
                </c:pt>
                <c:pt idx="766">
                  <c:v>35</c:v>
                </c:pt>
                <c:pt idx="767">
                  <c:v>36</c:v>
                </c:pt>
                <c:pt idx="768">
                  <c:v>37</c:v>
                </c:pt>
                <c:pt idx="769">
                  <c:v>38</c:v>
                </c:pt>
                <c:pt idx="770">
                  <c:v>39</c:v>
                </c:pt>
                <c:pt idx="771">
                  <c:v>40</c:v>
                </c:pt>
                <c:pt idx="772">
                  <c:v>41</c:v>
                </c:pt>
                <c:pt idx="773">
                  <c:v>42</c:v>
                </c:pt>
                <c:pt idx="774">
                  <c:v>43</c:v>
                </c:pt>
                <c:pt idx="775">
                  <c:v>44</c:v>
                </c:pt>
                <c:pt idx="776">
                  <c:v>45</c:v>
                </c:pt>
                <c:pt idx="777">
                  <c:v>46</c:v>
                </c:pt>
                <c:pt idx="778">
                  <c:v>47</c:v>
                </c:pt>
                <c:pt idx="779">
                  <c:v>48</c:v>
                </c:pt>
                <c:pt idx="780">
                  <c:v>49</c:v>
                </c:pt>
                <c:pt idx="781">
                  <c:v>50</c:v>
                </c:pt>
                <c:pt idx="782">
                  <c:v>51</c:v>
                </c:pt>
                <c:pt idx="783">
                  <c:v>52</c:v>
                </c:pt>
                <c:pt idx="784">
                  <c:v>53</c:v>
                </c:pt>
                <c:pt idx="785">
                  <c:v>54</c:v>
                </c:pt>
                <c:pt idx="786">
                  <c:v>55</c:v>
                </c:pt>
                <c:pt idx="787">
                  <c:v>56</c:v>
                </c:pt>
                <c:pt idx="788">
                  <c:v>57</c:v>
                </c:pt>
                <c:pt idx="789">
                  <c:v>58</c:v>
                </c:pt>
                <c:pt idx="790">
                  <c:v>59</c:v>
                </c:pt>
                <c:pt idx="791">
                  <c:v>61</c:v>
                </c:pt>
                <c:pt idx="792">
                  <c:v>64</c:v>
                </c:pt>
                <c:pt idx="793">
                  <c:v>65</c:v>
                </c:pt>
                <c:pt idx="794">
                  <c:v>12</c:v>
                </c:pt>
                <c:pt idx="795">
                  <c:v>13</c:v>
                </c:pt>
                <c:pt idx="796">
                  <c:v>14</c:v>
                </c:pt>
                <c:pt idx="797">
                  <c:v>15</c:v>
                </c:pt>
                <c:pt idx="798">
                  <c:v>16</c:v>
                </c:pt>
                <c:pt idx="799">
                  <c:v>17</c:v>
                </c:pt>
                <c:pt idx="800">
                  <c:v>18</c:v>
                </c:pt>
                <c:pt idx="801">
                  <c:v>19</c:v>
                </c:pt>
                <c:pt idx="802">
                  <c:v>20</c:v>
                </c:pt>
                <c:pt idx="803">
                  <c:v>21</c:v>
                </c:pt>
                <c:pt idx="804">
                  <c:v>22</c:v>
                </c:pt>
                <c:pt idx="805">
                  <c:v>23</c:v>
                </c:pt>
                <c:pt idx="806">
                  <c:v>24</c:v>
                </c:pt>
                <c:pt idx="807">
                  <c:v>25</c:v>
                </c:pt>
                <c:pt idx="808">
                  <c:v>26</c:v>
                </c:pt>
                <c:pt idx="809">
                  <c:v>27</c:v>
                </c:pt>
                <c:pt idx="810">
                  <c:v>28</c:v>
                </c:pt>
                <c:pt idx="811">
                  <c:v>29</c:v>
                </c:pt>
                <c:pt idx="812">
                  <c:v>30</c:v>
                </c:pt>
                <c:pt idx="813">
                  <c:v>31</c:v>
                </c:pt>
                <c:pt idx="814">
                  <c:v>32</c:v>
                </c:pt>
                <c:pt idx="815">
                  <c:v>33</c:v>
                </c:pt>
                <c:pt idx="816">
                  <c:v>34</c:v>
                </c:pt>
                <c:pt idx="817">
                  <c:v>35</c:v>
                </c:pt>
                <c:pt idx="818">
                  <c:v>36</c:v>
                </c:pt>
                <c:pt idx="819">
                  <c:v>37</c:v>
                </c:pt>
                <c:pt idx="820">
                  <c:v>38</c:v>
                </c:pt>
                <c:pt idx="821">
                  <c:v>39</c:v>
                </c:pt>
                <c:pt idx="822">
                  <c:v>40</c:v>
                </c:pt>
                <c:pt idx="823">
                  <c:v>41</c:v>
                </c:pt>
                <c:pt idx="824">
                  <c:v>42</c:v>
                </c:pt>
                <c:pt idx="825">
                  <c:v>43</c:v>
                </c:pt>
                <c:pt idx="826">
                  <c:v>44</c:v>
                </c:pt>
                <c:pt idx="827">
                  <c:v>45</c:v>
                </c:pt>
                <c:pt idx="828">
                  <c:v>46</c:v>
                </c:pt>
                <c:pt idx="829">
                  <c:v>47</c:v>
                </c:pt>
                <c:pt idx="830">
                  <c:v>48</c:v>
                </c:pt>
                <c:pt idx="831">
                  <c:v>49</c:v>
                </c:pt>
                <c:pt idx="832">
                  <c:v>50</c:v>
                </c:pt>
                <c:pt idx="833">
                  <c:v>51</c:v>
                </c:pt>
                <c:pt idx="834">
                  <c:v>52</c:v>
                </c:pt>
                <c:pt idx="835">
                  <c:v>53</c:v>
                </c:pt>
                <c:pt idx="836">
                  <c:v>54</c:v>
                </c:pt>
                <c:pt idx="837">
                  <c:v>55</c:v>
                </c:pt>
                <c:pt idx="838">
                  <c:v>56</c:v>
                </c:pt>
                <c:pt idx="839">
                  <c:v>58</c:v>
                </c:pt>
                <c:pt idx="840">
                  <c:v>60</c:v>
                </c:pt>
                <c:pt idx="841">
                  <c:v>61</c:v>
                </c:pt>
                <c:pt idx="842">
                  <c:v>63</c:v>
                </c:pt>
                <c:pt idx="843">
                  <c:v>12</c:v>
                </c:pt>
                <c:pt idx="844">
                  <c:v>13</c:v>
                </c:pt>
                <c:pt idx="845">
                  <c:v>16</c:v>
                </c:pt>
                <c:pt idx="846">
                  <c:v>17</c:v>
                </c:pt>
                <c:pt idx="847">
                  <c:v>18</c:v>
                </c:pt>
                <c:pt idx="848">
                  <c:v>19</c:v>
                </c:pt>
                <c:pt idx="849">
                  <c:v>20</c:v>
                </c:pt>
                <c:pt idx="850">
                  <c:v>21</c:v>
                </c:pt>
                <c:pt idx="851">
                  <c:v>22</c:v>
                </c:pt>
                <c:pt idx="852">
                  <c:v>23</c:v>
                </c:pt>
                <c:pt idx="853">
                  <c:v>24</c:v>
                </c:pt>
                <c:pt idx="854">
                  <c:v>25</c:v>
                </c:pt>
                <c:pt idx="855">
                  <c:v>26</c:v>
                </c:pt>
                <c:pt idx="856">
                  <c:v>27</c:v>
                </c:pt>
                <c:pt idx="857">
                  <c:v>28</c:v>
                </c:pt>
                <c:pt idx="858">
                  <c:v>29</c:v>
                </c:pt>
                <c:pt idx="859">
                  <c:v>30</c:v>
                </c:pt>
                <c:pt idx="860">
                  <c:v>31</c:v>
                </c:pt>
                <c:pt idx="861">
                  <c:v>32</c:v>
                </c:pt>
                <c:pt idx="862">
                  <c:v>33</c:v>
                </c:pt>
                <c:pt idx="863">
                  <c:v>34</c:v>
                </c:pt>
                <c:pt idx="864">
                  <c:v>35</c:v>
                </c:pt>
                <c:pt idx="865">
                  <c:v>36</c:v>
                </c:pt>
                <c:pt idx="866">
                  <c:v>37</c:v>
                </c:pt>
                <c:pt idx="867">
                  <c:v>38</c:v>
                </c:pt>
                <c:pt idx="868">
                  <c:v>39</c:v>
                </c:pt>
                <c:pt idx="869">
                  <c:v>40</c:v>
                </c:pt>
                <c:pt idx="870">
                  <c:v>41</c:v>
                </c:pt>
                <c:pt idx="871">
                  <c:v>42</c:v>
                </c:pt>
                <c:pt idx="872">
                  <c:v>43</c:v>
                </c:pt>
                <c:pt idx="873">
                  <c:v>44</c:v>
                </c:pt>
                <c:pt idx="874">
                  <c:v>45</c:v>
                </c:pt>
                <c:pt idx="875">
                  <c:v>46</c:v>
                </c:pt>
                <c:pt idx="876">
                  <c:v>47</c:v>
                </c:pt>
                <c:pt idx="877">
                  <c:v>48</c:v>
                </c:pt>
                <c:pt idx="878">
                  <c:v>49</c:v>
                </c:pt>
                <c:pt idx="879">
                  <c:v>50</c:v>
                </c:pt>
                <c:pt idx="880">
                  <c:v>51</c:v>
                </c:pt>
                <c:pt idx="881">
                  <c:v>52</c:v>
                </c:pt>
                <c:pt idx="882">
                  <c:v>53</c:v>
                </c:pt>
                <c:pt idx="883">
                  <c:v>54</c:v>
                </c:pt>
                <c:pt idx="884">
                  <c:v>55</c:v>
                </c:pt>
                <c:pt idx="885">
                  <c:v>56</c:v>
                </c:pt>
                <c:pt idx="886">
                  <c:v>57</c:v>
                </c:pt>
                <c:pt idx="887">
                  <c:v>58</c:v>
                </c:pt>
                <c:pt idx="888">
                  <c:v>59</c:v>
                </c:pt>
                <c:pt idx="889">
                  <c:v>60</c:v>
                </c:pt>
                <c:pt idx="890">
                  <c:v>62</c:v>
                </c:pt>
                <c:pt idx="891">
                  <c:v>14</c:v>
                </c:pt>
                <c:pt idx="892">
                  <c:v>15</c:v>
                </c:pt>
                <c:pt idx="893">
                  <c:v>16</c:v>
                </c:pt>
                <c:pt idx="894">
                  <c:v>17</c:v>
                </c:pt>
                <c:pt idx="895">
                  <c:v>18</c:v>
                </c:pt>
                <c:pt idx="896">
                  <c:v>19</c:v>
                </c:pt>
                <c:pt idx="897">
                  <c:v>20</c:v>
                </c:pt>
                <c:pt idx="898">
                  <c:v>21</c:v>
                </c:pt>
                <c:pt idx="899">
                  <c:v>22</c:v>
                </c:pt>
                <c:pt idx="900">
                  <c:v>23</c:v>
                </c:pt>
                <c:pt idx="901">
                  <c:v>24</c:v>
                </c:pt>
                <c:pt idx="902">
                  <c:v>25</c:v>
                </c:pt>
                <c:pt idx="903">
                  <c:v>26</c:v>
                </c:pt>
                <c:pt idx="904">
                  <c:v>27</c:v>
                </c:pt>
                <c:pt idx="905">
                  <c:v>28</c:v>
                </c:pt>
                <c:pt idx="906">
                  <c:v>29</c:v>
                </c:pt>
                <c:pt idx="907">
                  <c:v>30</c:v>
                </c:pt>
                <c:pt idx="908">
                  <c:v>31</c:v>
                </c:pt>
                <c:pt idx="909">
                  <c:v>32</c:v>
                </c:pt>
                <c:pt idx="910">
                  <c:v>33</c:v>
                </c:pt>
                <c:pt idx="911">
                  <c:v>34</c:v>
                </c:pt>
                <c:pt idx="912">
                  <c:v>35</c:v>
                </c:pt>
                <c:pt idx="913">
                  <c:v>36</c:v>
                </c:pt>
                <c:pt idx="914">
                  <c:v>37</c:v>
                </c:pt>
                <c:pt idx="915">
                  <c:v>38</c:v>
                </c:pt>
                <c:pt idx="916">
                  <c:v>39</c:v>
                </c:pt>
                <c:pt idx="917">
                  <c:v>40</c:v>
                </c:pt>
                <c:pt idx="918">
                  <c:v>41</c:v>
                </c:pt>
                <c:pt idx="919">
                  <c:v>42</c:v>
                </c:pt>
                <c:pt idx="920">
                  <c:v>43</c:v>
                </c:pt>
                <c:pt idx="921">
                  <c:v>44</c:v>
                </c:pt>
                <c:pt idx="922">
                  <c:v>45</c:v>
                </c:pt>
                <c:pt idx="923">
                  <c:v>46</c:v>
                </c:pt>
                <c:pt idx="924">
                  <c:v>47</c:v>
                </c:pt>
                <c:pt idx="925">
                  <c:v>48</c:v>
                </c:pt>
                <c:pt idx="926">
                  <c:v>49</c:v>
                </c:pt>
                <c:pt idx="927">
                  <c:v>50</c:v>
                </c:pt>
                <c:pt idx="928">
                  <c:v>51</c:v>
                </c:pt>
                <c:pt idx="929">
                  <c:v>52</c:v>
                </c:pt>
                <c:pt idx="930">
                  <c:v>53</c:v>
                </c:pt>
                <c:pt idx="931">
                  <c:v>54</c:v>
                </c:pt>
                <c:pt idx="932">
                  <c:v>55</c:v>
                </c:pt>
                <c:pt idx="933">
                  <c:v>56</c:v>
                </c:pt>
                <c:pt idx="934">
                  <c:v>57</c:v>
                </c:pt>
                <c:pt idx="935">
                  <c:v>58</c:v>
                </c:pt>
                <c:pt idx="936">
                  <c:v>59</c:v>
                </c:pt>
                <c:pt idx="937">
                  <c:v>63</c:v>
                </c:pt>
                <c:pt idx="938">
                  <c:v>64</c:v>
                </c:pt>
                <c:pt idx="939">
                  <c:v>11</c:v>
                </c:pt>
                <c:pt idx="940">
                  <c:v>13</c:v>
                </c:pt>
                <c:pt idx="941">
                  <c:v>14</c:v>
                </c:pt>
                <c:pt idx="942">
                  <c:v>15</c:v>
                </c:pt>
                <c:pt idx="943">
                  <c:v>16</c:v>
                </c:pt>
                <c:pt idx="944">
                  <c:v>17</c:v>
                </c:pt>
                <c:pt idx="945">
                  <c:v>18</c:v>
                </c:pt>
                <c:pt idx="946">
                  <c:v>19</c:v>
                </c:pt>
                <c:pt idx="947">
                  <c:v>20</c:v>
                </c:pt>
                <c:pt idx="948">
                  <c:v>21</c:v>
                </c:pt>
                <c:pt idx="949">
                  <c:v>22</c:v>
                </c:pt>
                <c:pt idx="950">
                  <c:v>23</c:v>
                </c:pt>
                <c:pt idx="951">
                  <c:v>24</c:v>
                </c:pt>
                <c:pt idx="952">
                  <c:v>25</c:v>
                </c:pt>
                <c:pt idx="953">
                  <c:v>26</c:v>
                </c:pt>
                <c:pt idx="954">
                  <c:v>27</c:v>
                </c:pt>
                <c:pt idx="955">
                  <c:v>28</c:v>
                </c:pt>
                <c:pt idx="956">
                  <c:v>29</c:v>
                </c:pt>
                <c:pt idx="957">
                  <c:v>30</c:v>
                </c:pt>
                <c:pt idx="958">
                  <c:v>31</c:v>
                </c:pt>
                <c:pt idx="959">
                  <c:v>32</c:v>
                </c:pt>
                <c:pt idx="960">
                  <c:v>33</c:v>
                </c:pt>
                <c:pt idx="961">
                  <c:v>34</c:v>
                </c:pt>
                <c:pt idx="962">
                  <c:v>35</c:v>
                </c:pt>
                <c:pt idx="963">
                  <c:v>36</c:v>
                </c:pt>
                <c:pt idx="964">
                  <c:v>37</c:v>
                </c:pt>
                <c:pt idx="965">
                  <c:v>38</c:v>
                </c:pt>
                <c:pt idx="966">
                  <c:v>39</c:v>
                </c:pt>
                <c:pt idx="967">
                  <c:v>40</c:v>
                </c:pt>
                <c:pt idx="968">
                  <c:v>41</c:v>
                </c:pt>
                <c:pt idx="969">
                  <c:v>42</c:v>
                </c:pt>
                <c:pt idx="970">
                  <c:v>43</c:v>
                </c:pt>
                <c:pt idx="971">
                  <c:v>44</c:v>
                </c:pt>
                <c:pt idx="972">
                  <c:v>45</c:v>
                </c:pt>
                <c:pt idx="973">
                  <c:v>46</c:v>
                </c:pt>
                <c:pt idx="974">
                  <c:v>47</c:v>
                </c:pt>
                <c:pt idx="975">
                  <c:v>48</c:v>
                </c:pt>
                <c:pt idx="976">
                  <c:v>49</c:v>
                </c:pt>
                <c:pt idx="977">
                  <c:v>50</c:v>
                </c:pt>
                <c:pt idx="978">
                  <c:v>51</c:v>
                </c:pt>
                <c:pt idx="979">
                  <c:v>52</c:v>
                </c:pt>
                <c:pt idx="980">
                  <c:v>53</c:v>
                </c:pt>
                <c:pt idx="981">
                  <c:v>54</c:v>
                </c:pt>
                <c:pt idx="982">
                  <c:v>55</c:v>
                </c:pt>
                <c:pt idx="983">
                  <c:v>56</c:v>
                </c:pt>
                <c:pt idx="984">
                  <c:v>57</c:v>
                </c:pt>
                <c:pt idx="985">
                  <c:v>60</c:v>
                </c:pt>
                <c:pt idx="986">
                  <c:v>61</c:v>
                </c:pt>
                <c:pt idx="987">
                  <c:v>62</c:v>
                </c:pt>
                <c:pt idx="988">
                  <c:v>64</c:v>
                </c:pt>
                <c:pt idx="989">
                  <c:v>67</c:v>
                </c:pt>
                <c:pt idx="990">
                  <c:v>9</c:v>
                </c:pt>
                <c:pt idx="991">
                  <c:v>10</c:v>
                </c:pt>
                <c:pt idx="992">
                  <c:v>13</c:v>
                </c:pt>
                <c:pt idx="993">
                  <c:v>15</c:v>
                </c:pt>
                <c:pt idx="994">
                  <c:v>16</c:v>
                </c:pt>
                <c:pt idx="995">
                  <c:v>17</c:v>
                </c:pt>
                <c:pt idx="996">
                  <c:v>18</c:v>
                </c:pt>
                <c:pt idx="997">
                  <c:v>19</c:v>
                </c:pt>
                <c:pt idx="998">
                  <c:v>20</c:v>
                </c:pt>
                <c:pt idx="999">
                  <c:v>21</c:v>
                </c:pt>
                <c:pt idx="1000">
                  <c:v>22</c:v>
                </c:pt>
                <c:pt idx="1001">
                  <c:v>23</c:v>
                </c:pt>
                <c:pt idx="1002">
                  <c:v>24</c:v>
                </c:pt>
                <c:pt idx="1003">
                  <c:v>25</c:v>
                </c:pt>
                <c:pt idx="1004">
                  <c:v>26</c:v>
                </c:pt>
                <c:pt idx="1005">
                  <c:v>27</c:v>
                </c:pt>
                <c:pt idx="1006">
                  <c:v>28</c:v>
                </c:pt>
                <c:pt idx="1007">
                  <c:v>29</c:v>
                </c:pt>
                <c:pt idx="1008">
                  <c:v>30</c:v>
                </c:pt>
                <c:pt idx="1009">
                  <c:v>31</c:v>
                </c:pt>
                <c:pt idx="1010">
                  <c:v>32</c:v>
                </c:pt>
                <c:pt idx="1011">
                  <c:v>33</c:v>
                </c:pt>
                <c:pt idx="1012">
                  <c:v>34</c:v>
                </c:pt>
                <c:pt idx="1013">
                  <c:v>35</c:v>
                </c:pt>
                <c:pt idx="1014">
                  <c:v>36</c:v>
                </c:pt>
                <c:pt idx="1015">
                  <c:v>37</c:v>
                </c:pt>
                <c:pt idx="1016">
                  <c:v>38</c:v>
                </c:pt>
                <c:pt idx="1017">
                  <c:v>39</c:v>
                </c:pt>
                <c:pt idx="1018">
                  <c:v>40</c:v>
                </c:pt>
                <c:pt idx="1019">
                  <c:v>41</c:v>
                </c:pt>
                <c:pt idx="1020">
                  <c:v>42</c:v>
                </c:pt>
                <c:pt idx="1021">
                  <c:v>43</c:v>
                </c:pt>
                <c:pt idx="1022">
                  <c:v>44</c:v>
                </c:pt>
                <c:pt idx="1023">
                  <c:v>45</c:v>
                </c:pt>
                <c:pt idx="1024">
                  <c:v>46</c:v>
                </c:pt>
                <c:pt idx="1025">
                  <c:v>47</c:v>
                </c:pt>
                <c:pt idx="1026">
                  <c:v>48</c:v>
                </c:pt>
                <c:pt idx="1027">
                  <c:v>49</c:v>
                </c:pt>
                <c:pt idx="1028">
                  <c:v>50</c:v>
                </c:pt>
                <c:pt idx="1029">
                  <c:v>51</c:v>
                </c:pt>
                <c:pt idx="1030">
                  <c:v>52</c:v>
                </c:pt>
                <c:pt idx="1031">
                  <c:v>53</c:v>
                </c:pt>
                <c:pt idx="1032">
                  <c:v>54</c:v>
                </c:pt>
                <c:pt idx="1033">
                  <c:v>55</c:v>
                </c:pt>
                <c:pt idx="1034">
                  <c:v>56</c:v>
                </c:pt>
                <c:pt idx="1035">
                  <c:v>58</c:v>
                </c:pt>
                <c:pt idx="1036">
                  <c:v>60</c:v>
                </c:pt>
                <c:pt idx="1037">
                  <c:v>0</c:v>
                </c:pt>
                <c:pt idx="1038">
                  <c:v>9</c:v>
                </c:pt>
                <c:pt idx="1039">
                  <c:v>10</c:v>
                </c:pt>
                <c:pt idx="1040">
                  <c:v>14</c:v>
                </c:pt>
                <c:pt idx="1041">
                  <c:v>15</c:v>
                </c:pt>
                <c:pt idx="1042">
                  <c:v>16</c:v>
                </c:pt>
                <c:pt idx="1043">
                  <c:v>17</c:v>
                </c:pt>
                <c:pt idx="1044">
                  <c:v>18</c:v>
                </c:pt>
                <c:pt idx="1045">
                  <c:v>19</c:v>
                </c:pt>
                <c:pt idx="1046">
                  <c:v>20</c:v>
                </c:pt>
                <c:pt idx="1047">
                  <c:v>21</c:v>
                </c:pt>
                <c:pt idx="1048">
                  <c:v>22</c:v>
                </c:pt>
                <c:pt idx="1049">
                  <c:v>23</c:v>
                </c:pt>
                <c:pt idx="1050">
                  <c:v>24</c:v>
                </c:pt>
                <c:pt idx="1051">
                  <c:v>25</c:v>
                </c:pt>
                <c:pt idx="1052">
                  <c:v>26</c:v>
                </c:pt>
                <c:pt idx="1053">
                  <c:v>27</c:v>
                </c:pt>
                <c:pt idx="1054">
                  <c:v>28</c:v>
                </c:pt>
                <c:pt idx="1055">
                  <c:v>29</c:v>
                </c:pt>
                <c:pt idx="1056">
                  <c:v>30</c:v>
                </c:pt>
                <c:pt idx="1057">
                  <c:v>31</c:v>
                </c:pt>
                <c:pt idx="1058">
                  <c:v>32</c:v>
                </c:pt>
                <c:pt idx="1059">
                  <c:v>33</c:v>
                </c:pt>
                <c:pt idx="1060">
                  <c:v>34</c:v>
                </c:pt>
                <c:pt idx="1061">
                  <c:v>35</c:v>
                </c:pt>
                <c:pt idx="1062">
                  <c:v>36</c:v>
                </c:pt>
                <c:pt idx="1063">
                  <c:v>37</c:v>
                </c:pt>
                <c:pt idx="1064">
                  <c:v>38</c:v>
                </c:pt>
                <c:pt idx="1065">
                  <c:v>39</c:v>
                </c:pt>
                <c:pt idx="1066">
                  <c:v>40</c:v>
                </c:pt>
                <c:pt idx="1067">
                  <c:v>41</c:v>
                </c:pt>
                <c:pt idx="1068">
                  <c:v>42</c:v>
                </c:pt>
                <c:pt idx="1069">
                  <c:v>43</c:v>
                </c:pt>
                <c:pt idx="1070">
                  <c:v>44</c:v>
                </c:pt>
                <c:pt idx="1071">
                  <c:v>45</c:v>
                </c:pt>
                <c:pt idx="1072">
                  <c:v>46</c:v>
                </c:pt>
                <c:pt idx="1073">
                  <c:v>47</c:v>
                </c:pt>
                <c:pt idx="1074">
                  <c:v>48</c:v>
                </c:pt>
                <c:pt idx="1075">
                  <c:v>49</c:v>
                </c:pt>
                <c:pt idx="1076">
                  <c:v>50</c:v>
                </c:pt>
                <c:pt idx="1077">
                  <c:v>51</c:v>
                </c:pt>
                <c:pt idx="1078">
                  <c:v>52</c:v>
                </c:pt>
                <c:pt idx="1079">
                  <c:v>53</c:v>
                </c:pt>
                <c:pt idx="1080">
                  <c:v>54</c:v>
                </c:pt>
                <c:pt idx="1081">
                  <c:v>55</c:v>
                </c:pt>
                <c:pt idx="1082">
                  <c:v>56</c:v>
                </c:pt>
                <c:pt idx="1083">
                  <c:v>57</c:v>
                </c:pt>
                <c:pt idx="1084">
                  <c:v>59</c:v>
                </c:pt>
                <c:pt idx="1085">
                  <c:v>60</c:v>
                </c:pt>
                <c:pt idx="1086">
                  <c:v>61</c:v>
                </c:pt>
                <c:pt idx="1087">
                  <c:v>62</c:v>
                </c:pt>
                <c:pt idx="1088">
                  <c:v>64</c:v>
                </c:pt>
                <c:pt idx="1089">
                  <c:v>65</c:v>
                </c:pt>
                <c:pt idx="1090">
                  <c:v>12</c:v>
                </c:pt>
                <c:pt idx="1091">
                  <c:v>14</c:v>
                </c:pt>
                <c:pt idx="1092">
                  <c:v>15</c:v>
                </c:pt>
                <c:pt idx="1093">
                  <c:v>16</c:v>
                </c:pt>
                <c:pt idx="1094">
                  <c:v>17</c:v>
                </c:pt>
                <c:pt idx="1095">
                  <c:v>18</c:v>
                </c:pt>
                <c:pt idx="1096">
                  <c:v>19</c:v>
                </c:pt>
                <c:pt idx="1097">
                  <c:v>20</c:v>
                </c:pt>
                <c:pt idx="1098">
                  <c:v>21</c:v>
                </c:pt>
                <c:pt idx="1099">
                  <c:v>22</c:v>
                </c:pt>
                <c:pt idx="1100">
                  <c:v>23</c:v>
                </c:pt>
                <c:pt idx="1101">
                  <c:v>24</c:v>
                </c:pt>
                <c:pt idx="1102">
                  <c:v>25</c:v>
                </c:pt>
                <c:pt idx="1103">
                  <c:v>26</c:v>
                </c:pt>
                <c:pt idx="1104">
                  <c:v>27</c:v>
                </c:pt>
                <c:pt idx="1105">
                  <c:v>28</c:v>
                </c:pt>
                <c:pt idx="1106">
                  <c:v>29</c:v>
                </c:pt>
                <c:pt idx="1107">
                  <c:v>30</c:v>
                </c:pt>
                <c:pt idx="1108">
                  <c:v>31</c:v>
                </c:pt>
                <c:pt idx="1109">
                  <c:v>32</c:v>
                </c:pt>
                <c:pt idx="1110">
                  <c:v>33</c:v>
                </c:pt>
                <c:pt idx="1111">
                  <c:v>34</c:v>
                </c:pt>
                <c:pt idx="1112">
                  <c:v>35</c:v>
                </c:pt>
                <c:pt idx="1113">
                  <c:v>36</c:v>
                </c:pt>
                <c:pt idx="1114">
                  <c:v>37</c:v>
                </c:pt>
                <c:pt idx="1115">
                  <c:v>38</c:v>
                </c:pt>
                <c:pt idx="1116">
                  <c:v>39</c:v>
                </c:pt>
                <c:pt idx="1117">
                  <c:v>40</c:v>
                </c:pt>
                <c:pt idx="1118">
                  <c:v>41</c:v>
                </c:pt>
                <c:pt idx="1119">
                  <c:v>42</c:v>
                </c:pt>
                <c:pt idx="1120">
                  <c:v>43</c:v>
                </c:pt>
                <c:pt idx="1121">
                  <c:v>44</c:v>
                </c:pt>
                <c:pt idx="1122">
                  <c:v>45</c:v>
                </c:pt>
                <c:pt idx="1123">
                  <c:v>46</c:v>
                </c:pt>
                <c:pt idx="1124">
                  <c:v>47</c:v>
                </c:pt>
                <c:pt idx="1125">
                  <c:v>48</c:v>
                </c:pt>
                <c:pt idx="1126">
                  <c:v>49</c:v>
                </c:pt>
                <c:pt idx="1127">
                  <c:v>50</c:v>
                </c:pt>
                <c:pt idx="1128">
                  <c:v>51</c:v>
                </c:pt>
                <c:pt idx="1129">
                  <c:v>52</c:v>
                </c:pt>
                <c:pt idx="1130">
                  <c:v>53</c:v>
                </c:pt>
                <c:pt idx="1131">
                  <c:v>54</c:v>
                </c:pt>
                <c:pt idx="1132">
                  <c:v>55</c:v>
                </c:pt>
                <c:pt idx="1133">
                  <c:v>56</c:v>
                </c:pt>
                <c:pt idx="1134">
                  <c:v>57</c:v>
                </c:pt>
                <c:pt idx="1135">
                  <c:v>58</c:v>
                </c:pt>
                <c:pt idx="1136">
                  <c:v>59</c:v>
                </c:pt>
                <c:pt idx="1137">
                  <c:v>61</c:v>
                </c:pt>
                <c:pt idx="1138">
                  <c:v>64</c:v>
                </c:pt>
                <c:pt idx="1139">
                  <c:v>11</c:v>
                </c:pt>
                <c:pt idx="1140">
                  <c:v>14</c:v>
                </c:pt>
                <c:pt idx="1141">
                  <c:v>15</c:v>
                </c:pt>
                <c:pt idx="1142">
                  <c:v>16</c:v>
                </c:pt>
                <c:pt idx="1143">
                  <c:v>17</c:v>
                </c:pt>
                <c:pt idx="1144">
                  <c:v>18</c:v>
                </c:pt>
                <c:pt idx="1145">
                  <c:v>19</c:v>
                </c:pt>
                <c:pt idx="1146">
                  <c:v>20</c:v>
                </c:pt>
                <c:pt idx="1147">
                  <c:v>21</c:v>
                </c:pt>
                <c:pt idx="1148">
                  <c:v>22</c:v>
                </c:pt>
                <c:pt idx="1149">
                  <c:v>23</c:v>
                </c:pt>
                <c:pt idx="1150">
                  <c:v>24</c:v>
                </c:pt>
                <c:pt idx="1151">
                  <c:v>25</c:v>
                </c:pt>
                <c:pt idx="1152">
                  <c:v>26</c:v>
                </c:pt>
                <c:pt idx="1153">
                  <c:v>27</c:v>
                </c:pt>
                <c:pt idx="1154">
                  <c:v>28</c:v>
                </c:pt>
                <c:pt idx="1155">
                  <c:v>29</c:v>
                </c:pt>
                <c:pt idx="1156">
                  <c:v>30</c:v>
                </c:pt>
                <c:pt idx="1157">
                  <c:v>31</c:v>
                </c:pt>
                <c:pt idx="1158">
                  <c:v>32</c:v>
                </c:pt>
                <c:pt idx="1159">
                  <c:v>33</c:v>
                </c:pt>
                <c:pt idx="1160">
                  <c:v>34</c:v>
                </c:pt>
                <c:pt idx="1161">
                  <c:v>35</c:v>
                </c:pt>
                <c:pt idx="1162">
                  <c:v>36</c:v>
                </c:pt>
                <c:pt idx="1163">
                  <c:v>37</c:v>
                </c:pt>
                <c:pt idx="1164">
                  <c:v>38</c:v>
                </c:pt>
                <c:pt idx="1165">
                  <c:v>39</c:v>
                </c:pt>
                <c:pt idx="1166">
                  <c:v>40</c:v>
                </c:pt>
                <c:pt idx="1167">
                  <c:v>41</c:v>
                </c:pt>
                <c:pt idx="1168">
                  <c:v>42</c:v>
                </c:pt>
                <c:pt idx="1169">
                  <c:v>43</c:v>
                </c:pt>
                <c:pt idx="1170">
                  <c:v>44</c:v>
                </c:pt>
                <c:pt idx="1171">
                  <c:v>45</c:v>
                </c:pt>
                <c:pt idx="1172">
                  <c:v>46</c:v>
                </c:pt>
                <c:pt idx="1173">
                  <c:v>47</c:v>
                </c:pt>
                <c:pt idx="1174">
                  <c:v>48</c:v>
                </c:pt>
                <c:pt idx="1175">
                  <c:v>49</c:v>
                </c:pt>
                <c:pt idx="1176">
                  <c:v>50</c:v>
                </c:pt>
                <c:pt idx="1177">
                  <c:v>51</c:v>
                </c:pt>
                <c:pt idx="1178">
                  <c:v>52</c:v>
                </c:pt>
                <c:pt idx="1179">
                  <c:v>53</c:v>
                </c:pt>
                <c:pt idx="1180">
                  <c:v>54</c:v>
                </c:pt>
                <c:pt idx="1181">
                  <c:v>55</c:v>
                </c:pt>
                <c:pt idx="1182">
                  <c:v>56</c:v>
                </c:pt>
                <c:pt idx="1183">
                  <c:v>57</c:v>
                </c:pt>
                <c:pt idx="1184">
                  <c:v>58</c:v>
                </c:pt>
                <c:pt idx="1185">
                  <c:v>59</c:v>
                </c:pt>
                <c:pt idx="1186">
                  <c:v>60</c:v>
                </c:pt>
                <c:pt idx="1187">
                  <c:v>61</c:v>
                </c:pt>
                <c:pt idx="1188">
                  <c:v>1</c:v>
                </c:pt>
                <c:pt idx="1189">
                  <c:v>11</c:v>
                </c:pt>
                <c:pt idx="1190">
                  <c:v>12</c:v>
                </c:pt>
                <c:pt idx="1191">
                  <c:v>13</c:v>
                </c:pt>
                <c:pt idx="1192">
                  <c:v>14</c:v>
                </c:pt>
                <c:pt idx="1193">
                  <c:v>15</c:v>
                </c:pt>
                <c:pt idx="1194">
                  <c:v>16</c:v>
                </c:pt>
                <c:pt idx="1195">
                  <c:v>17</c:v>
                </c:pt>
                <c:pt idx="1196">
                  <c:v>18</c:v>
                </c:pt>
                <c:pt idx="1197">
                  <c:v>19</c:v>
                </c:pt>
                <c:pt idx="1198">
                  <c:v>20</c:v>
                </c:pt>
                <c:pt idx="1199">
                  <c:v>21</c:v>
                </c:pt>
                <c:pt idx="1200">
                  <c:v>22</c:v>
                </c:pt>
                <c:pt idx="1201">
                  <c:v>23</c:v>
                </c:pt>
                <c:pt idx="1202">
                  <c:v>24</c:v>
                </c:pt>
                <c:pt idx="1203">
                  <c:v>25</c:v>
                </c:pt>
                <c:pt idx="1204">
                  <c:v>26</c:v>
                </c:pt>
                <c:pt idx="1205">
                  <c:v>27</c:v>
                </c:pt>
                <c:pt idx="1206">
                  <c:v>28</c:v>
                </c:pt>
                <c:pt idx="1207">
                  <c:v>29</c:v>
                </c:pt>
                <c:pt idx="1208">
                  <c:v>30</c:v>
                </c:pt>
                <c:pt idx="1209">
                  <c:v>31</c:v>
                </c:pt>
                <c:pt idx="1210">
                  <c:v>32</c:v>
                </c:pt>
                <c:pt idx="1211">
                  <c:v>33</c:v>
                </c:pt>
                <c:pt idx="1212">
                  <c:v>34</c:v>
                </c:pt>
                <c:pt idx="1213">
                  <c:v>35</c:v>
                </c:pt>
                <c:pt idx="1214">
                  <c:v>36</c:v>
                </c:pt>
                <c:pt idx="1215">
                  <c:v>37</c:v>
                </c:pt>
                <c:pt idx="1216">
                  <c:v>38</c:v>
                </c:pt>
                <c:pt idx="1217">
                  <c:v>39</c:v>
                </c:pt>
                <c:pt idx="1218">
                  <c:v>40</c:v>
                </c:pt>
                <c:pt idx="1219">
                  <c:v>41</c:v>
                </c:pt>
                <c:pt idx="1220">
                  <c:v>42</c:v>
                </c:pt>
                <c:pt idx="1221">
                  <c:v>43</c:v>
                </c:pt>
                <c:pt idx="1222">
                  <c:v>44</c:v>
                </c:pt>
                <c:pt idx="1223">
                  <c:v>45</c:v>
                </c:pt>
                <c:pt idx="1224">
                  <c:v>46</c:v>
                </c:pt>
                <c:pt idx="1225">
                  <c:v>47</c:v>
                </c:pt>
                <c:pt idx="1226">
                  <c:v>48</c:v>
                </c:pt>
                <c:pt idx="1227">
                  <c:v>49</c:v>
                </c:pt>
                <c:pt idx="1228">
                  <c:v>50</c:v>
                </c:pt>
                <c:pt idx="1229">
                  <c:v>51</c:v>
                </c:pt>
                <c:pt idx="1230">
                  <c:v>52</c:v>
                </c:pt>
                <c:pt idx="1231">
                  <c:v>53</c:v>
                </c:pt>
                <c:pt idx="1232">
                  <c:v>54</c:v>
                </c:pt>
                <c:pt idx="1233">
                  <c:v>55</c:v>
                </c:pt>
                <c:pt idx="1234">
                  <c:v>56</c:v>
                </c:pt>
                <c:pt idx="1235">
                  <c:v>57</c:v>
                </c:pt>
                <c:pt idx="1236">
                  <c:v>58</c:v>
                </c:pt>
                <c:pt idx="1237">
                  <c:v>59</c:v>
                </c:pt>
                <c:pt idx="1238">
                  <c:v>60</c:v>
                </c:pt>
                <c:pt idx="1239">
                  <c:v>61</c:v>
                </c:pt>
                <c:pt idx="1240">
                  <c:v>62</c:v>
                </c:pt>
                <c:pt idx="1241">
                  <c:v>63</c:v>
                </c:pt>
                <c:pt idx="1242">
                  <c:v>65</c:v>
                </c:pt>
                <c:pt idx="1243">
                  <c:v>66</c:v>
                </c:pt>
                <c:pt idx="1244">
                  <c:v>14</c:v>
                </c:pt>
                <c:pt idx="1245">
                  <c:v>15</c:v>
                </c:pt>
                <c:pt idx="1246">
                  <c:v>16</c:v>
                </c:pt>
                <c:pt idx="1247">
                  <c:v>17</c:v>
                </c:pt>
                <c:pt idx="1248">
                  <c:v>18</c:v>
                </c:pt>
                <c:pt idx="1249">
                  <c:v>19</c:v>
                </c:pt>
                <c:pt idx="1250">
                  <c:v>20</c:v>
                </c:pt>
                <c:pt idx="1251">
                  <c:v>21</c:v>
                </c:pt>
                <c:pt idx="1252">
                  <c:v>22</c:v>
                </c:pt>
                <c:pt idx="1253">
                  <c:v>23</c:v>
                </c:pt>
                <c:pt idx="1254">
                  <c:v>24</c:v>
                </c:pt>
                <c:pt idx="1255">
                  <c:v>25</c:v>
                </c:pt>
                <c:pt idx="1256">
                  <c:v>26</c:v>
                </c:pt>
                <c:pt idx="1257">
                  <c:v>27</c:v>
                </c:pt>
                <c:pt idx="1258">
                  <c:v>28</c:v>
                </c:pt>
                <c:pt idx="1259">
                  <c:v>29</c:v>
                </c:pt>
                <c:pt idx="1260">
                  <c:v>30</c:v>
                </c:pt>
                <c:pt idx="1261">
                  <c:v>31</c:v>
                </c:pt>
                <c:pt idx="1262">
                  <c:v>32</c:v>
                </c:pt>
                <c:pt idx="1263">
                  <c:v>33</c:v>
                </c:pt>
                <c:pt idx="1264">
                  <c:v>34</c:v>
                </c:pt>
                <c:pt idx="1265">
                  <c:v>35</c:v>
                </c:pt>
                <c:pt idx="1266">
                  <c:v>36</c:v>
                </c:pt>
                <c:pt idx="1267">
                  <c:v>37</c:v>
                </c:pt>
                <c:pt idx="1268">
                  <c:v>38</c:v>
                </c:pt>
                <c:pt idx="1269">
                  <c:v>39</c:v>
                </c:pt>
                <c:pt idx="1270">
                  <c:v>40</c:v>
                </c:pt>
                <c:pt idx="1271">
                  <c:v>41</c:v>
                </c:pt>
                <c:pt idx="1272">
                  <c:v>42</c:v>
                </c:pt>
                <c:pt idx="1273">
                  <c:v>43</c:v>
                </c:pt>
                <c:pt idx="1274">
                  <c:v>44</c:v>
                </c:pt>
                <c:pt idx="1275">
                  <c:v>45</c:v>
                </c:pt>
                <c:pt idx="1276">
                  <c:v>46</c:v>
                </c:pt>
                <c:pt idx="1277">
                  <c:v>47</c:v>
                </c:pt>
                <c:pt idx="1278">
                  <c:v>48</c:v>
                </c:pt>
                <c:pt idx="1279">
                  <c:v>49</c:v>
                </c:pt>
                <c:pt idx="1280">
                  <c:v>50</c:v>
                </c:pt>
                <c:pt idx="1281">
                  <c:v>51</c:v>
                </c:pt>
                <c:pt idx="1282">
                  <c:v>52</c:v>
                </c:pt>
                <c:pt idx="1283">
                  <c:v>53</c:v>
                </c:pt>
                <c:pt idx="1284">
                  <c:v>54</c:v>
                </c:pt>
                <c:pt idx="1285">
                  <c:v>55</c:v>
                </c:pt>
                <c:pt idx="1286">
                  <c:v>56</c:v>
                </c:pt>
                <c:pt idx="1287">
                  <c:v>57</c:v>
                </c:pt>
                <c:pt idx="1288">
                  <c:v>58</c:v>
                </c:pt>
                <c:pt idx="1289">
                  <c:v>59</c:v>
                </c:pt>
                <c:pt idx="1290">
                  <c:v>60</c:v>
                </c:pt>
                <c:pt idx="1291">
                  <c:v>61</c:v>
                </c:pt>
                <c:pt idx="1292">
                  <c:v>62</c:v>
                </c:pt>
                <c:pt idx="1293">
                  <c:v>63</c:v>
                </c:pt>
                <c:pt idx="1294">
                  <c:v>65</c:v>
                </c:pt>
                <c:pt idx="1295">
                  <c:v>69</c:v>
                </c:pt>
                <c:pt idx="1296">
                  <c:v>11</c:v>
                </c:pt>
                <c:pt idx="1297">
                  <c:v>12</c:v>
                </c:pt>
                <c:pt idx="1298">
                  <c:v>13</c:v>
                </c:pt>
                <c:pt idx="1299">
                  <c:v>14</c:v>
                </c:pt>
                <c:pt idx="1300">
                  <c:v>15</c:v>
                </c:pt>
                <c:pt idx="1301">
                  <c:v>16</c:v>
                </c:pt>
                <c:pt idx="1302">
                  <c:v>17</c:v>
                </c:pt>
                <c:pt idx="1303">
                  <c:v>18</c:v>
                </c:pt>
                <c:pt idx="1304">
                  <c:v>19</c:v>
                </c:pt>
                <c:pt idx="1305">
                  <c:v>20</c:v>
                </c:pt>
                <c:pt idx="1306">
                  <c:v>21</c:v>
                </c:pt>
                <c:pt idx="1307">
                  <c:v>22</c:v>
                </c:pt>
                <c:pt idx="1308">
                  <c:v>23</c:v>
                </c:pt>
                <c:pt idx="1309">
                  <c:v>24</c:v>
                </c:pt>
                <c:pt idx="1310">
                  <c:v>25</c:v>
                </c:pt>
                <c:pt idx="1311">
                  <c:v>26</c:v>
                </c:pt>
                <c:pt idx="1312">
                  <c:v>27</c:v>
                </c:pt>
                <c:pt idx="1313">
                  <c:v>28</c:v>
                </c:pt>
                <c:pt idx="1314">
                  <c:v>29</c:v>
                </c:pt>
                <c:pt idx="1315">
                  <c:v>30</c:v>
                </c:pt>
                <c:pt idx="1316">
                  <c:v>31</c:v>
                </c:pt>
                <c:pt idx="1317">
                  <c:v>32</c:v>
                </c:pt>
                <c:pt idx="1318">
                  <c:v>33</c:v>
                </c:pt>
                <c:pt idx="1319">
                  <c:v>34</c:v>
                </c:pt>
                <c:pt idx="1320">
                  <c:v>35</c:v>
                </c:pt>
                <c:pt idx="1321">
                  <c:v>36</c:v>
                </c:pt>
                <c:pt idx="1322">
                  <c:v>37</c:v>
                </c:pt>
                <c:pt idx="1323">
                  <c:v>38</c:v>
                </c:pt>
                <c:pt idx="1324">
                  <c:v>39</c:v>
                </c:pt>
                <c:pt idx="1325">
                  <c:v>40</c:v>
                </c:pt>
                <c:pt idx="1326">
                  <c:v>41</c:v>
                </c:pt>
                <c:pt idx="1327">
                  <c:v>42</c:v>
                </c:pt>
                <c:pt idx="1328">
                  <c:v>43</c:v>
                </c:pt>
                <c:pt idx="1329">
                  <c:v>44</c:v>
                </c:pt>
                <c:pt idx="1330">
                  <c:v>45</c:v>
                </c:pt>
                <c:pt idx="1331">
                  <c:v>46</c:v>
                </c:pt>
                <c:pt idx="1332">
                  <c:v>47</c:v>
                </c:pt>
                <c:pt idx="1333">
                  <c:v>48</c:v>
                </c:pt>
                <c:pt idx="1334">
                  <c:v>49</c:v>
                </c:pt>
                <c:pt idx="1335">
                  <c:v>50</c:v>
                </c:pt>
                <c:pt idx="1336">
                  <c:v>51</c:v>
                </c:pt>
                <c:pt idx="1337">
                  <c:v>52</c:v>
                </c:pt>
                <c:pt idx="1338">
                  <c:v>53</c:v>
                </c:pt>
                <c:pt idx="1339">
                  <c:v>54</c:v>
                </c:pt>
                <c:pt idx="1340">
                  <c:v>55</c:v>
                </c:pt>
                <c:pt idx="1341">
                  <c:v>56</c:v>
                </c:pt>
                <c:pt idx="1342">
                  <c:v>57</c:v>
                </c:pt>
                <c:pt idx="1343">
                  <c:v>58</c:v>
                </c:pt>
                <c:pt idx="1344">
                  <c:v>59</c:v>
                </c:pt>
                <c:pt idx="1345">
                  <c:v>60</c:v>
                </c:pt>
                <c:pt idx="1346">
                  <c:v>61</c:v>
                </c:pt>
                <c:pt idx="1347">
                  <c:v>62</c:v>
                </c:pt>
                <c:pt idx="1348">
                  <c:v>63</c:v>
                </c:pt>
                <c:pt idx="1349">
                  <c:v>69</c:v>
                </c:pt>
                <c:pt idx="1350">
                  <c:v>12</c:v>
                </c:pt>
                <c:pt idx="1351">
                  <c:v>13</c:v>
                </c:pt>
                <c:pt idx="1352">
                  <c:v>14</c:v>
                </c:pt>
                <c:pt idx="1353">
                  <c:v>15</c:v>
                </c:pt>
                <c:pt idx="1354">
                  <c:v>16</c:v>
                </c:pt>
                <c:pt idx="1355">
                  <c:v>17</c:v>
                </c:pt>
                <c:pt idx="1356">
                  <c:v>18</c:v>
                </c:pt>
                <c:pt idx="1357">
                  <c:v>19</c:v>
                </c:pt>
                <c:pt idx="1358">
                  <c:v>20</c:v>
                </c:pt>
                <c:pt idx="1359">
                  <c:v>21</c:v>
                </c:pt>
                <c:pt idx="1360">
                  <c:v>22</c:v>
                </c:pt>
                <c:pt idx="1361">
                  <c:v>23</c:v>
                </c:pt>
                <c:pt idx="1362">
                  <c:v>24</c:v>
                </c:pt>
                <c:pt idx="1363">
                  <c:v>25</c:v>
                </c:pt>
                <c:pt idx="1364">
                  <c:v>26</c:v>
                </c:pt>
                <c:pt idx="1365">
                  <c:v>27</c:v>
                </c:pt>
                <c:pt idx="1366">
                  <c:v>28</c:v>
                </c:pt>
                <c:pt idx="1367">
                  <c:v>29</c:v>
                </c:pt>
                <c:pt idx="1368">
                  <c:v>30</c:v>
                </c:pt>
                <c:pt idx="1369">
                  <c:v>31</c:v>
                </c:pt>
                <c:pt idx="1370">
                  <c:v>32</c:v>
                </c:pt>
                <c:pt idx="1371">
                  <c:v>33</c:v>
                </c:pt>
                <c:pt idx="1372">
                  <c:v>34</c:v>
                </c:pt>
                <c:pt idx="1373">
                  <c:v>35</c:v>
                </c:pt>
                <c:pt idx="1374">
                  <c:v>36</c:v>
                </c:pt>
                <c:pt idx="1375">
                  <c:v>37</c:v>
                </c:pt>
                <c:pt idx="1376">
                  <c:v>38</c:v>
                </c:pt>
                <c:pt idx="1377">
                  <c:v>39</c:v>
                </c:pt>
                <c:pt idx="1378">
                  <c:v>40</c:v>
                </c:pt>
                <c:pt idx="1379">
                  <c:v>41</c:v>
                </c:pt>
                <c:pt idx="1380">
                  <c:v>42</c:v>
                </c:pt>
                <c:pt idx="1381">
                  <c:v>43</c:v>
                </c:pt>
                <c:pt idx="1382">
                  <c:v>44</c:v>
                </c:pt>
                <c:pt idx="1383">
                  <c:v>45</c:v>
                </c:pt>
                <c:pt idx="1384">
                  <c:v>46</c:v>
                </c:pt>
                <c:pt idx="1385">
                  <c:v>47</c:v>
                </c:pt>
                <c:pt idx="1386">
                  <c:v>48</c:v>
                </c:pt>
                <c:pt idx="1387">
                  <c:v>49</c:v>
                </c:pt>
                <c:pt idx="1388">
                  <c:v>50</c:v>
                </c:pt>
                <c:pt idx="1389">
                  <c:v>51</c:v>
                </c:pt>
                <c:pt idx="1390">
                  <c:v>52</c:v>
                </c:pt>
                <c:pt idx="1391">
                  <c:v>53</c:v>
                </c:pt>
                <c:pt idx="1392">
                  <c:v>54</c:v>
                </c:pt>
                <c:pt idx="1393">
                  <c:v>55</c:v>
                </c:pt>
                <c:pt idx="1394">
                  <c:v>56</c:v>
                </c:pt>
                <c:pt idx="1395">
                  <c:v>57</c:v>
                </c:pt>
                <c:pt idx="1396">
                  <c:v>58</c:v>
                </c:pt>
                <c:pt idx="1397">
                  <c:v>59</c:v>
                </c:pt>
                <c:pt idx="1398">
                  <c:v>60</c:v>
                </c:pt>
                <c:pt idx="1399">
                  <c:v>61</c:v>
                </c:pt>
                <c:pt idx="1400">
                  <c:v>63</c:v>
                </c:pt>
                <c:pt idx="1401">
                  <c:v>64</c:v>
                </c:pt>
                <c:pt idx="1402">
                  <c:v>65</c:v>
                </c:pt>
                <c:pt idx="1403">
                  <c:v>66</c:v>
                </c:pt>
                <c:pt idx="1404">
                  <c:v>13</c:v>
                </c:pt>
                <c:pt idx="1405">
                  <c:v>14</c:v>
                </c:pt>
                <c:pt idx="1406">
                  <c:v>15</c:v>
                </c:pt>
                <c:pt idx="1407">
                  <c:v>16</c:v>
                </c:pt>
                <c:pt idx="1408">
                  <c:v>17</c:v>
                </c:pt>
                <c:pt idx="1409">
                  <c:v>18</c:v>
                </c:pt>
                <c:pt idx="1410">
                  <c:v>19</c:v>
                </c:pt>
                <c:pt idx="1411">
                  <c:v>20</c:v>
                </c:pt>
                <c:pt idx="1412">
                  <c:v>21</c:v>
                </c:pt>
                <c:pt idx="1413">
                  <c:v>22</c:v>
                </c:pt>
                <c:pt idx="1414">
                  <c:v>23</c:v>
                </c:pt>
                <c:pt idx="1415">
                  <c:v>24</c:v>
                </c:pt>
                <c:pt idx="1416">
                  <c:v>25</c:v>
                </c:pt>
                <c:pt idx="1417">
                  <c:v>26</c:v>
                </c:pt>
                <c:pt idx="1418">
                  <c:v>27</c:v>
                </c:pt>
                <c:pt idx="1419">
                  <c:v>28</c:v>
                </c:pt>
                <c:pt idx="1420">
                  <c:v>29</c:v>
                </c:pt>
                <c:pt idx="1421">
                  <c:v>30</c:v>
                </c:pt>
                <c:pt idx="1422">
                  <c:v>31</c:v>
                </c:pt>
                <c:pt idx="1423">
                  <c:v>32</c:v>
                </c:pt>
                <c:pt idx="1424">
                  <c:v>33</c:v>
                </c:pt>
                <c:pt idx="1425">
                  <c:v>34</c:v>
                </c:pt>
                <c:pt idx="1426">
                  <c:v>35</c:v>
                </c:pt>
                <c:pt idx="1427">
                  <c:v>36</c:v>
                </c:pt>
                <c:pt idx="1428">
                  <c:v>37</c:v>
                </c:pt>
                <c:pt idx="1429">
                  <c:v>38</c:v>
                </c:pt>
                <c:pt idx="1430">
                  <c:v>39</c:v>
                </c:pt>
                <c:pt idx="1431">
                  <c:v>40</c:v>
                </c:pt>
                <c:pt idx="1432">
                  <c:v>41</c:v>
                </c:pt>
                <c:pt idx="1433">
                  <c:v>42</c:v>
                </c:pt>
                <c:pt idx="1434">
                  <c:v>43</c:v>
                </c:pt>
                <c:pt idx="1435">
                  <c:v>44</c:v>
                </c:pt>
                <c:pt idx="1436">
                  <c:v>45</c:v>
                </c:pt>
                <c:pt idx="1437">
                  <c:v>46</c:v>
                </c:pt>
                <c:pt idx="1438">
                  <c:v>47</c:v>
                </c:pt>
                <c:pt idx="1439">
                  <c:v>48</c:v>
                </c:pt>
                <c:pt idx="1440">
                  <c:v>49</c:v>
                </c:pt>
                <c:pt idx="1441">
                  <c:v>50</c:v>
                </c:pt>
                <c:pt idx="1442">
                  <c:v>51</c:v>
                </c:pt>
                <c:pt idx="1443">
                  <c:v>52</c:v>
                </c:pt>
                <c:pt idx="1444">
                  <c:v>53</c:v>
                </c:pt>
                <c:pt idx="1445">
                  <c:v>54</c:v>
                </c:pt>
                <c:pt idx="1446">
                  <c:v>55</c:v>
                </c:pt>
                <c:pt idx="1447">
                  <c:v>56</c:v>
                </c:pt>
                <c:pt idx="1448">
                  <c:v>57</c:v>
                </c:pt>
                <c:pt idx="1449">
                  <c:v>58</c:v>
                </c:pt>
                <c:pt idx="1450">
                  <c:v>60</c:v>
                </c:pt>
                <c:pt idx="1451">
                  <c:v>61</c:v>
                </c:pt>
                <c:pt idx="1452">
                  <c:v>66</c:v>
                </c:pt>
                <c:pt idx="1453">
                  <c:v>11</c:v>
                </c:pt>
                <c:pt idx="1454">
                  <c:v>12</c:v>
                </c:pt>
                <c:pt idx="1455">
                  <c:v>13</c:v>
                </c:pt>
                <c:pt idx="1456">
                  <c:v>14</c:v>
                </c:pt>
                <c:pt idx="1457">
                  <c:v>15</c:v>
                </c:pt>
                <c:pt idx="1458">
                  <c:v>16</c:v>
                </c:pt>
                <c:pt idx="1459">
                  <c:v>17</c:v>
                </c:pt>
                <c:pt idx="1460">
                  <c:v>18</c:v>
                </c:pt>
                <c:pt idx="1461">
                  <c:v>19</c:v>
                </c:pt>
                <c:pt idx="1462">
                  <c:v>20</c:v>
                </c:pt>
                <c:pt idx="1463">
                  <c:v>21</c:v>
                </c:pt>
                <c:pt idx="1464">
                  <c:v>22</c:v>
                </c:pt>
                <c:pt idx="1465">
                  <c:v>23</c:v>
                </c:pt>
                <c:pt idx="1466">
                  <c:v>24</c:v>
                </c:pt>
                <c:pt idx="1467">
                  <c:v>25</c:v>
                </c:pt>
                <c:pt idx="1468">
                  <c:v>26</c:v>
                </c:pt>
                <c:pt idx="1469">
                  <c:v>27</c:v>
                </c:pt>
                <c:pt idx="1470">
                  <c:v>28</c:v>
                </c:pt>
                <c:pt idx="1471">
                  <c:v>29</c:v>
                </c:pt>
                <c:pt idx="1472">
                  <c:v>30</c:v>
                </c:pt>
                <c:pt idx="1473">
                  <c:v>31</c:v>
                </c:pt>
                <c:pt idx="1474">
                  <c:v>32</c:v>
                </c:pt>
                <c:pt idx="1475">
                  <c:v>33</c:v>
                </c:pt>
                <c:pt idx="1476">
                  <c:v>34</c:v>
                </c:pt>
                <c:pt idx="1477">
                  <c:v>35</c:v>
                </c:pt>
                <c:pt idx="1478">
                  <c:v>36</c:v>
                </c:pt>
                <c:pt idx="1479">
                  <c:v>37</c:v>
                </c:pt>
                <c:pt idx="1480">
                  <c:v>38</c:v>
                </c:pt>
                <c:pt idx="1481">
                  <c:v>39</c:v>
                </c:pt>
                <c:pt idx="1482">
                  <c:v>40</c:v>
                </c:pt>
                <c:pt idx="1483">
                  <c:v>41</c:v>
                </c:pt>
                <c:pt idx="1484">
                  <c:v>42</c:v>
                </c:pt>
                <c:pt idx="1485">
                  <c:v>43</c:v>
                </c:pt>
                <c:pt idx="1486">
                  <c:v>44</c:v>
                </c:pt>
                <c:pt idx="1487">
                  <c:v>45</c:v>
                </c:pt>
                <c:pt idx="1488">
                  <c:v>46</c:v>
                </c:pt>
                <c:pt idx="1489">
                  <c:v>47</c:v>
                </c:pt>
                <c:pt idx="1490">
                  <c:v>48</c:v>
                </c:pt>
                <c:pt idx="1491">
                  <c:v>49</c:v>
                </c:pt>
                <c:pt idx="1492">
                  <c:v>50</c:v>
                </c:pt>
                <c:pt idx="1493">
                  <c:v>51</c:v>
                </c:pt>
                <c:pt idx="1494">
                  <c:v>52</c:v>
                </c:pt>
                <c:pt idx="1495">
                  <c:v>53</c:v>
                </c:pt>
                <c:pt idx="1496">
                  <c:v>54</c:v>
                </c:pt>
                <c:pt idx="1497">
                  <c:v>55</c:v>
                </c:pt>
                <c:pt idx="1498">
                  <c:v>56</c:v>
                </c:pt>
                <c:pt idx="1499">
                  <c:v>57</c:v>
                </c:pt>
                <c:pt idx="1500">
                  <c:v>58</c:v>
                </c:pt>
                <c:pt idx="1501">
                  <c:v>59</c:v>
                </c:pt>
                <c:pt idx="1502">
                  <c:v>60</c:v>
                </c:pt>
                <c:pt idx="1503">
                  <c:v>61</c:v>
                </c:pt>
                <c:pt idx="1504">
                  <c:v>62</c:v>
                </c:pt>
                <c:pt idx="1505">
                  <c:v>63</c:v>
                </c:pt>
                <c:pt idx="1506">
                  <c:v>65</c:v>
                </c:pt>
                <c:pt idx="1507">
                  <c:v>68</c:v>
                </c:pt>
                <c:pt idx="1508">
                  <c:v>1</c:v>
                </c:pt>
                <c:pt idx="1509">
                  <c:v>11</c:v>
                </c:pt>
                <c:pt idx="1510">
                  <c:v>12</c:v>
                </c:pt>
                <c:pt idx="1511">
                  <c:v>13</c:v>
                </c:pt>
                <c:pt idx="1512">
                  <c:v>14</c:v>
                </c:pt>
                <c:pt idx="1513">
                  <c:v>15</c:v>
                </c:pt>
                <c:pt idx="1514">
                  <c:v>16</c:v>
                </c:pt>
                <c:pt idx="1515">
                  <c:v>17</c:v>
                </c:pt>
                <c:pt idx="1516">
                  <c:v>18</c:v>
                </c:pt>
                <c:pt idx="1517">
                  <c:v>19</c:v>
                </c:pt>
                <c:pt idx="1518">
                  <c:v>20</c:v>
                </c:pt>
                <c:pt idx="1519">
                  <c:v>21</c:v>
                </c:pt>
                <c:pt idx="1520">
                  <c:v>22</c:v>
                </c:pt>
                <c:pt idx="1521">
                  <c:v>23</c:v>
                </c:pt>
                <c:pt idx="1522">
                  <c:v>24</c:v>
                </c:pt>
                <c:pt idx="1523">
                  <c:v>25</c:v>
                </c:pt>
                <c:pt idx="1524">
                  <c:v>26</c:v>
                </c:pt>
                <c:pt idx="1525">
                  <c:v>27</c:v>
                </c:pt>
                <c:pt idx="1526">
                  <c:v>28</c:v>
                </c:pt>
                <c:pt idx="1527">
                  <c:v>29</c:v>
                </c:pt>
                <c:pt idx="1528">
                  <c:v>30</c:v>
                </c:pt>
                <c:pt idx="1529">
                  <c:v>31</c:v>
                </c:pt>
                <c:pt idx="1530">
                  <c:v>32</c:v>
                </c:pt>
                <c:pt idx="1531">
                  <c:v>33</c:v>
                </c:pt>
                <c:pt idx="1532">
                  <c:v>34</c:v>
                </c:pt>
                <c:pt idx="1533">
                  <c:v>35</c:v>
                </c:pt>
                <c:pt idx="1534">
                  <c:v>36</c:v>
                </c:pt>
                <c:pt idx="1535">
                  <c:v>37</c:v>
                </c:pt>
                <c:pt idx="1536">
                  <c:v>38</c:v>
                </c:pt>
                <c:pt idx="1537">
                  <c:v>39</c:v>
                </c:pt>
                <c:pt idx="1538">
                  <c:v>40</c:v>
                </c:pt>
                <c:pt idx="1539">
                  <c:v>41</c:v>
                </c:pt>
                <c:pt idx="1540">
                  <c:v>42</c:v>
                </c:pt>
                <c:pt idx="1541">
                  <c:v>43</c:v>
                </c:pt>
                <c:pt idx="1542">
                  <c:v>44</c:v>
                </c:pt>
                <c:pt idx="1543">
                  <c:v>45</c:v>
                </c:pt>
                <c:pt idx="1544">
                  <c:v>46</c:v>
                </c:pt>
                <c:pt idx="1545">
                  <c:v>47</c:v>
                </c:pt>
                <c:pt idx="1546">
                  <c:v>48</c:v>
                </c:pt>
                <c:pt idx="1547">
                  <c:v>49</c:v>
                </c:pt>
                <c:pt idx="1548">
                  <c:v>50</c:v>
                </c:pt>
                <c:pt idx="1549">
                  <c:v>51</c:v>
                </c:pt>
                <c:pt idx="1550">
                  <c:v>52</c:v>
                </c:pt>
                <c:pt idx="1551">
                  <c:v>53</c:v>
                </c:pt>
                <c:pt idx="1552">
                  <c:v>54</c:v>
                </c:pt>
                <c:pt idx="1553">
                  <c:v>55</c:v>
                </c:pt>
                <c:pt idx="1554">
                  <c:v>56</c:v>
                </c:pt>
                <c:pt idx="1555">
                  <c:v>57</c:v>
                </c:pt>
                <c:pt idx="1556">
                  <c:v>58</c:v>
                </c:pt>
                <c:pt idx="1557">
                  <c:v>59</c:v>
                </c:pt>
                <c:pt idx="1558">
                  <c:v>60</c:v>
                </c:pt>
                <c:pt idx="1559">
                  <c:v>61</c:v>
                </c:pt>
                <c:pt idx="1560">
                  <c:v>62</c:v>
                </c:pt>
                <c:pt idx="1561">
                  <c:v>63</c:v>
                </c:pt>
                <c:pt idx="1562">
                  <c:v>64</c:v>
                </c:pt>
                <c:pt idx="1563">
                  <c:v>70</c:v>
                </c:pt>
                <c:pt idx="1564">
                  <c:v>10</c:v>
                </c:pt>
                <c:pt idx="1565">
                  <c:v>11</c:v>
                </c:pt>
                <c:pt idx="1566">
                  <c:v>13</c:v>
                </c:pt>
                <c:pt idx="1567">
                  <c:v>14</c:v>
                </c:pt>
                <c:pt idx="1568">
                  <c:v>15</c:v>
                </c:pt>
                <c:pt idx="1569">
                  <c:v>16</c:v>
                </c:pt>
                <c:pt idx="1570">
                  <c:v>17</c:v>
                </c:pt>
                <c:pt idx="1571">
                  <c:v>18</c:v>
                </c:pt>
                <c:pt idx="1572">
                  <c:v>19</c:v>
                </c:pt>
                <c:pt idx="1573">
                  <c:v>20</c:v>
                </c:pt>
                <c:pt idx="1574">
                  <c:v>21</c:v>
                </c:pt>
                <c:pt idx="1575">
                  <c:v>22</c:v>
                </c:pt>
                <c:pt idx="1576">
                  <c:v>23</c:v>
                </c:pt>
                <c:pt idx="1577">
                  <c:v>24</c:v>
                </c:pt>
                <c:pt idx="1578">
                  <c:v>25</c:v>
                </c:pt>
                <c:pt idx="1579">
                  <c:v>26</c:v>
                </c:pt>
                <c:pt idx="1580">
                  <c:v>27</c:v>
                </c:pt>
                <c:pt idx="1581">
                  <c:v>28</c:v>
                </c:pt>
                <c:pt idx="1582">
                  <c:v>29</c:v>
                </c:pt>
                <c:pt idx="1583">
                  <c:v>30</c:v>
                </c:pt>
                <c:pt idx="1584">
                  <c:v>31</c:v>
                </c:pt>
                <c:pt idx="1585">
                  <c:v>32</c:v>
                </c:pt>
                <c:pt idx="1586">
                  <c:v>33</c:v>
                </c:pt>
                <c:pt idx="1587">
                  <c:v>34</c:v>
                </c:pt>
                <c:pt idx="1588">
                  <c:v>35</c:v>
                </c:pt>
                <c:pt idx="1589">
                  <c:v>36</c:v>
                </c:pt>
                <c:pt idx="1590">
                  <c:v>37</c:v>
                </c:pt>
                <c:pt idx="1591">
                  <c:v>38</c:v>
                </c:pt>
                <c:pt idx="1592">
                  <c:v>39</c:v>
                </c:pt>
                <c:pt idx="1593">
                  <c:v>40</c:v>
                </c:pt>
                <c:pt idx="1594">
                  <c:v>41</c:v>
                </c:pt>
                <c:pt idx="1595">
                  <c:v>42</c:v>
                </c:pt>
                <c:pt idx="1596">
                  <c:v>43</c:v>
                </c:pt>
                <c:pt idx="1597">
                  <c:v>44</c:v>
                </c:pt>
                <c:pt idx="1598">
                  <c:v>45</c:v>
                </c:pt>
                <c:pt idx="1599">
                  <c:v>46</c:v>
                </c:pt>
                <c:pt idx="1600">
                  <c:v>47</c:v>
                </c:pt>
                <c:pt idx="1601">
                  <c:v>48</c:v>
                </c:pt>
                <c:pt idx="1602">
                  <c:v>49</c:v>
                </c:pt>
                <c:pt idx="1603">
                  <c:v>50</c:v>
                </c:pt>
                <c:pt idx="1604">
                  <c:v>51</c:v>
                </c:pt>
                <c:pt idx="1605">
                  <c:v>52</c:v>
                </c:pt>
                <c:pt idx="1606">
                  <c:v>53</c:v>
                </c:pt>
                <c:pt idx="1607">
                  <c:v>54</c:v>
                </c:pt>
                <c:pt idx="1608">
                  <c:v>55</c:v>
                </c:pt>
                <c:pt idx="1609">
                  <c:v>56</c:v>
                </c:pt>
                <c:pt idx="1610">
                  <c:v>57</c:v>
                </c:pt>
                <c:pt idx="1611">
                  <c:v>58</c:v>
                </c:pt>
                <c:pt idx="1612">
                  <c:v>59</c:v>
                </c:pt>
                <c:pt idx="1613">
                  <c:v>61</c:v>
                </c:pt>
                <c:pt idx="1614">
                  <c:v>62</c:v>
                </c:pt>
                <c:pt idx="1615">
                  <c:v>63</c:v>
                </c:pt>
                <c:pt idx="1616">
                  <c:v>65</c:v>
                </c:pt>
                <c:pt idx="1617">
                  <c:v>66</c:v>
                </c:pt>
                <c:pt idx="1618">
                  <c:v>67</c:v>
                </c:pt>
                <c:pt idx="1619">
                  <c:v>12</c:v>
                </c:pt>
                <c:pt idx="1620">
                  <c:v>14</c:v>
                </c:pt>
                <c:pt idx="1621">
                  <c:v>15</c:v>
                </c:pt>
                <c:pt idx="1622">
                  <c:v>16</c:v>
                </c:pt>
                <c:pt idx="1623">
                  <c:v>17</c:v>
                </c:pt>
                <c:pt idx="1624">
                  <c:v>18</c:v>
                </c:pt>
                <c:pt idx="1625">
                  <c:v>19</c:v>
                </c:pt>
                <c:pt idx="1626">
                  <c:v>20</c:v>
                </c:pt>
                <c:pt idx="1627">
                  <c:v>21</c:v>
                </c:pt>
                <c:pt idx="1628">
                  <c:v>22</c:v>
                </c:pt>
                <c:pt idx="1629">
                  <c:v>23</c:v>
                </c:pt>
                <c:pt idx="1630">
                  <c:v>24</c:v>
                </c:pt>
                <c:pt idx="1631">
                  <c:v>25</c:v>
                </c:pt>
                <c:pt idx="1632">
                  <c:v>26</c:v>
                </c:pt>
                <c:pt idx="1633">
                  <c:v>27</c:v>
                </c:pt>
                <c:pt idx="1634">
                  <c:v>28</c:v>
                </c:pt>
                <c:pt idx="1635">
                  <c:v>29</c:v>
                </c:pt>
                <c:pt idx="1636">
                  <c:v>30</c:v>
                </c:pt>
                <c:pt idx="1637">
                  <c:v>31</c:v>
                </c:pt>
                <c:pt idx="1638">
                  <c:v>32</c:v>
                </c:pt>
                <c:pt idx="1639">
                  <c:v>33</c:v>
                </c:pt>
                <c:pt idx="1640">
                  <c:v>34</c:v>
                </c:pt>
                <c:pt idx="1641">
                  <c:v>35</c:v>
                </c:pt>
                <c:pt idx="1642">
                  <c:v>36</c:v>
                </c:pt>
                <c:pt idx="1643">
                  <c:v>37</c:v>
                </c:pt>
                <c:pt idx="1644">
                  <c:v>38</c:v>
                </c:pt>
                <c:pt idx="1645">
                  <c:v>39</c:v>
                </c:pt>
                <c:pt idx="1646">
                  <c:v>40</c:v>
                </c:pt>
                <c:pt idx="1647">
                  <c:v>41</c:v>
                </c:pt>
                <c:pt idx="1648">
                  <c:v>42</c:v>
                </c:pt>
                <c:pt idx="1649">
                  <c:v>43</c:v>
                </c:pt>
                <c:pt idx="1650">
                  <c:v>44</c:v>
                </c:pt>
                <c:pt idx="1651">
                  <c:v>45</c:v>
                </c:pt>
                <c:pt idx="1652">
                  <c:v>46</c:v>
                </c:pt>
                <c:pt idx="1653">
                  <c:v>47</c:v>
                </c:pt>
                <c:pt idx="1654">
                  <c:v>48</c:v>
                </c:pt>
                <c:pt idx="1655">
                  <c:v>49</c:v>
                </c:pt>
                <c:pt idx="1656">
                  <c:v>50</c:v>
                </c:pt>
                <c:pt idx="1657">
                  <c:v>51</c:v>
                </c:pt>
                <c:pt idx="1658">
                  <c:v>52</c:v>
                </c:pt>
                <c:pt idx="1659">
                  <c:v>53</c:v>
                </c:pt>
                <c:pt idx="1660">
                  <c:v>54</c:v>
                </c:pt>
                <c:pt idx="1661">
                  <c:v>55</c:v>
                </c:pt>
                <c:pt idx="1662">
                  <c:v>56</c:v>
                </c:pt>
                <c:pt idx="1663">
                  <c:v>57</c:v>
                </c:pt>
                <c:pt idx="1664">
                  <c:v>58</c:v>
                </c:pt>
                <c:pt idx="1665">
                  <c:v>59</c:v>
                </c:pt>
                <c:pt idx="1666">
                  <c:v>60</c:v>
                </c:pt>
                <c:pt idx="1667">
                  <c:v>61</c:v>
                </c:pt>
                <c:pt idx="1668">
                  <c:v>62</c:v>
                </c:pt>
                <c:pt idx="1669">
                  <c:v>63</c:v>
                </c:pt>
                <c:pt idx="1670">
                  <c:v>64</c:v>
                </c:pt>
                <c:pt idx="1671">
                  <c:v>66</c:v>
                </c:pt>
                <c:pt idx="1672">
                  <c:v>67</c:v>
                </c:pt>
                <c:pt idx="1673">
                  <c:v>10</c:v>
                </c:pt>
                <c:pt idx="1674">
                  <c:v>12</c:v>
                </c:pt>
                <c:pt idx="1675">
                  <c:v>14</c:v>
                </c:pt>
                <c:pt idx="1676">
                  <c:v>15</c:v>
                </c:pt>
                <c:pt idx="1677">
                  <c:v>16</c:v>
                </c:pt>
                <c:pt idx="1678">
                  <c:v>17</c:v>
                </c:pt>
                <c:pt idx="1679">
                  <c:v>18</c:v>
                </c:pt>
                <c:pt idx="1680">
                  <c:v>19</c:v>
                </c:pt>
                <c:pt idx="1681">
                  <c:v>20</c:v>
                </c:pt>
                <c:pt idx="1682">
                  <c:v>21</c:v>
                </c:pt>
                <c:pt idx="1683">
                  <c:v>22</c:v>
                </c:pt>
                <c:pt idx="1684">
                  <c:v>23</c:v>
                </c:pt>
                <c:pt idx="1685">
                  <c:v>24</c:v>
                </c:pt>
                <c:pt idx="1686">
                  <c:v>25</c:v>
                </c:pt>
                <c:pt idx="1687">
                  <c:v>26</c:v>
                </c:pt>
                <c:pt idx="1688">
                  <c:v>27</c:v>
                </c:pt>
                <c:pt idx="1689">
                  <c:v>28</c:v>
                </c:pt>
                <c:pt idx="1690">
                  <c:v>29</c:v>
                </c:pt>
                <c:pt idx="1691">
                  <c:v>30</c:v>
                </c:pt>
                <c:pt idx="1692">
                  <c:v>31</c:v>
                </c:pt>
                <c:pt idx="1693">
                  <c:v>32</c:v>
                </c:pt>
                <c:pt idx="1694">
                  <c:v>33</c:v>
                </c:pt>
                <c:pt idx="1695">
                  <c:v>34</c:v>
                </c:pt>
                <c:pt idx="1696">
                  <c:v>35</c:v>
                </c:pt>
                <c:pt idx="1697">
                  <c:v>36</c:v>
                </c:pt>
                <c:pt idx="1698">
                  <c:v>37</c:v>
                </c:pt>
                <c:pt idx="1699">
                  <c:v>38</c:v>
                </c:pt>
                <c:pt idx="1700">
                  <c:v>39</c:v>
                </c:pt>
                <c:pt idx="1701">
                  <c:v>40</c:v>
                </c:pt>
                <c:pt idx="1702">
                  <c:v>41</c:v>
                </c:pt>
                <c:pt idx="1703">
                  <c:v>42</c:v>
                </c:pt>
                <c:pt idx="1704">
                  <c:v>43</c:v>
                </c:pt>
                <c:pt idx="1705">
                  <c:v>44</c:v>
                </c:pt>
                <c:pt idx="1706">
                  <c:v>45</c:v>
                </c:pt>
                <c:pt idx="1707">
                  <c:v>46</c:v>
                </c:pt>
                <c:pt idx="1708">
                  <c:v>47</c:v>
                </c:pt>
                <c:pt idx="1709">
                  <c:v>48</c:v>
                </c:pt>
                <c:pt idx="1710">
                  <c:v>49</c:v>
                </c:pt>
                <c:pt idx="1711">
                  <c:v>50</c:v>
                </c:pt>
                <c:pt idx="1712">
                  <c:v>51</c:v>
                </c:pt>
                <c:pt idx="1713">
                  <c:v>52</c:v>
                </c:pt>
                <c:pt idx="1714">
                  <c:v>53</c:v>
                </c:pt>
                <c:pt idx="1715">
                  <c:v>54</c:v>
                </c:pt>
                <c:pt idx="1716">
                  <c:v>55</c:v>
                </c:pt>
                <c:pt idx="1717">
                  <c:v>56</c:v>
                </c:pt>
                <c:pt idx="1718">
                  <c:v>57</c:v>
                </c:pt>
                <c:pt idx="1719">
                  <c:v>58</c:v>
                </c:pt>
                <c:pt idx="1720">
                  <c:v>59</c:v>
                </c:pt>
                <c:pt idx="1721">
                  <c:v>60</c:v>
                </c:pt>
                <c:pt idx="1722">
                  <c:v>61</c:v>
                </c:pt>
                <c:pt idx="1723">
                  <c:v>62</c:v>
                </c:pt>
                <c:pt idx="1724">
                  <c:v>63</c:v>
                </c:pt>
                <c:pt idx="1725">
                  <c:v>65</c:v>
                </c:pt>
                <c:pt idx="1726">
                  <c:v>67</c:v>
                </c:pt>
                <c:pt idx="1727">
                  <c:v>68</c:v>
                </c:pt>
                <c:pt idx="1728">
                  <c:v>11</c:v>
                </c:pt>
                <c:pt idx="1729">
                  <c:v>13</c:v>
                </c:pt>
                <c:pt idx="1730">
                  <c:v>14</c:v>
                </c:pt>
                <c:pt idx="1731">
                  <c:v>15</c:v>
                </c:pt>
                <c:pt idx="1732">
                  <c:v>16</c:v>
                </c:pt>
                <c:pt idx="1733">
                  <c:v>17</c:v>
                </c:pt>
                <c:pt idx="1734">
                  <c:v>18</c:v>
                </c:pt>
                <c:pt idx="1735">
                  <c:v>19</c:v>
                </c:pt>
                <c:pt idx="1736">
                  <c:v>20</c:v>
                </c:pt>
                <c:pt idx="1737">
                  <c:v>21</c:v>
                </c:pt>
                <c:pt idx="1738">
                  <c:v>22</c:v>
                </c:pt>
                <c:pt idx="1739">
                  <c:v>23</c:v>
                </c:pt>
                <c:pt idx="1740">
                  <c:v>24</c:v>
                </c:pt>
                <c:pt idx="1741">
                  <c:v>25</c:v>
                </c:pt>
                <c:pt idx="1742">
                  <c:v>26</c:v>
                </c:pt>
                <c:pt idx="1743">
                  <c:v>27</c:v>
                </c:pt>
                <c:pt idx="1744">
                  <c:v>28</c:v>
                </c:pt>
                <c:pt idx="1745">
                  <c:v>29</c:v>
                </c:pt>
                <c:pt idx="1746">
                  <c:v>30</c:v>
                </c:pt>
                <c:pt idx="1747">
                  <c:v>31</c:v>
                </c:pt>
                <c:pt idx="1748">
                  <c:v>32</c:v>
                </c:pt>
                <c:pt idx="1749">
                  <c:v>33</c:v>
                </c:pt>
                <c:pt idx="1750">
                  <c:v>34</c:v>
                </c:pt>
                <c:pt idx="1751">
                  <c:v>35</c:v>
                </c:pt>
                <c:pt idx="1752">
                  <c:v>36</c:v>
                </c:pt>
                <c:pt idx="1753">
                  <c:v>37</c:v>
                </c:pt>
                <c:pt idx="1754">
                  <c:v>38</c:v>
                </c:pt>
                <c:pt idx="1755">
                  <c:v>39</c:v>
                </c:pt>
                <c:pt idx="1756">
                  <c:v>40</c:v>
                </c:pt>
                <c:pt idx="1757">
                  <c:v>41</c:v>
                </c:pt>
                <c:pt idx="1758">
                  <c:v>42</c:v>
                </c:pt>
                <c:pt idx="1759">
                  <c:v>43</c:v>
                </c:pt>
                <c:pt idx="1760">
                  <c:v>44</c:v>
                </c:pt>
                <c:pt idx="1761">
                  <c:v>45</c:v>
                </c:pt>
                <c:pt idx="1762">
                  <c:v>46</c:v>
                </c:pt>
                <c:pt idx="1763">
                  <c:v>47</c:v>
                </c:pt>
                <c:pt idx="1764">
                  <c:v>48</c:v>
                </c:pt>
                <c:pt idx="1765">
                  <c:v>49</c:v>
                </c:pt>
                <c:pt idx="1766">
                  <c:v>50</c:v>
                </c:pt>
                <c:pt idx="1767">
                  <c:v>51</c:v>
                </c:pt>
                <c:pt idx="1768">
                  <c:v>52</c:v>
                </c:pt>
                <c:pt idx="1769">
                  <c:v>53</c:v>
                </c:pt>
                <c:pt idx="1770">
                  <c:v>54</c:v>
                </c:pt>
                <c:pt idx="1771">
                  <c:v>55</c:v>
                </c:pt>
                <c:pt idx="1772">
                  <c:v>56</c:v>
                </c:pt>
                <c:pt idx="1773">
                  <c:v>57</c:v>
                </c:pt>
                <c:pt idx="1774">
                  <c:v>58</c:v>
                </c:pt>
                <c:pt idx="1775">
                  <c:v>59</c:v>
                </c:pt>
                <c:pt idx="1776">
                  <c:v>60</c:v>
                </c:pt>
                <c:pt idx="1777">
                  <c:v>61</c:v>
                </c:pt>
                <c:pt idx="1778">
                  <c:v>62</c:v>
                </c:pt>
                <c:pt idx="1779">
                  <c:v>63</c:v>
                </c:pt>
                <c:pt idx="1780">
                  <c:v>64</c:v>
                </c:pt>
                <c:pt idx="1781">
                  <c:v>65</c:v>
                </c:pt>
                <c:pt idx="1782">
                  <c:v>66</c:v>
                </c:pt>
                <c:pt idx="1783">
                  <c:v>68</c:v>
                </c:pt>
                <c:pt idx="1784">
                  <c:v>72</c:v>
                </c:pt>
                <c:pt idx="1785">
                  <c:v>11</c:v>
                </c:pt>
                <c:pt idx="1786">
                  <c:v>13</c:v>
                </c:pt>
                <c:pt idx="1787">
                  <c:v>14</c:v>
                </c:pt>
                <c:pt idx="1788">
                  <c:v>15</c:v>
                </c:pt>
                <c:pt idx="1789">
                  <c:v>16</c:v>
                </c:pt>
                <c:pt idx="1790">
                  <c:v>17</c:v>
                </c:pt>
                <c:pt idx="1791">
                  <c:v>18</c:v>
                </c:pt>
                <c:pt idx="1792">
                  <c:v>19</c:v>
                </c:pt>
                <c:pt idx="1793">
                  <c:v>20</c:v>
                </c:pt>
                <c:pt idx="1794">
                  <c:v>21</c:v>
                </c:pt>
                <c:pt idx="1795">
                  <c:v>22</c:v>
                </c:pt>
                <c:pt idx="1796">
                  <c:v>23</c:v>
                </c:pt>
                <c:pt idx="1797">
                  <c:v>24</c:v>
                </c:pt>
                <c:pt idx="1798">
                  <c:v>25</c:v>
                </c:pt>
                <c:pt idx="1799">
                  <c:v>26</c:v>
                </c:pt>
                <c:pt idx="1800">
                  <c:v>27</c:v>
                </c:pt>
                <c:pt idx="1801">
                  <c:v>28</c:v>
                </c:pt>
                <c:pt idx="1802">
                  <c:v>29</c:v>
                </c:pt>
                <c:pt idx="1803">
                  <c:v>30</c:v>
                </c:pt>
                <c:pt idx="1804">
                  <c:v>31</c:v>
                </c:pt>
                <c:pt idx="1805">
                  <c:v>32</c:v>
                </c:pt>
                <c:pt idx="1806">
                  <c:v>33</c:v>
                </c:pt>
                <c:pt idx="1807">
                  <c:v>34</c:v>
                </c:pt>
                <c:pt idx="1808">
                  <c:v>35</c:v>
                </c:pt>
                <c:pt idx="1809">
                  <c:v>36</c:v>
                </c:pt>
                <c:pt idx="1810">
                  <c:v>37</c:v>
                </c:pt>
                <c:pt idx="1811">
                  <c:v>38</c:v>
                </c:pt>
                <c:pt idx="1812">
                  <c:v>39</c:v>
                </c:pt>
                <c:pt idx="1813">
                  <c:v>40</c:v>
                </c:pt>
                <c:pt idx="1814">
                  <c:v>41</c:v>
                </c:pt>
                <c:pt idx="1815">
                  <c:v>42</c:v>
                </c:pt>
                <c:pt idx="1816">
                  <c:v>43</c:v>
                </c:pt>
                <c:pt idx="1817">
                  <c:v>44</c:v>
                </c:pt>
                <c:pt idx="1818">
                  <c:v>45</c:v>
                </c:pt>
                <c:pt idx="1819">
                  <c:v>46</c:v>
                </c:pt>
                <c:pt idx="1820">
                  <c:v>47</c:v>
                </c:pt>
                <c:pt idx="1821">
                  <c:v>48</c:v>
                </c:pt>
                <c:pt idx="1822">
                  <c:v>49</c:v>
                </c:pt>
                <c:pt idx="1823">
                  <c:v>50</c:v>
                </c:pt>
                <c:pt idx="1824">
                  <c:v>51</c:v>
                </c:pt>
                <c:pt idx="1825">
                  <c:v>52</c:v>
                </c:pt>
                <c:pt idx="1826">
                  <c:v>53</c:v>
                </c:pt>
                <c:pt idx="1827">
                  <c:v>54</c:v>
                </c:pt>
                <c:pt idx="1828">
                  <c:v>55</c:v>
                </c:pt>
                <c:pt idx="1829">
                  <c:v>56</c:v>
                </c:pt>
                <c:pt idx="1830">
                  <c:v>57</c:v>
                </c:pt>
                <c:pt idx="1831">
                  <c:v>58</c:v>
                </c:pt>
                <c:pt idx="1832">
                  <c:v>59</c:v>
                </c:pt>
                <c:pt idx="1833">
                  <c:v>60</c:v>
                </c:pt>
                <c:pt idx="1834">
                  <c:v>61</c:v>
                </c:pt>
                <c:pt idx="1835">
                  <c:v>62</c:v>
                </c:pt>
                <c:pt idx="1836">
                  <c:v>63</c:v>
                </c:pt>
                <c:pt idx="1837">
                  <c:v>64</c:v>
                </c:pt>
                <c:pt idx="1838">
                  <c:v>66</c:v>
                </c:pt>
                <c:pt idx="1839">
                  <c:v>69</c:v>
                </c:pt>
                <c:pt idx="1840">
                  <c:v>1</c:v>
                </c:pt>
                <c:pt idx="1841">
                  <c:v>11</c:v>
                </c:pt>
                <c:pt idx="1842">
                  <c:v>13</c:v>
                </c:pt>
                <c:pt idx="1843">
                  <c:v>14</c:v>
                </c:pt>
                <c:pt idx="1844">
                  <c:v>15</c:v>
                </c:pt>
                <c:pt idx="1845">
                  <c:v>16</c:v>
                </c:pt>
                <c:pt idx="1846">
                  <c:v>17</c:v>
                </c:pt>
                <c:pt idx="1847">
                  <c:v>18</c:v>
                </c:pt>
                <c:pt idx="1848">
                  <c:v>19</c:v>
                </c:pt>
                <c:pt idx="1849">
                  <c:v>20</c:v>
                </c:pt>
                <c:pt idx="1850">
                  <c:v>21</c:v>
                </c:pt>
                <c:pt idx="1851">
                  <c:v>22</c:v>
                </c:pt>
                <c:pt idx="1852">
                  <c:v>23</c:v>
                </c:pt>
                <c:pt idx="1853">
                  <c:v>24</c:v>
                </c:pt>
                <c:pt idx="1854">
                  <c:v>25</c:v>
                </c:pt>
                <c:pt idx="1855">
                  <c:v>26</c:v>
                </c:pt>
                <c:pt idx="1856">
                  <c:v>27</c:v>
                </c:pt>
                <c:pt idx="1857">
                  <c:v>28</c:v>
                </c:pt>
                <c:pt idx="1858">
                  <c:v>29</c:v>
                </c:pt>
                <c:pt idx="1859">
                  <c:v>30</c:v>
                </c:pt>
                <c:pt idx="1860">
                  <c:v>31</c:v>
                </c:pt>
                <c:pt idx="1861">
                  <c:v>32</c:v>
                </c:pt>
                <c:pt idx="1862">
                  <c:v>33</c:v>
                </c:pt>
                <c:pt idx="1863">
                  <c:v>34</c:v>
                </c:pt>
                <c:pt idx="1864">
                  <c:v>35</c:v>
                </c:pt>
                <c:pt idx="1865">
                  <c:v>36</c:v>
                </c:pt>
                <c:pt idx="1866">
                  <c:v>37</c:v>
                </c:pt>
                <c:pt idx="1867">
                  <c:v>38</c:v>
                </c:pt>
                <c:pt idx="1868">
                  <c:v>39</c:v>
                </c:pt>
                <c:pt idx="1869">
                  <c:v>40</c:v>
                </c:pt>
                <c:pt idx="1870">
                  <c:v>41</c:v>
                </c:pt>
                <c:pt idx="1871">
                  <c:v>42</c:v>
                </c:pt>
                <c:pt idx="1872">
                  <c:v>43</c:v>
                </c:pt>
                <c:pt idx="1873">
                  <c:v>44</c:v>
                </c:pt>
                <c:pt idx="1874">
                  <c:v>45</c:v>
                </c:pt>
                <c:pt idx="1875">
                  <c:v>46</c:v>
                </c:pt>
                <c:pt idx="1876">
                  <c:v>47</c:v>
                </c:pt>
                <c:pt idx="1877">
                  <c:v>48</c:v>
                </c:pt>
                <c:pt idx="1878">
                  <c:v>49</c:v>
                </c:pt>
                <c:pt idx="1879">
                  <c:v>50</c:v>
                </c:pt>
                <c:pt idx="1880">
                  <c:v>51</c:v>
                </c:pt>
                <c:pt idx="1881">
                  <c:v>52</c:v>
                </c:pt>
                <c:pt idx="1882">
                  <c:v>53</c:v>
                </c:pt>
                <c:pt idx="1883">
                  <c:v>54</c:v>
                </c:pt>
                <c:pt idx="1884">
                  <c:v>55</c:v>
                </c:pt>
                <c:pt idx="1885">
                  <c:v>56</c:v>
                </c:pt>
                <c:pt idx="1886">
                  <c:v>57</c:v>
                </c:pt>
                <c:pt idx="1887">
                  <c:v>58</c:v>
                </c:pt>
                <c:pt idx="1888">
                  <c:v>59</c:v>
                </c:pt>
                <c:pt idx="1889">
                  <c:v>60</c:v>
                </c:pt>
                <c:pt idx="1890">
                  <c:v>61</c:v>
                </c:pt>
                <c:pt idx="1891">
                  <c:v>62</c:v>
                </c:pt>
                <c:pt idx="1892">
                  <c:v>63</c:v>
                </c:pt>
                <c:pt idx="1893">
                  <c:v>64</c:v>
                </c:pt>
                <c:pt idx="1894">
                  <c:v>65</c:v>
                </c:pt>
                <c:pt idx="1895">
                  <c:v>66</c:v>
                </c:pt>
                <c:pt idx="1896">
                  <c:v>67</c:v>
                </c:pt>
                <c:pt idx="1897">
                  <c:v>68</c:v>
                </c:pt>
                <c:pt idx="1898">
                  <c:v>0</c:v>
                </c:pt>
                <c:pt idx="1899">
                  <c:v>1</c:v>
                </c:pt>
                <c:pt idx="1900">
                  <c:v>13</c:v>
                </c:pt>
                <c:pt idx="1901">
                  <c:v>14</c:v>
                </c:pt>
                <c:pt idx="1902">
                  <c:v>15</c:v>
                </c:pt>
                <c:pt idx="1903">
                  <c:v>16</c:v>
                </c:pt>
                <c:pt idx="1904">
                  <c:v>17</c:v>
                </c:pt>
                <c:pt idx="1905">
                  <c:v>18</c:v>
                </c:pt>
                <c:pt idx="1906">
                  <c:v>19</c:v>
                </c:pt>
                <c:pt idx="1907">
                  <c:v>20</c:v>
                </c:pt>
                <c:pt idx="1908">
                  <c:v>21</c:v>
                </c:pt>
                <c:pt idx="1909">
                  <c:v>22</c:v>
                </c:pt>
                <c:pt idx="1910">
                  <c:v>23</c:v>
                </c:pt>
                <c:pt idx="1911">
                  <c:v>24</c:v>
                </c:pt>
                <c:pt idx="1912">
                  <c:v>25</c:v>
                </c:pt>
                <c:pt idx="1913">
                  <c:v>26</c:v>
                </c:pt>
                <c:pt idx="1914">
                  <c:v>27</c:v>
                </c:pt>
                <c:pt idx="1915">
                  <c:v>28</c:v>
                </c:pt>
                <c:pt idx="1916">
                  <c:v>29</c:v>
                </c:pt>
                <c:pt idx="1917">
                  <c:v>30</c:v>
                </c:pt>
                <c:pt idx="1918">
                  <c:v>31</c:v>
                </c:pt>
                <c:pt idx="1919">
                  <c:v>32</c:v>
                </c:pt>
                <c:pt idx="1920">
                  <c:v>33</c:v>
                </c:pt>
                <c:pt idx="1921">
                  <c:v>34</c:v>
                </c:pt>
                <c:pt idx="1922">
                  <c:v>35</c:v>
                </c:pt>
                <c:pt idx="1923">
                  <c:v>36</c:v>
                </c:pt>
                <c:pt idx="1924">
                  <c:v>37</c:v>
                </c:pt>
                <c:pt idx="1925">
                  <c:v>38</c:v>
                </c:pt>
                <c:pt idx="1926">
                  <c:v>39</c:v>
                </c:pt>
                <c:pt idx="1927">
                  <c:v>40</c:v>
                </c:pt>
                <c:pt idx="1928">
                  <c:v>41</c:v>
                </c:pt>
                <c:pt idx="1929">
                  <c:v>42</c:v>
                </c:pt>
                <c:pt idx="1930">
                  <c:v>43</c:v>
                </c:pt>
                <c:pt idx="1931">
                  <c:v>44</c:v>
                </c:pt>
                <c:pt idx="1932">
                  <c:v>45</c:v>
                </c:pt>
                <c:pt idx="1933">
                  <c:v>46</c:v>
                </c:pt>
                <c:pt idx="1934">
                  <c:v>47</c:v>
                </c:pt>
                <c:pt idx="1935">
                  <c:v>48</c:v>
                </c:pt>
                <c:pt idx="1936">
                  <c:v>49</c:v>
                </c:pt>
                <c:pt idx="1937">
                  <c:v>50</c:v>
                </c:pt>
                <c:pt idx="1938">
                  <c:v>51</c:v>
                </c:pt>
                <c:pt idx="1939">
                  <c:v>52</c:v>
                </c:pt>
                <c:pt idx="1940">
                  <c:v>53</c:v>
                </c:pt>
                <c:pt idx="1941">
                  <c:v>54</c:v>
                </c:pt>
                <c:pt idx="1942">
                  <c:v>55</c:v>
                </c:pt>
                <c:pt idx="1943">
                  <c:v>56</c:v>
                </c:pt>
                <c:pt idx="1944">
                  <c:v>57</c:v>
                </c:pt>
                <c:pt idx="1945">
                  <c:v>58</c:v>
                </c:pt>
                <c:pt idx="1946">
                  <c:v>59</c:v>
                </c:pt>
                <c:pt idx="1947">
                  <c:v>60</c:v>
                </c:pt>
                <c:pt idx="1948">
                  <c:v>61</c:v>
                </c:pt>
                <c:pt idx="1949">
                  <c:v>62</c:v>
                </c:pt>
                <c:pt idx="1950">
                  <c:v>63</c:v>
                </c:pt>
                <c:pt idx="1951">
                  <c:v>64</c:v>
                </c:pt>
                <c:pt idx="1952">
                  <c:v>65</c:v>
                </c:pt>
                <c:pt idx="1953">
                  <c:v>66</c:v>
                </c:pt>
                <c:pt idx="1954">
                  <c:v>67</c:v>
                </c:pt>
                <c:pt idx="1955">
                  <c:v>68</c:v>
                </c:pt>
                <c:pt idx="1956">
                  <c:v>10</c:v>
                </c:pt>
                <c:pt idx="1957">
                  <c:v>11</c:v>
                </c:pt>
                <c:pt idx="1958">
                  <c:v>12</c:v>
                </c:pt>
                <c:pt idx="1959">
                  <c:v>13</c:v>
                </c:pt>
                <c:pt idx="1960">
                  <c:v>14</c:v>
                </c:pt>
                <c:pt idx="1961">
                  <c:v>15</c:v>
                </c:pt>
                <c:pt idx="1962">
                  <c:v>16</c:v>
                </c:pt>
                <c:pt idx="1963">
                  <c:v>17</c:v>
                </c:pt>
                <c:pt idx="1964">
                  <c:v>18</c:v>
                </c:pt>
                <c:pt idx="1965">
                  <c:v>19</c:v>
                </c:pt>
                <c:pt idx="1966">
                  <c:v>20</c:v>
                </c:pt>
                <c:pt idx="1967">
                  <c:v>21</c:v>
                </c:pt>
                <c:pt idx="1968">
                  <c:v>22</c:v>
                </c:pt>
                <c:pt idx="1969">
                  <c:v>23</c:v>
                </c:pt>
                <c:pt idx="1970">
                  <c:v>24</c:v>
                </c:pt>
                <c:pt idx="1971">
                  <c:v>25</c:v>
                </c:pt>
                <c:pt idx="1972">
                  <c:v>26</c:v>
                </c:pt>
                <c:pt idx="1973">
                  <c:v>27</c:v>
                </c:pt>
                <c:pt idx="1974">
                  <c:v>28</c:v>
                </c:pt>
                <c:pt idx="1975">
                  <c:v>29</c:v>
                </c:pt>
                <c:pt idx="1976">
                  <c:v>30</c:v>
                </c:pt>
                <c:pt idx="1977">
                  <c:v>31</c:v>
                </c:pt>
                <c:pt idx="1978">
                  <c:v>32</c:v>
                </c:pt>
                <c:pt idx="1979">
                  <c:v>33</c:v>
                </c:pt>
                <c:pt idx="1980">
                  <c:v>34</c:v>
                </c:pt>
                <c:pt idx="1981">
                  <c:v>35</c:v>
                </c:pt>
                <c:pt idx="1982">
                  <c:v>36</c:v>
                </c:pt>
                <c:pt idx="1983">
                  <c:v>37</c:v>
                </c:pt>
                <c:pt idx="1984">
                  <c:v>38</c:v>
                </c:pt>
                <c:pt idx="1985">
                  <c:v>39</c:v>
                </c:pt>
                <c:pt idx="1986">
                  <c:v>40</c:v>
                </c:pt>
                <c:pt idx="1987">
                  <c:v>41</c:v>
                </c:pt>
                <c:pt idx="1988">
                  <c:v>42</c:v>
                </c:pt>
                <c:pt idx="1989">
                  <c:v>43</c:v>
                </c:pt>
                <c:pt idx="1990">
                  <c:v>44</c:v>
                </c:pt>
                <c:pt idx="1991">
                  <c:v>45</c:v>
                </c:pt>
                <c:pt idx="1992">
                  <c:v>46</c:v>
                </c:pt>
                <c:pt idx="1993">
                  <c:v>47</c:v>
                </c:pt>
                <c:pt idx="1994">
                  <c:v>48</c:v>
                </c:pt>
                <c:pt idx="1995">
                  <c:v>49</c:v>
                </c:pt>
                <c:pt idx="1996">
                  <c:v>50</c:v>
                </c:pt>
                <c:pt idx="1997">
                  <c:v>51</c:v>
                </c:pt>
                <c:pt idx="1998">
                  <c:v>52</c:v>
                </c:pt>
                <c:pt idx="1999">
                  <c:v>53</c:v>
                </c:pt>
                <c:pt idx="2000">
                  <c:v>54</c:v>
                </c:pt>
                <c:pt idx="2001">
                  <c:v>55</c:v>
                </c:pt>
                <c:pt idx="2002">
                  <c:v>56</c:v>
                </c:pt>
                <c:pt idx="2003">
                  <c:v>57</c:v>
                </c:pt>
                <c:pt idx="2004">
                  <c:v>58</c:v>
                </c:pt>
                <c:pt idx="2005">
                  <c:v>59</c:v>
                </c:pt>
                <c:pt idx="2006">
                  <c:v>60</c:v>
                </c:pt>
                <c:pt idx="2007">
                  <c:v>61</c:v>
                </c:pt>
                <c:pt idx="2008">
                  <c:v>62</c:v>
                </c:pt>
                <c:pt idx="2009">
                  <c:v>63</c:v>
                </c:pt>
                <c:pt idx="2010">
                  <c:v>65</c:v>
                </c:pt>
                <c:pt idx="2011">
                  <c:v>66</c:v>
                </c:pt>
                <c:pt idx="2012">
                  <c:v>73</c:v>
                </c:pt>
                <c:pt idx="2013">
                  <c:v>1</c:v>
                </c:pt>
                <c:pt idx="2014">
                  <c:v>10</c:v>
                </c:pt>
                <c:pt idx="2015">
                  <c:v>11</c:v>
                </c:pt>
                <c:pt idx="2016">
                  <c:v>12</c:v>
                </c:pt>
                <c:pt idx="2017">
                  <c:v>13</c:v>
                </c:pt>
                <c:pt idx="2018">
                  <c:v>14</c:v>
                </c:pt>
                <c:pt idx="2019">
                  <c:v>15</c:v>
                </c:pt>
                <c:pt idx="2020">
                  <c:v>16</c:v>
                </c:pt>
                <c:pt idx="2021">
                  <c:v>17</c:v>
                </c:pt>
                <c:pt idx="2022">
                  <c:v>18</c:v>
                </c:pt>
                <c:pt idx="2023">
                  <c:v>19</c:v>
                </c:pt>
                <c:pt idx="2024">
                  <c:v>20</c:v>
                </c:pt>
                <c:pt idx="2025">
                  <c:v>21</c:v>
                </c:pt>
                <c:pt idx="2026">
                  <c:v>22</c:v>
                </c:pt>
                <c:pt idx="2027">
                  <c:v>23</c:v>
                </c:pt>
                <c:pt idx="2028">
                  <c:v>24</c:v>
                </c:pt>
                <c:pt idx="2029">
                  <c:v>25</c:v>
                </c:pt>
                <c:pt idx="2030">
                  <c:v>26</c:v>
                </c:pt>
                <c:pt idx="2031">
                  <c:v>27</c:v>
                </c:pt>
                <c:pt idx="2032">
                  <c:v>28</c:v>
                </c:pt>
                <c:pt idx="2033">
                  <c:v>29</c:v>
                </c:pt>
                <c:pt idx="2034">
                  <c:v>30</c:v>
                </c:pt>
                <c:pt idx="2035">
                  <c:v>31</c:v>
                </c:pt>
                <c:pt idx="2036">
                  <c:v>32</c:v>
                </c:pt>
                <c:pt idx="2037">
                  <c:v>33</c:v>
                </c:pt>
                <c:pt idx="2038">
                  <c:v>34</c:v>
                </c:pt>
                <c:pt idx="2039">
                  <c:v>35</c:v>
                </c:pt>
                <c:pt idx="2040">
                  <c:v>36</c:v>
                </c:pt>
                <c:pt idx="2041">
                  <c:v>37</c:v>
                </c:pt>
                <c:pt idx="2042">
                  <c:v>38</c:v>
                </c:pt>
                <c:pt idx="2043">
                  <c:v>39</c:v>
                </c:pt>
                <c:pt idx="2044">
                  <c:v>40</c:v>
                </c:pt>
                <c:pt idx="2045">
                  <c:v>41</c:v>
                </c:pt>
                <c:pt idx="2046">
                  <c:v>42</c:v>
                </c:pt>
                <c:pt idx="2047">
                  <c:v>43</c:v>
                </c:pt>
                <c:pt idx="2048">
                  <c:v>44</c:v>
                </c:pt>
                <c:pt idx="2049">
                  <c:v>45</c:v>
                </c:pt>
                <c:pt idx="2050">
                  <c:v>46</c:v>
                </c:pt>
                <c:pt idx="2051">
                  <c:v>47</c:v>
                </c:pt>
                <c:pt idx="2052">
                  <c:v>48</c:v>
                </c:pt>
                <c:pt idx="2053">
                  <c:v>49</c:v>
                </c:pt>
                <c:pt idx="2054">
                  <c:v>50</c:v>
                </c:pt>
                <c:pt idx="2055">
                  <c:v>51</c:v>
                </c:pt>
                <c:pt idx="2056">
                  <c:v>52</c:v>
                </c:pt>
                <c:pt idx="2057">
                  <c:v>53</c:v>
                </c:pt>
                <c:pt idx="2058">
                  <c:v>54</c:v>
                </c:pt>
                <c:pt idx="2059">
                  <c:v>55</c:v>
                </c:pt>
                <c:pt idx="2060">
                  <c:v>56</c:v>
                </c:pt>
                <c:pt idx="2061">
                  <c:v>57</c:v>
                </c:pt>
                <c:pt idx="2062">
                  <c:v>58</c:v>
                </c:pt>
                <c:pt idx="2063">
                  <c:v>59</c:v>
                </c:pt>
                <c:pt idx="2064">
                  <c:v>60</c:v>
                </c:pt>
                <c:pt idx="2065">
                  <c:v>61</c:v>
                </c:pt>
                <c:pt idx="2066">
                  <c:v>62</c:v>
                </c:pt>
                <c:pt idx="2067">
                  <c:v>63</c:v>
                </c:pt>
                <c:pt idx="2068">
                  <c:v>66</c:v>
                </c:pt>
                <c:pt idx="2069">
                  <c:v>67</c:v>
                </c:pt>
                <c:pt idx="2070">
                  <c:v>12</c:v>
                </c:pt>
                <c:pt idx="2071">
                  <c:v>13</c:v>
                </c:pt>
                <c:pt idx="2072">
                  <c:v>14</c:v>
                </c:pt>
                <c:pt idx="2073">
                  <c:v>15</c:v>
                </c:pt>
                <c:pt idx="2074">
                  <c:v>16</c:v>
                </c:pt>
                <c:pt idx="2075">
                  <c:v>17</c:v>
                </c:pt>
                <c:pt idx="2076">
                  <c:v>18</c:v>
                </c:pt>
                <c:pt idx="2077">
                  <c:v>19</c:v>
                </c:pt>
                <c:pt idx="2078">
                  <c:v>20</c:v>
                </c:pt>
                <c:pt idx="2079">
                  <c:v>21</c:v>
                </c:pt>
                <c:pt idx="2080">
                  <c:v>22</c:v>
                </c:pt>
                <c:pt idx="2081">
                  <c:v>23</c:v>
                </c:pt>
                <c:pt idx="2082">
                  <c:v>24</c:v>
                </c:pt>
                <c:pt idx="2083">
                  <c:v>25</c:v>
                </c:pt>
                <c:pt idx="2084">
                  <c:v>26</c:v>
                </c:pt>
                <c:pt idx="2085">
                  <c:v>27</c:v>
                </c:pt>
                <c:pt idx="2086">
                  <c:v>28</c:v>
                </c:pt>
                <c:pt idx="2087">
                  <c:v>29</c:v>
                </c:pt>
                <c:pt idx="2088">
                  <c:v>30</c:v>
                </c:pt>
                <c:pt idx="2089">
                  <c:v>31</c:v>
                </c:pt>
                <c:pt idx="2090">
                  <c:v>32</c:v>
                </c:pt>
                <c:pt idx="2091">
                  <c:v>33</c:v>
                </c:pt>
                <c:pt idx="2092">
                  <c:v>34</c:v>
                </c:pt>
                <c:pt idx="2093">
                  <c:v>35</c:v>
                </c:pt>
                <c:pt idx="2094">
                  <c:v>36</c:v>
                </c:pt>
                <c:pt idx="2095">
                  <c:v>37</c:v>
                </c:pt>
                <c:pt idx="2096">
                  <c:v>38</c:v>
                </c:pt>
                <c:pt idx="2097">
                  <c:v>39</c:v>
                </c:pt>
                <c:pt idx="2098">
                  <c:v>40</c:v>
                </c:pt>
                <c:pt idx="2099">
                  <c:v>41</c:v>
                </c:pt>
                <c:pt idx="2100">
                  <c:v>42</c:v>
                </c:pt>
                <c:pt idx="2101">
                  <c:v>43</c:v>
                </c:pt>
                <c:pt idx="2102">
                  <c:v>44</c:v>
                </c:pt>
                <c:pt idx="2103">
                  <c:v>45</c:v>
                </c:pt>
                <c:pt idx="2104">
                  <c:v>46</c:v>
                </c:pt>
                <c:pt idx="2105">
                  <c:v>47</c:v>
                </c:pt>
                <c:pt idx="2106">
                  <c:v>48</c:v>
                </c:pt>
                <c:pt idx="2107">
                  <c:v>49</c:v>
                </c:pt>
                <c:pt idx="2108">
                  <c:v>50</c:v>
                </c:pt>
                <c:pt idx="2109">
                  <c:v>51</c:v>
                </c:pt>
                <c:pt idx="2110">
                  <c:v>52</c:v>
                </c:pt>
                <c:pt idx="2111">
                  <c:v>53</c:v>
                </c:pt>
                <c:pt idx="2112">
                  <c:v>54</c:v>
                </c:pt>
                <c:pt idx="2113">
                  <c:v>55</c:v>
                </c:pt>
                <c:pt idx="2114">
                  <c:v>56</c:v>
                </c:pt>
                <c:pt idx="2115">
                  <c:v>57</c:v>
                </c:pt>
                <c:pt idx="2116">
                  <c:v>58</c:v>
                </c:pt>
                <c:pt idx="2117">
                  <c:v>59</c:v>
                </c:pt>
                <c:pt idx="2118">
                  <c:v>60</c:v>
                </c:pt>
                <c:pt idx="2119">
                  <c:v>61</c:v>
                </c:pt>
                <c:pt idx="2120">
                  <c:v>62</c:v>
                </c:pt>
                <c:pt idx="2121">
                  <c:v>63</c:v>
                </c:pt>
                <c:pt idx="2122">
                  <c:v>64</c:v>
                </c:pt>
                <c:pt idx="2123">
                  <c:v>65</c:v>
                </c:pt>
                <c:pt idx="2124">
                  <c:v>66</c:v>
                </c:pt>
                <c:pt idx="2125">
                  <c:v>11</c:v>
                </c:pt>
                <c:pt idx="2126">
                  <c:v>12</c:v>
                </c:pt>
                <c:pt idx="2127">
                  <c:v>13</c:v>
                </c:pt>
                <c:pt idx="2128">
                  <c:v>14</c:v>
                </c:pt>
                <c:pt idx="2129">
                  <c:v>15</c:v>
                </c:pt>
                <c:pt idx="2130">
                  <c:v>16</c:v>
                </c:pt>
                <c:pt idx="2131">
                  <c:v>17</c:v>
                </c:pt>
                <c:pt idx="2132">
                  <c:v>18</c:v>
                </c:pt>
                <c:pt idx="2133">
                  <c:v>19</c:v>
                </c:pt>
                <c:pt idx="2134">
                  <c:v>20</c:v>
                </c:pt>
                <c:pt idx="2135">
                  <c:v>21</c:v>
                </c:pt>
                <c:pt idx="2136">
                  <c:v>22</c:v>
                </c:pt>
                <c:pt idx="2137">
                  <c:v>23</c:v>
                </c:pt>
                <c:pt idx="2138">
                  <c:v>24</c:v>
                </c:pt>
                <c:pt idx="2139">
                  <c:v>25</c:v>
                </c:pt>
                <c:pt idx="2140">
                  <c:v>26</c:v>
                </c:pt>
                <c:pt idx="2141">
                  <c:v>27</c:v>
                </c:pt>
                <c:pt idx="2142">
                  <c:v>28</c:v>
                </c:pt>
                <c:pt idx="2143">
                  <c:v>29</c:v>
                </c:pt>
                <c:pt idx="2144">
                  <c:v>30</c:v>
                </c:pt>
                <c:pt idx="2145">
                  <c:v>31</c:v>
                </c:pt>
                <c:pt idx="2146">
                  <c:v>32</c:v>
                </c:pt>
                <c:pt idx="2147">
                  <c:v>33</c:v>
                </c:pt>
                <c:pt idx="2148">
                  <c:v>34</c:v>
                </c:pt>
                <c:pt idx="2149">
                  <c:v>35</c:v>
                </c:pt>
                <c:pt idx="2150">
                  <c:v>36</c:v>
                </c:pt>
                <c:pt idx="2151">
                  <c:v>37</c:v>
                </c:pt>
                <c:pt idx="2152">
                  <c:v>38</c:v>
                </c:pt>
                <c:pt idx="2153">
                  <c:v>39</c:v>
                </c:pt>
                <c:pt idx="2154">
                  <c:v>40</c:v>
                </c:pt>
                <c:pt idx="2155">
                  <c:v>41</c:v>
                </c:pt>
                <c:pt idx="2156">
                  <c:v>42</c:v>
                </c:pt>
                <c:pt idx="2157">
                  <c:v>43</c:v>
                </c:pt>
                <c:pt idx="2158">
                  <c:v>44</c:v>
                </c:pt>
                <c:pt idx="2159">
                  <c:v>45</c:v>
                </c:pt>
                <c:pt idx="2160">
                  <c:v>46</c:v>
                </c:pt>
                <c:pt idx="2161">
                  <c:v>47</c:v>
                </c:pt>
                <c:pt idx="2162">
                  <c:v>48</c:v>
                </c:pt>
                <c:pt idx="2163">
                  <c:v>49</c:v>
                </c:pt>
                <c:pt idx="2164">
                  <c:v>50</c:v>
                </c:pt>
                <c:pt idx="2165">
                  <c:v>51</c:v>
                </c:pt>
                <c:pt idx="2166">
                  <c:v>52</c:v>
                </c:pt>
                <c:pt idx="2167">
                  <c:v>53</c:v>
                </c:pt>
                <c:pt idx="2168">
                  <c:v>54</c:v>
                </c:pt>
                <c:pt idx="2169">
                  <c:v>55</c:v>
                </c:pt>
                <c:pt idx="2170">
                  <c:v>56</c:v>
                </c:pt>
                <c:pt idx="2171">
                  <c:v>57</c:v>
                </c:pt>
                <c:pt idx="2172">
                  <c:v>58</c:v>
                </c:pt>
                <c:pt idx="2173">
                  <c:v>59</c:v>
                </c:pt>
                <c:pt idx="2174">
                  <c:v>60</c:v>
                </c:pt>
                <c:pt idx="2175">
                  <c:v>61</c:v>
                </c:pt>
                <c:pt idx="2176">
                  <c:v>62</c:v>
                </c:pt>
                <c:pt idx="2177">
                  <c:v>63</c:v>
                </c:pt>
                <c:pt idx="2178">
                  <c:v>64</c:v>
                </c:pt>
                <c:pt idx="2179">
                  <c:v>65</c:v>
                </c:pt>
                <c:pt idx="2180">
                  <c:v>66</c:v>
                </c:pt>
                <c:pt idx="2181">
                  <c:v>68</c:v>
                </c:pt>
                <c:pt idx="2182">
                  <c:v>69</c:v>
                </c:pt>
                <c:pt idx="2183">
                  <c:v>10</c:v>
                </c:pt>
                <c:pt idx="2184">
                  <c:v>11</c:v>
                </c:pt>
                <c:pt idx="2185">
                  <c:v>12</c:v>
                </c:pt>
                <c:pt idx="2186">
                  <c:v>13</c:v>
                </c:pt>
                <c:pt idx="2187">
                  <c:v>14</c:v>
                </c:pt>
                <c:pt idx="2188">
                  <c:v>15</c:v>
                </c:pt>
                <c:pt idx="2189">
                  <c:v>16</c:v>
                </c:pt>
                <c:pt idx="2190">
                  <c:v>17</c:v>
                </c:pt>
                <c:pt idx="2191">
                  <c:v>18</c:v>
                </c:pt>
                <c:pt idx="2192">
                  <c:v>19</c:v>
                </c:pt>
                <c:pt idx="2193">
                  <c:v>20</c:v>
                </c:pt>
                <c:pt idx="2194">
                  <c:v>21</c:v>
                </c:pt>
                <c:pt idx="2195">
                  <c:v>22</c:v>
                </c:pt>
                <c:pt idx="2196">
                  <c:v>23</c:v>
                </c:pt>
                <c:pt idx="2197">
                  <c:v>24</c:v>
                </c:pt>
                <c:pt idx="2198">
                  <c:v>25</c:v>
                </c:pt>
                <c:pt idx="2199">
                  <c:v>26</c:v>
                </c:pt>
                <c:pt idx="2200">
                  <c:v>27</c:v>
                </c:pt>
                <c:pt idx="2201">
                  <c:v>28</c:v>
                </c:pt>
                <c:pt idx="2202">
                  <c:v>29</c:v>
                </c:pt>
                <c:pt idx="2203">
                  <c:v>30</c:v>
                </c:pt>
                <c:pt idx="2204">
                  <c:v>31</c:v>
                </c:pt>
                <c:pt idx="2205">
                  <c:v>32</c:v>
                </c:pt>
                <c:pt idx="2206">
                  <c:v>33</c:v>
                </c:pt>
                <c:pt idx="2207">
                  <c:v>34</c:v>
                </c:pt>
                <c:pt idx="2208">
                  <c:v>35</c:v>
                </c:pt>
                <c:pt idx="2209">
                  <c:v>36</c:v>
                </c:pt>
                <c:pt idx="2210">
                  <c:v>37</c:v>
                </c:pt>
                <c:pt idx="2211">
                  <c:v>38</c:v>
                </c:pt>
                <c:pt idx="2212">
                  <c:v>39</c:v>
                </c:pt>
                <c:pt idx="2213">
                  <c:v>40</c:v>
                </c:pt>
                <c:pt idx="2214">
                  <c:v>41</c:v>
                </c:pt>
                <c:pt idx="2215">
                  <c:v>42</c:v>
                </c:pt>
                <c:pt idx="2216">
                  <c:v>43</c:v>
                </c:pt>
                <c:pt idx="2217">
                  <c:v>44</c:v>
                </c:pt>
                <c:pt idx="2218">
                  <c:v>45</c:v>
                </c:pt>
                <c:pt idx="2219">
                  <c:v>46</c:v>
                </c:pt>
                <c:pt idx="2220">
                  <c:v>47</c:v>
                </c:pt>
                <c:pt idx="2221">
                  <c:v>48</c:v>
                </c:pt>
                <c:pt idx="2222">
                  <c:v>49</c:v>
                </c:pt>
                <c:pt idx="2223">
                  <c:v>50</c:v>
                </c:pt>
                <c:pt idx="2224">
                  <c:v>51</c:v>
                </c:pt>
                <c:pt idx="2225">
                  <c:v>52</c:v>
                </c:pt>
                <c:pt idx="2226">
                  <c:v>53</c:v>
                </c:pt>
                <c:pt idx="2227">
                  <c:v>54</c:v>
                </c:pt>
                <c:pt idx="2228">
                  <c:v>55</c:v>
                </c:pt>
                <c:pt idx="2229">
                  <c:v>56</c:v>
                </c:pt>
                <c:pt idx="2230">
                  <c:v>57</c:v>
                </c:pt>
                <c:pt idx="2231">
                  <c:v>58</c:v>
                </c:pt>
                <c:pt idx="2232">
                  <c:v>59</c:v>
                </c:pt>
                <c:pt idx="2233">
                  <c:v>60</c:v>
                </c:pt>
                <c:pt idx="2234">
                  <c:v>61</c:v>
                </c:pt>
                <c:pt idx="2235">
                  <c:v>62</c:v>
                </c:pt>
                <c:pt idx="2236">
                  <c:v>63</c:v>
                </c:pt>
                <c:pt idx="2237">
                  <c:v>64</c:v>
                </c:pt>
                <c:pt idx="2238">
                  <c:v>65</c:v>
                </c:pt>
                <c:pt idx="2239">
                  <c:v>67</c:v>
                </c:pt>
                <c:pt idx="2240">
                  <c:v>68</c:v>
                </c:pt>
                <c:pt idx="2241">
                  <c:v>71</c:v>
                </c:pt>
                <c:pt idx="2242">
                  <c:v>12</c:v>
                </c:pt>
                <c:pt idx="2243">
                  <c:v>13</c:v>
                </c:pt>
                <c:pt idx="2244">
                  <c:v>14</c:v>
                </c:pt>
                <c:pt idx="2245">
                  <c:v>15</c:v>
                </c:pt>
                <c:pt idx="2246">
                  <c:v>16</c:v>
                </c:pt>
                <c:pt idx="2247">
                  <c:v>17</c:v>
                </c:pt>
                <c:pt idx="2248">
                  <c:v>18</c:v>
                </c:pt>
                <c:pt idx="2249">
                  <c:v>19</c:v>
                </c:pt>
                <c:pt idx="2250">
                  <c:v>20</c:v>
                </c:pt>
                <c:pt idx="2251">
                  <c:v>21</c:v>
                </c:pt>
                <c:pt idx="2252">
                  <c:v>22</c:v>
                </c:pt>
                <c:pt idx="2253">
                  <c:v>23</c:v>
                </c:pt>
                <c:pt idx="2254">
                  <c:v>24</c:v>
                </c:pt>
                <c:pt idx="2255">
                  <c:v>25</c:v>
                </c:pt>
                <c:pt idx="2256">
                  <c:v>26</c:v>
                </c:pt>
                <c:pt idx="2257">
                  <c:v>27</c:v>
                </c:pt>
                <c:pt idx="2258">
                  <c:v>28</c:v>
                </c:pt>
                <c:pt idx="2259">
                  <c:v>29</c:v>
                </c:pt>
                <c:pt idx="2260">
                  <c:v>30</c:v>
                </c:pt>
                <c:pt idx="2261">
                  <c:v>31</c:v>
                </c:pt>
                <c:pt idx="2262">
                  <c:v>32</c:v>
                </c:pt>
                <c:pt idx="2263">
                  <c:v>33</c:v>
                </c:pt>
                <c:pt idx="2264">
                  <c:v>34</c:v>
                </c:pt>
                <c:pt idx="2265">
                  <c:v>35</c:v>
                </c:pt>
                <c:pt idx="2266">
                  <c:v>36</c:v>
                </c:pt>
                <c:pt idx="2267">
                  <c:v>37</c:v>
                </c:pt>
                <c:pt idx="2268">
                  <c:v>38</c:v>
                </c:pt>
                <c:pt idx="2269">
                  <c:v>39</c:v>
                </c:pt>
                <c:pt idx="2270">
                  <c:v>40</c:v>
                </c:pt>
                <c:pt idx="2271">
                  <c:v>41</c:v>
                </c:pt>
                <c:pt idx="2272">
                  <c:v>42</c:v>
                </c:pt>
                <c:pt idx="2273">
                  <c:v>43</c:v>
                </c:pt>
                <c:pt idx="2274">
                  <c:v>44</c:v>
                </c:pt>
                <c:pt idx="2275">
                  <c:v>45</c:v>
                </c:pt>
                <c:pt idx="2276">
                  <c:v>46</c:v>
                </c:pt>
                <c:pt idx="2277">
                  <c:v>47</c:v>
                </c:pt>
                <c:pt idx="2278">
                  <c:v>48</c:v>
                </c:pt>
                <c:pt idx="2279">
                  <c:v>49</c:v>
                </c:pt>
                <c:pt idx="2280">
                  <c:v>50</c:v>
                </c:pt>
                <c:pt idx="2281">
                  <c:v>51</c:v>
                </c:pt>
                <c:pt idx="2282">
                  <c:v>52</c:v>
                </c:pt>
                <c:pt idx="2283">
                  <c:v>53</c:v>
                </c:pt>
                <c:pt idx="2284">
                  <c:v>54</c:v>
                </c:pt>
                <c:pt idx="2285">
                  <c:v>55</c:v>
                </c:pt>
                <c:pt idx="2286">
                  <c:v>56</c:v>
                </c:pt>
                <c:pt idx="2287">
                  <c:v>57</c:v>
                </c:pt>
                <c:pt idx="2288">
                  <c:v>58</c:v>
                </c:pt>
                <c:pt idx="2289">
                  <c:v>59</c:v>
                </c:pt>
                <c:pt idx="2290">
                  <c:v>60</c:v>
                </c:pt>
                <c:pt idx="2291">
                  <c:v>61</c:v>
                </c:pt>
                <c:pt idx="2292">
                  <c:v>62</c:v>
                </c:pt>
                <c:pt idx="2293">
                  <c:v>64</c:v>
                </c:pt>
                <c:pt idx="2294">
                  <c:v>65</c:v>
                </c:pt>
                <c:pt idx="2295">
                  <c:v>66</c:v>
                </c:pt>
                <c:pt idx="2296">
                  <c:v>67</c:v>
                </c:pt>
                <c:pt idx="2297">
                  <c:v>5</c:v>
                </c:pt>
                <c:pt idx="2298">
                  <c:v>9</c:v>
                </c:pt>
                <c:pt idx="2299">
                  <c:v>12</c:v>
                </c:pt>
                <c:pt idx="2300">
                  <c:v>13</c:v>
                </c:pt>
                <c:pt idx="2301">
                  <c:v>14</c:v>
                </c:pt>
                <c:pt idx="2302">
                  <c:v>15</c:v>
                </c:pt>
                <c:pt idx="2303">
                  <c:v>16</c:v>
                </c:pt>
                <c:pt idx="2304">
                  <c:v>17</c:v>
                </c:pt>
                <c:pt idx="2305">
                  <c:v>18</c:v>
                </c:pt>
                <c:pt idx="2306">
                  <c:v>19</c:v>
                </c:pt>
                <c:pt idx="2307">
                  <c:v>20</c:v>
                </c:pt>
                <c:pt idx="2308">
                  <c:v>21</c:v>
                </c:pt>
                <c:pt idx="2309">
                  <c:v>22</c:v>
                </c:pt>
                <c:pt idx="2310">
                  <c:v>23</c:v>
                </c:pt>
                <c:pt idx="2311">
                  <c:v>24</c:v>
                </c:pt>
                <c:pt idx="2312">
                  <c:v>25</c:v>
                </c:pt>
                <c:pt idx="2313">
                  <c:v>26</c:v>
                </c:pt>
                <c:pt idx="2314">
                  <c:v>27</c:v>
                </c:pt>
                <c:pt idx="2315">
                  <c:v>28</c:v>
                </c:pt>
                <c:pt idx="2316">
                  <c:v>29</c:v>
                </c:pt>
                <c:pt idx="2317">
                  <c:v>30</c:v>
                </c:pt>
                <c:pt idx="2318">
                  <c:v>31</c:v>
                </c:pt>
                <c:pt idx="2319">
                  <c:v>32</c:v>
                </c:pt>
                <c:pt idx="2320">
                  <c:v>33</c:v>
                </c:pt>
                <c:pt idx="2321">
                  <c:v>34</c:v>
                </c:pt>
                <c:pt idx="2322">
                  <c:v>35</c:v>
                </c:pt>
                <c:pt idx="2323">
                  <c:v>36</c:v>
                </c:pt>
                <c:pt idx="2324">
                  <c:v>37</c:v>
                </c:pt>
                <c:pt idx="2325">
                  <c:v>38</c:v>
                </c:pt>
                <c:pt idx="2326">
                  <c:v>39</c:v>
                </c:pt>
                <c:pt idx="2327">
                  <c:v>40</c:v>
                </c:pt>
                <c:pt idx="2328">
                  <c:v>41</c:v>
                </c:pt>
                <c:pt idx="2329">
                  <c:v>42</c:v>
                </c:pt>
                <c:pt idx="2330">
                  <c:v>43</c:v>
                </c:pt>
                <c:pt idx="2331">
                  <c:v>44</c:v>
                </c:pt>
                <c:pt idx="2332">
                  <c:v>45</c:v>
                </c:pt>
                <c:pt idx="2333">
                  <c:v>46</c:v>
                </c:pt>
                <c:pt idx="2334">
                  <c:v>47</c:v>
                </c:pt>
                <c:pt idx="2335">
                  <c:v>48</c:v>
                </c:pt>
                <c:pt idx="2336">
                  <c:v>49</c:v>
                </c:pt>
                <c:pt idx="2337">
                  <c:v>50</c:v>
                </c:pt>
                <c:pt idx="2338">
                  <c:v>51</c:v>
                </c:pt>
                <c:pt idx="2339">
                  <c:v>52</c:v>
                </c:pt>
                <c:pt idx="2340">
                  <c:v>53</c:v>
                </c:pt>
                <c:pt idx="2341">
                  <c:v>54</c:v>
                </c:pt>
                <c:pt idx="2342">
                  <c:v>55</c:v>
                </c:pt>
                <c:pt idx="2343">
                  <c:v>56</c:v>
                </c:pt>
                <c:pt idx="2344">
                  <c:v>57</c:v>
                </c:pt>
                <c:pt idx="2345">
                  <c:v>58</c:v>
                </c:pt>
                <c:pt idx="2346">
                  <c:v>59</c:v>
                </c:pt>
                <c:pt idx="2347">
                  <c:v>60</c:v>
                </c:pt>
                <c:pt idx="2348">
                  <c:v>61</c:v>
                </c:pt>
                <c:pt idx="2349">
                  <c:v>62</c:v>
                </c:pt>
                <c:pt idx="2350">
                  <c:v>63</c:v>
                </c:pt>
                <c:pt idx="2351">
                  <c:v>64</c:v>
                </c:pt>
                <c:pt idx="2352">
                  <c:v>65</c:v>
                </c:pt>
                <c:pt idx="2353">
                  <c:v>66</c:v>
                </c:pt>
                <c:pt idx="2354">
                  <c:v>67</c:v>
                </c:pt>
                <c:pt idx="2355">
                  <c:v>12</c:v>
                </c:pt>
                <c:pt idx="2356">
                  <c:v>13</c:v>
                </c:pt>
                <c:pt idx="2357">
                  <c:v>14</c:v>
                </c:pt>
                <c:pt idx="2358">
                  <c:v>15</c:v>
                </c:pt>
                <c:pt idx="2359">
                  <c:v>16</c:v>
                </c:pt>
                <c:pt idx="2360">
                  <c:v>17</c:v>
                </c:pt>
                <c:pt idx="2361">
                  <c:v>18</c:v>
                </c:pt>
                <c:pt idx="2362">
                  <c:v>19</c:v>
                </c:pt>
                <c:pt idx="2363">
                  <c:v>20</c:v>
                </c:pt>
                <c:pt idx="2364">
                  <c:v>21</c:v>
                </c:pt>
                <c:pt idx="2365">
                  <c:v>22</c:v>
                </c:pt>
                <c:pt idx="2366">
                  <c:v>23</c:v>
                </c:pt>
                <c:pt idx="2367">
                  <c:v>24</c:v>
                </c:pt>
                <c:pt idx="2368">
                  <c:v>25</c:v>
                </c:pt>
                <c:pt idx="2369">
                  <c:v>26</c:v>
                </c:pt>
                <c:pt idx="2370">
                  <c:v>27</c:v>
                </c:pt>
                <c:pt idx="2371">
                  <c:v>28</c:v>
                </c:pt>
                <c:pt idx="2372">
                  <c:v>29</c:v>
                </c:pt>
                <c:pt idx="2373">
                  <c:v>30</c:v>
                </c:pt>
                <c:pt idx="2374">
                  <c:v>31</c:v>
                </c:pt>
                <c:pt idx="2375">
                  <c:v>32</c:v>
                </c:pt>
                <c:pt idx="2376">
                  <c:v>33</c:v>
                </c:pt>
                <c:pt idx="2377">
                  <c:v>34</c:v>
                </c:pt>
                <c:pt idx="2378">
                  <c:v>35</c:v>
                </c:pt>
                <c:pt idx="2379">
                  <c:v>36</c:v>
                </c:pt>
                <c:pt idx="2380">
                  <c:v>37</c:v>
                </c:pt>
                <c:pt idx="2381">
                  <c:v>38</c:v>
                </c:pt>
                <c:pt idx="2382">
                  <c:v>39</c:v>
                </c:pt>
                <c:pt idx="2383">
                  <c:v>40</c:v>
                </c:pt>
                <c:pt idx="2384">
                  <c:v>41</c:v>
                </c:pt>
                <c:pt idx="2385">
                  <c:v>42</c:v>
                </c:pt>
                <c:pt idx="2386">
                  <c:v>43</c:v>
                </c:pt>
                <c:pt idx="2387">
                  <c:v>44</c:v>
                </c:pt>
                <c:pt idx="2388">
                  <c:v>45</c:v>
                </c:pt>
                <c:pt idx="2389">
                  <c:v>46</c:v>
                </c:pt>
                <c:pt idx="2390">
                  <c:v>47</c:v>
                </c:pt>
                <c:pt idx="2391">
                  <c:v>48</c:v>
                </c:pt>
                <c:pt idx="2392">
                  <c:v>49</c:v>
                </c:pt>
                <c:pt idx="2393">
                  <c:v>50</c:v>
                </c:pt>
                <c:pt idx="2394">
                  <c:v>51</c:v>
                </c:pt>
                <c:pt idx="2395">
                  <c:v>52</c:v>
                </c:pt>
                <c:pt idx="2396">
                  <c:v>53</c:v>
                </c:pt>
                <c:pt idx="2397">
                  <c:v>54</c:v>
                </c:pt>
                <c:pt idx="2398">
                  <c:v>55</c:v>
                </c:pt>
                <c:pt idx="2399">
                  <c:v>56</c:v>
                </c:pt>
                <c:pt idx="2400">
                  <c:v>57</c:v>
                </c:pt>
                <c:pt idx="2401">
                  <c:v>58</c:v>
                </c:pt>
                <c:pt idx="2402">
                  <c:v>59</c:v>
                </c:pt>
                <c:pt idx="2403">
                  <c:v>60</c:v>
                </c:pt>
                <c:pt idx="2404">
                  <c:v>61</c:v>
                </c:pt>
                <c:pt idx="2405">
                  <c:v>62</c:v>
                </c:pt>
                <c:pt idx="2406">
                  <c:v>63</c:v>
                </c:pt>
                <c:pt idx="2407">
                  <c:v>64</c:v>
                </c:pt>
                <c:pt idx="2408">
                  <c:v>65</c:v>
                </c:pt>
                <c:pt idx="2409">
                  <c:v>66</c:v>
                </c:pt>
                <c:pt idx="2410">
                  <c:v>67</c:v>
                </c:pt>
                <c:pt idx="2411">
                  <c:v>70</c:v>
                </c:pt>
                <c:pt idx="2412">
                  <c:v>72</c:v>
                </c:pt>
                <c:pt idx="2413">
                  <c:v>12</c:v>
                </c:pt>
                <c:pt idx="2414">
                  <c:v>13</c:v>
                </c:pt>
                <c:pt idx="2415">
                  <c:v>14</c:v>
                </c:pt>
                <c:pt idx="2416">
                  <c:v>15</c:v>
                </c:pt>
                <c:pt idx="2417">
                  <c:v>16</c:v>
                </c:pt>
                <c:pt idx="2418">
                  <c:v>17</c:v>
                </c:pt>
                <c:pt idx="2419">
                  <c:v>18</c:v>
                </c:pt>
                <c:pt idx="2420">
                  <c:v>19</c:v>
                </c:pt>
                <c:pt idx="2421">
                  <c:v>20</c:v>
                </c:pt>
                <c:pt idx="2422">
                  <c:v>21</c:v>
                </c:pt>
                <c:pt idx="2423">
                  <c:v>22</c:v>
                </c:pt>
                <c:pt idx="2424">
                  <c:v>23</c:v>
                </c:pt>
                <c:pt idx="2425">
                  <c:v>24</c:v>
                </c:pt>
                <c:pt idx="2426">
                  <c:v>25</c:v>
                </c:pt>
                <c:pt idx="2427">
                  <c:v>26</c:v>
                </c:pt>
                <c:pt idx="2428">
                  <c:v>27</c:v>
                </c:pt>
                <c:pt idx="2429">
                  <c:v>28</c:v>
                </c:pt>
                <c:pt idx="2430">
                  <c:v>29</c:v>
                </c:pt>
                <c:pt idx="2431">
                  <c:v>30</c:v>
                </c:pt>
                <c:pt idx="2432">
                  <c:v>31</c:v>
                </c:pt>
                <c:pt idx="2433">
                  <c:v>32</c:v>
                </c:pt>
                <c:pt idx="2434">
                  <c:v>33</c:v>
                </c:pt>
                <c:pt idx="2435">
                  <c:v>34</c:v>
                </c:pt>
                <c:pt idx="2436">
                  <c:v>35</c:v>
                </c:pt>
                <c:pt idx="2437">
                  <c:v>36</c:v>
                </c:pt>
                <c:pt idx="2438">
                  <c:v>37</c:v>
                </c:pt>
                <c:pt idx="2439">
                  <c:v>38</c:v>
                </c:pt>
                <c:pt idx="2440">
                  <c:v>39</c:v>
                </c:pt>
                <c:pt idx="2441">
                  <c:v>40</c:v>
                </c:pt>
                <c:pt idx="2442">
                  <c:v>41</c:v>
                </c:pt>
                <c:pt idx="2443">
                  <c:v>42</c:v>
                </c:pt>
                <c:pt idx="2444">
                  <c:v>43</c:v>
                </c:pt>
                <c:pt idx="2445">
                  <c:v>44</c:v>
                </c:pt>
                <c:pt idx="2446">
                  <c:v>45</c:v>
                </c:pt>
                <c:pt idx="2447">
                  <c:v>46</c:v>
                </c:pt>
                <c:pt idx="2448">
                  <c:v>47</c:v>
                </c:pt>
                <c:pt idx="2449">
                  <c:v>48</c:v>
                </c:pt>
                <c:pt idx="2450">
                  <c:v>49</c:v>
                </c:pt>
                <c:pt idx="2451">
                  <c:v>50</c:v>
                </c:pt>
                <c:pt idx="2452">
                  <c:v>51</c:v>
                </c:pt>
                <c:pt idx="2453">
                  <c:v>52</c:v>
                </c:pt>
                <c:pt idx="2454">
                  <c:v>53</c:v>
                </c:pt>
                <c:pt idx="2455">
                  <c:v>54</c:v>
                </c:pt>
                <c:pt idx="2456">
                  <c:v>55</c:v>
                </c:pt>
                <c:pt idx="2457">
                  <c:v>56</c:v>
                </c:pt>
                <c:pt idx="2458">
                  <c:v>57</c:v>
                </c:pt>
                <c:pt idx="2459">
                  <c:v>58</c:v>
                </c:pt>
                <c:pt idx="2460">
                  <c:v>59</c:v>
                </c:pt>
                <c:pt idx="2461">
                  <c:v>60</c:v>
                </c:pt>
                <c:pt idx="2462">
                  <c:v>61</c:v>
                </c:pt>
                <c:pt idx="2463">
                  <c:v>62</c:v>
                </c:pt>
                <c:pt idx="2464">
                  <c:v>63</c:v>
                </c:pt>
                <c:pt idx="2465">
                  <c:v>64</c:v>
                </c:pt>
                <c:pt idx="2466">
                  <c:v>65</c:v>
                </c:pt>
                <c:pt idx="2467">
                  <c:v>66</c:v>
                </c:pt>
                <c:pt idx="2468">
                  <c:v>68</c:v>
                </c:pt>
                <c:pt idx="2469">
                  <c:v>73</c:v>
                </c:pt>
                <c:pt idx="2470">
                  <c:v>11</c:v>
                </c:pt>
                <c:pt idx="2471">
                  <c:v>12</c:v>
                </c:pt>
                <c:pt idx="2472">
                  <c:v>13</c:v>
                </c:pt>
                <c:pt idx="2473">
                  <c:v>14</c:v>
                </c:pt>
                <c:pt idx="2474">
                  <c:v>15</c:v>
                </c:pt>
                <c:pt idx="2475">
                  <c:v>16</c:v>
                </c:pt>
                <c:pt idx="2476">
                  <c:v>17</c:v>
                </c:pt>
                <c:pt idx="2477">
                  <c:v>18</c:v>
                </c:pt>
                <c:pt idx="2478">
                  <c:v>19</c:v>
                </c:pt>
                <c:pt idx="2479">
                  <c:v>20</c:v>
                </c:pt>
                <c:pt idx="2480">
                  <c:v>21</c:v>
                </c:pt>
                <c:pt idx="2481">
                  <c:v>22</c:v>
                </c:pt>
                <c:pt idx="2482">
                  <c:v>23</c:v>
                </c:pt>
                <c:pt idx="2483">
                  <c:v>24</c:v>
                </c:pt>
                <c:pt idx="2484">
                  <c:v>25</c:v>
                </c:pt>
                <c:pt idx="2485">
                  <c:v>26</c:v>
                </c:pt>
                <c:pt idx="2486">
                  <c:v>27</c:v>
                </c:pt>
                <c:pt idx="2487">
                  <c:v>28</c:v>
                </c:pt>
                <c:pt idx="2488">
                  <c:v>29</c:v>
                </c:pt>
                <c:pt idx="2489">
                  <c:v>30</c:v>
                </c:pt>
                <c:pt idx="2490">
                  <c:v>31</c:v>
                </c:pt>
                <c:pt idx="2491">
                  <c:v>32</c:v>
                </c:pt>
                <c:pt idx="2492">
                  <c:v>33</c:v>
                </c:pt>
                <c:pt idx="2493">
                  <c:v>34</c:v>
                </c:pt>
                <c:pt idx="2494">
                  <c:v>35</c:v>
                </c:pt>
                <c:pt idx="2495">
                  <c:v>36</c:v>
                </c:pt>
                <c:pt idx="2496">
                  <c:v>37</c:v>
                </c:pt>
                <c:pt idx="2497">
                  <c:v>38</c:v>
                </c:pt>
                <c:pt idx="2498">
                  <c:v>39</c:v>
                </c:pt>
                <c:pt idx="2499">
                  <c:v>40</c:v>
                </c:pt>
                <c:pt idx="2500">
                  <c:v>41</c:v>
                </c:pt>
                <c:pt idx="2501">
                  <c:v>42</c:v>
                </c:pt>
                <c:pt idx="2502">
                  <c:v>43</c:v>
                </c:pt>
                <c:pt idx="2503">
                  <c:v>44</c:v>
                </c:pt>
                <c:pt idx="2504">
                  <c:v>45</c:v>
                </c:pt>
                <c:pt idx="2505">
                  <c:v>46</c:v>
                </c:pt>
                <c:pt idx="2506">
                  <c:v>47</c:v>
                </c:pt>
                <c:pt idx="2507">
                  <c:v>48</c:v>
                </c:pt>
                <c:pt idx="2508">
                  <c:v>49</c:v>
                </c:pt>
                <c:pt idx="2509">
                  <c:v>50</c:v>
                </c:pt>
                <c:pt idx="2510">
                  <c:v>51</c:v>
                </c:pt>
                <c:pt idx="2511">
                  <c:v>52</c:v>
                </c:pt>
                <c:pt idx="2512">
                  <c:v>53</c:v>
                </c:pt>
                <c:pt idx="2513">
                  <c:v>54</c:v>
                </c:pt>
                <c:pt idx="2514">
                  <c:v>55</c:v>
                </c:pt>
                <c:pt idx="2515">
                  <c:v>56</c:v>
                </c:pt>
                <c:pt idx="2516">
                  <c:v>57</c:v>
                </c:pt>
                <c:pt idx="2517">
                  <c:v>58</c:v>
                </c:pt>
                <c:pt idx="2518">
                  <c:v>59</c:v>
                </c:pt>
                <c:pt idx="2519">
                  <c:v>60</c:v>
                </c:pt>
                <c:pt idx="2520">
                  <c:v>61</c:v>
                </c:pt>
                <c:pt idx="2521">
                  <c:v>62</c:v>
                </c:pt>
                <c:pt idx="2522">
                  <c:v>63</c:v>
                </c:pt>
                <c:pt idx="2523">
                  <c:v>64</c:v>
                </c:pt>
                <c:pt idx="2524">
                  <c:v>66</c:v>
                </c:pt>
                <c:pt idx="2525">
                  <c:v>67</c:v>
                </c:pt>
                <c:pt idx="2526">
                  <c:v>10</c:v>
                </c:pt>
                <c:pt idx="2527">
                  <c:v>12</c:v>
                </c:pt>
                <c:pt idx="2528">
                  <c:v>13</c:v>
                </c:pt>
                <c:pt idx="2529">
                  <c:v>14</c:v>
                </c:pt>
                <c:pt idx="2530">
                  <c:v>15</c:v>
                </c:pt>
                <c:pt idx="2531">
                  <c:v>16</c:v>
                </c:pt>
                <c:pt idx="2532">
                  <c:v>17</c:v>
                </c:pt>
                <c:pt idx="2533">
                  <c:v>18</c:v>
                </c:pt>
                <c:pt idx="2534">
                  <c:v>19</c:v>
                </c:pt>
                <c:pt idx="2535">
                  <c:v>20</c:v>
                </c:pt>
                <c:pt idx="2536">
                  <c:v>21</c:v>
                </c:pt>
                <c:pt idx="2537">
                  <c:v>22</c:v>
                </c:pt>
                <c:pt idx="2538">
                  <c:v>23</c:v>
                </c:pt>
                <c:pt idx="2539">
                  <c:v>24</c:v>
                </c:pt>
                <c:pt idx="2540">
                  <c:v>25</c:v>
                </c:pt>
                <c:pt idx="2541">
                  <c:v>26</c:v>
                </c:pt>
                <c:pt idx="2542">
                  <c:v>27</c:v>
                </c:pt>
                <c:pt idx="2543">
                  <c:v>28</c:v>
                </c:pt>
                <c:pt idx="2544">
                  <c:v>29</c:v>
                </c:pt>
                <c:pt idx="2545">
                  <c:v>30</c:v>
                </c:pt>
                <c:pt idx="2546">
                  <c:v>31</c:v>
                </c:pt>
                <c:pt idx="2547">
                  <c:v>32</c:v>
                </c:pt>
                <c:pt idx="2548">
                  <c:v>33</c:v>
                </c:pt>
                <c:pt idx="2549">
                  <c:v>34</c:v>
                </c:pt>
                <c:pt idx="2550">
                  <c:v>35</c:v>
                </c:pt>
                <c:pt idx="2551">
                  <c:v>36</c:v>
                </c:pt>
                <c:pt idx="2552">
                  <c:v>37</c:v>
                </c:pt>
                <c:pt idx="2553">
                  <c:v>38</c:v>
                </c:pt>
                <c:pt idx="2554">
                  <c:v>39</c:v>
                </c:pt>
                <c:pt idx="2555">
                  <c:v>40</c:v>
                </c:pt>
                <c:pt idx="2556">
                  <c:v>41</c:v>
                </c:pt>
                <c:pt idx="2557">
                  <c:v>42</c:v>
                </c:pt>
                <c:pt idx="2558">
                  <c:v>43</c:v>
                </c:pt>
                <c:pt idx="2559">
                  <c:v>44</c:v>
                </c:pt>
                <c:pt idx="2560">
                  <c:v>45</c:v>
                </c:pt>
                <c:pt idx="2561">
                  <c:v>46</c:v>
                </c:pt>
                <c:pt idx="2562">
                  <c:v>47</c:v>
                </c:pt>
                <c:pt idx="2563">
                  <c:v>48</c:v>
                </c:pt>
                <c:pt idx="2564">
                  <c:v>49</c:v>
                </c:pt>
                <c:pt idx="2565">
                  <c:v>50</c:v>
                </c:pt>
                <c:pt idx="2566">
                  <c:v>51</c:v>
                </c:pt>
                <c:pt idx="2567">
                  <c:v>52</c:v>
                </c:pt>
                <c:pt idx="2568">
                  <c:v>53</c:v>
                </c:pt>
                <c:pt idx="2569">
                  <c:v>54</c:v>
                </c:pt>
                <c:pt idx="2570">
                  <c:v>55</c:v>
                </c:pt>
                <c:pt idx="2571">
                  <c:v>56</c:v>
                </c:pt>
                <c:pt idx="2572">
                  <c:v>57</c:v>
                </c:pt>
                <c:pt idx="2573">
                  <c:v>58</c:v>
                </c:pt>
                <c:pt idx="2574">
                  <c:v>59</c:v>
                </c:pt>
                <c:pt idx="2575">
                  <c:v>60</c:v>
                </c:pt>
                <c:pt idx="2576">
                  <c:v>61</c:v>
                </c:pt>
                <c:pt idx="2577">
                  <c:v>62</c:v>
                </c:pt>
                <c:pt idx="2578">
                  <c:v>63</c:v>
                </c:pt>
                <c:pt idx="2579">
                  <c:v>64</c:v>
                </c:pt>
                <c:pt idx="2580">
                  <c:v>66</c:v>
                </c:pt>
                <c:pt idx="2581">
                  <c:v>67</c:v>
                </c:pt>
                <c:pt idx="2582">
                  <c:v>68</c:v>
                </c:pt>
                <c:pt idx="2583">
                  <c:v>69</c:v>
                </c:pt>
                <c:pt idx="2584">
                  <c:v>12</c:v>
                </c:pt>
                <c:pt idx="2585">
                  <c:v>13</c:v>
                </c:pt>
                <c:pt idx="2586">
                  <c:v>15</c:v>
                </c:pt>
                <c:pt idx="2587">
                  <c:v>16</c:v>
                </c:pt>
                <c:pt idx="2588">
                  <c:v>17</c:v>
                </c:pt>
                <c:pt idx="2589">
                  <c:v>18</c:v>
                </c:pt>
                <c:pt idx="2590">
                  <c:v>19</c:v>
                </c:pt>
                <c:pt idx="2591">
                  <c:v>20</c:v>
                </c:pt>
                <c:pt idx="2592">
                  <c:v>21</c:v>
                </c:pt>
                <c:pt idx="2593">
                  <c:v>22</c:v>
                </c:pt>
                <c:pt idx="2594">
                  <c:v>23</c:v>
                </c:pt>
                <c:pt idx="2595">
                  <c:v>24</c:v>
                </c:pt>
                <c:pt idx="2596">
                  <c:v>25</c:v>
                </c:pt>
                <c:pt idx="2597">
                  <c:v>26</c:v>
                </c:pt>
                <c:pt idx="2598">
                  <c:v>27</c:v>
                </c:pt>
                <c:pt idx="2599">
                  <c:v>28</c:v>
                </c:pt>
                <c:pt idx="2600">
                  <c:v>29</c:v>
                </c:pt>
                <c:pt idx="2601">
                  <c:v>30</c:v>
                </c:pt>
                <c:pt idx="2602">
                  <c:v>31</c:v>
                </c:pt>
                <c:pt idx="2603">
                  <c:v>32</c:v>
                </c:pt>
                <c:pt idx="2604">
                  <c:v>33</c:v>
                </c:pt>
                <c:pt idx="2605">
                  <c:v>34</c:v>
                </c:pt>
                <c:pt idx="2606">
                  <c:v>35</c:v>
                </c:pt>
                <c:pt idx="2607">
                  <c:v>36</c:v>
                </c:pt>
                <c:pt idx="2608">
                  <c:v>37</c:v>
                </c:pt>
                <c:pt idx="2609">
                  <c:v>38</c:v>
                </c:pt>
                <c:pt idx="2610">
                  <c:v>39</c:v>
                </c:pt>
                <c:pt idx="2611">
                  <c:v>40</c:v>
                </c:pt>
                <c:pt idx="2612">
                  <c:v>41</c:v>
                </c:pt>
                <c:pt idx="2613">
                  <c:v>42</c:v>
                </c:pt>
                <c:pt idx="2614">
                  <c:v>43</c:v>
                </c:pt>
                <c:pt idx="2615">
                  <c:v>44</c:v>
                </c:pt>
                <c:pt idx="2616">
                  <c:v>45</c:v>
                </c:pt>
                <c:pt idx="2617">
                  <c:v>46</c:v>
                </c:pt>
                <c:pt idx="2618">
                  <c:v>47</c:v>
                </c:pt>
                <c:pt idx="2619">
                  <c:v>48</c:v>
                </c:pt>
                <c:pt idx="2620">
                  <c:v>49</c:v>
                </c:pt>
                <c:pt idx="2621">
                  <c:v>50</c:v>
                </c:pt>
                <c:pt idx="2622">
                  <c:v>51</c:v>
                </c:pt>
                <c:pt idx="2623">
                  <c:v>52</c:v>
                </c:pt>
                <c:pt idx="2624">
                  <c:v>53</c:v>
                </c:pt>
                <c:pt idx="2625">
                  <c:v>54</c:v>
                </c:pt>
                <c:pt idx="2626">
                  <c:v>55</c:v>
                </c:pt>
                <c:pt idx="2627">
                  <c:v>56</c:v>
                </c:pt>
                <c:pt idx="2628">
                  <c:v>57</c:v>
                </c:pt>
                <c:pt idx="2629">
                  <c:v>58</c:v>
                </c:pt>
                <c:pt idx="2630">
                  <c:v>59</c:v>
                </c:pt>
                <c:pt idx="2631">
                  <c:v>60</c:v>
                </c:pt>
                <c:pt idx="2632">
                  <c:v>61</c:v>
                </c:pt>
                <c:pt idx="2633">
                  <c:v>62</c:v>
                </c:pt>
                <c:pt idx="2634">
                  <c:v>63</c:v>
                </c:pt>
                <c:pt idx="2635">
                  <c:v>64</c:v>
                </c:pt>
                <c:pt idx="2636">
                  <c:v>67</c:v>
                </c:pt>
                <c:pt idx="2637">
                  <c:v>69</c:v>
                </c:pt>
                <c:pt idx="2638">
                  <c:v>72</c:v>
                </c:pt>
                <c:pt idx="2639">
                  <c:v>1</c:v>
                </c:pt>
                <c:pt idx="2640">
                  <c:v>13</c:v>
                </c:pt>
                <c:pt idx="2641">
                  <c:v>14</c:v>
                </c:pt>
                <c:pt idx="2642">
                  <c:v>15</c:v>
                </c:pt>
                <c:pt idx="2643">
                  <c:v>16</c:v>
                </c:pt>
                <c:pt idx="2644">
                  <c:v>17</c:v>
                </c:pt>
                <c:pt idx="2645">
                  <c:v>18</c:v>
                </c:pt>
                <c:pt idx="2646">
                  <c:v>19</c:v>
                </c:pt>
                <c:pt idx="2647">
                  <c:v>20</c:v>
                </c:pt>
                <c:pt idx="2648">
                  <c:v>21</c:v>
                </c:pt>
                <c:pt idx="2649">
                  <c:v>22</c:v>
                </c:pt>
                <c:pt idx="2650">
                  <c:v>23</c:v>
                </c:pt>
                <c:pt idx="2651">
                  <c:v>24</c:v>
                </c:pt>
                <c:pt idx="2652">
                  <c:v>25</c:v>
                </c:pt>
                <c:pt idx="2653">
                  <c:v>26</c:v>
                </c:pt>
                <c:pt idx="2654">
                  <c:v>27</c:v>
                </c:pt>
                <c:pt idx="2655">
                  <c:v>28</c:v>
                </c:pt>
                <c:pt idx="2656">
                  <c:v>29</c:v>
                </c:pt>
                <c:pt idx="2657">
                  <c:v>30</c:v>
                </c:pt>
                <c:pt idx="2658">
                  <c:v>31</c:v>
                </c:pt>
                <c:pt idx="2659">
                  <c:v>32</c:v>
                </c:pt>
                <c:pt idx="2660">
                  <c:v>33</c:v>
                </c:pt>
                <c:pt idx="2661">
                  <c:v>34</c:v>
                </c:pt>
                <c:pt idx="2662">
                  <c:v>35</c:v>
                </c:pt>
                <c:pt idx="2663">
                  <c:v>36</c:v>
                </c:pt>
                <c:pt idx="2664">
                  <c:v>37</c:v>
                </c:pt>
                <c:pt idx="2665">
                  <c:v>38</c:v>
                </c:pt>
                <c:pt idx="2666">
                  <c:v>39</c:v>
                </c:pt>
                <c:pt idx="2667">
                  <c:v>40</c:v>
                </c:pt>
                <c:pt idx="2668">
                  <c:v>41</c:v>
                </c:pt>
                <c:pt idx="2669">
                  <c:v>42</c:v>
                </c:pt>
                <c:pt idx="2670">
                  <c:v>43</c:v>
                </c:pt>
                <c:pt idx="2671">
                  <c:v>44</c:v>
                </c:pt>
                <c:pt idx="2672">
                  <c:v>45</c:v>
                </c:pt>
                <c:pt idx="2673">
                  <c:v>46</c:v>
                </c:pt>
                <c:pt idx="2674">
                  <c:v>47</c:v>
                </c:pt>
                <c:pt idx="2675">
                  <c:v>48</c:v>
                </c:pt>
                <c:pt idx="2676">
                  <c:v>49</c:v>
                </c:pt>
                <c:pt idx="2677">
                  <c:v>50</c:v>
                </c:pt>
                <c:pt idx="2678">
                  <c:v>51</c:v>
                </c:pt>
                <c:pt idx="2679">
                  <c:v>52</c:v>
                </c:pt>
                <c:pt idx="2680">
                  <c:v>53</c:v>
                </c:pt>
                <c:pt idx="2681">
                  <c:v>54</c:v>
                </c:pt>
                <c:pt idx="2682">
                  <c:v>55</c:v>
                </c:pt>
                <c:pt idx="2683">
                  <c:v>56</c:v>
                </c:pt>
                <c:pt idx="2684">
                  <c:v>57</c:v>
                </c:pt>
                <c:pt idx="2685">
                  <c:v>58</c:v>
                </c:pt>
                <c:pt idx="2686">
                  <c:v>59</c:v>
                </c:pt>
                <c:pt idx="2687">
                  <c:v>60</c:v>
                </c:pt>
                <c:pt idx="2688">
                  <c:v>62</c:v>
                </c:pt>
                <c:pt idx="2689">
                  <c:v>63</c:v>
                </c:pt>
                <c:pt idx="2690">
                  <c:v>64</c:v>
                </c:pt>
                <c:pt idx="2691">
                  <c:v>65</c:v>
                </c:pt>
                <c:pt idx="2692">
                  <c:v>13</c:v>
                </c:pt>
                <c:pt idx="2693">
                  <c:v>16</c:v>
                </c:pt>
                <c:pt idx="2694">
                  <c:v>17</c:v>
                </c:pt>
                <c:pt idx="2695">
                  <c:v>18</c:v>
                </c:pt>
                <c:pt idx="2696">
                  <c:v>19</c:v>
                </c:pt>
                <c:pt idx="2697">
                  <c:v>20</c:v>
                </c:pt>
                <c:pt idx="2698">
                  <c:v>21</c:v>
                </c:pt>
                <c:pt idx="2699">
                  <c:v>22</c:v>
                </c:pt>
                <c:pt idx="2700">
                  <c:v>23</c:v>
                </c:pt>
                <c:pt idx="2701">
                  <c:v>24</c:v>
                </c:pt>
                <c:pt idx="2702">
                  <c:v>25</c:v>
                </c:pt>
                <c:pt idx="2703">
                  <c:v>26</c:v>
                </c:pt>
                <c:pt idx="2704">
                  <c:v>27</c:v>
                </c:pt>
                <c:pt idx="2705">
                  <c:v>28</c:v>
                </c:pt>
                <c:pt idx="2706">
                  <c:v>29</c:v>
                </c:pt>
                <c:pt idx="2707">
                  <c:v>30</c:v>
                </c:pt>
                <c:pt idx="2708">
                  <c:v>32</c:v>
                </c:pt>
                <c:pt idx="2709">
                  <c:v>33</c:v>
                </c:pt>
                <c:pt idx="2710">
                  <c:v>34</c:v>
                </c:pt>
                <c:pt idx="2711">
                  <c:v>35</c:v>
                </c:pt>
                <c:pt idx="2712">
                  <c:v>36</c:v>
                </c:pt>
                <c:pt idx="2713">
                  <c:v>37</c:v>
                </c:pt>
                <c:pt idx="2714">
                  <c:v>38</c:v>
                </c:pt>
                <c:pt idx="2715">
                  <c:v>39</c:v>
                </c:pt>
                <c:pt idx="2716">
                  <c:v>40</c:v>
                </c:pt>
                <c:pt idx="2717">
                  <c:v>41</c:v>
                </c:pt>
                <c:pt idx="2718">
                  <c:v>42</c:v>
                </c:pt>
                <c:pt idx="2719">
                  <c:v>43</c:v>
                </c:pt>
                <c:pt idx="2720">
                  <c:v>44</c:v>
                </c:pt>
                <c:pt idx="2721">
                  <c:v>45</c:v>
                </c:pt>
                <c:pt idx="2722">
                  <c:v>46</c:v>
                </c:pt>
                <c:pt idx="2723">
                  <c:v>47</c:v>
                </c:pt>
                <c:pt idx="2724">
                  <c:v>48</c:v>
                </c:pt>
                <c:pt idx="2725">
                  <c:v>49</c:v>
                </c:pt>
                <c:pt idx="2726">
                  <c:v>50</c:v>
                </c:pt>
                <c:pt idx="2727">
                  <c:v>51</c:v>
                </c:pt>
                <c:pt idx="2728">
                  <c:v>52</c:v>
                </c:pt>
                <c:pt idx="2729">
                  <c:v>53</c:v>
                </c:pt>
                <c:pt idx="2730">
                  <c:v>54</c:v>
                </c:pt>
                <c:pt idx="2731">
                  <c:v>55</c:v>
                </c:pt>
                <c:pt idx="2732">
                  <c:v>56</c:v>
                </c:pt>
                <c:pt idx="2733">
                  <c:v>57</c:v>
                </c:pt>
                <c:pt idx="2734">
                  <c:v>58</c:v>
                </c:pt>
                <c:pt idx="2735">
                  <c:v>59</c:v>
                </c:pt>
                <c:pt idx="2736">
                  <c:v>61</c:v>
                </c:pt>
                <c:pt idx="2737">
                  <c:v>62</c:v>
                </c:pt>
                <c:pt idx="2738">
                  <c:v>63</c:v>
                </c:pt>
                <c:pt idx="2739">
                  <c:v>64</c:v>
                </c:pt>
                <c:pt idx="2740">
                  <c:v>13</c:v>
                </c:pt>
                <c:pt idx="2741">
                  <c:v>16</c:v>
                </c:pt>
                <c:pt idx="2742">
                  <c:v>17</c:v>
                </c:pt>
                <c:pt idx="2743">
                  <c:v>18</c:v>
                </c:pt>
                <c:pt idx="2744">
                  <c:v>19</c:v>
                </c:pt>
                <c:pt idx="2745">
                  <c:v>20</c:v>
                </c:pt>
                <c:pt idx="2746">
                  <c:v>21</c:v>
                </c:pt>
                <c:pt idx="2747">
                  <c:v>22</c:v>
                </c:pt>
                <c:pt idx="2748">
                  <c:v>23</c:v>
                </c:pt>
                <c:pt idx="2749">
                  <c:v>24</c:v>
                </c:pt>
                <c:pt idx="2750">
                  <c:v>25</c:v>
                </c:pt>
                <c:pt idx="2751">
                  <c:v>26</c:v>
                </c:pt>
                <c:pt idx="2752">
                  <c:v>27</c:v>
                </c:pt>
                <c:pt idx="2753">
                  <c:v>28</c:v>
                </c:pt>
                <c:pt idx="2754">
                  <c:v>29</c:v>
                </c:pt>
                <c:pt idx="2755">
                  <c:v>30</c:v>
                </c:pt>
                <c:pt idx="2756">
                  <c:v>31</c:v>
                </c:pt>
                <c:pt idx="2757">
                  <c:v>32</c:v>
                </c:pt>
                <c:pt idx="2758">
                  <c:v>33</c:v>
                </c:pt>
                <c:pt idx="2759">
                  <c:v>35</c:v>
                </c:pt>
                <c:pt idx="2760">
                  <c:v>36</c:v>
                </c:pt>
                <c:pt idx="2761">
                  <c:v>38</c:v>
                </c:pt>
                <c:pt idx="2762">
                  <c:v>39</c:v>
                </c:pt>
                <c:pt idx="2763">
                  <c:v>40</c:v>
                </c:pt>
                <c:pt idx="2764">
                  <c:v>41</c:v>
                </c:pt>
                <c:pt idx="2765">
                  <c:v>42</c:v>
                </c:pt>
                <c:pt idx="2766">
                  <c:v>43</c:v>
                </c:pt>
                <c:pt idx="2767">
                  <c:v>44</c:v>
                </c:pt>
                <c:pt idx="2768">
                  <c:v>45</c:v>
                </c:pt>
                <c:pt idx="2769">
                  <c:v>46</c:v>
                </c:pt>
                <c:pt idx="2770">
                  <c:v>47</c:v>
                </c:pt>
                <c:pt idx="2771">
                  <c:v>48</c:v>
                </c:pt>
                <c:pt idx="2772">
                  <c:v>49</c:v>
                </c:pt>
                <c:pt idx="2773">
                  <c:v>50</c:v>
                </c:pt>
                <c:pt idx="2774">
                  <c:v>52</c:v>
                </c:pt>
                <c:pt idx="2775">
                  <c:v>53</c:v>
                </c:pt>
                <c:pt idx="2776">
                  <c:v>55</c:v>
                </c:pt>
                <c:pt idx="2777">
                  <c:v>56</c:v>
                </c:pt>
                <c:pt idx="2778">
                  <c:v>57</c:v>
                </c:pt>
                <c:pt idx="2779">
                  <c:v>60</c:v>
                </c:pt>
                <c:pt idx="2780">
                  <c:v>62</c:v>
                </c:pt>
                <c:pt idx="2781">
                  <c:v>67</c:v>
                </c:pt>
                <c:pt idx="2782">
                  <c:v>16</c:v>
                </c:pt>
                <c:pt idx="2783">
                  <c:v>18</c:v>
                </c:pt>
                <c:pt idx="2784">
                  <c:v>19</c:v>
                </c:pt>
                <c:pt idx="2785">
                  <c:v>20</c:v>
                </c:pt>
                <c:pt idx="2786">
                  <c:v>21</c:v>
                </c:pt>
                <c:pt idx="2787">
                  <c:v>23</c:v>
                </c:pt>
                <c:pt idx="2788">
                  <c:v>25</c:v>
                </c:pt>
                <c:pt idx="2789">
                  <c:v>26</c:v>
                </c:pt>
                <c:pt idx="2790">
                  <c:v>27</c:v>
                </c:pt>
                <c:pt idx="2791">
                  <c:v>29</c:v>
                </c:pt>
                <c:pt idx="2792">
                  <c:v>30</c:v>
                </c:pt>
                <c:pt idx="2793">
                  <c:v>31</c:v>
                </c:pt>
                <c:pt idx="2794">
                  <c:v>32</c:v>
                </c:pt>
                <c:pt idx="2795">
                  <c:v>33</c:v>
                </c:pt>
                <c:pt idx="2796">
                  <c:v>34</c:v>
                </c:pt>
                <c:pt idx="2797">
                  <c:v>35</c:v>
                </c:pt>
                <c:pt idx="2798">
                  <c:v>36</c:v>
                </c:pt>
                <c:pt idx="2799">
                  <c:v>37</c:v>
                </c:pt>
                <c:pt idx="2800">
                  <c:v>38</c:v>
                </c:pt>
                <c:pt idx="2801">
                  <c:v>39</c:v>
                </c:pt>
                <c:pt idx="2802">
                  <c:v>41</c:v>
                </c:pt>
                <c:pt idx="2803">
                  <c:v>43</c:v>
                </c:pt>
                <c:pt idx="2804">
                  <c:v>44</c:v>
                </c:pt>
                <c:pt idx="2805">
                  <c:v>45</c:v>
                </c:pt>
                <c:pt idx="2806">
                  <c:v>46</c:v>
                </c:pt>
                <c:pt idx="2807">
                  <c:v>49</c:v>
                </c:pt>
                <c:pt idx="2808">
                  <c:v>50</c:v>
                </c:pt>
                <c:pt idx="2809">
                  <c:v>51</c:v>
                </c:pt>
                <c:pt idx="2810">
                  <c:v>52</c:v>
                </c:pt>
                <c:pt idx="2811">
                  <c:v>54</c:v>
                </c:pt>
                <c:pt idx="2812">
                  <c:v>55</c:v>
                </c:pt>
                <c:pt idx="2813">
                  <c:v>56</c:v>
                </c:pt>
                <c:pt idx="2814">
                  <c:v>57</c:v>
                </c:pt>
                <c:pt idx="2815">
                  <c:v>59</c:v>
                </c:pt>
                <c:pt idx="2816">
                  <c:v>61</c:v>
                </c:pt>
                <c:pt idx="2817">
                  <c:v>63</c:v>
                </c:pt>
                <c:pt idx="2818">
                  <c:v>64</c:v>
                </c:pt>
                <c:pt idx="2819">
                  <c:v>65</c:v>
                </c:pt>
                <c:pt idx="2820">
                  <c:v>15</c:v>
                </c:pt>
                <c:pt idx="2821">
                  <c:v>17</c:v>
                </c:pt>
                <c:pt idx="2822">
                  <c:v>18</c:v>
                </c:pt>
                <c:pt idx="2823">
                  <c:v>19</c:v>
                </c:pt>
                <c:pt idx="2824">
                  <c:v>20</c:v>
                </c:pt>
                <c:pt idx="2825">
                  <c:v>21</c:v>
                </c:pt>
                <c:pt idx="2826">
                  <c:v>22</c:v>
                </c:pt>
                <c:pt idx="2827">
                  <c:v>23</c:v>
                </c:pt>
                <c:pt idx="2828">
                  <c:v>25</c:v>
                </c:pt>
                <c:pt idx="2829">
                  <c:v>28</c:v>
                </c:pt>
                <c:pt idx="2830">
                  <c:v>32</c:v>
                </c:pt>
                <c:pt idx="2831">
                  <c:v>33</c:v>
                </c:pt>
                <c:pt idx="2832">
                  <c:v>35</c:v>
                </c:pt>
                <c:pt idx="2833">
                  <c:v>36</c:v>
                </c:pt>
                <c:pt idx="2834">
                  <c:v>40</c:v>
                </c:pt>
                <c:pt idx="2835">
                  <c:v>41</c:v>
                </c:pt>
                <c:pt idx="2836">
                  <c:v>44</c:v>
                </c:pt>
                <c:pt idx="2837">
                  <c:v>45</c:v>
                </c:pt>
                <c:pt idx="2838">
                  <c:v>47</c:v>
                </c:pt>
                <c:pt idx="2839">
                  <c:v>52</c:v>
                </c:pt>
                <c:pt idx="2840">
                  <c:v>53</c:v>
                </c:pt>
                <c:pt idx="2841">
                  <c:v>56</c:v>
                </c:pt>
                <c:pt idx="2842">
                  <c:v>57</c:v>
                </c:pt>
                <c:pt idx="2843">
                  <c:v>58</c:v>
                </c:pt>
                <c:pt idx="2844">
                  <c:v>59</c:v>
                </c:pt>
                <c:pt idx="2845">
                  <c:v>61</c:v>
                </c:pt>
                <c:pt idx="2846">
                  <c:v>17</c:v>
                </c:pt>
                <c:pt idx="2847">
                  <c:v>18</c:v>
                </c:pt>
                <c:pt idx="2848">
                  <c:v>20</c:v>
                </c:pt>
                <c:pt idx="2849">
                  <c:v>22</c:v>
                </c:pt>
                <c:pt idx="2850">
                  <c:v>27</c:v>
                </c:pt>
                <c:pt idx="2851">
                  <c:v>28</c:v>
                </c:pt>
                <c:pt idx="2852">
                  <c:v>29</c:v>
                </c:pt>
                <c:pt idx="2853">
                  <c:v>30</c:v>
                </c:pt>
                <c:pt idx="2854">
                  <c:v>32</c:v>
                </c:pt>
                <c:pt idx="2855">
                  <c:v>34</c:v>
                </c:pt>
                <c:pt idx="2856">
                  <c:v>37</c:v>
                </c:pt>
                <c:pt idx="2857">
                  <c:v>38</c:v>
                </c:pt>
                <c:pt idx="2858">
                  <c:v>43</c:v>
                </c:pt>
                <c:pt idx="2859">
                  <c:v>45</c:v>
                </c:pt>
                <c:pt idx="2860">
                  <c:v>50</c:v>
                </c:pt>
                <c:pt idx="2861">
                  <c:v>51</c:v>
                </c:pt>
                <c:pt idx="2862">
                  <c:v>56</c:v>
                </c:pt>
                <c:pt idx="2863">
                  <c:v>58</c:v>
                </c:pt>
                <c:pt idx="2864">
                  <c:v>59</c:v>
                </c:pt>
                <c:pt idx="2865">
                  <c:v>61</c:v>
                </c:pt>
                <c:pt idx="2866">
                  <c:v>17</c:v>
                </c:pt>
                <c:pt idx="2867">
                  <c:v>22</c:v>
                </c:pt>
                <c:pt idx="2868">
                  <c:v>23</c:v>
                </c:pt>
                <c:pt idx="2869">
                  <c:v>26</c:v>
                </c:pt>
                <c:pt idx="2870">
                  <c:v>30</c:v>
                </c:pt>
                <c:pt idx="2871">
                  <c:v>39</c:v>
                </c:pt>
                <c:pt idx="2872">
                  <c:v>44</c:v>
                </c:pt>
                <c:pt idx="2873">
                  <c:v>45</c:v>
                </c:pt>
                <c:pt idx="2874">
                  <c:v>47</c:v>
                </c:pt>
                <c:pt idx="2875">
                  <c:v>49</c:v>
                </c:pt>
                <c:pt idx="2876">
                  <c:v>50</c:v>
                </c:pt>
                <c:pt idx="2877">
                  <c:v>51</c:v>
                </c:pt>
                <c:pt idx="2878">
                  <c:v>55</c:v>
                </c:pt>
                <c:pt idx="2879">
                  <c:v>20</c:v>
                </c:pt>
                <c:pt idx="2880">
                  <c:v>26</c:v>
                </c:pt>
                <c:pt idx="2881">
                  <c:v>37</c:v>
                </c:pt>
                <c:pt idx="2882">
                  <c:v>41</c:v>
                </c:pt>
                <c:pt idx="2883">
                  <c:v>42</c:v>
                </c:pt>
                <c:pt idx="2884">
                  <c:v>43</c:v>
                </c:pt>
                <c:pt idx="2885">
                  <c:v>45</c:v>
                </c:pt>
                <c:pt idx="2886">
                  <c:v>62</c:v>
                </c:pt>
                <c:pt idx="2887">
                  <c:v>20</c:v>
                </c:pt>
                <c:pt idx="2888">
                  <c:v>31</c:v>
                </c:pt>
                <c:pt idx="2889">
                  <c:v>34</c:v>
                </c:pt>
                <c:pt idx="2890">
                  <c:v>44</c:v>
                </c:pt>
                <c:pt idx="2891">
                  <c:v>48</c:v>
                </c:pt>
                <c:pt idx="2892">
                  <c:v>32</c:v>
                </c:pt>
                <c:pt idx="2893">
                  <c:v>43</c:v>
                </c:pt>
                <c:pt idx="2894">
                  <c:v>32</c:v>
                </c:pt>
                <c:pt idx="2895">
                  <c:v>45</c:v>
                </c:pt>
              </c:numCache>
            </c:numRef>
          </c:yVal>
          <c:bubbleSize>
            <c:numRef>
              <c:f>Sheet1!$D$2:$D$3355</c:f>
              <c:numCache>
                <c:formatCode>General</c:formatCode>
                <c:ptCount val="3354"/>
              </c:numCache>
            </c:numRef>
          </c:bubbleSize>
          <c:bubble3D val="0"/>
        </c:ser>
        <c:dLbls>
          <c:showLegendKey val="0"/>
          <c:showVal val="0"/>
          <c:showCatName val="0"/>
          <c:showSerName val="0"/>
          <c:showPercent val="0"/>
          <c:showBubbleSize val="0"/>
        </c:dLbls>
        <c:bubbleScale val="8"/>
        <c:showNegBubbles val="0"/>
        <c:axId val="462639608"/>
        <c:axId val="462640000"/>
      </c:bubbleChart>
      <c:valAx>
        <c:axId val="462639608"/>
        <c:scaling>
          <c:orientation val="minMax"/>
          <c:max val="80"/>
          <c:min val="15"/>
        </c:scaling>
        <c:delete val="0"/>
        <c:axPos val="b"/>
        <c:title>
          <c:tx>
            <c:rich>
              <a:bodyPr/>
              <a:lstStyle/>
              <a:p>
                <a:pPr>
                  <a:defRPr sz="1700"/>
                </a:pPr>
                <a:r>
                  <a:rPr lang="en-US" sz="1700" dirty="0" smtClean="0"/>
                  <a:t>Recipient</a:t>
                </a:r>
                <a:r>
                  <a:rPr lang="en-US" sz="1700" baseline="0" dirty="0" smtClean="0"/>
                  <a:t> age</a:t>
                </a:r>
                <a:endParaRPr lang="en-US" sz="1700" dirty="0"/>
              </a:p>
            </c:rich>
          </c:tx>
          <c:layout>
            <c:manualLayout>
              <c:xMode val="edge"/>
              <c:yMode val="edge"/>
              <c:x val="0.44436450750259998"/>
              <c:y val="0.93085536676336511"/>
            </c:manualLayout>
          </c:layout>
          <c:overlay val="0"/>
        </c:title>
        <c:numFmt formatCode="General" sourceLinked="1"/>
        <c:majorTickMark val="out"/>
        <c:minorTickMark val="none"/>
        <c:tickLblPos val="nextTo"/>
        <c:crossAx val="462640000"/>
        <c:crosses val="autoZero"/>
        <c:crossBetween val="midCat"/>
        <c:majorUnit val="5"/>
      </c:valAx>
      <c:valAx>
        <c:axId val="462640000"/>
        <c:scaling>
          <c:orientation val="minMax"/>
          <c:min val="0"/>
        </c:scaling>
        <c:delete val="0"/>
        <c:axPos val="l"/>
        <c:majorGridlines>
          <c:spPr>
            <a:ln>
              <a:prstDash val="sysDash"/>
            </a:ln>
          </c:spPr>
        </c:majorGridlines>
        <c:title>
          <c:tx>
            <c:rich>
              <a:bodyPr rot="-5400000" vert="horz"/>
              <a:lstStyle/>
              <a:p>
                <a:pPr>
                  <a:defRPr sz="1700"/>
                </a:pPr>
                <a:r>
                  <a:rPr lang="en-US" sz="1700" dirty="0"/>
                  <a:t>Donor </a:t>
                </a:r>
                <a:r>
                  <a:rPr lang="en-US" sz="1700" dirty="0" smtClean="0"/>
                  <a:t>age</a:t>
                </a:r>
                <a:endParaRPr lang="en-US" sz="1700" dirty="0"/>
              </a:p>
            </c:rich>
          </c:tx>
          <c:layout>
            <c:manualLayout>
              <c:xMode val="edge"/>
              <c:yMode val="edge"/>
              <c:x val="8.7993931951166667E-3"/>
              <c:y val="0.319758806464986"/>
            </c:manualLayout>
          </c:layout>
          <c:overlay val="0"/>
        </c:title>
        <c:numFmt formatCode="General" sourceLinked="1"/>
        <c:majorTickMark val="out"/>
        <c:minorTickMark val="none"/>
        <c:tickLblPos val="nextTo"/>
        <c:crossAx val="462639608"/>
        <c:crosses val="autoZero"/>
        <c:crossBetween val="midCat"/>
      </c:valAx>
      <c:spPr>
        <a:solidFill>
          <a:schemeClr val="bg2"/>
        </a:solidFill>
        <a:ln>
          <a:solidFill>
            <a:srgbClr val="FFFFFF">
              <a:tint val="75000"/>
              <a:shade val="95000"/>
              <a:satMod val="105000"/>
            </a:srgbClr>
          </a:solidFill>
        </a:ln>
      </c:spPr>
    </c:plotArea>
    <c:plotVisOnly val="1"/>
    <c:dispBlanksAs val="gap"/>
    <c:showDLblsOverMax val="0"/>
  </c:chart>
  <c:txPr>
    <a:bodyPr/>
    <a:lstStyle/>
    <a:p>
      <a:pPr>
        <a:defRPr sz="1500" b="1"/>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870648244441246E-2"/>
          <c:y val="3.0806501910033542E-2"/>
          <c:w val="0.88478627671541055"/>
          <c:h val="0.80582989007563044"/>
        </c:manualLayout>
      </c:layout>
      <c:bubbleChart>
        <c:varyColors val="0"/>
        <c:ser>
          <c:idx val="0"/>
          <c:order val="0"/>
          <c:tx>
            <c:strRef>
              <c:f>Sheet1!$C$1</c:f>
              <c:strCache>
                <c:ptCount val="1"/>
                <c:pt idx="0">
                  <c:v>N</c:v>
                </c:pt>
              </c:strCache>
            </c:strRef>
          </c:tx>
          <c:spPr>
            <a:solidFill>
              <a:srgbClr val="00FF00"/>
            </a:solidFill>
            <a:ln>
              <a:noFill/>
            </a:ln>
          </c:spPr>
          <c:invertIfNegative val="0"/>
          <c:xVal>
            <c:numRef>
              <c:f>Sheet1!$A$2:$A$679</c:f>
              <c:numCache>
                <c:formatCode>General</c:formatCode>
                <c:ptCount val="678"/>
                <c:pt idx="0">
                  <c:v>18</c:v>
                </c:pt>
                <c:pt idx="1">
                  <c:v>18</c:v>
                </c:pt>
                <c:pt idx="2">
                  <c:v>18</c:v>
                </c:pt>
                <c:pt idx="3">
                  <c:v>18</c:v>
                </c:pt>
                <c:pt idx="4">
                  <c:v>18</c:v>
                </c:pt>
                <c:pt idx="5">
                  <c:v>18</c:v>
                </c:pt>
                <c:pt idx="6">
                  <c:v>18</c:v>
                </c:pt>
                <c:pt idx="7">
                  <c:v>18</c:v>
                </c:pt>
                <c:pt idx="8">
                  <c:v>18</c:v>
                </c:pt>
                <c:pt idx="9">
                  <c:v>18</c:v>
                </c:pt>
                <c:pt idx="10">
                  <c:v>18</c:v>
                </c:pt>
                <c:pt idx="11">
                  <c:v>18</c:v>
                </c:pt>
                <c:pt idx="12">
                  <c:v>18</c:v>
                </c:pt>
                <c:pt idx="13">
                  <c:v>18</c:v>
                </c:pt>
                <c:pt idx="14">
                  <c:v>18</c:v>
                </c:pt>
                <c:pt idx="15">
                  <c:v>18</c:v>
                </c:pt>
                <c:pt idx="16">
                  <c:v>19</c:v>
                </c:pt>
                <c:pt idx="17">
                  <c:v>19</c:v>
                </c:pt>
                <c:pt idx="18">
                  <c:v>19</c:v>
                </c:pt>
                <c:pt idx="19">
                  <c:v>19</c:v>
                </c:pt>
                <c:pt idx="20">
                  <c:v>19</c:v>
                </c:pt>
                <c:pt idx="21">
                  <c:v>19</c:v>
                </c:pt>
                <c:pt idx="22">
                  <c:v>19</c:v>
                </c:pt>
                <c:pt idx="23">
                  <c:v>19</c:v>
                </c:pt>
                <c:pt idx="24">
                  <c:v>19</c:v>
                </c:pt>
                <c:pt idx="25">
                  <c:v>19</c:v>
                </c:pt>
                <c:pt idx="26">
                  <c:v>19</c:v>
                </c:pt>
                <c:pt idx="27">
                  <c:v>19</c:v>
                </c:pt>
                <c:pt idx="28">
                  <c:v>20</c:v>
                </c:pt>
                <c:pt idx="29">
                  <c:v>20</c:v>
                </c:pt>
                <c:pt idx="30">
                  <c:v>20</c:v>
                </c:pt>
                <c:pt idx="31">
                  <c:v>20</c:v>
                </c:pt>
                <c:pt idx="32">
                  <c:v>20</c:v>
                </c:pt>
                <c:pt idx="33">
                  <c:v>20</c:v>
                </c:pt>
                <c:pt idx="34">
                  <c:v>20</c:v>
                </c:pt>
                <c:pt idx="35">
                  <c:v>20</c:v>
                </c:pt>
                <c:pt idx="36">
                  <c:v>20</c:v>
                </c:pt>
                <c:pt idx="37">
                  <c:v>20</c:v>
                </c:pt>
                <c:pt idx="38">
                  <c:v>20</c:v>
                </c:pt>
                <c:pt idx="39">
                  <c:v>20</c:v>
                </c:pt>
                <c:pt idx="40">
                  <c:v>20</c:v>
                </c:pt>
                <c:pt idx="41">
                  <c:v>20</c:v>
                </c:pt>
                <c:pt idx="42">
                  <c:v>20</c:v>
                </c:pt>
                <c:pt idx="43">
                  <c:v>20</c:v>
                </c:pt>
                <c:pt idx="44">
                  <c:v>21</c:v>
                </c:pt>
                <c:pt idx="45">
                  <c:v>21</c:v>
                </c:pt>
                <c:pt idx="46">
                  <c:v>21</c:v>
                </c:pt>
                <c:pt idx="47">
                  <c:v>21</c:v>
                </c:pt>
                <c:pt idx="48">
                  <c:v>21</c:v>
                </c:pt>
                <c:pt idx="49">
                  <c:v>21</c:v>
                </c:pt>
                <c:pt idx="50">
                  <c:v>21</c:v>
                </c:pt>
                <c:pt idx="51">
                  <c:v>21</c:v>
                </c:pt>
                <c:pt idx="52">
                  <c:v>21</c:v>
                </c:pt>
                <c:pt idx="53">
                  <c:v>21</c:v>
                </c:pt>
                <c:pt idx="54">
                  <c:v>21</c:v>
                </c:pt>
                <c:pt idx="55">
                  <c:v>21</c:v>
                </c:pt>
                <c:pt idx="56">
                  <c:v>21</c:v>
                </c:pt>
                <c:pt idx="57">
                  <c:v>21</c:v>
                </c:pt>
                <c:pt idx="58">
                  <c:v>21</c:v>
                </c:pt>
                <c:pt idx="59">
                  <c:v>21</c:v>
                </c:pt>
                <c:pt idx="60">
                  <c:v>21</c:v>
                </c:pt>
                <c:pt idx="61">
                  <c:v>22</c:v>
                </c:pt>
                <c:pt idx="62">
                  <c:v>22</c:v>
                </c:pt>
                <c:pt idx="63">
                  <c:v>22</c:v>
                </c:pt>
                <c:pt idx="64">
                  <c:v>22</c:v>
                </c:pt>
                <c:pt idx="65">
                  <c:v>22</c:v>
                </c:pt>
                <c:pt idx="66">
                  <c:v>22</c:v>
                </c:pt>
                <c:pt idx="67">
                  <c:v>22</c:v>
                </c:pt>
                <c:pt idx="68">
                  <c:v>22</c:v>
                </c:pt>
                <c:pt idx="69">
                  <c:v>22</c:v>
                </c:pt>
                <c:pt idx="70">
                  <c:v>22</c:v>
                </c:pt>
                <c:pt idx="71">
                  <c:v>22</c:v>
                </c:pt>
                <c:pt idx="72">
                  <c:v>23</c:v>
                </c:pt>
                <c:pt idx="73">
                  <c:v>23</c:v>
                </c:pt>
                <c:pt idx="74">
                  <c:v>23</c:v>
                </c:pt>
                <c:pt idx="75">
                  <c:v>23</c:v>
                </c:pt>
                <c:pt idx="76">
                  <c:v>23</c:v>
                </c:pt>
                <c:pt idx="77">
                  <c:v>23</c:v>
                </c:pt>
                <c:pt idx="78">
                  <c:v>23</c:v>
                </c:pt>
                <c:pt idx="79">
                  <c:v>23</c:v>
                </c:pt>
                <c:pt idx="80">
                  <c:v>23</c:v>
                </c:pt>
                <c:pt idx="81">
                  <c:v>23</c:v>
                </c:pt>
                <c:pt idx="82">
                  <c:v>24</c:v>
                </c:pt>
                <c:pt idx="83">
                  <c:v>24</c:v>
                </c:pt>
                <c:pt idx="84">
                  <c:v>24</c:v>
                </c:pt>
                <c:pt idx="85">
                  <c:v>24</c:v>
                </c:pt>
                <c:pt idx="86">
                  <c:v>24</c:v>
                </c:pt>
                <c:pt idx="87">
                  <c:v>24</c:v>
                </c:pt>
                <c:pt idx="88">
                  <c:v>24</c:v>
                </c:pt>
                <c:pt idx="89">
                  <c:v>24</c:v>
                </c:pt>
                <c:pt idx="90">
                  <c:v>24</c:v>
                </c:pt>
                <c:pt idx="91">
                  <c:v>25</c:v>
                </c:pt>
                <c:pt idx="92">
                  <c:v>25</c:v>
                </c:pt>
                <c:pt idx="93">
                  <c:v>25</c:v>
                </c:pt>
                <c:pt idx="94">
                  <c:v>25</c:v>
                </c:pt>
                <c:pt idx="95">
                  <c:v>25</c:v>
                </c:pt>
                <c:pt idx="96">
                  <c:v>25</c:v>
                </c:pt>
                <c:pt idx="97">
                  <c:v>25</c:v>
                </c:pt>
                <c:pt idx="98">
                  <c:v>25</c:v>
                </c:pt>
                <c:pt idx="99">
                  <c:v>25</c:v>
                </c:pt>
                <c:pt idx="100">
                  <c:v>25</c:v>
                </c:pt>
                <c:pt idx="101">
                  <c:v>25</c:v>
                </c:pt>
                <c:pt idx="102">
                  <c:v>25</c:v>
                </c:pt>
                <c:pt idx="103">
                  <c:v>26</c:v>
                </c:pt>
                <c:pt idx="104">
                  <c:v>26</c:v>
                </c:pt>
                <c:pt idx="105">
                  <c:v>26</c:v>
                </c:pt>
                <c:pt idx="106">
                  <c:v>26</c:v>
                </c:pt>
                <c:pt idx="107">
                  <c:v>26</c:v>
                </c:pt>
                <c:pt idx="108">
                  <c:v>26</c:v>
                </c:pt>
                <c:pt idx="109">
                  <c:v>26</c:v>
                </c:pt>
                <c:pt idx="110">
                  <c:v>26</c:v>
                </c:pt>
                <c:pt idx="111">
                  <c:v>26</c:v>
                </c:pt>
                <c:pt idx="112">
                  <c:v>26</c:v>
                </c:pt>
                <c:pt idx="113">
                  <c:v>26</c:v>
                </c:pt>
                <c:pt idx="114">
                  <c:v>26</c:v>
                </c:pt>
                <c:pt idx="115">
                  <c:v>26</c:v>
                </c:pt>
                <c:pt idx="116">
                  <c:v>27</c:v>
                </c:pt>
                <c:pt idx="117">
                  <c:v>27</c:v>
                </c:pt>
                <c:pt idx="118">
                  <c:v>27</c:v>
                </c:pt>
                <c:pt idx="119">
                  <c:v>27</c:v>
                </c:pt>
                <c:pt idx="120">
                  <c:v>27</c:v>
                </c:pt>
                <c:pt idx="121">
                  <c:v>27</c:v>
                </c:pt>
                <c:pt idx="122">
                  <c:v>27</c:v>
                </c:pt>
                <c:pt idx="123">
                  <c:v>28</c:v>
                </c:pt>
                <c:pt idx="124">
                  <c:v>28</c:v>
                </c:pt>
                <c:pt idx="125">
                  <c:v>28</c:v>
                </c:pt>
                <c:pt idx="126">
                  <c:v>28</c:v>
                </c:pt>
                <c:pt idx="127">
                  <c:v>28</c:v>
                </c:pt>
                <c:pt idx="128">
                  <c:v>28</c:v>
                </c:pt>
                <c:pt idx="129">
                  <c:v>28</c:v>
                </c:pt>
                <c:pt idx="130">
                  <c:v>28</c:v>
                </c:pt>
                <c:pt idx="131">
                  <c:v>28</c:v>
                </c:pt>
                <c:pt idx="132">
                  <c:v>28</c:v>
                </c:pt>
                <c:pt idx="133">
                  <c:v>28</c:v>
                </c:pt>
                <c:pt idx="134">
                  <c:v>29</c:v>
                </c:pt>
                <c:pt idx="135">
                  <c:v>29</c:v>
                </c:pt>
                <c:pt idx="136">
                  <c:v>29</c:v>
                </c:pt>
                <c:pt idx="137">
                  <c:v>29</c:v>
                </c:pt>
                <c:pt idx="138">
                  <c:v>29</c:v>
                </c:pt>
                <c:pt idx="139">
                  <c:v>29</c:v>
                </c:pt>
                <c:pt idx="140">
                  <c:v>29</c:v>
                </c:pt>
                <c:pt idx="141">
                  <c:v>29</c:v>
                </c:pt>
                <c:pt idx="142">
                  <c:v>29</c:v>
                </c:pt>
                <c:pt idx="143">
                  <c:v>29</c:v>
                </c:pt>
                <c:pt idx="144">
                  <c:v>30</c:v>
                </c:pt>
                <c:pt idx="145">
                  <c:v>30</c:v>
                </c:pt>
                <c:pt idx="146">
                  <c:v>30</c:v>
                </c:pt>
                <c:pt idx="147">
                  <c:v>30</c:v>
                </c:pt>
                <c:pt idx="148">
                  <c:v>30</c:v>
                </c:pt>
                <c:pt idx="149">
                  <c:v>30</c:v>
                </c:pt>
                <c:pt idx="150">
                  <c:v>30</c:v>
                </c:pt>
                <c:pt idx="151">
                  <c:v>30</c:v>
                </c:pt>
                <c:pt idx="152">
                  <c:v>30</c:v>
                </c:pt>
                <c:pt idx="153">
                  <c:v>30</c:v>
                </c:pt>
                <c:pt idx="154">
                  <c:v>31</c:v>
                </c:pt>
                <c:pt idx="155">
                  <c:v>31</c:v>
                </c:pt>
                <c:pt idx="156">
                  <c:v>31</c:v>
                </c:pt>
                <c:pt idx="157">
                  <c:v>31</c:v>
                </c:pt>
                <c:pt idx="158">
                  <c:v>31</c:v>
                </c:pt>
                <c:pt idx="159">
                  <c:v>31</c:v>
                </c:pt>
                <c:pt idx="160">
                  <c:v>31</c:v>
                </c:pt>
                <c:pt idx="161">
                  <c:v>31</c:v>
                </c:pt>
                <c:pt idx="162">
                  <c:v>32</c:v>
                </c:pt>
                <c:pt idx="163">
                  <c:v>32</c:v>
                </c:pt>
                <c:pt idx="164">
                  <c:v>32</c:v>
                </c:pt>
                <c:pt idx="165">
                  <c:v>32</c:v>
                </c:pt>
                <c:pt idx="166">
                  <c:v>32</c:v>
                </c:pt>
                <c:pt idx="167">
                  <c:v>32</c:v>
                </c:pt>
                <c:pt idx="168">
                  <c:v>32</c:v>
                </c:pt>
                <c:pt idx="169">
                  <c:v>32</c:v>
                </c:pt>
                <c:pt idx="170">
                  <c:v>32</c:v>
                </c:pt>
                <c:pt idx="171">
                  <c:v>32</c:v>
                </c:pt>
                <c:pt idx="172">
                  <c:v>32</c:v>
                </c:pt>
                <c:pt idx="173">
                  <c:v>33</c:v>
                </c:pt>
                <c:pt idx="174">
                  <c:v>33</c:v>
                </c:pt>
                <c:pt idx="175">
                  <c:v>33</c:v>
                </c:pt>
                <c:pt idx="176">
                  <c:v>33</c:v>
                </c:pt>
                <c:pt idx="177">
                  <c:v>33</c:v>
                </c:pt>
                <c:pt idx="178">
                  <c:v>33</c:v>
                </c:pt>
                <c:pt idx="179">
                  <c:v>33</c:v>
                </c:pt>
                <c:pt idx="180">
                  <c:v>33</c:v>
                </c:pt>
                <c:pt idx="181">
                  <c:v>33</c:v>
                </c:pt>
                <c:pt idx="182">
                  <c:v>33</c:v>
                </c:pt>
                <c:pt idx="183">
                  <c:v>33</c:v>
                </c:pt>
                <c:pt idx="184">
                  <c:v>33</c:v>
                </c:pt>
                <c:pt idx="185">
                  <c:v>33</c:v>
                </c:pt>
                <c:pt idx="186">
                  <c:v>33</c:v>
                </c:pt>
                <c:pt idx="187">
                  <c:v>34</c:v>
                </c:pt>
                <c:pt idx="188">
                  <c:v>34</c:v>
                </c:pt>
                <c:pt idx="189">
                  <c:v>34</c:v>
                </c:pt>
                <c:pt idx="190">
                  <c:v>34</c:v>
                </c:pt>
                <c:pt idx="191">
                  <c:v>34</c:v>
                </c:pt>
                <c:pt idx="192">
                  <c:v>34</c:v>
                </c:pt>
                <c:pt idx="193">
                  <c:v>34</c:v>
                </c:pt>
                <c:pt idx="194">
                  <c:v>34</c:v>
                </c:pt>
                <c:pt idx="195">
                  <c:v>34</c:v>
                </c:pt>
                <c:pt idx="196">
                  <c:v>34</c:v>
                </c:pt>
                <c:pt idx="197">
                  <c:v>34</c:v>
                </c:pt>
                <c:pt idx="198">
                  <c:v>34</c:v>
                </c:pt>
                <c:pt idx="199">
                  <c:v>35</c:v>
                </c:pt>
                <c:pt idx="200">
                  <c:v>35</c:v>
                </c:pt>
                <c:pt idx="201">
                  <c:v>35</c:v>
                </c:pt>
                <c:pt idx="202">
                  <c:v>35</c:v>
                </c:pt>
                <c:pt idx="203">
                  <c:v>35</c:v>
                </c:pt>
                <c:pt idx="204">
                  <c:v>35</c:v>
                </c:pt>
                <c:pt idx="205">
                  <c:v>35</c:v>
                </c:pt>
                <c:pt idx="206">
                  <c:v>35</c:v>
                </c:pt>
                <c:pt idx="207">
                  <c:v>35</c:v>
                </c:pt>
                <c:pt idx="208">
                  <c:v>35</c:v>
                </c:pt>
                <c:pt idx="209">
                  <c:v>35</c:v>
                </c:pt>
                <c:pt idx="210">
                  <c:v>35</c:v>
                </c:pt>
                <c:pt idx="211">
                  <c:v>35</c:v>
                </c:pt>
                <c:pt idx="212">
                  <c:v>35</c:v>
                </c:pt>
                <c:pt idx="213">
                  <c:v>35</c:v>
                </c:pt>
                <c:pt idx="214">
                  <c:v>36</c:v>
                </c:pt>
                <c:pt idx="215">
                  <c:v>36</c:v>
                </c:pt>
                <c:pt idx="216">
                  <c:v>36</c:v>
                </c:pt>
                <c:pt idx="217">
                  <c:v>36</c:v>
                </c:pt>
                <c:pt idx="218">
                  <c:v>36</c:v>
                </c:pt>
                <c:pt idx="219">
                  <c:v>36</c:v>
                </c:pt>
                <c:pt idx="220">
                  <c:v>36</c:v>
                </c:pt>
                <c:pt idx="221">
                  <c:v>36</c:v>
                </c:pt>
                <c:pt idx="222">
                  <c:v>36</c:v>
                </c:pt>
                <c:pt idx="223">
                  <c:v>36</c:v>
                </c:pt>
                <c:pt idx="224">
                  <c:v>36</c:v>
                </c:pt>
                <c:pt idx="225">
                  <c:v>37</c:v>
                </c:pt>
                <c:pt idx="226">
                  <c:v>37</c:v>
                </c:pt>
                <c:pt idx="227">
                  <c:v>37</c:v>
                </c:pt>
                <c:pt idx="228">
                  <c:v>37</c:v>
                </c:pt>
                <c:pt idx="229">
                  <c:v>37</c:v>
                </c:pt>
                <c:pt idx="230">
                  <c:v>37</c:v>
                </c:pt>
                <c:pt idx="231">
                  <c:v>37</c:v>
                </c:pt>
                <c:pt idx="232">
                  <c:v>37</c:v>
                </c:pt>
                <c:pt idx="233">
                  <c:v>37</c:v>
                </c:pt>
                <c:pt idx="234">
                  <c:v>37</c:v>
                </c:pt>
                <c:pt idx="235">
                  <c:v>37</c:v>
                </c:pt>
                <c:pt idx="236">
                  <c:v>38</c:v>
                </c:pt>
                <c:pt idx="237">
                  <c:v>38</c:v>
                </c:pt>
                <c:pt idx="238">
                  <c:v>38</c:v>
                </c:pt>
                <c:pt idx="239">
                  <c:v>38</c:v>
                </c:pt>
                <c:pt idx="240">
                  <c:v>38</c:v>
                </c:pt>
                <c:pt idx="241">
                  <c:v>38</c:v>
                </c:pt>
                <c:pt idx="242">
                  <c:v>38</c:v>
                </c:pt>
                <c:pt idx="243">
                  <c:v>38</c:v>
                </c:pt>
                <c:pt idx="244">
                  <c:v>38</c:v>
                </c:pt>
                <c:pt idx="245">
                  <c:v>38</c:v>
                </c:pt>
                <c:pt idx="246">
                  <c:v>38</c:v>
                </c:pt>
                <c:pt idx="247">
                  <c:v>38</c:v>
                </c:pt>
                <c:pt idx="248">
                  <c:v>38</c:v>
                </c:pt>
                <c:pt idx="249">
                  <c:v>38</c:v>
                </c:pt>
                <c:pt idx="250">
                  <c:v>39</c:v>
                </c:pt>
                <c:pt idx="251">
                  <c:v>39</c:v>
                </c:pt>
                <c:pt idx="252">
                  <c:v>39</c:v>
                </c:pt>
                <c:pt idx="253">
                  <c:v>39</c:v>
                </c:pt>
                <c:pt idx="254">
                  <c:v>39</c:v>
                </c:pt>
                <c:pt idx="255">
                  <c:v>39</c:v>
                </c:pt>
                <c:pt idx="256">
                  <c:v>39</c:v>
                </c:pt>
                <c:pt idx="257">
                  <c:v>39</c:v>
                </c:pt>
                <c:pt idx="258">
                  <c:v>39</c:v>
                </c:pt>
                <c:pt idx="259">
                  <c:v>39</c:v>
                </c:pt>
                <c:pt idx="260">
                  <c:v>39</c:v>
                </c:pt>
                <c:pt idx="261">
                  <c:v>39</c:v>
                </c:pt>
                <c:pt idx="262">
                  <c:v>39</c:v>
                </c:pt>
                <c:pt idx="263">
                  <c:v>39</c:v>
                </c:pt>
                <c:pt idx="264">
                  <c:v>39</c:v>
                </c:pt>
                <c:pt idx="265">
                  <c:v>40</c:v>
                </c:pt>
                <c:pt idx="266">
                  <c:v>40</c:v>
                </c:pt>
                <c:pt idx="267">
                  <c:v>40</c:v>
                </c:pt>
                <c:pt idx="268">
                  <c:v>40</c:v>
                </c:pt>
                <c:pt idx="269">
                  <c:v>40</c:v>
                </c:pt>
                <c:pt idx="270">
                  <c:v>40</c:v>
                </c:pt>
                <c:pt idx="271">
                  <c:v>40</c:v>
                </c:pt>
                <c:pt idx="272">
                  <c:v>40</c:v>
                </c:pt>
                <c:pt idx="273">
                  <c:v>40</c:v>
                </c:pt>
                <c:pt idx="274">
                  <c:v>40</c:v>
                </c:pt>
                <c:pt idx="275">
                  <c:v>40</c:v>
                </c:pt>
                <c:pt idx="276">
                  <c:v>41</c:v>
                </c:pt>
                <c:pt idx="277">
                  <c:v>41</c:v>
                </c:pt>
                <c:pt idx="278">
                  <c:v>41</c:v>
                </c:pt>
                <c:pt idx="279">
                  <c:v>41</c:v>
                </c:pt>
                <c:pt idx="280">
                  <c:v>41</c:v>
                </c:pt>
                <c:pt idx="281">
                  <c:v>41</c:v>
                </c:pt>
                <c:pt idx="282">
                  <c:v>41</c:v>
                </c:pt>
                <c:pt idx="283">
                  <c:v>41</c:v>
                </c:pt>
                <c:pt idx="284">
                  <c:v>41</c:v>
                </c:pt>
                <c:pt idx="285">
                  <c:v>42</c:v>
                </c:pt>
                <c:pt idx="286">
                  <c:v>42</c:v>
                </c:pt>
                <c:pt idx="287">
                  <c:v>42</c:v>
                </c:pt>
                <c:pt idx="288">
                  <c:v>42</c:v>
                </c:pt>
                <c:pt idx="289">
                  <c:v>42</c:v>
                </c:pt>
                <c:pt idx="290">
                  <c:v>42</c:v>
                </c:pt>
                <c:pt idx="291">
                  <c:v>42</c:v>
                </c:pt>
                <c:pt idx="292">
                  <c:v>42</c:v>
                </c:pt>
                <c:pt idx="293">
                  <c:v>42</c:v>
                </c:pt>
                <c:pt idx="294">
                  <c:v>42</c:v>
                </c:pt>
                <c:pt idx="295">
                  <c:v>42</c:v>
                </c:pt>
                <c:pt idx="296">
                  <c:v>42</c:v>
                </c:pt>
                <c:pt idx="297">
                  <c:v>42</c:v>
                </c:pt>
                <c:pt idx="298">
                  <c:v>42</c:v>
                </c:pt>
                <c:pt idx="299">
                  <c:v>42</c:v>
                </c:pt>
                <c:pt idx="300">
                  <c:v>43</c:v>
                </c:pt>
                <c:pt idx="301">
                  <c:v>43</c:v>
                </c:pt>
                <c:pt idx="302">
                  <c:v>43</c:v>
                </c:pt>
                <c:pt idx="303">
                  <c:v>43</c:v>
                </c:pt>
                <c:pt idx="304">
                  <c:v>43</c:v>
                </c:pt>
                <c:pt idx="305">
                  <c:v>43</c:v>
                </c:pt>
                <c:pt idx="306">
                  <c:v>43</c:v>
                </c:pt>
                <c:pt idx="307">
                  <c:v>43</c:v>
                </c:pt>
                <c:pt idx="308">
                  <c:v>43</c:v>
                </c:pt>
                <c:pt idx="309">
                  <c:v>43</c:v>
                </c:pt>
                <c:pt idx="310">
                  <c:v>43</c:v>
                </c:pt>
                <c:pt idx="311">
                  <c:v>43</c:v>
                </c:pt>
                <c:pt idx="312">
                  <c:v>43</c:v>
                </c:pt>
                <c:pt idx="313">
                  <c:v>43</c:v>
                </c:pt>
                <c:pt idx="314">
                  <c:v>43</c:v>
                </c:pt>
                <c:pt idx="315">
                  <c:v>44</c:v>
                </c:pt>
                <c:pt idx="316">
                  <c:v>44</c:v>
                </c:pt>
                <c:pt idx="317">
                  <c:v>44</c:v>
                </c:pt>
                <c:pt idx="318">
                  <c:v>44</c:v>
                </c:pt>
                <c:pt idx="319">
                  <c:v>44</c:v>
                </c:pt>
                <c:pt idx="320">
                  <c:v>44</c:v>
                </c:pt>
                <c:pt idx="321">
                  <c:v>44</c:v>
                </c:pt>
                <c:pt idx="322">
                  <c:v>44</c:v>
                </c:pt>
                <c:pt idx="323">
                  <c:v>44</c:v>
                </c:pt>
                <c:pt idx="324">
                  <c:v>44</c:v>
                </c:pt>
                <c:pt idx="325">
                  <c:v>44</c:v>
                </c:pt>
                <c:pt idx="326">
                  <c:v>44</c:v>
                </c:pt>
                <c:pt idx="327">
                  <c:v>44</c:v>
                </c:pt>
                <c:pt idx="328">
                  <c:v>44</c:v>
                </c:pt>
                <c:pt idx="329">
                  <c:v>44</c:v>
                </c:pt>
                <c:pt idx="330">
                  <c:v>45</c:v>
                </c:pt>
                <c:pt idx="331">
                  <c:v>45</c:v>
                </c:pt>
                <c:pt idx="332">
                  <c:v>45</c:v>
                </c:pt>
                <c:pt idx="333">
                  <c:v>45</c:v>
                </c:pt>
                <c:pt idx="334">
                  <c:v>45</c:v>
                </c:pt>
                <c:pt idx="335">
                  <c:v>45</c:v>
                </c:pt>
                <c:pt idx="336">
                  <c:v>45</c:v>
                </c:pt>
                <c:pt idx="337">
                  <c:v>45</c:v>
                </c:pt>
                <c:pt idx="338">
                  <c:v>45</c:v>
                </c:pt>
                <c:pt idx="339">
                  <c:v>45</c:v>
                </c:pt>
                <c:pt idx="340">
                  <c:v>45</c:v>
                </c:pt>
                <c:pt idx="341">
                  <c:v>46</c:v>
                </c:pt>
                <c:pt idx="342">
                  <c:v>46</c:v>
                </c:pt>
                <c:pt idx="343">
                  <c:v>46</c:v>
                </c:pt>
                <c:pt idx="344">
                  <c:v>46</c:v>
                </c:pt>
                <c:pt idx="345">
                  <c:v>46</c:v>
                </c:pt>
                <c:pt idx="346">
                  <c:v>46</c:v>
                </c:pt>
                <c:pt idx="347">
                  <c:v>46</c:v>
                </c:pt>
                <c:pt idx="348">
                  <c:v>46</c:v>
                </c:pt>
                <c:pt idx="349">
                  <c:v>47</c:v>
                </c:pt>
                <c:pt idx="350">
                  <c:v>47</c:v>
                </c:pt>
                <c:pt idx="351">
                  <c:v>47</c:v>
                </c:pt>
                <c:pt idx="352">
                  <c:v>47</c:v>
                </c:pt>
                <c:pt idx="353">
                  <c:v>47</c:v>
                </c:pt>
                <c:pt idx="354">
                  <c:v>47</c:v>
                </c:pt>
                <c:pt idx="355">
                  <c:v>47</c:v>
                </c:pt>
                <c:pt idx="356">
                  <c:v>47</c:v>
                </c:pt>
                <c:pt idx="357">
                  <c:v>47</c:v>
                </c:pt>
                <c:pt idx="358">
                  <c:v>47</c:v>
                </c:pt>
                <c:pt idx="359">
                  <c:v>47</c:v>
                </c:pt>
                <c:pt idx="360">
                  <c:v>47</c:v>
                </c:pt>
                <c:pt idx="361">
                  <c:v>48</c:v>
                </c:pt>
                <c:pt idx="362">
                  <c:v>48</c:v>
                </c:pt>
                <c:pt idx="363">
                  <c:v>48</c:v>
                </c:pt>
                <c:pt idx="364">
                  <c:v>48</c:v>
                </c:pt>
                <c:pt idx="365">
                  <c:v>48</c:v>
                </c:pt>
                <c:pt idx="366">
                  <c:v>48</c:v>
                </c:pt>
                <c:pt idx="367">
                  <c:v>48</c:v>
                </c:pt>
                <c:pt idx="368">
                  <c:v>48</c:v>
                </c:pt>
                <c:pt idx="369">
                  <c:v>48</c:v>
                </c:pt>
                <c:pt idx="370">
                  <c:v>48</c:v>
                </c:pt>
                <c:pt idx="371">
                  <c:v>48</c:v>
                </c:pt>
                <c:pt idx="372">
                  <c:v>48</c:v>
                </c:pt>
                <c:pt idx="373">
                  <c:v>48</c:v>
                </c:pt>
                <c:pt idx="374">
                  <c:v>48</c:v>
                </c:pt>
                <c:pt idx="375">
                  <c:v>48</c:v>
                </c:pt>
                <c:pt idx="376">
                  <c:v>49</c:v>
                </c:pt>
                <c:pt idx="377">
                  <c:v>49</c:v>
                </c:pt>
                <c:pt idx="378">
                  <c:v>49</c:v>
                </c:pt>
                <c:pt idx="379">
                  <c:v>50</c:v>
                </c:pt>
                <c:pt idx="380">
                  <c:v>50</c:v>
                </c:pt>
                <c:pt idx="381">
                  <c:v>50</c:v>
                </c:pt>
                <c:pt idx="382">
                  <c:v>50</c:v>
                </c:pt>
                <c:pt idx="383">
                  <c:v>50</c:v>
                </c:pt>
                <c:pt idx="384">
                  <c:v>50</c:v>
                </c:pt>
                <c:pt idx="385">
                  <c:v>50</c:v>
                </c:pt>
                <c:pt idx="386">
                  <c:v>50</c:v>
                </c:pt>
                <c:pt idx="387">
                  <c:v>50</c:v>
                </c:pt>
                <c:pt idx="388">
                  <c:v>50</c:v>
                </c:pt>
                <c:pt idx="389">
                  <c:v>50</c:v>
                </c:pt>
                <c:pt idx="390">
                  <c:v>50</c:v>
                </c:pt>
                <c:pt idx="391">
                  <c:v>50</c:v>
                </c:pt>
                <c:pt idx="392">
                  <c:v>50</c:v>
                </c:pt>
                <c:pt idx="393">
                  <c:v>50</c:v>
                </c:pt>
                <c:pt idx="394">
                  <c:v>50</c:v>
                </c:pt>
                <c:pt idx="395">
                  <c:v>50</c:v>
                </c:pt>
                <c:pt idx="396">
                  <c:v>51</c:v>
                </c:pt>
                <c:pt idx="397">
                  <c:v>51</c:v>
                </c:pt>
                <c:pt idx="398">
                  <c:v>51</c:v>
                </c:pt>
                <c:pt idx="399">
                  <c:v>51</c:v>
                </c:pt>
                <c:pt idx="400">
                  <c:v>51</c:v>
                </c:pt>
                <c:pt idx="401">
                  <c:v>51</c:v>
                </c:pt>
                <c:pt idx="402">
                  <c:v>51</c:v>
                </c:pt>
                <c:pt idx="403">
                  <c:v>51</c:v>
                </c:pt>
                <c:pt idx="404">
                  <c:v>51</c:v>
                </c:pt>
                <c:pt idx="405">
                  <c:v>51</c:v>
                </c:pt>
                <c:pt idx="406">
                  <c:v>51</c:v>
                </c:pt>
                <c:pt idx="407">
                  <c:v>51</c:v>
                </c:pt>
                <c:pt idx="408">
                  <c:v>51</c:v>
                </c:pt>
                <c:pt idx="409">
                  <c:v>51</c:v>
                </c:pt>
                <c:pt idx="410">
                  <c:v>51</c:v>
                </c:pt>
                <c:pt idx="411">
                  <c:v>51</c:v>
                </c:pt>
                <c:pt idx="412">
                  <c:v>52</c:v>
                </c:pt>
                <c:pt idx="413">
                  <c:v>52</c:v>
                </c:pt>
                <c:pt idx="414">
                  <c:v>52</c:v>
                </c:pt>
                <c:pt idx="415">
                  <c:v>52</c:v>
                </c:pt>
                <c:pt idx="416">
                  <c:v>52</c:v>
                </c:pt>
                <c:pt idx="417">
                  <c:v>52</c:v>
                </c:pt>
                <c:pt idx="418">
                  <c:v>52</c:v>
                </c:pt>
                <c:pt idx="419">
                  <c:v>52</c:v>
                </c:pt>
                <c:pt idx="420">
                  <c:v>52</c:v>
                </c:pt>
                <c:pt idx="421">
                  <c:v>52</c:v>
                </c:pt>
                <c:pt idx="422">
                  <c:v>52</c:v>
                </c:pt>
                <c:pt idx="423">
                  <c:v>52</c:v>
                </c:pt>
                <c:pt idx="424">
                  <c:v>52</c:v>
                </c:pt>
                <c:pt idx="425">
                  <c:v>52</c:v>
                </c:pt>
                <c:pt idx="426">
                  <c:v>52</c:v>
                </c:pt>
                <c:pt idx="427">
                  <c:v>52</c:v>
                </c:pt>
                <c:pt idx="428">
                  <c:v>52</c:v>
                </c:pt>
                <c:pt idx="429">
                  <c:v>52</c:v>
                </c:pt>
                <c:pt idx="430">
                  <c:v>52</c:v>
                </c:pt>
                <c:pt idx="431">
                  <c:v>52</c:v>
                </c:pt>
                <c:pt idx="432">
                  <c:v>53</c:v>
                </c:pt>
                <c:pt idx="433">
                  <c:v>53</c:v>
                </c:pt>
                <c:pt idx="434">
                  <c:v>53</c:v>
                </c:pt>
                <c:pt idx="435">
                  <c:v>53</c:v>
                </c:pt>
                <c:pt idx="436">
                  <c:v>53</c:v>
                </c:pt>
                <c:pt idx="437">
                  <c:v>53</c:v>
                </c:pt>
                <c:pt idx="438">
                  <c:v>53</c:v>
                </c:pt>
                <c:pt idx="439">
                  <c:v>53</c:v>
                </c:pt>
                <c:pt idx="440">
                  <c:v>53</c:v>
                </c:pt>
                <c:pt idx="441">
                  <c:v>53</c:v>
                </c:pt>
                <c:pt idx="442">
                  <c:v>53</c:v>
                </c:pt>
                <c:pt idx="443">
                  <c:v>53</c:v>
                </c:pt>
                <c:pt idx="444">
                  <c:v>53</c:v>
                </c:pt>
                <c:pt idx="445">
                  <c:v>54</c:v>
                </c:pt>
                <c:pt idx="446">
                  <c:v>54</c:v>
                </c:pt>
                <c:pt idx="447">
                  <c:v>54</c:v>
                </c:pt>
                <c:pt idx="448">
                  <c:v>54</c:v>
                </c:pt>
                <c:pt idx="449">
                  <c:v>54</c:v>
                </c:pt>
                <c:pt idx="450">
                  <c:v>54</c:v>
                </c:pt>
                <c:pt idx="451">
                  <c:v>54</c:v>
                </c:pt>
                <c:pt idx="452">
                  <c:v>54</c:v>
                </c:pt>
                <c:pt idx="453">
                  <c:v>54</c:v>
                </c:pt>
                <c:pt idx="454">
                  <c:v>54</c:v>
                </c:pt>
                <c:pt idx="455">
                  <c:v>54</c:v>
                </c:pt>
                <c:pt idx="456">
                  <c:v>54</c:v>
                </c:pt>
                <c:pt idx="457">
                  <c:v>54</c:v>
                </c:pt>
                <c:pt idx="458">
                  <c:v>55</c:v>
                </c:pt>
                <c:pt idx="459">
                  <c:v>55</c:v>
                </c:pt>
                <c:pt idx="460">
                  <c:v>55</c:v>
                </c:pt>
                <c:pt idx="461">
                  <c:v>55</c:v>
                </c:pt>
                <c:pt idx="462">
                  <c:v>55</c:v>
                </c:pt>
                <c:pt idx="463">
                  <c:v>55</c:v>
                </c:pt>
                <c:pt idx="464">
                  <c:v>55</c:v>
                </c:pt>
                <c:pt idx="465">
                  <c:v>55</c:v>
                </c:pt>
                <c:pt idx="466">
                  <c:v>55</c:v>
                </c:pt>
                <c:pt idx="467">
                  <c:v>55</c:v>
                </c:pt>
                <c:pt idx="468">
                  <c:v>55</c:v>
                </c:pt>
                <c:pt idx="469">
                  <c:v>55</c:v>
                </c:pt>
                <c:pt idx="470">
                  <c:v>55</c:v>
                </c:pt>
                <c:pt idx="471">
                  <c:v>55</c:v>
                </c:pt>
                <c:pt idx="472">
                  <c:v>55</c:v>
                </c:pt>
                <c:pt idx="473">
                  <c:v>55</c:v>
                </c:pt>
                <c:pt idx="474">
                  <c:v>55</c:v>
                </c:pt>
                <c:pt idx="475">
                  <c:v>55</c:v>
                </c:pt>
                <c:pt idx="476">
                  <c:v>56</c:v>
                </c:pt>
                <c:pt idx="477">
                  <c:v>56</c:v>
                </c:pt>
                <c:pt idx="478">
                  <c:v>56</c:v>
                </c:pt>
                <c:pt idx="479">
                  <c:v>56</c:v>
                </c:pt>
                <c:pt idx="480">
                  <c:v>56</c:v>
                </c:pt>
                <c:pt idx="481">
                  <c:v>56</c:v>
                </c:pt>
                <c:pt idx="482">
                  <c:v>56</c:v>
                </c:pt>
                <c:pt idx="483">
                  <c:v>56</c:v>
                </c:pt>
                <c:pt idx="484">
                  <c:v>56</c:v>
                </c:pt>
                <c:pt idx="485">
                  <c:v>56</c:v>
                </c:pt>
                <c:pt idx="486">
                  <c:v>56</c:v>
                </c:pt>
                <c:pt idx="487">
                  <c:v>56</c:v>
                </c:pt>
                <c:pt idx="488">
                  <c:v>56</c:v>
                </c:pt>
                <c:pt idx="489">
                  <c:v>56</c:v>
                </c:pt>
                <c:pt idx="490">
                  <c:v>56</c:v>
                </c:pt>
                <c:pt idx="491">
                  <c:v>56</c:v>
                </c:pt>
                <c:pt idx="492">
                  <c:v>56</c:v>
                </c:pt>
                <c:pt idx="493">
                  <c:v>56</c:v>
                </c:pt>
                <c:pt idx="494">
                  <c:v>57</c:v>
                </c:pt>
                <c:pt idx="495">
                  <c:v>57</c:v>
                </c:pt>
                <c:pt idx="496">
                  <c:v>57</c:v>
                </c:pt>
                <c:pt idx="497">
                  <c:v>57</c:v>
                </c:pt>
                <c:pt idx="498">
                  <c:v>57</c:v>
                </c:pt>
                <c:pt idx="499">
                  <c:v>57</c:v>
                </c:pt>
                <c:pt idx="500">
                  <c:v>57</c:v>
                </c:pt>
                <c:pt idx="501">
                  <c:v>57</c:v>
                </c:pt>
                <c:pt idx="502">
                  <c:v>57</c:v>
                </c:pt>
                <c:pt idx="503">
                  <c:v>57</c:v>
                </c:pt>
                <c:pt idx="504">
                  <c:v>57</c:v>
                </c:pt>
                <c:pt idx="505">
                  <c:v>57</c:v>
                </c:pt>
                <c:pt idx="506">
                  <c:v>57</c:v>
                </c:pt>
                <c:pt idx="507">
                  <c:v>57</c:v>
                </c:pt>
                <c:pt idx="508">
                  <c:v>57</c:v>
                </c:pt>
                <c:pt idx="509">
                  <c:v>57</c:v>
                </c:pt>
                <c:pt idx="510">
                  <c:v>57</c:v>
                </c:pt>
                <c:pt idx="511">
                  <c:v>57</c:v>
                </c:pt>
                <c:pt idx="512">
                  <c:v>58</c:v>
                </c:pt>
                <c:pt idx="513">
                  <c:v>58</c:v>
                </c:pt>
                <c:pt idx="514">
                  <c:v>58</c:v>
                </c:pt>
                <c:pt idx="515">
                  <c:v>58</c:v>
                </c:pt>
                <c:pt idx="516">
                  <c:v>58</c:v>
                </c:pt>
                <c:pt idx="517">
                  <c:v>58</c:v>
                </c:pt>
                <c:pt idx="518">
                  <c:v>58</c:v>
                </c:pt>
                <c:pt idx="519">
                  <c:v>58</c:v>
                </c:pt>
                <c:pt idx="520">
                  <c:v>58</c:v>
                </c:pt>
                <c:pt idx="521">
                  <c:v>58</c:v>
                </c:pt>
                <c:pt idx="522">
                  <c:v>58</c:v>
                </c:pt>
                <c:pt idx="523">
                  <c:v>58</c:v>
                </c:pt>
                <c:pt idx="524">
                  <c:v>58</c:v>
                </c:pt>
                <c:pt idx="525">
                  <c:v>58</c:v>
                </c:pt>
                <c:pt idx="526">
                  <c:v>58</c:v>
                </c:pt>
                <c:pt idx="527">
                  <c:v>58</c:v>
                </c:pt>
                <c:pt idx="528">
                  <c:v>58</c:v>
                </c:pt>
                <c:pt idx="529">
                  <c:v>59</c:v>
                </c:pt>
                <c:pt idx="530">
                  <c:v>59</c:v>
                </c:pt>
                <c:pt idx="531">
                  <c:v>59</c:v>
                </c:pt>
                <c:pt idx="532">
                  <c:v>59</c:v>
                </c:pt>
                <c:pt idx="533">
                  <c:v>59</c:v>
                </c:pt>
                <c:pt idx="534">
                  <c:v>59</c:v>
                </c:pt>
                <c:pt idx="535">
                  <c:v>59</c:v>
                </c:pt>
                <c:pt idx="536">
                  <c:v>59</c:v>
                </c:pt>
                <c:pt idx="537">
                  <c:v>59</c:v>
                </c:pt>
                <c:pt idx="538">
                  <c:v>59</c:v>
                </c:pt>
                <c:pt idx="539">
                  <c:v>59</c:v>
                </c:pt>
                <c:pt idx="540">
                  <c:v>59</c:v>
                </c:pt>
                <c:pt idx="541">
                  <c:v>59</c:v>
                </c:pt>
                <c:pt idx="542">
                  <c:v>59</c:v>
                </c:pt>
                <c:pt idx="543">
                  <c:v>59</c:v>
                </c:pt>
                <c:pt idx="544">
                  <c:v>59</c:v>
                </c:pt>
                <c:pt idx="545">
                  <c:v>60</c:v>
                </c:pt>
                <c:pt idx="546">
                  <c:v>60</c:v>
                </c:pt>
                <c:pt idx="547">
                  <c:v>60</c:v>
                </c:pt>
                <c:pt idx="548">
                  <c:v>60</c:v>
                </c:pt>
                <c:pt idx="549">
                  <c:v>60</c:v>
                </c:pt>
                <c:pt idx="550">
                  <c:v>60</c:v>
                </c:pt>
                <c:pt idx="551">
                  <c:v>60</c:v>
                </c:pt>
                <c:pt idx="552">
                  <c:v>60</c:v>
                </c:pt>
                <c:pt idx="553">
                  <c:v>60</c:v>
                </c:pt>
                <c:pt idx="554">
                  <c:v>60</c:v>
                </c:pt>
                <c:pt idx="555">
                  <c:v>60</c:v>
                </c:pt>
                <c:pt idx="556">
                  <c:v>60</c:v>
                </c:pt>
                <c:pt idx="557">
                  <c:v>60</c:v>
                </c:pt>
                <c:pt idx="558">
                  <c:v>60</c:v>
                </c:pt>
                <c:pt idx="559">
                  <c:v>60</c:v>
                </c:pt>
                <c:pt idx="560">
                  <c:v>60</c:v>
                </c:pt>
                <c:pt idx="561">
                  <c:v>61</c:v>
                </c:pt>
                <c:pt idx="562">
                  <c:v>61</c:v>
                </c:pt>
                <c:pt idx="563">
                  <c:v>61</c:v>
                </c:pt>
                <c:pt idx="564">
                  <c:v>61</c:v>
                </c:pt>
                <c:pt idx="565">
                  <c:v>61</c:v>
                </c:pt>
                <c:pt idx="566">
                  <c:v>61</c:v>
                </c:pt>
                <c:pt idx="567">
                  <c:v>61</c:v>
                </c:pt>
                <c:pt idx="568">
                  <c:v>61</c:v>
                </c:pt>
                <c:pt idx="569">
                  <c:v>61</c:v>
                </c:pt>
                <c:pt idx="570">
                  <c:v>61</c:v>
                </c:pt>
                <c:pt idx="571">
                  <c:v>61</c:v>
                </c:pt>
                <c:pt idx="572">
                  <c:v>61</c:v>
                </c:pt>
                <c:pt idx="573">
                  <c:v>61</c:v>
                </c:pt>
                <c:pt idx="574">
                  <c:v>61</c:v>
                </c:pt>
                <c:pt idx="575">
                  <c:v>61</c:v>
                </c:pt>
                <c:pt idx="576">
                  <c:v>61</c:v>
                </c:pt>
                <c:pt idx="577">
                  <c:v>61</c:v>
                </c:pt>
                <c:pt idx="578">
                  <c:v>61</c:v>
                </c:pt>
                <c:pt idx="579">
                  <c:v>61</c:v>
                </c:pt>
                <c:pt idx="580">
                  <c:v>61</c:v>
                </c:pt>
                <c:pt idx="581">
                  <c:v>62</c:v>
                </c:pt>
                <c:pt idx="582">
                  <c:v>62</c:v>
                </c:pt>
                <c:pt idx="583">
                  <c:v>62</c:v>
                </c:pt>
                <c:pt idx="584">
                  <c:v>62</c:v>
                </c:pt>
                <c:pt idx="585">
                  <c:v>62</c:v>
                </c:pt>
                <c:pt idx="586">
                  <c:v>62</c:v>
                </c:pt>
                <c:pt idx="587">
                  <c:v>62</c:v>
                </c:pt>
                <c:pt idx="588">
                  <c:v>62</c:v>
                </c:pt>
                <c:pt idx="589">
                  <c:v>62</c:v>
                </c:pt>
                <c:pt idx="590">
                  <c:v>62</c:v>
                </c:pt>
                <c:pt idx="591">
                  <c:v>62</c:v>
                </c:pt>
                <c:pt idx="592">
                  <c:v>62</c:v>
                </c:pt>
                <c:pt idx="593">
                  <c:v>62</c:v>
                </c:pt>
                <c:pt idx="594">
                  <c:v>62</c:v>
                </c:pt>
                <c:pt idx="595">
                  <c:v>62</c:v>
                </c:pt>
                <c:pt idx="596">
                  <c:v>62</c:v>
                </c:pt>
                <c:pt idx="597">
                  <c:v>62</c:v>
                </c:pt>
                <c:pt idx="598">
                  <c:v>62</c:v>
                </c:pt>
                <c:pt idx="599">
                  <c:v>63</c:v>
                </c:pt>
                <c:pt idx="600">
                  <c:v>63</c:v>
                </c:pt>
                <c:pt idx="601">
                  <c:v>63</c:v>
                </c:pt>
                <c:pt idx="602">
                  <c:v>63</c:v>
                </c:pt>
                <c:pt idx="603">
                  <c:v>63</c:v>
                </c:pt>
                <c:pt idx="604">
                  <c:v>63</c:v>
                </c:pt>
                <c:pt idx="605">
                  <c:v>63</c:v>
                </c:pt>
                <c:pt idx="606">
                  <c:v>63</c:v>
                </c:pt>
                <c:pt idx="607">
                  <c:v>63</c:v>
                </c:pt>
                <c:pt idx="608">
                  <c:v>63</c:v>
                </c:pt>
                <c:pt idx="609">
                  <c:v>63</c:v>
                </c:pt>
                <c:pt idx="610">
                  <c:v>63</c:v>
                </c:pt>
                <c:pt idx="611">
                  <c:v>63</c:v>
                </c:pt>
                <c:pt idx="612">
                  <c:v>63</c:v>
                </c:pt>
                <c:pt idx="613">
                  <c:v>63</c:v>
                </c:pt>
                <c:pt idx="614">
                  <c:v>63</c:v>
                </c:pt>
                <c:pt idx="615">
                  <c:v>63</c:v>
                </c:pt>
                <c:pt idx="616">
                  <c:v>64</c:v>
                </c:pt>
                <c:pt idx="617">
                  <c:v>64</c:v>
                </c:pt>
                <c:pt idx="618">
                  <c:v>64</c:v>
                </c:pt>
                <c:pt idx="619">
                  <c:v>64</c:v>
                </c:pt>
                <c:pt idx="620">
                  <c:v>64</c:v>
                </c:pt>
                <c:pt idx="621">
                  <c:v>64</c:v>
                </c:pt>
                <c:pt idx="622">
                  <c:v>64</c:v>
                </c:pt>
                <c:pt idx="623">
                  <c:v>64</c:v>
                </c:pt>
                <c:pt idx="624">
                  <c:v>64</c:v>
                </c:pt>
                <c:pt idx="625">
                  <c:v>64</c:v>
                </c:pt>
                <c:pt idx="626">
                  <c:v>64</c:v>
                </c:pt>
                <c:pt idx="627">
                  <c:v>64</c:v>
                </c:pt>
                <c:pt idx="628">
                  <c:v>64</c:v>
                </c:pt>
                <c:pt idx="629">
                  <c:v>64</c:v>
                </c:pt>
                <c:pt idx="630">
                  <c:v>64</c:v>
                </c:pt>
                <c:pt idx="631">
                  <c:v>65</c:v>
                </c:pt>
                <c:pt idx="632">
                  <c:v>65</c:v>
                </c:pt>
                <c:pt idx="633">
                  <c:v>65</c:v>
                </c:pt>
                <c:pt idx="634">
                  <c:v>65</c:v>
                </c:pt>
                <c:pt idx="635">
                  <c:v>65</c:v>
                </c:pt>
                <c:pt idx="636">
                  <c:v>65</c:v>
                </c:pt>
                <c:pt idx="637">
                  <c:v>65</c:v>
                </c:pt>
                <c:pt idx="638">
                  <c:v>65</c:v>
                </c:pt>
                <c:pt idx="639">
                  <c:v>66</c:v>
                </c:pt>
                <c:pt idx="640">
                  <c:v>66</c:v>
                </c:pt>
                <c:pt idx="641">
                  <c:v>66</c:v>
                </c:pt>
                <c:pt idx="642">
                  <c:v>66</c:v>
                </c:pt>
                <c:pt idx="643">
                  <c:v>66</c:v>
                </c:pt>
                <c:pt idx="644">
                  <c:v>66</c:v>
                </c:pt>
                <c:pt idx="645">
                  <c:v>66</c:v>
                </c:pt>
                <c:pt idx="646">
                  <c:v>67</c:v>
                </c:pt>
                <c:pt idx="647">
                  <c:v>67</c:v>
                </c:pt>
                <c:pt idx="648">
                  <c:v>67</c:v>
                </c:pt>
                <c:pt idx="649">
                  <c:v>67</c:v>
                </c:pt>
                <c:pt idx="650">
                  <c:v>67</c:v>
                </c:pt>
                <c:pt idx="651">
                  <c:v>67</c:v>
                </c:pt>
                <c:pt idx="652">
                  <c:v>67</c:v>
                </c:pt>
                <c:pt idx="653">
                  <c:v>67</c:v>
                </c:pt>
                <c:pt idx="654">
                  <c:v>68</c:v>
                </c:pt>
                <c:pt idx="655">
                  <c:v>68</c:v>
                </c:pt>
                <c:pt idx="656">
                  <c:v>68</c:v>
                </c:pt>
                <c:pt idx="657">
                  <c:v>68</c:v>
                </c:pt>
                <c:pt idx="658">
                  <c:v>68</c:v>
                </c:pt>
                <c:pt idx="659">
                  <c:v>68</c:v>
                </c:pt>
                <c:pt idx="660">
                  <c:v>68</c:v>
                </c:pt>
                <c:pt idx="661">
                  <c:v>68</c:v>
                </c:pt>
                <c:pt idx="662">
                  <c:v>68</c:v>
                </c:pt>
                <c:pt idx="663">
                  <c:v>68</c:v>
                </c:pt>
                <c:pt idx="664">
                  <c:v>69</c:v>
                </c:pt>
                <c:pt idx="665">
                  <c:v>69</c:v>
                </c:pt>
                <c:pt idx="666">
                  <c:v>69</c:v>
                </c:pt>
                <c:pt idx="667">
                  <c:v>70</c:v>
                </c:pt>
                <c:pt idx="668">
                  <c:v>70</c:v>
                </c:pt>
                <c:pt idx="669">
                  <c:v>70</c:v>
                </c:pt>
                <c:pt idx="670">
                  <c:v>70</c:v>
                </c:pt>
                <c:pt idx="671">
                  <c:v>70</c:v>
                </c:pt>
                <c:pt idx="672">
                  <c:v>70</c:v>
                </c:pt>
                <c:pt idx="673">
                  <c:v>71</c:v>
                </c:pt>
                <c:pt idx="674">
                  <c:v>72</c:v>
                </c:pt>
                <c:pt idx="675">
                  <c:v>72</c:v>
                </c:pt>
                <c:pt idx="676">
                  <c:v>73</c:v>
                </c:pt>
                <c:pt idx="677">
                  <c:v>74</c:v>
                </c:pt>
              </c:numCache>
            </c:numRef>
          </c:xVal>
          <c:yVal>
            <c:numRef>
              <c:f>Sheet1!$B$2:$B$679</c:f>
              <c:numCache>
                <c:formatCode>General</c:formatCode>
                <c:ptCount val="678"/>
                <c:pt idx="0">
                  <c:v>12</c:v>
                </c:pt>
                <c:pt idx="1">
                  <c:v>14</c:v>
                </c:pt>
                <c:pt idx="2">
                  <c:v>15</c:v>
                </c:pt>
                <c:pt idx="3">
                  <c:v>16</c:v>
                </c:pt>
                <c:pt idx="4">
                  <c:v>18</c:v>
                </c:pt>
                <c:pt idx="5">
                  <c:v>19</c:v>
                </c:pt>
                <c:pt idx="6">
                  <c:v>22</c:v>
                </c:pt>
                <c:pt idx="7">
                  <c:v>24</c:v>
                </c:pt>
                <c:pt idx="8">
                  <c:v>25</c:v>
                </c:pt>
                <c:pt idx="9">
                  <c:v>29</c:v>
                </c:pt>
                <c:pt idx="10">
                  <c:v>33</c:v>
                </c:pt>
                <c:pt idx="11">
                  <c:v>34</c:v>
                </c:pt>
                <c:pt idx="12">
                  <c:v>35</c:v>
                </c:pt>
                <c:pt idx="13">
                  <c:v>41</c:v>
                </c:pt>
                <c:pt idx="14">
                  <c:v>44</c:v>
                </c:pt>
                <c:pt idx="15">
                  <c:v>50</c:v>
                </c:pt>
                <c:pt idx="16">
                  <c:v>15</c:v>
                </c:pt>
                <c:pt idx="17">
                  <c:v>16</c:v>
                </c:pt>
                <c:pt idx="18">
                  <c:v>17</c:v>
                </c:pt>
                <c:pt idx="19">
                  <c:v>18</c:v>
                </c:pt>
                <c:pt idx="20">
                  <c:v>19</c:v>
                </c:pt>
                <c:pt idx="21">
                  <c:v>22</c:v>
                </c:pt>
                <c:pt idx="22">
                  <c:v>23</c:v>
                </c:pt>
                <c:pt idx="23">
                  <c:v>24</c:v>
                </c:pt>
                <c:pt idx="24">
                  <c:v>25</c:v>
                </c:pt>
                <c:pt idx="25">
                  <c:v>30</c:v>
                </c:pt>
                <c:pt idx="26">
                  <c:v>35</c:v>
                </c:pt>
                <c:pt idx="27">
                  <c:v>56</c:v>
                </c:pt>
                <c:pt idx="28">
                  <c:v>18</c:v>
                </c:pt>
                <c:pt idx="29">
                  <c:v>20</c:v>
                </c:pt>
                <c:pt idx="30">
                  <c:v>21</c:v>
                </c:pt>
                <c:pt idx="31">
                  <c:v>23</c:v>
                </c:pt>
                <c:pt idx="32">
                  <c:v>24</c:v>
                </c:pt>
                <c:pt idx="33">
                  <c:v>26</c:v>
                </c:pt>
                <c:pt idx="34">
                  <c:v>27</c:v>
                </c:pt>
                <c:pt idx="35">
                  <c:v>30</c:v>
                </c:pt>
                <c:pt idx="36">
                  <c:v>33</c:v>
                </c:pt>
                <c:pt idx="37">
                  <c:v>34</c:v>
                </c:pt>
                <c:pt idx="38">
                  <c:v>37</c:v>
                </c:pt>
                <c:pt idx="39">
                  <c:v>38</c:v>
                </c:pt>
                <c:pt idx="40">
                  <c:v>42</c:v>
                </c:pt>
                <c:pt idx="41">
                  <c:v>43</c:v>
                </c:pt>
                <c:pt idx="42">
                  <c:v>45</c:v>
                </c:pt>
                <c:pt idx="43">
                  <c:v>47</c:v>
                </c:pt>
                <c:pt idx="44">
                  <c:v>13</c:v>
                </c:pt>
                <c:pt idx="45">
                  <c:v>14</c:v>
                </c:pt>
                <c:pt idx="46">
                  <c:v>17</c:v>
                </c:pt>
                <c:pt idx="47">
                  <c:v>18</c:v>
                </c:pt>
                <c:pt idx="48">
                  <c:v>19</c:v>
                </c:pt>
                <c:pt idx="49">
                  <c:v>23</c:v>
                </c:pt>
                <c:pt idx="50">
                  <c:v>24</c:v>
                </c:pt>
                <c:pt idx="51">
                  <c:v>28</c:v>
                </c:pt>
                <c:pt idx="52">
                  <c:v>29</c:v>
                </c:pt>
                <c:pt idx="53">
                  <c:v>31</c:v>
                </c:pt>
                <c:pt idx="54">
                  <c:v>33</c:v>
                </c:pt>
                <c:pt idx="55">
                  <c:v>35</c:v>
                </c:pt>
                <c:pt idx="56">
                  <c:v>40</c:v>
                </c:pt>
                <c:pt idx="57">
                  <c:v>43</c:v>
                </c:pt>
                <c:pt idx="58">
                  <c:v>44</c:v>
                </c:pt>
                <c:pt idx="59">
                  <c:v>46</c:v>
                </c:pt>
                <c:pt idx="60">
                  <c:v>47</c:v>
                </c:pt>
                <c:pt idx="61">
                  <c:v>14</c:v>
                </c:pt>
                <c:pt idx="62">
                  <c:v>16</c:v>
                </c:pt>
                <c:pt idx="63">
                  <c:v>17</c:v>
                </c:pt>
                <c:pt idx="64">
                  <c:v>18</c:v>
                </c:pt>
                <c:pt idx="65">
                  <c:v>22</c:v>
                </c:pt>
                <c:pt idx="66">
                  <c:v>24</c:v>
                </c:pt>
                <c:pt idx="67">
                  <c:v>27</c:v>
                </c:pt>
                <c:pt idx="68">
                  <c:v>31</c:v>
                </c:pt>
                <c:pt idx="69">
                  <c:v>32</c:v>
                </c:pt>
                <c:pt idx="70">
                  <c:v>37</c:v>
                </c:pt>
                <c:pt idx="71">
                  <c:v>48</c:v>
                </c:pt>
                <c:pt idx="72">
                  <c:v>18</c:v>
                </c:pt>
                <c:pt idx="73">
                  <c:v>20</c:v>
                </c:pt>
                <c:pt idx="74">
                  <c:v>25</c:v>
                </c:pt>
                <c:pt idx="75">
                  <c:v>26</c:v>
                </c:pt>
                <c:pt idx="76">
                  <c:v>29</c:v>
                </c:pt>
                <c:pt idx="77">
                  <c:v>30</c:v>
                </c:pt>
                <c:pt idx="78">
                  <c:v>34</c:v>
                </c:pt>
                <c:pt idx="79">
                  <c:v>38</c:v>
                </c:pt>
                <c:pt idx="80">
                  <c:v>39</c:v>
                </c:pt>
                <c:pt idx="81">
                  <c:v>42</c:v>
                </c:pt>
                <c:pt idx="82">
                  <c:v>18</c:v>
                </c:pt>
                <c:pt idx="83">
                  <c:v>19</c:v>
                </c:pt>
                <c:pt idx="84">
                  <c:v>20</c:v>
                </c:pt>
                <c:pt idx="85">
                  <c:v>22</c:v>
                </c:pt>
                <c:pt idx="86">
                  <c:v>23</c:v>
                </c:pt>
                <c:pt idx="87">
                  <c:v>26</c:v>
                </c:pt>
                <c:pt idx="88">
                  <c:v>31</c:v>
                </c:pt>
                <c:pt idx="89">
                  <c:v>35</c:v>
                </c:pt>
                <c:pt idx="90">
                  <c:v>46</c:v>
                </c:pt>
                <c:pt idx="91">
                  <c:v>10</c:v>
                </c:pt>
                <c:pt idx="92">
                  <c:v>12</c:v>
                </c:pt>
                <c:pt idx="93">
                  <c:v>21</c:v>
                </c:pt>
                <c:pt idx="94">
                  <c:v>22</c:v>
                </c:pt>
                <c:pt idx="95">
                  <c:v>27</c:v>
                </c:pt>
                <c:pt idx="96">
                  <c:v>29</c:v>
                </c:pt>
                <c:pt idx="97">
                  <c:v>30</c:v>
                </c:pt>
                <c:pt idx="98">
                  <c:v>39</c:v>
                </c:pt>
                <c:pt idx="99">
                  <c:v>45</c:v>
                </c:pt>
                <c:pt idx="100">
                  <c:v>51</c:v>
                </c:pt>
                <c:pt idx="101">
                  <c:v>52</c:v>
                </c:pt>
                <c:pt idx="102">
                  <c:v>57</c:v>
                </c:pt>
                <c:pt idx="103">
                  <c:v>15</c:v>
                </c:pt>
                <c:pt idx="104">
                  <c:v>17</c:v>
                </c:pt>
                <c:pt idx="105">
                  <c:v>18</c:v>
                </c:pt>
                <c:pt idx="106">
                  <c:v>19</c:v>
                </c:pt>
                <c:pt idx="107">
                  <c:v>21</c:v>
                </c:pt>
                <c:pt idx="108">
                  <c:v>22</c:v>
                </c:pt>
                <c:pt idx="109">
                  <c:v>25</c:v>
                </c:pt>
                <c:pt idx="110">
                  <c:v>26</c:v>
                </c:pt>
                <c:pt idx="111">
                  <c:v>31</c:v>
                </c:pt>
                <c:pt idx="112">
                  <c:v>38</c:v>
                </c:pt>
                <c:pt idx="113">
                  <c:v>46</c:v>
                </c:pt>
                <c:pt idx="114">
                  <c:v>52</c:v>
                </c:pt>
                <c:pt idx="115">
                  <c:v>55</c:v>
                </c:pt>
                <c:pt idx="116">
                  <c:v>22</c:v>
                </c:pt>
                <c:pt idx="117">
                  <c:v>31</c:v>
                </c:pt>
                <c:pt idx="118">
                  <c:v>33</c:v>
                </c:pt>
                <c:pt idx="119">
                  <c:v>37</c:v>
                </c:pt>
                <c:pt idx="120">
                  <c:v>40</c:v>
                </c:pt>
                <c:pt idx="121">
                  <c:v>43</c:v>
                </c:pt>
                <c:pt idx="122">
                  <c:v>44</c:v>
                </c:pt>
                <c:pt idx="123">
                  <c:v>12</c:v>
                </c:pt>
                <c:pt idx="124">
                  <c:v>16</c:v>
                </c:pt>
                <c:pt idx="125">
                  <c:v>17</c:v>
                </c:pt>
                <c:pt idx="126">
                  <c:v>23</c:v>
                </c:pt>
                <c:pt idx="127">
                  <c:v>25</c:v>
                </c:pt>
                <c:pt idx="128">
                  <c:v>26</c:v>
                </c:pt>
                <c:pt idx="129">
                  <c:v>27</c:v>
                </c:pt>
                <c:pt idx="130">
                  <c:v>39</c:v>
                </c:pt>
                <c:pt idx="131">
                  <c:v>49</c:v>
                </c:pt>
                <c:pt idx="132">
                  <c:v>52</c:v>
                </c:pt>
                <c:pt idx="133">
                  <c:v>53</c:v>
                </c:pt>
                <c:pt idx="134">
                  <c:v>16</c:v>
                </c:pt>
                <c:pt idx="135">
                  <c:v>24</c:v>
                </c:pt>
                <c:pt idx="136">
                  <c:v>26</c:v>
                </c:pt>
                <c:pt idx="137">
                  <c:v>32</c:v>
                </c:pt>
                <c:pt idx="138">
                  <c:v>40</c:v>
                </c:pt>
                <c:pt idx="139">
                  <c:v>42</c:v>
                </c:pt>
                <c:pt idx="140">
                  <c:v>47</c:v>
                </c:pt>
                <c:pt idx="141">
                  <c:v>48</c:v>
                </c:pt>
                <c:pt idx="142">
                  <c:v>49</c:v>
                </c:pt>
                <c:pt idx="143">
                  <c:v>50</c:v>
                </c:pt>
                <c:pt idx="144">
                  <c:v>20</c:v>
                </c:pt>
                <c:pt idx="145">
                  <c:v>24</c:v>
                </c:pt>
                <c:pt idx="146">
                  <c:v>25</c:v>
                </c:pt>
                <c:pt idx="147">
                  <c:v>31</c:v>
                </c:pt>
                <c:pt idx="148">
                  <c:v>40</c:v>
                </c:pt>
                <c:pt idx="149">
                  <c:v>43</c:v>
                </c:pt>
                <c:pt idx="150">
                  <c:v>49</c:v>
                </c:pt>
                <c:pt idx="151">
                  <c:v>51</c:v>
                </c:pt>
                <c:pt idx="152">
                  <c:v>52</c:v>
                </c:pt>
                <c:pt idx="153">
                  <c:v>60</c:v>
                </c:pt>
                <c:pt idx="154">
                  <c:v>13</c:v>
                </c:pt>
                <c:pt idx="155">
                  <c:v>19</c:v>
                </c:pt>
                <c:pt idx="156">
                  <c:v>25</c:v>
                </c:pt>
                <c:pt idx="157">
                  <c:v>27</c:v>
                </c:pt>
                <c:pt idx="158">
                  <c:v>29</c:v>
                </c:pt>
                <c:pt idx="159">
                  <c:v>33</c:v>
                </c:pt>
                <c:pt idx="160">
                  <c:v>49</c:v>
                </c:pt>
                <c:pt idx="161">
                  <c:v>51</c:v>
                </c:pt>
                <c:pt idx="162">
                  <c:v>21</c:v>
                </c:pt>
                <c:pt idx="163">
                  <c:v>22</c:v>
                </c:pt>
                <c:pt idx="164">
                  <c:v>26</c:v>
                </c:pt>
                <c:pt idx="165">
                  <c:v>30</c:v>
                </c:pt>
                <c:pt idx="166">
                  <c:v>42</c:v>
                </c:pt>
                <c:pt idx="167">
                  <c:v>47</c:v>
                </c:pt>
                <c:pt idx="168">
                  <c:v>49</c:v>
                </c:pt>
                <c:pt idx="169">
                  <c:v>52</c:v>
                </c:pt>
                <c:pt idx="170">
                  <c:v>54</c:v>
                </c:pt>
                <c:pt idx="171">
                  <c:v>57</c:v>
                </c:pt>
                <c:pt idx="172">
                  <c:v>59</c:v>
                </c:pt>
                <c:pt idx="173">
                  <c:v>14</c:v>
                </c:pt>
                <c:pt idx="174">
                  <c:v>16</c:v>
                </c:pt>
                <c:pt idx="175">
                  <c:v>18</c:v>
                </c:pt>
                <c:pt idx="176">
                  <c:v>19</c:v>
                </c:pt>
                <c:pt idx="177">
                  <c:v>22</c:v>
                </c:pt>
                <c:pt idx="178">
                  <c:v>29</c:v>
                </c:pt>
                <c:pt idx="179">
                  <c:v>30</c:v>
                </c:pt>
                <c:pt idx="180">
                  <c:v>31</c:v>
                </c:pt>
                <c:pt idx="181">
                  <c:v>35</c:v>
                </c:pt>
                <c:pt idx="182">
                  <c:v>44</c:v>
                </c:pt>
                <c:pt idx="183">
                  <c:v>53</c:v>
                </c:pt>
                <c:pt idx="184">
                  <c:v>54</c:v>
                </c:pt>
                <c:pt idx="185">
                  <c:v>55</c:v>
                </c:pt>
                <c:pt idx="186">
                  <c:v>58</c:v>
                </c:pt>
                <c:pt idx="187">
                  <c:v>15</c:v>
                </c:pt>
                <c:pt idx="188">
                  <c:v>22</c:v>
                </c:pt>
                <c:pt idx="189">
                  <c:v>26</c:v>
                </c:pt>
                <c:pt idx="190">
                  <c:v>28</c:v>
                </c:pt>
                <c:pt idx="191">
                  <c:v>33</c:v>
                </c:pt>
                <c:pt idx="192">
                  <c:v>37</c:v>
                </c:pt>
                <c:pt idx="193">
                  <c:v>39</c:v>
                </c:pt>
                <c:pt idx="194">
                  <c:v>41</c:v>
                </c:pt>
                <c:pt idx="195">
                  <c:v>42</c:v>
                </c:pt>
                <c:pt idx="196">
                  <c:v>43</c:v>
                </c:pt>
                <c:pt idx="197">
                  <c:v>44</c:v>
                </c:pt>
                <c:pt idx="198">
                  <c:v>51</c:v>
                </c:pt>
                <c:pt idx="199">
                  <c:v>17</c:v>
                </c:pt>
                <c:pt idx="200">
                  <c:v>18</c:v>
                </c:pt>
                <c:pt idx="201">
                  <c:v>20</c:v>
                </c:pt>
                <c:pt idx="202">
                  <c:v>22</c:v>
                </c:pt>
                <c:pt idx="203">
                  <c:v>23</c:v>
                </c:pt>
                <c:pt idx="204">
                  <c:v>33</c:v>
                </c:pt>
                <c:pt idx="205">
                  <c:v>34</c:v>
                </c:pt>
                <c:pt idx="206">
                  <c:v>37</c:v>
                </c:pt>
                <c:pt idx="207">
                  <c:v>40</c:v>
                </c:pt>
                <c:pt idx="208">
                  <c:v>41</c:v>
                </c:pt>
                <c:pt idx="209">
                  <c:v>43</c:v>
                </c:pt>
                <c:pt idx="210">
                  <c:v>44</c:v>
                </c:pt>
                <c:pt idx="211">
                  <c:v>46</c:v>
                </c:pt>
                <c:pt idx="212">
                  <c:v>47</c:v>
                </c:pt>
                <c:pt idx="213">
                  <c:v>61</c:v>
                </c:pt>
                <c:pt idx="214">
                  <c:v>16</c:v>
                </c:pt>
                <c:pt idx="215">
                  <c:v>21</c:v>
                </c:pt>
                <c:pt idx="216">
                  <c:v>26</c:v>
                </c:pt>
                <c:pt idx="217">
                  <c:v>27</c:v>
                </c:pt>
                <c:pt idx="218">
                  <c:v>34</c:v>
                </c:pt>
                <c:pt idx="219">
                  <c:v>38</c:v>
                </c:pt>
                <c:pt idx="220">
                  <c:v>43</c:v>
                </c:pt>
                <c:pt idx="221">
                  <c:v>46</c:v>
                </c:pt>
                <c:pt idx="222">
                  <c:v>47</c:v>
                </c:pt>
                <c:pt idx="223">
                  <c:v>48</c:v>
                </c:pt>
                <c:pt idx="224">
                  <c:v>49</c:v>
                </c:pt>
                <c:pt idx="225">
                  <c:v>20</c:v>
                </c:pt>
                <c:pt idx="226">
                  <c:v>22</c:v>
                </c:pt>
                <c:pt idx="227">
                  <c:v>23</c:v>
                </c:pt>
                <c:pt idx="228">
                  <c:v>24</c:v>
                </c:pt>
                <c:pt idx="229">
                  <c:v>25</c:v>
                </c:pt>
                <c:pt idx="230">
                  <c:v>28</c:v>
                </c:pt>
                <c:pt idx="231">
                  <c:v>29</c:v>
                </c:pt>
                <c:pt idx="232">
                  <c:v>36</c:v>
                </c:pt>
                <c:pt idx="233">
                  <c:v>39</c:v>
                </c:pt>
                <c:pt idx="234">
                  <c:v>42</c:v>
                </c:pt>
                <c:pt idx="235">
                  <c:v>47</c:v>
                </c:pt>
                <c:pt idx="236">
                  <c:v>13</c:v>
                </c:pt>
                <c:pt idx="237">
                  <c:v>18</c:v>
                </c:pt>
                <c:pt idx="238">
                  <c:v>20</c:v>
                </c:pt>
                <c:pt idx="239">
                  <c:v>21</c:v>
                </c:pt>
                <c:pt idx="240">
                  <c:v>22</c:v>
                </c:pt>
                <c:pt idx="241">
                  <c:v>26</c:v>
                </c:pt>
                <c:pt idx="242">
                  <c:v>31</c:v>
                </c:pt>
                <c:pt idx="243">
                  <c:v>32</c:v>
                </c:pt>
                <c:pt idx="244">
                  <c:v>37</c:v>
                </c:pt>
                <c:pt idx="245">
                  <c:v>47</c:v>
                </c:pt>
                <c:pt idx="246">
                  <c:v>48</c:v>
                </c:pt>
                <c:pt idx="247">
                  <c:v>50</c:v>
                </c:pt>
                <c:pt idx="248">
                  <c:v>51</c:v>
                </c:pt>
                <c:pt idx="249">
                  <c:v>53</c:v>
                </c:pt>
                <c:pt idx="250">
                  <c:v>17</c:v>
                </c:pt>
                <c:pt idx="251">
                  <c:v>18</c:v>
                </c:pt>
                <c:pt idx="252">
                  <c:v>22</c:v>
                </c:pt>
                <c:pt idx="253">
                  <c:v>23</c:v>
                </c:pt>
                <c:pt idx="254">
                  <c:v>24</c:v>
                </c:pt>
                <c:pt idx="255">
                  <c:v>33</c:v>
                </c:pt>
                <c:pt idx="256">
                  <c:v>34</c:v>
                </c:pt>
                <c:pt idx="257">
                  <c:v>36</c:v>
                </c:pt>
                <c:pt idx="258">
                  <c:v>37</c:v>
                </c:pt>
                <c:pt idx="259">
                  <c:v>38</c:v>
                </c:pt>
                <c:pt idx="260">
                  <c:v>39</c:v>
                </c:pt>
                <c:pt idx="261">
                  <c:v>40</c:v>
                </c:pt>
                <c:pt idx="262">
                  <c:v>44</c:v>
                </c:pt>
                <c:pt idx="263">
                  <c:v>49</c:v>
                </c:pt>
                <c:pt idx="264">
                  <c:v>52</c:v>
                </c:pt>
                <c:pt idx="265">
                  <c:v>15</c:v>
                </c:pt>
                <c:pt idx="266">
                  <c:v>16</c:v>
                </c:pt>
                <c:pt idx="267">
                  <c:v>18</c:v>
                </c:pt>
                <c:pt idx="268">
                  <c:v>20</c:v>
                </c:pt>
                <c:pt idx="269">
                  <c:v>21</c:v>
                </c:pt>
                <c:pt idx="270">
                  <c:v>27</c:v>
                </c:pt>
                <c:pt idx="271">
                  <c:v>33</c:v>
                </c:pt>
                <c:pt idx="272">
                  <c:v>43</c:v>
                </c:pt>
                <c:pt idx="273">
                  <c:v>49</c:v>
                </c:pt>
                <c:pt idx="274">
                  <c:v>55</c:v>
                </c:pt>
                <c:pt idx="275">
                  <c:v>59</c:v>
                </c:pt>
                <c:pt idx="276">
                  <c:v>18</c:v>
                </c:pt>
                <c:pt idx="277">
                  <c:v>19</c:v>
                </c:pt>
                <c:pt idx="278">
                  <c:v>21</c:v>
                </c:pt>
                <c:pt idx="279">
                  <c:v>23</c:v>
                </c:pt>
                <c:pt idx="280">
                  <c:v>28</c:v>
                </c:pt>
                <c:pt idx="281">
                  <c:v>31</c:v>
                </c:pt>
                <c:pt idx="282">
                  <c:v>44</c:v>
                </c:pt>
                <c:pt idx="283">
                  <c:v>48</c:v>
                </c:pt>
                <c:pt idx="284">
                  <c:v>53</c:v>
                </c:pt>
                <c:pt idx="285">
                  <c:v>17</c:v>
                </c:pt>
                <c:pt idx="286">
                  <c:v>18</c:v>
                </c:pt>
                <c:pt idx="287">
                  <c:v>19</c:v>
                </c:pt>
                <c:pt idx="288">
                  <c:v>21</c:v>
                </c:pt>
                <c:pt idx="289">
                  <c:v>30</c:v>
                </c:pt>
                <c:pt idx="290">
                  <c:v>32</c:v>
                </c:pt>
                <c:pt idx="291">
                  <c:v>33</c:v>
                </c:pt>
                <c:pt idx="292">
                  <c:v>36</c:v>
                </c:pt>
                <c:pt idx="293">
                  <c:v>37</c:v>
                </c:pt>
                <c:pt idx="294">
                  <c:v>40</c:v>
                </c:pt>
                <c:pt idx="295">
                  <c:v>41</c:v>
                </c:pt>
                <c:pt idx="296">
                  <c:v>42</c:v>
                </c:pt>
                <c:pt idx="297">
                  <c:v>44</c:v>
                </c:pt>
                <c:pt idx="298">
                  <c:v>45</c:v>
                </c:pt>
                <c:pt idx="299">
                  <c:v>51</c:v>
                </c:pt>
                <c:pt idx="300">
                  <c:v>17</c:v>
                </c:pt>
                <c:pt idx="301">
                  <c:v>18</c:v>
                </c:pt>
                <c:pt idx="302">
                  <c:v>19</c:v>
                </c:pt>
                <c:pt idx="303">
                  <c:v>21</c:v>
                </c:pt>
                <c:pt idx="304">
                  <c:v>22</c:v>
                </c:pt>
                <c:pt idx="305">
                  <c:v>23</c:v>
                </c:pt>
                <c:pt idx="306">
                  <c:v>24</c:v>
                </c:pt>
                <c:pt idx="307">
                  <c:v>25</c:v>
                </c:pt>
                <c:pt idx="308">
                  <c:v>27</c:v>
                </c:pt>
                <c:pt idx="309">
                  <c:v>31</c:v>
                </c:pt>
                <c:pt idx="310">
                  <c:v>37</c:v>
                </c:pt>
                <c:pt idx="311">
                  <c:v>45</c:v>
                </c:pt>
                <c:pt idx="312">
                  <c:v>48</c:v>
                </c:pt>
                <c:pt idx="313">
                  <c:v>52</c:v>
                </c:pt>
                <c:pt idx="314">
                  <c:v>58</c:v>
                </c:pt>
                <c:pt idx="315">
                  <c:v>15</c:v>
                </c:pt>
                <c:pt idx="316">
                  <c:v>17</c:v>
                </c:pt>
                <c:pt idx="317">
                  <c:v>18</c:v>
                </c:pt>
                <c:pt idx="318">
                  <c:v>19</c:v>
                </c:pt>
                <c:pt idx="319">
                  <c:v>20</c:v>
                </c:pt>
                <c:pt idx="320">
                  <c:v>25</c:v>
                </c:pt>
                <c:pt idx="321">
                  <c:v>27</c:v>
                </c:pt>
                <c:pt idx="322">
                  <c:v>28</c:v>
                </c:pt>
                <c:pt idx="323">
                  <c:v>32</c:v>
                </c:pt>
                <c:pt idx="324">
                  <c:v>37</c:v>
                </c:pt>
                <c:pt idx="325">
                  <c:v>38</c:v>
                </c:pt>
                <c:pt idx="326">
                  <c:v>45</c:v>
                </c:pt>
                <c:pt idx="327">
                  <c:v>47</c:v>
                </c:pt>
                <c:pt idx="328">
                  <c:v>48</c:v>
                </c:pt>
                <c:pt idx="329">
                  <c:v>52</c:v>
                </c:pt>
                <c:pt idx="330">
                  <c:v>21</c:v>
                </c:pt>
                <c:pt idx="331">
                  <c:v>22</c:v>
                </c:pt>
                <c:pt idx="332">
                  <c:v>23</c:v>
                </c:pt>
                <c:pt idx="333">
                  <c:v>27</c:v>
                </c:pt>
                <c:pt idx="334">
                  <c:v>28</c:v>
                </c:pt>
                <c:pt idx="335">
                  <c:v>30</c:v>
                </c:pt>
                <c:pt idx="336">
                  <c:v>33</c:v>
                </c:pt>
                <c:pt idx="337">
                  <c:v>34</c:v>
                </c:pt>
                <c:pt idx="338">
                  <c:v>44</c:v>
                </c:pt>
                <c:pt idx="339">
                  <c:v>50</c:v>
                </c:pt>
                <c:pt idx="340">
                  <c:v>51</c:v>
                </c:pt>
                <c:pt idx="341">
                  <c:v>18</c:v>
                </c:pt>
                <c:pt idx="342">
                  <c:v>21</c:v>
                </c:pt>
                <c:pt idx="343">
                  <c:v>37</c:v>
                </c:pt>
                <c:pt idx="344">
                  <c:v>45</c:v>
                </c:pt>
                <c:pt idx="345">
                  <c:v>46</c:v>
                </c:pt>
                <c:pt idx="346">
                  <c:v>49</c:v>
                </c:pt>
                <c:pt idx="347">
                  <c:v>50</c:v>
                </c:pt>
                <c:pt idx="348">
                  <c:v>53</c:v>
                </c:pt>
                <c:pt idx="349">
                  <c:v>19</c:v>
                </c:pt>
                <c:pt idx="350">
                  <c:v>20</c:v>
                </c:pt>
                <c:pt idx="351">
                  <c:v>25</c:v>
                </c:pt>
                <c:pt idx="352">
                  <c:v>26</c:v>
                </c:pt>
                <c:pt idx="353">
                  <c:v>28</c:v>
                </c:pt>
                <c:pt idx="354">
                  <c:v>30</c:v>
                </c:pt>
                <c:pt idx="355">
                  <c:v>44</c:v>
                </c:pt>
                <c:pt idx="356">
                  <c:v>46</c:v>
                </c:pt>
                <c:pt idx="357">
                  <c:v>48</c:v>
                </c:pt>
                <c:pt idx="358">
                  <c:v>49</c:v>
                </c:pt>
                <c:pt idx="359">
                  <c:v>52</c:v>
                </c:pt>
                <c:pt idx="360">
                  <c:v>56</c:v>
                </c:pt>
                <c:pt idx="361">
                  <c:v>16</c:v>
                </c:pt>
                <c:pt idx="362">
                  <c:v>25</c:v>
                </c:pt>
                <c:pt idx="363">
                  <c:v>27</c:v>
                </c:pt>
                <c:pt idx="364">
                  <c:v>28</c:v>
                </c:pt>
                <c:pt idx="365">
                  <c:v>40</c:v>
                </c:pt>
                <c:pt idx="366">
                  <c:v>41</c:v>
                </c:pt>
                <c:pt idx="367">
                  <c:v>42</c:v>
                </c:pt>
                <c:pt idx="368">
                  <c:v>43</c:v>
                </c:pt>
                <c:pt idx="369">
                  <c:v>44</c:v>
                </c:pt>
                <c:pt idx="370">
                  <c:v>47</c:v>
                </c:pt>
                <c:pt idx="371">
                  <c:v>49</c:v>
                </c:pt>
                <c:pt idx="372">
                  <c:v>51</c:v>
                </c:pt>
                <c:pt idx="373">
                  <c:v>52</c:v>
                </c:pt>
                <c:pt idx="374">
                  <c:v>53</c:v>
                </c:pt>
                <c:pt idx="375">
                  <c:v>60</c:v>
                </c:pt>
                <c:pt idx="376">
                  <c:v>21</c:v>
                </c:pt>
                <c:pt idx="377">
                  <c:v>22</c:v>
                </c:pt>
                <c:pt idx="378">
                  <c:v>27</c:v>
                </c:pt>
                <c:pt idx="379">
                  <c:v>18</c:v>
                </c:pt>
                <c:pt idx="380">
                  <c:v>23</c:v>
                </c:pt>
                <c:pt idx="381">
                  <c:v>24</c:v>
                </c:pt>
                <c:pt idx="382">
                  <c:v>26</c:v>
                </c:pt>
                <c:pt idx="383">
                  <c:v>27</c:v>
                </c:pt>
                <c:pt idx="384">
                  <c:v>29</c:v>
                </c:pt>
                <c:pt idx="385">
                  <c:v>36</c:v>
                </c:pt>
                <c:pt idx="386">
                  <c:v>38</c:v>
                </c:pt>
                <c:pt idx="387">
                  <c:v>41</c:v>
                </c:pt>
                <c:pt idx="388">
                  <c:v>42</c:v>
                </c:pt>
                <c:pt idx="389">
                  <c:v>45</c:v>
                </c:pt>
                <c:pt idx="390">
                  <c:v>46</c:v>
                </c:pt>
                <c:pt idx="391">
                  <c:v>47</c:v>
                </c:pt>
                <c:pt idx="392">
                  <c:v>49</c:v>
                </c:pt>
                <c:pt idx="393">
                  <c:v>51</c:v>
                </c:pt>
                <c:pt idx="394">
                  <c:v>52</c:v>
                </c:pt>
                <c:pt idx="395">
                  <c:v>61</c:v>
                </c:pt>
                <c:pt idx="396">
                  <c:v>14</c:v>
                </c:pt>
                <c:pt idx="397">
                  <c:v>15</c:v>
                </c:pt>
                <c:pt idx="398">
                  <c:v>18</c:v>
                </c:pt>
                <c:pt idx="399">
                  <c:v>21</c:v>
                </c:pt>
                <c:pt idx="400">
                  <c:v>23</c:v>
                </c:pt>
                <c:pt idx="401">
                  <c:v>24</c:v>
                </c:pt>
                <c:pt idx="402">
                  <c:v>25</c:v>
                </c:pt>
                <c:pt idx="403">
                  <c:v>27</c:v>
                </c:pt>
                <c:pt idx="404">
                  <c:v>31</c:v>
                </c:pt>
                <c:pt idx="405">
                  <c:v>32</c:v>
                </c:pt>
                <c:pt idx="406">
                  <c:v>36</c:v>
                </c:pt>
                <c:pt idx="407">
                  <c:v>37</c:v>
                </c:pt>
                <c:pt idx="408">
                  <c:v>40</c:v>
                </c:pt>
                <c:pt idx="409">
                  <c:v>44</c:v>
                </c:pt>
                <c:pt idx="410">
                  <c:v>53</c:v>
                </c:pt>
                <c:pt idx="411">
                  <c:v>61</c:v>
                </c:pt>
                <c:pt idx="412">
                  <c:v>16</c:v>
                </c:pt>
                <c:pt idx="413">
                  <c:v>17</c:v>
                </c:pt>
                <c:pt idx="414">
                  <c:v>18</c:v>
                </c:pt>
                <c:pt idx="415">
                  <c:v>19</c:v>
                </c:pt>
                <c:pt idx="416">
                  <c:v>21</c:v>
                </c:pt>
                <c:pt idx="417">
                  <c:v>23</c:v>
                </c:pt>
                <c:pt idx="418">
                  <c:v>24</c:v>
                </c:pt>
                <c:pt idx="419">
                  <c:v>32</c:v>
                </c:pt>
                <c:pt idx="420">
                  <c:v>34</c:v>
                </c:pt>
                <c:pt idx="421">
                  <c:v>35</c:v>
                </c:pt>
                <c:pt idx="422">
                  <c:v>41</c:v>
                </c:pt>
                <c:pt idx="423">
                  <c:v>47</c:v>
                </c:pt>
                <c:pt idx="424">
                  <c:v>49</c:v>
                </c:pt>
                <c:pt idx="425">
                  <c:v>50</c:v>
                </c:pt>
                <c:pt idx="426">
                  <c:v>51</c:v>
                </c:pt>
                <c:pt idx="427">
                  <c:v>52</c:v>
                </c:pt>
                <c:pt idx="428">
                  <c:v>54</c:v>
                </c:pt>
                <c:pt idx="429">
                  <c:v>56</c:v>
                </c:pt>
                <c:pt idx="430">
                  <c:v>57</c:v>
                </c:pt>
                <c:pt idx="431">
                  <c:v>59</c:v>
                </c:pt>
                <c:pt idx="432">
                  <c:v>11</c:v>
                </c:pt>
                <c:pt idx="433">
                  <c:v>18</c:v>
                </c:pt>
                <c:pt idx="434">
                  <c:v>19</c:v>
                </c:pt>
                <c:pt idx="435">
                  <c:v>24</c:v>
                </c:pt>
                <c:pt idx="436">
                  <c:v>29</c:v>
                </c:pt>
                <c:pt idx="437">
                  <c:v>33</c:v>
                </c:pt>
                <c:pt idx="438">
                  <c:v>35</c:v>
                </c:pt>
                <c:pt idx="439">
                  <c:v>37</c:v>
                </c:pt>
                <c:pt idx="440">
                  <c:v>41</c:v>
                </c:pt>
                <c:pt idx="441">
                  <c:v>42</c:v>
                </c:pt>
                <c:pt idx="442">
                  <c:v>43</c:v>
                </c:pt>
                <c:pt idx="443">
                  <c:v>46</c:v>
                </c:pt>
                <c:pt idx="444">
                  <c:v>49</c:v>
                </c:pt>
                <c:pt idx="445">
                  <c:v>19</c:v>
                </c:pt>
                <c:pt idx="446">
                  <c:v>22</c:v>
                </c:pt>
                <c:pt idx="447">
                  <c:v>30</c:v>
                </c:pt>
                <c:pt idx="448">
                  <c:v>31</c:v>
                </c:pt>
                <c:pt idx="449">
                  <c:v>34</c:v>
                </c:pt>
                <c:pt idx="450">
                  <c:v>39</c:v>
                </c:pt>
                <c:pt idx="451">
                  <c:v>45</c:v>
                </c:pt>
                <c:pt idx="452">
                  <c:v>46</c:v>
                </c:pt>
                <c:pt idx="453">
                  <c:v>48</c:v>
                </c:pt>
                <c:pt idx="454">
                  <c:v>50</c:v>
                </c:pt>
                <c:pt idx="455">
                  <c:v>55</c:v>
                </c:pt>
                <c:pt idx="456">
                  <c:v>56</c:v>
                </c:pt>
                <c:pt idx="457">
                  <c:v>62</c:v>
                </c:pt>
                <c:pt idx="458">
                  <c:v>17</c:v>
                </c:pt>
                <c:pt idx="459">
                  <c:v>18</c:v>
                </c:pt>
                <c:pt idx="460">
                  <c:v>19</c:v>
                </c:pt>
                <c:pt idx="461">
                  <c:v>20</c:v>
                </c:pt>
                <c:pt idx="462">
                  <c:v>22</c:v>
                </c:pt>
                <c:pt idx="463">
                  <c:v>26</c:v>
                </c:pt>
                <c:pt idx="464">
                  <c:v>29</c:v>
                </c:pt>
                <c:pt idx="465">
                  <c:v>30</c:v>
                </c:pt>
                <c:pt idx="466">
                  <c:v>33</c:v>
                </c:pt>
                <c:pt idx="467">
                  <c:v>39</c:v>
                </c:pt>
                <c:pt idx="468">
                  <c:v>41</c:v>
                </c:pt>
                <c:pt idx="469">
                  <c:v>42</c:v>
                </c:pt>
                <c:pt idx="470">
                  <c:v>49</c:v>
                </c:pt>
                <c:pt idx="471">
                  <c:v>50</c:v>
                </c:pt>
                <c:pt idx="472">
                  <c:v>53</c:v>
                </c:pt>
                <c:pt idx="473">
                  <c:v>56</c:v>
                </c:pt>
                <c:pt idx="474">
                  <c:v>57</c:v>
                </c:pt>
                <c:pt idx="475">
                  <c:v>65</c:v>
                </c:pt>
                <c:pt idx="476">
                  <c:v>16</c:v>
                </c:pt>
                <c:pt idx="477">
                  <c:v>18</c:v>
                </c:pt>
                <c:pt idx="478">
                  <c:v>19</c:v>
                </c:pt>
                <c:pt idx="479">
                  <c:v>22</c:v>
                </c:pt>
                <c:pt idx="480">
                  <c:v>23</c:v>
                </c:pt>
                <c:pt idx="481">
                  <c:v>24</c:v>
                </c:pt>
                <c:pt idx="482">
                  <c:v>25</c:v>
                </c:pt>
                <c:pt idx="483">
                  <c:v>26</c:v>
                </c:pt>
                <c:pt idx="484">
                  <c:v>28</c:v>
                </c:pt>
                <c:pt idx="485">
                  <c:v>29</c:v>
                </c:pt>
                <c:pt idx="486">
                  <c:v>30</c:v>
                </c:pt>
                <c:pt idx="487">
                  <c:v>35</c:v>
                </c:pt>
                <c:pt idx="488">
                  <c:v>40</c:v>
                </c:pt>
                <c:pt idx="489">
                  <c:v>42</c:v>
                </c:pt>
                <c:pt idx="490">
                  <c:v>44</c:v>
                </c:pt>
                <c:pt idx="491">
                  <c:v>51</c:v>
                </c:pt>
                <c:pt idx="492">
                  <c:v>55</c:v>
                </c:pt>
                <c:pt idx="493">
                  <c:v>60</c:v>
                </c:pt>
                <c:pt idx="494">
                  <c:v>14</c:v>
                </c:pt>
                <c:pt idx="495">
                  <c:v>15</c:v>
                </c:pt>
                <c:pt idx="496">
                  <c:v>18</c:v>
                </c:pt>
                <c:pt idx="497">
                  <c:v>19</c:v>
                </c:pt>
                <c:pt idx="498">
                  <c:v>20</c:v>
                </c:pt>
                <c:pt idx="499">
                  <c:v>21</c:v>
                </c:pt>
                <c:pt idx="500">
                  <c:v>22</c:v>
                </c:pt>
                <c:pt idx="501">
                  <c:v>30</c:v>
                </c:pt>
                <c:pt idx="502">
                  <c:v>31</c:v>
                </c:pt>
                <c:pt idx="503">
                  <c:v>32</c:v>
                </c:pt>
                <c:pt idx="504">
                  <c:v>33</c:v>
                </c:pt>
                <c:pt idx="505">
                  <c:v>36</c:v>
                </c:pt>
                <c:pt idx="506">
                  <c:v>45</c:v>
                </c:pt>
                <c:pt idx="507">
                  <c:v>47</c:v>
                </c:pt>
                <c:pt idx="508">
                  <c:v>48</c:v>
                </c:pt>
                <c:pt idx="509">
                  <c:v>51</c:v>
                </c:pt>
                <c:pt idx="510">
                  <c:v>53</c:v>
                </c:pt>
                <c:pt idx="511">
                  <c:v>59</c:v>
                </c:pt>
                <c:pt idx="512">
                  <c:v>14</c:v>
                </c:pt>
                <c:pt idx="513">
                  <c:v>18</c:v>
                </c:pt>
                <c:pt idx="514">
                  <c:v>19</c:v>
                </c:pt>
                <c:pt idx="515">
                  <c:v>20</c:v>
                </c:pt>
                <c:pt idx="516">
                  <c:v>21</c:v>
                </c:pt>
                <c:pt idx="517">
                  <c:v>24</c:v>
                </c:pt>
                <c:pt idx="518">
                  <c:v>25</c:v>
                </c:pt>
                <c:pt idx="519">
                  <c:v>26</c:v>
                </c:pt>
                <c:pt idx="520">
                  <c:v>33</c:v>
                </c:pt>
                <c:pt idx="521">
                  <c:v>36</c:v>
                </c:pt>
                <c:pt idx="522">
                  <c:v>37</c:v>
                </c:pt>
                <c:pt idx="523">
                  <c:v>39</c:v>
                </c:pt>
                <c:pt idx="524">
                  <c:v>43</c:v>
                </c:pt>
                <c:pt idx="525">
                  <c:v>48</c:v>
                </c:pt>
                <c:pt idx="526">
                  <c:v>49</c:v>
                </c:pt>
                <c:pt idx="527">
                  <c:v>52</c:v>
                </c:pt>
                <c:pt idx="528">
                  <c:v>54</c:v>
                </c:pt>
                <c:pt idx="529">
                  <c:v>20</c:v>
                </c:pt>
                <c:pt idx="530">
                  <c:v>22</c:v>
                </c:pt>
                <c:pt idx="531">
                  <c:v>23</c:v>
                </c:pt>
                <c:pt idx="532">
                  <c:v>24</c:v>
                </c:pt>
                <c:pt idx="533">
                  <c:v>25</c:v>
                </c:pt>
                <c:pt idx="534">
                  <c:v>28</c:v>
                </c:pt>
                <c:pt idx="535">
                  <c:v>29</c:v>
                </c:pt>
                <c:pt idx="536">
                  <c:v>30</c:v>
                </c:pt>
                <c:pt idx="537">
                  <c:v>32</c:v>
                </c:pt>
                <c:pt idx="538">
                  <c:v>34</c:v>
                </c:pt>
                <c:pt idx="539">
                  <c:v>36</c:v>
                </c:pt>
                <c:pt idx="540">
                  <c:v>45</c:v>
                </c:pt>
                <c:pt idx="541">
                  <c:v>47</c:v>
                </c:pt>
                <c:pt idx="542">
                  <c:v>53</c:v>
                </c:pt>
                <c:pt idx="543">
                  <c:v>55</c:v>
                </c:pt>
                <c:pt idx="544">
                  <c:v>56</c:v>
                </c:pt>
                <c:pt idx="545">
                  <c:v>15</c:v>
                </c:pt>
                <c:pt idx="546">
                  <c:v>18</c:v>
                </c:pt>
                <c:pt idx="547">
                  <c:v>19</c:v>
                </c:pt>
                <c:pt idx="548">
                  <c:v>20</c:v>
                </c:pt>
                <c:pt idx="549">
                  <c:v>24</c:v>
                </c:pt>
                <c:pt idx="550">
                  <c:v>26</c:v>
                </c:pt>
                <c:pt idx="551">
                  <c:v>30</c:v>
                </c:pt>
                <c:pt idx="552">
                  <c:v>31</c:v>
                </c:pt>
                <c:pt idx="553">
                  <c:v>36</c:v>
                </c:pt>
                <c:pt idx="554">
                  <c:v>39</c:v>
                </c:pt>
                <c:pt idx="555">
                  <c:v>40</c:v>
                </c:pt>
                <c:pt idx="556">
                  <c:v>42</c:v>
                </c:pt>
                <c:pt idx="557">
                  <c:v>52</c:v>
                </c:pt>
                <c:pt idx="558">
                  <c:v>55</c:v>
                </c:pt>
                <c:pt idx="559">
                  <c:v>58</c:v>
                </c:pt>
                <c:pt idx="560">
                  <c:v>60</c:v>
                </c:pt>
                <c:pt idx="561">
                  <c:v>17</c:v>
                </c:pt>
                <c:pt idx="562">
                  <c:v>18</c:v>
                </c:pt>
                <c:pt idx="563">
                  <c:v>19</c:v>
                </c:pt>
                <c:pt idx="564">
                  <c:v>24</c:v>
                </c:pt>
                <c:pt idx="565">
                  <c:v>26</c:v>
                </c:pt>
                <c:pt idx="566">
                  <c:v>30</c:v>
                </c:pt>
                <c:pt idx="567">
                  <c:v>31</c:v>
                </c:pt>
                <c:pt idx="568">
                  <c:v>33</c:v>
                </c:pt>
                <c:pt idx="569">
                  <c:v>36</c:v>
                </c:pt>
                <c:pt idx="570">
                  <c:v>41</c:v>
                </c:pt>
                <c:pt idx="571">
                  <c:v>43</c:v>
                </c:pt>
                <c:pt idx="572">
                  <c:v>45</c:v>
                </c:pt>
                <c:pt idx="573">
                  <c:v>47</c:v>
                </c:pt>
                <c:pt idx="574">
                  <c:v>48</c:v>
                </c:pt>
                <c:pt idx="575">
                  <c:v>49</c:v>
                </c:pt>
                <c:pt idx="576">
                  <c:v>50</c:v>
                </c:pt>
                <c:pt idx="577">
                  <c:v>52</c:v>
                </c:pt>
                <c:pt idx="578">
                  <c:v>54</c:v>
                </c:pt>
                <c:pt idx="579">
                  <c:v>57</c:v>
                </c:pt>
                <c:pt idx="580">
                  <c:v>58</c:v>
                </c:pt>
                <c:pt idx="581">
                  <c:v>20</c:v>
                </c:pt>
                <c:pt idx="582">
                  <c:v>21</c:v>
                </c:pt>
                <c:pt idx="583">
                  <c:v>23</c:v>
                </c:pt>
                <c:pt idx="584">
                  <c:v>28</c:v>
                </c:pt>
                <c:pt idx="585">
                  <c:v>29</c:v>
                </c:pt>
                <c:pt idx="586">
                  <c:v>30</c:v>
                </c:pt>
                <c:pt idx="587">
                  <c:v>31</c:v>
                </c:pt>
                <c:pt idx="588">
                  <c:v>32</c:v>
                </c:pt>
                <c:pt idx="589">
                  <c:v>35</c:v>
                </c:pt>
                <c:pt idx="590">
                  <c:v>36</c:v>
                </c:pt>
                <c:pt idx="591">
                  <c:v>38</c:v>
                </c:pt>
                <c:pt idx="592">
                  <c:v>44</c:v>
                </c:pt>
                <c:pt idx="593">
                  <c:v>47</c:v>
                </c:pt>
                <c:pt idx="594">
                  <c:v>49</c:v>
                </c:pt>
                <c:pt idx="595">
                  <c:v>50</c:v>
                </c:pt>
                <c:pt idx="596">
                  <c:v>51</c:v>
                </c:pt>
                <c:pt idx="597">
                  <c:v>52</c:v>
                </c:pt>
                <c:pt idx="598">
                  <c:v>59</c:v>
                </c:pt>
                <c:pt idx="599">
                  <c:v>17</c:v>
                </c:pt>
                <c:pt idx="600">
                  <c:v>18</c:v>
                </c:pt>
                <c:pt idx="601">
                  <c:v>20</c:v>
                </c:pt>
                <c:pt idx="602">
                  <c:v>24</c:v>
                </c:pt>
                <c:pt idx="603">
                  <c:v>27</c:v>
                </c:pt>
                <c:pt idx="604">
                  <c:v>31</c:v>
                </c:pt>
                <c:pt idx="605">
                  <c:v>34</c:v>
                </c:pt>
                <c:pt idx="606">
                  <c:v>35</c:v>
                </c:pt>
                <c:pt idx="607">
                  <c:v>38</c:v>
                </c:pt>
                <c:pt idx="608">
                  <c:v>41</c:v>
                </c:pt>
                <c:pt idx="609">
                  <c:v>44</c:v>
                </c:pt>
                <c:pt idx="610">
                  <c:v>47</c:v>
                </c:pt>
                <c:pt idx="611">
                  <c:v>49</c:v>
                </c:pt>
                <c:pt idx="612">
                  <c:v>50</c:v>
                </c:pt>
                <c:pt idx="613">
                  <c:v>54</c:v>
                </c:pt>
                <c:pt idx="614">
                  <c:v>55</c:v>
                </c:pt>
                <c:pt idx="615">
                  <c:v>59</c:v>
                </c:pt>
                <c:pt idx="616">
                  <c:v>20</c:v>
                </c:pt>
                <c:pt idx="617">
                  <c:v>22</c:v>
                </c:pt>
                <c:pt idx="618">
                  <c:v>24</c:v>
                </c:pt>
                <c:pt idx="619">
                  <c:v>28</c:v>
                </c:pt>
                <c:pt idx="620">
                  <c:v>29</c:v>
                </c:pt>
                <c:pt idx="621">
                  <c:v>31</c:v>
                </c:pt>
                <c:pt idx="622">
                  <c:v>35</c:v>
                </c:pt>
                <c:pt idx="623">
                  <c:v>36</c:v>
                </c:pt>
                <c:pt idx="624">
                  <c:v>37</c:v>
                </c:pt>
                <c:pt idx="625">
                  <c:v>39</c:v>
                </c:pt>
                <c:pt idx="626">
                  <c:v>41</c:v>
                </c:pt>
                <c:pt idx="627">
                  <c:v>44</c:v>
                </c:pt>
                <c:pt idx="628">
                  <c:v>46</c:v>
                </c:pt>
                <c:pt idx="629">
                  <c:v>51</c:v>
                </c:pt>
                <c:pt idx="630">
                  <c:v>54</c:v>
                </c:pt>
                <c:pt idx="631">
                  <c:v>17</c:v>
                </c:pt>
                <c:pt idx="632">
                  <c:v>18</c:v>
                </c:pt>
                <c:pt idx="633">
                  <c:v>19</c:v>
                </c:pt>
                <c:pt idx="634">
                  <c:v>23</c:v>
                </c:pt>
                <c:pt idx="635">
                  <c:v>32</c:v>
                </c:pt>
                <c:pt idx="636">
                  <c:v>36</c:v>
                </c:pt>
                <c:pt idx="637">
                  <c:v>56</c:v>
                </c:pt>
                <c:pt idx="638">
                  <c:v>63</c:v>
                </c:pt>
                <c:pt idx="639">
                  <c:v>18</c:v>
                </c:pt>
                <c:pt idx="640">
                  <c:v>23</c:v>
                </c:pt>
                <c:pt idx="641">
                  <c:v>25</c:v>
                </c:pt>
                <c:pt idx="642">
                  <c:v>47</c:v>
                </c:pt>
                <c:pt idx="643">
                  <c:v>51</c:v>
                </c:pt>
                <c:pt idx="644">
                  <c:v>52</c:v>
                </c:pt>
                <c:pt idx="645">
                  <c:v>58</c:v>
                </c:pt>
                <c:pt idx="646">
                  <c:v>13</c:v>
                </c:pt>
                <c:pt idx="647">
                  <c:v>21</c:v>
                </c:pt>
                <c:pt idx="648">
                  <c:v>40</c:v>
                </c:pt>
                <c:pt idx="649">
                  <c:v>43</c:v>
                </c:pt>
                <c:pt idx="650">
                  <c:v>44</c:v>
                </c:pt>
                <c:pt idx="651">
                  <c:v>50</c:v>
                </c:pt>
                <c:pt idx="652">
                  <c:v>57</c:v>
                </c:pt>
                <c:pt idx="653">
                  <c:v>62</c:v>
                </c:pt>
                <c:pt idx="654">
                  <c:v>12</c:v>
                </c:pt>
                <c:pt idx="655">
                  <c:v>18</c:v>
                </c:pt>
                <c:pt idx="656">
                  <c:v>22</c:v>
                </c:pt>
                <c:pt idx="657">
                  <c:v>23</c:v>
                </c:pt>
                <c:pt idx="658">
                  <c:v>33</c:v>
                </c:pt>
                <c:pt idx="659">
                  <c:v>37</c:v>
                </c:pt>
                <c:pt idx="660">
                  <c:v>46</c:v>
                </c:pt>
                <c:pt idx="661">
                  <c:v>48</c:v>
                </c:pt>
                <c:pt idx="662">
                  <c:v>59</c:v>
                </c:pt>
                <c:pt idx="663">
                  <c:v>67</c:v>
                </c:pt>
                <c:pt idx="664">
                  <c:v>15</c:v>
                </c:pt>
                <c:pt idx="665">
                  <c:v>29</c:v>
                </c:pt>
                <c:pt idx="666">
                  <c:v>50</c:v>
                </c:pt>
                <c:pt idx="667">
                  <c:v>32</c:v>
                </c:pt>
                <c:pt idx="668">
                  <c:v>40</c:v>
                </c:pt>
                <c:pt idx="669">
                  <c:v>44</c:v>
                </c:pt>
                <c:pt idx="670">
                  <c:v>51</c:v>
                </c:pt>
                <c:pt idx="671">
                  <c:v>52</c:v>
                </c:pt>
                <c:pt idx="672">
                  <c:v>59</c:v>
                </c:pt>
                <c:pt idx="673">
                  <c:v>32</c:v>
                </c:pt>
                <c:pt idx="674">
                  <c:v>29</c:v>
                </c:pt>
                <c:pt idx="675">
                  <c:v>35</c:v>
                </c:pt>
                <c:pt idx="676">
                  <c:v>56</c:v>
                </c:pt>
                <c:pt idx="677">
                  <c:v>32</c:v>
                </c:pt>
              </c:numCache>
            </c:numRef>
          </c:yVal>
          <c:bubbleSize>
            <c:numRef>
              <c:f>Sheet1!$C$2:$C$679</c:f>
              <c:numCache>
                <c:formatCode>General</c:formatCode>
                <c:ptCount val="678"/>
                <c:pt idx="0">
                  <c:v>2</c:v>
                </c:pt>
                <c:pt idx="1">
                  <c:v>1</c:v>
                </c:pt>
                <c:pt idx="2">
                  <c:v>1</c:v>
                </c:pt>
                <c:pt idx="3">
                  <c:v>2</c:v>
                </c:pt>
                <c:pt idx="4">
                  <c:v>2</c:v>
                </c:pt>
                <c:pt idx="5">
                  <c:v>1</c:v>
                </c:pt>
                <c:pt idx="6">
                  <c:v>1</c:v>
                </c:pt>
                <c:pt idx="7">
                  <c:v>1</c:v>
                </c:pt>
                <c:pt idx="8">
                  <c:v>1</c:v>
                </c:pt>
                <c:pt idx="9">
                  <c:v>1</c:v>
                </c:pt>
                <c:pt idx="10">
                  <c:v>2</c:v>
                </c:pt>
                <c:pt idx="11">
                  <c:v>1</c:v>
                </c:pt>
                <c:pt idx="12">
                  <c:v>1</c:v>
                </c:pt>
                <c:pt idx="13">
                  <c:v>1</c:v>
                </c:pt>
                <c:pt idx="14">
                  <c:v>1</c:v>
                </c:pt>
                <c:pt idx="15">
                  <c:v>1</c:v>
                </c:pt>
                <c:pt idx="16">
                  <c:v>1</c:v>
                </c:pt>
                <c:pt idx="17">
                  <c:v>1</c:v>
                </c:pt>
                <c:pt idx="18">
                  <c:v>1</c:v>
                </c:pt>
                <c:pt idx="19">
                  <c:v>1</c:v>
                </c:pt>
                <c:pt idx="20">
                  <c:v>1</c:v>
                </c:pt>
                <c:pt idx="21">
                  <c:v>2</c:v>
                </c:pt>
                <c:pt idx="22">
                  <c:v>1</c:v>
                </c:pt>
                <c:pt idx="23">
                  <c:v>1</c:v>
                </c:pt>
                <c:pt idx="24">
                  <c:v>2</c:v>
                </c:pt>
                <c:pt idx="25">
                  <c:v>1</c:v>
                </c:pt>
                <c:pt idx="26">
                  <c:v>1</c:v>
                </c:pt>
                <c:pt idx="27">
                  <c:v>1</c:v>
                </c:pt>
                <c:pt idx="28">
                  <c:v>3</c:v>
                </c:pt>
                <c:pt idx="29">
                  <c:v>2</c:v>
                </c:pt>
                <c:pt idx="30">
                  <c:v>1</c:v>
                </c:pt>
                <c:pt idx="31">
                  <c:v>1</c:v>
                </c:pt>
                <c:pt idx="32">
                  <c:v>1</c:v>
                </c:pt>
                <c:pt idx="33">
                  <c:v>1</c:v>
                </c:pt>
                <c:pt idx="34">
                  <c:v>1</c:v>
                </c:pt>
                <c:pt idx="35">
                  <c:v>2</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3</c:v>
                </c:pt>
                <c:pt idx="64">
                  <c:v>1</c:v>
                </c:pt>
                <c:pt idx="65">
                  <c:v>2</c:v>
                </c:pt>
                <c:pt idx="66">
                  <c:v>2</c:v>
                </c:pt>
                <c:pt idx="67">
                  <c:v>1</c:v>
                </c:pt>
                <c:pt idx="68">
                  <c:v>1</c:v>
                </c:pt>
                <c:pt idx="69">
                  <c:v>1</c:v>
                </c:pt>
                <c:pt idx="70">
                  <c:v>1</c:v>
                </c:pt>
                <c:pt idx="71">
                  <c:v>1</c:v>
                </c:pt>
                <c:pt idx="72">
                  <c:v>1</c:v>
                </c:pt>
                <c:pt idx="73">
                  <c:v>2</c:v>
                </c:pt>
                <c:pt idx="74">
                  <c:v>1</c:v>
                </c:pt>
                <c:pt idx="75">
                  <c:v>1</c:v>
                </c:pt>
                <c:pt idx="76">
                  <c:v>1</c:v>
                </c:pt>
                <c:pt idx="77">
                  <c:v>1</c:v>
                </c:pt>
                <c:pt idx="78">
                  <c:v>1</c:v>
                </c:pt>
                <c:pt idx="79">
                  <c:v>1</c:v>
                </c:pt>
                <c:pt idx="80">
                  <c:v>1</c:v>
                </c:pt>
                <c:pt idx="81">
                  <c:v>1</c:v>
                </c:pt>
                <c:pt idx="82">
                  <c:v>1</c:v>
                </c:pt>
                <c:pt idx="83">
                  <c:v>1</c:v>
                </c:pt>
                <c:pt idx="84">
                  <c:v>2</c:v>
                </c:pt>
                <c:pt idx="85">
                  <c:v>1</c:v>
                </c:pt>
                <c:pt idx="86">
                  <c:v>1</c:v>
                </c:pt>
                <c:pt idx="87">
                  <c:v>1</c:v>
                </c:pt>
                <c:pt idx="88">
                  <c:v>1</c:v>
                </c:pt>
                <c:pt idx="89">
                  <c:v>1</c:v>
                </c:pt>
                <c:pt idx="90">
                  <c:v>1</c:v>
                </c:pt>
                <c:pt idx="91">
                  <c:v>1</c:v>
                </c:pt>
                <c:pt idx="92">
                  <c:v>2</c:v>
                </c:pt>
                <c:pt idx="93">
                  <c:v>1</c:v>
                </c:pt>
                <c:pt idx="94">
                  <c:v>1</c:v>
                </c:pt>
                <c:pt idx="95">
                  <c:v>1</c:v>
                </c:pt>
                <c:pt idx="96">
                  <c:v>1</c:v>
                </c:pt>
                <c:pt idx="97">
                  <c:v>2</c:v>
                </c:pt>
                <c:pt idx="98">
                  <c:v>1</c:v>
                </c:pt>
                <c:pt idx="99">
                  <c:v>1</c:v>
                </c:pt>
                <c:pt idx="100">
                  <c:v>1</c:v>
                </c:pt>
                <c:pt idx="101">
                  <c:v>1</c:v>
                </c:pt>
                <c:pt idx="102">
                  <c:v>1</c:v>
                </c:pt>
                <c:pt idx="103">
                  <c:v>1</c:v>
                </c:pt>
                <c:pt idx="104">
                  <c:v>1</c:v>
                </c:pt>
                <c:pt idx="105">
                  <c:v>1</c:v>
                </c:pt>
                <c:pt idx="106">
                  <c:v>1</c:v>
                </c:pt>
                <c:pt idx="107">
                  <c:v>5</c:v>
                </c:pt>
                <c:pt idx="108">
                  <c:v>2</c:v>
                </c:pt>
                <c:pt idx="109">
                  <c:v>1</c:v>
                </c:pt>
                <c:pt idx="110">
                  <c:v>1</c:v>
                </c:pt>
                <c:pt idx="111">
                  <c:v>1</c:v>
                </c:pt>
                <c:pt idx="112">
                  <c:v>1</c:v>
                </c:pt>
                <c:pt idx="113">
                  <c:v>1</c:v>
                </c:pt>
                <c:pt idx="114">
                  <c:v>1</c:v>
                </c:pt>
                <c:pt idx="115">
                  <c:v>1</c:v>
                </c:pt>
                <c:pt idx="116">
                  <c:v>1</c:v>
                </c:pt>
                <c:pt idx="117">
                  <c:v>1</c:v>
                </c:pt>
                <c:pt idx="118">
                  <c:v>1</c:v>
                </c:pt>
                <c:pt idx="119">
                  <c:v>2</c:v>
                </c:pt>
                <c:pt idx="120">
                  <c:v>1</c:v>
                </c:pt>
                <c:pt idx="121">
                  <c:v>1</c:v>
                </c:pt>
                <c:pt idx="122">
                  <c:v>1</c:v>
                </c:pt>
                <c:pt idx="123">
                  <c:v>1</c:v>
                </c:pt>
                <c:pt idx="124">
                  <c:v>2</c:v>
                </c:pt>
                <c:pt idx="125">
                  <c:v>1</c:v>
                </c:pt>
                <c:pt idx="126">
                  <c:v>1</c:v>
                </c:pt>
                <c:pt idx="127">
                  <c:v>1</c:v>
                </c:pt>
                <c:pt idx="128">
                  <c:v>1</c:v>
                </c:pt>
                <c:pt idx="129">
                  <c:v>1</c:v>
                </c:pt>
                <c:pt idx="130">
                  <c:v>1</c:v>
                </c:pt>
                <c:pt idx="131">
                  <c:v>1</c:v>
                </c:pt>
                <c:pt idx="132">
                  <c:v>1</c:v>
                </c:pt>
                <c:pt idx="133">
                  <c:v>1</c:v>
                </c:pt>
                <c:pt idx="134">
                  <c:v>1</c:v>
                </c:pt>
                <c:pt idx="135">
                  <c:v>2</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2</c:v>
                </c:pt>
                <c:pt idx="156">
                  <c:v>1</c:v>
                </c:pt>
                <c:pt idx="157">
                  <c:v>1</c:v>
                </c:pt>
                <c:pt idx="158">
                  <c:v>1</c:v>
                </c:pt>
                <c:pt idx="159">
                  <c:v>1</c:v>
                </c:pt>
                <c:pt idx="160">
                  <c:v>1</c:v>
                </c:pt>
                <c:pt idx="161">
                  <c:v>1</c:v>
                </c:pt>
                <c:pt idx="162">
                  <c:v>1</c:v>
                </c:pt>
                <c:pt idx="163">
                  <c:v>1</c:v>
                </c:pt>
                <c:pt idx="164">
                  <c:v>3</c:v>
                </c:pt>
                <c:pt idx="165">
                  <c:v>1</c:v>
                </c:pt>
                <c:pt idx="166">
                  <c:v>2</c:v>
                </c:pt>
                <c:pt idx="167">
                  <c:v>1</c:v>
                </c:pt>
                <c:pt idx="168">
                  <c:v>1</c:v>
                </c:pt>
                <c:pt idx="169">
                  <c:v>1</c:v>
                </c:pt>
                <c:pt idx="170">
                  <c:v>1</c:v>
                </c:pt>
                <c:pt idx="171">
                  <c:v>1</c:v>
                </c:pt>
                <c:pt idx="172">
                  <c:v>1</c:v>
                </c:pt>
                <c:pt idx="173">
                  <c:v>1</c:v>
                </c:pt>
                <c:pt idx="174">
                  <c:v>1</c:v>
                </c:pt>
                <c:pt idx="175">
                  <c:v>1</c:v>
                </c:pt>
                <c:pt idx="176">
                  <c:v>1</c:v>
                </c:pt>
                <c:pt idx="177">
                  <c:v>1</c:v>
                </c:pt>
                <c:pt idx="178">
                  <c:v>1</c:v>
                </c:pt>
                <c:pt idx="179">
                  <c:v>2</c:v>
                </c:pt>
                <c:pt idx="180">
                  <c:v>1</c:v>
                </c:pt>
                <c:pt idx="181">
                  <c:v>1</c:v>
                </c:pt>
                <c:pt idx="182">
                  <c:v>2</c:v>
                </c:pt>
                <c:pt idx="183">
                  <c:v>1</c:v>
                </c:pt>
                <c:pt idx="184">
                  <c:v>2</c:v>
                </c:pt>
                <c:pt idx="185">
                  <c:v>1</c:v>
                </c:pt>
                <c:pt idx="186">
                  <c:v>1</c:v>
                </c:pt>
                <c:pt idx="187">
                  <c:v>1</c:v>
                </c:pt>
                <c:pt idx="188">
                  <c:v>1</c:v>
                </c:pt>
                <c:pt idx="189">
                  <c:v>1</c:v>
                </c:pt>
                <c:pt idx="190">
                  <c:v>1</c:v>
                </c:pt>
                <c:pt idx="191">
                  <c:v>1</c:v>
                </c:pt>
                <c:pt idx="192">
                  <c:v>1</c:v>
                </c:pt>
                <c:pt idx="193">
                  <c:v>2</c:v>
                </c:pt>
                <c:pt idx="194">
                  <c:v>1</c:v>
                </c:pt>
                <c:pt idx="195">
                  <c:v>1</c:v>
                </c:pt>
                <c:pt idx="196">
                  <c:v>1</c:v>
                </c:pt>
                <c:pt idx="197">
                  <c:v>2</c:v>
                </c:pt>
                <c:pt idx="198">
                  <c:v>1</c:v>
                </c:pt>
                <c:pt idx="199">
                  <c:v>1</c:v>
                </c:pt>
                <c:pt idx="200">
                  <c:v>1</c:v>
                </c:pt>
                <c:pt idx="201">
                  <c:v>1</c:v>
                </c:pt>
                <c:pt idx="202">
                  <c:v>1</c:v>
                </c:pt>
                <c:pt idx="203">
                  <c:v>1</c:v>
                </c:pt>
                <c:pt idx="204">
                  <c:v>1</c:v>
                </c:pt>
                <c:pt idx="205">
                  <c:v>2</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2</c:v>
                </c:pt>
                <c:pt idx="230">
                  <c:v>1</c:v>
                </c:pt>
                <c:pt idx="231">
                  <c:v>1</c:v>
                </c:pt>
                <c:pt idx="232">
                  <c:v>1</c:v>
                </c:pt>
                <c:pt idx="233">
                  <c:v>1</c:v>
                </c:pt>
                <c:pt idx="234">
                  <c:v>1</c:v>
                </c:pt>
                <c:pt idx="235">
                  <c:v>1</c:v>
                </c:pt>
                <c:pt idx="236">
                  <c:v>1</c:v>
                </c:pt>
                <c:pt idx="237">
                  <c:v>1</c:v>
                </c:pt>
                <c:pt idx="238">
                  <c:v>2</c:v>
                </c:pt>
                <c:pt idx="239">
                  <c:v>1</c:v>
                </c:pt>
                <c:pt idx="240">
                  <c:v>1</c:v>
                </c:pt>
                <c:pt idx="241">
                  <c:v>1</c:v>
                </c:pt>
                <c:pt idx="242">
                  <c:v>1</c:v>
                </c:pt>
                <c:pt idx="243">
                  <c:v>1</c:v>
                </c:pt>
                <c:pt idx="244">
                  <c:v>1</c:v>
                </c:pt>
                <c:pt idx="245">
                  <c:v>1</c:v>
                </c:pt>
                <c:pt idx="246">
                  <c:v>1</c:v>
                </c:pt>
                <c:pt idx="247">
                  <c:v>1</c:v>
                </c:pt>
                <c:pt idx="248">
                  <c:v>1</c:v>
                </c:pt>
                <c:pt idx="249">
                  <c:v>1</c:v>
                </c:pt>
                <c:pt idx="250">
                  <c:v>2</c:v>
                </c:pt>
                <c:pt idx="251">
                  <c:v>2</c:v>
                </c:pt>
                <c:pt idx="252">
                  <c:v>1</c:v>
                </c:pt>
                <c:pt idx="253">
                  <c:v>1</c:v>
                </c:pt>
                <c:pt idx="254">
                  <c:v>1</c:v>
                </c:pt>
                <c:pt idx="255">
                  <c:v>1</c:v>
                </c:pt>
                <c:pt idx="256">
                  <c:v>1</c:v>
                </c:pt>
                <c:pt idx="257">
                  <c:v>2</c:v>
                </c:pt>
                <c:pt idx="258">
                  <c:v>1</c:v>
                </c:pt>
                <c:pt idx="259">
                  <c:v>1</c:v>
                </c:pt>
                <c:pt idx="260">
                  <c:v>1</c:v>
                </c:pt>
                <c:pt idx="261">
                  <c:v>1</c:v>
                </c:pt>
                <c:pt idx="262">
                  <c:v>1</c:v>
                </c:pt>
                <c:pt idx="263">
                  <c:v>1</c:v>
                </c:pt>
                <c:pt idx="264">
                  <c:v>1</c:v>
                </c:pt>
                <c:pt idx="265">
                  <c:v>1</c:v>
                </c:pt>
                <c:pt idx="266">
                  <c:v>2</c:v>
                </c:pt>
                <c:pt idx="267">
                  <c:v>1</c:v>
                </c:pt>
                <c:pt idx="268">
                  <c:v>2</c:v>
                </c:pt>
                <c:pt idx="269">
                  <c:v>1</c:v>
                </c:pt>
                <c:pt idx="270">
                  <c:v>1</c:v>
                </c:pt>
                <c:pt idx="271">
                  <c:v>1</c:v>
                </c:pt>
                <c:pt idx="272">
                  <c:v>1</c:v>
                </c:pt>
                <c:pt idx="273">
                  <c:v>1</c:v>
                </c:pt>
                <c:pt idx="274">
                  <c:v>2</c:v>
                </c:pt>
                <c:pt idx="275">
                  <c:v>1</c:v>
                </c:pt>
                <c:pt idx="276">
                  <c:v>3</c:v>
                </c:pt>
                <c:pt idx="277">
                  <c:v>2</c:v>
                </c:pt>
                <c:pt idx="278">
                  <c:v>1</c:v>
                </c:pt>
                <c:pt idx="279">
                  <c:v>1</c:v>
                </c:pt>
                <c:pt idx="280">
                  <c:v>3</c:v>
                </c:pt>
                <c:pt idx="281">
                  <c:v>1</c:v>
                </c:pt>
                <c:pt idx="282">
                  <c:v>2</c:v>
                </c:pt>
                <c:pt idx="283">
                  <c:v>1</c:v>
                </c:pt>
                <c:pt idx="284">
                  <c:v>1</c:v>
                </c:pt>
                <c:pt idx="285">
                  <c:v>3</c:v>
                </c:pt>
                <c:pt idx="286">
                  <c:v>1</c:v>
                </c:pt>
                <c:pt idx="287">
                  <c:v>1</c:v>
                </c:pt>
                <c:pt idx="288">
                  <c:v>1</c:v>
                </c:pt>
                <c:pt idx="289">
                  <c:v>1</c:v>
                </c:pt>
                <c:pt idx="290">
                  <c:v>1</c:v>
                </c:pt>
                <c:pt idx="291">
                  <c:v>1</c:v>
                </c:pt>
                <c:pt idx="292">
                  <c:v>2</c:v>
                </c:pt>
                <c:pt idx="293">
                  <c:v>1</c:v>
                </c:pt>
                <c:pt idx="294">
                  <c:v>1</c:v>
                </c:pt>
                <c:pt idx="295">
                  <c:v>1</c:v>
                </c:pt>
                <c:pt idx="296">
                  <c:v>1</c:v>
                </c:pt>
                <c:pt idx="297">
                  <c:v>2</c:v>
                </c:pt>
                <c:pt idx="298">
                  <c:v>1</c:v>
                </c:pt>
                <c:pt idx="299">
                  <c:v>1</c:v>
                </c:pt>
                <c:pt idx="300">
                  <c:v>2</c:v>
                </c:pt>
                <c:pt idx="301">
                  <c:v>2</c:v>
                </c:pt>
                <c:pt idx="302">
                  <c:v>1</c:v>
                </c:pt>
                <c:pt idx="303">
                  <c:v>1</c:v>
                </c:pt>
                <c:pt idx="304">
                  <c:v>1</c:v>
                </c:pt>
                <c:pt idx="305">
                  <c:v>1</c:v>
                </c:pt>
                <c:pt idx="306">
                  <c:v>1</c:v>
                </c:pt>
                <c:pt idx="307">
                  <c:v>1</c:v>
                </c:pt>
                <c:pt idx="308">
                  <c:v>1</c:v>
                </c:pt>
                <c:pt idx="309">
                  <c:v>1</c:v>
                </c:pt>
                <c:pt idx="310">
                  <c:v>1</c:v>
                </c:pt>
                <c:pt idx="311">
                  <c:v>1</c:v>
                </c:pt>
                <c:pt idx="312">
                  <c:v>1</c:v>
                </c:pt>
                <c:pt idx="313">
                  <c:v>1</c:v>
                </c:pt>
                <c:pt idx="314">
                  <c:v>1</c:v>
                </c:pt>
                <c:pt idx="315">
                  <c:v>1</c:v>
                </c:pt>
                <c:pt idx="316">
                  <c:v>1</c:v>
                </c:pt>
                <c:pt idx="317">
                  <c:v>1</c:v>
                </c:pt>
                <c:pt idx="318">
                  <c:v>1</c:v>
                </c:pt>
                <c:pt idx="319">
                  <c:v>1</c:v>
                </c:pt>
                <c:pt idx="320">
                  <c:v>1</c:v>
                </c:pt>
                <c:pt idx="321">
                  <c:v>1</c:v>
                </c:pt>
                <c:pt idx="322">
                  <c:v>1</c:v>
                </c:pt>
                <c:pt idx="323">
                  <c:v>1</c:v>
                </c:pt>
                <c:pt idx="324">
                  <c:v>2</c:v>
                </c:pt>
                <c:pt idx="325">
                  <c:v>1</c:v>
                </c:pt>
                <c:pt idx="326">
                  <c:v>1</c:v>
                </c:pt>
                <c:pt idx="327">
                  <c:v>1</c:v>
                </c:pt>
                <c:pt idx="328">
                  <c:v>1</c:v>
                </c:pt>
                <c:pt idx="329">
                  <c:v>1</c:v>
                </c:pt>
                <c:pt idx="330">
                  <c:v>3</c:v>
                </c:pt>
                <c:pt idx="331">
                  <c:v>1</c:v>
                </c:pt>
                <c:pt idx="332">
                  <c:v>3</c:v>
                </c:pt>
                <c:pt idx="333">
                  <c:v>2</c:v>
                </c:pt>
                <c:pt idx="334">
                  <c:v>1</c:v>
                </c:pt>
                <c:pt idx="335">
                  <c:v>1</c:v>
                </c:pt>
                <c:pt idx="336">
                  <c:v>1</c:v>
                </c:pt>
                <c:pt idx="337">
                  <c:v>1</c:v>
                </c:pt>
                <c:pt idx="338">
                  <c:v>1</c:v>
                </c:pt>
                <c:pt idx="339">
                  <c:v>1</c:v>
                </c:pt>
                <c:pt idx="340">
                  <c:v>1</c:v>
                </c:pt>
                <c:pt idx="341">
                  <c:v>1</c:v>
                </c:pt>
                <c:pt idx="342">
                  <c:v>1</c:v>
                </c:pt>
                <c:pt idx="343">
                  <c:v>1</c:v>
                </c:pt>
                <c:pt idx="344">
                  <c:v>1</c:v>
                </c:pt>
                <c:pt idx="345">
                  <c:v>1</c:v>
                </c:pt>
                <c:pt idx="346">
                  <c:v>1</c:v>
                </c:pt>
                <c:pt idx="347">
                  <c:v>1</c:v>
                </c:pt>
                <c:pt idx="348">
                  <c:v>1</c:v>
                </c:pt>
                <c:pt idx="349">
                  <c:v>2</c:v>
                </c:pt>
                <c:pt idx="350">
                  <c:v>1</c:v>
                </c:pt>
                <c:pt idx="351">
                  <c:v>2</c:v>
                </c:pt>
                <c:pt idx="352">
                  <c:v>1</c:v>
                </c:pt>
                <c:pt idx="353">
                  <c:v>1</c:v>
                </c:pt>
                <c:pt idx="354">
                  <c:v>1</c:v>
                </c:pt>
                <c:pt idx="355">
                  <c:v>1</c:v>
                </c:pt>
                <c:pt idx="356">
                  <c:v>1</c:v>
                </c:pt>
                <c:pt idx="357">
                  <c:v>1</c:v>
                </c:pt>
                <c:pt idx="358">
                  <c:v>1</c:v>
                </c:pt>
                <c:pt idx="359">
                  <c:v>1</c:v>
                </c:pt>
                <c:pt idx="360">
                  <c:v>1</c:v>
                </c:pt>
                <c:pt idx="361">
                  <c:v>2</c:v>
                </c:pt>
                <c:pt idx="362">
                  <c:v>2</c:v>
                </c:pt>
                <c:pt idx="363">
                  <c:v>1</c:v>
                </c:pt>
                <c:pt idx="364">
                  <c:v>1</c:v>
                </c:pt>
                <c:pt idx="365">
                  <c:v>1</c:v>
                </c:pt>
                <c:pt idx="366">
                  <c:v>2</c:v>
                </c:pt>
                <c:pt idx="367">
                  <c:v>1</c:v>
                </c:pt>
                <c:pt idx="368">
                  <c:v>1</c:v>
                </c:pt>
                <c:pt idx="369">
                  <c:v>1</c:v>
                </c:pt>
                <c:pt idx="370">
                  <c:v>1</c:v>
                </c:pt>
                <c:pt idx="371">
                  <c:v>1</c:v>
                </c:pt>
                <c:pt idx="372">
                  <c:v>1</c:v>
                </c:pt>
                <c:pt idx="373">
                  <c:v>1</c:v>
                </c:pt>
                <c:pt idx="374">
                  <c:v>1</c:v>
                </c:pt>
                <c:pt idx="375">
                  <c:v>1</c:v>
                </c:pt>
                <c:pt idx="376">
                  <c:v>1</c:v>
                </c:pt>
                <c:pt idx="377">
                  <c:v>1</c:v>
                </c:pt>
                <c:pt idx="378">
                  <c:v>1</c:v>
                </c:pt>
                <c:pt idx="379">
                  <c:v>1</c:v>
                </c:pt>
                <c:pt idx="380">
                  <c:v>1</c:v>
                </c:pt>
                <c:pt idx="381">
                  <c:v>1</c:v>
                </c:pt>
                <c:pt idx="382">
                  <c:v>1</c:v>
                </c:pt>
                <c:pt idx="383">
                  <c:v>1</c:v>
                </c:pt>
                <c:pt idx="384">
                  <c:v>1</c:v>
                </c:pt>
                <c:pt idx="385">
                  <c:v>1</c:v>
                </c:pt>
                <c:pt idx="386">
                  <c:v>1</c:v>
                </c:pt>
                <c:pt idx="387">
                  <c:v>1</c:v>
                </c:pt>
                <c:pt idx="388">
                  <c:v>2</c:v>
                </c:pt>
                <c:pt idx="389">
                  <c:v>1</c:v>
                </c:pt>
                <c:pt idx="390">
                  <c:v>1</c:v>
                </c:pt>
                <c:pt idx="391">
                  <c:v>1</c:v>
                </c:pt>
                <c:pt idx="392">
                  <c:v>1</c:v>
                </c:pt>
                <c:pt idx="393">
                  <c:v>1</c:v>
                </c:pt>
                <c:pt idx="394">
                  <c:v>1</c:v>
                </c:pt>
                <c:pt idx="395">
                  <c:v>1</c:v>
                </c:pt>
                <c:pt idx="396">
                  <c:v>2</c:v>
                </c:pt>
                <c:pt idx="397">
                  <c:v>1</c:v>
                </c:pt>
                <c:pt idx="398">
                  <c:v>2</c:v>
                </c:pt>
                <c:pt idx="399">
                  <c:v>1</c:v>
                </c:pt>
                <c:pt idx="400">
                  <c:v>1</c:v>
                </c:pt>
                <c:pt idx="401">
                  <c:v>1</c:v>
                </c:pt>
                <c:pt idx="402">
                  <c:v>1</c:v>
                </c:pt>
                <c:pt idx="403">
                  <c:v>1</c:v>
                </c:pt>
                <c:pt idx="404">
                  <c:v>2</c:v>
                </c:pt>
                <c:pt idx="405">
                  <c:v>2</c:v>
                </c:pt>
                <c:pt idx="406">
                  <c:v>1</c:v>
                </c:pt>
                <c:pt idx="407">
                  <c:v>1</c:v>
                </c:pt>
                <c:pt idx="408">
                  <c:v>1</c:v>
                </c:pt>
                <c:pt idx="409">
                  <c:v>2</c:v>
                </c:pt>
                <c:pt idx="410">
                  <c:v>1</c:v>
                </c:pt>
                <c:pt idx="411">
                  <c:v>1</c:v>
                </c:pt>
                <c:pt idx="412">
                  <c:v>1</c:v>
                </c:pt>
                <c:pt idx="413">
                  <c:v>2</c:v>
                </c:pt>
                <c:pt idx="414">
                  <c:v>2</c:v>
                </c:pt>
                <c:pt idx="415">
                  <c:v>3</c:v>
                </c:pt>
                <c:pt idx="416">
                  <c:v>2</c:v>
                </c:pt>
                <c:pt idx="417">
                  <c:v>1</c:v>
                </c:pt>
                <c:pt idx="418">
                  <c:v>2</c:v>
                </c:pt>
                <c:pt idx="419">
                  <c:v>1</c:v>
                </c:pt>
                <c:pt idx="420">
                  <c:v>1</c:v>
                </c:pt>
                <c:pt idx="421">
                  <c:v>2</c:v>
                </c:pt>
                <c:pt idx="422">
                  <c:v>2</c:v>
                </c:pt>
                <c:pt idx="423">
                  <c:v>1</c:v>
                </c:pt>
                <c:pt idx="424">
                  <c:v>1</c:v>
                </c:pt>
                <c:pt idx="425">
                  <c:v>2</c:v>
                </c:pt>
                <c:pt idx="426">
                  <c:v>3</c:v>
                </c:pt>
                <c:pt idx="427">
                  <c:v>1</c:v>
                </c:pt>
                <c:pt idx="428">
                  <c:v>1</c:v>
                </c:pt>
                <c:pt idx="429">
                  <c:v>1</c:v>
                </c:pt>
                <c:pt idx="430">
                  <c:v>1</c:v>
                </c:pt>
                <c:pt idx="431">
                  <c:v>1</c:v>
                </c:pt>
                <c:pt idx="432">
                  <c:v>1</c:v>
                </c:pt>
                <c:pt idx="433">
                  <c:v>1</c:v>
                </c:pt>
                <c:pt idx="434">
                  <c:v>1</c:v>
                </c:pt>
                <c:pt idx="435">
                  <c:v>1</c:v>
                </c:pt>
                <c:pt idx="436">
                  <c:v>1</c:v>
                </c:pt>
                <c:pt idx="437">
                  <c:v>1</c:v>
                </c:pt>
                <c:pt idx="438">
                  <c:v>1</c:v>
                </c:pt>
                <c:pt idx="439">
                  <c:v>1</c:v>
                </c:pt>
                <c:pt idx="440">
                  <c:v>1</c:v>
                </c:pt>
                <c:pt idx="441">
                  <c:v>1</c:v>
                </c:pt>
                <c:pt idx="442">
                  <c:v>1</c:v>
                </c:pt>
                <c:pt idx="443">
                  <c:v>1</c:v>
                </c:pt>
                <c:pt idx="444">
                  <c:v>1</c:v>
                </c:pt>
                <c:pt idx="445">
                  <c:v>1</c:v>
                </c:pt>
                <c:pt idx="446">
                  <c:v>2</c:v>
                </c:pt>
                <c:pt idx="447">
                  <c:v>1</c:v>
                </c:pt>
                <c:pt idx="448">
                  <c:v>1</c:v>
                </c:pt>
                <c:pt idx="449">
                  <c:v>1</c:v>
                </c:pt>
                <c:pt idx="450">
                  <c:v>1</c:v>
                </c:pt>
                <c:pt idx="451">
                  <c:v>1</c:v>
                </c:pt>
                <c:pt idx="452">
                  <c:v>1</c:v>
                </c:pt>
                <c:pt idx="453">
                  <c:v>1</c:v>
                </c:pt>
                <c:pt idx="454">
                  <c:v>1</c:v>
                </c:pt>
                <c:pt idx="455">
                  <c:v>1</c:v>
                </c:pt>
                <c:pt idx="456">
                  <c:v>2</c:v>
                </c:pt>
                <c:pt idx="457">
                  <c:v>1</c:v>
                </c:pt>
                <c:pt idx="458">
                  <c:v>1</c:v>
                </c:pt>
                <c:pt idx="459">
                  <c:v>2</c:v>
                </c:pt>
                <c:pt idx="460">
                  <c:v>1</c:v>
                </c:pt>
                <c:pt idx="461">
                  <c:v>1</c:v>
                </c:pt>
                <c:pt idx="462">
                  <c:v>1</c:v>
                </c:pt>
                <c:pt idx="463">
                  <c:v>1</c:v>
                </c:pt>
                <c:pt idx="464">
                  <c:v>1</c:v>
                </c:pt>
                <c:pt idx="465">
                  <c:v>1</c:v>
                </c:pt>
                <c:pt idx="466">
                  <c:v>1</c:v>
                </c:pt>
                <c:pt idx="467">
                  <c:v>1</c:v>
                </c:pt>
                <c:pt idx="468">
                  <c:v>2</c:v>
                </c:pt>
                <c:pt idx="469">
                  <c:v>2</c:v>
                </c:pt>
                <c:pt idx="470">
                  <c:v>2</c:v>
                </c:pt>
                <c:pt idx="471">
                  <c:v>2</c:v>
                </c:pt>
                <c:pt idx="472">
                  <c:v>1</c:v>
                </c:pt>
                <c:pt idx="473">
                  <c:v>1</c:v>
                </c:pt>
                <c:pt idx="474">
                  <c:v>2</c:v>
                </c:pt>
                <c:pt idx="475">
                  <c:v>1</c:v>
                </c:pt>
                <c:pt idx="476">
                  <c:v>3</c:v>
                </c:pt>
                <c:pt idx="477">
                  <c:v>1</c:v>
                </c:pt>
                <c:pt idx="478">
                  <c:v>1</c:v>
                </c:pt>
                <c:pt idx="479">
                  <c:v>1</c:v>
                </c:pt>
                <c:pt idx="480">
                  <c:v>2</c:v>
                </c:pt>
                <c:pt idx="481">
                  <c:v>1</c:v>
                </c:pt>
                <c:pt idx="482">
                  <c:v>1</c:v>
                </c:pt>
                <c:pt idx="483">
                  <c:v>1</c:v>
                </c:pt>
                <c:pt idx="484">
                  <c:v>1</c:v>
                </c:pt>
                <c:pt idx="485">
                  <c:v>1</c:v>
                </c:pt>
                <c:pt idx="486">
                  <c:v>2</c:v>
                </c:pt>
                <c:pt idx="487">
                  <c:v>1</c:v>
                </c:pt>
                <c:pt idx="488">
                  <c:v>1</c:v>
                </c:pt>
                <c:pt idx="489">
                  <c:v>1</c:v>
                </c:pt>
                <c:pt idx="490">
                  <c:v>1</c:v>
                </c:pt>
                <c:pt idx="491">
                  <c:v>1</c:v>
                </c:pt>
                <c:pt idx="492">
                  <c:v>1</c:v>
                </c:pt>
                <c:pt idx="493">
                  <c:v>1</c:v>
                </c:pt>
                <c:pt idx="494">
                  <c:v>1</c:v>
                </c:pt>
                <c:pt idx="495">
                  <c:v>1</c:v>
                </c:pt>
                <c:pt idx="496">
                  <c:v>3</c:v>
                </c:pt>
                <c:pt idx="497">
                  <c:v>1</c:v>
                </c:pt>
                <c:pt idx="498">
                  <c:v>1</c:v>
                </c:pt>
                <c:pt idx="499">
                  <c:v>1</c:v>
                </c:pt>
                <c:pt idx="500">
                  <c:v>1</c:v>
                </c:pt>
                <c:pt idx="501">
                  <c:v>2</c:v>
                </c:pt>
                <c:pt idx="502">
                  <c:v>1</c:v>
                </c:pt>
                <c:pt idx="503">
                  <c:v>1</c:v>
                </c:pt>
                <c:pt idx="504">
                  <c:v>1</c:v>
                </c:pt>
                <c:pt idx="505">
                  <c:v>1</c:v>
                </c:pt>
                <c:pt idx="506">
                  <c:v>2</c:v>
                </c:pt>
                <c:pt idx="507">
                  <c:v>1</c:v>
                </c:pt>
                <c:pt idx="508">
                  <c:v>1</c:v>
                </c:pt>
                <c:pt idx="509">
                  <c:v>1</c:v>
                </c:pt>
                <c:pt idx="510">
                  <c:v>3</c:v>
                </c:pt>
                <c:pt idx="511">
                  <c:v>1</c:v>
                </c:pt>
                <c:pt idx="512">
                  <c:v>1</c:v>
                </c:pt>
                <c:pt idx="513">
                  <c:v>1</c:v>
                </c:pt>
                <c:pt idx="514">
                  <c:v>2</c:v>
                </c:pt>
                <c:pt idx="515">
                  <c:v>1</c:v>
                </c:pt>
                <c:pt idx="516">
                  <c:v>3</c:v>
                </c:pt>
                <c:pt idx="517">
                  <c:v>1</c:v>
                </c:pt>
                <c:pt idx="518">
                  <c:v>1</c:v>
                </c:pt>
                <c:pt idx="519">
                  <c:v>1</c:v>
                </c:pt>
                <c:pt idx="520">
                  <c:v>1</c:v>
                </c:pt>
                <c:pt idx="521">
                  <c:v>1</c:v>
                </c:pt>
                <c:pt idx="522">
                  <c:v>1</c:v>
                </c:pt>
                <c:pt idx="523">
                  <c:v>1</c:v>
                </c:pt>
                <c:pt idx="524">
                  <c:v>1</c:v>
                </c:pt>
                <c:pt idx="525">
                  <c:v>1</c:v>
                </c:pt>
                <c:pt idx="526">
                  <c:v>2</c:v>
                </c:pt>
                <c:pt idx="527">
                  <c:v>1</c:v>
                </c:pt>
                <c:pt idx="528">
                  <c:v>1</c:v>
                </c:pt>
                <c:pt idx="529">
                  <c:v>1</c:v>
                </c:pt>
                <c:pt idx="530">
                  <c:v>1</c:v>
                </c:pt>
                <c:pt idx="531">
                  <c:v>1</c:v>
                </c:pt>
                <c:pt idx="532">
                  <c:v>1</c:v>
                </c:pt>
                <c:pt idx="533">
                  <c:v>1</c:v>
                </c:pt>
                <c:pt idx="534">
                  <c:v>2</c:v>
                </c:pt>
                <c:pt idx="535">
                  <c:v>1</c:v>
                </c:pt>
                <c:pt idx="536">
                  <c:v>1</c:v>
                </c:pt>
                <c:pt idx="537">
                  <c:v>1</c:v>
                </c:pt>
                <c:pt idx="538">
                  <c:v>1</c:v>
                </c:pt>
                <c:pt idx="539">
                  <c:v>1</c:v>
                </c:pt>
                <c:pt idx="540">
                  <c:v>1</c:v>
                </c:pt>
                <c:pt idx="541">
                  <c:v>1</c:v>
                </c:pt>
                <c:pt idx="542">
                  <c:v>1</c:v>
                </c:pt>
                <c:pt idx="543">
                  <c:v>1</c:v>
                </c:pt>
                <c:pt idx="544">
                  <c:v>1</c:v>
                </c:pt>
                <c:pt idx="545">
                  <c:v>1</c:v>
                </c:pt>
                <c:pt idx="546">
                  <c:v>1</c:v>
                </c:pt>
                <c:pt idx="547">
                  <c:v>2</c:v>
                </c:pt>
                <c:pt idx="548">
                  <c:v>3</c:v>
                </c:pt>
                <c:pt idx="549">
                  <c:v>1</c:v>
                </c:pt>
                <c:pt idx="550">
                  <c:v>1</c:v>
                </c:pt>
                <c:pt idx="551">
                  <c:v>1</c:v>
                </c:pt>
                <c:pt idx="552">
                  <c:v>1</c:v>
                </c:pt>
                <c:pt idx="553">
                  <c:v>1</c:v>
                </c:pt>
                <c:pt idx="554">
                  <c:v>1</c:v>
                </c:pt>
                <c:pt idx="555">
                  <c:v>1</c:v>
                </c:pt>
                <c:pt idx="556">
                  <c:v>1</c:v>
                </c:pt>
                <c:pt idx="557">
                  <c:v>1</c:v>
                </c:pt>
                <c:pt idx="558">
                  <c:v>1</c:v>
                </c:pt>
                <c:pt idx="559">
                  <c:v>1</c:v>
                </c:pt>
                <c:pt idx="560">
                  <c:v>1</c:v>
                </c:pt>
                <c:pt idx="561">
                  <c:v>2</c:v>
                </c:pt>
                <c:pt idx="562">
                  <c:v>1</c:v>
                </c:pt>
                <c:pt idx="563">
                  <c:v>1</c:v>
                </c:pt>
                <c:pt idx="564">
                  <c:v>1</c:v>
                </c:pt>
                <c:pt idx="565">
                  <c:v>1</c:v>
                </c:pt>
                <c:pt idx="566">
                  <c:v>1</c:v>
                </c:pt>
                <c:pt idx="567">
                  <c:v>1</c:v>
                </c:pt>
                <c:pt idx="568">
                  <c:v>1</c:v>
                </c:pt>
                <c:pt idx="569">
                  <c:v>1</c:v>
                </c:pt>
                <c:pt idx="570">
                  <c:v>1</c:v>
                </c:pt>
                <c:pt idx="571">
                  <c:v>2</c:v>
                </c:pt>
                <c:pt idx="572">
                  <c:v>1</c:v>
                </c:pt>
                <c:pt idx="573">
                  <c:v>2</c:v>
                </c:pt>
                <c:pt idx="574">
                  <c:v>1</c:v>
                </c:pt>
                <c:pt idx="575">
                  <c:v>1</c:v>
                </c:pt>
                <c:pt idx="576">
                  <c:v>1</c:v>
                </c:pt>
                <c:pt idx="577">
                  <c:v>1</c:v>
                </c:pt>
                <c:pt idx="578">
                  <c:v>2</c:v>
                </c:pt>
                <c:pt idx="579">
                  <c:v>1</c:v>
                </c:pt>
                <c:pt idx="580">
                  <c:v>1</c:v>
                </c:pt>
                <c:pt idx="581">
                  <c:v>1</c:v>
                </c:pt>
                <c:pt idx="582">
                  <c:v>2</c:v>
                </c:pt>
                <c:pt idx="583">
                  <c:v>1</c:v>
                </c:pt>
                <c:pt idx="584">
                  <c:v>1</c:v>
                </c:pt>
                <c:pt idx="585">
                  <c:v>1</c:v>
                </c:pt>
                <c:pt idx="586">
                  <c:v>1</c:v>
                </c:pt>
                <c:pt idx="587">
                  <c:v>1</c:v>
                </c:pt>
                <c:pt idx="588">
                  <c:v>3</c:v>
                </c:pt>
                <c:pt idx="589">
                  <c:v>2</c:v>
                </c:pt>
                <c:pt idx="590">
                  <c:v>2</c:v>
                </c:pt>
                <c:pt idx="591">
                  <c:v>1</c:v>
                </c:pt>
                <c:pt idx="592">
                  <c:v>1</c:v>
                </c:pt>
                <c:pt idx="593">
                  <c:v>2</c:v>
                </c:pt>
                <c:pt idx="594">
                  <c:v>2</c:v>
                </c:pt>
                <c:pt idx="595">
                  <c:v>2</c:v>
                </c:pt>
                <c:pt idx="596">
                  <c:v>1</c:v>
                </c:pt>
                <c:pt idx="597">
                  <c:v>1</c:v>
                </c:pt>
                <c:pt idx="598">
                  <c:v>1</c:v>
                </c:pt>
                <c:pt idx="599">
                  <c:v>1</c:v>
                </c:pt>
                <c:pt idx="600">
                  <c:v>1</c:v>
                </c:pt>
                <c:pt idx="601">
                  <c:v>1</c:v>
                </c:pt>
                <c:pt idx="602">
                  <c:v>2</c:v>
                </c:pt>
                <c:pt idx="603">
                  <c:v>1</c:v>
                </c:pt>
                <c:pt idx="604">
                  <c:v>1</c:v>
                </c:pt>
                <c:pt idx="605">
                  <c:v>2</c:v>
                </c:pt>
                <c:pt idx="606">
                  <c:v>1</c:v>
                </c:pt>
                <c:pt idx="607">
                  <c:v>1</c:v>
                </c:pt>
                <c:pt idx="608">
                  <c:v>1</c:v>
                </c:pt>
                <c:pt idx="609">
                  <c:v>1</c:v>
                </c:pt>
                <c:pt idx="610">
                  <c:v>1</c:v>
                </c:pt>
                <c:pt idx="611">
                  <c:v>1</c:v>
                </c:pt>
                <c:pt idx="612">
                  <c:v>1</c:v>
                </c:pt>
                <c:pt idx="613">
                  <c:v>1</c:v>
                </c:pt>
                <c:pt idx="614">
                  <c:v>1</c:v>
                </c:pt>
                <c:pt idx="615">
                  <c:v>2</c:v>
                </c:pt>
                <c:pt idx="616">
                  <c:v>1</c:v>
                </c:pt>
                <c:pt idx="617">
                  <c:v>1</c:v>
                </c:pt>
                <c:pt idx="618">
                  <c:v>2</c:v>
                </c:pt>
                <c:pt idx="619">
                  <c:v>2</c:v>
                </c:pt>
                <c:pt idx="620">
                  <c:v>1</c:v>
                </c:pt>
                <c:pt idx="621">
                  <c:v>1</c:v>
                </c:pt>
                <c:pt idx="622">
                  <c:v>2</c:v>
                </c:pt>
                <c:pt idx="623">
                  <c:v>1</c:v>
                </c:pt>
                <c:pt idx="624">
                  <c:v>1</c:v>
                </c:pt>
                <c:pt idx="625">
                  <c:v>1</c:v>
                </c:pt>
                <c:pt idx="626">
                  <c:v>1</c:v>
                </c:pt>
                <c:pt idx="627">
                  <c:v>1</c:v>
                </c:pt>
                <c:pt idx="628">
                  <c:v>2</c:v>
                </c:pt>
                <c:pt idx="629">
                  <c:v>1</c:v>
                </c:pt>
                <c:pt idx="630">
                  <c:v>1</c:v>
                </c:pt>
                <c:pt idx="631">
                  <c:v>1</c:v>
                </c:pt>
                <c:pt idx="632">
                  <c:v>1</c:v>
                </c:pt>
                <c:pt idx="633">
                  <c:v>2</c:v>
                </c:pt>
                <c:pt idx="634">
                  <c:v>1</c:v>
                </c:pt>
                <c:pt idx="635">
                  <c:v>1</c:v>
                </c:pt>
                <c:pt idx="636">
                  <c:v>1</c:v>
                </c:pt>
                <c:pt idx="637">
                  <c:v>1</c:v>
                </c:pt>
                <c:pt idx="638">
                  <c:v>1</c:v>
                </c:pt>
                <c:pt idx="639">
                  <c:v>1</c:v>
                </c:pt>
                <c:pt idx="640">
                  <c:v>1</c:v>
                </c:pt>
                <c:pt idx="641">
                  <c:v>1</c:v>
                </c:pt>
                <c:pt idx="642">
                  <c:v>1</c:v>
                </c:pt>
                <c:pt idx="643">
                  <c:v>1</c:v>
                </c:pt>
                <c:pt idx="644">
                  <c:v>1</c:v>
                </c:pt>
                <c:pt idx="645">
                  <c:v>1</c:v>
                </c:pt>
                <c:pt idx="646">
                  <c:v>1</c:v>
                </c:pt>
                <c:pt idx="647">
                  <c:v>1</c:v>
                </c:pt>
                <c:pt idx="648">
                  <c:v>1</c:v>
                </c:pt>
                <c:pt idx="649">
                  <c:v>1</c:v>
                </c:pt>
                <c:pt idx="650">
                  <c:v>1</c:v>
                </c:pt>
                <c:pt idx="651">
                  <c:v>1</c:v>
                </c:pt>
                <c:pt idx="652">
                  <c:v>1</c:v>
                </c:pt>
                <c:pt idx="653">
                  <c:v>1</c:v>
                </c:pt>
                <c:pt idx="654">
                  <c:v>1</c:v>
                </c:pt>
                <c:pt idx="655">
                  <c:v>1</c:v>
                </c:pt>
                <c:pt idx="656">
                  <c:v>1</c:v>
                </c:pt>
                <c:pt idx="657">
                  <c:v>1</c:v>
                </c:pt>
                <c:pt idx="658">
                  <c:v>2</c:v>
                </c:pt>
                <c:pt idx="659">
                  <c:v>1</c:v>
                </c:pt>
                <c:pt idx="660">
                  <c:v>1</c:v>
                </c:pt>
                <c:pt idx="661">
                  <c:v>1</c:v>
                </c:pt>
                <c:pt idx="662">
                  <c:v>1</c:v>
                </c:pt>
                <c:pt idx="663">
                  <c:v>1</c:v>
                </c:pt>
                <c:pt idx="664">
                  <c:v>1</c:v>
                </c:pt>
                <c:pt idx="665">
                  <c:v>1</c:v>
                </c:pt>
                <c:pt idx="666">
                  <c:v>1</c:v>
                </c:pt>
                <c:pt idx="667">
                  <c:v>1</c:v>
                </c:pt>
                <c:pt idx="668">
                  <c:v>1</c:v>
                </c:pt>
                <c:pt idx="669">
                  <c:v>1</c:v>
                </c:pt>
                <c:pt idx="670">
                  <c:v>1</c:v>
                </c:pt>
                <c:pt idx="671">
                  <c:v>1</c:v>
                </c:pt>
                <c:pt idx="672">
                  <c:v>1</c:v>
                </c:pt>
                <c:pt idx="673">
                  <c:v>1</c:v>
                </c:pt>
                <c:pt idx="674">
                  <c:v>1</c:v>
                </c:pt>
                <c:pt idx="675">
                  <c:v>1</c:v>
                </c:pt>
                <c:pt idx="676">
                  <c:v>1</c:v>
                </c:pt>
                <c:pt idx="677">
                  <c:v>1</c:v>
                </c:pt>
              </c:numCache>
            </c:numRef>
          </c:bubbleSize>
          <c:bubble3D val="0"/>
        </c:ser>
        <c:ser>
          <c:idx val="1"/>
          <c:order val="1"/>
          <c:tx>
            <c:strRef>
              <c:f>Sheet1!$D$1</c:f>
              <c:strCache>
                <c:ptCount val="1"/>
              </c:strCache>
            </c:strRef>
          </c:tx>
          <c:spPr>
            <a:solidFill>
              <a:srgbClr val="FF0000"/>
            </a:solidFill>
            <a:ln w="25400">
              <a:noFill/>
            </a:ln>
          </c:spPr>
          <c:invertIfNegative val="0"/>
          <c:xVal>
            <c:numRef>
              <c:f>Sheet1!$A$2:$A$679</c:f>
              <c:numCache>
                <c:formatCode>General</c:formatCode>
                <c:ptCount val="678"/>
                <c:pt idx="0">
                  <c:v>18</c:v>
                </c:pt>
                <c:pt idx="1">
                  <c:v>18</c:v>
                </c:pt>
                <c:pt idx="2">
                  <c:v>18</c:v>
                </c:pt>
                <c:pt idx="3">
                  <c:v>18</c:v>
                </c:pt>
                <c:pt idx="4">
                  <c:v>18</c:v>
                </c:pt>
                <c:pt idx="5">
                  <c:v>18</c:v>
                </c:pt>
                <c:pt idx="6">
                  <c:v>18</c:v>
                </c:pt>
                <c:pt idx="7">
                  <c:v>18</c:v>
                </c:pt>
                <c:pt idx="8">
                  <c:v>18</c:v>
                </c:pt>
                <c:pt idx="9">
                  <c:v>18</c:v>
                </c:pt>
                <c:pt idx="10">
                  <c:v>18</c:v>
                </c:pt>
                <c:pt idx="11">
                  <c:v>18</c:v>
                </c:pt>
                <c:pt idx="12">
                  <c:v>18</c:v>
                </c:pt>
                <c:pt idx="13">
                  <c:v>18</c:v>
                </c:pt>
                <c:pt idx="14">
                  <c:v>18</c:v>
                </c:pt>
                <c:pt idx="15">
                  <c:v>18</c:v>
                </c:pt>
                <c:pt idx="16">
                  <c:v>19</c:v>
                </c:pt>
                <c:pt idx="17">
                  <c:v>19</c:v>
                </c:pt>
                <c:pt idx="18">
                  <c:v>19</c:v>
                </c:pt>
                <c:pt idx="19">
                  <c:v>19</c:v>
                </c:pt>
                <c:pt idx="20">
                  <c:v>19</c:v>
                </c:pt>
                <c:pt idx="21">
                  <c:v>19</c:v>
                </c:pt>
                <c:pt idx="22">
                  <c:v>19</c:v>
                </c:pt>
                <c:pt idx="23">
                  <c:v>19</c:v>
                </c:pt>
                <c:pt idx="24">
                  <c:v>19</c:v>
                </c:pt>
                <c:pt idx="25">
                  <c:v>19</c:v>
                </c:pt>
                <c:pt idx="26">
                  <c:v>19</c:v>
                </c:pt>
                <c:pt idx="27">
                  <c:v>19</c:v>
                </c:pt>
                <c:pt idx="28">
                  <c:v>20</c:v>
                </c:pt>
                <c:pt idx="29">
                  <c:v>20</c:v>
                </c:pt>
                <c:pt idx="30">
                  <c:v>20</c:v>
                </c:pt>
                <c:pt idx="31">
                  <c:v>20</c:v>
                </c:pt>
                <c:pt idx="32">
                  <c:v>20</c:v>
                </c:pt>
                <c:pt idx="33">
                  <c:v>20</c:v>
                </c:pt>
                <c:pt idx="34">
                  <c:v>20</c:v>
                </c:pt>
                <c:pt idx="35">
                  <c:v>20</c:v>
                </c:pt>
                <c:pt idx="36">
                  <c:v>20</c:v>
                </c:pt>
                <c:pt idx="37">
                  <c:v>20</c:v>
                </c:pt>
                <c:pt idx="38">
                  <c:v>20</c:v>
                </c:pt>
                <c:pt idx="39">
                  <c:v>20</c:v>
                </c:pt>
                <c:pt idx="40">
                  <c:v>20</c:v>
                </c:pt>
                <c:pt idx="41">
                  <c:v>20</c:v>
                </c:pt>
                <c:pt idx="42">
                  <c:v>20</c:v>
                </c:pt>
                <c:pt idx="43">
                  <c:v>20</c:v>
                </c:pt>
                <c:pt idx="44">
                  <c:v>21</c:v>
                </c:pt>
                <c:pt idx="45">
                  <c:v>21</c:v>
                </c:pt>
                <c:pt idx="46">
                  <c:v>21</c:v>
                </c:pt>
                <c:pt idx="47">
                  <c:v>21</c:v>
                </c:pt>
                <c:pt idx="48">
                  <c:v>21</c:v>
                </c:pt>
                <c:pt idx="49">
                  <c:v>21</c:v>
                </c:pt>
                <c:pt idx="50">
                  <c:v>21</c:v>
                </c:pt>
                <c:pt idx="51">
                  <c:v>21</c:v>
                </c:pt>
                <c:pt idx="52">
                  <c:v>21</c:v>
                </c:pt>
                <c:pt idx="53">
                  <c:v>21</c:v>
                </c:pt>
                <c:pt idx="54">
                  <c:v>21</c:v>
                </c:pt>
                <c:pt idx="55">
                  <c:v>21</c:v>
                </c:pt>
                <c:pt idx="56">
                  <c:v>21</c:v>
                </c:pt>
                <c:pt idx="57">
                  <c:v>21</c:v>
                </c:pt>
                <c:pt idx="58">
                  <c:v>21</c:v>
                </c:pt>
                <c:pt idx="59">
                  <c:v>21</c:v>
                </c:pt>
                <c:pt idx="60">
                  <c:v>21</c:v>
                </c:pt>
                <c:pt idx="61">
                  <c:v>22</c:v>
                </c:pt>
                <c:pt idx="62">
                  <c:v>22</c:v>
                </c:pt>
                <c:pt idx="63">
                  <c:v>22</c:v>
                </c:pt>
                <c:pt idx="64">
                  <c:v>22</c:v>
                </c:pt>
                <c:pt idx="65">
                  <c:v>22</c:v>
                </c:pt>
                <c:pt idx="66">
                  <c:v>22</c:v>
                </c:pt>
                <c:pt idx="67">
                  <c:v>22</c:v>
                </c:pt>
                <c:pt idx="68">
                  <c:v>22</c:v>
                </c:pt>
                <c:pt idx="69">
                  <c:v>22</c:v>
                </c:pt>
                <c:pt idx="70">
                  <c:v>22</c:v>
                </c:pt>
                <c:pt idx="71">
                  <c:v>22</c:v>
                </c:pt>
                <c:pt idx="72">
                  <c:v>23</c:v>
                </c:pt>
                <c:pt idx="73">
                  <c:v>23</c:v>
                </c:pt>
                <c:pt idx="74">
                  <c:v>23</c:v>
                </c:pt>
                <c:pt idx="75">
                  <c:v>23</c:v>
                </c:pt>
                <c:pt idx="76">
                  <c:v>23</c:v>
                </c:pt>
                <c:pt idx="77">
                  <c:v>23</c:v>
                </c:pt>
                <c:pt idx="78">
                  <c:v>23</c:v>
                </c:pt>
                <c:pt idx="79">
                  <c:v>23</c:v>
                </c:pt>
                <c:pt idx="80">
                  <c:v>23</c:v>
                </c:pt>
                <c:pt idx="81">
                  <c:v>23</c:v>
                </c:pt>
                <c:pt idx="82">
                  <c:v>24</c:v>
                </c:pt>
                <c:pt idx="83">
                  <c:v>24</c:v>
                </c:pt>
                <c:pt idx="84">
                  <c:v>24</c:v>
                </c:pt>
                <c:pt idx="85">
                  <c:v>24</c:v>
                </c:pt>
                <c:pt idx="86">
                  <c:v>24</c:v>
                </c:pt>
                <c:pt idx="87">
                  <c:v>24</c:v>
                </c:pt>
                <c:pt idx="88">
                  <c:v>24</c:v>
                </c:pt>
                <c:pt idx="89">
                  <c:v>24</c:v>
                </c:pt>
                <c:pt idx="90">
                  <c:v>24</c:v>
                </c:pt>
                <c:pt idx="91">
                  <c:v>25</c:v>
                </c:pt>
                <c:pt idx="92">
                  <c:v>25</c:v>
                </c:pt>
                <c:pt idx="93">
                  <c:v>25</c:v>
                </c:pt>
                <c:pt idx="94">
                  <c:v>25</c:v>
                </c:pt>
                <c:pt idx="95">
                  <c:v>25</c:v>
                </c:pt>
                <c:pt idx="96">
                  <c:v>25</c:v>
                </c:pt>
                <c:pt idx="97">
                  <c:v>25</c:v>
                </c:pt>
                <c:pt idx="98">
                  <c:v>25</c:v>
                </c:pt>
                <c:pt idx="99">
                  <c:v>25</c:v>
                </c:pt>
                <c:pt idx="100">
                  <c:v>25</c:v>
                </c:pt>
                <c:pt idx="101">
                  <c:v>25</c:v>
                </c:pt>
                <c:pt idx="102">
                  <c:v>25</c:v>
                </c:pt>
                <c:pt idx="103">
                  <c:v>26</c:v>
                </c:pt>
                <c:pt idx="104">
                  <c:v>26</c:v>
                </c:pt>
                <c:pt idx="105">
                  <c:v>26</c:v>
                </c:pt>
                <c:pt idx="106">
                  <c:v>26</c:v>
                </c:pt>
                <c:pt idx="107">
                  <c:v>26</c:v>
                </c:pt>
                <c:pt idx="108">
                  <c:v>26</c:v>
                </c:pt>
                <c:pt idx="109">
                  <c:v>26</c:v>
                </c:pt>
                <c:pt idx="110">
                  <c:v>26</c:v>
                </c:pt>
                <c:pt idx="111">
                  <c:v>26</c:v>
                </c:pt>
                <c:pt idx="112">
                  <c:v>26</c:v>
                </c:pt>
                <c:pt idx="113">
                  <c:v>26</c:v>
                </c:pt>
                <c:pt idx="114">
                  <c:v>26</c:v>
                </c:pt>
                <c:pt idx="115">
                  <c:v>26</c:v>
                </c:pt>
                <c:pt idx="116">
                  <c:v>27</c:v>
                </c:pt>
                <c:pt idx="117">
                  <c:v>27</c:v>
                </c:pt>
                <c:pt idx="118">
                  <c:v>27</c:v>
                </c:pt>
                <c:pt idx="119">
                  <c:v>27</c:v>
                </c:pt>
                <c:pt idx="120">
                  <c:v>27</c:v>
                </c:pt>
                <c:pt idx="121">
                  <c:v>27</c:v>
                </c:pt>
                <c:pt idx="122">
                  <c:v>27</c:v>
                </c:pt>
                <c:pt idx="123">
                  <c:v>28</c:v>
                </c:pt>
                <c:pt idx="124">
                  <c:v>28</c:v>
                </c:pt>
                <c:pt idx="125">
                  <c:v>28</c:v>
                </c:pt>
                <c:pt idx="126">
                  <c:v>28</c:v>
                </c:pt>
                <c:pt idx="127">
                  <c:v>28</c:v>
                </c:pt>
                <c:pt idx="128">
                  <c:v>28</c:v>
                </c:pt>
                <c:pt idx="129">
                  <c:v>28</c:v>
                </c:pt>
                <c:pt idx="130">
                  <c:v>28</c:v>
                </c:pt>
                <c:pt idx="131">
                  <c:v>28</c:v>
                </c:pt>
                <c:pt idx="132">
                  <c:v>28</c:v>
                </c:pt>
                <c:pt idx="133">
                  <c:v>28</c:v>
                </c:pt>
                <c:pt idx="134">
                  <c:v>29</c:v>
                </c:pt>
                <c:pt idx="135">
                  <c:v>29</c:v>
                </c:pt>
                <c:pt idx="136">
                  <c:v>29</c:v>
                </c:pt>
                <c:pt idx="137">
                  <c:v>29</c:v>
                </c:pt>
                <c:pt idx="138">
                  <c:v>29</c:v>
                </c:pt>
                <c:pt idx="139">
                  <c:v>29</c:v>
                </c:pt>
                <c:pt idx="140">
                  <c:v>29</c:v>
                </c:pt>
                <c:pt idx="141">
                  <c:v>29</c:v>
                </c:pt>
                <c:pt idx="142">
                  <c:v>29</c:v>
                </c:pt>
                <c:pt idx="143">
                  <c:v>29</c:v>
                </c:pt>
                <c:pt idx="144">
                  <c:v>30</c:v>
                </c:pt>
                <c:pt idx="145">
                  <c:v>30</c:v>
                </c:pt>
                <c:pt idx="146">
                  <c:v>30</c:v>
                </c:pt>
                <c:pt idx="147">
                  <c:v>30</c:v>
                </c:pt>
                <c:pt idx="148">
                  <c:v>30</c:v>
                </c:pt>
                <c:pt idx="149">
                  <c:v>30</c:v>
                </c:pt>
                <c:pt idx="150">
                  <c:v>30</c:v>
                </c:pt>
                <c:pt idx="151">
                  <c:v>30</c:v>
                </c:pt>
                <c:pt idx="152">
                  <c:v>30</c:v>
                </c:pt>
                <c:pt idx="153">
                  <c:v>30</c:v>
                </c:pt>
                <c:pt idx="154">
                  <c:v>31</c:v>
                </c:pt>
                <c:pt idx="155">
                  <c:v>31</c:v>
                </c:pt>
                <c:pt idx="156">
                  <c:v>31</c:v>
                </c:pt>
                <c:pt idx="157">
                  <c:v>31</c:v>
                </c:pt>
                <c:pt idx="158">
                  <c:v>31</c:v>
                </c:pt>
                <c:pt idx="159">
                  <c:v>31</c:v>
                </c:pt>
                <c:pt idx="160">
                  <c:v>31</c:v>
                </c:pt>
                <c:pt idx="161">
                  <c:v>31</c:v>
                </c:pt>
                <c:pt idx="162">
                  <c:v>32</c:v>
                </c:pt>
                <c:pt idx="163">
                  <c:v>32</c:v>
                </c:pt>
                <c:pt idx="164">
                  <c:v>32</c:v>
                </c:pt>
                <c:pt idx="165">
                  <c:v>32</c:v>
                </c:pt>
                <c:pt idx="166">
                  <c:v>32</c:v>
                </c:pt>
                <c:pt idx="167">
                  <c:v>32</c:v>
                </c:pt>
                <c:pt idx="168">
                  <c:v>32</c:v>
                </c:pt>
                <c:pt idx="169">
                  <c:v>32</c:v>
                </c:pt>
                <c:pt idx="170">
                  <c:v>32</c:v>
                </c:pt>
                <c:pt idx="171">
                  <c:v>32</c:v>
                </c:pt>
                <c:pt idx="172">
                  <c:v>32</c:v>
                </c:pt>
                <c:pt idx="173">
                  <c:v>33</c:v>
                </c:pt>
                <c:pt idx="174">
                  <c:v>33</c:v>
                </c:pt>
                <c:pt idx="175">
                  <c:v>33</c:v>
                </c:pt>
                <c:pt idx="176">
                  <c:v>33</c:v>
                </c:pt>
                <c:pt idx="177">
                  <c:v>33</c:v>
                </c:pt>
                <c:pt idx="178">
                  <c:v>33</c:v>
                </c:pt>
                <c:pt idx="179">
                  <c:v>33</c:v>
                </c:pt>
                <c:pt idx="180">
                  <c:v>33</c:v>
                </c:pt>
                <c:pt idx="181">
                  <c:v>33</c:v>
                </c:pt>
                <c:pt idx="182">
                  <c:v>33</c:v>
                </c:pt>
                <c:pt idx="183">
                  <c:v>33</c:v>
                </c:pt>
                <c:pt idx="184">
                  <c:v>33</c:v>
                </c:pt>
                <c:pt idx="185">
                  <c:v>33</c:v>
                </c:pt>
                <c:pt idx="186">
                  <c:v>33</c:v>
                </c:pt>
                <c:pt idx="187">
                  <c:v>34</c:v>
                </c:pt>
                <c:pt idx="188">
                  <c:v>34</c:v>
                </c:pt>
                <c:pt idx="189">
                  <c:v>34</c:v>
                </c:pt>
                <c:pt idx="190">
                  <c:v>34</c:v>
                </c:pt>
                <c:pt idx="191">
                  <c:v>34</c:v>
                </c:pt>
                <c:pt idx="192">
                  <c:v>34</c:v>
                </c:pt>
                <c:pt idx="193">
                  <c:v>34</c:v>
                </c:pt>
                <c:pt idx="194">
                  <c:v>34</c:v>
                </c:pt>
                <c:pt idx="195">
                  <c:v>34</c:v>
                </c:pt>
                <c:pt idx="196">
                  <c:v>34</c:v>
                </c:pt>
                <c:pt idx="197">
                  <c:v>34</c:v>
                </c:pt>
                <c:pt idx="198">
                  <c:v>34</c:v>
                </c:pt>
                <c:pt idx="199">
                  <c:v>35</c:v>
                </c:pt>
                <c:pt idx="200">
                  <c:v>35</c:v>
                </c:pt>
                <c:pt idx="201">
                  <c:v>35</c:v>
                </c:pt>
                <c:pt idx="202">
                  <c:v>35</c:v>
                </c:pt>
                <c:pt idx="203">
                  <c:v>35</c:v>
                </c:pt>
                <c:pt idx="204">
                  <c:v>35</c:v>
                </c:pt>
                <c:pt idx="205">
                  <c:v>35</c:v>
                </c:pt>
                <c:pt idx="206">
                  <c:v>35</c:v>
                </c:pt>
                <c:pt idx="207">
                  <c:v>35</c:v>
                </c:pt>
                <c:pt idx="208">
                  <c:v>35</c:v>
                </c:pt>
                <c:pt idx="209">
                  <c:v>35</c:v>
                </c:pt>
                <c:pt idx="210">
                  <c:v>35</c:v>
                </c:pt>
                <c:pt idx="211">
                  <c:v>35</c:v>
                </c:pt>
                <c:pt idx="212">
                  <c:v>35</c:v>
                </c:pt>
                <c:pt idx="213">
                  <c:v>35</c:v>
                </c:pt>
                <c:pt idx="214">
                  <c:v>36</c:v>
                </c:pt>
                <c:pt idx="215">
                  <c:v>36</c:v>
                </c:pt>
                <c:pt idx="216">
                  <c:v>36</c:v>
                </c:pt>
                <c:pt idx="217">
                  <c:v>36</c:v>
                </c:pt>
                <c:pt idx="218">
                  <c:v>36</c:v>
                </c:pt>
                <c:pt idx="219">
                  <c:v>36</c:v>
                </c:pt>
                <c:pt idx="220">
                  <c:v>36</c:v>
                </c:pt>
                <c:pt idx="221">
                  <c:v>36</c:v>
                </c:pt>
                <c:pt idx="222">
                  <c:v>36</c:v>
                </c:pt>
                <c:pt idx="223">
                  <c:v>36</c:v>
                </c:pt>
                <c:pt idx="224">
                  <c:v>36</c:v>
                </c:pt>
                <c:pt idx="225">
                  <c:v>37</c:v>
                </c:pt>
                <c:pt idx="226">
                  <c:v>37</c:v>
                </c:pt>
                <c:pt idx="227">
                  <c:v>37</c:v>
                </c:pt>
                <c:pt idx="228">
                  <c:v>37</c:v>
                </c:pt>
                <c:pt idx="229">
                  <c:v>37</c:v>
                </c:pt>
                <c:pt idx="230">
                  <c:v>37</c:v>
                </c:pt>
                <c:pt idx="231">
                  <c:v>37</c:v>
                </c:pt>
                <c:pt idx="232">
                  <c:v>37</c:v>
                </c:pt>
                <c:pt idx="233">
                  <c:v>37</c:v>
                </c:pt>
                <c:pt idx="234">
                  <c:v>37</c:v>
                </c:pt>
                <c:pt idx="235">
                  <c:v>37</c:v>
                </c:pt>
                <c:pt idx="236">
                  <c:v>38</c:v>
                </c:pt>
                <c:pt idx="237">
                  <c:v>38</c:v>
                </c:pt>
                <c:pt idx="238">
                  <c:v>38</c:v>
                </c:pt>
                <c:pt idx="239">
                  <c:v>38</c:v>
                </c:pt>
                <c:pt idx="240">
                  <c:v>38</c:v>
                </c:pt>
                <c:pt idx="241">
                  <c:v>38</c:v>
                </c:pt>
                <c:pt idx="242">
                  <c:v>38</c:v>
                </c:pt>
                <c:pt idx="243">
                  <c:v>38</c:v>
                </c:pt>
                <c:pt idx="244">
                  <c:v>38</c:v>
                </c:pt>
                <c:pt idx="245">
                  <c:v>38</c:v>
                </c:pt>
                <c:pt idx="246">
                  <c:v>38</c:v>
                </c:pt>
                <c:pt idx="247">
                  <c:v>38</c:v>
                </c:pt>
                <c:pt idx="248">
                  <c:v>38</c:v>
                </c:pt>
                <c:pt idx="249">
                  <c:v>38</c:v>
                </c:pt>
                <c:pt idx="250">
                  <c:v>39</c:v>
                </c:pt>
                <c:pt idx="251">
                  <c:v>39</c:v>
                </c:pt>
                <c:pt idx="252">
                  <c:v>39</c:v>
                </c:pt>
                <c:pt idx="253">
                  <c:v>39</c:v>
                </c:pt>
                <c:pt idx="254">
                  <c:v>39</c:v>
                </c:pt>
                <c:pt idx="255">
                  <c:v>39</c:v>
                </c:pt>
                <c:pt idx="256">
                  <c:v>39</c:v>
                </c:pt>
                <c:pt idx="257">
                  <c:v>39</c:v>
                </c:pt>
                <c:pt idx="258">
                  <c:v>39</c:v>
                </c:pt>
                <c:pt idx="259">
                  <c:v>39</c:v>
                </c:pt>
                <c:pt idx="260">
                  <c:v>39</c:v>
                </c:pt>
                <c:pt idx="261">
                  <c:v>39</c:v>
                </c:pt>
                <c:pt idx="262">
                  <c:v>39</c:v>
                </c:pt>
                <c:pt idx="263">
                  <c:v>39</c:v>
                </c:pt>
                <c:pt idx="264">
                  <c:v>39</c:v>
                </c:pt>
                <c:pt idx="265">
                  <c:v>40</c:v>
                </c:pt>
                <c:pt idx="266">
                  <c:v>40</c:v>
                </c:pt>
                <c:pt idx="267">
                  <c:v>40</c:v>
                </c:pt>
                <c:pt idx="268">
                  <c:v>40</c:v>
                </c:pt>
                <c:pt idx="269">
                  <c:v>40</c:v>
                </c:pt>
                <c:pt idx="270">
                  <c:v>40</c:v>
                </c:pt>
                <c:pt idx="271">
                  <c:v>40</c:v>
                </c:pt>
                <c:pt idx="272">
                  <c:v>40</c:v>
                </c:pt>
                <c:pt idx="273">
                  <c:v>40</c:v>
                </c:pt>
                <c:pt idx="274">
                  <c:v>40</c:v>
                </c:pt>
                <c:pt idx="275">
                  <c:v>40</c:v>
                </c:pt>
                <c:pt idx="276">
                  <c:v>41</c:v>
                </c:pt>
                <c:pt idx="277">
                  <c:v>41</c:v>
                </c:pt>
                <c:pt idx="278">
                  <c:v>41</c:v>
                </c:pt>
                <c:pt idx="279">
                  <c:v>41</c:v>
                </c:pt>
                <c:pt idx="280">
                  <c:v>41</c:v>
                </c:pt>
                <c:pt idx="281">
                  <c:v>41</c:v>
                </c:pt>
                <c:pt idx="282">
                  <c:v>41</c:v>
                </c:pt>
                <c:pt idx="283">
                  <c:v>41</c:v>
                </c:pt>
                <c:pt idx="284">
                  <c:v>41</c:v>
                </c:pt>
                <c:pt idx="285">
                  <c:v>42</c:v>
                </c:pt>
                <c:pt idx="286">
                  <c:v>42</c:v>
                </c:pt>
                <c:pt idx="287">
                  <c:v>42</c:v>
                </c:pt>
                <c:pt idx="288">
                  <c:v>42</c:v>
                </c:pt>
                <c:pt idx="289">
                  <c:v>42</c:v>
                </c:pt>
                <c:pt idx="290">
                  <c:v>42</c:v>
                </c:pt>
                <c:pt idx="291">
                  <c:v>42</c:v>
                </c:pt>
                <c:pt idx="292">
                  <c:v>42</c:v>
                </c:pt>
                <c:pt idx="293">
                  <c:v>42</c:v>
                </c:pt>
                <c:pt idx="294">
                  <c:v>42</c:v>
                </c:pt>
                <c:pt idx="295">
                  <c:v>42</c:v>
                </c:pt>
                <c:pt idx="296">
                  <c:v>42</c:v>
                </c:pt>
                <c:pt idx="297">
                  <c:v>42</c:v>
                </c:pt>
                <c:pt idx="298">
                  <c:v>42</c:v>
                </c:pt>
                <c:pt idx="299">
                  <c:v>42</c:v>
                </c:pt>
                <c:pt idx="300">
                  <c:v>43</c:v>
                </c:pt>
                <c:pt idx="301">
                  <c:v>43</c:v>
                </c:pt>
                <c:pt idx="302">
                  <c:v>43</c:v>
                </c:pt>
                <c:pt idx="303">
                  <c:v>43</c:v>
                </c:pt>
                <c:pt idx="304">
                  <c:v>43</c:v>
                </c:pt>
                <c:pt idx="305">
                  <c:v>43</c:v>
                </c:pt>
                <c:pt idx="306">
                  <c:v>43</c:v>
                </c:pt>
                <c:pt idx="307">
                  <c:v>43</c:v>
                </c:pt>
                <c:pt idx="308">
                  <c:v>43</c:v>
                </c:pt>
                <c:pt idx="309">
                  <c:v>43</c:v>
                </c:pt>
                <c:pt idx="310">
                  <c:v>43</c:v>
                </c:pt>
                <c:pt idx="311">
                  <c:v>43</c:v>
                </c:pt>
                <c:pt idx="312">
                  <c:v>43</c:v>
                </c:pt>
                <c:pt idx="313">
                  <c:v>43</c:v>
                </c:pt>
                <c:pt idx="314">
                  <c:v>43</c:v>
                </c:pt>
                <c:pt idx="315">
                  <c:v>44</c:v>
                </c:pt>
                <c:pt idx="316">
                  <c:v>44</c:v>
                </c:pt>
                <c:pt idx="317">
                  <c:v>44</c:v>
                </c:pt>
                <c:pt idx="318">
                  <c:v>44</c:v>
                </c:pt>
                <c:pt idx="319">
                  <c:v>44</c:v>
                </c:pt>
                <c:pt idx="320">
                  <c:v>44</c:v>
                </c:pt>
                <c:pt idx="321">
                  <c:v>44</c:v>
                </c:pt>
                <c:pt idx="322">
                  <c:v>44</c:v>
                </c:pt>
                <c:pt idx="323">
                  <c:v>44</c:v>
                </c:pt>
                <c:pt idx="324">
                  <c:v>44</c:v>
                </c:pt>
                <c:pt idx="325">
                  <c:v>44</c:v>
                </c:pt>
                <c:pt idx="326">
                  <c:v>44</c:v>
                </c:pt>
                <c:pt idx="327">
                  <c:v>44</c:v>
                </c:pt>
                <c:pt idx="328">
                  <c:v>44</c:v>
                </c:pt>
                <c:pt idx="329">
                  <c:v>44</c:v>
                </c:pt>
                <c:pt idx="330">
                  <c:v>45</c:v>
                </c:pt>
                <c:pt idx="331">
                  <c:v>45</c:v>
                </c:pt>
                <c:pt idx="332">
                  <c:v>45</c:v>
                </c:pt>
                <c:pt idx="333">
                  <c:v>45</c:v>
                </c:pt>
                <c:pt idx="334">
                  <c:v>45</c:v>
                </c:pt>
                <c:pt idx="335">
                  <c:v>45</c:v>
                </c:pt>
                <c:pt idx="336">
                  <c:v>45</c:v>
                </c:pt>
                <c:pt idx="337">
                  <c:v>45</c:v>
                </c:pt>
                <c:pt idx="338">
                  <c:v>45</c:v>
                </c:pt>
                <c:pt idx="339">
                  <c:v>45</c:v>
                </c:pt>
                <c:pt idx="340">
                  <c:v>45</c:v>
                </c:pt>
                <c:pt idx="341">
                  <c:v>46</c:v>
                </c:pt>
                <c:pt idx="342">
                  <c:v>46</c:v>
                </c:pt>
                <c:pt idx="343">
                  <c:v>46</c:v>
                </c:pt>
                <c:pt idx="344">
                  <c:v>46</c:v>
                </c:pt>
                <c:pt idx="345">
                  <c:v>46</c:v>
                </c:pt>
                <c:pt idx="346">
                  <c:v>46</c:v>
                </c:pt>
                <c:pt idx="347">
                  <c:v>46</c:v>
                </c:pt>
                <c:pt idx="348">
                  <c:v>46</c:v>
                </c:pt>
                <c:pt idx="349">
                  <c:v>47</c:v>
                </c:pt>
                <c:pt idx="350">
                  <c:v>47</c:v>
                </c:pt>
                <c:pt idx="351">
                  <c:v>47</c:v>
                </c:pt>
                <c:pt idx="352">
                  <c:v>47</c:v>
                </c:pt>
                <c:pt idx="353">
                  <c:v>47</c:v>
                </c:pt>
                <c:pt idx="354">
                  <c:v>47</c:v>
                </c:pt>
                <c:pt idx="355">
                  <c:v>47</c:v>
                </c:pt>
                <c:pt idx="356">
                  <c:v>47</c:v>
                </c:pt>
                <c:pt idx="357">
                  <c:v>47</c:v>
                </c:pt>
                <c:pt idx="358">
                  <c:v>47</c:v>
                </c:pt>
                <c:pt idx="359">
                  <c:v>47</c:v>
                </c:pt>
                <c:pt idx="360">
                  <c:v>47</c:v>
                </c:pt>
                <c:pt idx="361">
                  <c:v>48</c:v>
                </c:pt>
                <c:pt idx="362">
                  <c:v>48</c:v>
                </c:pt>
                <c:pt idx="363">
                  <c:v>48</c:v>
                </c:pt>
                <c:pt idx="364">
                  <c:v>48</c:v>
                </c:pt>
                <c:pt idx="365">
                  <c:v>48</c:v>
                </c:pt>
                <c:pt idx="366">
                  <c:v>48</c:v>
                </c:pt>
                <c:pt idx="367">
                  <c:v>48</c:v>
                </c:pt>
                <c:pt idx="368">
                  <c:v>48</c:v>
                </c:pt>
                <c:pt idx="369">
                  <c:v>48</c:v>
                </c:pt>
                <c:pt idx="370">
                  <c:v>48</c:v>
                </c:pt>
                <c:pt idx="371">
                  <c:v>48</c:v>
                </c:pt>
                <c:pt idx="372">
                  <c:v>48</c:v>
                </c:pt>
                <c:pt idx="373">
                  <c:v>48</c:v>
                </c:pt>
                <c:pt idx="374">
                  <c:v>48</c:v>
                </c:pt>
                <c:pt idx="375">
                  <c:v>48</c:v>
                </c:pt>
                <c:pt idx="376">
                  <c:v>49</c:v>
                </c:pt>
                <c:pt idx="377">
                  <c:v>49</c:v>
                </c:pt>
                <c:pt idx="378">
                  <c:v>49</c:v>
                </c:pt>
                <c:pt idx="379">
                  <c:v>50</c:v>
                </c:pt>
                <c:pt idx="380">
                  <c:v>50</c:v>
                </c:pt>
                <c:pt idx="381">
                  <c:v>50</c:v>
                </c:pt>
                <c:pt idx="382">
                  <c:v>50</c:v>
                </c:pt>
                <c:pt idx="383">
                  <c:v>50</c:v>
                </c:pt>
                <c:pt idx="384">
                  <c:v>50</c:v>
                </c:pt>
                <c:pt idx="385">
                  <c:v>50</c:v>
                </c:pt>
                <c:pt idx="386">
                  <c:v>50</c:v>
                </c:pt>
                <c:pt idx="387">
                  <c:v>50</c:v>
                </c:pt>
                <c:pt idx="388">
                  <c:v>50</c:v>
                </c:pt>
                <c:pt idx="389">
                  <c:v>50</c:v>
                </c:pt>
                <c:pt idx="390">
                  <c:v>50</c:v>
                </c:pt>
                <c:pt idx="391">
                  <c:v>50</c:v>
                </c:pt>
                <c:pt idx="392">
                  <c:v>50</c:v>
                </c:pt>
                <c:pt idx="393">
                  <c:v>50</c:v>
                </c:pt>
                <c:pt idx="394">
                  <c:v>50</c:v>
                </c:pt>
                <c:pt idx="395">
                  <c:v>50</c:v>
                </c:pt>
                <c:pt idx="396">
                  <c:v>51</c:v>
                </c:pt>
                <c:pt idx="397">
                  <c:v>51</c:v>
                </c:pt>
                <c:pt idx="398">
                  <c:v>51</c:v>
                </c:pt>
                <c:pt idx="399">
                  <c:v>51</c:v>
                </c:pt>
                <c:pt idx="400">
                  <c:v>51</c:v>
                </c:pt>
                <c:pt idx="401">
                  <c:v>51</c:v>
                </c:pt>
                <c:pt idx="402">
                  <c:v>51</c:v>
                </c:pt>
                <c:pt idx="403">
                  <c:v>51</c:v>
                </c:pt>
                <c:pt idx="404">
                  <c:v>51</c:v>
                </c:pt>
                <c:pt idx="405">
                  <c:v>51</c:v>
                </c:pt>
                <c:pt idx="406">
                  <c:v>51</c:v>
                </c:pt>
                <c:pt idx="407">
                  <c:v>51</c:v>
                </c:pt>
                <c:pt idx="408">
                  <c:v>51</c:v>
                </c:pt>
                <c:pt idx="409">
                  <c:v>51</c:v>
                </c:pt>
                <c:pt idx="410">
                  <c:v>51</c:v>
                </c:pt>
                <c:pt idx="411">
                  <c:v>51</c:v>
                </c:pt>
                <c:pt idx="412">
                  <c:v>52</c:v>
                </c:pt>
                <c:pt idx="413">
                  <c:v>52</c:v>
                </c:pt>
                <c:pt idx="414">
                  <c:v>52</c:v>
                </c:pt>
                <c:pt idx="415">
                  <c:v>52</c:v>
                </c:pt>
                <c:pt idx="416">
                  <c:v>52</c:v>
                </c:pt>
                <c:pt idx="417">
                  <c:v>52</c:v>
                </c:pt>
                <c:pt idx="418">
                  <c:v>52</c:v>
                </c:pt>
                <c:pt idx="419">
                  <c:v>52</c:v>
                </c:pt>
                <c:pt idx="420">
                  <c:v>52</c:v>
                </c:pt>
                <c:pt idx="421">
                  <c:v>52</c:v>
                </c:pt>
                <c:pt idx="422">
                  <c:v>52</c:v>
                </c:pt>
                <c:pt idx="423">
                  <c:v>52</c:v>
                </c:pt>
                <c:pt idx="424">
                  <c:v>52</c:v>
                </c:pt>
                <c:pt idx="425">
                  <c:v>52</c:v>
                </c:pt>
                <c:pt idx="426">
                  <c:v>52</c:v>
                </c:pt>
                <c:pt idx="427">
                  <c:v>52</c:v>
                </c:pt>
                <c:pt idx="428">
                  <c:v>52</c:v>
                </c:pt>
                <c:pt idx="429">
                  <c:v>52</c:v>
                </c:pt>
                <c:pt idx="430">
                  <c:v>52</c:v>
                </c:pt>
                <c:pt idx="431">
                  <c:v>52</c:v>
                </c:pt>
                <c:pt idx="432">
                  <c:v>53</c:v>
                </c:pt>
                <c:pt idx="433">
                  <c:v>53</c:v>
                </c:pt>
                <c:pt idx="434">
                  <c:v>53</c:v>
                </c:pt>
                <c:pt idx="435">
                  <c:v>53</c:v>
                </c:pt>
                <c:pt idx="436">
                  <c:v>53</c:v>
                </c:pt>
                <c:pt idx="437">
                  <c:v>53</c:v>
                </c:pt>
                <c:pt idx="438">
                  <c:v>53</c:v>
                </c:pt>
                <c:pt idx="439">
                  <c:v>53</c:v>
                </c:pt>
                <c:pt idx="440">
                  <c:v>53</c:v>
                </c:pt>
                <c:pt idx="441">
                  <c:v>53</c:v>
                </c:pt>
                <c:pt idx="442">
                  <c:v>53</c:v>
                </c:pt>
                <c:pt idx="443">
                  <c:v>53</c:v>
                </c:pt>
                <c:pt idx="444">
                  <c:v>53</c:v>
                </c:pt>
                <c:pt idx="445">
                  <c:v>54</c:v>
                </c:pt>
                <c:pt idx="446">
                  <c:v>54</c:v>
                </c:pt>
                <c:pt idx="447">
                  <c:v>54</c:v>
                </c:pt>
                <c:pt idx="448">
                  <c:v>54</c:v>
                </c:pt>
                <c:pt idx="449">
                  <c:v>54</c:v>
                </c:pt>
                <c:pt idx="450">
                  <c:v>54</c:v>
                </c:pt>
                <c:pt idx="451">
                  <c:v>54</c:v>
                </c:pt>
                <c:pt idx="452">
                  <c:v>54</c:v>
                </c:pt>
                <c:pt idx="453">
                  <c:v>54</c:v>
                </c:pt>
                <c:pt idx="454">
                  <c:v>54</c:v>
                </c:pt>
                <c:pt idx="455">
                  <c:v>54</c:v>
                </c:pt>
                <c:pt idx="456">
                  <c:v>54</c:v>
                </c:pt>
                <c:pt idx="457">
                  <c:v>54</c:v>
                </c:pt>
                <c:pt idx="458">
                  <c:v>55</c:v>
                </c:pt>
                <c:pt idx="459">
                  <c:v>55</c:v>
                </c:pt>
                <c:pt idx="460">
                  <c:v>55</c:v>
                </c:pt>
                <c:pt idx="461">
                  <c:v>55</c:v>
                </c:pt>
                <c:pt idx="462">
                  <c:v>55</c:v>
                </c:pt>
                <c:pt idx="463">
                  <c:v>55</c:v>
                </c:pt>
                <c:pt idx="464">
                  <c:v>55</c:v>
                </c:pt>
                <c:pt idx="465">
                  <c:v>55</c:v>
                </c:pt>
                <c:pt idx="466">
                  <c:v>55</c:v>
                </c:pt>
                <c:pt idx="467">
                  <c:v>55</c:v>
                </c:pt>
                <c:pt idx="468">
                  <c:v>55</c:v>
                </c:pt>
                <c:pt idx="469">
                  <c:v>55</c:v>
                </c:pt>
                <c:pt idx="470">
                  <c:v>55</c:v>
                </c:pt>
                <c:pt idx="471">
                  <c:v>55</c:v>
                </c:pt>
                <c:pt idx="472">
                  <c:v>55</c:v>
                </c:pt>
                <c:pt idx="473">
                  <c:v>55</c:v>
                </c:pt>
                <c:pt idx="474">
                  <c:v>55</c:v>
                </c:pt>
                <c:pt idx="475">
                  <c:v>55</c:v>
                </c:pt>
                <c:pt idx="476">
                  <c:v>56</c:v>
                </c:pt>
                <c:pt idx="477">
                  <c:v>56</c:v>
                </c:pt>
                <c:pt idx="478">
                  <c:v>56</c:v>
                </c:pt>
                <c:pt idx="479">
                  <c:v>56</c:v>
                </c:pt>
                <c:pt idx="480">
                  <c:v>56</c:v>
                </c:pt>
                <c:pt idx="481">
                  <c:v>56</c:v>
                </c:pt>
                <c:pt idx="482">
                  <c:v>56</c:v>
                </c:pt>
                <c:pt idx="483">
                  <c:v>56</c:v>
                </c:pt>
                <c:pt idx="484">
                  <c:v>56</c:v>
                </c:pt>
                <c:pt idx="485">
                  <c:v>56</c:v>
                </c:pt>
                <c:pt idx="486">
                  <c:v>56</c:v>
                </c:pt>
                <c:pt idx="487">
                  <c:v>56</c:v>
                </c:pt>
                <c:pt idx="488">
                  <c:v>56</c:v>
                </c:pt>
                <c:pt idx="489">
                  <c:v>56</c:v>
                </c:pt>
                <c:pt idx="490">
                  <c:v>56</c:v>
                </c:pt>
                <c:pt idx="491">
                  <c:v>56</c:v>
                </c:pt>
                <c:pt idx="492">
                  <c:v>56</c:v>
                </c:pt>
                <c:pt idx="493">
                  <c:v>56</c:v>
                </c:pt>
                <c:pt idx="494">
                  <c:v>57</c:v>
                </c:pt>
                <c:pt idx="495">
                  <c:v>57</c:v>
                </c:pt>
                <c:pt idx="496">
                  <c:v>57</c:v>
                </c:pt>
                <c:pt idx="497">
                  <c:v>57</c:v>
                </c:pt>
                <c:pt idx="498">
                  <c:v>57</c:v>
                </c:pt>
                <c:pt idx="499">
                  <c:v>57</c:v>
                </c:pt>
                <c:pt idx="500">
                  <c:v>57</c:v>
                </c:pt>
                <c:pt idx="501">
                  <c:v>57</c:v>
                </c:pt>
                <c:pt idx="502">
                  <c:v>57</c:v>
                </c:pt>
                <c:pt idx="503">
                  <c:v>57</c:v>
                </c:pt>
                <c:pt idx="504">
                  <c:v>57</c:v>
                </c:pt>
                <c:pt idx="505">
                  <c:v>57</c:v>
                </c:pt>
                <c:pt idx="506">
                  <c:v>57</c:v>
                </c:pt>
                <c:pt idx="507">
                  <c:v>57</c:v>
                </c:pt>
                <c:pt idx="508">
                  <c:v>57</c:v>
                </c:pt>
                <c:pt idx="509">
                  <c:v>57</c:v>
                </c:pt>
                <c:pt idx="510">
                  <c:v>57</c:v>
                </c:pt>
                <c:pt idx="511">
                  <c:v>57</c:v>
                </c:pt>
                <c:pt idx="512">
                  <c:v>58</c:v>
                </c:pt>
                <c:pt idx="513">
                  <c:v>58</c:v>
                </c:pt>
                <c:pt idx="514">
                  <c:v>58</c:v>
                </c:pt>
                <c:pt idx="515">
                  <c:v>58</c:v>
                </c:pt>
                <c:pt idx="516">
                  <c:v>58</c:v>
                </c:pt>
                <c:pt idx="517">
                  <c:v>58</c:v>
                </c:pt>
                <c:pt idx="518">
                  <c:v>58</c:v>
                </c:pt>
                <c:pt idx="519">
                  <c:v>58</c:v>
                </c:pt>
                <c:pt idx="520">
                  <c:v>58</c:v>
                </c:pt>
                <c:pt idx="521">
                  <c:v>58</c:v>
                </c:pt>
                <c:pt idx="522">
                  <c:v>58</c:v>
                </c:pt>
                <c:pt idx="523">
                  <c:v>58</c:v>
                </c:pt>
                <c:pt idx="524">
                  <c:v>58</c:v>
                </c:pt>
                <c:pt idx="525">
                  <c:v>58</c:v>
                </c:pt>
                <c:pt idx="526">
                  <c:v>58</c:v>
                </c:pt>
                <c:pt idx="527">
                  <c:v>58</c:v>
                </c:pt>
                <c:pt idx="528">
                  <c:v>58</c:v>
                </c:pt>
                <c:pt idx="529">
                  <c:v>59</c:v>
                </c:pt>
                <c:pt idx="530">
                  <c:v>59</c:v>
                </c:pt>
                <c:pt idx="531">
                  <c:v>59</c:v>
                </c:pt>
                <c:pt idx="532">
                  <c:v>59</c:v>
                </c:pt>
                <c:pt idx="533">
                  <c:v>59</c:v>
                </c:pt>
                <c:pt idx="534">
                  <c:v>59</c:v>
                </c:pt>
                <c:pt idx="535">
                  <c:v>59</c:v>
                </c:pt>
                <c:pt idx="536">
                  <c:v>59</c:v>
                </c:pt>
                <c:pt idx="537">
                  <c:v>59</c:v>
                </c:pt>
                <c:pt idx="538">
                  <c:v>59</c:v>
                </c:pt>
                <c:pt idx="539">
                  <c:v>59</c:v>
                </c:pt>
                <c:pt idx="540">
                  <c:v>59</c:v>
                </c:pt>
                <c:pt idx="541">
                  <c:v>59</c:v>
                </c:pt>
                <c:pt idx="542">
                  <c:v>59</c:v>
                </c:pt>
                <c:pt idx="543">
                  <c:v>59</c:v>
                </c:pt>
                <c:pt idx="544">
                  <c:v>59</c:v>
                </c:pt>
                <c:pt idx="545">
                  <c:v>60</c:v>
                </c:pt>
                <c:pt idx="546">
                  <c:v>60</c:v>
                </c:pt>
                <c:pt idx="547">
                  <c:v>60</c:v>
                </c:pt>
                <c:pt idx="548">
                  <c:v>60</c:v>
                </c:pt>
                <c:pt idx="549">
                  <c:v>60</c:v>
                </c:pt>
                <c:pt idx="550">
                  <c:v>60</c:v>
                </c:pt>
                <c:pt idx="551">
                  <c:v>60</c:v>
                </c:pt>
                <c:pt idx="552">
                  <c:v>60</c:v>
                </c:pt>
                <c:pt idx="553">
                  <c:v>60</c:v>
                </c:pt>
                <c:pt idx="554">
                  <c:v>60</c:v>
                </c:pt>
                <c:pt idx="555">
                  <c:v>60</c:v>
                </c:pt>
                <c:pt idx="556">
                  <c:v>60</c:v>
                </c:pt>
                <c:pt idx="557">
                  <c:v>60</c:v>
                </c:pt>
                <c:pt idx="558">
                  <c:v>60</c:v>
                </c:pt>
                <c:pt idx="559">
                  <c:v>60</c:v>
                </c:pt>
                <c:pt idx="560">
                  <c:v>60</c:v>
                </c:pt>
                <c:pt idx="561">
                  <c:v>61</c:v>
                </c:pt>
                <c:pt idx="562">
                  <c:v>61</c:v>
                </c:pt>
                <c:pt idx="563">
                  <c:v>61</c:v>
                </c:pt>
                <c:pt idx="564">
                  <c:v>61</c:v>
                </c:pt>
                <c:pt idx="565">
                  <c:v>61</c:v>
                </c:pt>
                <c:pt idx="566">
                  <c:v>61</c:v>
                </c:pt>
                <c:pt idx="567">
                  <c:v>61</c:v>
                </c:pt>
                <c:pt idx="568">
                  <c:v>61</c:v>
                </c:pt>
                <c:pt idx="569">
                  <c:v>61</c:v>
                </c:pt>
                <c:pt idx="570">
                  <c:v>61</c:v>
                </c:pt>
                <c:pt idx="571">
                  <c:v>61</c:v>
                </c:pt>
                <c:pt idx="572">
                  <c:v>61</c:v>
                </c:pt>
                <c:pt idx="573">
                  <c:v>61</c:v>
                </c:pt>
                <c:pt idx="574">
                  <c:v>61</c:v>
                </c:pt>
                <c:pt idx="575">
                  <c:v>61</c:v>
                </c:pt>
                <c:pt idx="576">
                  <c:v>61</c:v>
                </c:pt>
                <c:pt idx="577">
                  <c:v>61</c:v>
                </c:pt>
                <c:pt idx="578">
                  <c:v>61</c:v>
                </c:pt>
                <c:pt idx="579">
                  <c:v>61</c:v>
                </c:pt>
                <c:pt idx="580">
                  <c:v>61</c:v>
                </c:pt>
                <c:pt idx="581">
                  <c:v>62</c:v>
                </c:pt>
                <c:pt idx="582">
                  <c:v>62</c:v>
                </c:pt>
                <c:pt idx="583">
                  <c:v>62</c:v>
                </c:pt>
                <c:pt idx="584">
                  <c:v>62</c:v>
                </c:pt>
                <c:pt idx="585">
                  <c:v>62</c:v>
                </c:pt>
                <c:pt idx="586">
                  <c:v>62</c:v>
                </c:pt>
                <c:pt idx="587">
                  <c:v>62</c:v>
                </c:pt>
                <c:pt idx="588">
                  <c:v>62</c:v>
                </c:pt>
                <c:pt idx="589">
                  <c:v>62</c:v>
                </c:pt>
                <c:pt idx="590">
                  <c:v>62</c:v>
                </c:pt>
                <c:pt idx="591">
                  <c:v>62</c:v>
                </c:pt>
                <c:pt idx="592">
                  <c:v>62</c:v>
                </c:pt>
                <c:pt idx="593">
                  <c:v>62</c:v>
                </c:pt>
                <c:pt idx="594">
                  <c:v>62</c:v>
                </c:pt>
                <c:pt idx="595">
                  <c:v>62</c:v>
                </c:pt>
                <c:pt idx="596">
                  <c:v>62</c:v>
                </c:pt>
                <c:pt idx="597">
                  <c:v>62</c:v>
                </c:pt>
                <c:pt idx="598">
                  <c:v>62</c:v>
                </c:pt>
                <c:pt idx="599">
                  <c:v>63</c:v>
                </c:pt>
                <c:pt idx="600">
                  <c:v>63</c:v>
                </c:pt>
                <c:pt idx="601">
                  <c:v>63</c:v>
                </c:pt>
                <c:pt idx="602">
                  <c:v>63</c:v>
                </c:pt>
                <c:pt idx="603">
                  <c:v>63</c:v>
                </c:pt>
                <c:pt idx="604">
                  <c:v>63</c:v>
                </c:pt>
                <c:pt idx="605">
                  <c:v>63</c:v>
                </c:pt>
                <c:pt idx="606">
                  <c:v>63</c:v>
                </c:pt>
                <c:pt idx="607">
                  <c:v>63</c:v>
                </c:pt>
                <c:pt idx="608">
                  <c:v>63</c:v>
                </c:pt>
                <c:pt idx="609">
                  <c:v>63</c:v>
                </c:pt>
                <c:pt idx="610">
                  <c:v>63</c:v>
                </c:pt>
                <c:pt idx="611">
                  <c:v>63</c:v>
                </c:pt>
                <c:pt idx="612">
                  <c:v>63</c:v>
                </c:pt>
                <c:pt idx="613">
                  <c:v>63</c:v>
                </c:pt>
                <c:pt idx="614">
                  <c:v>63</c:v>
                </c:pt>
                <c:pt idx="615">
                  <c:v>63</c:v>
                </c:pt>
                <c:pt idx="616">
                  <c:v>64</c:v>
                </c:pt>
                <c:pt idx="617">
                  <c:v>64</c:v>
                </c:pt>
                <c:pt idx="618">
                  <c:v>64</c:v>
                </c:pt>
                <c:pt idx="619">
                  <c:v>64</c:v>
                </c:pt>
                <c:pt idx="620">
                  <c:v>64</c:v>
                </c:pt>
                <c:pt idx="621">
                  <c:v>64</c:v>
                </c:pt>
                <c:pt idx="622">
                  <c:v>64</c:v>
                </c:pt>
                <c:pt idx="623">
                  <c:v>64</c:v>
                </c:pt>
                <c:pt idx="624">
                  <c:v>64</c:v>
                </c:pt>
                <c:pt idx="625">
                  <c:v>64</c:v>
                </c:pt>
                <c:pt idx="626">
                  <c:v>64</c:v>
                </c:pt>
                <c:pt idx="627">
                  <c:v>64</c:v>
                </c:pt>
                <c:pt idx="628">
                  <c:v>64</c:v>
                </c:pt>
                <c:pt idx="629">
                  <c:v>64</c:v>
                </c:pt>
                <c:pt idx="630">
                  <c:v>64</c:v>
                </c:pt>
                <c:pt idx="631">
                  <c:v>65</c:v>
                </c:pt>
                <c:pt idx="632">
                  <c:v>65</c:v>
                </c:pt>
                <c:pt idx="633">
                  <c:v>65</c:v>
                </c:pt>
                <c:pt idx="634">
                  <c:v>65</c:v>
                </c:pt>
                <c:pt idx="635">
                  <c:v>65</c:v>
                </c:pt>
                <c:pt idx="636">
                  <c:v>65</c:v>
                </c:pt>
                <c:pt idx="637">
                  <c:v>65</c:v>
                </c:pt>
                <c:pt idx="638">
                  <c:v>65</c:v>
                </c:pt>
                <c:pt idx="639">
                  <c:v>66</c:v>
                </c:pt>
                <c:pt idx="640">
                  <c:v>66</c:v>
                </c:pt>
                <c:pt idx="641">
                  <c:v>66</c:v>
                </c:pt>
                <c:pt idx="642">
                  <c:v>66</c:v>
                </c:pt>
                <c:pt idx="643">
                  <c:v>66</c:v>
                </c:pt>
                <c:pt idx="644">
                  <c:v>66</c:v>
                </c:pt>
                <c:pt idx="645">
                  <c:v>66</c:v>
                </c:pt>
                <c:pt idx="646">
                  <c:v>67</c:v>
                </c:pt>
                <c:pt idx="647">
                  <c:v>67</c:v>
                </c:pt>
                <c:pt idx="648">
                  <c:v>67</c:v>
                </c:pt>
                <c:pt idx="649">
                  <c:v>67</c:v>
                </c:pt>
                <c:pt idx="650">
                  <c:v>67</c:v>
                </c:pt>
                <c:pt idx="651">
                  <c:v>67</c:v>
                </c:pt>
                <c:pt idx="652">
                  <c:v>67</c:v>
                </c:pt>
                <c:pt idx="653">
                  <c:v>67</c:v>
                </c:pt>
                <c:pt idx="654">
                  <c:v>68</c:v>
                </c:pt>
                <c:pt idx="655">
                  <c:v>68</c:v>
                </c:pt>
                <c:pt idx="656">
                  <c:v>68</c:v>
                </c:pt>
                <c:pt idx="657">
                  <c:v>68</c:v>
                </c:pt>
                <c:pt idx="658">
                  <c:v>68</c:v>
                </c:pt>
                <c:pt idx="659">
                  <c:v>68</c:v>
                </c:pt>
                <c:pt idx="660">
                  <c:v>68</c:v>
                </c:pt>
                <c:pt idx="661">
                  <c:v>68</c:v>
                </c:pt>
                <c:pt idx="662">
                  <c:v>68</c:v>
                </c:pt>
                <c:pt idx="663">
                  <c:v>68</c:v>
                </c:pt>
                <c:pt idx="664">
                  <c:v>69</c:v>
                </c:pt>
                <c:pt idx="665">
                  <c:v>69</c:v>
                </c:pt>
                <c:pt idx="666">
                  <c:v>69</c:v>
                </c:pt>
                <c:pt idx="667">
                  <c:v>70</c:v>
                </c:pt>
                <c:pt idx="668">
                  <c:v>70</c:v>
                </c:pt>
                <c:pt idx="669">
                  <c:v>70</c:v>
                </c:pt>
                <c:pt idx="670">
                  <c:v>70</c:v>
                </c:pt>
                <c:pt idx="671">
                  <c:v>70</c:v>
                </c:pt>
                <c:pt idx="672">
                  <c:v>70</c:v>
                </c:pt>
                <c:pt idx="673">
                  <c:v>71</c:v>
                </c:pt>
                <c:pt idx="674">
                  <c:v>72</c:v>
                </c:pt>
                <c:pt idx="675">
                  <c:v>72</c:v>
                </c:pt>
                <c:pt idx="676">
                  <c:v>73</c:v>
                </c:pt>
                <c:pt idx="677">
                  <c:v>74</c:v>
                </c:pt>
              </c:numCache>
            </c:numRef>
          </c:xVal>
          <c:yVal>
            <c:numRef>
              <c:f>Sheet1!$B$2:$B$679</c:f>
              <c:numCache>
                <c:formatCode>General</c:formatCode>
                <c:ptCount val="678"/>
                <c:pt idx="0">
                  <c:v>12</c:v>
                </c:pt>
                <c:pt idx="1">
                  <c:v>14</c:v>
                </c:pt>
                <c:pt idx="2">
                  <c:v>15</c:v>
                </c:pt>
                <c:pt idx="3">
                  <c:v>16</c:v>
                </c:pt>
                <c:pt idx="4">
                  <c:v>18</c:v>
                </c:pt>
                <c:pt idx="5">
                  <c:v>19</c:v>
                </c:pt>
                <c:pt idx="6">
                  <c:v>22</c:v>
                </c:pt>
                <c:pt idx="7">
                  <c:v>24</c:v>
                </c:pt>
                <c:pt idx="8">
                  <c:v>25</c:v>
                </c:pt>
                <c:pt idx="9">
                  <c:v>29</c:v>
                </c:pt>
                <c:pt idx="10">
                  <c:v>33</c:v>
                </c:pt>
                <c:pt idx="11">
                  <c:v>34</c:v>
                </c:pt>
                <c:pt idx="12">
                  <c:v>35</c:v>
                </c:pt>
                <c:pt idx="13">
                  <c:v>41</c:v>
                </c:pt>
                <c:pt idx="14">
                  <c:v>44</c:v>
                </c:pt>
                <c:pt idx="15">
                  <c:v>50</c:v>
                </c:pt>
                <c:pt idx="16">
                  <c:v>15</c:v>
                </c:pt>
                <c:pt idx="17">
                  <c:v>16</c:v>
                </c:pt>
                <c:pt idx="18">
                  <c:v>17</c:v>
                </c:pt>
                <c:pt idx="19">
                  <c:v>18</c:v>
                </c:pt>
                <c:pt idx="20">
                  <c:v>19</c:v>
                </c:pt>
                <c:pt idx="21">
                  <c:v>22</c:v>
                </c:pt>
                <c:pt idx="22">
                  <c:v>23</c:v>
                </c:pt>
                <c:pt idx="23">
                  <c:v>24</c:v>
                </c:pt>
                <c:pt idx="24">
                  <c:v>25</c:v>
                </c:pt>
                <c:pt idx="25">
                  <c:v>30</c:v>
                </c:pt>
                <c:pt idx="26">
                  <c:v>35</c:v>
                </c:pt>
                <c:pt idx="27">
                  <c:v>56</c:v>
                </c:pt>
                <c:pt idx="28">
                  <c:v>18</c:v>
                </c:pt>
                <c:pt idx="29">
                  <c:v>20</c:v>
                </c:pt>
                <c:pt idx="30">
                  <c:v>21</c:v>
                </c:pt>
                <c:pt idx="31">
                  <c:v>23</c:v>
                </c:pt>
                <c:pt idx="32">
                  <c:v>24</c:v>
                </c:pt>
                <c:pt idx="33">
                  <c:v>26</c:v>
                </c:pt>
                <c:pt idx="34">
                  <c:v>27</c:v>
                </c:pt>
                <c:pt idx="35">
                  <c:v>30</c:v>
                </c:pt>
                <c:pt idx="36">
                  <c:v>33</c:v>
                </c:pt>
                <c:pt idx="37">
                  <c:v>34</c:v>
                </c:pt>
                <c:pt idx="38">
                  <c:v>37</c:v>
                </c:pt>
                <c:pt idx="39">
                  <c:v>38</c:v>
                </c:pt>
                <c:pt idx="40">
                  <c:v>42</c:v>
                </c:pt>
                <c:pt idx="41">
                  <c:v>43</c:v>
                </c:pt>
                <c:pt idx="42">
                  <c:v>45</c:v>
                </c:pt>
                <c:pt idx="43">
                  <c:v>47</c:v>
                </c:pt>
                <c:pt idx="44">
                  <c:v>13</c:v>
                </c:pt>
                <c:pt idx="45">
                  <c:v>14</c:v>
                </c:pt>
                <c:pt idx="46">
                  <c:v>17</c:v>
                </c:pt>
                <c:pt idx="47">
                  <c:v>18</c:v>
                </c:pt>
                <c:pt idx="48">
                  <c:v>19</c:v>
                </c:pt>
                <c:pt idx="49">
                  <c:v>23</c:v>
                </c:pt>
                <c:pt idx="50">
                  <c:v>24</c:v>
                </c:pt>
                <c:pt idx="51">
                  <c:v>28</c:v>
                </c:pt>
                <c:pt idx="52">
                  <c:v>29</c:v>
                </c:pt>
                <c:pt idx="53">
                  <c:v>31</c:v>
                </c:pt>
                <c:pt idx="54">
                  <c:v>33</c:v>
                </c:pt>
                <c:pt idx="55">
                  <c:v>35</c:v>
                </c:pt>
                <c:pt idx="56">
                  <c:v>40</c:v>
                </c:pt>
                <c:pt idx="57">
                  <c:v>43</c:v>
                </c:pt>
                <c:pt idx="58">
                  <c:v>44</c:v>
                </c:pt>
                <c:pt idx="59">
                  <c:v>46</c:v>
                </c:pt>
                <c:pt idx="60">
                  <c:v>47</c:v>
                </c:pt>
                <c:pt idx="61">
                  <c:v>14</c:v>
                </c:pt>
                <c:pt idx="62">
                  <c:v>16</c:v>
                </c:pt>
                <c:pt idx="63">
                  <c:v>17</c:v>
                </c:pt>
                <c:pt idx="64">
                  <c:v>18</c:v>
                </c:pt>
                <c:pt idx="65">
                  <c:v>22</c:v>
                </c:pt>
                <c:pt idx="66">
                  <c:v>24</c:v>
                </c:pt>
                <c:pt idx="67">
                  <c:v>27</c:v>
                </c:pt>
                <c:pt idx="68">
                  <c:v>31</c:v>
                </c:pt>
                <c:pt idx="69">
                  <c:v>32</c:v>
                </c:pt>
                <c:pt idx="70">
                  <c:v>37</c:v>
                </c:pt>
                <c:pt idx="71">
                  <c:v>48</c:v>
                </c:pt>
                <c:pt idx="72">
                  <c:v>18</c:v>
                </c:pt>
                <c:pt idx="73">
                  <c:v>20</c:v>
                </c:pt>
                <c:pt idx="74">
                  <c:v>25</c:v>
                </c:pt>
                <c:pt idx="75">
                  <c:v>26</c:v>
                </c:pt>
                <c:pt idx="76">
                  <c:v>29</c:v>
                </c:pt>
                <c:pt idx="77">
                  <c:v>30</c:v>
                </c:pt>
                <c:pt idx="78">
                  <c:v>34</c:v>
                </c:pt>
                <c:pt idx="79">
                  <c:v>38</c:v>
                </c:pt>
                <c:pt idx="80">
                  <c:v>39</c:v>
                </c:pt>
                <c:pt idx="81">
                  <c:v>42</c:v>
                </c:pt>
                <c:pt idx="82">
                  <c:v>18</c:v>
                </c:pt>
                <c:pt idx="83">
                  <c:v>19</c:v>
                </c:pt>
                <c:pt idx="84">
                  <c:v>20</c:v>
                </c:pt>
                <c:pt idx="85">
                  <c:v>22</c:v>
                </c:pt>
                <c:pt idx="86">
                  <c:v>23</c:v>
                </c:pt>
                <c:pt idx="87">
                  <c:v>26</c:v>
                </c:pt>
                <c:pt idx="88">
                  <c:v>31</c:v>
                </c:pt>
                <c:pt idx="89">
                  <c:v>35</c:v>
                </c:pt>
                <c:pt idx="90">
                  <c:v>46</c:v>
                </c:pt>
                <c:pt idx="91">
                  <c:v>10</c:v>
                </c:pt>
                <c:pt idx="92">
                  <c:v>12</c:v>
                </c:pt>
                <c:pt idx="93">
                  <c:v>21</c:v>
                </c:pt>
                <c:pt idx="94">
                  <c:v>22</c:v>
                </c:pt>
                <c:pt idx="95">
                  <c:v>27</c:v>
                </c:pt>
                <c:pt idx="96">
                  <c:v>29</c:v>
                </c:pt>
                <c:pt idx="97">
                  <c:v>30</c:v>
                </c:pt>
                <c:pt idx="98">
                  <c:v>39</c:v>
                </c:pt>
                <c:pt idx="99">
                  <c:v>45</c:v>
                </c:pt>
                <c:pt idx="100">
                  <c:v>51</c:v>
                </c:pt>
                <c:pt idx="101">
                  <c:v>52</c:v>
                </c:pt>
                <c:pt idx="102">
                  <c:v>57</c:v>
                </c:pt>
                <c:pt idx="103">
                  <c:v>15</c:v>
                </c:pt>
                <c:pt idx="104">
                  <c:v>17</c:v>
                </c:pt>
                <c:pt idx="105">
                  <c:v>18</c:v>
                </c:pt>
                <c:pt idx="106">
                  <c:v>19</c:v>
                </c:pt>
                <c:pt idx="107">
                  <c:v>21</c:v>
                </c:pt>
                <c:pt idx="108">
                  <c:v>22</c:v>
                </c:pt>
                <c:pt idx="109">
                  <c:v>25</c:v>
                </c:pt>
                <c:pt idx="110">
                  <c:v>26</c:v>
                </c:pt>
                <c:pt idx="111">
                  <c:v>31</c:v>
                </c:pt>
                <c:pt idx="112">
                  <c:v>38</c:v>
                </c:pt>
                <c:pt idx="113">
                  <c:v>46</c:v>
                </c:pt>
                <c:pt idx="114">
                  <c:v>52</c:v>
                </c:pt>
                <c:pt idx="115">
                  <c:v>55</c:v>
                </c:pt>
                <c:pt idx="116">
                  <c:v>22</c:v>
                </c:pt>
                <c:pt idx="117">
                  <c:v>31</c:v>
                </c:pt>
                <c:pt idx="118">
                  <c:v>33</c:v>
                </c:pt>
                <c:pt idx="119">
                  <c:v>37</c:v>
                </c:pt>
                <c:pt idx="120">
                  <c:v>40</c:v>
                </c:pt>
                <c:pt idx="121">
                  <c:v>43</c:v>
                </c:pt>
                <c:pt idx="122">
                  <c:v>44</c:v>
                </c:pt>
                <c:pt idx="123">
                  <c:v>12</c:v>
                </c:pt>
                <c:pt idx="124">
                  <c:v>16</c:v>
                </c:pt>
                <c:pt idx="125">
                  <c:v>17</c:v>
                </c:pt>
                <c:pt idx="126">
                  <c:v>23</c:v>
                </c:pt>
                <c:pt idx="127">
                  <c:v>25</c:v>
                </c:pt>
                <c:pt idx="128">
                  <c:v>26</c:v>
                </c:pt>
                <c:pt idx="129">
                  <c:v>27</c:v>
                </c:pt>
                <c:pt idx="130">
                  <c:v>39</c:v>
                </c:pt>
                <c:pt idx="131">
                  <c:v>49</c:v>
                </c:pt>
                <c:pt idx="132">
                  <c:v>52</c:v>
                </c:pt>
                <c:pt idx="133">
                  <c:v>53</c:v>
                </c:pt>
                <c:pt idx="134">
                  <c:v>16</c:v>
                </c:pt>
                <c:pt idx="135">
                  <c:v>24</c:v>
                </c:pt>
                <c:pt idx="136">
                  <c:v>26</c:v>
                </c:pt>
                <c:pt idx="137">
                  <c:v>32</c:v>
                </c:pt>
                <c:pt idx="138">
                  <c:v>40</c:v>
                </c:pt>
                <c:pt idx="139">
                  <c:v>42</c:v>
                </c:pt>
                <c:pt idx="140">
                  <c:v>47</c:v>
                </c:pt>
                <c:pt idx="141">
                  <c:v>48</c:v>
                </c:pt>
                <c:pt idx="142">
                  <c:v>49</c:v>
                </c:pt>
                <c:pt idx="143">
                  <c:v>50</c:v>
                </c:pt>
                <c:pt idx="144">
                  <c:v>20</c:v>
                </c:pt>
                <c:pt idx="145">
                  <c:v>24</c:v>
                </c:pt>
                <c:pt idx="146">
                  <c:v>25</c:v>
                </c:pt>
                <c:pt idx="147">
                  <c:v>31</c:v>
                </c:pt>
                <c:pt idx="148">
                  <c:v>40</c:v>
                </c:pt>
                <c:pt idx="149">
                  <c:v>43</c:v>
                </c:pt>
                <c:pt idx="150">
                  <c:v>49</c:v>
                </c:pt>
                <c:pt idx="151">
                  <c:v>51</c:v>
                </c:pt>
                <c:pt idx="152">
                  <c:v>52</c:v>
                </c:pt>
                <c:pt idx="153">
                  <c:v>60</c:v>
                </c:pt>
                <c:pt idx="154">
                  <c:v>13</c:v>
                </c:pt>
                <c:pt idx="155">
                  <c:v>19</c:v>
                </c:pt>
                <c:pt idx="156">
                  <c:v>25</c:v>
                </c:pt>
                <c:pt idx="157">
                  <c:v>27</c:v>
                </c:pt>
                <c:pt idx="158">
                  <c:v>29</c:v>
                </c:pt>
                <c:pt idx="159">
                  <c:v>33</c:v>
                </c:pt>
                <c:pt idx="160">
                  <c:v>49</c:v>
                </c:pt>
                <c:pt idx="161">
                  <c:v>51</c:v>
                </c:pt>
                <c:pt idx="162">
                  <c:v>21</c:v>
                </c:pt>
                <c:pt idx="163">
                  <c:v>22</c:v>
                </c:pt>
                <c:pt idx="164">
                  <c:v>26</c:v>
                </c:pt>
                <c:pt idx="165">
                  <c:v>30</c:v>
                </c:pt>
                <c:pt idx="166">
                  <c:v>42</c:v>
                </c:pt>
                <c:pt idx="167">
                  <c:v>47</c:v>
                </c:pt>
                <c:pt idx="168">
                  <c:v>49</c:v>
                </c:pt>
                <c:pt idx="169">
                  <c:v>52</c:v>
                </c:pt>
                <c:pt idx="170">
                  <c:v>54</c:v>
                </c:pt>
                <c:pt idx="171">
                  <c:v>57</c:v>
                </c:pt>
                <c:pt idx="172">
                  <c:v>59</c:v>
                </c:pt>
                <c:pt idx="173">
                  <c:v>14</c:v>
                </c:pt>
                <c:pt idx="174">
                  <c:v>16</c:v>
                </c:pt>
                <c:pt idx="175">
                  <c:v>18</c:v>
                </c:pt>
                <c:pt idx="176">
                  <c:v>19</c:v>
                </c:pt>
                <c:pt idx="177">
                  <c:v>22</c:v>
                </c:pt>
                <c:pt idx="178">
                  <c:v>29</c:v>
                </c:pt>
                <c:pt idx="179">
                  <c:v>30</c:v>
                </c:pt>
                <c:pt idx="180">
                  <c:v>31</c:v>
                </c:pt>
                <c:pt idx="181">
                  <c:v>35</c:v>
                </c:pt>
                <c:pt idx="182">
                  <c:v>44</c:v>
                </c:pt>
                <c:pt idx="183">
                  <c:v>53</c:v>
                </c:pt>
                <c:pt idx="184">
                  <c:v>54</c:v>
                </c:pt>
                <c:pt idx="185">
                  <c:v>55</c:v>
                </c:pt>
                <c:pt idx="186">
                  <c:v>58</c:v>
                </c:pt>
                <c:pt idx="187">
                  <c:v>15</c:v>
                </c:pt>
                <c:pt idx="188">
                  <c:v>22</c:v>
                </c:pt>
                <c:pt idx="189">
                  <c:v>26</c:v>
                </c:pt>
                <c:pt idx="190">
                  <c:v>28</c:v>
                </c:pt>
                <c:pt idx="191">
                  <c:v>33</c:v>
                </c:pt>
                <c:pt idx="192">
                  <c:v>37</c:v>
                </c:pt>
                <c:pt idx="193">
                  <c:v>39</c:v>
                </c:pt>
                <c:pt idx="194">
                  <c:v>41</c:v>
                </c:pt>
                <c:pt idx="195">
                  <c:v>42</c:v>
                </c:pt>
                <c:pt idx="196">
                  <c:v>43</c:v>
                </c:pt>
                <c:pt idx="197">
                  <c:v>44</c:v>
                </c:pt>
                <c:pt idx="198">
                  <c:v>51</c:v>
                </c:pt>
                <c:pt idx="199">
                  <c:v>17</c:v>
                </c:pt>
                <c:pt idx="200">
                  <c:v>18</c:v>
                </c:pt>
                <c:pt idx="201">
                  <c:v>20</c:v>
                </c:pt>
                <c:pt idx="202">
                  <c:v>22</c:v>
                </c:pt>
                <c:pt idx="203">
                  <c:v>23</c:v>
                </c:pt>
                <c:pt idx="204">
                  <c:v>33</c:v>
                </c:pt>
                <c:pt idx="205">
                  <c:v>34</c:v>
                </c:pt>
                <c:pt idx="206">
                  <c:v>37</c:v>
                </c:pt>
                <c:pt idx="207">
                  <c:v>40</c:v>
                </c:pt>
                <c:pt idx="208">
                  <c:v>41</c:v>
                </c:pt>
                <c:pt idx="209">
                  <c:v>43</c:v>
                </c:pt>
                <c:pt idx="210">
                  <c:v>44</c:v>
                </c:pt>
                <c:pt idx="211">
                  <c:v>46</c:v>
                </c:pt>
                <c:pt idx="212">
                  <c:v>47</c:v>
                </c:pt>
                <c:pt idx="213">
                  <c:v>61</c:v>
                </c:pt>
                <c:pt idx="214">
                  <c:v>16</c:v>
                </c:pt>
                <c:pt idx="215">
                  <c:v>21</c:v>
                </c:pt>
                <c:pt idx="216">
                  <c:v>26</c:v>
                </c:pt>
                <c:pt idx="217">
                  <c:v>27</c:v>
                </c:pt>
                <c:pt idx="218">
                  <c:v>34</c:v>
                </c:pt>
                <c:pt idx="219">
                  <c:v>38</c:v>
                </c:pt>
                <c:pt idx="220">
                  <c:v>43</c:v>
                </c:pt>
                <c:pt idx="221">
                  <c:v>46</c:v>
                </c:pt>
                <c:pt idx="222">
                  <c:v>47</c:v>
                </c:pt>
                <c:pt idx="223">
                  <c:v>48</c:v>
                </c:pt>
                <c:pt idx="224">
                  <c:v>49</c:v>
                </c:pt>
                <c:pt idx="225">
                  <c:v>20</c:v>
                </c:pt>
                <c:pt idx="226">
                  <c:v>22</c:v>
                </c:pt>
                <c:pt idx="227">
                  <c:v>23</c:v>
                </c:pt>
                <c:pt idx="228">
                  <c:v>24</c:v>
                </c:pt>
                <c:pt idx="229">
                  <c:v>25</c:v>
                </c:pt>
                <c:pt idx="230">
                  <c:v>28</c:v>
                </c:pt>
                <c:pt idx="231">
                  <c:v>29</c:v>
                </c:pt>
                <c:pt idx="232">
                  <c:v>36</c:v>
                </c:pt>
                <c:pt idx="233">
                  <c:v>39</c:v>
                </c:pt>
                <c:pt idx="234">
                  <c:v>42</c:v>
                </c:pt>
                <c:pt idx="235">
                  <c:v>47</c:v>
                </c:pt>
                <c:pt idx="236">
                  <c:v>13</c:v>
                </c:pt>
                <c:pt idx="237">
                  <c:v>18</c:v>
                </c:pt>
                <c:pt idx="238">
                  <c:v>20</c:v>
                </c:pt>
                <c:pt idx="239">
                  <c:v>21</c:v>
                </c:pt>
                <c:pt idx="240">
                  <c:v>22</c:v>
                </c:pt>
                <c:pt idx="241">
                  <c:v>26</c:v>
                </c:pt>
                <c:pt idx="242">
                  <c:v>31</c:v>
                </c:pt>
                <c:pt idx="243">
                  <c:v>32</c:v>
                </c:pt>
                <c:pt idx="244">
                  <c:v>37</c:v>
                </c:pt>
                <c:pt idx="245">
                  <c:v>47</c:v>
                </c:pt>
                <c:pt idx="246">
                  <c:v>48</c:v>
                </c:pt>
                <c:pt idx="247">
                  <c:v>50</c:v>
                </c:pt>
                <c:pt idx="248">
                  <c:v>51</c:v>
                </c:pt>
                <c:pt idx="249">
                  <c:v>53</c:v>
                </c:pt>
                <c:pt idx="250">
                  <c:v>17</c:v>
                </c:pt>
                <c:pt idx="251">
                  <c:v>18</c:v>
                </c:pt>
                <c:pt idx="252">
                  <c:v>22</c:v>
                </c:pt>
                <c:pt idx="253">
                  <c:v>23</c:v>
                </c:pt>
                <c:pt idx="254">
                  <c:v>24</c:v>
                </c:pt>
                <c:pt idx="255">
                  <c:v>33</c:v>
                </c:pt>
                <c:pt idx="256">
                  <c:v>34</c:v>
                </c:pt>
                <c:pt idx="257">
                  <c:v>36</c:v>
                </c:pt>
                <c:pt idx="258">
                  <c:v>37</c:v>
                </c:pt>
                <c:pt idx="259">
                  <c:v>38</c:v>
                </c:pt>
                <c:pt idx="260">
                  <c:v>39</c:v>
                </c:pt>
                <c:pt idx="261">
                  <c:v>40</c:v>
                </c:pt>
                <c:pt idx="262">
                  <c:v>44</c:v>
                </c:pt>
                <c:pt idx="263">
                  <c:v>49</c:v>
                </c:pt>
                <c:pt idx="264">
                  <c:v>52</c:v>
                </c:pt>
                <c:pt idx="265">
                  <c:v>15</c:v>
                </c:pt>
                <c:pt idx="266">
                  <c:v>16</c:v>
                </c:pt>
                <c:pt idx="267">
                  <c:v>18</c:v>
                </c:pt>
                <c:pt idx="268">
                  <c:v>20</c:v>
                </c:pt>
                <c:pt idx="269">
                  <c:v>21</c:v>
                </c:pt>
                <c:pt idx="270">
                  <c:v>27</c:v>
                </c:pt>
                <c:pt idx="271">
                  <c:v>33</c:v>
                </c:pt>
                <c:pt idx="272">
                  <c:v>43</c:v>
                </c:pt>
                <c:pt idx="273">
                  <c:v>49</c:v>
                </c:pt>
                <c:pt idx="274">
                  <c:v>55</c:v>
                </c:pt>
                <c:pt idx="275">
                  <c:v>59</c:v>
                </c:pt>
                <c:pt idx="276">
                  <c:v>18</c:v>
                </c:pt>
                <c:pt idx="277">
                  <c:v>19</c:v>
                </c:pt>
                <c:pt idx="278">
                  <c:v>21</c:v>
                </c:pt>
                <c:pt idx="279">
                  <c:v>23</c:v>
                </c:pt>
                <c:pt idx="280">
                  <c:v>28</c:v>
                </c:pt>
                <c:pt idx="281">
                  <c:v>31</c:v>
                </c:pt>
                <c:pt idx="282">
                  <c:v>44</c:v>
                </c:pt>
                <c:pt idx="283">
                  <c:v>48</c:v>
                </c:pt>
                <c:pt idx="284">
                  <c:v>53</c:v>
                </c:pt>
                <c:pt idx="285">
                  <c:v>17</c:v>
                </c:pt>
                <c:pt idx="286">
                  <c:v>18</c:v>
                </c:pt>
                <c:pt idx="287">
                  <c:v>19</c:v>
                </c:pt>
                <c:pt idx="288">
                  <c:v>21</c:v>
                </c:pt>
                <c:pt idx="289">
                  <c:v>30</c:v>
                </c:pt>
                <c:pt idx="290">
                  <c:v>32</c:v>
                </c:pt>
                <c:pt idx="291">
                  <c:v>33</c:v>
                </c:pt>
                <c:pt idx="292">
                  <c:v>36</c:v>
                </c:pt>
                <c:pt idx="293">
                  <c:v>37</c:v>
                </c:pt>
                <c:pt idx="294">
                  <c:v>40</c:v>
                </c:pt>
                <c:pt idx="295">
                  <c:v>41</c:v>
                </c:pt>
                <c:pt idx="296">
                  <c:v>42</c:v>
                </c:pt>
                <c:pt idx="297">
                  <c:v>44</c:v>
                </c:pt>
                <c:pt idx="298">
                  <c:v>45</c:v>
                </c:pt>
                <c:pt idx="299">
                  <c:v>51</c:v>
                </c:pt>
                <c:pt idx="300">
                  <c:v>17</c:v>
                </c:pt>
                <c:pt idx="301">
                  <c:v>18</c:v>
                </c:pt>
                <c:pt idx="302">
                  <c:v>19</c:v>
                </c:pt>
                <c:pt idx="303">
                  <c:v>21</c:v>
                </c:pt>
                <c:pt idx="304">
                  <c:v>22</c:v>
                </c:pt>
                <c:pt idx="305">
                  <c:v>23</c:v>
                </c:pt>
                <c:pt idx="306">
                  <c:v>24</c:v>
                </c:pt>
                <c:pt idx="307">
                  <c:v>25</c:v>
                </c:pt>
                <c:pt idx="308">
                  <c:v>27</c:v>
                </c:pt>
                <c:pt idx="309">
                  <c:v>31</c:v>
                </c:pt>
                <c:pt idx="310">
                  <c:v>37</c:v>
                </c:pt>
                <c:pt idx="311">
                  <c:v>45</c:v>
                </c:pt>
                <c:pt idx="312">
                  <c:v>48</c:v>
                </c:pt>
                <c:pt idx="313">
                  <c:v>52</c:v>
                </c:pt>
                <c:pt idx="314">
                  <c:v>58</c:v>
                </c:pt>
                <c:pt idx="315">
                  <c:v>15</c:v>
                </c:pt>
                <c:pt idx="316">
                  <c:v>17</c:v>
                </c:pt>
                <c:pt idx="317">
                  <c:v>18</c:v>
                </c:pt>
                <c:pt idx="318">
                  <c:v>19</c:v>
                </c:pt>
                <c:pt idx="319">
                  <c:v>20</c:v>
                </c:pt>
                <c:pt idx="320">
                  <c:v>25</c:v>
                </c:pt>
                <c:pt idx="321">
                  <c:v>27</c:v>
                </c:pt>
                <c:pt idx="322">
                  <c:v>28</c:v>
                </c:pt>
                <c:pt idx="323">
                  <c:v>32</c:v>
                </c:pt>
                <c:pt idx="324">
                  <c:v>37</c:v>
                </c:pt>
                <c:pt idx="325">
                  <c:v>38</c:v>
                </c:pt>
                <c:pt idx="326">
                  <c:v>45</c:v>
                </c:pt>
                <c:pt idx="327">
                  <c:v>47</c:v>
                </c:pt>
                <c:pt idx="328">
                  <c:v>48</c:v>
                </c:pt>
                <c:pt idx="329">
                  <c:v>52</c:v>
                </c:pt>
                <c:pt idx="330">
                  <c:v>21</c:v>
                </c:pt>
                <c:pt idx="331">
                  <c:v>22</c:v>
                </c:pt>
                <c:pt idx="332">
                  <c:v>23</c:v>
                </c:pt>
                <c:pt idx="333">
                  <c:v>27</c:v>
                </c:pt>
                <c:pt idx="334">
                  <c:v>28</c:v>
                </c:pt>
                <c:pt idx="335">
                  <c:v>30</c:v>
                </c:pt>
                <c:pt idx="336">
                  <c:v>33</c:v>
                </c:pt>
                <c:pt idx="337">
                  <c:v>34</c:v>
                </c:pt>
                <c:pt idx="338">
                  <c:v>44</c:v>
                </c:pt>
                <c:pt idx="339">
                  <c:v>50</c:v>
                </c:pt>
                <c:pt idx="340">
                  <c:v>51</c:v>
                </c:pt>
                <c:pt idx="341">
                  <c:v>18</c:v>
                </c:pt>
                <c:pt idx="342">
                  <c:v>21</c:v>
                </c:pt>
                <c:pt idx="343">
                  <c:v>37</c:v>
                </c:pt>
                <c:pt idx="344">
                  <c:v>45</c:v>
                </c:pt>
                <c:pt idx="345">
                  <c:v>46</c:v>
                </c:pt>
                <c:pt idx="346">
                  <c:v>49</c:v>
                </c:pt>
                <c:pt idx="347">
                  <c:v>50</c:v>
                </c:pt>
                <c:pt idx="348">
                  <c:v>53</c:v>
                </c:pt>
                <c:pt idx="349">
                  <c:v>19</c:v>
                </c:pt>
                <c:pt idx="350">
                  <c:v>20</c:v>
                </c:pt>
                <c:pt idx="351">
                  <c:v>25</c:v>
                </c:pt>
                <c:pt idx="352">
                  <c:v>26</c:v>
                </c:pt>
                <c:pt idx="353">
                  <c:v>28</c:v>
                </c:pt>
                <c:pt idx="354">
                  <c:v>30</c:v>
                </c:pt>
                <c:pt idx="355">
                  <c:v>44</c:v>
                </c:pt>
                <c:pt idx="356">
                  <c:v>46</c:v>
                </c:pt>
                <c:pt idx="357">
                  <c:v>48</c:v>
                </c:pt>
                <c:pt idx="358">
                  <c:v>49</c:v>
                </c:pt>
                <c:pt idx="359">
                  <c:v>52</c:v>
                </c:pt>
                <c:pt idx="360">
                  <c:v>56</c:v>
                </c:pt>
                <c:pt idx="361">
                  <c:v>16</c:v>
                </c:pt>
                <c:pt idx="362">
                  <c:v>25</c:v>
                </c:pt>
                <c:pt idx="363">
                  <c:v>27</c:v>
                </c:pt>
                <c:pt idx="364">
                  <c:v>28</c:v>
                </c:pt>
                <c:pt idx="365">
                  <c:v>40</c:v>
                </c:pt>
                <c:pt idx="366">
                  <c:v>41</c:v>
                </c:pt>
                <c:pt idx="367">
                  <c:v>42</c:v>
                </c:pt>
                <c:pt idx="368">
                  <c:v>43</c:v>
                </c:pt>
                <c:pt idx="369">
                  <c:v>44</c:v>
                </c:pt>
                <c:pt idx="370">
                  <c:v>47</c:v>
                </c:pt>
                <c:pt idx="371">
                  <c:v>49</c:v>
                </c:pt>
                <c:pt idx="372">
                  <c:v>51</c:v>
                </c:pt>
                <c:pt idx="373">
                  <c:v>52</c:v>
                </c:pt>
                <c:pt idx="374">
                  <c:v>53</c:v>
                </c:pt>
                <c:pt idx="375">
                  <c:v>60</c:v>
                </c:pt>
                <c:pt idx="376">
                  <c:v>21</c:v>
                </c:pt>
                <c:pt idx="377">
                  <c:v>22</c:v>
                </c:pt>
                <c:pt idx="378">
                  <c:v>27</c:v>
                </c:pt>
                <c:pt idx="379">
                  <c:v>18</c:v>
                </c:pt>
                <c:pt idx="380">
                  <c:v>23</c:v>
                </c:pt>
                <c:pt idx="381">
                  <c:v>24</c:v>
                </c:pt>
                <c:pt idx="382">
                  <c:v>26</c:v>
                </c:pt>
                <c:pt idx="383">
                  <c:v>27</c:v>
                </c:pt>
                <c:pt idx="384">
                  <c:v>29</c:v>
                </c:pt>
                <c:pt idx="385">
                  <c:v>36</c:v>
                </c:pt>
                <c:pt idx="386">
                  <c:v>38</c:v>
                </c:pt>
                <c:pt idx="387">
                  <c:v>41</c:v>
                </c:pt>
                <c:pt idx="388">
                  <c:v>42</c:v>
                </c:pt>
                <c:pt idx="389">
                  <c:v>45</c:v>
                </c:pt>
                <c:pt idx="390">
                  <c:v>46</c:v>
                </c:pt>
                <c:pt idx="391">
                  <c:v>47</c:v>
                </c:pt>
                <c:pt idx="392">
                  <c:v>49</c:v>
                </c:pt>
                <c:pt idx="393">
                  <c:v>51</c:v>
                </c:pt>
                <c:pt idx="394">
                  <c:v>52</c:v>
                </c:pt>
                <c:pt idx="395">
                  <c:v>61</c:v>
                </c:pt>
                <c:pt idx="396">
                  <c:v>14</c:v>
                </c:pt>
                <c:pt idx="397">
                  <c:v>15</c:v>
                </c:pt>
                <c:pt idx="398">
                  <c:v>18</c:v>
                </c:pt>
                <c:pt idx="399">
                  <c:v>21</c:v>
                </c:pt>
                <c:pt idx="400">
                  <c:v>23</c:v>
                </c:pt>
                <c:pt idx="401">
                  <c:v>24</c:v>
                </c:pt>
                <c:pt idx="402">
                  <c:v>25</c:v>
                </c:pt>
                <c:pt idx="403">
                  <c:v>27</c:v>
                </c:pt>
                <c:pt idx="404">
                  <c:v>31</c:v>
                </c:pt>
                <c:pt idx="405">
                  <c:v>32</c:v>
                </c:pt>
                <c:pt idx="406">
                  <c:v>36</c:v>
                </c:pt>
                <c:pt idx="407">
                  <c:v>37</c:v>
                </c:pt>
                <c:pt idx="408">
                  <c:v>40</c:v>
                </c:pt>
                <c:pt idx="409">
                  <c:v>44</c:v>
                </c:pt>
                <c:pt idx="410">
                  <c:v>53</c:v>
                </c:pt>
                <c:pt idx="411">
                  <c:v>61</c:v>
                </c:pt>
                <c:pt idx="412">
                  <c:v>16</c:v>
                </c:pt>
                <c:pt idx="413">
                  <c:v>17</c:v>
                </c:pt>
                <c:pt idx="414">
                  <c:v>18</c:v>
                </c:pt>
                <c:pt idx="415">
                  <c:v>19</c:v>
                </c:pt>
                <c:pt idx="416">
                  <c:v>21</c:v>
                </c:pt>
                <c:pt idx="417">
                  <c:v>23</c:v>
                </c:pt>
                <c:pt idx="418">
                  <c:v>24</c:v>
                </c:pt>
                <c:pt idx="419">
                  <c:v>32</c:v>
                </c:pt>
                <c:pt idx="420">
                  <c:v>34</c:v>
                </c:pt>
                <c:pt idx="421">
                  <c:v>35</c:v>
                </c:pt>
                <c:pt idx="422">
                  <c:v>41</c:v>
                </c:pt>
                <c:pt idx="423">
                  <c:v>47</c:v>
                </c:pt>
                <c:pt idx="424">
                  <c:v>49</c:v>
                </c:pt>
                <c:pt idx="425">
                  <c:v>50</c:v>
                </c:pt>
                <c:pt idx="426">
                  <c:v>51</c:v>
                </c:pt>
                <c:pt idx="427">
                  <c:v>52</c:v>
                </c:pt>
                <c:pt idx="428">
                  <c:v>54</c:v>
                </c:pt>
                <c:pt idx="429">
                  <c:v>56</c:v>
                </c:pt>
                <c:pt idx="430">
                  <c:v>57</c:v>
                </c:pt>
                <c:pt idx="431">
                  <c:v>59</c:v>
                </c:pt>
                <c:pt idx="432">
                  <c:v>11</c:v>
                </c:pt>
                <c:pt idx="433">
                  <c:v>18</c:v>
                </c:pt>
                <c:pt idx="434">
                  <c:v>19</c:v>
                </c:pt>
                <c:pt idx="435">
                  <c:v>24</c:v>
                </c:pt>
                <c:pt idx="436">
                  <c:v>29</c:v>
                </c:pt>
                <c:pt idx="437">
                  <c:v>33</c:v>
                </c:pt>
                <c:pt idx="438">
                  <c:v>35</c:v>
                </c:pt>
                <c:pt idx="439">
                  <c:v>37</c:v>
                </c:pt>
                <c:pt idx="440">
                  <c:v>41</c:v>
                </c:pt>
                <c:pt idx="441">
                  <c:v>42</c:v>
                </c:pt>
                <c:pt idx="442">
                  <c:v>43</c:v>
                </c:pt>
                <c:pt idx="443">
                  <c:v>46</c:v>
                </c:pt>
                <c:pt idx="444">
                  <c:v>49</c:v>
                </c:pt>
                <c:pt idx="445">
                  <c:v>19</c:v>
                </c:pt>
                <c:pt idx="446">
                  <c:v>22</c:v>
                </c:pt>
                <c:pt idx="447">
                  <c:v>30</c:v>
                </c:pt>
                <c:pt idx="448">
                  <c:v>31</c:v>
                </c:pt>
                <c:pt idx="449">
                  <c:v>34</c:v>
                </c:pt>
                <c:pt idx="450">
                  <c:v>39</c:v>
                </c:pt>
                <c:pt idx="451">
                  <c:v>45</c:v>
                </c:pt>
                <c:pt idx="452">
                  <c:v>46</c:v>
                </c:pt>
                <c:pt idx="453">
                  <c:v>48</c:v>
                </c:pt>
                <c:pt idx="454">
                  <c:v>50</c:v>
                </c:pt>
                <c:pt idx="455">
                  <c:v>55</c:v>
                </c:pt>
                <c:pt idx="456">
                  <c:v>56</c:v>
                </c:pt>
                <c:pt idx="457">
                  <c:v>62</c:v>
                </c:pt>
                <c:pt idx="458">
                  <c:v>17</c:v>
                </c:pt>
                <c:pt idx="459">
                  <c:v>18</c:v>
                </c:pt>
                <c:pt idx="460">
                  <c:v>19</c:v>
                </c:pt>
                <c:pt idx="461">
                  <c:v>20</c:v>
                </c:pt>
                <c:pt idx="462">
                  <c:v>22</c:v>
                </c:pt>
                <c:pt idx="463">
                  <c:v>26</c:v>
                </c:pt>
                <c:pt idx="464">
                  <c:v>29</c:v>
                </c:pt>
                <c:pt idx="465">
                  <c:v>30</c:v>
                </c:pt>
                <c:pt idx="466">
                  <c:v>33</c:v>
                </c:pt>
                <c:pt idx="467">
                  <c:v>39</c:v>
                </c:pt>
                <c:pt idx="468">
                  <c:v>41</c:v>
                </c:pt>
                <c:pt idx="469">
                  <c:v>42</c:v>
                </c:pt>
                <c:pt idx="470">
                  <c:v>49</c:v>
                </c:pt>
                <c:pt idx="471">
                  <c:v>50</c:v>
                </c:pt>
                <c:pt idx="472">
                  <c:v>53</c:v>
                </c:pt>
                <c:pt idx="473">
                  <c:v>56</c:v>
                </c:pt>
                <c:pt idx="474">
                  <c:v>57</c:v>
                </c:pt>
                <c:pt idx="475">
                  <c:v>65</c:v>
                </c:pt>
                <c:pt idx="476">
                  <c:v>16</c:v>
                </c:pt>
                <c:pt idx="477">
                  <c:v>18</c:v>
                </c:pt>
                <c:pt idx="478">
                  <c:v>19</c:v>
                </c:pt>
                <c:pt idx="479">
                  <c:v>22</c:v>
                </c:pt>
                <c:pt idx="480">
                  <c:v>23</c:v>
                </c:pt>
                <c:pt idx="481">
                  <c:v>24</c:v>
                </c:pt>
                <c:pt idx="482">
                  <c:v>25</c:v>
                </c:pt>
                <c:pt idx="483">
                  <c:v>26</c:v>
                </c:pt>
                <c:pt idx="484">
                  <c:v>28</c:v>
                </c:pt>
                <c:pt idx="485">
                  <c:v>29</c:v>
                </c:pt>
                <c:pt idx="486">
                  <c:v>30</c:v>
                </c:pt>
                <c:pt idx="487">
                  <c:v>35</c:v>
                </c:pt>
                <c:pt idx="488">
                  <c:v>40</c:v>
                </c:pt>
                <c:pt idx="489">
                  <c:v>42</c:v>
                </c:pt>
                <c:pt idx="490">
                  <c:v>44</c:v>
                </c:pt>
                <c:pt idx="491">
                  <c:v>51</c:v>
                </c:pt>
                <c:pt idx="492">
                  <c:v>55</c:v>
                </c:pt>
                <c:pt idx="493">
                  <c:v>60</c:v>
                </c:pt>
                <c:pt idx="494">
                  <c:v>14</c:v>
                </c:pt>
                <c:pt idx="495">
                  <c:v>15</c:v>
                </c:pt>
                <c:pt idx="496">
                  <c:v>18</c:v>
                </c:pt>
                <c:pt idx="497">
                  <c:v>19</c:v>
                </c:pt>
                <c:pt idx="498">
                  <c:v>20</c:v>
                </c:pt>
                <c:pt idx="499">
                  <c:v>21</c:v>
                </c:pt>
                <c:pt idx="500">
                  <c:v>22</c:v>
                </c:pt>
                <c:pt idx="501">
                  <c:v>30</c:v>
                </c:pt>
                <c:pt idx="502">
                  <c:v>31</c:v>
                </c:pt>
                <c:pt idx="503">
                  <c:v>32</c:v>
                </c:pt>
                <c:pt idx="504">
                  <c:v>33</c:v>
                </c:pt>
                <c:pt idx="505">
                  <c:v>36</c:v>
                </c:pt>
                <c:pt idx="506">
                  <c:v>45</c:v>
                </c:pt>
                <c:pt idx="507">
                  <c:v>47</c:v>
                </c:pt>
                <c:pt idx="508">
                  <c:v>48</c:v>
                </c:pt>
                <c:pt idx="509">
                  <c:v>51</c:v>
                </c:pt>
                <c:pt idx="510">
                  <c:v>53</c:v>
                </c:pt>
                <c:pt idx="511">
                  <c:v>59</c:v>
                </c:pt>
                <c:pt idx="512">
                  <c:v>14</c:v>
                </c:pt>
                <c:pt idx="513">
                  <c:v>18</c:v>
                </c:pt>
                <c:pt idx="514">
                  <c:v>19</c:v>
                </c:pt>
                <c:pt idx="515">
                  <c:v>20</c:v>
                </c:pt>
                <c:pt idx="516">
                  <c:v>21</c:v>
                </c:pt>
                <c:pt idx="517">
                  <c:v>24</c:v>
                </c:pt>
                <c:pt idx="518">
                  <c:v>25</c:v>
                </c:pt>
                <c:pt idx="519">
                  <c:v>26</c:v>
                </c:pt>
                <c:pt idx="520">
                  <c:v>33</c:v>
                </c:pt>
                <c:pt idx="521">
                  <c:v>36</c:v>
                </c:pt>
                <c:pt idx="522">
                  <c:v>37</c:v>
                </c:pt>
                <c:pt idx="523">
                  <c:v>39</c:v>
                </c:pt>
                <c:pt idx="524">
                  <c:v>43</c:v>
                </c:pt>
                <c:pt idx="525">
                  <c:v>48</c:v>
                </c:pt>
                <c:pt idx="526">
                  <c:v>49</c:v>
                </c:pt>
                <c:pt idx="527">
                  <c:v>52</c:v>
                </c:pt>
                <c:pt idx="528">
                  <c:v>54</c:v>
                </c:pt>
                <c:pt idx="529">
                  <c:v>20</c:v>
                </c:pt>
                <c:pt idx="530">
                  <c:v>22</c:v>
                </c:pt>
                <c:pt idx="531">
                  <c:v>23</c:v>
                </c:pt>
                <c:pt idx="532">
                  <c:v>24</c:v>
                </c:pt>
                <c:pt idx="533">
                  <c:v>25</c:v>
                </c:pt>
                <c:pt idx="534">
                  <c:v>28</c:v>
                </c:pt>
                <c:pt idx="535">
                  <c:v>29</c:v>
                </c:pt>
                <c:pt idx="536">
                  <c:v>30</c:v>
                </c:pt>
                <c:pt idx="537">
                  <c:v>32</c:v>
                </c:pt>
                <c:pt idx="538">
                  <c:v>34</c:v>
                </c:pt>
                <c:pt idx="539">
                  <c:v>36</c:v>
                </c:pt>
                <c:pt idx="540">
                  <c:v>45</c:v>
                </c:pt>
                <c:pt idx="541">
                  <c:v>47</c:v>
                </c:pt>
                <c:pt idx="542">
                  <c:v>53</c:v>
                </c:pt>
                <c:pt idx="543">
                  <c:v>55</c:v>
                </c:pt>
                <c:pt idx="544">
                  <c:v>56</c:v>
                </c:pt>
                <c:pt idx="545">
                  <c:v>15</c:v>
                </c:pt>
                <c:pt idx="546">
                  <c:v>18</c:v>
                </c:pt>
                <c:pt idx="547">
                  <c:v>19</c:v>
                </c:pt>
                <c:pt idx="548">
                  <c:v>20</c:v>
                </c:pt>
                <c:pt idx="549">
                  <c:v>24</c:v>
                </c:pt>
                <c:pt idx="550">
                  <c:v>26</c:v>
                </c:pt>
                <c:pt idx="551">
                  <c:v>30</c:v>
                </c:pt>
                <c:pt idx="552">
                  <c:v>31</c:v>
                </c:pt>
                <c:pt idx="553">
                  <c:v>36</c:v>
                </c:pt>
                <c:pt idx="554">
                  <c:v>39</c:v>
                </c:pt>
                <c:pt idx="555">
                  <c:v>40</c:v>
                </c:pt>
                <c:pt idx="556">
                  <c:v>42</c:v>
                </c:pt>
                <c:pt idx="557">
                  <c:v>52</c:v>
                </c:pt>
                <c:pt idx="558">
                  <c:v>55</c:v>
                </c:pt>
                <c:pt idx="559">
                  <c:v>58</c:v>
                </c:pt>
                <c:pt idx="560">
                  <c:v>60</c:v>
                </c:pt>
                <c:pt idx="561">
                  <c:v>17</c:v>
                </c:pt>
                <c:pt idx="562">
                  <c:v>18</c:v>
                </c:pt>
                <c:pt idx="563">
                  <c:v>19</c:v>
                </c:pt>
                <c:pt idx="564">
                  <c:v>24</c:v>
                </c:pt>
                <c:pt idx="565">
                  <c:v>26</c:v>
                </c:pt>
                <c:pt idx="566">
                  <c:v>30</c:v>
                </c:pt>
                <c:pt idx="567">
                  <c:v>31</c:v>
                </c:pt>
                <c:pt idx="568">
                  <c:v>33</c:v>
                </c:pt>
                <c:pt idx="569">
                  <c:v>36</c:v>
                </c:pt>
                <c:pt idx="570">
                  <c:v>41</c:v>
                </c:pt>
                <c:pt idx="571">
                  <c:v>43</c:v>
                </c:pt>
                <c:pt idx="572">
                  <c:v>45</c:v>
                </c:pt>
                <c:pt idx="573">
                  <c:v>47</c:v>
                </c:pt>
                <c:pt idx="574">
                  <c:v>48</c:v>
                </c:pt>
                <c:pt idx="575">
                  <c:v>49</c:v>
                </c:pt>
                <c:pt idx="576">
                  <c:v>50</c:v>
                </c:pt>
                <c:pt idx="577">
                  <c:v>52</c:v>
                </c:pt>
                <c:pt idx="578">
                  <c:v>54</c:v>
                </c:pt>
                <c:pt idx="579">
                  <c:v>57</c:v>
                </c:pt>
                <c:pt idx="580">
                  <c:v>58</c:v>
                </c:pt>
                <c:pt idx="581">
                  <c:v>20</c:v>
                </c:pt>
                <c:pt idx="582">
                  <c:v>21</c:v>
                </c:pt>
                <c:pt idx="583">
                  <c:v>23</c:v>
                </c:pt>
                <c:pt idx="584">
                  <c:v>28</c:v>
                </c:pt>
                <c:pt idx="585">
                  <c:v>29</c:v>
                </c:pt>
                <c:pt idx="586">
                  <c:v>30</c:v>
                </c:pt>
                <c:pt idx="587">
                  <c:v>31</c:v>
                </c:pt>
                <c:pt idx="588">
                  <c:v>32</c:v>
                </c:pt>
                <c:pt idx="589">
                  <c:v>35</c:v>
                </c:pt>
                <c:pt idx="590">
                  <c:v>36</c:v>
                </c:pt>
                <c:pt idx="591">
                  <c:v>38</c:v>
                </c:pt>
                <c:pt idx="592">
                  <c:v>44</c:v>
                </c:pt>
                <c:pt idx="593">
                  <c:v>47</c:v>
                </c:pt>
                <c:pt idx="594">
                  <c:v>49</c:v>
                </c:pt>
                <c:pt idx="595">
                  <c:v>50</c:v>
                </c:pt>
                <c:pt idx="596">
                  <c:v>51</c:v>
                </c:pt>
                <c:pt idx="597">
                  <c:v>52</c:v>
                </c:pt>
                <c:pt idx="598">
                  <c:v>59</c:v>
                </c:pt>
                <c:pt idx="599">
                  <c:v>17</c:v>
                </c:pt>
                <c:pt idx="600">
                  <c:v>18</c:v>
                </c:pt>
                <c:pt idx="601">
                  <c:v>20</c:v>
                </c:pt>
                <c:pt idx="602">
                  <c:v>24</c:v>
                </c:pt>
                <c:pt idx="603">
                  <c:v>27</c:v>
                </c:pt>
                <c:pt idx="604">
                  <c:v>31</c:v>
                </c:pt>
                <c:pt idx="605">
                  <c:v>34</c:v>
                </c:pt>
                <c:pt idx="606">
                  <c:v>35</c:v>
                </c:pt>
                <c:pt idx="607">
                  <c:v>38</c:v>
                </c:pt>
                <c:pt idx="608">
                  <c:v>41</c:v>
                </c:pt>
                <c:pt idx="609">
                  <c:v>44</c:v>
                </c:pt>
                <c:pt idx="610">
                  <c:v>47</c:v>
                </c:pt>
                <c:pt idx="611">
                  <c:v>49</c:v>
                </c:pt>
                <c:pt idx="612">
                  <c:v>50</c:v>
                </c:pt>
                <c:pt idx="613">
                  <c:v>54</c:v>
                </c:pt>
                <c:pt idx="614">
                  <c:v>55</c:v>
                </c:pt>
                <c:pt idx="615">
                  <c:v>59</c:v>
                </c:pt>
                <c:pt idx="616">
                  <c:v>20</c:v>
                </c:pt>
                <c:pt idx="617">
                  <c:v>22</c:v>
                </c:pt>
                <c:pt idx="618">
                  <c:v>24</c:v>
                </c:pt>
                <c:pt idx="619">
                  <c:v>28</c:v>
                </c:pt>
                <c:pt idx="620">
                  <c:v>29</c:v>
                </c:pt>
                <c:pt idx="621">
                  <c:v>31</c:v>
                </c:pt>
                <c:pt idx="622">
                  <c:v>35</c:v>
                </c:pt>
                <c:pt idx="623">
                  <c:v>36</c:v>
                </c:pt>
                <c:pt idx="624">
                  <c:v>37</c:v>
                </c:pt>
                <c:pt idx="625">
                  <c:v>39</c:v>
                </c:pt>
                <c:pt idx="626">
                  <c:v>41</c:v>
                </c:pt>
                <c:pt idx="627">
                  <c:v>44</c:v>
                </c:pt>
                <c:pt idx="628">
                  <c:v>46</c:v>
                </c:pt>
                <c:pt idx="629">
                  <c:v>51</c:v>
                </c:pt>
                <c:pt idx="630">
                  <c:v>54</c:v>
                </c:pt>
                <c:pt idx="631">
                  <c:v>17</c:v>
                </c:pt>
                <c:pt idx="632">
                  <c:v>18</c:v>
                </c:pt>
                <c:pt idx="633">
                  <c:v>19</c:v>
                </c:pt>
                <c:pt idx="634">
                  <c:v>23</c:v>
                </c:pt>
                <c:pt idx="635">
                  <c:v>32</c:v>
                </c:pt>
                <c:pt idx="636">
                  <c:v>36</c:v>
                </c:pt>
                <c:pt idx="637">
                  <c:v>56</c:v>
                </c:pt>
                <c:pt idx="638">
                  <c:v>63</c:v>
                </c:pt>
                <c:pt idx="639">
                  <c:v>18</c:v>
                </c:pt>
                <c:pt idx="640">
                  <c:v>23</c:v>
                </c:pt>
                <c:pt idx="641">
                  <c:v>25</c:v>
                </c:pt>
                <c:pt idx="642">
                  <c:v>47</c:v>
                </c:pt>
                <c:pt idx="643">
                  <c:v>51</c:v>
                </c:pt>
                <c:pt idx="644">
                  <c:v>52</c:v>
                </c:pt>
                <c:pt idx="645">
                  <c:v>58</c:v>
                </c:pt>
                <c:pt idx="646">
                  <c:v>13</c:v>
                </c:pt>
                <c:pt idx="647">
                  <c:v>21</c:v>
                </c:pt>
                <c:pt idx="648">
                  <c:v>40</c:v>
                </c:pt>
                <c:pt idx="649">
                  <c:v>43</c:v>
                </c:pt>
                <c:pt idx="650">
                  <c:v>44</c:v>
                </c:pt>
                <c:pt idx="651">
                  <c:v>50</c:v>
                </c:pt>
                <c:pt idx="652">
                  <c:v>57</c:v>
                </c:pt>
                <c:pt idx="653">
                  <c:v>62</c:v>
                </c:pt>
                <c:pt idx="654">
                  <c:v>12</c:v>
                </c:pt>
                <c:pt idx="655">
                  <c:v>18</c:v>
                </c:pt>
                <c:pt idx="656">
                  <c:v>22</c:v>
                </c:pt>
                <c:pt idx="657">
                  <c:v>23</c:v>
                </c:pt>
                <c:pt idx="658">
                  <c:v>33</c:v>
                </c:pt>
                <c:pt idx="659">
                  <c:v>37</c:v>
                </c:pt>
                <c:pt idx="660">
                  <c:v>46</c:v>
                </c:pt>
                <c:pt idx="661">
                  <c:v>48</c:v>
                </c:pt>
                <c:pt idx="662">
                  <c:v>59</c:v>
                </c:pt>
                <c:pt idx="663">
                  <c:v>67</c:v>
                </c:pt>
                <c:pt idx="664">
                  <c:v>15</c:v>
                </c:pt>
                <c:pt idx="665">
                  <c:v>29</c:v>
                </c:pt>
                <c:pt idx="666">
                  <c:v>50</c:v>
                </c:pt>
                <c:pt idx="667">
                  <c:v>32</c:v>
                </c:pt>
                <c:pt idx="668">
                  <c:v>40</c:v>
                </c:pt>
                <c:pt idx="669">
                  <c:v>44</c:v>
                </c:pt>
                <c:pt idx="670">
                  <c:v>51</c:v>
                </c:pt>
                <c:pt idx="671">
                  <c:v>52</c:v>
                </c:pt>
                <c:pt idx="672">
                  <c:v>59</c:v>
                </c:pt>
                <c:pt idx="673">
                  <c:v>32</c:v>
                </c:pt>
                <c:pt idx="674">
                  <c:v>29</c:v>
                </c:pt>
                <c:pt idx="675">
                  <c:v>35</c:v>
                </c:pt>
                <c:pt idx="676">
                  <c:v>56</c:v>
                </c:pt>
                <c:pt idx="677">
                  <c:v>32</c:v>
                </c:pt>
              </c:numCache>
            </c:numRef>
          </c:yVal>
          <c:bubbleSize>
            <c:numRef>
              <c:f>Sheet1!$D$2:$D$3355</c:f>
              <c:numCache>
                <c:formatCode>General</c:formatCode>
                <c:ptCount val="3354"/>
              </c:numCache>
            </c:numRef>
          </c:bubbleSize>
          <c:bubble3D val="0"/>
        </c:ser>
        <c:dLbls>
          <c:showLegendKey val="0"/>
          <c:showVal val="0"/>
          <c:showCatName val="0"/>
          <c:showSerName val="0"/>
          <c:showPercent val="0"/>
          <c:showBubbleSize val="0"/>
        </c:dLbls>
        <c:bubbleScale val="8"/>
        <c:showNegBubbles val="0"/>
        <c:axId val="462828944"/>
        <c:axId val="462829336"/>
      </c:bubbleChart>
      <c:valAx>
        <c:axId val="462828944"/>
        <c:scaling>
          <c:orientation val="minMax"/>
          <c:max val="75"/>
          <c:min val="15"/>
        </c:scaling>
        <c:delete val="0"/>
        <c:axPos val="b"/>
        <c:title>
          <c:tx>
            <c:rich>
              <a:bodyPr/>
              <a:lstStyle/>
              <a:p>
                <a:pPr>
                  <a:defRPr sz="1700"/>
                </a:pPr>
                <a:r>
                  <a:rPr lang="en-US" sz="1700" dirty="0" smtClean="0"/>
                  <a:t>Recipient</a:t>
                </a:r>
                <a:r>
                  <a:rPr lang="en-US" sz="1700" baseline="0" dirty="0" smtClean="0"/>
                  <a:t> age</a:t>
                </a:r>
                <a:endParaRPr lang="en-US" sz="1700" dirty="0"/>
              </a:p>
            </c:rich>
          </c:tx>
          <c:layout>
            <c:manualLayout>
              <c:xMode val="edge"/>
              <c:yMode val="edge"/>
              <c:x val="0.44436450750259998"/>
              <c:y val="0.93085536676336511"/>
            </c:manualLayout>
          </c:layout>
          <c:overlay val="0"/>
        </c:title>
        <c:numFmt formatCode="General" sourceLinked="1"/>
        <c:majorTickMark val="out"/>
        <c:minorTickMark val="none"/>
        <c:tickLblPos val="nextTo"/>
        <c:crossAx val="462829336"/>
        <c:crosses val="autoZero"/>
        <c:crossBetween val="midCat"/>
        <c:majorUnit val="5"/>
      </c:valAx>
      <c:valAx>
        <c:axId val="462829336"/>
        <c:scaling>
          <c:orientation val="minMax"/>
          <c:min val="0"/>
        </c:scaling>
        <c:delete val="0"/>
        <c:axPos val="l"/>
        <c:majorGridlines>
          <c:spPr>
            <a:ln>
              <a:prstDash val="sysDash"/>
            </a:ln>
          </c:spPr>
        </c:majorGridlines>
        <c:title>
          <c:tx>
            <c:rich>
              <a:bodyPr rot="-5400000" vert="horz"/>
              <a:lstStyle/>
              <a:p>
                <a:pPr>
                  <a:defRPr sz="1700"/>
                </a:pPr>
                <a:r>
                  <a:rPr lang="en-US" sz="1700" dirty="0"/>
                  <a:t>Donor </a:t>
                </a:r>
                <a:r>
                  <a:rPr lang="en-US" sz="1700" dirty="0" smtClean="0"/>
                  <a:t>age</a:t>
                </a:r>
                <a:endParaRPr lang="en-US" sz="1700" dirty="0"/>
              </a:p>
            </c:rich>
          </c:tx>
          <c:layout>
            <c:manualLayout>
              <c:xMode val="edge"/>
              <c:yMode val="edge"/>
              <c:x val="8.7993931951166667E-3"/>
              <c:y val="0.319758806464986"/>
            </c:manualLayout>
          </c:layout>
          <c:overlay val="0"/>
        </c:title>
        <c:numFmt formatCode="General" sourceLinked="1"/>
        <c:majorTickMark val="out"/>
        <c:minorTickMark val="none"/>
        <c:tickLblPos val="nextTo"/>
        <c:crossAx val="462828944"/>
        <c:crosses val="autoZero"/>
        <c:crossBetween val="midCat"/>
      </c:valAx>
      <c:spPr>
        <a:solidFill>
          <a:schemeClr val="bg2"/>
        </a:solidFill>
        <a:ln>
          <a:solidFill>
            <a:srgbClr val="FFFFFF">
              <a:tint val="75000"/>
              <a:shade val="95000"/>
              <a:satMod val="105000"/>
            </a:srgbClr>
          </a:solidFill>
        </a:ln>
      </c:spPr>
    </c:plotArea>
    <c:plotVisOnly val="1"/>
    <c:dispBlanksAs val="gap"/>
    <c:showDLblsOverMax val="0"/>
  </c:chart>
  <c:txPr>
    <a:bodyPr/>
    <a:lstStyle/>
    <a:p>
      <a:pPr>
        <a:defRPr sz="1500" b="1"/>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83617672790904"/>
          <c:y val="0.19367592208867987"/>
          <c:w val="0.53276771653543364"/>
          <c:h val="0.5608081226689049"/>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FFFF00"/>
              </a:solidFill>
              <a:ln>
                <a:solidFill>
                  <a:srgbClr val="000000"/>
                </a:solidFill>
              </a:ln>
            </c:spPr>
          </c:dPt>
          <c:dPt>
            <c:idx val="1"/>
            <c:bubble3D val="0"/>
            <c:spPr>
              <a:solidFill>
                <a:srgbClr val="009900"/>
              </a:solidFill>
              <a:ln>
                <a:solidFill>
                  <a:srgbClr val="000000"/>
                </a:solidFill>
              </a:ln>
            </c:spPr>
          </c:dPt>
          <c:dPt>
            <c:idx val="2"/>
            <c:bubble3D val="0"/>
            <c:spPr>
              <a:solidFill>
                <a:srgbClr val="FF0000"/>
              </a:solidFill>
              <a:ln>
                <a:solidFill>
                  <a:srgbClr val="000000"/>
                </a:solidFill>
              </a:ln>
            </c:spPr>
          </c:dPt>
          <c:dPt>
            <c:idx val="3"/>
            <c:bubble3D val="0"/>
            <c:spPr>
              <a:solidFill>
                <a:srgbClr val="00FFFF"/>
              </a:solidFill>
              <a:ln>
                <a:solidFill>
                  <a:srgbClr val="000000"/>
                </a:solidFill>
              </a:ln>
            </c:spPr>
          </c:dPt>
          <c:dPt>
            <c:idx val="4"/>
            <c:bubble3D val="0"/>
            <c:spPr>
              <a:solidFill>
                <a:srgbClr val="9900FF"/>
              </a:solidFill>
              <a:ln>
                <a:solidFill>
                  <a:srgbClr val="000000"/>
                </a:solidFill>
              </a:ln>
            </c:spPr>
          </c:dPt>
          <c:dPt>
            <c:idx val="5"/>
            <c:bubble3D val="0"/>
            <c:spPr>
              <a:solidFill>
                <a:srgbClr val="00FF00"/>
              </a:solidFill>
              <a:ln>
                <a:solidFill>
                  <a:srgbClr val="000000"/>
                </a:solidFill>
              </a:ln>
            </c:spPr>
          </c:dPt>
          <c:dPt>
            <c:idx val="6"/>
            <c:bubble3D val="0"/>
            <c:spPr>
              <a:solidFill>
                <a:srgbClr val="FF00FF"/>
              </a:solidFill>
              <a:ln>
                <a:solidFill>
                  <a:srgbClr val="000000"/>
                </a:solidFill>
              </a:ln>
            </c:spPr>
          </c:dPt>
          <c:dLbls>
            <c:dLbl>
              <c:idx val="1"/>
              <c:layout>
                <c:manualLayout>
                  <c:x val="0"/>
                  <c:y val="3.5087719298245591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2"/>
              <c:layout>
                <c:manualLayout>
                  <c:x val="1.521565401339758E-2"/>
                  <c:y val="-1.46198830409356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3"/>
              <c:layout>
                <c:manualLayout>
                  <c:x val="2.4875621890547038E-3"/>
                  <c:y val="1.46198830409356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4"/>
              <c:layout>
                <c:manualLayout>
                  <c:x val="8.1979864457241328E-2"/>
                  <c:y val="2.9239766081871478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5"/>
              <c:layout>
                <c:manualLayout>
                  <c:x val="-2.2388059701492536E-2"/>
                  <c:y val="5.8479532163742418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6"/>
              <c:layout>
                <c:manualLayout>
                  <c:x val="2.736318407960199E-2"/>
                  <c:y val="1.461988304093568E-2"/>
                </c:manualLayout>
              </c:layout>
              <c:numFmt formatCode="0%" sourceLinked="0"/>
              <c:spPr/>
              <c:txPr>
                <a:bodyPr/>
                <a:lstStyle/>
                <a:p>
                  <a:pPr>
                    <a:defRPr sz="1250" b="1"/>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numFmt formatCode="0%" sourceLinked="0"/>
            <c:spPr>
              <a:noFill/>
              <a:ln>
                <a:noFill/>
              </a:ln>
              <a:effectLst/>
            </c:spPr>
            <c:txPr>
              <a:bodyPr/>
              <a:lstStyle/>
              <a:p>
                <a:pPr>
                  <a:defRPr sz="1300" b="1"/>
                </a:pPr>
                <a:endParaRPr lang="en-US"/>
              </a:p>
            </c:txPr>
            <c:dLblPos val="outEnd"/>
            <c:showLegendKey val="0"/>
            <c:showVal val="1"/>
            <c:showCatName val="1"/>
            <c:showSerName val="0"/>
            <c:showPercent val="0"/>
            <c:showBubbleSize val="0"/>
            <c:separator>
</c:separator>
            <c:showLeaderLines val="1"/>
            <c:extLst>
              <c:ext xmlns:c15="http://schemas.microsoft.com/office/drawing/2012/chart" uri="{CE6537A1-D6FC-4f65-9D91-7224C49458BB}">
                <c15:layout/>
              </c:ext>
            </c:extLst>
          </c:dLbls>
          <c:cat>
            <c:strRef>
              <c:f>Sheet1!$A$2:$A$8</c:f>
              <c:strCache>
                <c:ptCount val="7"/>
                <c:pt idx="0">
                  <c:v>Myopathy</c:v>
                </c:pt>
                <c:pt idx="1">
                  <c:v>Primary Failure</c:v>
                </c:pt>
                <c:pt idx="2">
                  <c:v>CAD</c:v>
                </c:pt>
                <c:pt idx="3">
                  <c:v>Other</c:v>
                </c:pt>
                <c:pt idx="4">
                  <c:v>Rejection</c:v>
                </c:pt>
                <c:pt idx="5">
                  <c:v>Non-specific</c:v>
                </c:pt>
                <c:pt idx="6">
                  <c:v>Valvular</c:v>
                </c:pt>
              </c:strCache>
            </c:strRef>
          </c:cat>
          <c:val>
            <c:numRef>
              <c:f>Sheet1!$B$2:$B$8</c:f>
              <c:numCache>
                <c:formatCode>0.00%</c:formatCode>
                <c:ptCount val="7"/>
                <c:pt idx="0">
                  <c:v>0.13164999999999999</c:v>
                </c:pt>
                <c:pt idx="1">
                  <c:v>5.8228000000000002E-2</c:v>
                </c:pt>
                <c:pt idx="2">
                  <c:v>0.47848000000000002</c:v>
                </c:pt>
                <c:pt idx="3">
                  <c:v>1.6455999999999998E-2</c:v>
                </c:pt>
                <c:pt idx="4">
                  <c:v>0.16203000000000001</c:v>
                </c:pt>
                <c:pt idx="5">
                  <c:v>0.14810000000000001</c:v>
                </c:pt>
                <c:pt idx="6">
                  <c:v>5.0629999999999998E-3</c:v>
                </c:pt>
              </c:numCache>
            </c:numRef>
          </c:val>
        </c:ser>
        <c:dLbls>
          <c:showLegendKey val="0"/>
          <c:showVal val="0"/>
          <c:showCatName val="0"/>
          <c:showSerName val="0"/>
          <c:showPercent val="0"/>
          <c:showBubbleSize val="0"/>
          <c:showLeaderLines val="1"/>
        </c:dLbls>
        <c:firstSliceAng val="70"/>
      </c:pieChart>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50632307325363"/>
          <c:y val="0.12597379429133859"/>
          <c:w val="0.86362491052259727"/>
          <c:h val="0.71800812007874015"/>
        </c:manualLayout>
      </c:layout>
      <c:barChart>
        <c:barDir val="col"/>
        <c:grouping val="clustered"/>
        <c:varyColors val="0"/>
        <c:ser>
          <c:idx val="0"/>
          <c:order val="0"/>
          <c:tx>
            <c:strRef>
              <c:f>Sheet1!$A$2</c:f>
              <c:strCache>
                <c:ptCount val="1"/>
                <c:pt idx="0">
                  <c:v>Male</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Sheet1!$B$2:$D$2</c:f>
              <c:numCache>
                <c:formatCode>General</c:formatCode>
                <c:ptCount val="3"/>
                <c:pt idx="0">
                  <c:v>76.401399999999995</c:v>
                </c:pt>
                <c:pt idx="1">
                  <c:v>75.144300000000001</c:v>
                </c:pt>
                <c:pt idx="2">
                  <c:v>77.857600000000005</c:v>
                </c:pt>
              </c:numCache>
            </c:numRef>
          </c:val>
        </c:ser>
        <c:ser>
          <c:idx val="1"/>
          <c:order val="1"/>
          <c:tx>
            <c:strRef>
              <c:f>Sheet1!$A$3</c:f>
              <c:strCache>
                <c:ptCount val="1"/>
                <c:pt idx="0">
                  <c:v>Female</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Sheet1!$B$3:$D$3</c:f>
              <c:numCache>
                <c:formatCode>General</c:formatCode>
                <c:ptCount val="3"/>
                <c:pt idx="0">
                  <c:v>23.598599999999958</c:v>
                </c:pt>
                <c:pt idx="1">
                  <c:v>24.85569999999996</c:v>
                </c:pt>
                <c:pt idx="2">
                  <c:v>22.142399999999959</c:v>
                </c:pt>
              </c:numCache>
            </c:numRef>
          </c:val>
        </c:ser>
        <c:dLbls>
          <c:showLegendKey val="0"/>
          <c:showVal val="0"/>
          <c:showCatName val="0"/>
          <c:showSerName val="0"/>
          <c:showPercent val="0"/>
          <c:showBubbleSize val="0"/>
        </c:dLbls>
        <c:gapWidth val="40"/>
        <c:axId val="462830120"/>
        <c:axId val="462830512"/>
      </c:barChart>
      <c:catAx>
        <c:axId val="462830120"/>
        <c:scaling>
          <c:orientation val="minMax"/>
        </c:scaling>
        <c:delete val="0"/>
        <c:axPos val="b"/>
        <c:numFmt formatCode="General" sourceLinked="0"/>
        <c:majorTickMark val="out"/>
        <c:minorTickMark val="none"/>
        <c:tickLblPos val="nextTo"/>
        <c:txPr>
          <a:bodyPr/>
          <a:lstStyle/>
          <a:p>
            <a:pPr>
              <a:defRPr sz="1500" b="1"/>
            </a:pPr>
            <a:endParaRPr lang="en-US"/>
          </a:p>
        </c:txPr>
        <c:crossAx val="462830512"/>
        <c:crosses val="autoZero"/>
        <c:auto val="1"/>
        <c:lblAlgn val="ctr"/>
        <c:lblOffset val="100"/>
        <c:noMultiLvlLbl val="0"/>
      </c:catAx>
      <c:valAx>
        <c:axId val="462830512"/>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1.5602362204724409E-2"/>
              <c:y val="0.30497129265091882"/>
            </c:manualLayout>
          </c:layout>
          <c:overlay val="0"/>
        </c:title>
        <c:numFmt formatCode="General" sourceLinked="1"/>
        <c:majorTickMark val="out"/>
        <c:minorTickMark val="none"/>
        <c:tickLblPos val="nextTo"/>
        <c:txPr>
          <a:bodyPr/>
          <a:lstStyle/>
          <a:p>
            <a:pPr>
              <a:defRPr sz="1500" b="1"/>
            </a:pPr>
            <a:endParaRPr lang="en-US"/>
          </a:p>
        </c:txPr>
        <c:crossAx val="462830120"/>
        <c:crosses val="autoZero"/>
        <c:crossBetween val="between"/>
      </c:valAx>
      <c:spPr>
        <a:solidFill>
          <a:srgbClr val="000000"/>
        </a:solidFill>
        <a:ln w="12700">
          <a:solidFill>
            <a:srgbClr val="FFFFFF"/>
          </a:solidFill>
        </a:ln>
      </c:spPr>
    </c:plotArea>
    <c:legend>
      <c:legendPos val="t"/>
      <c:layout>
        <c:manualLayout>
          <c:xMode val="edge"/>
          <c:yMode val="edge"/>
          <c:x val="0.31666666666667442"/>
          <c:y val="3.125E-2"/>
          <c:w val="0.36398711524696487"/>
          <c:h val="5.8834071522309732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50632307325366"/>
          <c:y val="0.12597379429133859"/>
          <c:w val="0.86362491052259782"/>
          <c:h val="0.74925812007874015"/>
        </c:manualLayout>
      </c:layout>
      <c:barChart>
        <c:barDir val="col"/>
        <c:grouping val="clustered"/>
        <c:varyColors val="0"/>
        <c:ser>
          <c:idx val="0"/>
          <c:order val="0"/>
          <c:tx>
            <c:strRef>
              <c:f>Sheet1!$A$2</c:f>
              <c:strCache>
                <c:ptCount val="1"/>
                <c:pt idx="0">
                  <c:v>Male</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Sheet1!$B$2:$D$2</c:f>
              <c:numCache>
                <c:formatCode>General</c:formatCode>
                <c:ptCount val="3"/>
                <c:pt idx="0">
                  <c:v>64.155999999999949</c:v>
                </c:pt>
                <c:pt idx="1">
                  <c:v>71.391099999999994</c:v>
                </c:pt>
                <c:pt idx="2">
                  <c:v>75.647000000000006</c:v>
                </c:pt>
              </c:numCache>
            </c:numRef>
          </c:val>
        </c:ser>
        <c:ser>
          <c:idx val="1"/>
          <c:order val="1"/>
          <c:tx>
            <c:strRef>
              <c:f>Sheet1!$A$3</c:f>
              <c:strCache>
                <c:ptCount val="1"/>
                <c:pt idx="0">
                  <c:v>Female</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Sheet1!$B$3:$D$3</c:f>
              <c:numCache>
                <c:formatCode>General</c:formatCode>
                <c:ptCount val="3"/>
                <c:pt idx="0">
                  <c:v>35.844000000000001</c:v>
                </c:pt>
                <c:pt idx="1">
                  <c:v>28.608899999999988</c:v>
                </c:pt>
                <c:pt idx="2">
                  <c:v>24.353000000000005</c:v>
                </c:pt>
              </c:numCache>
            </c:numRef>
          </c:val>
        </c:ser>
        <c:dLbls>
          <c:showLegendKey val="0"/>
          <c:showVal val="0"/>
          <c:showCatName val="0"/>
          <c:showSerName val="0"/>
          <c:showPercent val="0"/>
          <c:showBubbleSize val="0"/>
        </c:dLbls>
        <c:gapWidth val="40"/>
        <c:axId val="480825392"/>
        <c:axId val="480825784"/>
      </c:barChart>
      <c:catAx>
        <c:axId val="480825392"/>
        <c:scaling>
          <c:orientation val="minMax"/>
        </c:scaling>
        <c:delete val="0"/>
        <c:axPos val="b"/>
        <c:numFmt formatCode="General" sourceLinked="0"/>
        <c:majorTickMark val="out"/>
        <c:minorTickMark val="none"/>
        <c:tickLblPos val="nextTo"/>
        <c:txPr>
          <a:bodyPr/>
          <a:lstStyle/>
          <a:p>
            <a:pPr>
              <a:defRPr sz="1500" b="1"/>
            </a:pPr>
            <a:endParaRPr lang="en-US"/>
          </a:p>
        </c:txPr>
        <c:crossAx val="480825784"/>
        <c:crosses val="autoZero"/>
        <c:auto val="1"/>
        <c:lblAlgn val="ctr"/>
        <c:lblOffset val="100"/>
        <c:noMultiLvlLbl val="0"/>
      </c:catAx>
      <c:valAx>
        <c:axId val="480825784"/>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1.5602362204724409E-2"/>
              <c:y val="0.32059629265091882"/>
            </c:manualLayout>
          </c:layout>
          <c:overlay val="0"/>
        </c:title>
        <c:numFmt formatCode="General" sourceLinked="1"/>
        <c:majorTickMark val="out"/>
        <c:minorTickMark val="none"/>
        <c:tickLblPos val="nextTo"/>
        <c:txPr>
          <a:bodyPr/>
          <a:lstStyle/>
          <a:p>
            <a:pPr>
              <a:defRPr sz="1500" b="1"/>
            </a:pPr>
            <a:endParaRPr lang="en-US"/>
          </a:p>
        </c:txPr>
        <c:crossAx val="480825392"/>
        <c:crosses val="autoZero"/>
        <c:crossBetween val="between"/>
      </c:valAx>
      <c:spPr>
        <a:solidFill>
          <a:srgbClr val="000000"/>
        </a:solidFill>
        <a:ln w="12700">
          <a:solidFill>
            <a:srgbClr val="FFFFFF"/>
          </a:solidFill>
        </a:ln>
      </c:spPr>
    </c:plotArea>
    <c:legend>
      <c:legendPos val="t"/>
      <c:layout>
        <c:manualLayout>
          <c:xMode val="edge"/>
          <c:yMode val="edge"/>
          <c:x val="0.31666666666667453"/>
          <c:y val="3.125E-2"/>
          <c:w val="0.36398711524696498"/>
          <c:h val="5.8834071522309732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50632307325366"/>
          <c:y val="0.12597379429133859"/>
          <c:w val="0.86362491052259782"/>
          <c:h val="0.71800812007874015"/>
        </c:manualLayout>
      </c:layout>
      <c:barChart>
        <c:barDir val="col"/>
        <c:grouping val="clustered"/>
        <c:varyColors val="0"/>
        <c:ser>
          <c:idx val="0"/>
          <c:order val="0"/>
          <c:tx>
            <c:strRef>
              <c:f>Sheet1!$A$2</c:f>
              <c:strCache>
                <c:ptCount val="1"/>
                <c:pt idx="0">
                  <c:v>Male</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Sheet1!$B$1:$C$1</c:f>
              <c:strCache>
                <c:ptCount val="2"/>
                <c:pt idx="0">
                  <c:v>Primary</c:v>
                </c:pt>
                <c:pt idx="1">
                  <c:v>Retransplant</c:v>
                </c:pt>
              </c:strCache>
            </c:strRef>
          </c:cat>
          <c:val>
            <c:numRef>
              <c:f>Sheet1!$B$2:$C$2</c:f>
              <c:numCache>
                <c:formatCode>General</c:formatCode>
                <c:ptCount val="2"/>
                <c:pt idx="0">
                  <c:v>76.042199999999994</c:v>
                </c:pt>
                <c:pt idx="1">
                  <c:v>67.438999999999993</c:v>
                </c:pt>
              </c:numCache>
            </c:numRef>
          </c:val>
        </c:ser>
        <c:ser>
          <c:idx val="1"/>
          <c:order val="1"/>
          <c:tx>
            <c:strRef>
              <c:f>Sheet1!$A$3</c:f>
              <c:strCache>
                <c:ptCount val="1"/>
                <c:pt idx="0">
                  <c:v>Female</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Sheet1!$B$1:$C$1</c:f>
              <c:strCache>
                <c:ptCount val="2"/>
                <c:pt idx="0">
                  <c:v>Primary</c:v>
                </c:pt>
                <c:pt idx="1">
                  <c:v>Retransplant</c:v>
                </c:pt>
              </c:strCache>
            </c:strRef>
          </c:cat>
          <c:val>
            <c:numRef>
              <c:f>Sheet1!$B$3:$C$3</c:f>
              <c:numCache>
                <c:formatCode>General</c:formatCode>
                <c:ptCount val="2"/>
                <c:pt idx="0">
                  <c:v>23.95779999999996</c:v>
                </c:pt>
                <c:pt idx="1">
                  <c:v>32.561</c:v>
                </c:pt>
              </c:numCache>
            </c:numRef>
          </c:val>
        </c:ser>
        <c:dLbls>
          <c:showLegendKey val="0"/>
          <c:showVal val="0"/>
          <c:showCatName val="0"/>
          <c:showSerName val="0"/>
          <c:showPercent val="0"/>
          <c:showBubbleSize val="0"/>
        </c:dLbls>
        <c:gapWidth val="40"/>
        <c:axId val="480826568"/>
        <c:axId val="487599360"/>
      </c:barChart>
      <c:catAx>
        <c:axId val="480826568"/>
        <c:scaling>
          <c:orientation val="minMax"/>
        </c:scaling>
        <c:delete val="0"/>
        <c:axPos val="b"/>
        <c:numFmt formatCode="General" sourceLinked="0"/>
        <c:majorTickMark val="out"/>
        <c:minorTickMark val="none"/>
        <c:tickLblPos val="nextTo"/>
        <c:txPr>
          <a:bodyPr/>
          <a:lstStyle/>
          <a:p>
            <a:pPr>
              <a:defRPr sz="1500" b="1"/>
            </a:pPr>
            <a:endParaRPr lang="en-US"/>
          </a:p>
        </c:txPr>
        <c:crossAx val="487599360"/>
        <c:crosses val="autoZero"/>
        <c:auto val="1"/>
        <c:lblAlgn val="ctr"/>
        <c:lblOffset val="100"/>
        <c:noMultiLvlLbl val="0"/>
      </c:catAx>
      <c:valAx>
        <c:axId val="487599360"/>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1.5602362204724409E-2"/>
              <c:y val="0.30497129265091882"/>
            </c:manualLayout>
          </c:layout>
          <c:overlay val="0"/>
        </c:title>
        <c:numFmt formatCode="General" sourceLinked="1"/>
        <c:majorTickMark val="out"/>
        <c:minorTickMark val="none"/>
        <c:tickLblPos val="nextTo"/>
        <c:txPr>
          <a:bodyPr/>
          <a:lstStyle/>
          <a:p>
            <a:pPr>
              <a:defRPr sz="1500" b="1"/>
            </a:pPr>
            <a:endParaRPr lang="en-US"/>
          </a:p>
        </c:txPr>
        <c:crossAx val="480826568"/>
        <c:crosses val="autoZero"/>
        <c:crossBetween val="between"/>
      </c:valAx>
      <c:spPr>
        <a:solidFill>
          <a:srgbClr val="000000"/>
        </a:solidFill>
        <a:ln w="12700">
          <a:solidFill>
            <a:srgbClr val="FFFFFF"/>
          </a:solidFill>
        </a:ln>
      </c:spPr>
    </c:plotArea>
    <c:legend>
      <c:legendPos val="t"/>
      <c:layout>
        <c:manualLayout>
          <c:xMode val="edge"/>
          <c:yMode val="edge"/>
          <c:x val="0.31666666666667453"/>
          <c:y val="3.125E-2"/>
          <c:w val="0.36398711524696498"/>
          <c:h val="5.8834071522309732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50632307325368"/>
          <c:y val="0.12597379429133859"/>
          <c:w val="0.86362491052259827"/>
          <c:h val="0.71800812007874015"/>
        </c:manualLayout>
      </c:layout>
      <c:barChart>
        <c:barDir val="col"/>
        <c:grouping val="clustered"/>
        <c:varyColors val="0"/>
        <c:ser>
          <c:idx val="0"/>
          <c:order val="0"/>
          <c:tx>
            <c:strRef>
              <c:f>Sheet1!$A$2</c:f>
              <c:strCache>
                <c:ptCount val="1"/>
                <c:pt idx="0">
                  <c:v>Male</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Sheet1!$B$1:$C$1</c:f>
              <c:strCache>
                <c:ptCount val="2"/>
                <c:pt idx="0">
                  <c:v>Primary</c:v>
                </c:pt>
                <c:pt idx="1">
                  <c:v>Retransplant</c:v>
                </c:pt>
              </c:strCache>
            </c:strRef>
          </c:cat>
          <c:val>
            <c:numRef>
              <c:f>Sheet1!$B$2:$C$2</c:f>
              <c:numCache>
                <c:formatCode>General</c:formatCode>
                <c:ptCount val="2"/>
                <c:pt idx="0">
                  <c:v>69.119399999999999</c:v>
                </c:pt>
                <c:pt idx="1">
                  <c:v>63.288000000000011</c:v>
                </c:pt>
              </c:numCache>
            </c:numRef>
          </c:val>
        </c:ser>
        <c:ser>
          <c:idx val="1"/>
          <c:order val="1"/>
          <c:tx>
            <c:strRef>
              <c:f>Sheet1!$A$3</c:f>
              <c:strCache>
                <c:ptCount val="1"/>
                <c:pt idx="0">
                  <c:v>Female</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Sheet1!$B$1:$C$1</c:f>
              <c:strCache>
                <c:ptCount val="2"/>
                <c:pt idx="0">
                  <c:v>Primary</c:v>
                </c:pt>
                <c:pt idx="1">
                  <c:v>Retransplant</c:v>
                </c:pt>
              </c:strCache>
            </c:strRef>
          </c:cat>
          <c:val>
            <c:numRef>
              <c:f>Sheet1!$B$3:$C$3</c:f>
              <c:numCache>
                <c:formatCode>General</c:formatCode>
                <c:ptCount val="2"/>
                <c:pt idx="0">
                  <c:v>30.880599999999959</c:v>
                </c:pt>
                <c:pt idx="1">
                  <c:v>36.712000000000003</c:v>
                </c:pt>
              </c:numCache>
            </c:numRef>
          </c:val>
        </c:ser>
        <c:dLbls>
          <c:showLegendKey val="0"/>
          <c:showVal val="0"/>
          <c:showCatName val="0"/>
          <c:showSerName val="0"/>
          <c:showPercent val="0"/>
          <c:showBubbleSize val="0"/>
        </c:dLbls>
        <c:gapWidth val="40"/>
        <c:axId val="487600144"/>
        <c:axId val="487600536"/>
      </c:barChart>
      <c:catAx>
        <c:axId val="487600144"/>
        <c:scaling>
          <c:orientation val="minMax"/>
        </c:scaling>
        <c:delete val="0"/>
        <c:axPos val="b"/>
        <c:numFmt formatCode="General" sourceLinked="0"/>
        <c:majorTickMark val="out"/>
        <c:minorTickMark val="none"/>
        <c:tickLblPos val="nextTo"/>
        <c:txPr>
          <a:bodyPr/>
          <a:lstStyle/>
          <a:p>
            <a:pPr>
              <a:defRPr sz="1500" b="1"/>
            </a:pPr>
            <a:endParaRPr lang="en-US"/>
          </a:p>
        </c:txPr>
        <c:crossAx val="487600536"/>
        <c:crosses val="autoZero"/>
        <c:auto val="1"/>
        <c:lblAlgn val="ctr"/>
        <c:lblOffset val="100"/>
        <c:noMultiLvlLbl val="0"/>
      </c:catAx>
      <c:valAx>
        <c:axId val="487600536"/>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1.7117513719875924E-2"/>
              <c:y val="0.30497129265091882"/>
            </c:manualLayout>
          </c:layout>
          <c:overlay val="0"/>
        </c:title>
        <c:numFmt formatCode="General" sourceLinked="1"/>
        <c:majorTickMark val="out"/>
        <c:minorTickMark val="none"/>
        <c:tickLblPos val="nextTo"/>
        <c:txPr>
          <a:bodyPr/>
          <a:lstStyle/>
          <a:p>
            <a:pPr>
              <a:defRPr sz="1500" b="1"/>
            </a:pPr>
            <a:endParaRPr lang="en-US"/>
          </a:p>
        </c:txPr>
        <c:crossAx val="487600144"/>
        <c:crosses val="autoZero"/>
        <c:crossBetween val="between"/>
      </c:valAx>
      <c:spPr>
        <a:solidFill>
          <a:srgbClr val="000000"/>
        </a:solidFill>
        <a:ln w="12700">
          <a:solidFill>
            <a:srgbClr val="FFFFFF"/>
          </a:solidFill>
        </a:ln>
      </c:spPr>
    </c:plotArea>
    <c:legend>
      <c:legendPos val="t"/>
      <c:layout>
        <c:manualLayout>
          <c:xMode val="edge"/>
          <c:yMode val="edge"/>
          <c:x val="0.31666666666667476"/>
          <c:y val="3.125E-2"/>
          <c:w val="0.36398711524696514"/>
          <c:h val="5.8834071522309732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64E-2"/>
          <c:y val="3.3775929218525153E-2"/>
          <c:w val="0.87737962511323264"/>
          <c:h val="0.81472292777918875"/>
        </c:manualLayout>
      </c:layout>
      <c:barChart>
        <c:barDir val="col"/>
        <c:grouping val="clustered"/>
        <c:varyColors val="0"/>
        <c:ser>
          <c:idx val="0"/>
          <c:order val="0"/>
          <c:tx>
            <c:strRef>
              <c:f>Sheet1!$B$1</c:f>
              <c:strCache>
                <c:ptCount val="1"/>
                <c:pt idx="0">
                  <c:v>Primary</c:v>
                </c:pt>
              </c:strCache>
            </c:strRef>
          </c:tx>
          <c:spPr>
            <a:gradFill flip="none" rotWithShape="1">
              <a:gsLst>
                <a:gs pos="0">
                  <a:srgbClr val="009999"/>
                </a:gs>
                <a:gs pos="50000">
                  <a:srgbClr val="00FFFF"/>
                </a:gs>
                <a:gs pos="100000">
                  <a:srgbClr val="009999"/>
                </a:gs>
              </a:gsLst>
              <a:lin ang="10800000" scaled="1"/>
              <a:tileRect/>
            </a:gradFill>
            <a:ln>
              <a:solidFill>
                <a:srgbClr val="000000"/>
              </a:solidFill>
            </a:ln>
          </c:spPr>
          <c:invertIfNegative val="0"/>
          <c:cat>
            <c:strRef>
              <c:f>Sheet1!$A$2:$A$6</c:f>
              <c:strCache>
                <c:ptCount val="5"/>
                <c:pt idx="0">
                  <c:v>0</c:v>
                </c:pt>
                <c:pt idx="1">
                  <c:v>1-9</c:v>
                </c:pt>
                <c:pt idx="2">
                  <c:v>10-39</c:v>
                </c:pt>
                <c:pt idx="3">
                  <c:v>40-79</c:v>
                </c:pt>
                <c:pt idx="4">
                  <c:v>80+</c:v>
                </c:pt>
              </c:strCache>
            </c:strRef>
          </c:cat>
          <c:val>
            <c:numRef>
              <c:f>Sheet1!$B$2:$B$6</c:f>
              <c:numCache>
                <c:formatCode>General</c:formatCode>
                <c:ptCount val="5"/>
                <c:pt idx="0">
                  <c:v>66.806299999999993</c:v>
                </c:pt>
                <c:pt idx="1">
                  <c:v>14.7295</c:v>
                </c:pt>
                <c:pt idx="2">
                  <c:v>10.106199999999999</c:v>
                </c:pt>
                <c:pt idx="3">
                  <c:v>5.6996000000000002</c:v>
                </c:pt>
                <c:pt idx="4">
                  <c:v>2.6583999999999999</c:v>
                </c:pt>
              </c:numCache>
            </c:numRef>
          </c:val>
        </c:ser>
        <c:ser>
          <c:idx val="1"/>
          <c:order val="1"/>
          <c:tx>
            <c:strRef>
              <c:f>Sheet1!$C$1</c:f>
              <c:strCache>
                <c:ptCount val="1"/>
                <c:pt idx="0">
                  <c:v>Retransplant</c:v>
                </c:pt>
              </c:strCache>
            </c:strRef>
          </c:tx>
          <c:spPr>
            <a:gradFill flip="none" rotWithShape="1">
              <a:gsLst>
                <a:gs pos="0">
                  <a:srgbClr val="CC6600"/>
                </a:gs>
                <a:gs pos="50000">
                  <a:srgbClr val="FFC000"/>
                </a:gs>
                <a:gs pos="100000">
                  <a:srgbClr val="CC6600"/>
                </a:gs>
              </a:gsLst>
              <a:lin ang="0" scaled="1"/>
              <a:tileRect/>
            </a:gradFill>
            <a:ln>
              <a:solidFill>
                <a:schemeClr val="bg2"/>
              </a:solidFill>
            </a:ln>
          </c:spPr>
          <c:invertIfNegative val="0"/>
          <c:cat>
            <c:strRef>
              <c:f>Sheet1!$A$2:$A$6</c:f>
              <c:strCache>
                <c:ptCount val="5"/>
                <c:pt idx="0">
                  <c:v>0</c:v>
                </c:pt>
                <c:pt idx="1">
                  <c:v>1-9</c:v>
                </c:pt>
                <c:pt idx="2">
                  <c:v>10-39</c:v>
                </c:pt>
                <c:pt idx="3">
                  <c:v>40-79</c:v>
                </c:pt>
                <c:pt idx="4">
                  <c:v>80+</c:v>
                </c:pt>
              </c:strCache>
            </c:strRef>
          </c:cat>
          <c:val>
            <c:numRef>
              <c:f>Sheet1!$C$2:$C$6</c:f>
              <c:numCache>
                <c:formatCode>General</c:formatCode>
                <c:ptCount val="5"/>
                <c:pt idx="0">
                  <c:v>47.637799999999999</c:v>
                </c:pt>
                <c:pt idx="1">
                  <c:v>9.0550999999999995</c:v>
                </c:pt>
                <c:pt idx="2">
                  <c:v>16.535399999999999</c:v>
                </c:pt>
                <c:pt idx="3">
                  <c:v>17.5197</c:v>
                </c:pt>
                <c:pt idx="4">
                  <c:v>9.2520000000000007</c:v>
                </c:pt>
              </c:numCache>
            </c:numRef>
          </c:val>
        </c:ser>
        <c:dLbls>
          <c:showLegendKey val="0"/>
          <c:showVal val="0"/>
          <c:showCatName val="0"/>
          <c:showSerName val="0"/>
          <c:showPercent val="0"/>
          <c:showBubbleSize val="0"/>
        </c:dLbls>
        <c:gapWidth val="35"/>
        <c:axId val="478451032"/>
        <c:axId val="478451424"/>
      </c:barChart>
      <c:catAx>
        <c:axId val="478451032"/>
        <c:scaling>
          <c:orientation val="minMax"/>
        </c:scaling>
        <c:delete val="0"/>
        <c:axPos val="b"/>
        <c:title>
          <c:tx>
            <c:rich>
              <a:bodyPr/>
              <a:lstStyle/>
              <a:p>
                <a:pPr>
                  <a:defRPr sz="1700"/>
                </a:pPr>
                <a:r>
                  <a:rPr lang="en-US" sz="1700" dirty="0" smtClean="0"/>
                  <a:t>PRA</a:t>
                </a:r>
                <a:endParaRPr lang="en-US" sz="1700" dirty="0"/>
              </a:p>
            </c:rich>
          </c:tx>
          <c:layout>
            <c:manualLayout>
              <c:xMode val="edge"/>
              <c:yMode val="edge"/>
              <c:x val="0.49427229229090341"/>
              <c:y val="0.93230799018975086"/>
            </c:manualLayout>
          </c:layout>
          <c:overlay val="0"/>
        </c:title>
        <c:numFmt formatCode="General" sourceLinked="1"/>
        <c:majorTickMark val="out"/>
        <c:minorTickMark val="none"/>
        <c:tickLblPos val="nextTo"/>
        <c:txPr>
          <a:bodyPr rot="0"/>
          <a:lstStyle/>
          <a:p>
            <a:pPr>
              <a:defRPr sz="1500" b="1"/>
            </a:pPr>
            <a:endParaRPr lang="en-US"/>
          </a:p>
        </c:txPr>
        <c:crossAx val="478451424"/>
        <c:crosses val="autoZero"/>
        <c:auto val="1"/>
        <c:lblAlgn val="ctr"/>
        <c:lblOffset val="100"/>
        <c:noMultiLvlLbl val="0"/>
      </c:catAx>
      <c:valAx>
        <c:axId val="478451424"/>
        <c:scaling>
          <c:orientation val="minMax"/>
          <c:max val="80"/>
        </c:scaling>
        <c:delete val="0"/>
        <c:axPos val="l"/>
        <c:majorGridlines>
          <c:spPr>
            <a:ln>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478451032"/>
        <c:crosses val="autoZero"/>
        <c:crossBetween val="between"/>
        <c:majorUnit val="10"/>
      </c:valAx>
      <c:spPr>
        <a:solidFill>
          <a:schemeClr val="bg2"/>
        </a:solidFill>
        <a:ln>
          <a:solidFill>
            <a:schemeClr val="tx1"/>
          </a:solidFill>
        </a:ln>
      </c:spPr>
    </c:plotArea>
    <c:legend>
      <c:legendPos val="r"/>
      <c:layout>
        <c:manualLayout>
          <c:xMode val="edge"/>
          <c:yMode val="edge"/>
          <c:x val="0.55639537314472864"/>
          <c:y val="0.13012827025654017"/>
          <c:w val="0.16631895570575803"/>
          <c:h val="0.12146388959444586"/>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64E-2"/>
          <c:y val="3.9152185718164582E-2"/>
          <c:w val="0.88622918263535633"/>
          <c:h val="0.81445850006454101"/>
        </c:manualLayout>
      </c:layout>
      <c:barChart>
        <c:barDir val="col"/>
        <c:grouping val="clustered"/>
        <c:varyColors val="0"/>
        <c:ser>
          <c:idx val="0"/>
          <c:order val="0"/>
          <c:tx>
            <c:strRef>
              <c:f>Sheet1!$B$1</c:f>
              <c:strCache>
                <c:ptCount val="1"/>
                <c:pt idx="0">
                  <c:v>%</c:v>
                </c:pt>
              </c:strCache>
            </c:strRef>
          </c:tx>
          <c:spPr>
            <a:gradFill flip="none" rotWithShape="1">
              <a:gsLst>
                <a:gs pos="0">
                  <a:srgbClr val="208C03"/>
                </a:gs>
                <a:gs pos="50000">
                  <a:srgbClr val="20F703"/>
                </a:gs>
                <a:gs pos="100000">
                  <a:srgbClr val="208C03"/>
                </a:gs>
              </a:gsLst>
              <a:lin ang="10800000" scaled="1"/>
              <a:tileRect/>
            </a:gradFill>
          </c:spPr>
          <c:invertIfNegative val="0"/>
          <c:cat>
            <c:strRef>
              <c:f>Sheet1!$A$2:$A$14</c:f>
              <c:strCach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strCache>
            </c:strRef>
          </c:cat>
          <c:val>
            <c:numRef>
              <c:f>Sheet1!$B$2:$B$14</c:f>
              <c:numCache>
                <c:formatCode>General</c:formatCode>
                <c:ptCount val="13"/>
                <c:pt idx="0">
                  <c:v>19.187200000000001</c:v>
                </c:pt>
                <c:pt idx="1">
                  <c:v>24.5641</c:v>
                </c:pt>
                <c:pt idx="2">
                  <c:v>22.452199999999959</c:v>
                </c:pt>
                <c:pt idx="3">
                  <c:v>22.7121</c:v>
                </c:pt>
                <c:pt idx="4">
                  <c:v>23.706699999999959</c:v>
                </c:pt>
                <c:pt idx="5">
                  <c:v>26.902499999999947</c:v>
                </c:pt>
                <c:pt idx="6">
                  <c:v>24.0166</c:v>
                </c:pt>
                <c:pt idx="7">
                  <c:v>25.741</c:v>
                </c:pt>
                <c:pt idx="8">
                  <c:v>29.047899999999988</c:v>
                </c:pt>
                <c:pt idx="9">
                  <c:v>36.794900000000013</c:v>
                </c:pt>
                <c:pt idx="10">
                  <c:v>39.497</c:v>
                </c:pt>
                <c:pt idx="11">
                  <c:v>41.9529</c:v>
                </c:pt>
                <c:pt idx="12">
                  <c:v>41.009600000000006</c:v>
                </c:pt>
              </c:numCache>
            </c:numRef>
          </c:val>
        </c:ser>
        <c:dLbls>
          <c:showLegendKey val="0"/>
          <c:showVal val="0"/>
          <c:showCatName val="0"/>
          <c:showSerName val="0"/>
          <c:showPercent val="0"/>
          <c:showBubbleSize val="0"/>
        </c:dLbls>
        <c:gapWidth val="35"/>
        <c:axId val="478452600"/>
        <c:axId val="371230952"/>
      </c:barChart>
      <c:catAx>
        <c:axId val="478452600"/>
        <c:scaling>
          <c:orientation val="minMax"/>
        </c:scaling>
        <c:delete val="0"/>
        <c:axPos val="b"/>
        <c:title>
          <c:tx>
            <c:rich>
              <a:bodyPr/>
              <a:lstStyle/>
              <a:p>
                <a:pPr>
                  <a:defRPr sz="1700"/>
                </a:pPr>
                <a:r>
                  <a:rPr lang="en-US" sz="1700" dirty="0" smtClean="0"/>
                  <a:t>Year</a:t>
                </a:r>
                <a:endParaRPr lang="en-US" sz="1700" dirty="0"/>
              </a:p>
            </c:rich>
          </c:tx>
          <c:layout/>
          <c:overlay val="0"/>
        </c:title>
        <c:numFmt formatCode="General" sourceLinked="1"/>
        <c:majorTickMark val="out"/>
        <c:minorTickMark val="none"/>
        <c:tickLblPos val="nextTo"/>
        <c:txPr>
          <a:bodyPr rot="0"/>
          <a:lstStyle/>
          <a:p>
            <a:pPr>
              <a:defRPr sz="1500" b="1"/>
            </a:pPr>
            <a:endParaRPr lang="en-US"/>
          </a:p>
        </c:txPr>
        <c:crossAx val="371230952"/>
        <c:crosses val="autoZero"/>
        <c:auto val="1"/>
        <c:lblAlgn val="ctr"/>
        <c:lblOffset val="100"/>
        <c:tickLblSkip val="1"/>
        <c:noMultiLvlLbl val="0"/>
      </c:catAx>
      <c:valAx>
        <c:axId val="371230952"/>
        <c:scaling>
          <c:orientation val="minMax"/>
          <c:max val="50"/>
        </c:scaling>
        <c:delete val="0"/>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478452600"/>
        <c:crosses val="autoZero"/>
        <c:crossBetween val="between"/>
        <c:majorUnit val="1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50632307325368"/>
          <c:y val="6.7640419947506858E-2"/>
          <c:w val="0.86362491052259827"/>
          <c:h val="0.77634142607174383"/>
        </c:manualLayout>
      </c:layout>
      <c:barChart>
        <c:barDir val="col"/>
        <c:grouping val="clustered"/>
        <c:varyColors val="0"/>
        <c:ser>
          <c:idx val="0"/>
          <c:order val="0"/>
          <c:tx>
            <c:strRef>
              <c:f>Sheet1!$A$2</c:f>
              <c:strCache>
                <c:ptCount val="1"/>
                <c:pt idx="0">
                  <c:v>Primary</c:v>
                </c:pt>
              </c:strCache>
            </c:strRef>
          </c:tx>
          <c:spPr>
            <a:gradFill flip="none" rotWithShape="1">
              <a:gsLst>
                <a:gs pos="0">
                  <a:srgbClr val="009999"/>
                </a:gs>
                <a:gs pos="50000">
                  <a:srgbClr val="00FFFF"/>
                </a:gs>
                <a:gs pos="100000">
                  <a:srgbClr val="009999"/>
                </a:gs>
              </a:gsLst>
              <a:lin ang="10800000" scaled="1"/>
              <a:tileRect/>
            </a:gradFill>
            <a:ln>
              <a:solidFill>
                <a:schemeClr val="bg2"/>
              </a:solidFill>
            </a:ln>
          </c:spPr>
          <c:invertIfNegative val="0"/>
          <c:cat>
            <c:strRef>
              <c:f>Sheet1!$B$1:$C$1</c:f>
              <c:strCache>
                <c:ptCount val="2"/>
                <c:pt idx="0">
                  <c:v>2000-2008</c:v>
                </c:pt>
                <c:pt idx="1">
                  <c:v>2009-6/2013</c:v>
                </c:pt>
              </c:strCache>
            </c:strRef>
          </c:cat>
          <c:val>
            <c:numRef>
              <c:f>Sheet1!$B$2:$C$2</c:f>
              <c:numCache>
                <c:formatCode>General</c:formatCode>
                <c:ptCount val="2"/>
                <c:pt idx="0">
                  <c:v>24.568099999999959</c:v>
                </c:pt>
                <c:pt idx="1">
                  <c:v>41.545300000000012</c:v>
                </c:pt>
              </c:numCache>
            </c:numRef>
          </c:val>
        </c:ser>
        <c:ser>
          <c:idx val="1"/>
          <c:order val="1"/>
          <c:tx>
            <c:strRef>
              <c:f>Sheet1!$A$3</c:f>
              <c:strCache>
                <c:ptCount val="1"/>
                <c:pt idx="0">
                  <c:v>Retransplant</c:v>
                </c:pt>
              </c:strCache>
            </c:strRef>
          </c:tx>
          <c:spPr>
            <a:gradFill>
              <a:gsLst>
                <a:gs pos="0">
                  <a:srgbClr val="CC6600"/>
                </a:gs>
                <a:gs pos="50000">
                  <a:srgbClr val="FFC000"/>
                </a:gs>
                <a:gs pos="100000">
                  <a:srgbClr val="CC6600"/>
                </a:gs>
              </a:gsLst>
              <a:lin ang="10800000" scaled="1"/>
            </a:gradFill>
            <a:ln>
              <a:solidFill>
                <a:schemeClr val="bg2"/>
              </a:solidFill>
            </a:ln>
          </c:spPr>
          <c:invertIfNegative val="0"/>
          <c:cat>
            <c:strRef>
              <c:f>Sheet1!$B$1:$C$1</c:f>
              <c:strCache>
                <c:ptCount val="2"/>
                <c:pt idx="0">
                  <c:v>2000-2008</c:v>
                </c:pt>
                <c:pt idx="1">
                  <c:v>2009-6/2013</c:v>
                </c:pt>
              </c:strCache>
            </c:strRef>
          </c:cat>
          <c:val>
            <c:numRef>
              <c:f>Sheet1!$B$3:$C$3</c:f>
              <c:numCache>
                <c:formatCode>General</c:formatCode>
                <c:ptCount val="2"/>
                <c:pt idx="0">
                  <c:v>14.258600000000001</c:v>
                </c:pt>
                <c:pt idx="1">
                  <c:v>17.034700000000001</c:v>
                </c:pt>
              </c:numCache>
            </c:numRef>
          </c:val>
        </c:ser>
        <c:dLbls>
          <c:showLegendKey val="0"/>
          <c:showVal val="0"/>
          <c:showCatName val="0"/>
          <c:showSerName val="0"/>
          <c:showPercent val="0"/>
          <c:showBubbleSize val="0"/>
        </c:dLbls>
        <c:gapWidth val="40"/>
        <c:axId val="371231736"/>
        <c:axId val="371232128"/>
      </c:barChart>
      <c:catAx>
        <c:axId val="371231736"/>
        <c:scaling>
          <c:orientation val="minMax"/>
        </c:scaling>
        <c:delete val="0"/>
        <c:axPos val="b"/>
        <c:numFmt formatCode="General" sourceLinked="0"/>
        <c:majorTickMark val="out"/>
        <c:minorTickMark val="none"/>
        <c:tickLblPos val="nextTo"/>
        <c:txPr>
          <a:bodyPr/>
          <a:lstStyle/>
          <a:p>
            <a:pPr>
              <a:defRPr sz="1500" b="1"/>
            </a:pPr>
            <a:endParaRPr lang="en-US"/>
          </a:p>
        </c:txPr>
        <c:crossAx val="371232128"/>
        <c:crosses val="autoZero"/>
        <c:auto val="1"/>
        <c:lblAlgn val="ctr"/>
        <c:lblOffset val="100"/>
        <c:noMultiLvlLbl val="0"/>
      </c:catAx>
      <c:valAx>
        <c:axId val="371232128"/>
        <c:scaling>
          <c:orientation val="minMax"/>
          <c:max val="5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2.1662968265330471E-2"/>
              <c:y val="0.29584580052493437"/>
            </c:manualLayout>
          </c:layout>
          <c:overlay val="0"/>
        </c:title>
        <c:numFmt formatCode="#,##0" sourceLinked="0"/>
        <c:majorTickMark val="out"/>
        <c:minorTickMark val="none"/>
        <c:tickLblPos val="nextTo"/>
        <c:txPr>
          <a:bodyPr/>
          <a:lstStyle/>
          <a:p>
            <a:pPr>
              <a:defRPr sz="1500" b="1"/>
            </a:pPr>
            <a:endParaRPr lang="en-US"/>
          </a:p>
        </c:txPr>
        <c:crossAx val="371231736"/>
        <c:crosses val="autoZero"/>
        <c:crossBetween val="between"/>
        <c:majorUnit val="10"/>
      </c:valAx>
      <c:spPr>
        <a:solidFill>
          <a:srgbClr val="000000"/>
        </a:solidFill>
        <a:ln w="12700">
          <a:solidFill>
            <a:srgbClr val="FFFFFF"/>
          </a:solidFill>
        </a:ln>
      </c:spPr>
    </c:plotArea>
    <c:legend>
      <c:legendPos val="t"/>
      <c:layout>
        <c:manualLayout>
          <c:xMode val="edge"/>
          <c:yMode val="edge"/>
          <c:x val="0.19090909090909094"/>
          <c:y val="0.13402777777777777"/>
          <c:w val="0.36398711524696514"/>
          <c:h val="5.8834071522309732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64E-2"/>
          <c:y val="3.9152185718164582E-2"/>
          <c:w val="0.88622918263535633"/>
          <c:h val="0.81445850006454101"/>
        </c:manualLayout>
      </c:layout>
      <c:barChart>
        <c:barDir val="col"/>
        <c:grouping val="stacked"/>
        <c:varyColors val="0"/>
        <c:ser>
          <c:idx val="0"/>
          <c:order val="0"/>
          <c:tx>
            <c:strRef>
              <c:f>Sheet1!$B$1</c:f>
              <c:strCache>
                <c:ptCount val="1"/>
                <c:pt idx="0">
                  <c:v>LVAD</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invertIfNegative val="0"/>
          <c:cat>
            <c:numRef>
              <c:f>Sheet1!$A$2:$A$9</c:f>
              <c:numCache>
                <c:formatCode>General</c:formatCode>
                <c:ptCount val="8"/>
                <c:pt idx="0">
                  <c:v>2005</c:v>
                </c:pt>
                <c:pt idx="1">
                  <c:v>2006</c:v>
                </c:pt>
                <c:pt idx="2">
                  <c:v>2007</c:v>
                </c:pt>
                <c:pt idx="3">
                  <c:v>2008</c:v>
                </c:pt>
                <c:pt idx="4">
                  <c:v>2009</c:v>
                </c:pt>
                <c:pt idx="5">
                  <c:v>2010</c:v>
                </c:pt>
                <c:pt idx="6">
                  <c:v>2011</c:v>
                </c:pt>
                <c:pt idx="7">
                  <c:v>2012</c:v>
                </c:pt>
              </c:numCache>
            </c:numRef>
          </c:cat>
          <c:val>
            <c:numRef>
              <c:f>Sheet1!$B$2:$B$9</c:f>
              <c:numCache>
                <c:formatCode>General</c:formatCode>
                <c:ptCount val="8"/>
                <c:pt idx="0">
                  <c:v>20.364415999999999</c:v>
                </c:pt>
                <c:pt idx="1">
                  <c:v>19.306418000000001</c:v>
                </c:pt>
                <c:pt idx="2">
                  <c:v>18.928756999999951</c:v>
                </c:pt>
                <c:pt idx="3">
                  <c:v>21.678321999999987</c:v>
                </c:pt>
                <c:pt idx="4">
                  <c:v>30.732735999999989</c:v>
                </c:pt>
                <c:pt idx="5">
                  <c:v>34.072978000000013</c:v>
                </c:pt>
                <c:pt idx="6">
                  <c:v>35.230618000000071</c:v>
                </c:pt>
                <c:pt idx="7">
                  <c:v>35.769231000000012</c:v>
                </c:pt>
              </c:numCache>
            </c:numRef>
          </c:val>
        </c:ser>
        <c:ser>
          <c:idx val="1"/>
          <c:order val="1"/>
          <c:tx>
            <c:strRef>
              <c:f>Sheet1!$C$1</c:f>
              <c:strCache>
                <c:ptCount val="1"/>
                <c:pt idx="0">
                  <c:v>RVAD</c:v>
                </c:pt>
              </c:strCache>
            </c:strRef>
          </c:tx>
          <c:spPr>
            <a:gradFill>
              <a:gsLst>
                <a:gs pos="0">
                  <a:srgbClr val="C00000"/>
                </a:gs>
                <a:gs pos="50000">
                  <a:srgbClr val="FF0000"/>
                </a:gs>
                <a:gs pos="100000">
                  <a:srgbClr val="C00000"/>
                </a:gs>
              </a:gsLst>
              <a:lin ang="10800000" scaled="1"/>
            </a:gradFill>
            <a:ln>
              <a:solidFill>
                <a:srgbClr val="000000"/>
              </a:solidFill>
            </a:ln>
          </c:spPr>
          <c:invertIfNegative val="0"/>
          <c:cat>
            <c:numRef>
              <c:f>Sheet1!$A$2:$A$9</c:f>
              <c:numCache>
                <c:formatCode>General</c:formatCode>
                <c:ptCount val="8"/>
                <c:pt idx="0">
                  <c:v>2005</c:v>
                </c:pt>
                <c:pt idx="1">
                  <c:v>2006</c:v>
                </c:pt>
                <c:pt idx="2">
                  <c:v>2007</c:v>
                </c:pt>
                <c:pt idx="3">
                  <c:v>2008</c:v>
                </c:pt>
                <c:pt idx="4">
                  <c:v>2009</c:v>
                </c:pt>
                <c:pt idx="5">
                  <c:v>2010</c:v>
                </c:pt>
                <c:pt idx="6">
                  <c:v>2011</c:v>
                </c:pt>
                <c:pt idx="7">
                  <c:v>2012</c:v>
                </c:pt>
              </c:numCache>
            </c:numRef>
          </c:cat>
          <c:val>
            <c:numRef>
              <c:f>Sheet1!$C$2:$C$9</c:f>
              <c:numCache>
                <c:formatCode>General</c:formatCode>
                <c:ptCount val="8"/>
                <c:pt idx="0">
                  <c:v>0.58949599999999958</c:v>
                </c:pt>
                <c:pt idx="1">
                  <c:v>0.41407900000000031</c:v>
                </c:pt>
                <c:pt idx="2">
                  <c:v>0.26001000000000002</c:v>
                </c:pt>
                <c:pt idx="3">
                  <c:v>0.26896200000000031</c:v>
                </c:pt>
                <c:pt idx="4">
                  <c:v>0.26357400000000031</c:v>
                </c:pt>
                <c:pt idx="5">
                  <c:v>0.39447700000000074</c:v>
                </c:pt>
                <c:pt idx="6">
                  <c:v>0.24533900000000031</c:v>
                </c:pt>
                <c:pt idx="7">
                  <c:v>0.28846200000000038</c:v>
                </c:pt>
              </c:numCache>
            </c:numRef>
          </c:val>
        </c:ser>
        <c:ser>
          <c:idx val="2"/>
          <c:order val="2"/>
          <c:tx>
            <c:strRef>
              <c:f>Sheet1!$D$1</c:f>
              <c:strCache>
                <c:ptCount val="1"/>
                <c:pt idx="0">
                  <c:v>LVAD+RVAD</c:v>
                </c:pt>
              </c:strCache>
            </c:strRef>
          </c:tx>
          <c:spPr>
            <a:gradFill>
              <a:gsLst>
                <a:gs pos="0">
                  <a:srgbClr val="B8B400"/>
                </a:gs>
                <a:gs pos="50000">
                  <a:srgbClr val="FFFF00"/>
                </a:gs>
                <a:gs pos="100000">
                  <a:srgbClr val="B8B400"/>
                </a:gs>
              </a:gsLst>
              <a:lin ang="10800000" scaled="1"/>
            </a:gradFill>
            <a:ln>
              <a:solidFill>
                <a:srgbClr val="000000"/>
              </a:solidFill>
            </a:ln>
          </c:spPr>
          <c:invertIfNegative val="0"/>
          <c:cat>
            <c:numRef>
              <c:f>Sheet1!$A$2:$A$9</c:f>
              <c:numCache>
                <c:formatCode>General</c:formatCode>
                <c:ptCount val="8"/>
                <c:pt idx="0">
                  <c:v>2005</c:v>
                </c:pt>
                <c:pt idx="1">
                  <c:v>2006</c:v>
                </c:pt>
                <c:pt idx="2">
                  <c:v>2007</c:v>
                </c:pt>
                <c:pt idx="3">
                  <c:v>2008</c:v>
                </c:pt>
                <c:pt idx="4">
                  <c:v>2009</c:v>
                </c:pt>
                <c:pt idx="5">
                  <c:v>2010</c:v>
                </c:pt>
                <c:pt idx="6">
                  <c:v>2011</c:v>
                </c:pt>
                <c:pt idx="7">
                  <c:v>2012</c:v>
                </c:pt>
              </c:numCache>
            </c:numRef>
          </c:cat>
          <c:val>
            <c:numRef>
              <c:f>Sheet1!$D$2:$D$9</c:f>
              <c:numCache>
                <c:formatCode>General</c:formatCode>
                <c:ptCount val="8"/>
                <c:pt idx="0">
                  <c:v>4.8231509999999886</c:v>
                </c:pt>
                <c:pt idx="1">
                  <c:v>3.0020699999999967</c:v>
                </c:pt>
                <c:pt idx="2">
                  <c:v>4.7841909999999945</c:v>
                </c:pt>
                <c:pt idx="3">
                  <c:v>5.1640669999999886</c:v>
                </c:pt>
                <c:pt idx="4">
                  <c:v>3.5846070000000001</c:v>
                </c:pt>
                <c:pt idx="5">
                  <c:v>2.662722</c:v>
                </c:pt>
                <c:pt idx="6">
                  <c:v>3.631011</c:v>
                </c:pt>
                <c:pt idx="7">
                  <c:v>2.5961539999999967</c:v>
                </c:pt>
              </c:numCache>
            </c:numRef>
          </c:val>
        </c:ser>
        <c:ser>
          <c:idx val="3"/>
          <c:order val="3"/>
          <c:tx>
            <c:strRef>
              <c:f>Sheet1!$E$1</c:f>
              <c:strCache>
                <c:ptCount val="1"/>
                <c:pt idx="0">
                  <c:v>TAH</c:v>
                </c:pt>
              </c:strCache>
            </c:strRef>
          </c:tx>
          <c:spPr>
            <a:gradFill>
              <a:gsLst>
                <a:gs pos="0">
                  <a:srgbClr val="008080"/>
                </a:gs>
                <a:gs pos="50000">
                  <a:srgbClr val="00FFFF"/>
                </a:gs>
                <a:gs pos="100000">
                  <a:srgbClr val="008080"/>
                </a:gs>
              </a:gsLst>
              <a:lin ang="10800000" scaled="1"/>
            </a:gradFill>
            <a:ln>
              <a:solidFill>
                <a:srgbClr val="000000"/>
              </a:solidFill>
            </a:ln>
          </c:spPr>
          <c:invertIfNegative val="0"/>
          <c:cat>
            <c:numRef>
              <c:f>Sheet1!$A$2:$A$9</c:f>
              <c:numCache>
                <c:formatCode>General</c:formatCode>
                <c:ptCount val="8"/>
                <c:pt idx="0">
                  <c:v>2005</c:v>
                </c:pt>
                <c:pt idx="1">
                  <c:v>2006</c:v>
                </c:pt>
                <c:pt idx="2">
                  <c:v>2007</c:v>
                </c:pt>
                <c:pt idx="3">
                  <c:v>2008</c:v>
                </c:pt>
                <c:pt idx="4">
                  <c:v>2009</c:v>
                </c:pt>
                <c:pt idx="5">
                  <c:v>2010</c:v>
                </c:pt>
                <c:pt idx="6">
                  <c:v>2011</c:v>
                </c:pt>
                <c:pt idx="7">
                  <c:v>2012</c:v>
                </c:pt>
              </c:numCache>
            </c:numRef>
          </c:cat>
          <c:val>
            <c:numRef>
              <c:f>Sheet1!$E$2:$E$9</c:f>
              <c:numCache>
                <c:formatCode>General</c:formatCode>
                <c:ptCount val="8"/>
                <c:pt idx="0">
                  <c:v>0.21436200000000027</c:v>
                </c:pt>
                <c:pt idx="1">
                  <c:v>0.465839</c:v>
                </c:pt>
                <c:pt idx="2">
                  <c:v>0.83203300000000002</c:v>
                </c:pt>
                <c:pt idx="3">
                  <c:v>0.96826299999999876</c:v>
                </c:pt>
                <c:pt idx="4">
                  <c:v>1.107011</c:v>
                </c:pt>
                <c:pt idx="5">
                  <c:v>1.3313609999999998</c:v>
                </c:pt>
                <c:pt idx="6">
                  <c:v>1.5210989999999998</c:v>
                </c:pt>
                <c:pt idx="7">
                  <c:v>1.0576919999999974</c:v>
                </c:pt>
              </c:numCache>
            </c:numRef>
          </c:val>
        </c:ser>
        <c:ser>
          <c:idx val="4"/>
          <c:order val="4"/>
          <c:tx>
            <c:strRef>
              <c:f>Sheet1!$F$1</c:f>
              <c:strCache>
                <c:ptCount val="1"/>
                <c:pt idx="0">
                  <c:v>VAD+ECMO</c:v>
                </c:pt>
              </c:strCache>
            </c:strRef>
          </c:tx>
          <c:spPr>
            <a:gradFill flip="none" rotWithShape="1">
              <a:gsLst>
                <a:gs pos="0">
                  <a:srgbClr val="CC6600"/>
                </a:gs>
                <a:gs pos="50000">
                  <a:srgbClr val="FFC000"/>
                </a:gs>
                <a:gs pos="100000">
                  <a:srgbClr val="CC6600"/>
                </a:gs>
              </a:gsLst>
              <a:lin ang="10800000" scaled="1"/>
              <a:tileRect/>
            </a:gradFill>
            <a:ln>
              <a:solidFill>
                <a:schemeClr val="bg2"/>
              </a:solidFill>
            </a:ln>
          </c:spPr>
          <c:invertIfNegative val="0"/>
          <c:cat>
            <c:numRef>
              <c:f>Sheet1!$A$2:$A$9</c:f>
              <c:numCache>
                <c:formatCode>General</c:formatCode>
                <c:ptCount val="8"/>
                <c:pt idx="0">
                  <c:v>2005</c:v>
                </c:pt>
                <c:pt idx="1">
                  <c:v>2006</c:v>
                </c:pt>
                <c:pt idx="2">
                  <c:v>2007</c:v>
                </c:pt>
                <c:pt idx="3">
                  <c:v>2008</c:v>
                </c:pt>
                <c:pt idx="4">
                  <c:v>2009</c:v>
                </c:pt>
                <c:pt idx="5">
                  <c:v>2010</c:v>
                </c:pt>
                <c:pt idx="6">
                  <c:v>2011</c:v>
                </c:pt>
                <c:pt idx="7">
                  <c:v>2012</c:v>
                </c:pt>
              </c:numCache>
            </c:numRef>
          </c:cat>
          <c:val>
            <c:numRef>
              <c:f>Sheet1!$F$2:$F$9</c:f>
              <c:numCache>
                <c:formatCode>General</c:formatCode>
                <c:ptCount val="8"/>
                <c:pt idx="0">
                  <c:v>0.267953</c:v>
                </c:pt>
                <c:pt idx="1">
                  <c:v>0.258799</c:v>
                </c:pt>
                <c:pt idx="2">
                  <c:v>0.20800800000000028</c:v>
                </c:pt>
                <c:pt idx="3">
                  <c:v>0.2151690000000003</c:v>
                </c:pt>
                <c:pt idx="4">
                  <c:v>0.42171900000000001</c:v>
                </c:pt>
                <c:pt idx="5">
                  <c:v>0.29585800000000062</c:v>
                </c:pt>
                <c:pt idx="6">
                  <c:v>0.39254200000000056</c:v>
                </c:pt>
                <c:pt idx="7">
                  <c:v>0.33653800000000061</c:v>
                </c:pt>
              </c:numCache>
            </c:numRef>
          </c:val>
        </c:ser>
        <c:ser>
          <c:idx val="5"/>
          <c:order val="5"/>
          <c:tx>
            <c:strRef>
              <c:f>Sheet1!$G$1</c:f>
              <c:strCache>
                <c:ptCount val="1"/>
                <c:pt idx="0">
                  <c:v>ECMO</c:v>
                </c:pt>
              </c:strCache>
            </c:strRef>
          </c:tx>
          <c:spPr>
            <a:gradFill>
              <a:gsLst>
                <a:gs pos="0">
                  <a:srgbClr val="00004C">
                    <a:lumMod val="75000"/>
                    <a:lumOff val="25000"/>
                  </a:srgbClr>
                </a:gs>
                <a:gs pos="50000">
                  <a:schemeClr val="bg1">
                    <a:lumMod val="50000"/>
                    <a:lumOff val="50000"/>
                  </a:schemeClr>
                </a:gs>
                <a:gs pos="100000">
                  <a:srgbClr val="00004C">
                    <a:lumMod val="75000"/>
                    <a:lumOff val="25000"/>
                  </a:srgbClr>
                </a:gs>
              </a:gsLst>
              <a:lin ang="10800000" scaled="1"/>
            </a:gradFill>
            <a:ln>
              <a:solidFill>
                <a:srgbClr val="000000"/>
              </a:solidFill>
            </a:ln>
          </c:spPr>
          <c:invertIfNegative val="0"/>
          <c:cat>
            <c:numRef>
              <c:f>Sheet1!$A$2:$A$9</c:f>
              <c:numCache>
                <c:formatCode>General</c:formatCode>
                <c:ptCount val="8"/>
                <c:pt idx="0">
                  <c:v>2005</c:v>
                </c:pt>
                <c:pt idx="1">
                  <c:v>2006</c:v>
                </c:pt>
                <c:pt idx="2">
                  <c:v>2007</c:v>
                </c:pt>
                <c:pt idx="3">
                  <c:v>2008</c:v>
                </c:pt>
                <c:pt idx="4">
                  <c:v>2009</c:v>
                </c:pt>
                <c:pt idx="5">
                  <c:v>2010</c:v>
                </c:pt>
                <c:pt idx="6">
                  <c:v>2011</c:v>
                </c:pt>
                <c:pt idx="7">
                  <c:v>2012</c:v>
                </c:pt>
              </c:numCache>
            </c:numRef>
          </c:cat>
          <c:val>
            <c:numRef>
              <c:f>Sheet1!$G$2:$G$9</c:f>
              <c:numCache>
                <c:formatCode>General</c:formatCode>
                <c:ptCount val="8"/>
                <c:pt idx="0">
                  <c:v>0.64308699999999996</c:v>
                </c:pt>
                <c:pt idx="1">
                  <c:v>0.56935800000000003</c:v>
                </c:pt>
                <c:pt idx="2">
                  <c:v>0.72802900000000148</c:v>
                </c:pt>
                <c:pt idx="3">
                  <c:v>0.75309300000000123</c:v>
                </c:pt>
                <c:pt idx="4">
                  <c:v>0.68529300000000004</c:v>
                </c:pt>
                <c:pt idx="5">
                  <c:v>0.73964500000000222</c:v>
                </c:pt>
                <c:pt idx="6">
                  <c:v>0.93228699999999876</c:v>
                </c:pt>
                <c:pt idx="7">
                  <c:v>0.961538</c:v>
                </c:pt>
              </c:numCache>
            </c:numRef>
          </c:val>
        </c:ser>
        <c:dLbls>
          <c:showLegendKey val="0"/>
          <c:showVal val="0"/>
          <c:showCatName val="0"/>
          <c:showSerName val="0"/>
          <c:showPercent val="0"/>
          <c:showBubbleSize val="0"/>
        </c:dLbls>
        <c:gapWidth val="35"/>
        <c:overlap val="100"/>
        <c:axId val="441583848"/>
        <c:axId val="441584240"/>
      </c:barChart>
      <c:catAx>
        <c:axId val="441583848"/>
        <c:scaling>
          <c:orientation val="minMax"/>
        </c:scaling>
        <c:delete val="0"/>
        <c:axPos val="b"/>
        <c:title>
          <c:tx>
            <c:rich>
              <a:bodyPr/>
              <a:lstStyle/>
              <a:p>
                <a:pPr>
                  <a:defRPr sz="1700"/>
                </a:pPr>
                <a:r>
                  <a:rPr lang="en-US" sz="1700" dirty="0" smtClean="0"/>
                  <a:t>Year</a:t>
                </a:r>
                <a:endParaRPr lang="en-US" sz="1700" dirty="0"/>
              </a:p>
            </c:rich>
          </c:tx>
          <c:layout/>
          <c:overlay val="0"/>
        </c:title>
        <c:numFmt formatCode="General" sourceLinked="1"/>
        <c:majorTickMark val="out"/>
        <c:minorTickMark val="none"/>
        <c:tickLblPos val="nextTo"/>
        <c:txPr>
          <a:bodyPr rot="0"/>
          <a:lstStyle/>
          <a:p>
            <a:pPr>
              <a:defRPr sz="1500" b="1"/>
            </a:pPr>
            <a:endParaRPr lang="en-US"/>
          </a:p>
        </c:txPr>
        <c:crossAx val="441584240"/>
        <c:crosses val="autoZero"/>
        <c:auto val="1"/>
        <c:lblAlgn val="ctr"/>
        <c:lblOffset val="100"/>
        <c:tickLblSkip val="1"/>
        <c:noMultiLvlLbl val="0"/>
      </c:catAx>
      <c:valAx>
        <c:axId val="441584240"/>
        <c:scaling>
          <c:orientation val="minMax"/>
          <c:max val="50"/>
        </c:scaling>
        <c:delete val="0"/>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441583848"/>
        <c:crosses val="autoZero"/>
        <c:crossBetween val="between"/>
        <c:majorUnit val="10"/>
      </c:valAx>
      <c:spPr>
        <a:solidFill>
          <a:schemeClr val="bg2"/>
        </a:solidFill>
        <a:ln>
          <a:solidFill>
            <a:schemeClr val="tx1"/>
          </a:solidFill>
        </a:ln>
      </c:spPr>
    </c:plotArea>
    <c:legend>
      <c:legendPos val="r"/>
      <c:layout>
        <c:manualLayout>
          <c:xMode val="edge"/>
          <c:yMode val="edge"/>
          <c:x val="0.11458841428007338"/>
          <c:y val="4.6945914547566796E-2"/>
          <c:w val="0.35347501916242891"/>
          <c:h val="0.26475883137558631"/>
        </c:manualLayout>
      </c:layout>
      <c:overlay val="0"/>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12479966552854E-2"/>
          <c:y val="0.13204831977969991"/>
          <c:w val="0.83121931108169"/>
          <c:h val="0.75393679273697345"/>
        </c:manualLayout>
      </c:layout>
      <c:barChart>
        <c:barDir val="col"/>
        <c:grouping val="stacked"/>
        <c:varyColors val="0"/>
        <c:ser>
          <c:idx val="0"/>
          <c:order val="0"/>
          <c:tx>
            <c:strRef>
              <c:f>Sheet1!$B$1</c:f>
              <c:strCache>
                <c:ptCount val="1"/>
                <c:pt idx="0">
                  <c:v>Heart-Kidney</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invertIfNegative val="0"/>
          <c:cat>
            <c:numRef>
              <c:f>Sheet1!$A$2:$A$20</c:f>
              <c:numCache>
                <c:formatCode>General</c:formatCode>
                <c:ptCount val="1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numCache>
            </c:numRef>
          </c:cat>
          <c:val>
            <c:numRef>
              <c:f>Sheet1!$B$2:$B$20</c:f>
              <c:numCache>
                <c:formatCode>General</c:formatCode>
                <c:ptCount val="19"/>
                <c:pt idx="0">
                  <c:v>22</c:v>
                </c:pt>
                <c:pt idx="1">
                  <c:v>21</c:v>
                </c:pt>
                <c:pt idx="2">
                  <c:v>37</c:v>
                </c:pt>
                <c:pt idx="3">
                  <c:v>35</c:v>
                </c:pt>
                <c:pt idx="4">
                  <c:v>50</c:v>
                </c:pt>
                <c:pt idx="5">
                  <c:v>34</c:v>
                </c:pt>
                <c:pt idx="6">
                  <c:v>37</c:v>
                </c:pt>
                <c:pt idx="7">
                  <c:v>40</c:v>
                </c:pt>
                <c:pt idx="8">
                  <c:v>53</c:v>
                </c:pt>
                <c:pt idx="9">
                  <c:v>41</c:v>
                </c:pt>
                <c:pt idx="10">
                  <c:v>61</c:v>
                </c:pt>
                <c:pt idx="11">
                  <c:v>68</c:v>
                </c:pt>
                <c:pt idx="12">
                  <c:v>59</c:v>
                </c:pt>
                <c:pt idx="13">
                  <c:v>70</c:v>
                </c:pt>
                <c:pt idx="14">
                  <c:v>75</c:v>
                </c:pt>
                <c:pt idx="15">
                  <c:v>73</c:v>
                </c:pt>
                <c:pt idx="16">
                  <c:v>69</c:v>
                </c:pt>
                <c:pt idx="17">
                  <c:v>95</c:v>
                </c:pt>
                <c:pt idx="18">
                  <c:v>97</c:v>
                </c:pt>
              </c:numCache>
            </c:numRef>
          </c:val>
        </c:ser>
        <c:ser>
          <c:idx val="1"/>
          <c:order val="1"/>
          <c:tx>
            <c:strRef>
              <c:f>Sheet1!$C$1</c:f>
              <c:strCache>
                <c:ptCount val="1"/>
                <c:pt idx="0">
                  <c:v>Heart-Liver</c:v>
                </c:pt>
              </c:strCache>
            </c:strRef>
          </c:tx>
          <c:spPr>
            <a:gradFill>
              <a:gsLst>
                <a:gs pos="0">
                  <a:srgbClr val="B8B400"/>
                </a:gs>
                <a:gs pos="50000">
                  <a:srgbClr val="FFFF00"/>
                </a:gs>
                <a:gs pos="100000">
                  <a:srgbClr val="B8B400"/>
                </a:gs>
              </a:gsLst>
              <a:lin ang="10800000" scaled="1"/>
            </a:gradFill>
            <a:ln>
              <a:solidFill>
                <a:srgbClr val="000000"/>
              </a:solidFill>
            </a:ln>
          </c:spPr>
          <c:invertIfNegative val="0"/>
          <c:cat>
            <c:numRef>
              <c:f>Sheet1!$A$2:$A$20</c:f>
              <c:numCache>
                <c:formatCode>General</c:formatCode>
                <c:ptCount val="1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numCache>
            </c:numRef>
          </c:cat>
          <c:val>
            <c:numRef>
              <c:f>Sheet1!$C$2:$C$20</c:f>
              <c:numCache>
                <c:formatCode>General</c:formatCode>
                <c:ptCount val="19"/>
                <c:pt idx="0">
                  <c:v>0</c:v>
                </c:pt>
                <c:pt idx="1">
                  <c:v>2</c:v>
                </c:pt>
                <c:pt idx="2">
                  <c:v>3</c:v>
                </c:pt>
                <c:pt idx="3">
                  <c:v>6</c:v>
                </c:pt>
                <c:pt idx="4">
                  <c:v>2</c:v>
                </c:pt>
                <c:pt idx="5">
                  <c:v>6</c:v>
                </c:pt>
                <c:pt idx="6">
                  <c:v>3</c:v>
                </c:pt>
                <c:pt idx="7">
                  <c:v>5</c:v>
                </c:pt>
                <c:pt idx="8">
                  <c:v>2</c:v>
                </c:pt>
                <c:pt idx="9">
                  <c:v>2</c:v>
                </c:pt>
                <c:pt idx="10">
                  <c:v>14</c:v>
                </c:pt>
                <c:pt idx="11">
                  <c:v>6</c:v>
                </c:pt>
                <c:pt idx="12">
                  <c:v>7</c:v>
                </c:pt>
                <c:pt idx="13">
                  <c:v>13</c:v>
                </c:pt>
                <c:pt idx="14">
                  <c:v>12</c:v>
                </c:pt>
                <c:pt idx="15">
                  <c:v>12</c:v>
                </c:pt>
                <c:pt idx="16">
                  <c:v>13</c:v>
                </c:pt>
                <c:pt idx="17">
                  <c:v>21</c:v>
                </c:pt>
                <c:pt idx="18">
                  <c:v>21</c:v>
                </c:pt>
              </c:numCache>
            </c:numRef>
          </c:val>
        </c:ser>
        <c:ser>
          <c:idx val="2"/>
          <c:order val="2"/>
          <c:tx>
            <c:strRef>
              <c:f>Sheet1!$D$1</c:f>
              <c:strCache>
                <c:ptCount val="1"/>
                <c:pt idx="0">
                  <c:v>Heart-Kidney-Liver</c:v>
                </c:pt>
              </c:strCache>
            </c:strRef>
          </c:tx>
          <c:spPr>
            <a:gradFill>
              <a:gsLst>
                <a:gs pos="0">
                  <a:srgbClr val="C00000"/>
                </a:gs>
                <a:gs pos="50000">
                  <a:srgbClr val="FF0000"/>
                </a:gs>
                <a:gs pos="100000">
                  <a:srgbClr val="C00000"/>
                </a:gs>
              </a:gsLst>
              <a:lin ang="10800000" scaled="1"/>
            </a:gradFill>
            <a:ln>
              <a:solidFill>
                <a:srgbClr val="000000"/>
              </a:solidFill>
            </a:ln>
          </c:spPr>
          <c:invertIfNegative val="0"/>
          <c:cat>
            <c:numRef>
              <c:f>Sheet1!$A$2:$A$20</c:f>
              <c:numCache>
                <c:formatCode>General</c:formatCode>
                <c:ptCount val="1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numCache>
            </c:numRef>
          </c:cat>
          <c:val>
            <c:numRef>
              <c:f>Sheet1!$D$2:$D$20</c:f>
              <c:numCache>
                <c:formatCode>General</c:formatCode>
                <c:ptCount val="19"/>
                <c:pt idx="0">
                  <c:v>0</c:v>
                </c:pt>
                <c:pt idx="1">
                  <c:v>2</c:v>
                </c:pt>
                <c:pt idx="2">
                  <c:v>0</c:v>
                </c:pt>
                <c:pt idx="3">
                  <c:v>1</c:v>
                </c:pt>
                <c:pt idx="4">
                  <c:v>0</c:v>
                </c:pt>
                <c:pt idx="5">
                  <c:v>2</c:v>
                </c:pt>
                <c:pt idx="6">
                  <c:v>1</c:v>
                </c:pt>
                <c:pt idx="7">
                  <c:v>1</c:v>
                </c:pt>
                <c:pt idx="8">
                  <c:v>0</c:v>
                </c:pt>
                <c:pt idx="9">
                  <c:v>1</c:v>
                </c:pt>
                <c:pt idx="10">
                  <c:v>0</c:v>
                </c:pt>
                <c:pt idx="11">
                  <c:v>1</c:v>
                </c:pt>
                <c:pt idx="12">
                  <c:v>0</c:v>
                </c:pt>
                <c:pt idx="13">
                  <c:v>1</c:v>
                </c:pt>
                <c:pt idx="14">
                  <c:v>1</c:v>
                </c:pt>
                <c:pt idx="15">
                  <c:v>1</c:v>
                </c:pt>
                <c:pt idx="16">
                  <c:v>0</c:v>
                </c:pt>
                <c:pt idx="17">
                  <c:v>2</c:v>
                </c:pt>
                <c:pt idx="18">
                  <c:v>4</c:v>
                </c:pt>
              </c:numCache>
            </c:numRef>
          </c:val>
        </c:ser>
        <c:ser>
          <c:idx val="3"/>
          <c:order val="3"/>
          <c:tx>
            <c:strRef>
              <c:f>Sheet1!$E$1</c:f>
              <c:strCache>
                <c:ptCount val="1"/>
                <c:pt idx="0">
                  <c:v>Heart-Kidney-Pancreas</c:v>
                </c:pt>
              </c:strCache>
            </c:strRef>
          </c:tx>
          <c:spPr>
            <a:gradFill>
              <a:gsLst>
                <a:gs pos="0">
                  <a:srgbClr val="008080"/>
                </a:gs>
                <a:gs pos="50000">
                  <a:srgbClr val="00FFFF"/>
                </a:gs>
                <a:gs pos="100000">
                  <a:srgbClr val="008080"/>
                </a:gs>
              </a:gsLst>
              <a:lin ang="10800000" scaled="1"/>
            </a:gradFill>
            <a:ln>
              <a:solidFill>
                <a:srgbClr val="000000"/>
              </a:solidFill>
            </a:ln>
          </c:spPr>
          <c:invertIfNegative val="0"/>
          <c:cat>
            <c:numRef>
              <c:f>Sheet1!$A$2:$A$20</c:f>
              <c:numCache>
                <c:formatCode>General</c:formatCode>
                <c:ptCount val="1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numCache>
            </c:numRef>
          </c:cat>
          <c:val>
            <c:numRef>
              <c:f>Sheet1!$E$2:$E$20</c:f>
              <c:numCache>
                <c:formatCode>General</c:formatCode>
                <c:ptCount val="19"/>
                <c:pt idx="0">
                  <c:v>0</c:v>
                </c:pt>
                <c:pt idx="1">
                  <c:v>2</c:v>
                </c:pt>
                <c:pt idx="2">
                  <c:v>0</c:v>
                </c:pt>
                <c:pt idx="3">
                  <c:v>1</c:v>
                </c:pt>
                <c:pt idx="4">
                  <c:v>1</c:v>
                </c:pt>
                <c:pt idx="5">
                  <c:v>0</c:v>
                </c:pt>
                <c:pt idx="6">
                  <c:v>0</c:v>
                </c:pt>
                <c:pt idx="7">
                  <c:v>0</c:v>
                </c:pt>
                <c:pt idx="8">
                  <c:v>1</c:v>
                </c:pt>
                <c:pt idx="9">
                  <c:v>0</c:v>
                </c:pt>
                <c:pt idx="10">
                  <c:v>0</c:v>
                </c:pt>
                <c:pt idx="11">
                  <c:v>0</c:v>
                </c:pt>
                <c:pt idx="12">
                  <c:v>1</c:v>
                </c:pt>
                <c:pt idx="13">
                  <c:v>0</c:v>
                </c:pt>
                <c:pt idx="14">
                  <c:v>1</c:v>
                </c:pt>
                <c:pt idx="15">
                  <c:v>0</c:v>
                </c:pt>
                <c:pt idx="16">
                  <c:v>1</c:v>
                </c:pt>
                <c:pt idx="17">
                  <c:v>0</c:v>
                </c:pt>
                <c:pt idx="18">
                  <c:v>0</c:v>
                </c:pt>
              </c:numCache>
            </c:numRef>
          </c:val>
        </c:ser>
        <c:ser>
          <c:idx val="4"/>
          <c:order val="4"/>
          <c:tx>
            <c:strRef>
              <c:f>Sheet1!$F$1</c:f>
              <c:strCache>
                <c:ptCount val="1"/>
                <c:pt idx="0">
                  <c:v>Other Combined Organ Transplants</c:v>
                </c:pt>
              </c:strCache>
            </c:strRef>
          </c:tx>
          <c:spPr>
            <a:gradFill>
              <a:gsLst>
                <a:gs pos="0">
                  <a:srgbClr val="660066"/>
                </a:gs>
                <a:gs pos="50000">
                  <a:srgbClr val="FF00FF"/>
                </a:gs>
                <a:gs pos="100000">
                  <a:srgbClr val="660066"/>
                </a:gs>
              </a:gsLst>
              <a:lin ang="10800000" scaled="1"/>
            </a:gradFill>
            <a:ln>
              <a:solidFill>
                <a:srgbClr val="000000"/>
              </a:solidFill>
            </a:ln>
          </c:spPr>
          <c:invertIfNegative val="0"/>
          <c:cat>
            <c:numRef>
              <c:f>Sheet1!$A$2:$A$20</c:f>
              <c:numCache>
                <c:formatCode>General</c:formatCode>
                <c:ptCount val="1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numCache>
            </c:numRef>
          </c:cat>
          <c:val>
            <c:numRef>
              <c:f>Sheet1!$F$2:$F$20</c:f>
              <c:numCache>
                <c:formatCode>General</c:formatCode>
                <c:ptCount val="19"/>
                <c:pt idx="0">
                  <c:v>0</c:v>
                </c:pt>
                <c:pt idx="1">
                  <c:v>3</c:v>
                </c:pt>
                <c:pt idx="2">
                  <c:v>0</c:v>
                </c:pt>
                <c:pt idx="3">
                  <c:v>0</c:v>
                </c:pt>
                <c:pt idx="4">
                  <c:v>0</c:v>
                </c:pt>
                <c:pt idx="5">
                  <c:v>0</c:v>
                </c:pt>
                <c:pt idx="6">
                  <c:v>1</c:v>
                </c:pt>
                <c:pt idx="7">
                  <c:v>1</c:v>
                </c:pt>
                <c:pt idx="8">
                  <c:v>0</c:v>
                </c:pt>
                <c:pt idx="9">
                  <c:v>0</c:v>
                </c:pt>
                <c:pt idx="10">
                  <c:v>0</c:v>
                </c:pt>
                <c:pt idx="11">
                  <c:v>0</c:v>
                </c:pt>
                <c:pt idx="12">
                  <c:v>0</c:v>
                </c:pt>
                <c:pt idx="13">
                  <c:v>0</c:v>
                </c:pt>
                <c:pt idx="14">
                  <c:v>0</c:v>
                </c:pt>
                <c:pt idx="15">
                  <c:v>0</c:v>
                </c:pt>
                <c:pt idx="16">
                  <c:v>0</c:v>
                </c:pt>
                <c:pt idx="17">
                  <c:v>0</c:v>
                </c:pt>
                <c:pt idx="18">
                  <c:v>0</c:v>
                </c:pt>
              </c:numCache>
            </c:numRef>
          </c:val>
        </c:ser>
        <c:dLbls>
          <c:showLegendKey val="0"/>
          <c:showVal val="0"/>
          <c:showCatName val="0"/>
          <c:showSerName val="0"/>
          <c:showPercent val="0"/>
          <c:showBubbleSize val="0"/>
        </c:dLbls>
        <c:gapWidth val="35"/>
        <c:overlap val="100"/>
        <c:axId val="441585024"/>
        <c:axId val="441585416"/>
      </c:barChart>
      <c:lineChart>
        <c:grouping val="standard"/>
        <c:varyColors val="0"/>
        <c:ser>
          <c:idx val="5"/>
          <c:order val="5"/>
          <c:tx>
            <c:strRef>
              <c:f>Sheet1!$G$1</c:f>
              <c:strCache>
                <c:ptCount val="1"/>
                <c:pt idx="0">
                  <c:v>Combined as % of total</c:v>
                </c:pt>
              </c:strCache>
            </c:strRef>
          </c:tx>
          <c:spPr>
            <a:ln w="47625">
              <a:solidFill>
                <a:srgbClr val="CC99FF"/>
              </a:solidFill>
            </a:ln>
          </c:spPr>
          <c:marker>
            <c:symbol val="diamond"/>
            <c:size val="9"/>
            <c:spPr>
              <a:solidFill>
                <a:srgbClr val="CC99FF"/>
              </a:solidFill>
              <a:ln>
                <a:solidFill>
                  <a:srgbClr val="CC99FF"/>
                </a:solidFill>
              </a:ln>
            </c:spPr>
          </c:marker>
          <c:cat>
            <c:numRef>
              <c:f>Sheet1!$A$2:$A$20</c:f>
              <c:numCache>
                <c:formatCode>General</c:formatCode>
                <c:ptCount val="1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numCache>
            </c:numRef>
          </c:cat>
          <c:val>
            <c:numRef>
              <c:f>Sheet1!$G$2:$G$20</c:f>
              <c:numCache>
                <c:formatCode>General</c:formatCode>
                <c:ptCount val="19"/>
                <c:pt idx="0">
                  <c:v>0.50250999999999957</c:v>
                </c:pt>
                <c:pt idx="1">
                  <c:v>0.69013000000000002</c:v>
                </c:pt>
                <c:pt idx="2">
                  <c:v>0.93786999999999998</c:v>
                </c:pt>
                <c:pt idx="3">
                  <c:v>1.0309299999999975</c:v>
                </c:pt>
                <c:pt idx="4">
                  <c:v>1.29017</c:v>
                </c:pt>
                <c:pt idx="5">
                  <c:v>1.10381</c:v>
                </c:pt>
                <c:pt idx="6">
                  <c:v>1.1372899999999999</c:v>
                </c:pt>
                <c:pt idx="7">
                  <c:v>1.3037399999999975</c:v>
                </c:pt>
                <c:pt idx="8">
                  <c:v>1.6138299999999974</c:v>
                </c:pt>
                <c:pt idx="9">
                  <c:v>1.30101</c:v>
                </c:pt>
                <c:pt idx="10">
                  <c:v>2.2301500000000001</c:v>
                </c:pt>
                <c:pt idx="11">
                  <c:v>2.1872300000000049</c:v>
                </c:pt>
                <c:pt idx="12">
                  <c:v>1.92032</c:v>
                </c:pt>
                <c:pt idx="13">
                  <c:v>2.3958899999999947</c:v>
                </c:pt>
                <c:pt idx="14">
                  <c:v>2.5759799999999977</c:v>
                </c:pt>
                <c:pt idx="15">
                  <c:v>2.4841099999999998</c:v>
                </c:pt>
                <c:pt idx="16">
                  <c:v>2.3119799999999957</c:v>
                </c:pt>
                <c:pt idx="17">
                  <c:v>3.264180000000005</c:v>
                </c:pt>
                <c:pt idx="18">
                  <c:v>3.3125199999999952</c:v>
                </c:pt>
              </c:numCache>
            </c:numRef>
          </c:val>
          <c:smooth val="0"/>
        </c:ser>
        <c:dLbls>
          <c:showLegendKey val="0"/>
          <c:showVal val="0"/>
          <c:showCatName val="0"/>
          <c:showSerName val="0"/>
          <c:showPercent val="0"/>
          <c:showBubbleSize val="0"/>
        </c:dLbls>
        <c:marker val="1"/>
        <c:smooth val="0"/>
        <c:axId val="434637056"/>
        <c:axId val="434636664"/>
      </c:lineChart>
      <c:catAx>
        <c:axId val="441585024"/>
        <c:scaling>
          <c:orientation val="minMax"/>
        </c:scaling>
        <c:delete val="0"/>
        <c:axPos val="b"/>
        <c:numFmt formatCode="General" sourceLinked="1"/>
        <c:majorTickMark val="out"/>
        <c:minorTickMark val="none"/>
        <c:tickLblPos val="nextTo"/>
        <c:txPr>
          <a:bodyPr rot="-1500000"/>
          <a:lstStyle/>
          <a:p>
            <a:pPr>
              <a:defRPr sz="1400" b="1"/>
            </a:pPr>
            <a:endParaRPr lang="en-US"/>
          </a:p>
        </c:txPr>
        <c:crossAx val="441585416"/>
        <c:crosses val="autoZero"/>
        <c:auto val="1"/>
        <c:lblAlgn val="ctr"/>
        <c:lblOffset val="100"/>
        <c:tickLblSkip val="1"/>
        <c:noMultiLvlLbl val="0"/>
      </c:catAx>
      <c:valAx>
        <c:axId val="441585416"/>
        <c:scaling>
          <c:orientation val="minMax"/>
          <c:max val="140"/>
          <c:min val="0"/>
        </c:scaling>
        <c:delete val="0"/>
        <c:axPos val="l"/>
        <c:majorGridlines>
          <c:spPr>
            <a:ln>
              <a:prstDash val="sysDash"/>
            </a:ln>
          </c:spPr>
        </c:majorGridlines>
        <c:title>
          <c:tx>
            <c:rich>
              <a:bodyPr rot="-5400000" vert="horz"/>
              <a:lstStyle/>
              <a:p>
                <a:pPr>
                  <a:defRPr sz="1700"/>
                </a:pPr>
                <a:r>
                  <a:rPr lang="en-US" sz="1700" dirty="0" smtClean="0"/>
                  <a:t>Number of transplants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441585024"/>
        <c:crosses val="autoZero"/>
        <c:crossBetween val="between"/>
        <c:majorUnit val="20"/>
      </c:valAx>
      <c:valAx>
        <c:axId val="434636664"/>
        <c:scaling>
          <c:orientation val="minMax"/>
          <c:max val="4"/>
        </c:scaling>
        <c:delete val="0"/>
        <c:axPos val="r"/>
        <c:title>
          <c:tx>
            <c:rich>
              <a:bodyPr rot="-5400000" vert="horz"/>
              <a:lstStyle/>
              <a:p>
                <a:pPr>
                  <a:defRPr sz="1500">
                    <a:solidFill>
                      <a:schemeClr val="tx1"/>
                    </a:solidFill>
                  </a:defRPr>
                </a:pPr>
                <a:r>
                  <a:rPr lang="en-US" sz="1500" b="1" i="0" baseline="0" dirty="0" smtClean="0">
                    <a:solidFill>
                      <a:schemeClr val="tx1"/>
                    </a:solidFill>
                  </a:rPr>
                  <a:t>% of transplants</a:t>
                </a:r>
                <a:endParaRPr lang="en-US" sz="1500" b="1" i="0" baseline="0" dirty="0">
                  <a:solidFill>
                    <a:schemeClr val="tx1"/>
                  </a:solidFill>
                </a:endParaRPr>
              </a:p>
            </c:rich>
          </c:tx>
          <c:layout/>
          <c:overlay val="0"/>
        </c:title>
        <c:numFmt formatCode="#,##0.0" sourceLinked="0"/>
        <c:majorTickMark val="out"/>
        <c:minorTickMark val="none"/>
        <c:tickLblPos val="nextTo"/>
        <c:txPr>
          <a:bodyPr/>
          <a:lstStyle/>
          <a:p>
            <a:pPr>
              <a:defRPr sz="1500" b="1"/>
            </a:pPr>
            <a:endParaRPr lang="en-US"/>
          </a:p>
        </c:txPr>
        <c:crossAx val="434637056"/>
        <c:crosses val="max"/>
        <c:crossBetween val="between"/>
        <c:majorUnit val="0.5"/>
      </c:valAx>
      <c:catAx>
        <c:axId val="434637056"/>
        <c:scaling>
          <c:orientation val="minMax"/>
        </c:scaling>
        <c:delete val="1"/>
        <c:axPos val="b"/>
        <c:numFmt formatCode="General" sourceLinked="1"/>
        <c:majorTickMark val="out"/>
        <c:minorTickMark val="none"/>
        <c:tickLblPos val="none"/>
        <c:crossAx val="434636664"/>
        <c:crosses val="autoZero"/>
        <c:auto val="1"/>
        <c:lblAlgn val="ctr"/>
        <c:lblOffset val="100"/>
        <c:noMultiLvlLbl val="0"/>
      </c:catAx>
      <c:spPr>
        <a:solidFill>
          <a:schemeClr val="bg2"/>
        </a:solidFill>
        <a:ln>
          <a:solidFill>
            <a:schemeClr val="tx1"/>
          </a:solidFill>
        </a:ln>
      </c:spPr>
    </c:plotArea>
    <c:legend>
      <c:legendPos val="t"/>
      <c:layout>
        <c:manualLayout>
          <c:xMode val="edge"/>
          <c:yMode val="edge"/>
          <c:x val="9.6998467005783628E-2"/>
          <c:y val="1.6393442622950821E-2"/>
          <c:w val="0.79567858221262178"/>
          <c:h val="0.17199690202659129"/>
        </c:manualLayout>
      </c:layout>
      <c:overlay val="0"/>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12479966552854E-2"/>
          <c:y val="5.0081106664945557E-2"/>
          <c:w val="0.88431665621443334"/>
          <c:h val="0.85229744847468025"/>
        </c:manualLayout>
      </c:layout>
      <c:barChart>
        <c:barDir val="col"/>
        <c:grouping val="stacked"/>
        <c:varyColors val="0"/>
        <c:ser>
          <c:idx val="0"/>
          <c:order val="0"/>
          <c:tx>
            <c:strRef>
              <c:f>Sheet1!$B$1</c:f>
              <c:strCache>
                <c:ptCount val="1"/>
                <c:pt idx="0">
                  <c:v>Primary</c:v>
                </c:pt>
              </c:strCache>
            </c:strRef>
          </c:tx>
          <c:spPr>
            <a:gradFill flip="none" rotWithShape="1">
              <a:gsLst>
                <a:gs pos="0">
                  <a:srgbClr val="009999"/>
                </a:gs>
                <a:gs pos="50000">
                  <a:srgbClr val="00FFFF"/>
                </a:gs>
                <a:gs pos="100000">
                  <a:srgbClr val="009999"/>
                </a:gs>
              </a:gsLst>
              <a:lin ang="10800000" scaled="1"/>
              <a:tileRect/>
            </a:gradFill>
            <a:ln>
              <a:solidFill>
                <a:schemeClr val="bg2"/>
              </a:solidFill>
            </a:ln>
          </c:spPr>
          <c:invertIfNegative val="0"/>
          <c:cat>
            <c:numRef>
              <c:f>Sheet1!$A$2:$A$20</c:f>
              <c:numCache>
                <c:formatCode>General</c:formatCode>
                <c:ptCount val="1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numCache>
            </c:numRef>
          </c:cat>
          <c:val>
            <c:numRef>
              <c:f>Sheet1!$B$2:$B$20</c:f>
              <c:numCache>
                <c:formatCode>General</c:formatCode>
                <c:ptCount val="19"/>
                <c:pt idx="0">
                  <c:v>19</c:v>
                </c:pt>
                <c:pt idx="1">
                  <c:v>29</c:v>
                </c:pt>
                <c:pt idx="2">
                  <c:v>37</c:v>
                </c:pt>
                <c:pt idx="3">
                  <c:v>37</c:v>
                </c:pt>
                <c:pt idx="4">
                  <c:v>48</c:v>
                </c:pt>
                <c:pt idx="5">
                  <c:v>36</c:v>
                </c:pt>
                <c:pt idx="6">
                  <c:v>36</c:v>
                </c:pt>
                <c:pt idx="7">
                  <c:v>40</c:v>
                </c:pt>
                <c:pt idx="8">
                  <c:v>50</c:v>
                </c:pt>
                <c:pt idx="9">
                  <c:v>35</c:v>
                </c:pt>
                <c:pt idx="10">
                  <c:v>64</c:v>
                </c:pt>
                <c:pt idx="11">
                  <c:v>63</c:v>
                </c:pt>
                <c:pt idx="12">
                  <c:v>59</c:v>
                </c:pt>
                <c:pt idx="13">
                  <c:v>67</c:v>
                </c:pt>
                <c:pt idx="14">
                  <c:v>78</c:v>
                </c:pt>
                <c:pt idx="15">
                  <c:v>75</c:v>
                </c:pt>
                <c:pt idx="16">
                  <c:v>70</c:v>
                </c:pt>
                <c:pt idx="17">
                  <c:v>106</c:v>
                </c:pt>
                <c:pt idx="18">
                  <c:v>103</c:v>
                </c:pt>
              </c:numCache>
            </c:numRef>
          </c:val>
        </c:ser>
        <c:ser>
          <c:idx val="1"/>
          <c:order val="1"/>
          <c:tx>
            <c:strRef>
              <c:f>Sheet1!$C$1</c:f>
              <c:strCache>
                <c:ptCount val="1"/>
                <c:pt idx="0">
                  <c:v>Retransplant</c:v>
                </c:pt>
              </c:strCache>
            </c:strRef>
          </c:tx>
          <c:spPr>
            <a:gradFill>
              <a:gsLst>
                <a:gs pos="0">
                  <a:srgbClr val="CC6600"/>
                </a:gs>
                <a:gs pos="50000">
                  <a:srgbClr val="FFC000"/>
                </a:gs>
                <a:gs pos="100000">
                  <a:srgbClr val="CC6600"/>
                </a:gs>
              </a:gsLst>
              <a:lin ang="10800000" scaled="1"/>
            </a:gradFill>
            <a:ln>
              <a:solidFill>
                <a:srgbClr val="000000"/>
              </a:solidFill>
            </a:ln>
          </c:spPr>
          <c:invertIfNegative val="0"/>
          <c:cat>
            <c:numRef>
              <c:f>Sheet1!$A$2:$A$20</c:f>
              <c:numCache>
                <c:formatCode>General</c:formatCode>
                <c:ptCount val="1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numCache>
            </c:numRef>
          </c:cat>
          <c:val>
            <c:numRef>
              <c:f>Sheet1!$C$2:$C$20</c:f>
              <c:numCache>
                <c:formatCode>General</c:formatCode>
                <c:ptCount val="19"/>
                <c:pt idx="0">
                  <c:v>3</c:v>
                </c:pt>
                <c:pt idx="1">
                  <c:v>1</c:v>
                </c:pt>
                <c:pt idx="2">
                  <c:v>3</c:v>
                </c:pt>
                <c:pt idx="3">
                  <c:v>6</c:v>
                </c:pt>
                <c:pt idx="4">
                  <c:v>5</c:v>
                </c:pt>
                <c:pt idx="5">
                  <c:v>6</c:v>
                </c:pt>
                <c:pt idx="6">
                  <c:v>6</c:v>
                </c:pt>
                <c:pt idx="7">
                  <c:v>7</c:v>
                </c:pt>
                <c:pt idx="8">
                  <c:v>6</c:v>
                </c:pt>
                <c:pt idx="9">
                  <c:v>9</c:v>
                </c:pt>
                <c:pt idx="10">
                  <c:v>11</c:v>
                </c:pt>
                <c:pt idx="11">
                  <c:v>12</c:v>
                </c:pt>
                <c:pt idx="12">
                  <c:v>8</c:v>
                </c:pt>
                <c:pt idx="13">
                  <c:v>17</c:v>
                </c:pt>
                <c:pt idx="14">
                  <c:v>11</c:v>
                </c:pt>
                <c:pt idx="15">
                  <c:v>11</c:v>
                </c:pt>
                <c:pt idx="16">
                  <c:v>13</c:v>
                </c:pt>
                <c:pt idx="17">
                  <c:v>12</c:v>
                </c:pt>
                <c:pt idx="18">
                  <c:v>19</c:v>
                </c:pt>
              </c:numCache>
            </c:numRef>
          </c:val>
        </c:ser>
        <c:dLbls>
          <c:showLegendKey val="0"/>
          <c:showVal val="0"/>
          <c:showCatName val="0"/>
          <c:showSerName val="0"/>
          <c:showPercent val="0"/>
          <c:showBubbleSize val="0"/>
        </c:dLbls>
        <c:gapWidth val="35"/>
        <c:overlap val="100"/>
        <c:axId val="434637840"/>
        <c:axId val="434638232"/>
      </c:barChart>
      <c:catAx>
        <c:axId val="434637840"/>
        <c:scaling>
          <c:orientation val="minMax"/>
        </c:scaling>
        <c:delete val="0"/>
        <c:axPos val="b"/>
        <c:numFmt formatCode="General" sourceLinked="1"/>
        <c:majorTickMark val="out"/>
        <c:minorTickMark val="none"/>
        <c:tickLblPos val="nextTo"/>
        <c:txPr>
          <a:bodyPr rot="-1200000"/>
          <a:lstStyle/>
          <a:p>
            <a:pPr>
              <a:defRPr sz="1400" b="1"/>
            </a:pPr>
            <a:endParaRPr lang="en-US"/>
          </a:p>
        </c:txPr>
        <c:crossAx val="434638232"/>
        <c:crosses val="autoZero"/>
        <c:auto val="1"/>
        <c:lblAlgn val="ctr"/>
        <c:lblOffset val="100"/>
        <c:tickLblSkip val="1"/>
        <c:noMultiLvlLbl val="0"/>
      </c:catAx>
      <c:valAx>
        <c:axId val="434638232"/>
        <c:scaling>
          <c:orientation val="minMax"/>
          <c:max val="140"/>
          <c:min val="0"/>
        </c:scaling>
        <c:delete val="0"/>
        <c:axPos val="l"/>
        <c:majorGridlines>
          <c:spPr>
            <a:ln>
              <a:prstDash val="sysDash"/>
            </a:ln>
          </c:spPr>
        </c:majorGridlines>
        <c:title>
          <c:tx>
            <c:rich>
              <a:bodyPr rot="-5400000" vert="horz"/>
              <a:lstStyle/>
              <a:p>
                <a:pPr>
                  <a:defRPr sz="1700"/>
                </a:pPr>
                <a:r>
                  <a:rPr lang="en-US" sz="1700" dirty="0" smtClean="0"/>
                  <a:t>Number of transplants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434637840"/>
        <c:crosses val="autoZero"/>
        <c:crossBetween val="between"/>
        <c:majorUnit val="20"/>
      </c:valAx>
      <c:spPr>
        <a:solidFill>
          <a:schemeClr val="bg2"/>
        </a:solidFill>
        <a:ln>
          <a:solidFill>
            <a:schemeClr val="tx1"/>
          </a:solidFill>
        </a:ln>
      </c:spPr>
    </c:plotArea>
    <c:legend>
      <c:legendPos val="t"/>
      <c:layout>
        <c:manualLayout>
          <c:xMode val="edge"/>
          <c:yMode val="edge"/>
          <c:x val="0.1323966970942792"/>
          <c:y val="8.1967213114754051E-2"/>
          <c:w val="0.50364318398253316"/>
          <c:h val="8.1832967600361434E-2"/>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06522505582376"/>
          <c:y val="0.19367592208868542"/>
          <c:w val="0.53276771653543364"/>
          <c:h val="0.56080812266890512"/>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FFFF00"/>
              </a:solidFill>
              <a:ln>
                <a:solidFill>
                  <a:srgbClr val="000000"/>
                </a:solidFill>
              </a:ln>
            </c:spPr>
          </c:dPt>
          <c:dPt>
            <c:idx val="1"/>
            <c:bubble3D val="0"/>
            <c:spPr>
              <a:solidFill>
                <a:srgbClr val="009900"/>
              </a:solidFill>
              <a:ln>
                <a:solidFill>
                  <a:srgbClr val="000000"/>
                </a:solidFill>
              </a:ln>
            </c:spPr>
          </c:dPt>
          <c:dPt>
            <c:idx val="2"/>
            <c:bubble3D val="0"/>
            <c:spPr>
              <a:solidFill>
                <a:srgbClr val="FF0000"/>
              </a:solidFill>
              <a:ln>
                <a:solidFill>
                  <a:srgbClr val="000000"/>
                </a:solidFill>
              </a:ln>
            </c:spPr>
          </c:dPt>
          <c:dPt>
            <c:idx val="3"/>
            <c:bubble3D val="0"/>
            <c:spPr>
              <a:solidFill>
                <a:srgbClr val="00FFFF"/>
              </a:solidFill>
              <a:ln>
                <a:solidFill>
                  <a:srgbClr val="000000"/>
                </a:solidFill>
              </a:ln>
            </c:spPr>
          </c:dPt>
          <c:dPt>
            <c:idx val="4"/>
            <c:bubble3D val="0"/>
            <c:spPr>
              <a:solidFill>
                <a:srgbClr val="9900FF"/>
              </a:solidFill>
              <a:ln>
                <a:solidFill>
                  <a:srgbClr val="000000"/>
                </a:solidFill>
              </a:ln>
            </c:spPr>
          </c:dPt>
          <c:dPt>
            <c:idx val="5"/>
            <c:bubble3D val="0"/>
            <c:spPr>
              <a:solidFill>
                <a:srgbClr val="00FF00"/>
              </a:solidFill>
              <a:ln>
                <a:solidFill>
                  <a:srgbClr val="000000"/>
                </a:solidFill>
              </a:ln>
            </c:spPr>
          </c:dPt>
          <c:dPt>
            <c:idx val="6"/>
            <c:bubble3D val="0"/>
            <c:spPr>
              <a:solidFill>
                <a:srgbClr val="FF00FF"/>
              </a:solidFill>
              <a:ln>
                <a:solidFill>
                  <a:srgbClr val="000000"/>
                </a:solidFill>
              </a:ln>
            </c:spPr>
          </c:dPt>
          <c:dLbls>
            <c:dLbl>
              <c:idx val="1"/>
              <c:layout>
                <c:manualLayout>
                  <c:x val="0"/>
                  <c:y val="3.5087719298245591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2"/>
              <c:layout>
                <c:manualLayout>
                  <c:x val="5.2654052571786715E-3"/>
                  <c:y val="0"/>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3"/>
              <c:layout>
                <c:manualLayout>
                  <c:x val="-4.9751243781094526E-3"/>
                  <c:y val="3.216374269005845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4"/>
              <c:layout>
                <c:manualLayout>
                  <c:x val="5.7104242566694045E-2"/>
                  <c:y val="2.9239766081871478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5"/>
              <c:layout>
                <c:manualLayout>
                  <c:x val="-3.2338308457711441E-2"/>
                  <c:y val="1.1695906432748551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6"/>
              <c:layout>
                <c:manualLayout>
                  <c:x val="4.9751243781094526E-3"/>
                  <c:y val="1.461988304093568E-2"/>
                </c:manualLayout>
              </c:layout>
              <c:numFmt formatCode="0%" sourceLinked="0"/>
              <c:spPr/>
              <c:txPr>
                <a:bodyPr/>
                <a:lstStyle/>
                <a:p>
                  <a:pPr>
                    <a:defRPr sz="1250" b="1"/>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numFmt formatCode="0%" sourceLinked="0"/>
            <c:spPr>
              <a:noFill/>
              <a:ln>
                <a:noFill/>
              </a:ln>
              <a:effectLst/>
            </c:spPr>
            <c:txPr>
              <a:bodyPr/>
              <a:lstStyle/>
              <a:p>
                <a:pPr>
                  <a:defRPr sz="1300" b="1"/>
                </a:pPr>
                <a:endParaRPr lang="en-US"/>
              </a:p>
            </c:txPr>
            <c:dLblPos val="outEnd"/>
            <c:showLegendKey val="0"/>
            <c:showVal val="1"/>
            <c:showCatName val="1"/>
            <c:showSerName val="0"/>
            <c:showPercent val="0"/>
            <c:showBubbleSize val="0"/>
            <c:separator>
</c:separator>
            <c:showLeaderLines val="1"/>
            <c:extLst>
              <c:ext xmlns:c15="http://schemas.microsoft.com/office/drawing/2012/chart" uri="{CE6537A1-D6FC-4f65-9D91-7224C49458BB}">
                <c15:layout/>
              </c:ext>
            </c:extLst>
          </c:dLbls>
          <c:cat>
            <c:strRef>
              <c:f>Sheet1!$A$2:$A$8</c:f>
              <c:strCache>
                <c:ptCount val="7"/>
                <c:pt idx="0">
                  <c:v>Myopathy</c:v>
                </c:pt>
                <c:pt idx="1">
                  <c:v>Primary Failure</c:v>
                </c:pt>
                <c:pt idx="2">
                  <c:v>CAD</c:v>
                </c:pt>
                <c:pt idx="3">
                  <c:v>Other</c:v>
                </c:pt>
                <c:pt idx="4">
                  <c:v>Rejection</c:v>
                </c:pt>
                <c:pt idx="5">
                  <c:v>Non-specific</c:v>
                </c:pt>
                <c:pt idx="6">
                  <c:v>Valvular</c:v>
                </c:pt>
              </c:strCache>
            </c:strRef>
          </c:cat>
          <c:val>
            <c:numRef>
              <c:f>Sheet1!$B$2:$B$8</c:f>
              <c:numCache>
                <c:formatCode>0.00%</c:formatCode>
                <c:ptCount val="7"/>
                <c:pt idx="0">
                  <c:v>0.18337000000000001</c:v>
                </c:pt>
                <c:pt idx="1">
                  <c:v>5.0784000000000003E-2</c:v>
                </c:pt>
                <c:pt idx="2">
                  <c:v>0.43591999999999997</c:v>
                </c:pt>
                <c:pt idx="3">
                  <c:v>1.1929E-2</c:v>
                </c:pt>
                <c:pt idx="4">
                  <c:v>0.13156000000000001</c:v>
                </c:pt>
                <c:pt idx="5">
                  <c:v>0.17416000000000001</c:v>
                </c:pt>
                <c:pt idx="6">
                  <c:v>1.227E-2</c:v>
                </c:pt>
              </c:numCache>
            </c:numRef>
          </c:val>
        </c:ser>
        <c:dLbls>
          <c:showLegendKey val="0"/>
          <c:showVal val="0"/>
          <c:showCatName val="0"/>
          <c:showSerName val="0"/>
          <c:showPercent val="0"/>
          <c:showBubbleSize val="0"/>
          <c:showLeaderLines val="1"/>
        </c:dLbls>
        <c:firstSliceAng val="70"/>
      </c:pieChart>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08208064900978"/>
          <c:y val="0.1442028617390568"/>
          <c:w val="0.86362491052259582"/>
          <c:h val="0.74665395341208574"/>
        </c:manualLayout>
      </c:layout>
      <c:barChart>
        <c:barDir val="col"/>
        <c:grouping val="percentStacked"/>
        <c:varyColors val="0"/>
        <c:ser>
          <c:idx val="0"/>
          <c:order val="0"/>
          <c:tx>
            <c:strRef>
              <c:f>Sheet1!$A$2</c:f>
              <c:strCache>
                <c:ptCount val="1"/>
                <c:pt idx="0">
                  <c:v>&lt;18.5</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Sheet1!$B$2:$D$2</c:f>
              <c:numCache>
                <c:formatCode>General</c:formatCode>
                <c:ptCount val="3"/>
                <c:pt idx="0">
                  <c:v>1.855</c:v>
                </c:pt>
                <c:pt idx="1">
                  <c:v>2.4767999999999977</c:v>
                </c:pt>
                <c:pt idx="2">
                  <c:v>2.6779999999999999</c:v>
                </c:pt>
              </c:numCache>
            </c:numRef>
          </c:val>
        </c:ser>
        <c:ser>
          <c:idx val="1"/>
          <c:order val="1"/>
          <c:tx>
            <c:strRef>
              <c:f>Sheet1!$A$3</c:f>
              <c:strCache>
                <c:ptCount val="1"/>
                <c:pt idx="0">
                  <c:v>18.5-&lt;25</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Sheet1!$B$3:$D$3</c:f>
              <c:numCache>
                <c:formatCode>General</c:formatCode>
                <c:ptCount val="3"/>
                <c:pt idx="0">
                  <c:v>73.502299999999991</c:v>
                </c:pt>
                <c:pt idx="1">
                  <c:v>35.266500000000072</c:v>
                </c:pt>
                <c:pt idx="2">
                  <c:v>71.587199999999996</c:v>
                </c:pt>
              </c:numCache>
            </c:numRef>
          </c:val>
        </c:ser>
        <c:ser>
          <c:idx val="2"/>
          <c:order val="2"/>
          <c:tx>
            <c:strRef>
              <c:f>Sheet1!$A$4</c:f>
              <c:strCache>
                <c:ptCount val="1"/>
                <c:pt idx="0">
                  <c:v>25-&lt;30</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Sheet1!$B$4:$D$4</c:f>
              <c:numCache>
                <c:formatCode>General</c:formatCode>
                <c:ptCount val="3"/>
                <c:pt idx="0">
                  <c:v>18.266599999999947</c:v>
                </c:pt>
                <c:pt idx="1">
                  <c:v>37.186200000000007</c:v>
                </c:pt>
                <c:pt idx="2">
                  <c:v>19.725699999999943</c:v>
                </c:pt>
              </c:numCache>
            </c:numRef>
          </c:val>
        </c:ser>
        <c:ser>
          <c:idx val="3"/>
          <c:order val="3"/>
          <c:tx>
            <c:strRef>
              <c:f>Sheet1!$A$5</c:f>
              <c:strCache>
                <c:ptCount val="1"/>
                <c:pt idx="0">
                  <c:v>30-&lt;35</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Sheet1!$B$5:$D$5</c:f>
              <c:numCache>
                <c:formatCode>General</c:formatCode>
                <c:ptCount val="3"/>
                <c:pt idx="0">
                  <c:v>5.7069999999999999</c:v>
                </c:pt>
                <c:pt idx="1">
                  <c:v>19.908699999999936</c:v>
                </c:pt>
                <c:pt idx="2">
                  <c:v>4.9640999999999975</c:v>
                </c:pt>
              </c:numCache>
            </c:numRef>
          </c:val>
        </c:ser>
        <c:ser>
          <c:idx val="4"/>
          <c:order val="4"/>
          <c:tx>
            <c:strRef>
              <c:f>Sheet1!$A$6</c:f>
              <c:strCache>
                <c:ptCount val="1"/>
                <c:pt idx="0">
                  <c:v>35+</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Sheet1!$B$6:$D$6</c:f>
              <c:numCache>
                <c:formatCode>General</c:formatCode>
                <c:ptCount val="3"/>
                <c:pt idx="0">
                  <c:v>0.66900000000000148</c:v>
                </c:pt>
                <c:pt idx="1">
                  <c:v>5.1617999999999995</c:v>
                </c:pt>
                <c:pt idx="2">
                  <c:v>1.0450999999999975</c:v>
                </c:pt>
              </c:numCache>
            </c:numRef>
          </c:val>
        </c:ser>
        <c:dLbls>
          <c:showLegendKey val="0"/>
          <c:showVal val="0"/>
          <c:showCatName val="0"/>
          <c:showSerName val="0"/>
          <c:showPercent val="0"/>
          <c:showBubbleSize val="0"/>
        </c:dLbls>
        <c:gapWidth val="40"/>
        <c:overlap val="100"/>
        <c:axId val="480081752"/>
        <c:axId val="480082144"/>
      </c:barChart>
      <c:catAx>
        <c:axId val="480081752"/>
        <c:scaling>
          <c:orientation val="minMax"/>
        </c:scaling>
        <c:delete val="0"/>
        <c:axPos val="b"/>
        <c:numFmt formatCode="General" sourceLinked="0"/>
        <c:majorTickMark val="out"/>
        <c:minorTickMark val="none"/>
        <c:tickLblPos val="nextTo"/>
        <c:txPr>
          <a:bodyPr/>
          <a:lstStyle/>
          <a:p>
            <a:pPr>
              <a:defRPr sz="1500" b="1"/>
            </a:pPr>
            <a:endParaRPr lang="en-US"/>
          </a:p>
        </c:txPr>
        <c:crossAx val="480082144"/>
        <c:crosses val="autoZero"/>
        <c:auto val="1"/>
        <c:lblAlgn val="ctr"/>
        <c:lblOffset val="100"/>
        <c:noMultiLvlLbl val="0"/>
      </c:catAx>
      <c:valAx>
        <c:axId val="480082144"/>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480081752"/>
        <c:crosses val="autoZero"/>
        <c:crossBetween val="between"/>
        <c:majorUnit val="0.2"/>
      </c:valAx>
      <c:spPr>
        <a:solidFill>
          <a:srgbClr val="000000"/>
        </a:solidFill>
        <a:ln w="12700">
          <a:solidFill>
            <a:srgbClr val="FFFFFF"/>
          </a:solidFill>
        </a:ln>
      </c:spPr>
    </c:plotArea>
    <c:legend>
      <c:legendPos val="t"/>
      <c:layout>
        <c:manualLayout>
          <c:xMode val="edge"/>
          <c:yMode val="edge"/>
          <c:x val="0.15303030303030801"/>
          <c:y val="1.5625E-2"/>
          <c:w val="0.79149892627059715"/>
          <c:h val="9.8136893044623724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08208064900978"/>
          <c:y val="0.1442028617390568"/>
          <c:w val="0.86362491052259627"/>
          <c:h val="0.73102895341207674"/>
        </c:manualLayout>
      </c:layout>
      <c:barChart>
        <c:barDir val="col"/>
        <c:grouping val="percentStacked"/>
        <c:varyColors val="0"/>
        <c:ser>
          <c:idx val="0"/>
          <c:order val="0"/>
          <c:tx>
            <c:strRef>
              <c:f>Sheet1!$A$2</c:f>
              <c:strCache>
                <c:ptCount val="1"/>
                <c:pt idx="0">
                  <c:v>&lt;18.5</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Sheet1!$B$1:$G$1</c:f>
              <c:strCache>
                <c:ptCount val="6"/>
                <c:pt idx="0">
                  <c:v>Myopathy</c:v>
                </c:pt>
                <c:pt idx="1">
                  <c:v>Congenital</c:v>
                </c:pt>
                <c:pt idx="2">
                  <c:v>CAD</c:v>
                </c:pt>
                <c:pt idx="3">
                  <c:v>Retransplant</c:v>
                </c:pt>
                <c:pt idx="4">
                  <c:v>Valvular</c:v>
                </c:pt>
                <c:pt idx="5">
                  <c:v>Other</c:v>
                </c:pt>
              </c:strCache>
            </c:strRef>
          </c:cat>
          <c:val>
            <c:numRef>
              <c:f>Sheet1!$B$2:$G$2</c:f>
              <c:numCache>
                <c:formatCode>General</c:formatCode>
                <c:ptCount val="6"/>
                <c:pt idx="0">
                  <c:v>2.6375000000000002</c:v>
                </c:pt>
                <c:pt idx="1">
                  <c:v>6.4968000000000004</c:v>
                </c:pt>
                <c:pt idx="2">
                  <c:v>1.1144000000000001</c:v>
                </c:pt>
                <c:pt idx="3">
                  <c:v>5.0235000000000003</c:v>
                </c:pt>
                <c:pt idx="4">
                  <c:v>1.9391</c:v>
                </c:pt>
                <c:pt idx="5">
                  <c:v>4.2253999999999996</c:v>
                </c:pt>
              </c:numCache>
            </c:numRef>
          </c:val>
        </c:ser>
        <c:ser>
          <c:idx val="1"/>
          <c:order val="1"/>
          <c:tx>
            <c:strRef>
              <c:f>Sheet1!$A$3</c:f>
              <c:strCache>
                <c:ptCount val="1"/>
                <c:pt idx="0">
                  <c:v>18.5-&lt;25</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Sheet1!$B$1:$G$1</c:f>
              <c:strCache>
                <c:ptCount val="6"/>
                <c:pt idx="0">
                  <c:v>Myopathy</c:v>
                </c:pt>
                <c:pt idx="1">
                  <c:v>Congenital</c:v>
                </c:pt>
                <c:pt idx="2">
                  <c:v>CAD</c:v>
                </c:pt>
                <c:pt idx="3">
                  <c:v>Retransplant</c:v>
                </c:pt>
                <c:pt idx="4">
                  <c:v>Valvular</c:v>
                </c:pt>
                <c:pt idx="5">
                  <c:v>Other</c:v>
                </c:pt>
              </c:strCache>
            </c:strRef>
          </c:cat>
          <c:val>
            <c:numRef>
              <c:f>Sheet1!$B$3:$G$3</c:f>
              <c:numCache>
                <c:formatCode>General</c:formatCode>
                <c:ptCount val="6"/>
                <c:pt idx="0">
                  <c:v>52.0991</c:v>
                </c:pt>
                <c:pt idx="1">
                  <c:v>63.948999999999998</c:v>
                </c:pt>
                <c:pt idx="2">
                  <c:v>46.867899999999999</c:v>
                </c:pt>
                <c:pt idx="3">
                  <c:v>46.781799999999997</c:v>
                </c:pt>
                <c:pt idx="4">
                  <c:v>65.789500000000004</c:v>
                </c:pt>
                <c:pt idx="5">
                  <c:v>39.436599999999999</c:v>
                </c:pt>
              </c:numCache>
            </c:numRef>
          </c:val>
        </c:ser>
        <c:ser>
          <c:idx val="2"/>
          <c:order val="2"/>
          <c:tx>
            <c:strRef>
              <c:f>Sheet1!$A$4</c:f>
              <c:strCache>
                <c:ptCount val="1"/>
                <c:pt idx="0">
                  <c:v>25-&lt;30</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Sheet1!$B$1:$G$1</c:f>
              <c:strCache>
                <c:ptCount val="6"/>
                <c:pt idx="0">
                  <c:v>Myopathy</c:v>
                </c:pt>
                <c:pt idx="1">
                  <c:v>Congenital</c:v>
                </c:pt>
                <c:pt idx="2">
                  <c:v>CAD</c:v>
                </c:pt>
                <c:pt idx="3">
                  <c:v>Retransplant</c:v>
                </c:pt>
                <c:pt idx="4">
                  <c:v>Valvular</c:v>
                </c:pt>
                <c:pt idx="5">
                  <c:v>Other</c:v>
                </c:pt>
              </c:strCache>
            </c:strRef>
          </c:cat>
          <c:val>
            <c:numRef>
              <c:f>Sheet1!$B$4:$G$4</c:f>
              <c:numCache>
                <c:formatCode>General</c:formatCode>
                <c:ptCount val="6"/>
                <c:pt idx="0">
                  <c:v>28.072800000000001</c:v>
                </c:pt>
                <c:pt idx="1">
                  <c:v>20.382200000000001</c:v>
                </c:pt>
                <c:pt idx="2">
                  <c:v>33.041200000000003</c:v>
                </c:pt>
                <c:pt idx="3">
                  <c:v>30.298300000000001</c:v>
                </c:pt>
                <c:pt idx="4">
                  <c:v>23.961200000000002</c:v>
                </c:pt>
                <c:pt idx="5">
                  <c:v>35.915500000000002</c:v>
                </c:pt>
              </c:numCache>
            </c:numRef>
          </c:val>
        </c:ser>
        <c:ser>
          <c:idx val="3"/>
          <c:order val="3"/>
          <c:tx>
            <c:strRef>
              <c:f>Sheet1!$A$5</c:f>
              <c:strCache>
                <c:ptCount val="1"/>
                <c:pt idx="0">
                  <c:v>30-&lt;35</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0" scaled="1"/>
              <a:tileRect/>
            </a:gradFill>
            <a:ln>
              <a:solidFill>
                <a:srgbClr val="000000"/>
              </a:solidFill>
            </a:ln>
          </c:spPr>
          <c:invertIfNegative val="0"/>
          <c:cat>
            <c:strRef>
              <c:f>Sheet1!$B$1:$G$1</c:f>
              <c:strCache>
                <c:ptCount val="6"/>
                <c:pt idx="0">
                  <c:v>Myopathy</c:v>
                </c:pt>
                <c:pt idx="1">
                  <c:v>Congenital</c:v>
                </c:pt>
                <c:pt idx="2">
                  <c:v>CAD</c:v>
                </c:pt>
                <c:pt idx="3">
                  <c:v>Retransplant</c:v>
                </c:pt>
                <c:pt idx="4">
                  <c:v>Valvular</c:v>
                </c:pt>
                <c:pt idx="5">
                  <c:v>Other</c:v>
                </c:pt>
              </c:strCache>
            </c:strRef>
          </c:cat>
          <c:val>
            <c:numRef>
              <c:f>Sheet1!$B$5:$G$5</c:f>
              <c:numCache>
                <c:formatCode>General</c:formatCode>
                <c:ptCount val="6"/>
                <c:pt idx="0">
                  <c:v>13.5053</c:v>
                </c:pt>
                <c:pt idx="1">
                  <c:v>7.0064000000000002</c:v>
                </c:pt>
                <c:pt idx="2">
                  <c:v>15.9472</c:v>
                </c:pt>
                <c:pt idx="3">
                  <c:v>13.9717</c:v>
                </c:pt>
                <c:pt idx="4">
                  <c:v>6.7866999999999997</c:v>
                </c:pt>
                <c:pt idx="5">
                  <c:v>16.901399999999999</c:v>
                </c:pt>
              </c:numCache>
            </c:numRef>
          </c:val>
        </c:ser>
        <c:ser>
          <c:idx val="4"/>
          <c:order val="4"/>
          <c:tx>
            <c:strRef>
              <c:f>Sheet1!$A$6</c:f>
              <c:strCache>
                <c:ptCount val="1"/>
                <c:pt idx="0">
                  <c:v>35+</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Sheet1!$B$1:$G$1</c:f>
              <c:strCache>
                <c:ptCount val="6"/>
                <c:pt idx="0">
                  <c:v>Myopathy</c:v>
                </c:pt>
                <c:pt idx="1">
                  <c:v>Congenital</c:v>
                </c:pt>
                <c:pt idx="2">
                  <c:v>CAD</c:v>
                </c:pt>
                <c:pt idx="3">
                  <c:v>Retransplant</c:v>
                </c:pt>
                <c:pt idx="4">
                  <c:v>Valvular</c:v>
                </c:pt>
                <c:pt idx="5">
                  <c:v>Other</c:v>
                </c:pt>
              </c:strCache>
            </c:strRef>
          </c:cat>
          <c:val>
            <c:numRef>
              <c:f>Sheet1!$B$6:$G$6</c:f>
              <c:numCache>
                <c:formatCode>General</c:formatCode>
                <c:ptCount val="6"/>
                <c:pt idx="0">
                  <c:v>3.6852</c:v>
                </c:pt>
                <c:pt idx="1">
                  <c:v>2.1656</c:v>
                </c:pt>
                <c:pt idx="2">
                  <c:v>3.0293000000000001</c:v>
                </c:pt>
                <c:pt idx="3">
                  <c:v>3.9245999999999999</c:v>
                </c:pt>
                <c:pt idx="4">
                  <c:v>1.5235000000000001</c:v>
                </c:pt>
                <c:pt idx="5">
                  <c:v>3.5211000000000001</c:v>
                </c:pt>
              </c:numCache>
            </c:numRef>
          </c:val>
        </c:ser>
        <c:dLbls>
          <c:showLegendKey val="0"/>
          <c:showVal val="0"/>
          <c:showCatName val="0"/>
          <c:showSerName val="0"/>
          <c:showPercent val="0"/>
          <c:showBubbleSize val="0"/>
        </c:dLbls>
        <c:gapWidth val="35"/>
        <c:overlap val="100"/>
        <c:axId val="491509880"/>
        <c:axId val="480799096"/>
      </c:barChart>
      <c:catAx>
        <c:axId val="491509880"/>
        <c:scaling>
          <c:orientation val="minMax"/>
        </c:scaling>
        <c:delete val="0"/>
        <c:axPos val="b"/>
        <c:numFmt formatCode="General" sourceLinked="0"/>
        <c:majorTickMark val="out"/>
        <c:minorTickMark val="none"/>
        <c:tickLblPos val="nextTo"/>
        <c:txPr>
          <a:bodyPr rot="0"/>
          <a:lstStyle/>
          <a:p>
            <a:pPr>
              <a:defRPr sz="1500" b="1"/>
            </a:pPr>
            <a:endParaRPr lang="en-US"/>
          </a:p>
        </c:txPr>
        <c:crossAx val="480799096"/>
        <c:crosses val="autoZero"/>
        <c:auto val="1"/>
        <c:lblAlgn val="ctr"/>
        <c:lblOffset val="100"/>
        <c:tickLblSkip val="1"/>
        <c:noMultiLvlLbl val="0"/>
      </c:catAx>
      <c:valAx>
        <c:axId val="480799096"/>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491509880"/>
        <c:crosses val="autoZero"/>
        <c:crossBetween val="between"/>
        <c:majorUnit val="0.2"/>
      </c:valAx>
      <c:spPr>
        <a:solidFill>
          <a:srgbClr val="000000"/>
        </a:solidFill>
        <a:ln w="12700">
          <a:solidFill>
            <a:srgbClr val="FFFFFF"/>
          </a:solidFill>
        </a:ln>
      </c:spPr>
    </c:plotArea>
    <c:legend>
      <c:legendPos val="t"/>
      <c:layout>
        <c:manualLayout>
          <c:xMode val="edge"/>
          <c:yMode val="edge"/>
          <c:x val="0.15303030303030807"/>
          <c:y val="1.5625E-2"/>
          <c:w val="0.79149892627059748"/>
          <c:h val="9.813689304462378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08208064900978"/>
          <c:y val="4.7848794291338932E-2"/>
          <c:w val="0.86362491052259627"/>
          <c:h val="0.81175812007874015"/>
        </c:manualLayout>
      </c:layout>
      <c:barChart>
        <c:barDir val="col"/>
        <c:grouping val="clustered"/>
        <c:varyColors val="0"/>
        <c:ser>
          <c:idx val="0"/>
          <c:order val="0"/>
          <c:tx>
            <c:strRef>
              <c:f>Sheet1!$A$2</c:f>
              <c:strCache>
                <c:ptCount val="1"/>
                <c:pt idx="0">
                  <c:v>Diabetes</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Sheet1!$B$2:$D$2</c:f>
              <c:numCache>
                <c:formatCode>General</c:formatCode>
                <c:ptCount val="3"/>
                <c:pt idx="0">
                  <c:v>11.6221</c:v>
                </c:pt>
                <c:pt idx="1">
                  <c:v>26.76109999999996</c:v>
                </c:pt>
                <c:pt idx="2">
                  <c:v>13.6111</c:v>
                </c:pt>
              </c:numCache>
            </c:numRef>
          </c:val>
        </c:ser>
        <c:dLbls>
          <c:showLegendKey val="0"/>
          <c:showVal val="0"/>
          <c:showCatName val="0"/>
          <c:showSerName val="0"/>
          <c:showPercent val="0"/>
          <c:showBubbleSize val="0"/>
        </c:dLbls>
        <c:gapWidth val="40"/>
        <c:axId val="480799880"/>
        <c:axId val="480800272"/>
      </c:barChart>
      <c:catAx>
        <c:axId val="480799880"/>
        <c:scaling>
          <c:orientation val="minMax"/>
        </c:scaling>
        <c:delete val="0"/>
        <c:axPos val="b"/>
        <c:numFmt formatCode="General" sourceLinked="0"/>
        <c:majorTickMark val="out"/>
        <c:minorTickMark val="none"/>
        <c:tickLblPos val="nextTo"/>
        <c:txPr>
          <a:bodyPr/>
          <a:lstStyle/>
          <a:p>
            <a:pPr>
              <a:defRPr sz="1500" b="1"/>
            </a:pPr>
            <a:endParaRPr lang="en-US"/>
          </a:p>
        </c:txPr>
        <c:crossAx val="480800272"/>
        <c:crosses val="autoZero"/>
        <c:auto val="1"/>
        <c:lblAlgn val="ctr"/>
        <c:lblOffset val="100"/>
        <c:noMultiLvlLbl val="0"/>
      </c:catAx>
      <c:valAx>
        <c:axId val="480800272"/>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2.4693271295633548E-2"/>
              <c:y val="0.27372129265091866"/>
            </c:manualLayout>
          </c:layout>
          <c:overlay val="0"/>
        </c:title>
        <c:numFmt formatCode="General" sourceLinked="1"/>
        <c:majorTickMark val="out"/>
        <c:minorTickMark val="none"/>
        <c:tickLblPos val="nextTo"/>
        <c:txPr>
          <a:bodyPr/>
          <a:lstStyle/>
          <a:p>
            <a:pPr>
              <a:defRPr sz="1500" b="1"/>
            </a:pPr>
            <a:endParaRPr lang="en-US"/>
          </a:p>
        </c:txPr>
        <c:crossAx val="480799880"/>
        <c:crosses val="autoZero"/>
        <c:crossBetween val="between"/>
      </c:valAx>
      <c:spPr>
        <a:solidFill>
          <a:srgbClr val="000000"/>
        </a:solidFill>
        <a:ln w="12700">
          <a:solidFill>
            <a:srgbClr val="FFFFFF"/>
          </a:solidFill>
        </a:ln>
      </c:spPr>
    </c:plotArea>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08208064900978"/>
          <c:y val="6.3473794291338939E-2"/>
          <c:w val="0.86362491052259682"/>
          <c:h val="0.81175812007874015"/>
        </c:manualLayout>
      </c:layout>
      <c:barChart>
        <c:barDir val="col"/>
        <c:grouping val="clustered"/>
        <c:varyColors val="0"/>
        <c:ser>
          <c:idx val="0"/>
          <c:order val="0"/>
          <c:tx>
            <c:strRef>
              <c:f>Sheet1!$B$1</c:f>
              <c:strCache>
                <c:ptCount val="1"/>
                <c:pt idx="0">
                  <c:v>%</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Sheet1!$A$2:$A$7</c:f>
              <c:strCache>
                <c:ptCount val="6"/>
                <c:pt idx="0">
                  <c:v>Myopathy</c:v>
                </c:pt>
                <c:pt idx="1">
                  <c:v>Congenital</c:v>
                </c:pt>
                <c:pt idx="2">
                  <c:v>CAD</c:v>
                </c:pt>
                <c:pt idx="3">
                  <c:v>Retransplant</c:v>
                </c:pt>
                <c:pt idx="4">
                  <c:v>Valvular</c:v>
                </c:pt>
                <c:pt idx="5">
                  <c:v>Other</c:v>
                </c:pt>
              </c:strCache>
            </c:strRef>
          </c:cat>
          <c:val>
            <c:numRef>
              <c:f>Sheet1!$B$2:$B$7</c:f>
              <c:numCache>
                <c:formatCode>General</c:formatCode>
                <c:ptCount val="6"/>
                <c:pt idx="0">
                  <c:v>19.743299999999959</c:v>
                </c:pt>
                <c:pt idx="1">
                  <c:v>5.2524999999999995</c:v>
                </c:pt>
                <c:pt idx="2">
                  <c:v>35.585300000000011</c:v>
                </c:pt>
                <c:pt idx="3">
                  <c:v>23.828099999999989</c:v>
                </c:pt>
                <c:pt idx="4">
                  <c:v>17.87559999999996</c:v>
                </c:pt>
                <c:pt idx="5">
                  <c:v>15.238099999999999</c:v>
                </c:pt>
              </c:numCache>
            </c:numRef>
          </c:val>
        </c:ser>
        <c:dLbls>
          <c:showLegendKey val="0"/>
          <c:showVal val="0"/>
          <c:showCatName val="0"/>
          <c:showSerName val="0"/>
          <c:showPercent val="0"/>
          <c:showBubbleSize val="0"/>
        </c:dLbls>
        <c:gapWidth val="35"/>
        <c:axId val="480801056"/>
        <c:axId val="480801448"/>
      </c:barChart>
      <c:catAx>
        <c:axId val="480801056"/>
        <c:scaling>
          <c:orientation val="minMax"/>
        </c:scaling>
        <c:delete val="0"/>
        <c:axPos val="b"/>
        <c:numFmt formatCode="General" sourceLinked="0"/>
        <c:majorTickMark val="out"/>
        <c:minorTickMark val="none"/>
        <c:tickLblPos val="nextTo"/>
        <c:txPr>
          <a:bodyPr/>
          <a:lstStyle/>
          <a:p>
            <a:pPr>
              <a:defRPr sz="1500" b="1"/>
            </a:pPr>
            <a:endParaRPr lang="en-US"/>
          </a:p>
        </c:txPr>
        <c:crossAx val="480801448"/>
        <c:crosses val="autoZero"/>
        <c:auto val="1"/>
        <c:lblAlgn val="ctr"/>
        <c:lblOffset val="100"/>
        <c:noMultiLvlLbl val="0"/>
      </c:catAx>
      <c:valAx>
        <c:axId val="480801448"/>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2.4693271295633548E-2"/>
              <c:y val="0.30236712598425319"/>
            </c:manualLayout>
          </c:layout>
          <c:overlay val="0"/>
        </c:title>
        <c:numFmt formatCode="General" sourceLinked="1"/>
        <c:majorTickMark val="out"/>
        <c:minorTickMark val="none"/>
        <c:tickLblPos val="nextTo"/>
        <c:txPr>
          <a:bodyPr/>
          <a:lstStyle/>
          <a:p>
            <a:pPr>
              <a:defRPr sz="1500" b="1"/>
            </a:pPr>
            <a:endParaRPr lang="en-US"/>
          </a:p>
        </c:txPr>
        <c:crossAx val="480801056"/>
        <c:crosses val="autoZero"/>
        <c:crossBetween val="between"/>
      </c:valAx>
      <c:spPr>
        <a:solidFill>
          <a:srgbClr val="000000"/>
        </a:solidFill>
        <a:ln w="12700">
          <a:solidFill>
            <a:srgbClr val="FFFFFF"/>
          </a:solidFill>
        </a:ln>
      </c:spPr>
    </c:plotArea>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08208064900978"/>
          <c:y val="6.3473794291338939E-2"/>
          <c:w val="0.86362491052259682"/>
          <c:h val="0.81175812007874015"/>
        </c:manualLayout>
      </c:layout>
      <c:barChart>
        <c:barDir val="col"/>
        <c:grouping val="clustered"/>
        <c:varyColors val="0"/>
        <c:ser>
          <c:idx val="0"/>
          <c:order val="0"/>
          <c:tx>
            <c:strRef>
              <c:f>Sheet1!$A$2</c:f>
              <c:strCache>
                <c:ptCount val="1"/>
                <c:pt idx="0">
                  <c:v>Cigarette history</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Sheet1!$B$2:$D$2</c:f>
              <c:numCache>
                <c:formatCode>General</c:formatCode>
                <c:ptCount val="3"/>
                <c:pt idx="0">
                  <c:v>28.492799999999935</c:v>
                </c:pt>
                <c:pt idx="1">
                  <c:v>47.743500000000012</c:v>
                </c:pt>
                <c:pt idx="2">
                  <c:v>31.172799999999963</c:v>
                </c:pt>
              </c:numCache>
            </c:numRef>
          </c:val>
        </c:ser>
        <c:dLbls>
          <c:showLegendKey val="0"/>
          <c:showVal val="0"/>
          <c:showCatName val="0"/>
          <c:showSerName val="0"/>
          <c:showPercent val="0"/>
          <c:showBubbleSize val="0"/>
        </c:dLbls>
        <c:gapWidth val="40"/>
        <c:axId val="480802232"/>
        <c:axId val="480802624"/>
      </c:barChart>
      <c:catAx>
        <c:axId val="480802232"/>
        <c:scaling>
          <c:orientation val="minMax"/>
        </c:scaling>
        <c:delete val="0"/>
        <c:axPos val="b"/>
        <c:numFmt formatCode="General" sourceLinked="0"/>
        <c:majorTickMark val="out"/>
        <c:minorTickMark val="none"/>
        <c:tickLblPos val="nextTo"/>
        <c:txPr>
          <a:bodyPr/>
          <a:lstStyle/>
          <a:p>
            <a:pPr>
              <a:defRPr sz="1500" b="1"/>
            </a:pPr>
            <a:endParaRPr lang="en-US"/>
          </a:p>
        </c:txPr>
        <c:crossAx val="480802624"/>
        <c:crosses val="autoZero"/>
        <c:auto val="1"/>
        <c:lblAlgn val="ctr"/>
        <c:lblOffset val="100"/>
        <c:noMultiLvlLbl val="0"/>
      </c:catAx>
      <c:valAx>
        <c:axId val="480802624"/>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1.5602362204724409E-2"/>
              <c:y val="0.30004285597112862"/>
            </c:manualLayout>
          </c:layout>
          <c:overlay val="0"/>
        </c:title>
        <c:numFmt formatCode="General" sourceLinked="1"/>
        <c:majorTickMark val="out"/>
        <c:minorTickMark val="none"/>
        <c:tickLblPos val="nextTo"/>
        <c:txPr>
          <a:bodyPr/>
          <a:lstStyle/>
          <a:p>
            <a:pPr>
              <a:defRPr sz="1500" b="1"/>
            </a:pPr>
            <a:endParaRPr lang="en-US"/>
          </a:p>
        </c:txPr>
        <c:crossAx val="480802232"/>
        <c:crosses val="autoZero"/>
        <c:crossBetween val="between"/>
      </c:valAx>
      <c:spPr>
        <a:solidFill>
          <a:srgbClr val="000000"/>
        </a:solidFill>
        <a:ln w="12700">
          <a:solidFill>
            <a:srgbClr val="FFFFFF"/>
          </a:solidFill>
        </a:ln>
      </c:spPr>
    </c:plotArea>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08208064900978"/>
          <c:y val="0.1442028617390568"/>
          <c:w val="0.86362491052259727"/>
          <c:h val="0.74665395341208574"/>
        </c:manualLayout>
      </c:layout>
      <c:barChart>
        <c:barDir val="col"/>
        <c:grouping val="clustered"/>
        <c:varyColors val="0"/>
        <c:ser>
          <c:idx val="0"/>
          <c:order val="0"/>
          <c:tx>
            <c:strRef>
              <c:f>Sheet1!$A$2</c:f>
              <c:strCache>
                <c:ptCount val="1"/>
                <c:pt idx="0">
                  <c:v>COPD</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Sheet1!$B$1:$D$1</c:f>
              <c:strCache>
                <c:ptCount val="3"/>
                <c:pt idx="0">
                  <c:v>Myopathy</c:v>
                </c:pt>
                <c:pt idx="1">
                  <c:v>CAD</c:v>
                </c:pt>
                <c:pt idx="2">
                  <c:v>All Diagnoses</c:v>
                </c:pt>
              </c:strCache>
            </c:strRef>
          </c:cat>
          <c:val>
            <c:numRef>
              <c:f>Sheet1!$B$2:$D$2</c:f>
              <c:numCache>
                <c:formatCode>General</c:formatCode>
                <c:ptCount val="3"/>
                <c:pt idx="0">
                  <c:v>3.4003999999999999</c:v>
                </c:pt>
                <c:pt idx="1">
                  <c:v>6.4357000000000024</c:v>
                </c:pt>
                <c:pt idx="2">
                  <c:v>4.4527000000000001</c:v>
                </c:pt>
              </c:numCache>
            </c:numRef>
          </c:val>
        </c:ser>
        <c:ser>
          <c:idx val="1"/>
          <c:order val="1"/>
          <c:tx>
            <c:strRef>
              <c:f>Sheet1!$A$3</c:f>
              <c:strCache>
                <c:ptCount val="1"/>
                <c:pt idx="0">
                  <c:v>Cigarette history</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Sheet1!$B$1:$D$1</c:f>
              <c:strCache>
                <c:ptCount val="3"/>
                <c:pt idx="0">
                  <c:v>Myopathy</c:v>
                </c:pt>
                <c:pt idx="1">
                  <c:v>CAD</c:v>
                </c:pt>
                <c:pt idx="2">
                  <c:v>All Diagnoses</c:v>
                </c:pt>
              </c:strCache>
            </c:strRef>
          </c:cat>
          <c:val>
            <c:numRef>
              <c:f>Sheet1!$B$3:$D$3</c:f>
              <c:numCache>
                <c:formatCode>General</c:formatCode>
                <c:ptCount val="3"/>
                <c:pt idx="0">
                  <c:v>37.859699999999997</c:v>
                </c:pt>
                <c:pt idx="1">
                  <c:v>62.804499999999997</c:v>
                </c:pt>
                <c:pt idx="2">
                  <c:v>46.362500000000011</c:v>
                </c:pt>
              </c:numCache>
            </c:numRef>
          </c:val>
        </c:ser>
        <c:dLbls>
          <c:showLegendKey val="0"/>
          <c:showVal val="0"/>
          <c:showCatName val="0"/>
          <c:showSerName val="0"/>
          <c:showPercent val="0"/>
          <c:showBubbleSize val="0"/>
        </c:dLbls>
        <c:gapWidth val="100"/>
        <c:axId val="436006472"/>
        <c:axId val="436006864"/>
      </c:barChart>
      <c:catAx>
        <c:axId val="436006472"/>
        <c:scaling>
          <c:orientation val="minMax"/>
        </c:scaling>
        <c:delete val="0"/>
        <c:axPos val="b"/>
        <c:numFmt formatCode="General" sourceLinked="0"/>
        <c:majorTickMark val="out"/>
        <c:minorTickMark val="none"/>
        <c:tickLblPos val="nextTo"/>
        <c:txPr>
          <a:bodyPr/>
          <a:lstStyle/>
          <a:p>
            <a:pPr>
              <a:defRPr sz="1500" b="1"/>
            </a:pPr>
            <a:endParaRPr lang="en-US"/>
          </a:p>
        </c:txPr>
        <c:crossAx val="436006864"/>
        <c:crosses val="autoZero"/>
        <c:auto val="1"/>
        <c:lblAlgn val="ctr"/>
        <c:lblOffset val="100"/>
        <c:noMultiLvlLbl val="0"/>
      </c:catAx>
      <c:valAx>
        <c:axId val="436006864"/>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2.4693271295633545E-2"/>
              <c:y val="0.33491920931758645"/>
            </c:manualLayout>
          </c:layout>
          <c:overlay val="0"/>
        </c:title>
        <c:numFmt formatCode="General" sourceLinked="1"/>
        <c:majorTickMark val="out"/>
        <c:minorTickMark val="none"/>
        <c:tickLblPos val="nextTo"/>
        <c:txPr>
          <a:bodyPr/>
          <a:lstStyle/>
          <a:p>
            <a:pPr>
              <a:defRPr sz="1500" b="1"/>
            </a:pPr>
            <a:endParaRPr lang="en-US"/>
          </a:p>
        </c:txPr>
        <c:crossAx val="436006472"/>
        <c:crosses val="autoZero"/>
        <c:crossBetween val="between"/>
      </c:valAx>
      <c:spPr>
        <a:solidFill>
          <a:srgbClr val="000000"/>
        </a:solidFill>
        <a:ln w="12700">
          <a:solidFill>
            <a:srgbClr val="FFFFFF"/>
          </a:solidFill>
        </a:ln>
      </c:spPr>
    </c:plotArea>
    <c:legend>
      <c:legendPos val="t"/>
      <c:layout>
        <c:manualLayout>
          <c:xMode val="edge"/>
          <c:yMode val="edge"/>
          <c:x val="0.27121212121212135"/>
          <c:y val="3.125E-2"/>
          <c:w val="0.52763242662850363"/>
          <c:h val="5.8834071522309732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08208064900978"/>
          <c:y val="0.1442028617390568"/>
          <c:w val="0.86362491052259627"/>
          <c:h val="0.71540395341207363"/>
        </c:manualLayout>
      </c:layout>
      <c:barChart>
        <c:barDir val="col"/>
        <c:grouping val="percentStacked"/>
        <c:varyColors val="0"/>
        <c:ser>
          <c:idx val="0"/>
          <c:order val="0"/>
          <c:tx>
            <c:strRef>
              <c:f>Sheet1!$A$2</c:f>
              <c:strCache>
                <c:ptCount val="1"/>
                <c:pt idx="0">
                  <c:v>&lt; 2 hours</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Sheet1!$B$2:$D$2</c:f>
              <c:numCache>
                <c:formatCode>General</c:formatCode>
                <c:ptCount val="3"/>
                <c:pt idx="0">
                  <c:v>5.3262</c:v>
                </c:pt>
                <c:pt idx="1">
                  <c:v>11.800700000000004</c:v>
                </c:pt>
                <c:pt idx="2">
                  <c:v>12.213000000000001</c:v>
                </c:pt>
              </c:numCache>
            </c:numRef>
          </c:val>
        </c:ser>
        <c:ser>
          <c:idx val="1"/>
          <c:order val="1"/>
          <c:tx>
            <c:strRef>
              <c:f>Sheet1!$A$3</c:f>
              <c:strCache>
                <c:ptCount val="1"/>
                <c:pt idx="0">
                  <c:v>2-&lt;4 hours</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Sheet1!$B$3:$D$3</c:f>
              <c:numCache>
                <c:formatCode>General</c:formatCode>
                <c:ptCount val="3"/>
                <c:pt idx="0">
                  <c:v>48.601900000000001</c:v>
                </c:pt>
                <c:pt idx="1">
                  <c:v>65.444200000000208</c:v>
                </c:pt>
                <c:pt idx="2">
                  <c:v>52.066100000000013</c:v>
                </c:pt>
              </c:numCache>
            </c:numRef>
          </c:val>
        </c:ser>
        <c:ser>
          <c:idx val="2"/>
          <c:order val="2"/>
          <c:tx>
            <c:strRef>
              <c:f>Sheet1!$A$4</c:f>
              <c:strCache>
                <c:ptCount val="1"/>
                <c:pt idx="0">
                  <c:v>4-&lt;6 hours</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Sheet1!$B$4:$D$4</c:f>
              <c:numCache>
                <c:formatCode>General</c:formatCode>
                <c:ptCount val="3"/>
                <c:pt idx="0">
                  <c:v>41.544599999999996</c:v>
                </c:pt>
                <c:pt idx="1">
                  <c:v>21.337599999999988</c:v>
                </c:pt>
                <c:pt idx="2">
                  <c:v>30.945799999999924</c:v>
                </c:pt>
              </c:numCache>
            </c:numRef>
          </c:val>
        </c:ser>
        <c:ser>
          <c:idx val="3"/>
          <c:order val="3"/>
          <c:tx>
            <c:strRef>
              <c:f>Sheet1!$A$5</c:f>
              <c:strCache>
                <c:ptCount val="1"/>
                <c:pt idx="0">
                  <c:v>6+ hours</c:v>
                </c:pt>
              </c:strCache>
            </c:strRef>
          </c:tx>
          <c:spPr>
            <a:gradFill flip="none" rotWithShape="1">
              <a:gsLst>
                <a:gs pos="0">
                  <a:srgbClr val="008080"/>
                </a:gs>
                <a:gs pos="50000">
                  <a:srgbClr val="66FFFF"/>
                </a:gs>
                <a:gs pos="100000">
                  <a:srgbClr val="008080"/>
                </a:gs>
              </a:gsLst>
              <a:lin ang="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Sheet1!$B$5:$D$5</c:f>
              <c:numCache>
                <c:formatCode>General</c:formatCode>
                <c:ptCount val="3"/>
                <c:pt idx="0">
                  <c:v>4.5272999999999985</c:v>
                </c:pt>
                <c:pt idx="1">
                  <c:v>1.4174999999999967</c:v>
                </c:pt>
                <c:pt idx="2">
                  <c:v>4.7750000000000004</c:v>
                </c:pt>
              </c:numCache>
            </c:numRef>
          </c:val>
        </c:ser>
        <c:dLbls>
          <c:showLegendKey val="0"/>
          <c:showVal val="0"/>
          <c:showCatName val="0"/>
          <c:showSerName val="0"/>
          <c:showPercent val="0"/>
          <c:showBubbleSize val="0"/>
        </c:dLbls>
        <c:gapWidth val="40"/>
        <c:overlap val="100"/>
        <c:axId val="436007648"/>
        <c:axId val="436008040"/>
      </c:barChart>
      <c:catAx>
        <c:axId val="436007648"/>
        <c:scaling>
          <c:orientation val="minMax"/>
        </c:scaling>
        <c:delete val="0"/>
        <c:axPos val="b"/>
        <c:numFmt formatCode="General" sourceLinked="0"/>
        <c:majorTickMark val="out"/>
        <c:minorTickMark val="none"/>
        <c:tickLblPos val="nextTo"/>
        <c:txPr>
          <a:bodyPr/>
          <a:lstStyle/>
          <a:p>
            <a:pPr>
              <a:defRPr sz="1500" b="1"/>
            </a:pPr>
            <a:endParaRPr lang="en-US"/>
          </a:p>
        </c:txPr>
        <c:crossAx val="436008040"/>
        <c:crosses val="autoZero"/>
        <c:auto val="1"/>
        <c:lblAlgn val="ctr"/>
        <c:lblOffset val="100"/>
        <c:noMultiLvlLbl val="0"/>
      </c:catAx>
      <c:valAx>
        <c:axId val="436008040"/>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436007648"/>
        <c:crosses val="autoZero"/>
        <c:crossBetween val="between"/>
        <c:majorUnit val="0.2"/>
      </c:valAx>
      <c:spPr>
        <a:solidFill>
          <a:srgbClr val="000000"/>
        </a:solidFill>
        <a:ln w="12700">
          <a:solidFill>
            <a:srgbClr val="FFFFFF"/>
          </a:solidFill>
        </a:ln>
      </c:spPr>
    </c:plotArea>
    <c:legend>
      <c:legendPos val="t"/>
      <c:layout>
        <c:manualLayout>
          <c:xMode val="edge"/>
          <c:yMode val="edge"/>
          <c:x val="0.15303030303030807"/>
          <c:y val="1.5625E-2"/>
          <c:w val="0.79149892627059748"/>
          <c:h val="9.813689304462378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08208064900978"/>
          <c:y val="0.1442028617390568"/>
          <c:w val="0.86362491052259627"/>
          <c:h val="0.69977895341207352"/>
        </c:manualLayout>
      </c:layout>
      <c:barChart>
        <c:barDir val="col"/>
        <c:grouping val="percentStacked"/>
        <c:varyColors val="0"/>
        <c:ser>
          <c:idx val="0"/>
          <c:order val="0"/>
          <c:tx>
            <c:strRef>
              <c:f>Sheet1!$A$2</c:f>
              <c:strCache>
                <c:ptCount val="1"/>
                <c:pt idx="0">
                  <c:v>&lt; 2 hours</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Sheet1!$B$1:$F$1</c:f>
              <c:strCache>
                <c:ptCount val="5"/>
                <c:pt idx="0">
                  <c:v>Primary (Europe)</c:v>
                </c:pt>
                <c:pt idx="1">
                  <c:v>Retx (Europe)</c:v>
                </c:pt>
                <c:pt idx="2">
                  <c:v>Column1</c:v>
                </c:pt>
                <c:pt idx="3">
                  <c:v>Primary (North America)</c:v>
                </c:pt>
                <c:pt idx="4">
                  <c:v>Retx (North America)</c:v>
                </c:pt>
              </c:strCache>
            </c:strRef>
          </c:cat>
          <c:val>
            <c:numRef>
              <c:f>Sheet1!$B$2:$F$2</c:f>
              <c:numCache>
                <c:formatCode>General</c:formatCode>
                <c:ptCount val="5"/>
                <c:pt idx="0">
                  <c:v>5.4081999999999999</c:v>
                </c:pt>
                <c:pt idx="1">
                  <c:v>1.5625</c:v>
                </c:pt>
                <c:pt idx="3">
                  <c:v>11.895899999999999</c:v>
                </c:pt>
                <c:pt idx="4">
                  <c:v>9.1450999999999993</c:v>
                </c:pt>
              </c:numCache>
            </c:numRef>
          </c:val>
        </c:ser>
        <c:ser>
          <c:idx val="1"/>
          <c:order val="1"/>
          <c:tx>
            <c:strRef>
              <c:f>Sheet1!$A$3</c:f>
              <c:strCache>
                <c:ptCount val="1"/>
                <c:pt idx="0">
                  <c:v>2-&lt;4 hours</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Sheet1!$B$1:$F$1</c:f>
              <c:strCache>
                <c:ptCount val="5"/>
                <c:pt idx="0">
                  <c:v>Primary (Europe)</c:v>
                </c:pt>
                <c:pt idx="1">
                  <c:v>Retx (Europe)</c:v>
                </c:pt>
                <c:pt idx="2">
                  <c:v>Column1</c:v>
                </c:pt>
                <c:pt idx="3">
                  <c:v>Primary (North America)</c:v>
                </c:pt>
                <c:pt idx="4">
                  <c:v>Retx (North America)</c:v>
                </c:pt>
              </c:strCache>
            </c:strRef>
          </c:cat>
          <c:val>
            <c:numRef>
              <c:f>Sheet1!$B$3:$F$3</c:f>
              <c:numCache>
                <c:formatCode>General</c:formatCode>
                <c:ptCount val="5"/>
                <c:pt idx="0">
                  <c:v>48.571399999999997</c:v>
                </c:pt>
                <c:pt idx="1">
                  <c:v>50</c:v>
                </c:pt>
                <c:pt idx="3">
                  <c:v>65.566599999999994</c:v>
                </c:pt>
                <c:pt idx="4">
                  <c:v>62.027799999999999</c:v>
                </c:pt>
              </c:numCache>
            </c:numRef>
          </c:val>
        </c:ser>
        <c:ser>
          <c:idx val="2"/>
          <c:order val="2"/>
          <c:tx>
            <c:strRef>
              <c:f>Sheet1!$A$4</c:f>
              <c:strCache>
                <c:ptCount val="1"/>
                <c:pt idx="0">
                  <c:v>4-&lt;6 hours</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Sheet1!$B$1:$F$1</c:f>
              <c:strCache>
                <c:ptCount val="5"/>
                <c:pt idx="0">
                  <c:v>Primary (Europe)</c:v>
                </c:pt>
                <c:pt idx="1">
                  <c:v>Retx (Europe)</c:v>
                </c:pt>
                <c:pt idx="2">
                  <c:v>Column1</c:v>
                </c:pt>
                <c:pt idx="3">
                  <c:v>Primary (North America)</c:v>
                </c:pt>
                <c:pt idx="4">
                  <c:v>Retx (North America)</c:v>
                </c:pt>
              </c:strCache>
            </c:strRef>
          </c:cat>
          <c:val>
            <c:numRef>
              <c:f>Sheet1!$B$4:$F$4</c:f>
              <c:numCache>
                <c:formatCode>General</c:formatCode>
                <c:ptCount val="5"/>
                <c:pt idx="0">
                  <c:v>41.462600000000002</c:v>
                </c:pt>
                <c:pt idx="1">
                  <c:v>45.3125</c:v>
                </c:pt>
                <c:pt idx="3">
                  <c:v>21.147500000000001</c:v>
                </c:pt>
                <c:pt idx="4">
                  <c:v>26.6402</c:v>
                </c:pt>
              </c:numCache>
            </c:numRef>
          </c:val>
        </c:ser>
        <c:ser>
          <c:idx val="3"/>
          <c:order val="3"/>
          <c:tx>
            <c:strRef>
              <c:f>Sheet1!$A$5</c:f>
              <c:strCache>
                <c:ptCount val="1"/>
                <c:pt idx="0">
                  <c:v>6+ hours</c:v>
                </c:pt>
              </c:strCache>
            </c:strRef>
          </c:tx>
          <c:spPr>
            <a:gradFill flip="none" rotWithShape="1">
              <a:gsLst>
                <a:gs pos="0">
                  <a:srgbClr val="008080"/>
                </a:gs>
                <a:gs pos="50000">
                  <a:srgbClr val="66FFFF"/>
                </a:gs>
                <a:gs pos="100000">
                  <a:srgbClr val="008080"/>
                </a:gs>
              </a:gsLst>
              <a:lin ang="0" scaled="1"/>
              <a:tileRect/>
            </a:gradFill>
            <a:ln>
              <a:solidFill>
                <a:srgbClr val="000000"/>
              </a:solidFill>
            </a:ln>
          </c:spPr>
          <c:invertIfNegative val="0"/>
          <c:cat>
            <c:strRef>
              <c:f>Sheet1!$B$1:$F$1</c:f>
              <c:strCache>
                <c:ptCount val="5"/>
                <c:pt idx="0">
                  <c:v>Primary (Europe)</c:v>
                </c:pt>
                <c:pt idx="1">
                  <c:v>Retx (Europe)</c:v>
                </c:pt>
                <c:pt idx="2">
                  <c:v>Column1</c:v>
                </c:pt>
                <c:pt idx="3">
                  <c:v>Primary (North America)</c:v>
                </c:pt>
                <c:pt idx="4">
                  <c:v>Retx (North America)</c:v>
                </c:pt>
              </c:strCache>
            </c:strRef>
          </c:cat>
          <c:val>
            <c:numRef>
              <c:f>Sheet1!$B$5:$F$5</c:f>
              <c:numCache>
                <c:formatCode>General</c:formatCode>
                <c:ptCount val="5"/>
                <c:pt idx="0">
                  <c:v>4.5578000000000003</c:v>
                </c:pt>
                <c:pt idx="1">
                  <c:v>3.125</c:v>
                </c:pt>
                <c:pt idx="3">
                  <c:v>1.3898999999999999</c:v>
                </c:pt>
                <c:pt idx="4">
                  <c:v>2.1869000000000001</c:v>
                </c:pt>
              </c:numCache>
            </c:numRef>
          </c:val>
        </c:ser>
        <c:dLbls>
          <c:showLegendKey val="0"/>
          <c:showVal val="0"/>
          <c:showCatName val="0"/>
          <c:showSerName val="0"/>
          <c:showPercent val="0"/>
          <c:showBubbleSize val="0"/>
        </c:dLbls>
        <c:gapWidth val="40"/>
        <c:overlap val="100"/>
        <c:axId val="436008824"/>
        <c:axId val="436009216"/>
      </c:barChart>
      <c:catAx>
        <c:axId val="436008824"/>
        <c:scaling>
          <c:orientation val="minMax"/>
        </c:scaling>
        <c:delete val="1"/>
        <c:axPos val="b"/>
        <c:numFmt formatCode="General" sourceLinked="0"/>
        <c:majorTickMark val="out"/>
        <c:minorTickMark val="none"/>
        <c:tickLblPos val="nextTo"/>
        <c:crossAx val="436009216"/>
        <c:crosses val="autoZero"/>
        <c:auto val="1"/>
        <c:lblAlgn val="ctr"/>
        <c:lblOffset val="100"/>
        <c:noMultiLvlLbl val="0"/>
      </c:catAx>
      <c:valAx>
        <c:axId val="436009216"/>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436008824"/>
        <c:crosses val="autoZero"/>
        <c:crossBetween val="between"/>
        <c:majorUnit val="0.2"/>
      </c:valAx>
      <c:spPr>
        <a:solidFill>
          <a:srgbClr val="000000"/>
        </a:solidFill>
        <a:ln w="12700">
          <a:solidFill>
            <a:srgbClr val="FFFFFF"/>
          </a:solidFill>
        </a:ln>
      </c:spPr>
    </c:plotArea>
    <c:legend>
      <c:legendPos val="t"/>
      <c:layout>
        <c:manualLayout>
          <c:xMode val="edge"/>
          <c:yMode val="edge"/>
          <c:x val="0.15303030303030807"/>
          <c:y val="1.5625E-2"/>
          <c:w val="0.79149892627059748"/>
          <c:h val="9.813689304462378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572863174712E-2"/>
          <c:y val="3.6402642466304334E-2"/>
          <c:w val="0.8915245920346917"/>
          <c:h val="0.79433760398593956"/>
        </c:manualLayout>
      </c:layout>
      <c:barChart>
        <c:barDir val="col"/>
        <c:grouping val="clustered"/>
        <c:varyColors val="0"/>
        <c:ser>
          <c:idx val="0"/>
          <c:order val="0"/>
          <c:tx>
            <c:strRef>
              <c:f>Sheet1!$B$1</c:f>
              <c:strCache>
                <c:ptCount val="1"/>
                <c:pt idx="0">
                  <c:v>Primary (N = 16,660)</c:v>
                </c:pt>
              </c:strCache>
            </c:strRef>
          </c:tx>
          <c:spPr>
            <a:gradFill flip="none" rotWithShape="1">
              <a:gsLst>
                <a:gs pos="0">
                  <a:srgbClr val="008080"/>
                </a:gs>
                <a:gs pos="50000">
                  <a:srgbClr val="00FFFF"/>
                </a:gs>
                <a:gs pos="100000">
                  <a:srgbClr val="008080"/>
                </a:gs>
              </a:gsLst>
              <a:lin ang="10800000" scaled="1"/>
              <a:tileRect/>
            </a:gradFill>
            <a:ln>
              <a:solidFill>
                <a:schemeClr val="bg2"/>
              </a:solidFill>
            </a:ln>
          </c:spPr>
          <c:invertIfNegative val="0"/>
          <c:cat>
            <c:strRef>
              <c:f>Sheet1!$A$2:$A$6</c:f>
              <c:strCache>
                <c:ptCount val="5"/>
                <c:pt idx="0">
                  <c:v>Any Induction</c:v>
                </c:pt>
                <c:pt idx="1">
                  <c:v>IL-2R Antagonist</c:v>
                </c:pt>
                <c:pt idx="2">
                  <c:v>Polyclonal
ALG/ATG</c:v>
                </c:pt>
                <c:pt idx="3">
                  <c:v>OKT3</c:v>
                </c:pt>
                <c:pt idx="4">
                  <c:v>Alemtuzumab</c:v>
                </c:pt>
              </c:strCache>
            </c:strRef>
          </c:cat>
          <c:val>
            <c:numRef>
              <c:f>Sheet1!$B$2:$B$6</c:f>
              <c:numCache>
                <c:formatCode>General</c:formatCode>
                <c:ptCount val="5"/>
                <c:pt idx="0">
                  <c:v>51.026400000000002</c:v>
                </c:pt>
                <c:pt idx="1">
                  <c:v>28.7455</c:v>
                </c:pt>
                <c:pt idx="2">
                  <c:v>20.5642</c:v>
                </c:pt>
                <c:pt idx="3">
                  <c:v>1.0204</c:v>
                </c:pt>
                <c:pt idx="4">
                  <c:v>2.0468000000000002</c:v>
                </c:pt>
              </c:numCache>
            </c:numRef>
          </c:val>
        </c:ser>
        <c:ser>
          <c:idx val="1"/>
          <c:order val="1"/>
          <c:tx>
            <c:strRef>
              <c:f>Sheet1!$C$1</c:f>
              <c:strCache>
                <c:ptCount val="1"/>
                <c:pt idx="0">
                  <c:v>Retransplant (N = 551)</c:v>
                </c:pt>
              </c:strCache>
            </c:strRef>
          </c:tx>
          <c:spPr>
            <a:gradFill>
              <a:gsLst>
                <a:gs pos="0">
                  <a:srgbClr val="CC6600"/>
                </a:gs>
                <a:gs pos="50000">
                  <a:srgbClr val="FFC000"/>
                </a:gs>
                <a:gs pos="100000">
                  <a:srgbClr val="CC6600"/>
                </a:gs>
              </a:gsLst>
              <a:lin ang="10800000" scaled="1"/>
            </a:gradFill>
          </c:spPr>
          <c:invertIfNegative val="0"/>
          <c:cat>
            <c:strRef>
              <c:f>Sheet1!$A$2:$A$6</c:f>
              <c:strCache>
                <c:ptCount val="5"/>
                <c:pt idx="0">
                  <c:v>Any Induction</c:v>
                </c:pt>
                <c:pt idx="1">
                  <c:v>IL-2R Antagonist</c:v>
                </c:pt>
                <c:pt idx="2">
                  <c:v>Polyclonal
ALG/ATG</c:v>
                </c:pt>
                <c:pt idx="3">
                  <c:v>OKT3</c:v>
                </c:pt>
                <c:pt idx="4">
                  <c:v>Alemtuzumab</c:v>
                </c:pt>
              </c:strCache>
            </c:strRef>
          </c:cat>
          <c:val>
            <c:numRef>
              <c:f>Sheet1!$C$2:$C$6</c:f>
              <c:numCache>
                <c:formatCode>General</c:formatCode>
                <c:ptCount val="5"/>
                <c:pt idx="0">
                  <c:v>55.172400000000003</c:v>
                </c:pt>
                <c:pt idx="1">
                  <c:v>25.5898</c:v>
                </c:pt>
                <c:pt idx="2">
                  <c:v>27.586200000000002</c:v>
                </c:pt>
                <c:pt idx="3">
                  <c:v>0.90739999999999998</c:v>
                </c:pt>
                <c:pt idx="4">
                  <c:v>2.9037999999999999</c:v>
                </c:pt>
              </c:numCache>
            </c:numRef>
          </c:val>
        </c:ser>
        <c:dLbls>
          <c:showLegendKey val="0"/>
          <c:showVal val="0"/>
          <c:showCatName val="0"/>
          <c:showSerName val="0"/>
          <c:showPercent val="0"/>
          <c:showBubbleSize val="0"/>
        </c:dLbls>
        <c:gapWidth val="40"/>
        <c:axId val="470494752"/>
        <c:axId val="470495144"/>
      </c:barChart>
      <c:catAx>
        <c:axId val="470494752"/>
        <c:scaling>
          <c:orientation val="minMax"/>
        </c:scaling>
        <c:delete val="0"/>
        <c:axPos val="b"/>
        <c:numFmt formatCode="General" sourceLinked="0"/>
        <c:majorTickMark val="out"/>
        <c:minorTickMark val="none"/>
        <c:tickLblPos val="nextTo"/>
        <c:txPr>
          <a:bodyPr/>
          <a:lstStyle/>
          <a:p>
            <a:pPr>
              <a:defRPr sz="1500" b="1"/>
            </a:pPr>
            <a:endParaRPr lang="en-US"/>
          </a:p>
        </c:txPr>
        <c:crossAx val="470495144"/>
        <c:crosses val="autoZero"/>
        <c:auto val="1"/>
        <c:lblAlgn val="ctr"/>
        <c:lblOffset val="100"/>
        <c:noMultiLvlLbl val="0"/>
      </c:catAx>
      <c:valAx>
        <c:axId val="470495144"/>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a:t>
                </a:r>
                <a:r>
                  <a:rPr lang="en-US" sz="1700" baseline="0" dirty="0" smtClean="0"/>
                  <a:t> patients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470494752"/>
        <c:crosses val="autoZero"/>
        <c:crossBetween val="between"/>
      </c:valAx>
      <c:spPr>
        <a:solidFill>
          <a:srgbClr val="000000"/>
        </a:solidFill>
        <a:ln>
          <a:solidFill>
            <a:srgbClr val="FFFFFF"/>
          </a:solidFill>
        </a:ln>
      </c:spPr>
    </c:plotArea>
    <c:legend>
      <c:legendPos val="r"/>
      <c:layout>
        <c:manualLayout>
          <c:xMode val="edge"/>
          <c:yMode val="edge"/>
          <c:x val="0.38963174711856663"/>
          <c:y val="0.10195226655990036"/>
          <c:w val="0.53154239415725213"/>
          <c:h val="0.12764001957382445"/>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572863174712E-2"/>
          <c:y val="3.6402642466304362E-2"/>
          <c:w val="0.8915245920346917"/>
          <c:h val="0.77738845144357183"/>
        </c:manualLayout>
      </c:layout>
      <c:barChart>
        <c:barDir val="col"/>
        <c:grouping val="clustered"/>
        <c:varyColors val="0"/>
        <c:ser>
          <c:idx val="0"/>
          <c:order val="0"/>
          <c:tx>
            <c:strRef>
              <c:f>Sheet1!$B$1</c:f>
              <c:strCache>
                <c:ptCount val="1"/>
                <c:pt idx="0">
                  <c:v>Primary</c:v>
                </c:pt>
              </c:strCache>
            </c:strRef>
          </c:tx>
          <c:spPr>
            <a:gradFill flip="none" rotWithShape="1">
              <a:gsLst>
                <a:gs pos="0">
                  <a:srgbClr val="008080"/>
                </a:gs>
                <a:gs pos="50000">
                  <a:srgbClr val="00FFFF"/>
                </a:gs>
                <a:gs pos="100000">
                  <a:srgbClr val="008080"/>
                </a:gs>
              </a:gsLst>
              <a:lin ang="10800000" scaled="1"/>
              <a:tileRect/>
            </a:gradFill>
            <a:ln>
              <a:solidFill>
                <a:schemeClr val="bg2"/>
              </a:solidFill>
            </a:ln>
          </c:spPr>
          <c:invertIfNegative val="0"/>
          <c:cat>
            <c:strRef>
              <c:f>Sheet1!$A$2:$A$9</c:f>
              <c:strCache>
                <c:ptCount val="8"/>
                <c:pt idx="0">
                  <c:v>Europe</c:v>
                </c:pt>
                <c:pt idx="1">
                  <c:v>North America</c:v>
                </c:pt>
                <c:pt idx="3">
                  <c:v>Europe</c:v>
                </c:pt>
                <c:pt idx="4">
                  <c:v>North America</c:v>
                </c:pt>
                <c:pt idx="6">
                  <c:v>Europe</c:v>
                </c:pt>
                <c:pt idx="7">
                  <c:v>North America</c:v>
                </c:pt>
              </c:strCache>
            </c:strRef>
          </c:cat>
          <c:val>
            <c:numRef>
              <c:f>Sheet1!$B$2:$B$9</c:f>
              <c:numCache>
                <c:formatCode>General</c:formatCode>
                <c:ptCount val="8"/>
                <c:pt idx="0">
                  <c:v>45.228200000000001</c:v>
                </c:pt>
                <c:pt idx="1">
                  <c:v>51.130800000000001</c:v>
                </c:pt>
                <c:pt idx="3">
                  <c:v>19.4191</c:v>
                </c:pt>
                <c:pt idx="4">
                  <c:v>29.151900000000001</c:v>
                </c:pt>
                <c:pt idx="6">
                  <c:v>25.726099999999999</c:v>
                </c:pt>
                <c:pt idx="7">
                  <c:v>20.111799999999999</c:v>
                </c:pt>
              </c:numCache>
            </c:numRef>
          </c:val>
        </c:ser>
        <c:ser>
          <c:idx val="1"/>
          <c:order val="1"/>
          <c:tx>
            <c:strRef>
              <c:f>Sheet1!$C$1</c:f>
              <c:strCache>
                <c:ptCount val="1"/>
                <c:pt idx="0">
                  <c:v>Retransplant</c:v>
                </c:pt>
              </c:strCache>
            </c:strRef>
          </c:tx>
          <c:spPr>
            <a:gradFill>
              <a:gsLst>
                <a:gs pos="0">
                  <a:srgbClr val="CC6600"/>
                </a:gs>
                <a:gs pos="50000">
                  <a:srgbClr val="FFC000"/>
                </a:gs>
                <a:gs pos="100000">
                  <a:srgbClr val="CC6600"/>
                </a:gs>
              </a:gsLst>
              <a:lin ang="10800000" scaled="1"/>
            </a:gradFill>
            <a:ln>
              <a:solidFill>
                <a:schemeClr val="bg2"/>
              </a:solidFill>
            </a:ln>
          </c:spPr>
          <c:invertIfNegative val="0"/>
          <c:cat>
            <c:strRef>
              <c:f>Sheet1!$A$2:$A$9</c:f>
              <c:strCache>
                <c:ptCount val="8"/>
                <c:pt idx="0">
                  <c:v>Europe</c:v>
                </c:pt>
                <c:pt idx="1">
                  <c:v>North America</c:v>
                </c:pt>
                <c:pt idx="3">
                  <c:v>Europe</c:v>
                </c:pt>
                <c:pt idx="4">
                  <c:v>North America</c:v>
                </c:pt>
                <c:pt idx="6">
                  <c:v>Europe</c:v>
                </c:pt>
                <c:pt idx="7">
                  <c:v>North America</c:v>
                </c:pt>
              </c:strCache>
            </c:strRef>
          </c:cat>
          <c:val>
            <c:numRef>
              <c:f>Sheet1!$C$2:$C$9</c:f>
              <c:numCache>
                <c:formatCode>General</c:formatCode>
                <c:ptCount val="8"/>
                <c:pt idx="0">
                  <c:v>50</c:v>
                </c:pt>
                <c:pt idx="1">
                  <c:v>55.555599999999998</c:v>
                </c:pt>
                <c:pt idx="3">
                  <c:v>11.538500000000001</c:v>
                </c:pt>
                <c:pt idx="4">
                  <c:v>26.245200000000001</c:v>
                </c:pt>
                <c:pt idx="6">
                  <c:v>38.461500000000001</c:v>
                </c:pt>
                <c:pt idx="7">
                  <c:v>27.203099999999999</c:v>
                </c:pt>
              </c:numCache>
            </c:numRef>
          </c:val>
        </c:ser>
        <c:dLbls>
          <c:showLegendKey val="0"/>
          <c:showVal val="0"/>
          <c:showCatName val="0"/>
          <c:showSerName val="0"/>
          <c:showPercent val="0"/>
          <c:showBubbleSize val="0"/>
        </c:dLbls>
        <c:gapWidth val="0"/>
        <c:axId val="470495928"/>
        <c:axId val="470496320"/>
      </c:barChart>
      <c:catAx>
        <c:axId val="470495928"/>
        <c:scaling>
          <c:orientation val="minMax"/>
        </c:scaling>
        <c:delete val="0"/>
        <c:axPos val="b"/>
        <c:numFmt formatCode="General" sourceLinked="0"/>
        <c:majorTickMark val="out"/>
        <c:minorTickMark val="none"/>
        <c:tickLblPos val="nextTo"/>
        <c:txPr>
          <a:bodyPr/>
          <a:lstStyle/>
          <a:p>
            <a:pPr>
              <a:defRPr sz="1500" b="1"/>
            </a:pPr>
            <a:endParaRPr lang="en-US"/>
          </a:p>
        </c:txPr>
        <c:crossAx val="470496320"/>
        <c:crosses val="autoZero"/>
        <c:auto val="1"/>
        <c:lblAlgn val="ctr"/>
        <c:lblOffset val="100"/>
        <c:noMultiLvlLbl val="0"/>
      </c:catAx>
      <c:valAx>
        <c:axId val="470496320"/>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a:t>
                </a:r>
                <a:r>
                  <a:rPr lang="en-US" sz="1700" baseline="0" dirty="0" smtClean="0"/>
                  <a:t> patients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470495928"/>
        <c:crosses val="autoZero"/>
        <c:crossBetween val="between"/>
      </c:valAx>
      <c:spPr>
        <a:solidFill>
          <a:srgbClr val="000000"/>
        </a:solidFill>
        <a:ln>
          <a:solidFill>
            <a:srgbClr val="FFFFFF"/>
          </a:solidFill>
        </a:ln>
      </c:spPr>
    </c:plotArea>
    <c:legend>
      <c:legendPos val="r"/>
      <c:layout>
        <c:manualLayout>
          <c:xMode val="edge"/>
          <c:yMode val="edge"/>
          <c:x val="0.45053029784320436"/>
          <c:y val="8.5003114017527429E-2"/>
          <c:w val="0.16342645212826656"/>
          <c:h val="0.12764001957382445"/>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40382134436334"/>
          <c:y val="0.12539472604986868"/>
          <c:w val="0.85913007696071964"/>
          <c:h val="0.75055815288713912"/>
        </c:manualLayout>
      </c:layout>
      <c:barChart>
        <c:barDir val="col"/>
        <c:grouping val="percentStacked"/>
        <c:varyColors val="0"/>
        <c:ser>
          <c:idx val="0"/>
          <c:order val="0"/>
          <c:tx>
            <c:strRef>
              <c:f>Sheet1!$B$1</c:f>
              <c:strCache>
                <c:ptCount val="1"/>
                <c:pt idx="0">
                  <c:v>Myopathy</c:v>
                </c:pt>
              </c:strCache>
            </c:strRef>
          </c:tx>
          <c:spPr>
            <a:gradFill>
              <a:gsLst>
                <a:gs pos="0">
                  <a:srgbClr val="B8B400"/>
                </a:gs>
                <a:gs pos="50000">
                  <a:srgbClr val="FFFF00"/>
                </a:gs>
                <a:gs pos="100000">
                  <a:srgbClr val="B8B400"/>
                </a:gs>
              </a:gsLst>
              <a:lin ang="10800000" scaled="1"/>
            </a:gradFill>
            <a:ln w="9525">
              <a:solidFill>
                <a:schemeClr val="bg2"/>
              </a:solidFill>
            </a:ln>
          </c:spPr>
          <c:invertIfNegative val="0"/>
          <c:cat>
            <c:strRef>
              <c:f>Sheet1!$A$2:$A$15</c:f>
              <c:strCache>
                <c:ptCount val="14"/>
                <c:pt idx="0">
                  <c:v>1982-
1991</c:v>
                </c:pt>
                <c:pt idx="1">
                  <c:v>1992-
2001</c:v>
                </c:pt>
                <c:pt idx="2">
                  <c:v>2002-
2005</c:v>
                </c:pt>
                <c:pt idx="3">
                  <c:v>2006-
6/2013</c:v>
                </c:pt>
                <c:pt idx="5">
                  <c:v>1982-
1991</c:v>
                </c:pt>
                <c:pt idx="6">
                  <c:v>1992-
2001</c:v>
                </c:pt>
                <c:pt idx="7">
                  <c:v>2002-
2005</c:v>
                </c:pt>
                <c:pt idx="8">
                  <c:v>2006-
6/2013</c:v>
                </c:pt>
                <c:pt idx="10">
                  <c:v>1982-
1991</c:v>
                </c:pt>
                <c:pt idx="11">
                  <c:v>1992-
2001</c:v>
                </c:pt>
                <c:pt idx="12">
                  <c:v>2002-
2005</c:v>
                </c:pt>
                <c:pt idx="13">
                  <c:v>2006-
6/2013</c:v>
                </c:pt>
              </c:strCache>
            </c:strRef>
          </c:cat>
          <c:val>
            <c:numRef>
              <c:f>Sheet1!$B$2:$B$15</c:f>
              <c:numCache>
                <c:formatCode>General</c:formatCode>
                <c:ptCount val="14"/>
                <c:pt idx="0">
                  <c:v>4417</c:v>
                </c:pt>
                <c:pt idx="1">
                  <c:v>8495</c:v>
                </c:pt>
                <c:pt idx="2">
                  <c:v>2720</c:v>
                </c:pt>
                <c:pt idx="3">
                  <c:v>5135</c:v>
                </c:pt>
                <c:pt idx="5">
                  <c:v>4746</c:v>
                </c:pt>
                <c:pt idx="6">
                  <c:v>8905</c:v>
                </c:pt>
                <c:pt idx="7">
                  <c:v>3343</c:v>
                </c:pt>
                <c:pt idx="8">
                  <c:v>7725</c:v>
                </c:pt>
                <c:pt idx="10">
                  <c:v>400</c:v>
                </c:pt>
                <c:pt idx="11">
                  <c:v>909</c:v>
                </c:pt>
                <c:pt idx="12">
                  <c:v>373</c:v>
                </c:pt>
                <c:pt idx="13">
                  <c:v>979</c:v>
                </c:pt>
              </c:numCache>
            </c:numRef>
          </c:val>
        </c:ser>
        <c:ser>
          <c:idx val="1"/>
          <c:order val="1"/>
          <c:tx>
            <c:strRef>
              <c:f>Sheet1!$C$1</c:f>
              <c:strCache>
                <c:ptCount val="1"/>
                <c:pt idx="0">
                  <c:v>Congenital</c:v>
                </c:pt>
              </c:strCache>
            </c:strRef>
          </c:tx>
          <c:spPr>
            <a:gradFill>
              <a:gsLst>
                <a:gs pos="0">
                  <a:srgbClr val="00004C">
                    <a:lumMod val="75000"/>
                    <a:lumOff val="25000"/>
                  </a:srgbClr>
                </a:gs>
                <a:gs pos="50000">
                  <a:schemeClr val="bg1">
                    <a:lumMod val="50000"/>
                    <a:lumOff val="50000"/>
                  </a:schemeClr>
                </a:gs>
                <a:gs pos="100000">
                  <a:srgbClr val="00004C">
                    <a:lumMod val="75000"/>
                    <a:lumOff val="25000"/>
                  </a:srgbClr>
                </a:gs>
              </a:gsLst>
              <a:lin ang="10800000" scaled="1"/>
            </a:gradFill>
            <a:ln w="9525">
              <a:solidFill>
                <a:schemeClr val="bg2"/>
              </a:solidFill>
            </a:ln>
          </c:spPr>
          <c:invertIfNegative val="0"/>
          <c:cat>
            <c:strRef>
              <c:f>Sheet1!$A$2:$A$15</c:f>
              <c:strCache>
                <c:ptCount val="14"/>
                <c:pt idx="0">
                  <c:v>1982-
1991</c:v>
                </c:pt>
                <c:pt idx="1">
                  <c:v>1992-
2001</c:v>
                </c:pt>
                <c:pt idx="2">
                  <c:v>2002-
2005</c:v>
                </c:pt>
                <c:pt idx="3">
                  <c:v>2006-
6/2013</c:v>
                </c:pt>
                <c:pt idx="5">
                  <c:v>1982-
1991</c:v>
                </c:pt>
                <c:pt idx="6">
                  <c:v>1992-
2001</c:v>
                </c:pt>
                <c:pt idx="7">
                  <c:v>2002-
2005</c:v>
                </c:pt>
                <c:pt idx="8">
                  <c:v>2006-
6/2013</c:v>
                </c:pt>
                <c:pt idx="10">
                  <c:v>1982-
1991</c:v>
                </c:pt>
                <c:pt idx="11">
                  <c:v>1992-
2001</c:v>
                </c:pt>
                <c:pt idx="12">
                  <c:v>2002-
2005</c:v>
                </c:pt>
                <c:pt idx="13">
                  <c:v>2006-
6/2013</c:v>
                </c:pt>
              </c:strCache>
            </c:strRef>
          </c:cat>
          <c:val>
            <c:numRef>
              <c:f>Sheet1!$C$2:$C$15</c:f>
              <c:numCache>
                <c:formatCode>General</c:formatCode>
                <c:ptCount val="14"/>
                <c:pt idx="0">
                  <c:v>116</c:v>
                </c:pt>
                <c:pt idx="1">
                  <c:v>314</c:v>
                </c:pt>
                <c:pt idx="2">
                  <c:v>125</c:v>
                </c:pt>
                <c:pt idx="3">
                  <c:v>325</c:v>
                </c:pt>
                <c:pt idx="5">
                  <c:v>140</c:v>
                </c:pt>
                <c:pt idx="6">
                  <c:v>386</c:v>
                </c:pt>
                <c:pt idx="7">
                  <c:v>213</c:v>
                </c:pt>
                <c:pt idx="8">
                  <c:v>429</c:v>
                </c:pt>
                <c:pt idx="10">
                  <c:v>7</c:v>
                </c:pt>
                <c:pt idx="11">
                  <c:v>34</c:v>
                </c:pt>
                <c:pt idx="12">
                  <c:v>20</c:v>
                </c:pt>
                <c:pt idx="13">
                  <c:v>31</c:v>
                </c:pt>
              </c:numCache>
            </c:numRef>
          </c:val>
        </c:ser>
        <c:ser>
          <c:idx val="2"/>
          <c:order val="2"/>
          <c:tx>
            <c:strRef>
              <c:f>Sheet1!$D$1</c:f>
              <c:strCache>
                <c:ptCount val="1"/>
                <c:pt idx="0">
                  <c:v>CAD</c:v>
                </c:pt>
              </c:strCache>
            </c:strRef>
          </c:tx>
          <c:spPr>
            <a:gradFill>
              <a:gsLst>
                <a:gs pos="0">
                  <a:srgbClr val="C00000"/>
                </a:gs>
                <a:gs pos="50000">
                  <a:srgbClr val="FF0000"/>
                </a:gs>
                <a:gs pos="100000">
                  <a:srgbClr val="C00000"/>
                </a:gs>
              </a:gsLst>
              <a:lin ang="10800000" scaled="1"/>
            </a:gradFill>
            <a:ln>
              <a:solidFill>
                <a:srgbClr val="000000"/>
              </a:solidFill>
            </a:ln>
          </c:spPr>
          <c:invertIfNegative val="0"/>
          <c:cat>
            <c:strRef>
              <c:f>Sheet1!$A$2:$A$15</c:f>
              <c:strCache>
                <c:ptCount val="14"/>
                <c:pt idx="0">
                  <c:v>1982-
1991</c:v>
                </c:pt>
                <c:pt idx="1">
                  <c:v>1992-
2001</c:v>
                </c:pt>
                <c:pt idx="2">
                  <c:v>2002-
2005</c:v>
                </c:pt>
                <c:pt idx="3">
                  <c:v>2006-
6/2013</c:v>
                </c:pt>
                <c:pt idx="5">
                  <c:v>1982-
1991</c:v>
                </c:pt>
                <c:pt idx="6">
                  <c:v>1992-
2001</c:v>
                </c:pt>
                <c:pt idx="7">
                  <c:v>2002-
2005</c:v>
                </c:pt>
                <c:pt idx="8">
                  <c:v>2006-
6/2013</c:v>
                </c:pt>
                <c:pt idx="10">
                  <c:v>1982-
1991</c:v>
                </c:pt>
                <c:pt idx="11">
                  <c:v>1992-
2001</c:v>
                </c:pt>
                <c:pt idx="12">
                  <c:v>2002-
2005</c:v>
                </c:pt>
                <c:pt idx="13">
                  <c:v>2006-
6/2013</c:v>
                </c:pt>
              </c:strCache>
            </c:strRef>
          </c:cat>
          <c:val>
            <c:numRef>
              <c:f>Sheet1!$D$2:$D$15</c:f>
              <c:numCache>
                <c:formatCode>General</c:formatCode>
                <c:ptCount val="14"/>
                <c:pt idx="0">
                  <c:v>3800</c:v>
                </c:pt>
                <c:pt idx="1">
                  <c:v>6826</c:v>
                </c:pt>
                <c:pt idx="2">
                  <c:v>1889</c:v>
                </c:pt>
                <c:pt idx="3">
                  <c:v>2981</c:v>
                </c:pt>
                <c:pt idx="5">
                  <c:v>5483</c:v>
                </c:pt>
                <c:pt idx="6">
                  <c:v>10454</c:v>
                </c:pt>
                <c:pt idx="7">
                  <c:v>3456</c:v>
                </c:pt>
                <c:pt idx="8">
                  <c:v>5810</c:v>
                </c:pt>
                <c:pt idx="10">
                  <c:v>308</c:v>
                </c:pt>
                <c:pt idx="11">
                  <c:v>687</c:v>
                </c:pt>
                <c:pt idx="12">
                  <c:v>207</c:v>
                </c:pt>
                <c:pt idx="13">
                  <c:v>452</c:v>
                </c:pt>
              </c:numCache>
            </c:numRef>
          </c:val>
        </c:ser>
        <c:ser>
          <c:idx val="3"/>
          <c:order val="3"/>
          <c:tx>
            <c:strRef>
              <c:f>Sheet1!$E$1</c:f>
              <c:strCache>
                <c:ptCount val="1"/>
                <c:pt idx="0">
                  <c:v>Retransplant</c:v>
                </c:pt>
              </c:strCache>
            </c:strRef>
          </c:tx>
          <c:spPr>
            <a:gradFill>
              <a:gsLst>
                <a:gs pos="0">
                  <a:srgbClr val="009900"/>
                </a:gs>
                <a:gs pos="50000">
                  <a:srgbClr val="00FF00"/>
                </a:gs>
                <a:gs pos="100000">
                  <a:srgbClr val="009900"/>
                </a:gs>
              </a:gsLst>
              <a:lin ang="10800000" scaled="1"/>
            </a:gradFill>
            <a:ln>
              <a:solidFill>
                <a:srgbClr val="000000"/>
              </a:solidFill>
            </a:ln>
          </c:spPr>
          <c:invertIfNegative val="0"/>
          <c:cat>
            <c:strRef>
              <c:f>Sheet1!$A$2:$A$15</c:f>
              <c:strCache>
                <c:ptCount val="14"/>
                <c:pt idx="0">
                  <c:v>1982-
1991</c:v>
                </c:pt>
                <c:pt idx="1">
                  <c:v>1992-
2001</c:v>
                </c:pt>
                <c:pt idx="2">
                  <c:v>2002-
2005</c:v>
                </c:pt>
                <c:pt idx="3">
                  <c:v>2006-
6/2013</c:v>
                </c:pt>
                <c:pt idx="5">
                  <c:v>1982-
1991</c:v>
                </c:pt>
                <c:pt idx="6">
                  <c:v>1992-
2001</c:v>
                </c:pt>
                <c:pt idx="7">
                  <c:v>2002-
2005</c:v>
                </c:pt>
                <c:pt idx="8">
                  <c:v>2006-
6/2013</c:v>
                </c:pt>
                <c:pt idx="10">
                  <c:v>1982-
1991</c:v>
                </c:pt>
                <c:pt idx="11">
                  <c:v>1992-
2001</c:v>
                </c:pt>
                <c:pt idx="12">
                  <c:v>2002-
2005</c:v>
                </c:pt>
                <c:pt idx="13">
                  <c:v>2006-
6/2013</c:v>
                </c:pt>
              </c:strCache>
            </c:strRef>
          </c:cat>
          <c:val>
            <c:numRef>
              <c:f>Sheet1!$E$2:$E$15</c:f>
              <c:numCache>
                <c:formatCode>General</c:formatCode>
                <c:ptCount val="14"/>
                <c:pt idx="0">
                  <c:v>84</c:v>
                </c:pt>
                <c:pt idx="1">
                  <c:v>168</c:v>
                </c:pt>
                <c:pt idx="2">
                  <c:v>81</c:v>
                </c:pt>
                <c:pt idx="3">
                  <c:v>126</c:v>
                </c:pt>
                <c:pt idx="5">
                  <c:v>301</c:v>
                </c:pt>
                <c:pt idx="6">
                  <c:v>568</c:v>
                </c:pt>
                <c:pt idx="7">
                  <c:v>220</c:v>
                </c:pt>
                <c:pt idx="8">
                  <c:v>497</c:v>
                </c:pt>
                <c:pt idx="10">
                  <c:v>16</c:v>
                </c:pt>
                <c:pt idx="11">
                  <c:v>9</c:v>
                </c:pt>
                <c:pt idx="12">
                  <c:v>3</c:v>
                </c:pt>
                <c:pt idx="13">
                  <c:v>14</c:v>
                </c:pt>
              </c:numCache>
            </c:numRef>
          </c:val>
        </c:ser>
        <c:ser>
          <c:idx val="4"/>
          <c:order val="4"/>
          <c:tx>
            <c:strRef>
              <c:f>Sheet1!$F$1</c:f>
              <c:strCache>
                <c:ptCount val="1"/>
                <c:pt idx="0">
                  <c:v>Valvular</c:v>
                </c:pt>
              </c:strCache>
            </c:strRef>
          </c:tx>
          <c:spPr>
            <a:gradFill>
              <a:gsLst>
                <a:gs pos="0">
                  <a:srgbClr val="CC00CC"/>
                </a:gs>
                <a:gs pos="50000">
                  <a:srgbClr val="FF00FF"/>
                </a:gs>
                <a:gs pos="100000">
                  <a:srgbClr val="CC00CC"/>
                </a:gs>
              </a:gsLst>
              <a:lin ang="10800000" scaled="1"/>
            </a:gradFill>
            <a:ln>
              <a:solidFill>
                <a:schemeClr val="bg2"/>
              </a:solidFill>
            </a:ln>
          </c:spPr>
          <c:invertIfNegative val="0"/>
          <c:cat>
            <c:strRef>
              <c:f>Sheet1!$A$2:$A$15</c:f>
              <c:strCache>
                <c:ptCount val="14"/>
                <c:pt idx="0">
                  <c:v>1982-
1991</c:v>
                </c:pt>
                <c:pt idx="1">
                  <c:v>1992-
2001</c:v>
                </c:pt>
                <c:pt idx="2">
                  <c:v>2002-
2005</c:v>
                </c:pt>
                <c:pt idx="3">
                  <c:v>2006-
6/2013</c:v>
                </c:pt>
                <c:pt idx="5">
                  <c:v>1982-
1991</c:v>
                </c:pt>
                <c:pt idx="6">
                  <c:v>1992-
2001</c:v>
                </c:pt>
                <c:pt idx="7">
                  <c:v>2002-
2005</c:v>
                </c:pt>
                <c:pt idx="8">
                  <c:v>2006-
6/2013</c:v>
                </c:pt>
                <c:pt idx="10">
                  <c:v>1982-
1991</c:v>
                </c:pt>
                <c:pt idx="11">
                  <c:v>1992-
2001</c:v>
                </c:pt>
                <c:pt idx="12">
                  <c:v>2002-
2005</c:v>
                </c:pt>
                <c:pt idx="13">
                  <c:v>2006-
6/2013</c:v>
                </c:pt>
              </c:strCache>
            </c:strRef>
          </c:cat>
          <c:val>
            <c:numRef>
              <c:f>Sheet1!$F$2:$F$15</c:f>
              <c:numCache>
                <c:formatCode>General</c:formatCode>
                <c:ptCount val="14"/>
                <c:pt idx="0">
                  <c:v>450</c:v>
                </c:pt>
                <c:pt idx="1">
                  <c:v>874</c:v>
                </c:pt>
                <c:pt idx="2">
                  <c:v>251</c:v>
                </c:pt>
                <c:pt idx="3">
                  <c:v>346</c:v>
                </c:pt>
                <c:pt idx="5">
                  <c:v>472</c:v>
                </c:pt>
                <c:pt idx="6">
                  <c:v>593</c:v>
                </c:pt>
                <c:pt idx="7">
                  <c:v>207</c:v>
                </c:pt>
                <c:pt idx="8">
                  <c:v>337</c:v>
                </c:pt>
                <c:pt idx="10">
                  <c:v>22</c:v>
                </c:pt>
                <c:pt idx="11">
                  <c:v>51</c:v>
                </c:pt>
                <c:pt idx="12">
                  <c:v>16</c:v>
                </c:pt>
                <c:pt idx="13">
                  <c:v>39</c:v>
                </c:pt>
              </c:numCache>
            </c:numRef>
          </c:val>
        </c:ser>
        <c:ser>
          <c:idx val="5"/>
          <c:order val="5"/>
          <c:tx>
            <c:strRef>
              <c:f>Sheet1!$G$1</c:f>
              <c:strCache>
                <c:ptCount val="1"/>
                <c:pt idx="0">
                  <c:v>Other</c:v>
                </c:pt>
              </c:strCache>
            </c:strRef>
          </c:tx>
          <c:spPr>
            <a:solidFill>
              <a:srgbClr val="00FFFF"/>
            </a:solidFill>
            <a:ln>
              <a:solidFill>
                <a:srgbClr val="000000"/>
              </a:solidFill>
            </a:ln>
          </c:spPr>
          <c:invertIfNegative val="0"/>
          <c:cat>
            <c:strRef>
              <c:f>Sheet1!$A$2:$A$15</c:f>
              <c:strCache>
                <c:ptCount val="14"/>
                <c:pt idx="0">
                  <c:v>1982-
1991</c:v>
                </c:pt>
                <c:pt idx="1">
                  <c:v>1992-
2001</c:v>
                </c:pt>
                <c:pt idx="2">
                  <c:v>2002-
2005</c:v>
                </c:pt>
                <c:pt idx="3">
                  <c:v>2006-
6/2013</c:v>
                </c:pt>
                <c:pt idx="5">
                  <c:v>1982-
1991</c:v>
                </c:pt>
                <c:pt idx="6">
                  <c:v>1992-
2001</c:v>
                </c:pt>
                <c:pt idx="7">
                  <c:v>2002-
2005</c:v>
                </c:pt>
                <c:pt idx="8">
                  <c:v>2006-
6/2013</c:v>
                </c:pt>
                <c:pt idx="10">
                  <c:v>1982-
1991</c:v>
                </c:pt>
                <c:pt idx="11">
                  <c:v>1992-
2001</c:v>
                </c:pt>
                <c:pt idx="12">
                  <c:v>2002-
2005</c:v>
                </c:pt>
                <c:pt idx="13">
                  <c:v>2006-
6/2013</c:v>
                </c:pt>
              </c:strCache>
            </c:strRef>
          </c:cat>
          <c:val>
            <c:numRef>
              <c:f>Sheet1!$G$2:$G$15</c:f>
              <c:numCache>
                <c:formatCode>General</c:formatCode>
                <c:ptCount val="14"/>
                <c:pt idx="0">
                  <c:v>6</c:v>
                </c:pt>
                <c:pt idx="1">
                  <c:v>21</c:v>
                </c:pt>
                <c:pt idx="2">
                  <c:v>10</c:v>
                </c:pt>
                <c:pt idx="3">
                  <c:v>37</c:v>
                </c:pt>
                <c:pt idx="5">
                  <c:v>7</c:v>
                </c:pt>
                <c:pt idx="6">
                  <c:v>43</c:v>
                </c:pt>
                <c:pt idx="7">
                  <c:v>38</c:v>
                </c:pt>
                <c:pt idx="8">
                  <c:v>100</c:v>
                </c:pt>
                <c:pt idx="10">
                  <c:v>0</c:v>
                </c:pt>
                <c:pt idx="11">
                  <c:v>1</c:v>
                </c:pt>
                <c:pt idx="12">
                  <c:v>0</c:v>
                </c:pt>
                <c:pt idx="13">
                  <c:v>5</c:v>
                </c:pt>
              </c:numCache>
            </c:numRef>
          </c:val>
        </c:ser>
        <c:dLbls>
          <c:showLegendKey val="0"/>
          <c:showVal val="0"/>
          <c:showCatName val="0"/>
          <c:showSerName val="0"/>
          <c:showPercent val="0"/>
          <c:showBubbleSize val="0"/>
        </c:dLbls>
        <c:gapWidth val="50"/>
        <c:overlap val="100"/>
        <c:axId val="586865456"/>
        <c:axId val="586865848"/>
      </c:barChart>
      <c:catAx>
        <c:axId val="586865456"/>
        <c:scaling>
          <c:orientation val="minMax"/>
        </c:scaling>
        <c:delete val="0"/>
        <c:axPos val="b"/>
        <c:numFmt formatCode="General" sourceLinked="1"/>
        <c:majorTickMark val="out"/>
        <c:minorTickMark val="none"/>
        <c:tickLblPos val="nextTo"/>
        <c:txPr>
          <a:bodyPr/>
          <a:lstStyle/>
          <a:p>
            <a:pPr>
              <a:defRPr sz="1300" b="1"/>
            </a:pPr>
            <a:endParaRPr lang="en-US"/>
          </a:p>
        </c:txPr>
        <c:crossAx val="586865848"/>
        <c:crosses val="autoZero"/>
        <c:auto val="1"/>
        <c:lblAlgn val="ctr"/>
        <c:lblOffset val="100"/>
        <c:tickLblSkip val="1"/>
        <c:noMultiLvlLbl val="0"/>
      </c:catAx>
      <c:valAx>
        <c:axId val="586865848"/>
        <c:scaling>
          <c:orientation val="minMax"/>
        </c:scaling>
        <c:delete val="0"/>
        <c:axPos val="l"/>
        <c:majorGridlines>
          <c:spPr>
            <a:ln>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5.6768539525779704E-3"/>
              <c:y val="0.30084153543307085"/>
            </c:manualLayout>
          </c:layout>
          <c:overlay val="0"/>
        </c:title>
        <c:numFmt formatCode="0%" sourceLinked="1"/>
        <c:majorTickMark val="out"/>
        <c:minorTickMark val="none"/>
        <c:tickLblPos val="nextTo"/>
        <c:spPr>
          <a:ln>
            <a:solidFill>
              <a:srgbClr val="FFFFFF">
                <a:tint val="75000"/>
                <a:shade val="95000"/>
                <a:satMod val="105000"/>
              </a:srgbClr>
            </a:solidFill>
            <a:prstDash val="solid"/>
          </a:ln>
        </c:spPr>
        <c:txPr>
          <a:bodyPr/>
          <a:lstStyle/>
          <a:p>
            <a:pPr>
              <a:defRPr sz="1500" b="1"/>
            </a:pPr>
            <a:endParaRPr lang="en-US"/>
          </a:p>
        </c:txPr>
        <c:crossAx val="586865456"/>
        <c:crosses val="autoZero"/>
        <c:crossBetween val="between"/>
      </c:valAx>
      <c:spPr>
        <a:solidFill>
          <a:schemeClr val="bg2"/>
        </a:solidFill>
        <a:ln>
          <a:solidFill>
            <a:schemeClr val="tx1"/>
          </a:solidFill>
        </a:ln>
      </c:spPr>
    </c:plotArea>
    <c:legend>
      <c:legendPos val="t"/>
      <c:layout/>
      <c:overlay val="0"/>
      <c:spPr>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1097248619784601"/>
        </c:manualLayout>
      </c:layout>
      <c:scatterChart>
        <c:scatterStyle val="lineMarker"/>
        <c:varyColors val="0"/>
        <c:ser>
          <c:idx val="0"/>
          <c:order val="0"/>
          <c:tx>
            <c:strRef>
              <c:f>Sheet1!$B$1</c:f>
              <c:strCache>
                <c:ptCount val="1"/>
                <c:pt idx="0">
                  <c:v>No induction (N = 11,170)</c:v>
                </c:pt>
              </c:strCache>
            </c:strRef>
          </c:tx>
          <c:spPr>
            <a:ln w="41275">
              <a:solidFill>
                <a:srgbClr val="00FFFF"/>
              </a:solidFill>
            </a:ln>
          </c:spPr>
          <c:marker>
            <c:symbol val="none"/>
          </c:marker>
          <c:xVal>
            <c:numRef>
              <c:f>Sheet1!$A$2:$A$59</c:f>
              <c:numCache>
                <c:formatCode>General</c:formatCode>
                <c:ptCount val="58"/>
                <c:pt idx="0">
                  <c:v>0</c:v>
                </c:pt>
                <c:pt idx="1">
                  <c:v>2.0799999999999999E-2</c:v>
                </c:pt>
                <c:pt idx="2">
                  <c:v>4.1700000000000001E-2</c:v>
                </c:pt>
                <c:pt idx="3">
                  <c:v>6.25E-2</c:v>
                </c:pt>
                <c:pt idx="4">
                  <c:v>8.3300000000000041E-2</c:v>
                </c:pt>
                <c:pt idx="5">
                  <c:v>0.10420000000000011</c:v>
                </c:pt>
                <c:pt idx="6">
                  <c:v>0.125</c:v>
                </c:pt>
                <c:pt idx="7">
                  <c:v>0.14580000000000001</c:v>
                </c:pt>
                <c:pt idx="8">
                  <c:v>0.16669999999999999</c:v>
                </c:pt>
                <c:pt idx="9">
                  <c:v>0.18750000000000025</c:v>
                </c:pt>
                <c:pt idx="10">
                  <c:v>0.20830000000000001</c:v>
                </c:pt>
                <c:pt idx="11">
                  <c:v>0.22919999999999999</c:v>
                </c:pt>
                <c:pt idx="12">
                  <c:v>0.25</c:v>
                </c:pt>
                <c:pt idx="13">
                  <c:v>0.27080000000000032</c:v>
                </c:pt>
                <c:pt idx="14">
                  <c:v>0.29170000000000001</c:v>
                </c:pt>
                <c:pt idx="15">
                  <c:v>0.31250000000000044</c:v>
                </c:pt>
                <c:pt idx="16">
                  <c:v>0.33330000000000076</c:v>
                </c:pt>
                <c:pt idx="17">
                  <c:v>0.35420000000000001</c:v>
                </c:pt>
                <c:pt idx="18">
                  <c:v>0.37500000000000044</c:v>
                </c:pt>
                <c:pt idx="19">
                  <c:v>0.39580000000000076</c:v>
                </c:pt>
                <c:pt idx="20">
                  <c:v>0.41670000000000001</c:v>
                </c:pt>
                <c:pt idx="21">
                  <c:v>0.43750000000000044</c:v>
                </c:pt>
                <c:pt idx="22">
                  <c:v>0.45830000000000032</c:v>
                </c:pt>
                <c:pt idx="23">
                  <c:v>0.47920000000000001</c:v>
                </c:pt>
                <c:pt idx="24">
                  <c:v>0.5</c:v>
                </c:pt>
                <c:pt idx="25">
                  <c:v>0.52080000000000004</c:v>
                </c:pt>
                <c:pt idx="26">
                  <c:v>0.54170000000000063</c:v>
                </c:pt>
                <c:pt idx="27">
                  <c:v>0.5625</c:v>
                </c:pt>
                <c:pt idx="28">
                  <c:v>0.58329999999999949</c:v>
                </c:pt>
                <c:pt idx="29">
                  <c:v>0.60420000000000063</c:v>
                </c:pt>
                <c:pt idx="30">
                  <c:v>0.625000000000001</c:v>
                </c:pt>
                <c:pt idx="31">
                  <c:v>0.64580000000000115</c:v>
                </c:pt>
                <c:pt idx="32">
                  <c:v>0.6667000000000014</c:v>
                </c:pt>
                <c:pt idx="33">
                  <c:v>0.6875</c:v>
                </c:pt>
                <c:pt idx="34">
                  <c:v>0.70830000000000004</c:v>
                </c:pt>
                <c:pt idx="35">
                  <c:v>0.72920000000000063</c:v>
                </c:pt>
                <c:pt idx="36">
                  <c:v>0.750000000000001</c:v>
                </c:pt>
                <c:pt idx="37">
                  <c:v>0.77080000000000115</c:v>
                </c:pt>
                <c:pt idx="38">
                  <c:v>0.79170000000000063</c:v>
                </c:pt>
                <c:pt idx="39">
                  <c:v>0.8125</c:v>
                </c:pt>
                <c:pt idx="40">
                  <c:v>0.83330000000000004</c:v>
                </c:pt>
                <c:pt idx="41">
                  <c:v>0.85420000000000063</c:v>
                </c:pt>
                <c:pt idx="42">
                  <c:v>0.875000000000001</c:v>
                </c:pt>
                <c:pt idx="43">
                  <c:v>0.89580000000000004</c:v>
                </c:pt>
                <c:pt idx="44">
                  <c:v>0.91670000000000063</c:v>
                </c:pt>
                <c:pt idx="45">
                  <c:v>0.9375</c:v>
                </c:pt>
                <c:pt idx="46">
                  <c:v>0.95830000000000004</c:v>
                </c:pt>
                <c:pt idx="47">
                  <c:v>0.97920000000000063</c:v>
                </c:pt>
                <c:pt idx="48">
                  <c:v>1</c:v>
                </c:pt>
                <c:pt idx="49">
                  <c:v>2</c:v>
                </c:pt>
                <c:pt idx="50">
                  <c:v>3</c:v>
                </c:pt>
                <c:pt idx="51">
                  <c:v>4</c:v>
                </c:pt>
                <c:pt idx="52">
                  <c:v>5</c:v>
                </c:pt>
                <c:pt idx="53">
                  <c:v>6</c:v>
                </c:pt>
                <c:pt idx="54">
                  <c:v>7</c:v>
                </c:pt>
                <c:pt idx="55">
                  <c:v>8</c:v>
                </c:pt>
                <c:pt idx="56">
                  <c:v>9</c:v>
                </c:pt>
                <c:pt idx="57">
                  <c:v>10</c:v>
                </c:pt>
              </c:numCache>
            </c:numRef>
          </c:xVal>
          <c:yVal>
            <c:numRef>
              <c:f>Sheet1!$B$2:$B$59</c:f>
              <c:numCache>
                <c:formatCode>General</c:formatCode>
                <c:ptCount val="58"/>
                <c:pt idx="0">
                  <c:v>100</c:v>
                </c:pt>
                <c:pt idx="1">
                  <c:v>100</c:v>
                </c:pt>
                <c:pt idx="2">
                  <c:v>99.964000000000027</c:v>
                </c:pt>
                <c:pt idx="3">
                  <c:v>99.891999999999996</c:v>
                </c:pt>
                <c:pt idx="4">
                  <c:v>99.793999999999997</c:v>
                </c:pt>
                <c:pt idx="5">
                  <c:v>99.730999999999995</c:v>
                </c:pt>
                <c:pt idx="6">
                  <c:v>99.676999999999978</c:v>
                </c:pt>
                <c:pt idx="7">
                  <c:v>99.542000000000002</c:v>
                </c:pt>
                <c:pt idx="8">
                  <c:v>99.433999999999997</c:v>
                </c:pt>
                <c:pt idx="9">
                  <c:v>99.29</c:v>
                </c:pt>
                <c:pt idx="10">
                  <c:v>99.146000000000001</c:v>
                </c:pt>
                <c:pt idx="11">
                  <c:v>99.037999999999997</c:v>
                </c:pt>
                <c:pt idx="12">
                  <c:v>98.894000000000005</c:v>
                </c:pt>
                <c:pt idx="13">
                  <c:v>98.75</c:v>
                </c:pt>
                <c:pt idx="14">
                  <c:v>98.649999999999991</c:v>
                </c:pt>
                <c:pt idx="15">
                  <c:v>98.47</c:v>
                </c:pt>
                <c:pt idx="16">
                  <c:v>98.343999999999994</c:v>
                </c:pt>
                <c:pt idx="17">
                  <c:v>98.208000000000013</c:v>
                </c:pt>
                <c:pt idx="18">
                  <c:v>98.054999999999993</c:v>
                </c:pt>
                <c:pt idx="19">
                  <c:v>97.956000000000003</c:v>
                </c:pt>
                <c:pt idx="20">
                  <c:v>97.784000000000006</c:v>
                </c:pt>
                <c:pt idx="21">
                  <c:v>97.675999999999988</c:v>
                </c:pt>
                <c:pt idx="22">
                  <c:v>97.575999999999979</c:v>
                </c:pt>
                <c:pt idx="23">
                  <c:v>97.486000000000004</c:v>
                </c:pt>
                <c:pt idx="24">
                  <c:v>97.332999999999998</c:v>
                </c:pt>
                <c:pt idx="25">
                  <c:v>97.178999999999988</c:v>
                </c:pt>
                <c:pt idx="26">
                  <c:v>97.134</c:v>
                </c:pt>
                <c:pt idx="27">
                  <c:v>96.98</c:v>
                </c:pt>
                <c:pt idx="28">
                  <c:v>96.853999999999999</c:v>
                </c:pt>
                <c:pt idx="29">
                  <c:v>96.727000000000004</c:v>
                </c:pt>
                <c:pt idx="30">
                  <c:v>96.565000000000012</c:v>
                </c:pt>
                <c:pt idx="31">
                  <c:v>96.42</c:v>
                </c:pt>
                <c:pt idx="32">
                  <c:v>96.311000000000007</c:v>
                </c:pt>
                <c:pt idx="33">
                  <c:v>96.175999999999988</c:v>
                </c:pt>
                <c:pt idx="34">
                  <c:v>96.093999999999994</c:v>
                </c:pt>
                <c:pt idx="35">
                  <c:v>96.004000000000005</c:v>
                </c:pt>
                <c:pt idx="36">
                  <c:v>95.85899999999998</c:v>
                </c:pt>
                <c:pt idx="37">
                  <c:v>95.804999999999993</c:v>
                </c:pt>
                <c:pt idx="38">
                  <c:v>95.714000000000027</c:v>
                </c:pt>
                <c:pt idx="39">
                  <c:v>95.578000000000003</c:v>
                </c:pt>
                <c:pt idx="40">
                  <c:v>95.495999999999995</c:v>
                </c:pt>
                <c:pt idx="41">
                  <c:v>95.423000000000002</c:v>
                </c:pt>
                <c:pt idx="42">
                  <c:v>95.342000000000013</c:v>
                </c:pt>
                <c:pt idx="43">
                  <c:v>95.241000000000113</c:v>
                </c:pt>
                <c:pt idx="44">
                  <c:v>95.131999999999991</c:v>
                </c:pt>
                <c:pt idx="45">
                  <c:v>95.013000000000005</c:v>
                </c:pt>
                <c:pt idx="46">
                  <c:v>94.967000000000027</c:v>
                </c:pt>
                <c:pt idx="47">
                  <c:v>94.838999999999999</c:v>
                </c:pt>
                <c:pt idx="48">
                  <c:v>94.727999999999994</c:v>
                </c:pt>
                <c:pt idx="49">
                  <c:v>91.013999999999996</c:v>
                </c:pt>
                <c:pt idx="50">
                  <c:v>87.75</c:v>
                </c:pt>
                <c:pt idx="51">
                  <c:v>84.727999999999994</c:v>
                </c:pt>
                <c:pt idx="52">
                  <c:v>81.77</c:v>
                </c:pt>
                <c:pt idx="53">
                  <c:v>78.19</c:v>
                </c:pt>
                <c:pt idx="54">
                  <c:v>74.569000000000003</c:v>
                </c:pt>
                <c:pt idx="55">
                  <c:v>70.753</c:v>
                </c:pt>
                <c:pt idx="56">
                  <c:v>66.578999999999979</c:v>
                </c:pt>
                <c:pt idx="57">
                  <c:v>62.813000000000002</c:v>
                </c:pt>
              </c:numCache>
            </c:numRef>
          </c:yVal>
          <c:smooth val="0"/>
        </c:ser>
        <c:ser>
          <c:idx val="1"/>
          <c:order val="1"/>
          <c:tx>
            <c:strRef>
              <c:f>Sheet1!$C$1</c:f>
              <c:strCache>
                <c:ptCount val="1"/>
                <c:pt idx="0">
                  <c:v>IL-2R antagonist (N = 5,831)</c:v>
                </c:pt>
              </c:strCache>
            </c:strRef>
          </c:tx>
          <c:spPr>
            <a:ln w="41275">
              <a:solidFill>
                <a:srgbClr val="FF0000"/>
              </a:solidFill>
              <a:prstDash val="solid"/>
            </a:ln>
          </c:spPr>
          <c:marker>
            <c:symbol val="none"/>
          </c:marker>
          <c:xVal>
            <c:numRef>
              <c:f>Sheet1!$A$2:$A$59</c:f>
              <c:numCache>
                <c:formatCode>General</c:formatCode>
                <c:ptCount val="58"/>
                <c:pt idx="0">
                  <c:v>0</c:v>
                </c:pt>
                <c:pt idx="1">
                  <c:v>2.0799999999999999E-2</c:v>
                </c:pt>
                <c:pt idx="2">
                  <c:v>4.1700000000000001E-2</c:v>
                </c:pt>
                <c:pt idx="3">
                  <c:v>6.25E-2</c:v>
                </c:pt>
                <c:pt idx="4">
                  <c:v>8.3300000000000041E-2</c:v>
                </c:pt>
                <c:pt idx="5">
                  <c:v>0.10420000000000011</c:v>
                </c:pt>
                <c:pt idx="6">
                  <c:v>0.125</c:v>
                </c:pt>
                <c:pt idx="7">
                  <c:v>0.14580000000000001</c:v>
                </c:pt>
                <c:pt idx="8">
                  <c:v>0.16669999999999999</c:v>
                </c:pt>
                <c:pt idx="9">
                  <c:v>0.18750000000000025</c:v>
                </c:pt>
                <c:pt idx="10">
                  <c:v>0.20830000000000001</c:v>
                </c:pt>
                <c:pt idx="11">
                  <c:v>0.22919999999999999</c:v>
                </c:pt>
                <c:pt idx="12">
                  <c:v>0.25</c:v>
                </c:pt>
                <c:pt idx="13">
                  <c:v>0.27080000000000032</c:v>
                </c:pt>
                <c:pt idx="14">
                  <c:v>0.29170000000000001</c:v>
                </c:pt>
                <c:pt idx="15">
                  <c:v>0.31250000000000044</c:v>
                </c:pt>
                <c:pt idx="16">
                  <c:v>0.33330000000000076</c:v>
                </c:pt>
                <c:pt idx="17">
                  <c:v>0.35420000000000001</c:v>
                </c:pt>
                <c:pt idx="18">
                  <c:v>0.37500000000000044</c:v>
                </c:pt>
                <c:pt idx="19">
                  <c:v>0.39580000000000076</c:v>
                </c:pt>
                <c:pt idx="20">
                  <c:v>0.41670000000000001</c:v>
                </c:pt>
                <c:pt idx="21">
                  <c:v>0.43750000000000044</c:v>
                </c:pt>
                <c:pt idx="22">
                  <c:v>0.45830000000000032</c:v>
                </c:pt>
                <c:pt idx="23">
                  <c:v>0.47920000000000001</c:v>
                </c:pt>
                <c:pt idx="24">
                  <c:v>0.5</c:v>
                </c:pt>
                <c:pt idx="25">
                  <c:v>0.52080000000000004</c:v>
                </c:pt>
                <c:pt idx="26">
                  <c:v>0.54170000000000063</c:v>
                </c:pt>
                <c:pt idx="27">
                  <c:v>0.5625</c:v>
                </c:pt>
                <c:pt idx="28">
                  <c:v>0.58329999999999949</c:v>
                </c:pt>
                <c:pt idx="29">
                  <c:v>0.60420000000000063</c:v>
                </c:pt>
                <c:pt idx="30">
                  <c:v>0.625000000000001</c:v>
                </c:pt>
                <c:pt idx="31">
                  <c:v>0.64580000000000115</c:v>
                </c:pt>
                <c:pt idx="32">
                  <c:v>0.6667000000000014</c:v>
                </c:pt>
                <c:pt idx="33">
                  <c:v>0.6875</c:v>
                </c:pt>
                <c:pt idx="34">
                  <c:v>0.70830000000000004</c:v>
                </c:pt>
                <c:pt idx="35">
                  <c:v>0.72920000000000063</c:v>
                </c:pt>
                <c:pt idx="36">
                  <c:v>0.750000000000001</c:v>
                </c:pt>
                <c:pt idx="37">
                  <c:v>0.77080000000000115</c:v>
                </c:pt>
                <c:pt idx="38">
                  <c:v>0.79170000000000063</c:v>
                </c:pt>
                <c:pt idx="39">
                  <c:v>0.8125</c:v>
                </c:pt>
                <c:pt idx="40">
                  <c:v>0.83330000000000004</c:v>
                </c:pt>
                <c:pt idx="41">
                  <c:v>0.85420000000000063</c:v>
                </c:pt>
                <c:pt idx="42">
                  <c:v>0.875000000000001</c:v>
                </c:pt>
                <c:pt idx="43">
                  <c:v>0.89580000000000004</c:v>
                </c:pt>
                <c:pt idx="44">
                  <c:v>0.91670000000000063</c:v>
                </c:pt>
                <c:pt idx="45">
                  <c:v>0.9375</c:v>
                </c:pt>
                <c:pt idx="46">
                  <c:v>0.95830000000000004</c:v>
                </c:pt>
                <c:pt idx="47">
                  <c:v>0.97920000000000063</c:v>
                </c:pt>
                <c:pt idx="48">
                  <c:v>1</c:v>
                </c:pt>
                <c:pt idx="49">
                  <c:v>2</c:v>
                </c:pt>
                <c:pt idx="50">
                  <c:v>3</c:v>
                </c:pt>
                <c:pt idx="51">
                  <c:v>4</c:v>
                </c:pt>
                <c:pt idx="52">
                  <c:v>5</c:v>
                </c:pt>
                <c:pt idx="53">
                  <c:v>6</c:v>
                </c:pt>
                <c:pt idx="54">
                  <c:v>7</c:v>
                </c:pt>
                <c:pt idx="55">
                  <c:v>8</c:v>
                </c:pt>
                <c:pt idx="56">
                  <c:v>9</c:v>
                </c:pt>
                <c:pt idx="57">
                  <c:v>10</c:v>
                </c:pt>
              </c:numCache>
            </c:numRef>
          </c:xVal>
          <c:yVal>
            <c:numRef>
              <c:f>Sheet1!$C$2:$C$59</c:f>
              <c:numCache>
                <c:formatCode>General</c:formatCode>
                <c:ptCount val="58"/>
                <c:pt idx="0">
                  <c:v>100</c:v>
                </c:pt>
                <c:pt idx="1">
                  <c:v>100</c:v>
                </c:pt>
                <c:pt idx="2">
                  <c:v>100</c:v>
                </c:pt>
                <c:pt idx="3">
                  <c:v>99.948000000000022</c:v>
                </c:pt>
                <c:pt idx="4">
                  <c:v>99.912999999999997</c:v>
                </c:pt>
                <c:pt idx="5">
                  <c:v>99.790999999999997</c:v>
                </c:pt>
                <c:pt idx="6">
                  <c:v>99.685000000000002</c:v>
                </c:pt>
                <c:pt idx="7">
                  <c:v>99.58</c:v>
                </c:pt>
                <c:pt idx="8">
                  <c:v>99.527000000000001</c:v>
                </c:pt>
                <c:pt idx="9">
                  <c:v>99.367999999999995</c:v>
                </c:pt>
                <c:pt idx="10">
                  <c:v>99.262</c:v>
                </c:pt>
                <c:pt idx="11">
                  <c:v>99.051000000000002</c:v>
                </c:pt>
                <c:pt idx="12">
                  <c:v>98.838999999999999</c:v>
                </c:pt>
                <c:pt idx="13">
                  <c:v>98.733000000000004</c:v>
                </c:pt>
                <c:pt idx="14">
                  <c:v>98.626999999999981</c:v>
                </c:pt>
                <c:pt idx="15">
                  <c:v>98.397000000000006</c:v>
                </c:pt>
                <c:pt idx="16">
                  <c:v>98.256</c:v>
                </c:pt>
                <c:pt idx="17">
                  <c:v>98.078999999999979</c:v>
                </c:pt>
                <c:pt idx="18">
                  <c:v>97.990000000000023</c:v>
                </c:pt>
                <c:pt idx="19">
                  <c:v>97.848000000000013</c:v>
                </c:pt>
                <c:pt idx="20">
                  <c:v>97.670999999999978</c:v>
                </c:pt>
                <c:pt idx="21">
                  <c:v>97.565000000000012</c:v>
                </c:pt>
                <c:pt idx="22">
                  <c:v>97.406000000000006</c:v>
                </c:pt>
                <c:pt idx="23">
                  <c:v>97.299000000000007</c:v>
                </c:pt>
                <c:pt idx="24">
                  <c:v>97.210000000000022</c:v>
                </c:pt>
                <c:pt idx="25">
                  <c:v>97.103999999999999</c:v>
                </c:pt>
                <c:pt idx="26">
                  <c:v>96.944000000000145</c:v>
                </c:pt>
                <c:pt idx="27">
                  <c:v>96.766999999999996</c:v>
                </c:pt>
                <c:pt idx="28">
                  <c:v>96.606999999999999</c:v>
                </c:pt>
                <c:pt idx="29">
                  <c:v>96.501000000000005</c:v>
                </c:pt>
                <c:pt idx="30">
                  <c:v>96.394000000000005</c:v>
                </c:pt>
                <c:pt idx="31">
                  <c:v>96.340999999999994</c:v>
                </c:pt>
                <c:pt idx="32">
                  <c:v>96.198999999999998</c:v>
                </c:pt>
                <c:pt idx="33">
                  <c:v>96.092000000000013</c:v>
                </c:pt>
                <c:pt idx="34">
                  <c:v>95.95</c:v>
                </c:pt>
                <c:pt idx="35">
                  <c:v>95.825999999999979</c:v>
                </c:pt>
                <c:pt idx="36">
                  <c:v>95.665999999999983</c:v>
                </c:pt>
                <c:pt idx="37">
                  <c:v>95.471000000000004</c:v>
                </c:pt>
                <c:pt idx="38">
                  <c:v>95.274999999999991</c:v>
                </c:pt>
                <c:pt idx="39">
                  <c:v>95.185999999999979</c:v>
                </c:pt>
                <c:pt idx="40">
                  <c:v>95.114999999999995</c:v>
                </c:pt>
                <c:pt idx="41">
                  <c:v>94.991000000000113</c:v>
                </c:pt>
                <c:pt idx="42">
                  <c:v>94.83</c:v>
                </c:pt>
                <c:pt idx="43">
                  <c:v>94.669999999999987</c:v>
                </c:pt>
                <c:pt idx="44">
                  <c:v>94.581000000000003</c:v>
                </c:pt>
                <c:pt idx="45">
                  <c:v>94.527999999999992</c:v>
                </c:pt>
                <c:pt idx="46">
                  <c:v>94.367000000000004</c:v>
                </c:pt>
                <c:pt idx="47">
                  <c:v>94.295000000000002</c:v>
                </c:pt>
                <c:pt idx="48">
                  <c:v>94.221999999999994</c:v>
                </c:pt>
                <c:pt idx="49">
                  <c:v>89.706000000000003</c:v>
                </c:pt>
                <c:pt idx="50">
                  <c:v>86.471000000000004</c:v>
                </c:pt>
                <c:pt idx="51">
                  <c:v>82.736000000000004</c:v>
                </c:pt>
                <c:pt idx="52">
                  <c:v>78.866</c:v>
                </c:pt>
                <c:pt idx="53">
                  <c:v>75.069000000000003</c:v>
                </c:pt>
                <c:pt idx="54">
                  <c:v>71.63</c:v>
                </c:pt>
                <c:pt idx="55">
                  <c:v>67.998000000000005</c:v>
                </c:pt>
                <c:pt idx="56">
                  <c:v>64.771000000000001</c:v>
                </c:pt>
                <c:pt idx="57">
                  <c:v>60.704000000000001</c:v>
                </c:pt>
              </c:numCache>
            </c:numRef>
          </c:yVal>
          <c:smooth val="0"/>
        </c:ser>
        <c:ser>
          <c:idx val="2"/>
          <c:order val="2"/>
          <c:tx>
            <c:strRef>
              <c:f>Sheet1!$D$1</c:f>
              <c:strCache>
                <c:ptCount val="1"/>
                <c:pt idx="0">
                  <c:v>Polyclonal induction (N = 5,016)</c:v>
                </c:pt>
              </c:strCache>
            </c:strRef>
          </c:tx>
          <c:spPr>
            <a:ln w="41275">
              <a:solidFill>
                <a:srgbClr val="00FF00"/>
              </a:solidFill>
            </a:ln>
          </c:spPr>
          <c:marker>
            <c:symbol val="none"/>
          </c:marker>
          <c:xVal>
            <c:numRef>
              <c:f>Sheet1!$A$2:$A$59</c:f>
              <c:numCache>
                <c:formatCode>General</c:formatCode>
                <c:ptCount val="58"/>
                <c:pt idx="0">
                  <c:v>0</c:v>
                </c:pt>
                <c:pt idx="1">
                  <c:v>2.0799999999999999E-2</c:v>
                </c:pt>
                <c:pt idx="2">
                  <c:v>4.1700000000000001E-2</c:v>
                </c:pt>
                <c:pt idx="3">
                  <c:v>6.25E-2</c:v>
                </c:pt>
                <c:pt idx="4">
                  <c:v>8.3300000000000041E-2</c:v>
                </c:pt>
                <c:pt idx="5">
                  <c:v>0.10420000000000011</c:v>
                </c:pt>
                <c:pt idx="6">
                  <c:v>0.125</c:v>
                </c:pt>
                <c:pt idx="7">
                  <c:v>0.14580000000000001</c:v>
                </c:pt>
                <c:pt idx="8">
                  <c:v>0.16669999999999999</c:v>
                </c:pt>
                <c:pt idx="9">
                  <c:v>0.18750000000000025</c:v>
                </c:pt>
                <c:pt idx="10">
                  <c:v>0.20830000000000001</c:v>
                </c:pt>
                <c:pt idx="11">
                  <c:v>0.22919999999999999</c:v>
                </c:pt>
                <c:pt idx="12">
                  <c:v>0.25</c:v>
                </c:pt>
                <c:pt idx="13">
                  <c:v>0.27080000000000032</c:v>
                </c:pt>
                <c:pt idx="14">
                  <c:v>0.29170000000000001</c:v>
                </c:pt>
                <c:pt idx="15">
                  <c:v>0.31250000000000044</c:v>
                </c:pt>
                <c:pt idx="16">
                  <c:v>0.33330000000000076</c:v>
                </c:pt>
                <c:pt idx="17">
                  <c:v>0.35420000000000001</c:v>
                </c:pt>
                <c:pt idx="18">
                  <c:v>0.37500000000000044</c:v>
                </c:pt>
                <c:pt idx="19">
                  <c:v>0.39580000000000076</c:v>
                </c:pt>
                <c:pt idx="20">
                  <c:v>0.41670000000000001</c:v>
                </c:pt>
                <c:pt idx="21">
                  <c:v>0.43750000000000044</c:v>
                </c:pt>
                <c:pt idx="22">
                  <c:v>0.45830000000000032</c:v>
                </c:pt>
                <c:pt idx="23">
                  <c:v>0.47920000000000001</c:v>
                </c:pt>
                <c:pt idx="24">
                  <c:v>0.5</c:v>
                </c:pt>
                <c:pt idx="25">
                  <c:v>0.52080000000000004</c:v>
                </c:pt>
                <c:pt idx="26">
                  <c:v>0.54170000000000063</c:v>
                </c:pt>
                <c:pt idx="27">
                  <c:v>0.5625</c:v>
                </c:pt>
                <c:pt idx="28">
                  <c:v>0.58329999999999949</c:v>
                </c:pt>
                <c:pt idx="29">
                  <c:v>0.60420000000000063</c:v>
                </c:pt>
                <c:pt idx="30">
                  <c:v>0.625000000000001</c:v>
                </c:pt>
                <c:pt idx="31">
                  <c:v>0.64580000000000115</c:v>
                </c:pt>
                <c:pt idx="32">
                  <c:v>0.6667000000000014</c:v>
                </c:pt>
                <c:pt idx="33">
                  <c:v>0.6875</c:v>
                </c:pt>
                <c:pt idx="34">
                  <c:v>0.70830000000000004</c:v>
                </c:pt>
                <c:pt idx="35">
                  <c:v>0.72920000000000063</c:v>
                </c:pt>
                <c:pt idx="36">
                  <c:v>0.750000000000001</c:v>
                </c:pt>
                <c:pt idx="37">
                  <c:v>0.77080000000000115</c:v>
                </c:pt>
                <c:pt idx="38">
                  <c:v>0.79170000000000063</c:v>
                </c:pt>
                <c:pt idx="39">
                  <c:v>0.8125</c:v>
                </c:pt>
                <c:pt idx="40">
                  <c:v>0.83330000000000004</c:v>
                </c:pt>
                <c:pt idx="41">
                  <c:v>0.85420000000000063</c:v>
                </c:pt>
                <c:pt idx="42">
                  <c:v>0.875000000000001</c:v>
                </c:pt>
                <c:pt idx="43">
                  <c:v>0.89580000000000004</c:v>
                </c:pt>
                <c:pt idx="44">
                  <c:v>0.91670000000000063</c:v>
                </c:pt>
                <c:pt idx="45">
                  <c:v>0.9375</c:v>
                </c:pt>
                <c:pt idx="46">
                  <c:v>0.95830000000000004</c:v>
                </c:pt>
                <c:pt idx="47">
                  <c:v>0.97920000000000063</c:v>
                </c:pt>
                <c:pt idx="48">
                  <c:v>1</c:v>
                </c:pt>
                <c:pt idx="49">
                  <c:v>2</c:v>
                </c:pt>
                <c:pt idx="50">
                  <c:v>3</c:v>
                </c:pt>
                <c:pt idx="51">
                  <c:v>4</c:v>
                </c:pt>
                <c:pt idx="52">
                  <c:v>5</c:v>
                </c:pt>
                <c:pt idx="53">
                  <c:v>6</c:v>
                </c:pt>
                <c:pt idx="54">
                  <c:v>7</c:v>
                </c:pt>
                <c:pt idx="55">
                  <c:v>8</c:v>
                </c:pt>
                <c:pt idx="56">
                  <c:v>9</c:v>
                </c:pt>
                <c:pt idx="57">
                  <c:v>10</c:v>
                </c:pt>
              </c:numCache>
            </c:numRef>
          </c:xVal>
          <c:yVal>
            <c:numRef>
              <c:f>Sheet1!$D$2:$D$59</c:f>
              <c:numCache>
                <c:formatCode>General</c:formatCode>
                <c:ptCount val="58"/>
                <c:pt idx="0">
                  <c:v>100</c:v>
                </c:pt>
                <c:pt idx="1">
                  <c:v>100</c:v>
                </c:pt>
                <c:pt idx="2">
                  <c:v>100</c:v>
                </c:pt>
                <c:pt idx="3">
                  <c:v>99.84</c:v>
                </c:pt>
                <c:pt idx="4">
                  <c:v>99.718999999999994</c:v>
                </c:pt>
                <c:pt idx="5">
                  <c:v>99.657999999999987</c:v>
                </c:pt>
                <c:pt idx="6">
                  <c:v>99.557000000000002</c:v>
                </c:pt>
                <c:pt idx="7">
                  <c:v>99.435000000000002</c:v>
                </c:pt>
                <c:pt idx="8">
                  <c:v>99.251000000000005</c:v>
                </c:pt>
                <c:pt idx="9">
                  <c:v>99.087999999999994</c:v>
                </c:pt>
                <c:pt idx="10">
                  <c:v>98.924000000000007</c:v>
                </c:pt>
                <c:pt idx="11">
                  <c:v>98.842000000000013</c:v>
                </c:pt>
                <c:pt idx="12">
                  <c:v>98.697999999999993</c:v>
                </c:pt>
                <c:pt idx="13">
                  <c:v>98.595000000000013</c:v>
                </c:pt>
                <c:pt idx="14">
                  <c:v>98.513000000000005</c:v>
                </c:pt>
                <c:pt idx="15">
                  <c:v>98.410000000000025</c:v>
                </c:pt>
                <c:pt idx="16">
                  <c:v>98.203999999999994</c:v>
                </c:pt>
                <c:pt idx="17">
                  <c:v>98.018000000000001</c:v>
                </c:pt>
                <c:pt idx="18">
                  <c:v>97.872999999999948</c:v>
                </c:pt>
                <c:pt idx="19">
                  <c:v>97.728999999999999</c:v>
                </c:pt>
                <c:pt idx="20">
                  <c:v>97.563000000000002</c:v>
                </c:pt>
                <c:pt idx="21">
                  <c:v>97.418000000000006</c:v>
                </c:pt>
                <c:pt idx="22">
                  <c:v>97.397000000000006</c:v>
                </c:pt>
                <c:pt idx="23">
                  <c:v>97.315000000000012</c:v>
                </c:pt>
                <c:pt idx="24">
                  <c:v>97.19</c:v>
                </c:pt>
                <c:pt idx="25">
                  <c:v>97.024000000000001</c:v>
                </c:pt>
                <c:pt idx="26">
                  <c:v>96.878999999999948</c:v>
                </c:pt>
                <c:pt idx="27">
                  <c:v>96.774999999999991</c:v>
                </c:pt>
                <c:pt idx="28">
                  <c:v>96.691999999999993</c:v>
                </c:pt>
                <c:pt idx="29">
                  <c:v>96.568000000000012</c:v>
                </c:pt>
                <c:pt idx="30">
                  <c:v>96.443000000000026</c:v>
                </c:pt>
                <c:pt idx="31">
                  <c:v>96.338999999999999</c:v>
                </c:pt>
                <c:pt idx="32">
                  <c:v>96.215000000000003</c:v>
                </c:pt>
                <c:pt idx="33">
                  <c:v>96.069000000000003</c:v>
                </c:pt>
                <c:pt idx="34">
                  <c:v>96.048000000000002</c:v>
                </c:pt>
                <c:pt idx="35">
                  <c:v>95.965000000000003</c:v>
                </c:pt>
                <c:pt idx="36">
                  <c:v>95.924000000000007</c:v>
                </c:pt>
                <c:pt idx="37">
                  <c:v>95.84</c:v>
                </c:pt>
                <c:pt idx="38">
                  <c:v>95.715000000000003</c:v>
                </c:pt>
                <c:pt idx="39">
                  <c:v>95.631999999999991</c:v>
                </c:pt>
                <c:pt idx="40">
                  <c:v>95.59</c:v>
                </c:pt>
                <c:pt idx="41">
                  <c:v>95.507000000000005</c:v>
                </c:pt>
                <c:pt idx="42">
                  <c:v>95.423000000000002</c:v>
                </c:pt>
                <c:pt idx="43">
                  <c:v>95.296999999999997</c:v>
                </c:pt>
                <c:pt idx="44">
                  <c:v>95.170999999999978</c:v>
                </c:pt>
                <c:pt idx="45">
                  <c:v>95.066000000000003</c:v>
                </c:pt>
                <c:pt idx="46">
                  <c:v>94.940000000000026</c:v>
                </c:pt>
                <c:pt idx="47">
                  <c:v>94.918000000000006</c:v>
                </c:pt>
                <c:pt idx="48">
                  <c:v>94.790999999999997</c:v>
                </c:pt>
                <c:pt idx="49">
                  <c:v>91.049000000000007</c:v>
                </c:pt>
                <c:pt idx="50">
                  <c:v>87.849000000000004</c:v>
                </c:pt>
                <c:pt idx="51">
                  <c:v>84.411000000000129</c:v>
                </c:pt>
                <c:pt idx="52">
                  <c:v>81.427999999999997</c:v>
                </c:pt>
                <c:pt idx="53">
                  <c:v>78.363</c:v>
                </c:pt>
                <c:pt idx="54">
                  <c:v>75.410000000000025</c:v>
                </c:pt>
                <c:pt idx="55">
                  <c:v>71.649000000000001</c:v>
                </c:pt>
                <c:pt idx="56">
                  <c:v>67.853999999999999</c:v>
                </c:pt>
                <c:pt idx="57">
                  <c:v>63.213000000000001</c:v>
                </c:pt>
              </c:numCache>
            </c:numRef>
          </c:yVal>
          <c:smooth val="0"/>
        </c:ser>
        <c:ser>
          <c:idx val="3"/>
          <c:order val="3"/>
          <c:tx>
            <c:strRef>
              <c:f>Sheet1!$E$1</c:f>
              <c:strCache>
                <c:ptCount val="1"/>
                <c:pt idx="0">
                  <c:v>OKT3 (N = 503)</c:v>
                </c:pt>
              </c:strCache>
            </c:strRef>
          </c:tx>
          <c:spPr>
            <a:ln w="41275">
              <a:solidFill>
                <a:srgbClr val="FFFF00"/>
              </a:solidFill>
            </a:ln>
          </c:spPr>
          <c:marker>
            <c:symbol val="none"/>
          </c:marker>
          <c:xVal>
            <c:numRef>
              <c:f>Sheet1!$A$2:$A$59</c:f>
              <c:numCache>
                <c:formatCode>General</c:formatCode>
                <c:ptCount val="58"/>
                <c:pt idx="0">
                  <c:v>0</c:v>
                </c:pt>
                <c:pt idx="1">
                  <c:v>2.0799999999999999E-2</c:v>
                </c:pt>
                <c:pt idx="2">
                  <c:v>4.1700000000000001E-2</c:v>
                </c:pt>
                <c:pt idx="3">
                  <c:v>6.25E-2</c:v>
                </c:pt>
                <c:pt idx="4">
                  <c:v>8.3300000000000041E-2</c:v>
                </c:pt>
                <c:pt idx="5">
                  <c:v>0.10420000000000011</c:v>
                </c:pt>
                <c:pt idx="6">
                  <c:v>0.125</c:v>
                </c:pt>
                <c:pt idx="7">
                  <c:v>0.14580000000000001</c:v>
                </c:pt>
                <c:pt idx="8">
                  <c:v>0.16669999999999999</c:v>
                </c:pt>
                <c:pt idx="9">
                  <c:v>0.18750000000000025</c:v>
                </c:pt>
                <c:pt idx="10">
                  <c:v>0.20830000000000001</c:v>
                </c:pt>
                <c:pt idx="11">
                  <c:v>0.22919999999999999</c:v>
                </c:pt>
                <c:pt idx="12">
                  <c:v>0.25</c:v>
                </c:pt>
                <c:pt idx="13">
                  <c:v>0.27080000000000032</c:v>
                </c:pt>
                <c:pt idx="14">
                  <c:v>0.29170000000000001</c:v>
                </c:pt>
                <c:pt idx="15">
                  <c:v>0.31250000000000044</c:v>
                </c:pt>
                <c:pt idx="16">
                  <c:v>0.33330000000000076</c:v>
                </c:pt>
                <c:pt idx="17">
                  <c:v>0.35420000000000001</c:v>
                </c:pt>
                <c:pt idx="18">
                  <c:v>0.37500000000000044</c:v>
                </c:pt>
                <c:pt idx="19">
                  <c:v>0.39580000000000076</c:v>
                </c:pt>
                <c:pt idx="20">
                  <c:v>0.41670000000000001</c:v>
                </c:pt>
                <c:pt idx="21">
                  <c:v>0.43750000000000044</c:v>
                </c:pt>
                <c:pt idx="22">
                  <c:v>0.45830000000000032</c:v>
                </c:pt>
                <c:pt idx="23">
                  <c:v>0.47920000000000001</c:v>
                </c:pt>
                <c:pt idx="24">
                  <c:v>0.5</c:v>
                </c:pt>
                <c:pt idx="25">
                  <c:v>0.52080000000000004</c:v>
                </c:pt>
                <c:pt idx="26">
                  <c:v>0.54170000000000063</c:v>
                </c:pt>
                <c:pt idx="27">
                  <c:v>0.5625</c:v>
                </c:pt>
                <c:pt idx="28">
                  <c:v>0.58329999999999949</c:v>
                </c:pt>
                <c:pt idx="29">
                  <c:v>0.60420000000000063</c:v>
                </c:pt>
                <c:pt idx="30">
                  <c:v>0.625000000000001</c:v>
                </c:pt>
                <c:pt idx="31">
                  <c:v>0.64580000000000115</c:v>
                </c:pt>
                <c:pt idx="32">
                  <c:v>0.6667000000000014</c:v>
                </c:pt>
                <c:pt idx="33">
                  <c:v>0.6875</c:v>
                </c:pt>
                <c:pt idx="34">
                  <c:v>0.70830000000000004</c:v>
                </c:pt>
                <c:pt idx="35">
                  <c:v>0.72920000000000063</c:v>
                </c:pt>
                <c:pt idx="36">
                  <c:v>0.750000000000001</c:v>
                </c:pt>
                <c:pt idx="37">
                  <c:v>0.77080000000000115</c:v>
                </c:pt>
                <c:pt idx="38">
                  <c:v>0.79170000000000063</c:v>
                </c:pt>
                <c:pt idx="39">
                  <c:v>0.8125</c:v>
                </c:pt>
                <c:pt idx="40">
                  <c:v>0.83330000000000004</c:v>
                </c:pt>
                <c:pt idx="41">
                  <c:v>0.85420000000000063</c:v>
                </c:pt>
                <c:pt idx="42">
                  <c:v>0.875000000000001</c:v>
                </c:pt>
                <c:pt idx="43">
                  <c:v>0.89580000000000004</c:v>
                </c:pt>
                <c:pt idx="44">
                  <c:v>0.91670000000000063</c:v>
                </c:pt>
                <c:pt idx="45">
                  <c:v>0.9375</c:v>
                </c:pt>
                <c:pt idx="46">
                  <c:v>0.95830000000000004</c:v>
                </c:pt>
                <c:pt idx="47">
                  <c:v>0.97920000000000063</c:v>
                </c:pt>
                <c:pt idx="48">
                  <c:v>1</c:v>
                </c:pt>
                <c:pt idx="49">
                  <c:v>2</c:v>
                </c:pt>
                <c:pt idx="50">
                  <c:v>3</c:v>
                </c:pt>
                <c:pt idx="51">
                  <c:v>4</c:v>
                </c:pt>
                <c:pt idx="52">
                  <c:v>5</c:v>
                </c:pt>
                <c:pt idx="53">
                  <c:v>6</c:v>
                </c:pt>
                <c:pt idx="54">
                  <c:v>7</c:v>
                </c:pt>
                <c:pt idx="55">
                  <c:v>8</c:v>
                </c:pt>
                <c:pt idx="56">
                  <c:v>9</c:v>
                </c:pt>
                <c:pt idx="57">
                  <c:v>10</c:v>
                </c:pt>
              </c:numCache>
            </c:numRef>
          </c:xVal>
          <c:yVal>
            <c:numRef>
              <c:f>Sheet1!$E$2:$E$59</c:f>
              <c:numCache>
                <c:formatCode>General</c:formatCode>
                <c:ptCount val="58"/>
                <c:pt idx="0">
                  <c:v>100</c:v>
                </c:pt>
                <c:pt idx="1">
                  <c:v>100</c:v>
                </c:pt>
                <c:pt idx="2">
                  <c:v>100</c:v>
                </c:pt>
                <c:pt idx="3">
                  <c:v>100</c:v>
                </c:pt>
                <c:pt idx="4">
                  <c:v>100</c:v>
                </c:pt>
                <c:pt idx="5">
                  <c:v>99.798000000000002</c:v>
                </c:pt>
                <c:pt idx="6">
                  <c:v>99.393000000000001</c:v>
                </c:pt>
                <c:pt idx="7">
                  <c:v>99.19</c:v>
                </c:pt>
                <c:pt idx="8">
                  <c:v>99.19</c:v>
                </c:pt>
                <c:pt idx="9">
                  <c:v>98.986999999999995</c:v>
                </c:pt>
                <c:pt idx="10">
                  <c:v>98.784999999999997</c:v>
                </c:pt>
                <c:pt idx="11">
                  <c:v>98.784999999999997</c:v>
                </c:pt>
                <c:pt idx="12">
                  <c:v>98.784999999999997</c:v>
                </c:pt>
                <c:pt idx="13">
                  <c:v>98.784999999999997</c:v>
                </c:pt>
                <c:pt idx="14">
                  <c:v>98.581999999999994</c:v>
                </c:pt>
                <c:pt idx="15">
                  <c:v>98.581999999999994</c:v>
                </c:pt>
                <c:pt idx="16">
                  <c:v>98.581999999999994</c:v>
                </c:pt>
                <c:pt idx="17">
                  <c:v>98.378999999999948</c:v>
                </c:pt>
                <c:pt idx="18">
                  <c:v>98.378999999999948</c:v>
                </c:pt>
                <c:pt idx="19">
                  <c:v>98.175999999999988</c:v>
                </c:pt>
                <c:pt idx="20">
                  <c:v>98.175999999999988</c:v>
                </c:pt>
                <c:pt idx="21">
                  <c:v>97.972999999999999</c:v>
                </c:pt>
                <c:pt idx="22">
                  <c:v>97.77</c:v>
                </c:pt>
                <c:pt idx="23">
                  <c:v>97.364999999999995</c:v>
                </c:pt>
                <c:pt idx="24">
                  <c:v>97.364999999999995</c:v>
                </c:pt>
                <c:pt idx="25">
                  <c:v>97.364999999999995</c:v>
                </c:pt>
                <c:pt idx="26">
                  <c:v>97.364999999999995</c:v>
                </c:pt>
                <c:pt idx="27">
                  <c:v>97.364999999999995</c:v>
                </c:pt>
                <c:pt idx="28">
                  <c:v>97.364999999999995</c:v>
                </c:pt>
                <c:pt idx="29">
                  <c:v>97.161000000000001</c:v>
                </c:pt>
                <c:pt idx="30">
                  <c:v>97.161000000000001</c:v>
                </c:pt>
                <c:pt idx="31">
                  <c:v>96.958000000000013</c:v>
                </c:pt>
                <c:pt idx="32">
                  <c:v>96.754000000000005</c:v>
                </c:pt>
                <c:pt idx="33">
                  <c:v>96.754000000000005</c:v>
                </c:pt>
                <c:pt idx="34">
                  <c:v>96.754000000000005</c:v>
                </c:pt>
                <c:pt idx="35">
                  <c:v>96.143000000000001</c:v>
                </c:pt>
                <c:pt idx="36">
                  <c:v>95.938999999999993</c:v>
                </c:pt>
                <c:pt idx="37">
                  <c:v>95.938999999999993</c:v>
                </c:pt>
                <c:pt idx="38">
                  <c:v>95.938999999999993</c:v>
                </c:pt>
                <c:pt idx="39">
                  <c:v>95.938999999999993</c:v>
                </c:pt>
                <c:pt idx="40">
                  <c:v>95.328000000000003</c:v>
                </c:pt>
                <c:pt idx="41">
                  <c:v>95.328000000000003</c:v>
                </c:pt>
                <c:pt idx="42">
                  <c:v>95.328000000000003</c:v>
                </c:pt>
                <c:pt idx="43">
                  <c:v>95.328000000000003</c:v>
                </c:pt>
                <c:pt idx="44">
                  <c:v>95.328000000000003</c:v>
                </c:pt>
                <c:pt idx="45">
                  <c:v>95.328000000000003</c:v>
                </c:pt>
                <c:pt idx="46">
                  <c:v>95.123999999999981</c:v>
                </c:pt>
                <c:pt idx="47">
                  <c:v>94.92</c:v>
                </c:pt>
                <c:pt idx="48">
                  <c:v>94.512</c:v>
                </c:pt>
                <c:pt idx="49">
                  <c:v>88.305999999999983</c:v>
                </c:pt>
                <c:pt idx="50">
                  <c:v>85.992000000000004</c:v>
                </c:pt>
                <c:pt idx="51">
                  <c:v>83.221999999999994</c:v>
                </c:pt>
                <c:pt idx="52">
                  <c:v>79.897999999999996</c:v>
                </c:pt>
                <c:pt idx="53">
                  <c:v>76.232000000000014</c:v>
                </c:pt>
                <c:pt idx="54">
                  <c:v>74.961000000000027</c:v>
                </c:pt>
                <c:pt idx="55">
                  <c:v>71.31</c:v>
                </c:pt>
                <c:pt idx="56">
                  <c:v>68.736000000000004</c:v>
                </c:pt>
                <c:pt idx="57">
                  <c:v>66.48</c:v>
                </c:pt>
              </c:numCache>
            </c:numRef>
          </c:yVal>
          <c:smooth val="0"/>
        </c:ser>
        <c:dLbls>
          <c:showLegendKey val="0"/>
          <c:showVal val="0"/>
          <c:showCatName val="0"/>
          <c:showSerName val="0"/>
          <c:showPercent val="0"/>
          <c:showBubbleSize val="0"/>
        </c:dLbls>
        <c:axId val="470497104"/>
        <c:axId val="470497496"/>
      </c:scatterChart>
      <c:valAx>
        <c:axId val="470497104"/>
        <c:scaling>
          <c:orientation val="minMax"/>
          <c:max val="10"/>
          <c:min val="0"/>
        </c:scaling>
        <c:delete val="0"/>
        <c:axPos val="b"/>
        <c:title>
          <c:tx>
            <c:rich>
              <a:bodyPr/>
              <a:lstStyle/>
              <a:p>
                <a:pPr>
                  <a:defRPr sz="1700"/>
                </a:pPr>
                <a:r>
                  <a:rPr lang="en-US" sz="1700" dirty="0" smtClean="0"/>
                  <a:t>Years</a:t>
                </a:r>
                <a:endParaRPr lang="en-US" sz="1700" dirty="0"/>
              </a:p>
            </c:rich>
          </c:tx>
          <c:layout>
            <c:manualLayout>
              <c:xMode val="edge"/>
              <c:yMode val="edge"/>
              <c:x val="0.49612326667131212"/>
              <c:y val="0.91296316408723166"/>
            </c:manualLayout>
          </c:layout>
          <c:overlay val="0"/>
        </c:title>
        <c:numFmt formatCode="#,##0" sourceLinked="0"/>
        <c:majorTickMark val="out"/>
        <c:minorTickMark val="none"/>
        <c:tickLblPos val="nextTo"/>
        <c:txPr>
          <a:bodyPr rot="0"/>
          <a:lstStyle/>
          <a:p>
            <a:pPr>
              <a:defRPr sz="1500" b="1"/>
            </a:pPr>
            <a:endParaRPr lang="en-US"/>
          </a:p>
        </c:txPr>
        <c:crossAx val="470497496"/>
        <c:crosses val="autoZero"/>
        <c:crossBetween val="midCat"/>
        <c:majorUnit val="1"/>
      </c:valAx>
      <c:valAx>
        <c:axId val="470497496"/>
        <c:scaling>
          <c:orientation val="minMax"/>
          <c:max val="100"/>
          <c:min val="5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70497104"/>
        <c:crosses val="autoZero"/>
        <c:crossBetween val="midCat"/>
        <c:majorUnit val="10"/>
      </c:valAx>
      <c:spPr>
        <a:solidFill>
          <a:schemeClr val="bg2"/>
        </a:solidFill>
        <a:ln>
          <a:solidFill>
            <a:schemeClr val="tx1"/>
          </a:solidFill>
        </a:ln>
      </c:spPr>
    </c:plotArea>
    <c:legend>
      <c:legendPos val="r"/>
      <c:layout>
        <c:manualLayout>
          <c:xMode val="edge"/>
          <c:yMode val="edge"/>
          <c:x val="0.10455008942466264"/>
          <c:y val="0.59892790618914571"/>
          <c:w val="0.7329720344691526"/>
          <c:h val="0.14480907628481918"/>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478436962621056E-2"/>
          <c:w val="0.87737962511323264"/>
          <c:h val="0.82601071741032361"/>
        </c:manualLayout>
      </c:layout>
      <c:scatterChart>
        <c:scatterStyle val="lineMarker"/>
        <c:varyColors val="0"/>
        <c:ser>
          <c:idx val="0"/>
          <c:order val="0"/>
          <c:tx>
            <c:strRef>
              <c:f>Sheet1!$B$1</c:f>
              <c:strCache>
                <c:ptCount val="1"/>
                <c:pt idx="0">
                  <c:v>Primary/No induction (N=10,837)</c:v>
                </c:pt>
              </c:strCache>
            </c:strRef>
          </c:tx>
          <c:spPr>
            <a:ln w="41275">
              <a:solidFill>
                <a:srgbClr val="00FFFF"/>
              </a:solidFill>
            </a:ln>
          </c:spPr>
          <c:marker>
            <c:symbol val="none"/>
          </c:marker>
          <c:xVal>
            <c:numRef>
              <c:f>Sheet1!$A$2:$A$35</c:f>
              <c:numCache>
                <c:formatCode>General</c:formatCode>
                <c:ptCount val="34"/>
                <c:pt idx="0">
                  <c:v>0</c:v>
                </c:pt>
                <c:pt idx="1">
                  <c:v>4.1700000000000001E-2</c:v>
                </c:pt>
                <c:pt idx="2">
                  <c:v>8.3299999999999999E-2</c:v>
                </c:pt>
                <c:pt idx="3">
                  <c:v>0.125</c:v>
                </c:pt>
                <c:pt idx="4">
                  <c:v>0.16669999999999999</c:v>
                </c:pt>
                <c:pt idx="5">
                  <c:v>0.20830000000000001</c:v>
                </c:pt>
                <c:pt idx="6">
                  <c:v>0.25</c:v>
                </c:pt>
                <c:pt idx="7">
                  <c:v>0.29170000000000001</c:v>
                </c:pt>
                <c:pt idx="8">
                  <c:v>0.33329999999999999</c:v>
                </c:pt>
                <c:pt idx="9">
                  <c:v>0.375</c:v>
                </c:pt>
                <c:pt idx="10">
                  <c:v>0.41670000000000001</c:v>
                </c:pt>
                <c:pt idx="11">
                  <c:v>0.45829999999999999</c:v>
                </c:pt>
                <c:pt idx="12">
                  <c:v>0.5</c:v>
                </c:pt>
                <c:pt idx="13">
                  <c:v>0.54169999999999996</c:v>
                </c:pt>
                <c:pt idx="14">
                  <c:v>0.58330000000000004</c:v>
                </c:pt>
                <c:pt idx="15">
                  <c:v>0.625</c:v>
                </c:pt>
                <c:pt idx="16">
                  <c:v>0.66669999999999996</c:v>
                </c:pt>
                <c:pt idx="17">
                  <c:v>0.70830000000000004</c:v>
                </c:pt>
                <c:pt idx="18">
                  <c:v>0.75</c:v>
                </c:pt>
                <c:pt idx="19">
                  <c:v>0.79169999999999996</c:v>
                </c:pt>
                <c:pt idx="20">
                  <c:v>0.83330000000000004</c:v>
                </c:pt>
                <c:pt idx="21">
                  <c:v>0.875</c:v>
                </c:pt>
                <c:pt idx="22">
                  <c:v>0.91669999999999996</c:v>
                </c:pt>
                <c:pt idx="23">
                  <c:v>0.95830000000000004</c:v>
                </c:pt>
                <c:pt idx="24">
                  <c:v>1</c:v>
                </c:pt>
                <c:pt idx="25">
                  <c:v>2</c:v>
                </c:pt>
                <c:pt idx="26">
                  <c:v>3</c:v>
                </c:pt>
                <c:pt idx="27">
                  <c:v>4</c:v>
                </c:pt>
                <c:pt idx="28">
                  <c:v>5</c:v>
                </c:pt>
                <c:pt idx="29">
                  <c:v>6</c:v>
                </c:pt>
                <c:pt idx="30">
                  <c:v>7</c:v>
                </c:pt>
                <c:pt idx="31">
                  <c:v>8</c:v>
                </c:pt>
                <c:pt idx="32">
                  <c:v>9</c:v>
                </c:pt>
                <c:pt idx="33">
                  <c:v>10</c:v>
                </c:pt>
              </c:numCache>
            </c:numRef>
          </c:xVal>
          <c:yVal>
            <c:numRef>
              <c:f>Sheet1!$B$2:$B$35</c:f>
              <c:numCache>
                <c:formatCode>General</c:formatCode>
                <c:ptCount val="34"/>
                <c:pt idx="0">
                  <c:v>100</c:v>
                </c:pt>
                <c:pt idx="1">
                  <c:v>99.962999999999994</c:v>
                </c:pt>
                <c:pt idx="2">
                  <c:v>99.787000000000006</c:v>
                </c:pt>
                <c:pt idx="3">
                  <c:v>99.676000000000002</c:v>
                </c:pt>
                <c:pt idx="4">
                  <c:v>99.435000000000002</c:v>
                </c:pt>
                <c:pt idx="5">
                  <c:v>99.147999999999996</c:v>
                </c:pt>
                <c:pt idx="6">
                  <c:v>98.897000000000006</c:v>
                </c:pt>
                <c:pt idx="7">
                  <c:v>98.646000000000001</c:v>
                </c:pt>
                <c:pt idx="8">
                  <c:v>98.349000000000004</c:v>
                </c:pt>
                <c:pt idx="9">
                  <c:v>98.06</c:v>
                </c:pt>
                <c:pt idx="10">
                  <c:v>97.808999999999997</c:v>
                </c:pt>
                <c:pt idx="11">
                  <c:v>97.603999999999999</c:v>
                </c:pt>
                <c:pt idx="12">
                  <c:v>97.372</c:v>
                </c:pt>
                <c:pt idx="13">
                  <c:v>97.176000000000002</c:v>
                </c:pt>
                <c:pt idx="14">
                  <c:v>96.897000000000006</c:v>
                </c:pt>
                <c:pt idx="15">
                  <c:v>96.617999999999995</c:v>
                </c:pt>
                <c:pt idx="16">
                  <c:v>96.375</c:v>
                </c:pt>
                <c:pt idx="17">
                  <c:v>96.152000000000001</c:v>
                </c:pt>
                <c:pt idx="18">
                  <c:v>95.918999999999997</c:v>
                </c:pt>
                <c:pt idx="19">
                  <c:v>95.787999999999997</c:v>
                </c:pt>
                <c:pt idx="20">
                  <c:v>95.563999999999993</c:v>
                </c:pt>
                <c:pt idx="21">
                  <c:v>95.414000000000001</c:v>
                </c:pt>
                <c:pt idx="22">
                  <c:v>95.206999999999994</c:v>
                </c:pt>
                <c:pt idx="23">
                  <c:v>95.046999999999997</c:v>
                </c:pt>
                <c:pt idx="24">
                  <c:v>94.8</c:v>
                </c:pt>
                <c:pt idx="25">
                  <c:v>91.144000000000005</c:v>
                </c:pt>
                <c:pt idx="26">
                  <c:v>87.882999999999996</c:v>
                </c:pt>
                <c:pt idx="27">
                  <c:v>84.861999999999995</c:v>
                </c:pt>
                <c:pt idx="28">
                  <c:v>81.933000000000007</c:v>
                </c:pt>
                <c:pt idx="29">
                  <c:v>78.350999999999999</c:v>
                </c:pt>
                <c:pt idx="30">
                  <c:v>74.757000000000005</c:v>
                </c:pt>
                <c:pt idx="31">
                  <c:v>70.891999999999996</c:v>
                </c:pt>
                <c:pt idx="32">
                  <c:v>66.72</c:v>
                </c:pt>
                <c:pt idx="33">
                  <c:v>62.88</c:v>
                </c:pt>
              </c:numCache>
            </c:numRef>
          </c:yVal>
          <c:smooth val="0"/>
        </c:ser>
        <c:ser>
          <c:idx val="1"/>
          <c:order val="1"/>
          <c:tx>
            <c:strRef>
              <c:f>Sheet1!$C$1</c:f>
              <c:strCache>
                <c:ptCount val="1"/>
                <c:pt idx="0">
                  <c:v>Primary/IL-2R antagonist (N=5,672)</c:v>
                </c:pt>
              </c:strCache>
            </c:strRef>
          </c:tx>
          <c:spPr>
            <a:ln w="41275">
              <a:solidFill>
                <a:srgbClr val="FF0000"/>
              </a:solidFill>
              <a:prstDash val="solid"/>
            </a:ln>
          </c:spPr>
          <c:marker>
            <c:symbol val="none"/>
          </c:marker>
          <c:xVal>
            <c:numRef>
              <c:f>Sheet1!$A$2:$A$35</c:f>
              <c:numCache>
                <c:formatCode>General</c:formatCode>
                <c:ptCount val="34"/>
                <c:pt idx="0">
                  <c:v>0</c:v>
                </c:pt>
                <c:pt idx="1">
                  <c:v>4.1700000000000001E-2</c:v>
                </c:pt>
                <c:pt idx="2">
                  <c:v>8.3299999999999999E-2</c:v>
                </c:pt>
                <c:pt idx="3">
                  <c:v>0.125</c:v>
                </c:pt>
                <c:pt idx="4">
                  <c:v>0.16669999999999999</c:v>
                </c:pt>
                <c:pt idx="5">
                  <c:v>0.20830000000000001</c:v>
                </c:pt>
                <c:pt idx="6">
                  <c:v>0.25</c:v>
                </c:pt>
                <c:pt idx="7">
                  <c:v>0.29170000000000001</c:v>
                </c:pt>
                <c:pt idx="8">
                  <c:v>0.33329999999999999</c:v>
                </c:pt>
                <c:pt idx="9">
                  <c:v>0.375</c:v>
                </c:pt>
                <c:pt idx="10">
                  <c:v>0.41670000000000001</c:v>
                </c:pt>
                <c:pt idx="11">
                  <c:v>0.45829999999999999</c:v>
                </c:pt>
                <c:pt idx="12">
                  <c:v>0.5</c:v>
                </c:pt>
                <c:pt idx="13">
                  <c:v>0.54169999999999996</c:v>
                </c:pt>
                <c:pt idx="14">
                  <c:v>0.58330000000000004</c:v>
                </c:pt>
                <c:pt idx="15">
                  <c:v>0.625</c:v>
                </c:pt>
                <c:pt idx="16">
                  <c:v>0.66669999999999996</c:v>
                </c:pt>
                <c:pt idx="17">
                  <c:v>0.70830000000000004</c:v>
                </c:pt>
                <c:pt idx="18">
                  <c:v>0.75</c:v>
                </c:pt>
                <c:pt idx="19">
                  <c:v>0.79169999999999996</c:v>
                </c:pt>
                <c:pt idx="20">
                  <c:v>0.83330000000000004</c:v>
                </c:pt>
                <c:pt idx="21">
                  <c:v>0.875</c:v>
                </c:pt>
                <c:pt idx="22">
                  <c:v>0.91669999999999996</c:v>
                </c:pt>
                <c:pt idx="23">
                  <c:v>0.95830000000000004</c:v>
                </c:pt>
                <c:pt idx="24">
                  <c:v>1</c:v>
                </c:pt>
                <c:pt idx="25">
                  <c:v>2</c:v>
                </c:pt>
                <c:pt idx="26">
                  <c:v>3</c:v>
                </c:pt>
                <c:pt idx="27">
                  <c:v>4</c:v>
                </c:pt>
                <c:pt idx="28">
                  <c:v>5</c:v>
                </c:pt>
                <c:pt idx="29">
                  <c:v>6</c:v>
                </c:pt>
                <c:pt idx="30">
                  <c:v>7</c:v>
                </c:pt>
                <c:pt idx="31">
                  <c:v>8</c:v>
                </c:pt>
                <c:pt idx="32">
                  <c:v>9</c:v>
                </c:pt>
                <c:pt idx="33">
                  <c:v>10</c:v>
                </c:pt>
              </c:numCache>
            </c:numRef>
          </c:xVal>
          <c:yVal>
            <c:numRef>
              <c:f>Sheet1!$C$2:$C$35</c:f>
              <c:numCache>
                <c:formatCode>General</c:formatCode>
                <c:ptCount val="34"/>
                <c:pt idx="0">
                  <c:v>100</c:v>
                </c:pt>
                <c:pt idx="1">
                  <c:v>100</c:v>
                </c:pt>
                <c:pt idx="2">
                  <c:v>99.929000000000002</c:v>
                </c:pt>
                <c:pt idx="3">
                  <c:v>99.73</c:v>
                </c:pt>
                <c:pt idx="4">
                  <c:v>99.585999999999999</c:v>
                </c:pt>
                <c:pt idx="5">
                  <c:v>99.313999999999993</c:v>
                </c:pt>
                <c:pt idx="6">
                  <c:v>98.879000000000005</c:v>
                </c:pt>
                <c:pt idx="7">
                  <c:v>98.661000000000001</c:v>
                </c:pt>
                <c:pt idx="8">
                  <c:v>98.28</c:v>
                </c:pt>
                <c:pt idx="9">
                  <c:v>98.007000000000005</c:v>
                </c:pt>
                <c:pt idx="10">
                  <c:v>97.68</c:v>
                </c:pt>
                <c:pt idx="11">
                  <c:v>97.424999999999997</c:v>
                </c:pt>
                <c:pt idx="12">
                  <c:v>97.242000000000004</c:v>
                </c:pt>
                <c:pt idx="13">
                  <c:v>96.968999999999994</c:v>
                </c:pt>
                <c:pt idx="14">
                  <c:v>96.623000000000005</c:v>
                </c:pt>
                <c:pt idx="15">
                  <c:v>96.403999999999996</c:v>
                </c:pt>
                <c:pt idx="16">
                  <c:v>96.203000000000003</c:v>
                </c:pt>
                <c:pt idx="17">
                  <c:v>95.965999999999994</c:v>
                </c:pt>
                <c:pt idx="18">
                  <c:v>95.691999999999993</c:v>
                </c:pt>
                <c:pt idx="19">
                  <c:v>95.290999999999997</c:v>
                </c:pt>
                <c:pt idx="20">
                  <c:v>95.126000000000005</c:v>
                </c:pt>
                <c:pt idx="21">
                  <c:v>94.834000000000003</c:v>
                </c:pt>
                <c:pt idx="22">
                  <c:v>94.578000000000003</c:v>
                </c:pt>
                <c:pt idx="23">
                  <c:v>94.376000000000005</c:v>
                </c:pt>
                <c:pt idx="24">
                  <c:v>94.227000000000004</c:v>
                </c:pt>
                <c:pt idx="25">
                  <c:v>89.704999999999998</c:v>
                </c:pt>
                <c:pt idx="26">
                  <c:v>86.501000000000005</c:v>
                </c:pt>
                <c:pt idx="27">
                  <c:v>82.748999999999995</c:v>
                </c:pt>
                <c:pt idx="28">
                  <c:v>78.876000000000005</c:v>
                </c:pt>
                <c:pt idx="29">
                  <c:v>75.058999999999997</c:v>
                </c:pt>
                <c:pt idx="30">
                  <c:v>71.664000000000001</c:v>
                </c:pt>
                <c:pt idx="31">
                  <c:v>68.116</c:v>
                </c:pt>
                <c:pt idx="32">
                  <c:v>64.825000000000003</c:v>
                </c:pt>
                <c:pt idx="33">
                  <c:v>60.676000000000002</c:v>
                </c:pt>
              </c:numCache>
            </c:numRef>
          </c:yVal>
          <c:smooth val="0"/>
        </c:ser>
        <c:ser>
          <c:idx val="2"/>
          <c:order val="2"/>
          <c:tx>
            <c:strRef>
              <c:f>Sheet1!$D$1</c:f>
              <c:strCache>
                <c:ptCount val="1"/>
                <c:pt idx="0">
                  <c:v>Primary/Polyclonal induction (N=4,840)</c:v>
                </c:pt>
              </c:strCache>
            </c:strRef>
          </c:tx>
          <c:spPr>
            <a:ln w="41275">
              <a:solidFill>
                <a:srgbClr val="00FF00"/>
              </a:solidFill>
            </a:ln>
          </c:spPr>
          <c:marker>
            <c:symbol val="none"/>
          </c:marker>
          <c:xVal>
            <c:numRef>
              <c:f>Sheet1!$A$2:$A$35</c:f>
              <c:numCache>
                <c:formatCode>General</c:formatCode>
                <c:ptCount val="34"/>
                <c:pt idx="0">
                  <c:v>0</c:v>
                </c:pt>
                <c:pt idx="1">
                  <c:v>4.1700000000000001E-2</c:v>
                </c:pt>
                <c:pt idx="2">
                  <c:v>8.3299999999999999E-2</c:v>
                </c:pt>
                <c:pt idx="3">
                  <c:v>0.125</c:v>
                </c:pt>
                <c:pt idx="4">
                  <c:v>0.16669999999999999</c:v>
                </c:pt>
                <c:pt idx="5">
                  <c:v>0.20830000000000001</c:v>
                </c:pt>
                <c:pt idx="6">
                  <c:v>0.25</c:v>
                </c:pt>
                <c:pt idx="7">
                  <c:v>0.29170000000000001</c:v>
                </c:pt>
                <c:pt idx="8">
                  <c:v>0.33329999999999999</c:v>
                </c:pt>
                <c:pt idx="9">
                  <c:v>0.375</c:v>
                </c:pt>
                <c:pt idx="10">
                  <c:v>0.41670000000000001</c:v>
                </c:pt>
                <c:pt idx="11">
                  <c:v>0.45829999999999999</c:v>
                </c:pt>
                <c:pt idx="12">
                  <c:v>0.5</c:v>
                </c:pt>
                <c:pt idx="13">
                  <c:v>0.54169999999999996</c:v>
                </c:pt>
                <c:pt idx="14">
                  <c:v>0.58330000000000004</c:v>
                </c:pt>
                <c:pt idx="15">
                  <c:v>0.625</c:v>
                </c:pt>
                <c:pt idx="16">
                  <c:v>0.66669999999999996</c:v>
                </c:pt>
                <c:pt idx="17">
                  <c:v>0.70830000000000004</c:v>
                </c:pt>
                <c:pt idx="18">
                  <c:v>0.75</c:v>
                </c:pt>
                <c:pt idx="19">
                  <c:v>0.79169999999999996</c:v>
                </c:pt>
                <c:pt idx="20">
                  <c:v>0.83330000000000004</c:v>
                </c:pt>
                <c:pt idx="21">
                  <c:v>0.875</c:v>
                </c:pt>
                <c:pt idx="22">
                  <c:v>0.91669999999999996</c:v>
                </c:pt>
                <c:pt idx="23">
                  <c:v>0.95830000000000004</c:v>
                </c:pt>
                <c:pt idx="24">
                  <c:v>1</c:v>
                </c:pt>
                <c:pt idx="25">
                  <c:v>2</c:v>
                </c:pt>
                <c:pt idx="26">
                  <c:v>3</c:v>
                </c:pt>
                <c:pt idx="27">
                  <c:v>4</c:v>
                </c:pt>
                <c:pt idx="28">
                  <c:v>5</c:v>
                </c:pt>
                <c:pt idx="29">
                  <c:v>6</c:v>
                </c:pt>
                <c:pt idx="30">
                  <c:v>7</c:v>
                </c:pt>
                <c:pt idx="31">
                  <c:v>8</c:v>
                </c:pt>
                <c:pt idx="32">
                  <c:v>9</c:v>
                </c:pt>
                <c:pt idx="33">
                  <c:v>10</c:v>
                </c:pt>
              </c:numCache>
            </c:numRef>
          </c:xVal>
          <c:yVal>
            <c:numRef>
              <c:f>Sheet1!$D$2:$D$35</c:f>
              <c:numCache>
                <c:formatCode>General</c:formatCode>
                <c:ptCount val="34"/>
                <c:pt idx="0">
                  <c:v>100</c:v>
                </c:pt>
                <c:pt idx="1">
                  <c:v>100</c:v>
                </c:pt>
                <c:pt idx="2">
                  <c:v>99.73</c:v>
                </c:pt>
                <c:pt idx="3">
                  <c:v>99.561999999999998</c:v>
                </c:pt>
                <c:pt idx="4">
                  <c:v>99.266999999999996</c:v>
                </c:pt>
                <c:pt idx="5">
                  <c:v>98.927999999999997</c:v>
                </c:pt>
                <c:pt idx="6">
                  <c:v>98.694000000000003</c:v>
                </c:pt>
                <c:pt idx="7">
                  <c:v>98.503</c:v>
                </c:pt>
                <c:pt idx="8">
                  <c:v>98.203999999999994</c:v>
                </c:pt>
                <c:pt idx="9">
                  <c:v>97.884</c:v>
                </c:pt>
                <c:pt idx="10">
                  <c:v>97.605999999999995</c:v>
                </c:pt>
                <c:pt idx="11">
                  <c:v>97.435000000000002</c:v>
                </c:pt>
                <c:pt idx="12">
                  <c:v>97.22</c:v>
                </c:pt>
                <c:pt idx="13">
                  <c:v>96.92</c:v>
                </c:pt>
                <c:pt idx="14">
                  <c:v>96.727000000000004</c:v>
                </c:pt>
                <c:pt idx="15">
                  <c:v>96.468999999999994</c:v>
                </c:pt>
                <c:pt idx="16">
                  <c:v>96.275999999999996</c:v>
                </c:pt>
                <c:pt idx="17">
                  <c:v>96.103999999999999</c:v>
                </c:pt>
                <c:pt idx="18">
                  <c:v>95.974999999999994</c:v>
                </c:pt>
                <c:pt idx="19">
                  <c:v>95.781000000000006</c:v>
                </c:pt>
                <c:pt idx="20">
                  <c:v>95.652000000000001</c:v>
                </c:pt>
                <c:pt idx="21">
                  <c:v>95.478999999999999</c:v>
                </c:pt>
                <c:pt idx="22">
                  <c:v>95.218000000000004</c:v>
                </c:pt>
                <c:pt idx="23">
                  <c:v>95.001000000000005</c:v>
                </c:pt>
                <c:pt idx="24">
                  <c:v>94.846999999999994</c:v>
                </c:pt>
                <c:pt idx="25">
                  <c:v>91.146000000000001</c:v>
                </c:pt>
                <c:pt idx="26">
                  <c:v>88.105999999999995</c:v>
                </c:pt>
                <c:pt idx="27">
                  <c:v>84.707999999999998</c:v>
                </c:pt>
                <c:pt idx="28">
                  <c:v>81.67</c:v>
                </c:pt>
                <c:pt idx="29">
                  <c:v>78.590999999999994</c:v>
                </c:pt>
                <c:pt idx="30">
                  <c:v>75.555999999999997</c:v>
                </c:pt>
                <c:pt idx="31">
                  <c:v>71.754999999999995</c:v>
                </c:pt>
                <c:pt idx="32">
                  <c:v>68.141000000000005</c:v>
                </c:pt>
                <c:pt idx="33">
                  <c:v>63.49</c:v>
                </c:pt>
              </c:numCache>
            </c:numRef>
          </c:yVal>
          <c:smooth val="0"/>
        </c:ser>
        <c:ser>
          <c:idx val="3"/>
          <c:order val="3"/>
          <c:tx>
            <c:strRef>
              <c:f>Sheet1!$E$1</c:f>
              <c:strCache>
                <c:ptCount val="1"/>
                <c:pt idx="0">
                  <c:v>Retx/No induction (N = 333)</c:v>
                </c:pt>
              </c:strCache>
            </c:strRef>
          </c:tx>
          <c:spPr>
            <a:ln w="41275">
              <a:solidFill>
                <a:schemeClr val="bg1">
                  <a:lumMod val="50000"/>
                  <a:lumOff val="50000"/>
                </a:schemeClr>
              </a:solidFill>
            </a:ln>
          </c:spPr>
          <c:marker>
            <c:symbol val="none"/>
          </c:marker>
          <c:xVal>
            <c:numRef>
              <c:f>Sheet1!$A$2:$A$35</c:f>
              <c:numCache>
                <c:formatCode>General</c:formatCode>
                <c:ptCount val="34"/>
                <c:pt idx="0">
                  <c:v>0</c:v>
                </c:pt>
                <c:pt idx="1">
                  <c:v>4.1700000000000001E-2</c:v>
                </c:pt>
                <c:pt idx="2">
                  <c:v>8.3299999999999999E-2</c:v>
                </c:pt>
                <c:pt idx="3">
                  <c:v>0.125</c:v>
                </c:pt>
                <c:pt idx="4">
                  <c:v>0.16669999999999999</c:v>
                </c:pt>
                <c:pt idx="5">
                  <c:v>0.20830000000000001</c:v>
                </c:pt>
                <c:pt idx="6">
                  <c:v>0.25</c:v>
                </c:pt>
                <c:pt idx="7">
                  <c:v>0.29170000000000001</c:v>
                </c:pt>
                <c:pt idx="8">
                  <c:v>0.33329999999999999</c:v>
                </c:pt>
                <c:pt idx="9">
                  <c:v>0.375</c:v>
                </c:pt>
                <c:pt idx="10">
                  <c:v>0.41670000000000001</c:v>
                </c:pt>
                <c:pt idx="11">
                  <c:v>0.45829999999999999</c:v>
                </c:pt>
                <c:pt idx="12">
                  <c:v>0.5</c:v>
                </c:pt>
                <c:pt idx="13">
                  <c:v>0.54169999999999996</c:v>
                </c:pt>
                <c:pt idx="14">
                  <c:v>0.58330000000000004</c:v>
                </c:pt>
                <c:pt idx="15">
                  <c:v>0.625</c:v>
                </c:pt>
                <c:pt idx="16">
                  <c:v>0.66669999999999996</c:v>
                </c:pt>
                <c:pt idx="17">
                  <c:v>0.70830000000000004</c:v>
                </c:pt>
                <c:pt idx="18">
                  <c:v>0.75</c:v>
                </c:pt>
                <c:pt idx="19">
                  <c:v>0.79169999999999996</c:v>
                </c:pt>
                <c:pt idx="20">
                  <c:v>0.83330000000000004</c:v>
                </c:pt>
                <c:pt idx="21">
                  <c:v>0.875</c:v>
                </c:pt>
                <c:pt idx="22">
                  <c:v>0.91669999999999996</c:v>
                </c:pt>
                <c:pt idx="23">
                  <c:v>0.95830000000000004</c:v>
                </c:pt>
                <c:pt idx="24">
                  <c:v>1</c:v>
                </c:pt>
                <c:pt idx="25">
                  <c:v>2</c:v>
                </c:pt>
                <c:pt idx="26">
                  <c:v>3</c:v>
                </c:pt>
                <c:pt idx="27">
                  <c:v>4</c:v>
                </c:pt>
                <c:pt idx="28">
                  <c:v>5</c:v>
                </c:pt>
                <c:pt idx="29">
                  <c:v>6</c:v>
                </c:pt>
                <c:pt idx="30">
                  <c:v>7</c:v>
                </c:pt>
                <c:pt idx="31">
                  <c:v>8</c:v>
                </c:pt>
                <c:pt idx="32">
                  <c:v>9</c:v>
                </c:pt>
                <c:pt idx="33">
                  <c:v>10</c:v>
                </c:pt>
              </c:numCache>
            </c:numRef>
          </c:xVal>
          <c:yVal>
            <c:numRef>
              <c:f>Sheet1!$E$2:$E$35</c:f>
              <c:numCache>
                <c:formatCode>General</c:formatCode>
                <c:ptCount val="34"/>
                <c:pt idx="0">
                  <c:v>100</c:v>
                </c:pt>
                <c:pt idx="1">
                  <c:v>100</c:v>
                </c:pt>
                <c:pt idx="2">
                  <c:v>100</c:v>
                </c:pt>
                <c:pt idx="3">
                  <c:v>99.698999999999998</c:v>
                </c:pt>
                <c:pt idx="4">
                  <c:v>99.397999999999996</c:v>
                </c:pt>
                <c:pt idx="5">
                  <c:v>99.094999999999999</c:v>
                </c:pt>
                <c:pt idx="6">
                  <c:v>98.792000000000002</c:v>
                </c:pt>
                <c:pt idx="7">
                  <c:v>98.792000000000002</c:v>
                </c:pt>
                <c:pt idx="8">
                  <c:v>98.183999999999997</c:v>
                </c:pt>
                <c:pt idx="9">
                  <c:v>97.879000000000005</c:v>
                </c:pt>
                <c:pt idx="10">
                  <c:v>96.962000000000003</c:v>
                </c:pt>
                <c:pt idx="11">
                  <c:v>96.656000000000006</c:v>
                </c:pt>
                <c:pt idx="12">
                  <c:v>96.043999999999997</c:v>
                </c:pt>
                <c:pt idx="13">
                  <c:v>95.736999999999995</c:v>
                </c:pt>
                <c:pt idx="14">
                  <c:v>95.430999999999997</c:v>
                </c:pt>
                <c:pt idx="15">
                  <c:v>94.816999999999993</c:v>
                </c:pt>
                <c:pt idx="16">
                  <c:v>94.203000000000003</c:v>
                </c:pt>
                <c:pt idx="17">
                  <c:v>94.203000000000003</c:v>
                </c:pt>
                <c:pt idx="18">
                  <c:v>93.894999999999996</c:v>
                </c:pt>
                <c:pt idx="19">
                  <c:v>93.28</c:v>
                </c:pt>
                <c:pt idx="20">
                  <c:v>93.28</c:v>
                </c:pt>
                <c:pt idx="21">
                  <c:v>92.97</c:v>
                </c:pt>
                <c:pt idx="22">
                  <c:v>92.659000000000006</c:v>
                </c:pt>
                <c:pt idx="23">
                  <c:v>92.347999999999999</c:v>
                </c:pt>
                <c:pt idx="24">
                  <c:v>92.347999999999999</c:v>
                </c:pt>
                <c:pt idx="25">
                  <c:v>86.766999999999996</c:v>
                </c:pt>
                <c:pt idx="26">
                  <c:v>83.391999999999996</c:v>
                </c:pt>
                <c:pt idx="27">
                  <c:v>80.346999999999994</c:v>
                </c:pt>
                <c:pt idx="28">
                  <c:v>76.415999999999997</c:v>
                </c:pt>
                <c:pt idx="29">
                  <c:v>72.944999999999993</c:v>
                </c:pt>
                <c:pt idx="30">
                  <c:v>68.513999999999996</c:v>
                </c:pt>
                <c:pt idx="31">
                  <c:v>66.247</c:v>
                </c:pt>
                <c:pt idx="32">
                  <c:v>61.944000000000003</c:v>
                </c:pt>
                <c:pt idx="33">
                  <c:v>60.503999999999998</c:v>
                </c:pt>
              </c:numCache>
            </c:numRef>
          </c:yVal>
          <c:smooth val="0"/>
        </c:ser>
        <c:ser>
          <c:idx val="4"/>
          <c:order val="4"/>
          <c:tx>
            <c:strRef>
              <c:f>Sheet1!$F$1</c:f>
              <c:strCache>
                <c:ptCount val="1"/>
                <c:pt idx="0">
                  <c:v>Retx/IL-2R antagonist (N = 159)</c:v>
                </c:pt>
              </c:strCache>
            </c:strRef>
          </c:tx>
          <c:spPr>
            <a:ln w="41275">
              <a:solidFill>
                <a:srgbClr val="FF99FF"/>
              </a:solidFill>
            </a:ln>
          </c:spPr>
          <c:marker>
            <c:symbol val="none"/>
          </c:marker>
          <c:xVal>
            <c:numRef>
              <c:f>Sheet1!$A$2:$A$35</c:f>
              <c:numCache>
                <c:formatCode>General</c:formatCode>
                <c:ptCount val="34"/>
                <c:pt idx="0">
                  <c:v>0</c:v>
                </c:pt>
                <c:pt idx="1">
                  <c:v>4.1700000000000001E-2</c:v>
                </c:pt>
                <c:pt idx="2">
                  <c:v>8.3299999999999999E-2</c:v>
                </c:pt>
                <c:pt idx="3">
                  <c:v>0.125</c:v>
                </c:pt>
                <c:pt idx="4">
                  <c:v>0.16669999999999999</c:v>
                </c:pt>
                <c:pt idx="5">
                  <c:v>0.20830000000000001</c:v>
                </c:pt>
                <c:pt idx="6">
                  <c:v>0.25</c:v>
                </c:pt>
                <c:pt idx="7">
                  <c:v>0.29170000000000001</c:v>
                </c:pt>
                <c:pt idx="8">
                  <c:v>0.33329999999999999</c:v>
                </c:pt>
                <c:pt idx="9">
                  <c:v>0.375</c:v>
                </c:pt>
                <c:pt idx="10">
                  <c:v>0.41670000000000001</c:v>
                </c:pt>
                <c:pt idx="11">
                  <c:v>0.45829999999999999</c:v>
                </c:pt>
                <c:pt idx="12">
                  <c:v>0.5</c:v>
                </c:pt>
                <c:pt idx="13">
                  <c:v>0.54169999999999996</c:v>
                </c:pt>
                <c:pt idx="14">
                  <c:v>0.58330000000000004</c:v>
                </c:pt>
                <c:pt idx="15">
                  <c:v>0.625</c:v>
                </c:pt>
                <c:pt idx="16">
                  <c:v>0.66669999999999996</c:v>
                </c:pt>
                <c:pt idx="17">
                  <c:v>0.70830000000000004</c:v>
                </c:pt>
                <c:pt idx="18">
                  <c:v>0.75</c:v>
                </c:pt>
                <c:pt idx="19">
                  <c:v>0.79169999999999996</c:v>
                </c:pt>
                <c:pt idx="20">
                  <c:v>0.83330000000000004</c:v>
                </c:pt>
                <c:pt idx="21">
                  <c:v>0.875</c:v>
                </c:pt>
                <c:pt idx="22">
                  <c:v>0.91669999999999996</c:v>
                </c:pt>
                <c:pt idx="23">
                  <c:v>0.95830000000000004</c:v>
                </c:pt>
                <c:pt idx="24">
                  <c:v>1</c:v>
                </c:pt>
                <c:pt idx="25">
                  <c:v>2</c:v>
                </c:pt>
                <c:pt idx="26">
                  <c:v>3</c:v>
                </c:pt>
                <c:pt idx="27">
                  <c:v>4</c:v>
                </c:pt>
                <c:pt idx="28">
                  <c:v>5</c:v>
                </c:pt>
                <c:pt idx="29">
                  <c:v>6</c:v>
                </c:pt>
                <c:pt idx="30">
                  <c:v>7</c:v>
                </c:pt>
                <c:pt idx="31">
                  <c:v>8</c:v>
                </c:pt>
                <c:pt idx="32">
                  <c:v>9</c:v>
                </c:pt>
                <c:pt idx="33">
                  <c:v>10</c:v>
                </c:pt>
              </c:numCache>
            </c:numRef>
          </c:xVal>
          <c:yVal>
            <c:numRef>
              <c:f>Sheet1!$F$2:$F$35</c:f>
              <c:numCache>
                <c:formatCode>General</c:formatCode>
                <c:ptCount val="34"/>
                <c:pt idx="0">
                  <c:v>100</c:v>
                </c:pt>
                <c:pt idx="1">
                  <c:v>100</c:v>
                </c:pt>
                <c:pt idx="2">
                  <c:v>99.350999999999999</c:v>
                </c:pt>
                <c:pt idx="3">
                  <c:v>98.039000000000001</c:v>
                </c:pt>
                <c:pt idx="4">
                  <c:v>97.381</c:v>
                </c:pt>
                <c:pt idx="5">
                  <c:v>97.381</c:v>
                </c:pt>
                <c:pt idx="6">
                  <c:v>97.381</c:v>
                </c:pt>
                <c:pt idx="7">
                  <c:v>97.381</c:v>
                </c:pt>
                <c:pt idx="8">
                  <c:v>97.381</c:v>
                </c:pt>
                <c:pt idx="9">
                  <c:v>97.381</c:v>
                </c:pt>
                <c:pt idx="10">
                  <c:v>97.381</c:v>
                </c:pt>
                <c:pt idx="11">
                  <c:v>96.713999999999999</c:v>
                </c:pt>
                <c:pt idx="12">
                  <c:v>96.046999999999997</c:v>
                </c:pt>
                <c:pt idx="13">
                  <c:v>96.046999999999997</c:v>
                </c:pt>
                <c:pt idx="14">
                  <c:v>96.046999999999997</c:v>
                </c:pt>
                <c:pt idx="15">
                  <c:v>96.046999999999997</c:v>
                </c:pt>
                <c:pt idx="16">
                  <c:v>96.046999999999997</c:v>
                </c:pt>
                <c:pt idx="17">
                  <c:v>95.38</c:v>
                </c:pt>
                <c:pt idx="18">
                  <c:v>94.712999999999994</c:v>
                </c:pt>
                <c:pt idx="19">
                  <c:v>94.712999999999994</c:v>
                </c:pt>
                <c:pt idx="20">
                  <c:v>94.712999999999994</c:v>
                </c:pt>
                <c:pt idx="21">
                  <c:v>94.712999999999994</c:v>
                </c:pt>
                <c:pt idx="22">
                  <c:v>94.712999999999994</c:v>
                </c:pt>
                <c:pt idx="23">
                  <c:v>94.040999999999997</c:v>
                </c:pt>
                <c:pt idx="24">
                  <c:v>94.040999999999997</c:v>
                </c:pt>
                <c:pt idx="25">
                  <c:v>89.744</c:v>
                </c:pt>
                <c:pt idx="26">
                  <c:v>85.274000000000001</c:v>
                </c:pt>
                <c:pt idx="27">
                  <c:v>82.296999999999997</c:v>
                </c:pt>
                <c:pt idx="28">
                  <c:v>78.497</c:v>
                </c:pt>
                <c:pt idx="29">
                  <c:v>75.554000000000002</c:v>
                </c:pt>
                <c:pt idx="30">
                  <c:v>70.305999999999997</c:v>
                </c:pt>
                <c:pt idx="31">
                  <c:v>62.332999999999998</c:v>
                </c:pt>
              </c:numCache>
            </c:numRef>
          </c:yVal>
          <c:smooth val="0"/>
        </c:ser>
        <c:ser>
          <c:idx val="5"/>
          <c:order val="5"/>
          <c:tx>
            <c:strRef>
              <c:f>Sheet1!$G$1</c:f>
              <c:strCache>
                <c:ptCount val="1"/>
                <c:pt idx="0">
                  <c:v>Retx/Polyclonal induction (N = 176)</c:v>
                </c:pt>
              </c:strCache>
            </c:strRef>
          </c:tx>
          <c:spPr>
            <a:ln w="41275">
              <a:solidFill>
                <a:srgbClr val="009900"/>
              </a:solidFill>
            </a:ln>
          </c:spPr>
          <c:marker>
            <c:symbol val="none"/>
          </c:marker>
          <c:xVal>
            <c:numRef>
              <c:f>Sheet1!$A$2:$A$35</c:f>
              <c:numCache>
                <c:formatCode>General</c:formatCode>
                <c:ptCount val="34"/>
                <c:pt idx="0">
                  <c:v>0</c:v>
                </c:pt>
                <c:pt idx="1">
                  <c:v>4.1700000000000001E-2</c:v>
                </c:pt>
                <c:pt idx="2">
                  <c:v>8.3299999999999999E-2</c:v>
                </c:pt>
                <c:pt idx="3">
                  <c:v>0.125</c:v>
                </c:pt>
                <c:pt idx="4">
                  <c:v>0.16669999999999999</c:v>
                </c:pt>
                <c:pt idx="5">
                  <c:v>0.20830000000000001</c:v>
                </c:pt>
                <c:pt idx="6">
                  <c:v>0.25</c:v>
                </c:pt>
                <c:pt idx="7">
                  <c:v>0.29170000000000001</c:v>
                </c:pt>
                <c:pt idx="8">
                  <c:v>0.33329999999999999</c:v>
                </c:pt>
                <c:pt idx="9">
                  <c:v>0.375</c:v>
                </c:pt>
                <c:pt idx="10">
                  <c:v>0.41670000000000001</c:v>
                </c:pt>
                <c:pt idx="11">
                  <c:v>0.45829999999999999</c:v>
                </c:pt>
                <c:pt idx="12">
                  <c:v>0.5</c:v>
                </c:pt>
                <c:pt idx="13">
                  <c:v>0.54169999999999996</c:v>
                </c:pt>
                <c:pt idx="14">
                  <c:v>0.58330000000000004</c:v>
                </c:pt>
                <c:pt idx="15">
                  <c:v>0.625</c:v>
                </c:pt>
                <c:pt idx="16">
                  <c:v>0.66669999999999996</c:v>
                </c:pt>
                <c:pt idx="17">
                  <c:v>0.70830000000000004</c:v>
                </c:pt>
                <c:pt idx="18">
                  <c:v>0.75</c:v>
                </c:pt>
                <c:pt idx="19">
                  <c:v>0.79169999999999996</c:v>
                </c:pt>
                <c:pt idx="20">
                  <c:v>0.83330000000000004</c:v>
                </c:pt>
                <c:pt idx="21">
                  <c:v>0.875</c:v>
                </c:pt>
                <c:pt idx="22">
                  <c:v>0.91669999999999996</c:v>
                </c:pt>
                <c:pt idx="23">
                  <c:v>0.95830000000000004</c:v>
                </c:pt>
                <c:pt idx="24">
                  <c:v>1</c:v>
                </c:pt>
                <c:pt idx="25">
                  <c:v>2</c:v>
                </c:pt>
                <c:pt idx="26">
                  <c:v>3</c:v>
                </c:pt>
                <c:pt idx="27">
                  <c:v>4</c:v>
                </c:pt>
                <c:pt idx="28">
                  <c:v>5</c:v>
                </c:pt>
                <c:pt idx="29">
                  <c:v>6</c:v>
                </c:pt>
                <c:pt idx="30">
                  <c:v>7</c:v>
                </c:pt>
                <c:pt idx="31">
                  <c:v>8</c:v>
                </c:pt>
                <c:pt idx="32">
                  <c:v>9</c:v>
                </c:pt>
                <c:pt idx="33">
                  <c:v>10</c:v>
                </c:pt>
              </c:numCache>
            </c:numRef>
          </c:xVal>
          <c:yVal>
            <c:numRef>
              <c:f>Sheet1!$G$2:$G$35</c:f>
              <c:numCache>
                <c:formatCode>General</c:formatCode>
                <c:ptCount val="34"/>
                <c:pt idx="0">
                  <c:v>100</c:v>
                </c:pt>
                <c:pt idx="1">
                  <c:v>100</c:v>
                </c:pt>
                <c:pt idx="2">
                  <c:v>99.415000000000006</c:v>
                </c:pt>
                <c:pt idx="3">
                  <c:v>99.415000000000006</c:v>
                </c:pt>
                <c:pt idx="4">
                  <c:v>98.82</c:v>
                </c:pt>
                <c:pt idx="5">
                  <c:v>98.82</c:v>
                </c:pt>
                <c:pt idx="6">
                  <c:v>98.82</c:v>
                </c:pt>
                <c:pt idx="7">
                  <c:v>98.82</c:v>
                </c:pt>
                <c:pt idx="8">
                  <c:v>98.194000000000003</c:v>
                </c:pt>
                <c:pt idx="9">
                  <c:v>97.564999999999998</c:v>
                </c:pt>
                <c:pt idx="10">
                  <c:v>96.305999999999997</c:v>
                </c:pt>
                <c:pt idx="11">
                  <c:v>96.305999999999997</c:v>
                </c:pt>
                <c:pt idx="12">
                  <c:v>96.305999999999997</c:v>
                </c:pt>
                <c:pt idx="13">
                  <c:v>95.677000000000007</c:v>
                </c:pt>
                <c:pt idx="14">
                  <c:v>95.677000000000007</c:v>
                </c:pt>
                <c:pt idx="15">
                  <c:v>95.677000000000007</c:v>
                </c:pt>
                <c:pt idx="16">
                  <c:v>94.418000000000006</c:v>
                </c:pt>
                <c:pt idx="17">
                  <c:v>94.418000000000006</c:v>
                </c:pt>
                <c:pt idx="18">
                  <c:v>94.418000000000006</c:v>
                </c:pt>
                <c:pt idx="19">
                  <c:v>93.784000000000006</c:v>
                </c:pt>
                <c:pt idx="20">
                  <c:v>93.784000000000006</c:v>
                </c:pt>
                <c:pt idx="21">
                  <c:v>93.784000000000006</c:v>
                </c:pt>
                <c:pt idx="22">
                  <c:v>93.784000000000006</c:v>
                </c:pt>
                <c:pt idx="23">
                  <c:v>93.141999999999996</c:v>
                </c:pt>
                <c:pt idx="24">
                  <c:v>93.141999999999996</c:v>
                </c:pt>
                <c:pt idx="25">
                  <c:v>88.144999999999996</c:v>
                </c:pt>
                <c:pt idx="26">
                  <c:v>79.887</c:v>
                </c:pt>
                <c:pt idx="27">
                  <c:v>75.096000000000004</c:v>
                </c:pt>
                <c:pt idx="28">
                  <c:v>73.957999999999998</c:v>
                </c:pt>
                <c:pt idx="29">
                  <c:v>71.337000000000003</c:v>
                </c:pt>
                <c:pt idx="30">
                  <c:v>71.337000000000003</c:v>
                </c:pt>
                <c:pt idx="31">
                  <c:v>69.106999999999999</c:v>
                </c:pt>
              </c:numCache>
            </c:numRef>
          </c:yVal>
          <c:smooth val="0"/>
        </c:ser>
        <c:dLbls>
          <c:showLegendKey val="0"/>
          <c:showVal val="0"/>
          <c:showCatName val="0"/>
          <c:showSerName val="0"/>
          <c:showPercent val="0"/>
          <c:showBubbleSize val="0"/>
        </c:dLbls>
        <c:axId val="437393976"/>
        <c:axId val="437394368"/>
      </c:scatterChart>
      <c:valAx>
        <c:axId val="437393976"/>
        <c:scaling>
          <c:orientation val="minMax"/>
          <c:max val="10"/>
          <c:min val="0"/>
        </c:scaling>
        <c:delete val="0"/>
        <c:axPos val="b"/>
        <c:title>
          <c:tx>
            <c:rich>
              <a:bodyPr/>
              <a:lstStyle/>
              <a:p>
                <a:pPr>
                  <a:defRPr sz="1700"/>
                </a:pPr>
                <a:r>
                  <a:rPr lang="en-US" sz="1700" dirty="0" smtClean="0"/>
                  <a:t>Years</a:t>
                </a:r>
                <a:endParaRPr lang="en-US" sz="1700" dirty="0"/>
              </a:p>
            </c:rich>
          </c:tx>
          <c:layout>
            <c:manualLayout>
              <c:xMode val="edge"/>
              <c:yMode val="edge"/>
              <c:x val="0.49612326667131212"/>
              <c:y val="0.91296316408723122"/>
            </c:manualLayout>
          </c:layout>
          <c:overlay val="0"/>
        </c:title>
        <c:numFmt formatCode="#,##0" sourceLinked="0"/>
        <c:majorTickMark val="out"/>
        <c:minorTickMark val="none"/>
        <c:tickLblPos val="nextTo"/>
        <c:txPr>
          <a:bodyPr rot="0"/>
          <a:lstStyle/>
          <a:p>
            <a:pPr>
              <a:defRPr sz="1500" b="1"/>
            </a:pPr>
            <a:endParaRPr lang="en-US"/>
          </a:p>
        </c:txPr>
        <c:crossAx val="437394368"/>
        <c:crosses val="autoZero"/>
        <c:crossBetween val="midCat"/>
        <c:majorUnit val="1"/>
      </c:valAx>
      <c:valAx>
        <c:axId val="437394368"/>
        <c:scaling>
          <c:orientation val="minMax"/>
          <c:max val="100"/>
          <c:min val="5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37393976"/>
        <c:crosses val="autoZero"/>
        <c:crossBetween val="midCat"/>
        <c:majorUnit val="10"/>
      </c:valAx>
      <c:spPr>
        <a:solidFill>
          <a:schemeClr val="bg2"/>
        </a:solidFill>
        <a:ln>
          <a:solidFill>
            <a:schemeClr val="tx1"/>
          </a:solidFill>
        </a:ln>
      </c:spPr>
    </c:plotArea>
    <c:legend>
      <c:legendPos val="r"/>
      <c:layout>
        <c:manualLayout>
          <c:xMode val="edge"/>
          <c:yMode val="edge"/>
          <c:x val="0.1089748681857246"/>
          <c:y val="0.68590113735783032"/>
          <c:w val="0.80961686758181783"/>
          <c:h val="0.1539456059371889"/>
        </c:manualLayout>
      </c:layout>
      <c:overlay val="1"/>
      <c:spPr>
        <a:solidFill>
          <a:schemeClr val="bg2"/>
        </a:solidFill>
        <a:ln>
          <a:solidFill>
            <a:schemeClr val="tx1"/>
          </a:solidFill>
        </a:ln>
      </c:spPr>
      <c:txPr>
        <a:bodyPr/>
        <a:lstStyle/>
        <a:p>
          <a:pPr>
            <a:defRPr sz="13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92420969502706"/>
          <c:y val="3.6626238252476601E-2"/>
          <c:w val="0.88522623278284907"/>
          <c:h val="0.68822157310981291"/>
        </c:manualLayout>
      </c:layout>
      <c:barChart>
        <c:barDir val="col"/>
        <c:grouping val="stacked"/>
        <c:varyColors val="0"/>
        <c:ser>
          <c:idx val="0"/>
          <c:order val="0"/>
          <c:tx>
            <c:strRef>
              <c:f>Sheet1!$B$1</c:f>
              <c:strCache>
                <c:ptCount val="1"/>
                <c:pt idx="0">
                  <c:v>Primary</c:v>
                </c:pt>
              </c:strCache>
            </c:strRef>
          </c:tx>
          <c:spPr>
            <a:gradFill flip="none" rotWithShape="1">
              <a:gsLst>
                <a:gs pos="0">
                  <a:srgbClr val="008080"/>
                </a:gs>
                <a:gs pos="50000">
                  <a:srgbClr val="00FFFF"/>
                </a:gs>
                <a:gs pos="100000">
                  <a:srgbClr val="008080"/>
                </a:gs>
              </a:gsLst>
              <a:lin ang="10800000" scaled="1"/>
              <a:tileRect/>
            </a:gradFill>
            <a:ln>
              <a:solidFill>
                <a:schemeClr val="bg2"/>
              </a:solidFill>
            </a:ln>
          </c:spPr>
          <c:invertIfNegative val="0"/>
          <c:cat>
            <c:strRef>
              <c:f>Sheet1!$A$2:$A$18</c:f>
              <c:strCache>
                <c:ptCount val="17"/>
                <c:pt idx="0">
                  <c:v>Year 1</c:v>
                </c:pt>
                <c:pt idx="1">
                  <c:v>Year 5</c:v>
                </c:pt>
                <c:pt idx="3">
                  <c:v>Year 1</c:v>
                </c:pt>
                <c:pt idx="4">
                  <c:v>Year 5</c:v>
                </c:pt>
                <c:pt idx="6">
                  <c:v>Year 1</c:v>
                </c:pt>
                <c:pt idx="7">
                  <c:v>Year 5</c:v>
                </c:pt>
                <c:pt idx="9">
                  <c:v>Year 1</c:v>
                </c:pt>
                <c:pt idx="10">
                  <c:v>Year 5</c:v>
                </c:pt>
                <c:pt idx="12">
                  <c:v>Year 1</c:v>
                </c:pt>
                <c:pt idx="13">
                  <c:v>Year 5</c:v>
                </c:pt>
                <c:pt idx="15">
                  <c:v>Year 1</c:v>
                </c:pt>
                <c:pt idx="16">
                  <c:v>Year 5</c:v>
                </c:pt>
              </c:strCache>
            </c:strRef>
          </c:cat>
          <c:val>
            <c:numRef>
              <c:f>Sheet1!$B$2:$B$18</c:f>
              <c:numCache>
                <c:formatCode>General</c:formatCode>
                <c:ptCount val="17"/>
                <c:pt idx="0">
                  <c:v>15.7576</c:v>
                </c:pt>
                <c:pt idx="1">
                  <c:v>27.146000000000001</c:v>
                </c:pt>
                <c:pt idx="3">
                  <c:v>77.657899999999998</c:v>
                </c:pt>
                <c:pt idx="4">
                  <c:v>63.665400000000012</c:v>
                </c:pt>
                <c:pt idx="6">
                  <c:v>7.9301000000000004</c:v>
                </c:pt>
                <c:pt idx="7">
                  <c:v>18.780399999999954</c:v>
                </c:pt>
                <c:pt idx="9">
                  <c:v>85.238799999999998</c:v>
                </c:pt>
                <c:pt idx="10">
                  <c:v>75.356999999999999</c:v>
                </c:pt>
                <c:pt idx="12">
                  <c:v>3.4925999999999977</c:v>
                </c:pt>
                <c:pt idx="13">
                  <c:v>5.5266000000000002</c:v>
                </c:pt>
                <c:pt idx="15">
                  <c:v>77.627099999999999</c:v>
                </c:pt>
                <c:pt idx="16">
                  <c:v>46.312800000000003</c:v>
                </c:pt>
              </c:numCache>
            </c:numRef>
          </c:val>
        </c:ser>
        <c:ser>
          <c:idx val="1"/>
          <c:order val="1"/>
          <c:tx>
            <c:strRef>
              <c:f>Sheet1!$C$1</c:f>
              <c:strCache>
                <c:ptCount val="1"/>
                <c:pt idx="0">
                  <c:v>Retransplant</c:v>
                </c:pt>
              </c:strCache>
            </c:strRef>
          </c:tx>
          <c:spPr>
            <a:gradFill>
              <a:gsLst>
                <a:gs pos="0">
                  <a:srgbClr val="CC6600"/>
                </a:gs>
                <a:gs pos="50000">
                  <a:srgbClr val="FFC000"/>
                </a:gs>
                <a:gs pos="100000">
                  <a:srgbClr val="CC6600"/>
                </a:gs>
              </a:gsLst>
              <a:lin ang="10800000" scaled="1"/>
            </a:gradFill>
            <a:ln>
              <a:solidFill>
                <a:schemeClr val="bg2"/>
              </a:solidFill>
            </a:ln>
          </c:spPr>
          <c:invertIfNegative val="0"/>
          <c:cat>
            <c:strRef>
              <c:f>Sheet1!$A$2:$A$18</c:f>
              <c:strCache>
                <c:ptCount val="17"/>
                <c:pt idx="0">
                  <c:v>Year 1</c:v>
                </c:pt>
                <c:pt idx="1">
                  <c:v>Year 5</c:v>
                </c:pt>
                <c:pt idx="3">
                  <c:v>Year 1</c:v>
                </c:pt>
                <c:pt idx="4">
                  <c:v>Year 5</c:v>
                </c:pt>
                <c:pt idx="6">
                  <c:v>Year 1</c:v>
                </c:pt>
                <c:pt idx="7">
                  <c:v>Year 5</c:v>
                </c:pt>
                <c:pt idx="9">
                  <c:v>Year 1</c:v>
                </c:pt>
                <c:pt idx="10">
                  <c:v>Year 5</c:v>
                </c:pt>
                <c:pt idx="12">
                  <c:v>Year 1</c:v>
                </c:pt>
                <c:pt idx="13">
                  <c:v>Year 5</c:v>
                </c:pt>
                <c:pt idx="15">
                  <c:v>Year 1</c:v>
                </c:pt>
                <c:pt idx="16">
                  <c:v>Year 5</c:v>
                </c:pt>
              </c:strCache>
            </c:strRef>
          </c:cat>
          <c:val>
            <c:numRef>
              <c:f>Sheet1!$C$2:$C$18</c:f>
              <c:numCache>
                <c:formatCode>General</c:formatCode>
                <c:ptCount val="17"/>
                <c:pt idx="0">
                  <c:v>0.47252000000000038</c:v>
                </c:pt>
                <c:pt idx="1">
                  <c:v>0.77272000000000141</c:v>
                </c:pt>
                <c:pt idx="3">
                  <c:v>2.5475099999999999</c:v>
                </c:pt>
                <c:pt idx="4">
                  <c:v>1.8982000000000001</c:v>
                </c:pt>
                <c:pt idx="6">
                  <c:v>0.61633000000000004</c:v>
                </c:pt>
                <c:pt idx="7">
                  <c:v>0.89030999999999949</c:v>
                </c:pt>
                <c:pt idx="9">
                  <c:v>2.6604999999999999</c:v>
                </c:pt>
                <c:pt idx="10">
                  <c:v>2.0493899999999998</c:v>
                </c:pt>
                <c:pt idx="12">
                  <c:v>0.15407999999999999</c:v>
                </c:pt>
                <c:pt idx="13">
                  <c:v>0.18478000000000025</c:v>
                </c:pt>
                <c:pt idx="15">
                  <c:v>2.6810499999999977</c:v>
                </c:pt>
                <c:pt idx="16">
                  <c:v>1.8814</c:v>
                </c:pt>
              </c:numCache>
            </c:numRef>
          </c:val>
        </c:ser>
        <c:dLbls>
          <c:showLegendKey val="0"/>
          <c:showVal val="0"/>
          <c:showCatName val="0"/>
          <c:showSerName val="0"/>
          <c:showPercent val="0"/>
          <c:showBubbleSize val="0"/>
        </c:dLbls>
        <c:gapWidth val="0"/>
        <c:overlap val="100"/>
        <c:axId val="437395152"/>
        <c:axId val="437395544"/>
      </c:barChart>
      <c:catAx>
        <c:axId val="437395152"/>
        <c:scaling>
          <c:orientation val="minMax"/>
        </c:scaling>
        <c:delete val="0"/>
        <c:axPos val="b"/>
        <c:numFmt formatCode="General" sourceLinked="1"/>
        <c:majorTickMark val="out"/>
        <c:minorTickMark val="none"/>
        <c:tickLblPos val="nextTo"/>
        <c:txPr>
          <a:bodyPr rot="0"/>
          <a:lstStyle/>
          <a:p>
            <a:pPr>
              <a:defRPr sz="1200" b="1"/>
            </a:pPr>
            <a:endParaRPr lang="en-US"/>
          </a:p>
        </c:txPr>
        <c:crossAx val="437395544"/>
        <c:crosses val="autoZero"/>
        <c:auto val="1"/>
        <c:lblAlgn val="ctr"/>
        <c:lblOffset val="100"/>
        <c:tickLblSkip val="1"/>
        <c:noMultiLvlLbl val="0"/>
      </c:catAx>
      <c:valAx>
        <c:axId val="437395544"/>
        <c:scaling>
          <c:orientation val="minMax"/>
          <c:max val="100"/>
        </c:scaling>
        <c:delete val="0"/>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1.4277286135692759E-2"/>
              <c:y val="0.21671132842265844"/>
            </c:manualLayout>
          </c:layout>
          <c:overlay val="0"/>
        </c:title>
        <c:numFmt formatCode="General" sourceLinked="1"/>
        <c:majorTickMark val="out"/>
        <c:minorTickMark val="none"/>
        <c:tickLblPos val="nextTo"/>
        <c:txPr>
          <a:bodyPr/>
          <a:lstStyle/>
          <a:p>
            <a:pPr>
              <a:defRPr sz="1500" b="1"/>
            </a:pPr>
            <a:endParaRPr lang="en-US"/>
          </a:p>
        </c:txPr>
        <c:crossAx val="437395152"/>
        <c:crosses val="autoZero"/>
        <c:crossBetween val="between"/>
        <c:majorUnit val="20"/>
      </c:valAx>
      <c:spPr>
        <a:solidFill>
          <a:schemeClr val="bg2"/>
        </a:solidFill>
        <a:ln>
          <a:solidFill>
            <a:schemeClr val="tx1"/>
          </a:solidFill>
        </a:ln>
      </c:spPr>
    </c:plotArea>
    <c:legend>
      <c:legendPos val="r"/>
      <c:layout>
        <c:manualLayout>
          <c:xMode val="edge"/>
          <c:yMode val="edge"/>
          <c:x val="0.34561953668834872"/>
          <c:y val="4.8721530776394892E-2"/>
          <c:w val="0.16342599566358537"/>
          <c:h val="0.12551268591426071"/>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92420969502706"/>
          <c:y val="6.7181758530183711E-2"/>
          <c:w val="0.87785160151444608"/>
          <c:h val="0.75578433945756784"/>
        </c:manualLayout>
      </c:layout>
      <c:barChart>
        <c:barDir val="col"/>
        <c:grouping val="clustered"/>
        <c:varyColors val="0"/>
        <c:ser>
          <c:idx val="0"/>
          <c:order val="0"/>
          <c:tx>
            <c:strRef>
              <c:f>Sheet1!$B$1</c:f>
              <c:strCache>
                <c:ptCount val="1"/>
                <c:pt idx="0">
                  <c:v>2000 (N = 1,566)</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chemeClr val="bg2"/>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Sheet1!$B$2:$B$7</c:f>
              <c:numCache>
                <c:formatCode>General</c:formatCode>
                <c:ptCount val="6"/>
                <c:pt idx="0">
                  <c:v>75.223500000000001</c:v>
                </c:pt>
                <c:pt idx="1">
                  <c:v>22.860800000000001</c:v>
                </c:pt>
                <c:pt idx="2">
                  <c:v>3.1927999999999988</c:v>
                </c:pt>
                <c:pt idx="3">
                  <c:v>68.582399999999978</c:v>
                </c:pt>
                <c:pt idx="4">
                  <c:v>19.923399999999965</c:v>
                </c:pt>
                <c:pt idx="5">
                  <c:v>92.784200000000027</c:v>
                </c:pt>
              </c:numCache>
            </c:numRef>
          </c:val>
        </c:ser>
        <c:ser>
          <c:idx val="1"/>
          <c:order val="1"/>
          <c:tx>
            <c:strRef>
              <c:f>Sheet1!$C$1</c:f>
              <c:strCache>
                <c:ptCount val="1"/>
                <c:pt idx="0">
                  <c:v>2005 (N = 1,583)</c:v>
                </c:pt>
              </c:strCache>
            </c:strRef>
          </c:tx>
          <c:spPr>
            <a:gradFill>
              <a:gsLst>
                <a:gs pos="0">
                  <a:srgbClr val="C00000"/>
                </a:gs>
                <a:gs pos="50000">
                  <a:srgbClr val="FF0000"/>
                </a:gs>
                <a:gs pos="100000">
                  <a:srgbClr val="C00000"/>
                </a:gs>
              </a:gsLst>
              <a:lin ang="10800000" scaled="1"/>
            </a:gradFill>
            <a:ln>
              <a:solidFill>
                <a:schemeClr val="bg2"/>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Sheet1!$C$2:$C$7</c:f>
              <c:numCache>
                <c:formatCode>General</c:formatCode>
                <c:ptCount val="6"/>
                <c:pt idx="0">
                  <c:v>42.8932</c:v>
                </c:pt>
                <c:pt idx="1">
                  <c:v>54.200900000000011</c:v>
                </c:pt>
                <c:pt idx="2">
                  <c:v>12.6974</c:v>
                </c:pt>
                <c:pt idx="3">
                  <c:v>88.250200000000007</c:v>
                </c:pt>
                <c:pt idx="4">
                  <c:v>6.3803000000000001</c:v>
                </c:pt>
                <c:pt idx="5">
                  <c:v>90.145299999999992</c:v>
                </c:pt>
              </c:numCache>
            </c:numRef>
          </c:val>
        </c:ser>
        <c:ser>
          <c:idx val="2"/>
          <c:order val="2"/>
          <c:tx>
            <c:strRef>
              <c:f>Sheet1!$D$1</c:f>
              <c:strCache>
                <c:ptCount val="1"/>
                <c:pt idx="0">
                  <c:v>1/2013-6/2013 (N = 975)</c:v>
                </c:pt>
              </c:strCache>
            </c:strRef>
          </c:tx>
          <c:spPr>
            <a:gradFill>
              <a:gsLst>
                <a:gs pos="0">
                  <a:srgbClr val="B8B400"/>
                </a:gs>
                <a:gs pos="50000">
                  <a:srgbClr val="FFFF00"/>
                </a:gs>
                <a:gs pos="100000">
                  <a:srgbClr val="B8B400"/>
                </a:gs>
              </a:gsLst>
              <a:lin ang="10800000" scaled="1"/>
            </a:gradFill>
            <a:ln>
              <a:solidFill>
                <a:srgbClr val="000000"/>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Sheet1!$D$2:$D$7</c:f>
              <c:numCache>
                <c:formatCode>General</c:formatCode>
                <c:ptCount val="6"/>
                <c:pt idx="0">
                  <c:v>7.8973999999999975</c:v>
                </c:pt>
                <c:pt idx="1">
                  <c:v>89.333299999999994</c:v>
                </c:pt>
                <c:pt idx="2">
                  <c:v>9.0256000000000007</c:v>
                </c:pt>
                <c:pt idx="3">
                  <c:v>90.974400000000003</c:v>
                </c:pt>
                <c:pt idx="4">
                  <c:v>2.7692000000000001</c:v>
                </c:pt>
                <c:pt idx="5">
                  <c:v>80</c:v>
                </c:pt>
              </c:numCache>
            </c:numRef>
          </c:val>
        </c:ser>
        <c:dLbls>
          <c:showLegendKey val="0"/>
          <c:showVal val="0"/>
          <c:showCatName val="0"/>
          <c:showSerName val="0"/>
          <c:showPercent val="0"/>
          <c:showBubbleSize val="0"/>
        </c:dLbls>
        <c:gapWidth val="35"/>
        <c:axId val="437396720"/>
        <c:axId val="462640392"/>
      </c:barChart>
      <c:catAx>
        <c:axId val="437396720"/>
        <c:scaling>
          <c:orientation val="minMax"/>
        </c:scaling>
        <c:delete val="0"/>
        <c:axPos val="b"/>
        <c:numFmt formatCode="General" sourceLinked="1"/>
        <c:majorTickMark val="out"/>
        <c:minorTickMark val="none"/>
        <c:tickLblPos val="nextTo"/>
        <c:txPr>
          <a:bodyPr rot="0"/>
          <a:lstStyle/>
          <a:p>
            <a:pPr>
              <a:defRPr sz="1500" b="1"/>
            </a:pPr>
            <a:endParaRPr lang="en-US"/>
          </a:p>
        </c:txPr>
        <c:crossAx val="462640392"/>
        <c:crosses val="autoZero"/>
        <c:auto val="1"/>
        <c:lblAlgn val="ctr"/>
        <c:lblOffset val="100"/>
        <c:tickLblSkip val="1"/>
        <c:noMultiLvlLbl val="0"/>
      </c:catAx>
      <c:valAx>
        <c:axId val="462640392"/>
        <c:scaling>
          <c:orientation val="minMax"/>
          <c:max val="100"/>
          <c:min val="0"/>
        </c:scaling>
        <c:delete val="0"/>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1.2802359882005903E-2"/>
              <c:y val="0.24896939293878967"/>
            </c:manualLayout>
          </c:layout>
          <c:overlay val="0"/>
        </c:title>
        <c:numFmt formatCode="General" sourceLinked="1"/>
        <c:majorTickMark val="out"/>
        <c:minorTickMark val="none"/>
        <c:tickLblPos val="nextTo"/>
        <c:txPr>
          <a:bodyPr/>
          <a:lstStyle/>
          <a:p>
            <a:pPr>
              <a:defRPr sz="1500" b="1"/>
            </a:pPr>
            <a:endParaRPr lang="en-US"/>
          </a:p>
        </c:txPr>
        <c:crossAx val="437396720"/>
        <c:crosses val="autoZero"/>
        <c:crossBetween val="between"/>
        <c:majorUnit val="20"/>
      </c:valAx>
      <c:spPr>
        <a:solidFill>
          <a:schemeClr val="bg2"/>
        </a:solidFill>
        <a:ln>
          <a:solidFill>
            <a:schemeClr val="tx1"/>
          </a:solidFill>
        </a:ln>
      </c:spPr>
    </c:plotArea>
    <c:legend>
      <c:legendPos val="r"/>
      <c:layout>
        <c:manualLayout>
          <c:xMode val="edge"/>
          <c:yMode val="edge"/>
          <c:x val="0.12388044967830349"/>
          <c:y val="1.6373879989139712E-2"/>
          <c:w val="0.70818433094093258"/>
          <c:h val="9.8862501058335467E-2"/>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2.4784369626210612E-2"/>
          <c:w val="0.89292662330252193"/>
          <c:h val="0.8929937098379801"/>
        </c:manualLayout>
      </c:layout>
      <c:barChart>
        <c:barDir val="col"/>
        <c:grouping val="percentStacked"/>
        <c:varyColors val="0"/>
        <c:ser>
          <c:idx val="0"/>
          <c:order val="0"/>
          <c:tx>
            <c:strRef>
              <c:f>Sheet1!$A$2</c:f>
              <c:strCache>
                <c:ptCount val="1"/>
                <c:pt idx="0">
                  <c:v>Cyclosporine + AZA</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dLbls>
            <c:dLbl>
              <c:idx val="0"/>
              <c:layout>
                <c:manualLayout>
                  <c:x val="-1.4492753623188421E-3"/>
                  <c:y val="7.4896419197603037E-2"/>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4.3478260869565313E-3"/>
                  <c:y val="6.3587364079490061E-2"/>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0"/>
                  <c:y val="0.23129209484408308"/>
                </c:manualLayout>
              </c:layout>
              <c:dLblPos val="ctr"/>
              <c:showLegendKey val="0"/>
              <c:showVal val="0"/>
              <c:showCatName val="1"/>
              <c:showSerName val="0"/>
              <c:showPercent val="0"/>
              <c:showBubbleSize val="0"/>
              <c:extLst>
                <c:ext xmlns:c15="http://schemas.microsoft.com/office/drawing/2012/chart" uri="{CE6537A1-D6FC-4f65-9D91-7224C49458BB}"/>
              </c:extLst>
            </c:dLbl>
            <c:spPr>
              <a:noFill/>
              <a:ln>
                <a:noFill/>
              </a:ln>
              <a:effectLst/>
            </c:spPr>
            <c:txPr>
              <a:bodyPr/>
              <a:lstStyle/>
              <a:p>
                <a:pPr>
                  <a:defRPr sz="1500" b="1"/>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Year 1 (N = 9,514)</c:v>
                </c:pt>
                <c:pt idx="1">
                  <c:v>Year 5 (N = 9,514)</c:v>
                </c:pt>
                <c:pt idx="2">
                  <c:v>Column2</c:v>
                </c:pt>
                <c:pt idx="3">
                  <c:v>Column3</c:v>
                </c:pt>
              </c:strCache>
            </c:strRef>
          </c:cat>
          <c:val>
            <c:numRef>
              <c:f>Sheet1!$B$2:$E$2</c:f>
              <c:numCache>
                <c:formatCode>General</c:formatCode>
                <c:ptCount val="4"/>
                <c:pt idx="0">
                  <c:v>332</c:v>
                </c:pt>
                <c:pt idx="1">
                  <c:v>224</c:v>
                </c:pt>
              </c:numCache>
            </c:numRef>
          </c:val>
        </c:ser>
        <c:ser>
          <c:idx val="1"/>
          <c:order val="1"/>
          <c:tx>
            <c:strRef>
              <c:f>Sheet1!$A$3</c:f>
              <c:strCache>
                <c:ptCount val="1"/>
                <c:pt idx="0">
                  <c:v>Cyclosporine + MMF/MPA</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Sheet1!$B$1:$E$1</c:f>
              <c:strCache>
                <c:ptCount val="4"/>
                <c:pt idx="0">
                  <c:v>Year 1 (N = 9,514)</c:v>
                </c:pt>
                <c:pt idx="1">
                  <c:v>Year 5 (N = 9,514)</c:v>
                </c:pt>
                <c:pt idx="2">
                  <c:v>Column2</c:v>
                </c:pt>
                <c:pt idx="3">
                  <c:v>Column3</c:v>
                </c:pt>
              </c:strCache>
            </c:strRef>
          </c:cat>
          <c:val>
            <c:numRef>
              <c:f>Sheet1!$B$3:$E$3</c:f>
              <c:numCache>
                <c:formatCode>General</c:formatCode>
                <c:ptCount val="4"/>
                <c:pt idx="0">
                  <c:v>3441</c:v>
                </c:pt>
                <c:pt idx="1">
                  <c:v>2562</c:v>
                </c:pt>
              </c:numCache>
            </c:numRef>
          </c:val>
        </c:ser>
        <c:ser>
          <c:idx val="2"/>
          <c:order val="2"/>
          <c:tx>
            <c:strRef>
              <c:f>Sheet1!$A$4</c:f>
              <c:strCache>
                <c:ptCount val="1"/>
                <c:pt idx="0">
                  <c:v>Tacrolimus + AZA</c:v>
                </c:pt>
              </c:strCache>
            </c:strRef>
          </c:tx>
          <c:spPr>
            <a:gradFill flip="none" rotWithShape="1">
              <a:gsLst>
                <a:gs pos="0">
                  <a:srgbClr val="969696"/>
                </a:gs>
                <a:gs pos="50000">
                  <a:schemeClr val="tx1"/>
                </a:gs>
                <a:gs pos="100000">
                  <a:srgbClr val="808080"/>
                </a:gs>
              </a:gsLst>
              <a:lin ang="10800000" scaled="1"/>
              <a:tileRect/>
            </a:gradFill>
            <a:ln>
              <a:solidFill>
                <a:srgbClr val="000000"/>
              </a:solidFill>
            </a:ln>
          </c:spPr>
          <c:invertIfNegative val="0"/>
          <c:cat>
            <c:strRef>
              <c:f>Sheet1!$B$1:$E$1</c:f>
              <c:strCache>
                <c:ptCount val="4"/>
                <c:pt idx="0">
                  <c:v>Year 1 (N = 9,514)</c:v>
                </c:pt>
                <c:pt idx="1">
                  <c:v>Year 5 (N = 9,514)</c:v>
                </c:pt>
                <c:pt idx="2">
                  <c:v>Column2</c:v>
                </c:pt>
                <c:pt idx="3">
                  <c:v>Column3</c:v>
                </c:pt>
              </c:strCache>
            </c:strRef>
          </c:cat>
          <c:val>
            <c:numRef>
              <c:f>Sheet1!$B$4:$E$4</c:f>
              <c:numCache>
                <c:formatCode>General</c:formatCode>
                <c:ptCount val="4"/>
                <c:pt idx="0">
                  <c:v>216</c:v>
                </c:pt>
                <c:pt idx="1">
                  <c:v>344</c:v>
                </c:pt>
              </c:numCache>
            </c:numRef>
          </c:val>
        </c:ser>
        <c:ser>
          <c:idx val="3"/>
          <c:order val="3"/>
          <c:tx>
            <c:strRef>
              <c:f>Sheet1!$A$5</c:f>
              <c:strCache>
                <c:ptCount val="1"/>
                <c:pt idx="0">
                  <c:v>Tacrolimus + MMF/MPA</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chemeClr val="bg2"/>
              </a:solidFill>
            </a:ln>
          </c:spPr>
          <c:invertIfNegative val="0"/>
          <c:cat>
            <c:strRef>
              <c:f>Sheet1!$B$1:$E$1</c:f>
              <c:strCache>
                <c:ptCount val="4"/>
                <c:pt idx="0">
                  <c:v>Year 1 (N = 9,514)</c:v>
                </c:pt>
                <c:pt idx="1">
                  <c:v>Year 5 (N = 9,514)</c:v>
                </c:pt>
                <c:pt idx="2">
                  <c:v>Column2</c:v>
                </c:pt>
                <c:pt idx="3">
                  <c:v>Column3</c:v>
                </c:pt>
              </c:strCache>
            </c:strRef>
          </c:cat>
          <c:val>
            <c:numRef>
              <c:f>Sheet1!$B$5:$E$5</c:f>
              <c:numCache>
                <c:formatCode>General</c:formatCode>
                <c:ptCount val="4"/>
                <c:pt idx="0">
                  <c:v>3874</c:v>
                </c:pt>
                <c:pt idx="1">
                  <c:v>3779</c:v>
                </c:pt>
              </c:numCache>
            </c:numRef>
          </c:val>
        </c:ser>
        <c:ser>
          <c:idx val="4"/>
          <c:order val="4"/>
          <c:tx>
            <c:strRef>
              <c:f>Sheet1!$A$6</c:f>
              <c:strCache>
                <c:ptCount val="1"/>
                <c:pt idx="0">
                  <c:v>Sirolimus/Everolimus + calcineurin</c:v>
                </c:pt>
              </c:strCache>
            </c:strRef>
          </c:tx>
          <c:spPr>
            <a:gradFill flip="none" rotWithShape="1">
              <a:gsLst>
                <a:gs pos="0">
                  <a:srgbClr val="CC6600"/>
                </a:gs>
                <a:gs pos="50000">
                  <a:srgbClr val="FFC000"/>
                </a:gs>
                <a:gs pos="100000">
                  <a:srgbClr val="CC6600"/>
                </a:gs>
              </a:gsLst>
              <a:lin ang="10800000" scaled="1"/>
              <a:tileRect/>
            </a:gradFill>
            <a:ln>
              <a:solidFill>
                <a:srgbClr val="000000"/>
              </a:solidFill>
            </a:ln>
          </c:spPr>
          <c:invertIfNegative val="0"/>
          <c:cat>
            <c:strRef>
              <c:f>Sheet1!$B$1:$E$1</c:f>
              <c:strCache>
                <c:ptCount val="4"/>
                <c:pt idx="0">
                  <c:v>Year 1 (N = 9,514)</c:v>
                </c:pt>
                <c:pt idx="1">
                  <c:v>Year 5 (N = 9,514)</c:v>
                </c:pt>
                <c:pt idx="2">
                  <c:v>Column2</c:v>
                </c:pt>
                <c:pt idx="3">
                  <c:v>Column3</c:v>
                </c:pt>
              </c:strCache>
            </c:strRef>
          </c:cat>
          <c:val>
            <c:numRef>
              <c:f>Sheet1!$B$6:$E$6</c:f>
              <c:numCache>
                <c:formatCode>General</c:formatCode>
                <c:ptCount val="4"/>
                <c:pt idx="0">
                  <c:v>344</c:v>
                </c:pt>
                <c:pt idx="1">
                  <c:v>839</c:v>
                </c:pt>
              </c:numCache>
            </c:numRef>
          </c:val>
        </c:ser>
        <c:ser>
          <c:idx val="5"/>
          <c:order val="5"/>
          <c:tx>
            <c:strRef>
              <c:f>Sheet1!$A$7</c:f>
              <c:strCache>
                <c:ptCount val="1"/>
                <c:pt idx="0">
                  <c:v>Sirolimus/Everolimus + cellcycle</c:v>
                </c:pt>
              </c:strCache>
            </c:strRef>
          </c:tx>
          <c:spPr>
            <a:gradFill>
              <a:gsLst>
                <a:gs pos="0">
                  <a:srgbClr val="008080"/>
                </a:gs>
                <a:gs pos="50000">
                  <a:srgbClr val="66FFFF"/>
                </a:gs>
                <a:gs pos="100000">
                  <a:srgbClr val="008080"/>
                </a:gs>
              </a:gsLst>
              <a:lin ang="10800000" scaled="1"/>
            </a:gradFill>
            <a:ln>
              <a:solidFill>
                <a:srgbClr val="000000"/>
              </a:solidFill>
            </a:ln>
          </c:spPr>
          <c:invertIfNegative val="0"/>
          <c:cat>
            <c:strRef>
              <c:f>Sheet1!$B$1:$E$1</c:f>
              <c:strCache>
                <c:ptCount val="4"/>
                <c:pt idx="0">
                  <c:v>Year 1 (N = 9,514)</c:v>
                </c:pt>
                <c:pt idx="1">
                  <c:v>Year 5 (N = 9,514)</c:v>
                </c:pt>
                <c:pt idx="2">
                  <c:v>Column2</c:v>
                </c:pt>
                <c:pt idx="3">
                  <c:v>Column3</c:v>
                </c:pt>
              </c:strCache>
            </c:strRef>
          </c:cat>
          <c:val>
            <c:numRef>
              <c:f>Sheet1!$B$7:$E$7</c:f>
              <c:numCache>
                <c:formatCode>General</c:formatCode>
                <c:ptCount val="4"/>
                <c:pt idx="0">
                  <c:v>67</c:v>
                </c:pt>
                <c:pt idx="1">
                  <c:v>446</c:v>
                </c:pt>
              </c:numCache>
            </c:numRef>
          </c:val>
        </c:ser>
        <c:ser>
          <c:idx val="6"/>
          <c:order val="6"/>
          <c:tx>
            <c:strRef>
              <c:f>Sheet1!$A$8</c:f>
              <c:strCache>
                <c:ptCount val="1"/>
                <c:pt idx="0">
                  <c:v>Cyclosporine Alone</c:v>
                </c:pt>
              </c:strCache>
            </c:strRef>
          </c:tx>
          <c:spPr>
            <a:gradFill>
              <a:gsLst>
                <a:gs pos="0">
                  <a:srgbClr val="CAE2B8">
                    <a:lumMod val="25000"/>
                  </a:srgbClr>
                </a:gs>
                <a:gs pos="50000">
                  <a:srgbClr val="009900"/>
                </a:gs>
                <a:gs pos="100000">
                  <a:srgbClr val="CAE2B8">
                    <a:lumMod val="25000"/>
                  </a:srgbClr>
                </a:gs>
              </a:gsLst>
              <a:lin ang="10800000" scaled="1"/>
            </a:gradFill>
            <a:ln>
              <a:solidFill>
                <a:srgbClr val="000000"/>
              </a:solidFill>
            </a:ln>
          </c:spPr>
          <c:invertIfNegative val="0"/>
          <c:cat>
            <c:strRef>
              <c:f>Sheet1!$B$1:$E$1</c:f>
              <c:strCache>
                <c:ptCount val="4"/>
                <c:pt idx="0">
                  <c:v>Year 1 (N = 9,514)</c:v>
                </c:pt>
                <c:pt idx="1">
                  <c:v>Year 5 (N = 9,514)</c:v>
                </c:pt>
                <c:pt idx="2">
                  <c:v>Column2</c:v>
                </c:pt>
                <c:pt idx="3">
                  <c:v>Column3</c:v>
                </c:pt>
              </c:strCache>
            </c:strRef>
          </c:cat>
          <c:val>
            <c:numRef>
              <c:f>Sheet1!$B$8:$E$8</c:f>
              <c:numCache>
                <c:formatCode>General</c:formatCode>
                <c:ptCount val="4"/>
                <c:pt idx="0">
                  <c:v>107</c:v>
                </c:pt>
                <c:pt idx="1">
                  <c:v>144</c:v>
                </c:pt>
              </c:numCache>
            </c:numRef>
          </c:val>
        </c:ser>
        <c:ser>
          <c:idx val="7"/>
          <c:order val="7"/>
          <c:tx>
            <c:strRef>
              <c:f>Sheet1!$A$9</c:f>
              <c:strCache>
                <c:ptCount val="1"/>
                <c:pt idx="0">
                  <c:v>Tacrolimus Alone</c:v>
                </c:pt>
              </c:strCache>
            </c:strRef>
          </c:tx>
          <c:spPr>
            <a:gradFill>
              <a:gsLst>
                <a:gs pos="0">
                  <a:srgbClr val="B8B400"/>
                </a:gs>
                <a:gs pos="50000">
                  <a:srgbClr val="FFFF00"/>
                </a:gs>
                <a:gs pos="100000">
                  <a:srgbClr val="B8B400"/>
                </a:gs>
              </a:gsLst>
              <a:lin ang="10800000" scaled="1"/>
            </a:gradFill>
            <a:ln>
              <a:solidFill>
                <a:srgbClr val="000000"/>
              </a:solidFill>
            </a:ln>
          </c:spPr>
          <c:invertIfNegative val="0"/>
          <c:cat>
            <c:strRef>
              <c:f>Sheet1!$B$1:$E$1</c:f>
              <c:strCache>
                <c:ptCount val="4"/>
                <c:pt idx="0">
                  <c:v>Year 1 (N = 9,514)</c:v>
                </c:pt>
                <c:pt idx="1">
                  <c:v>Year 5 (N = 9,514)</c:v>
                </c:pt>
                <c:pt idx="2">
                  <c:v>Column2</c:v>
                </c:pt>
                <c:pt idx="3">
                  <c:v>Column3</c:v>
                </c:pt>
              </c:strCache>
            </c:strRef>
          </c:cat>
          <c:val>
            <c:numRef>
              <c:f>Sheet1!$B$9:$E$9</c:f>
              <c:numCache>
                <c:formatCode>General</c:formatCode>
                <c:ptCount val="4"/>
                <c:pt idx="0">
                  <c:v>235</c:v>
                </c:pt>
                <c:pt idx="1">
                  <c:v>505</c:v>
                </c:pt>
              </c:numCache>
            </c:numRef>
          </c:val>
        </c:ser>
        <c:ser>
          <c:idx val="8"/>
          <c:order val="8"/>
          <c:tx>
            <c:strRef>
              <c:f>Sheet1!$A$10</c:f>
              <c:strCache>
                <c:ptCount val="1"/>
                <c:pt idx="0">
                  <c:v>Sirolimus/Everolimus + calcineurin + cellcycle</c:v>
                </c:pt>
              </c:strCache>
            </c:strRef>
          </c:tx>
          <c:spPr>
            <a:gradFill>
              <a:gsLst>
                <a:gs pos="0">
                  <a:srgbClr val="808080"/>
                </a:gs>
                <a:gs pos="50000">
                  <a:srgbClr val="CCCCFF"/>
                </a:gs>
                <a:gs pos="100000">
                  <a:srgbClr val="808080"/>
                </a:gs>
              </a:gsLst>
              <a:lin ang="10800000" scaled="1"/>
            </a:gradFill>
            <a:ln>
              <a:solidFill>
                <a:srgbClr val="000000"/>
              </a:solidFill>
            </a:ln>
          </c:spPr>
          <c:invertIfNegative val="0"/>
          <c:cat>
            <c:strRef>
              <c:f>Sheet1!$B$1:$E$1</c:f>
              <c:strCache>
                <c:ptCount val="4"/>
                <c:pt idx="0">
                  <c:v>Year 1 (N = 9,514)</c:v>
                </c:pt>
                <c:pt idx="1">
                  <c:v>Year 5 (N = 9,514)</c:v>
                </c:pt>
                <c:pt idx="2">
                  <c:v>Column2</c:v>
                </c:pt>
                <c:pt idx="3">
                  <c:v>Column3</c:v>
                </c:pt>
              </c:strCache>
            </c:strRef>
          </c:cat>
          <c:val>
            <c:numRef>
              <c:f>Sheet1!$B$10:$E$10</c:f>
              <c:numCache>
                <c:formatCode>General</c:formatCode>
                <c:ptCount val="4"/>
                <c:pt idx="0">
                  <c:v>608</c:v>
                </c:pt>
                <c:pt idx="1">
                  <c:v>503</c:v>
                </c:pt>
              </c:numCache>
            </c:numRef>
          </c:val>
        </c:ser>
        <c:ser>
          <c:idx val="9"/>
          <c:order val="9"/>
          <c:tx>
            <c:strRef>
              <c:f>Sheet1!$A$11</c:f>
              <c:strCache>
                <c:ptCount val="1"/>
                <c:pt idx="0">
                  <c:v>Other</c:v>
                </c:pt>
              </c:strCache>
            </c:strRef>
          </c:tx>
          <c:spPr>
            <a:gradFill>
              <a:gsLst>
                <a:gs pos="0">
                  <a:srgbClr val="FF9999"/>
                </a:gs>
                <a:gs pos="50000">
                  <a:srgbClr val="FFCCCC"/>
                </a:gs>
                <a:gs pos="100000">
                  <a:srgbClr val="FF9999"/>
                </a:gs>
              </a:gsLst>
              <a:lin ang="10800000" scaled="1"/>
            </a:gradFill>
            <a:ln>
              <a:solidFill>
                <a:srgbClr val="000000"/>
              </a:solidFill>
            </a:ln>
          </c:spPr>
          <c:invertIfNegative val="0"/>
          <c:cat>
            <c:strRef>
              <c:f>Sheet1!$B$1:$E$1</c:f>
              <c:strCache>
                <c:ptCount val="4"/>
                <c:pt idx="0">
                  <c:v>Year 1 (N = 9,514)</c:v>
                </c:pt>
                <c:pt idx="1">
                  <c:v>Year 5 (N = 9,514)</c:v>
                </c:pt>
                <c:pt idx="2">
                  <c:v>Column2</c:v>
                </c:pt>
                <c:pt idx="3">
                  <c:v>Column3</c:v>
                </c:pt>
              </c:strCache>
            </c:strRef>
          </c:cat>
          <c:val>
            <c:numRef>
              <c:f>Sheet1!$B$11:$E$11</c:f>
              <c:numCache>
                <c:formatCode>General</c:formatCode>
                <c:ptCount val="4"/>
                <c:pt idx="0">
                  <c:v>238</c:v>
                </c:pt>
                <c:pt idx="1">
                  <c:v>136</c:v>
                </c:pt>
              </c:numCache>
            </c:numRef>
          </c:val>
        </c:ser>
        <c:ser>
          <c:idx val="10"/>
          <c:order val="10"/>
          <c:tx>
            <c:strRef>
              <c:f>Sheet1!$A$12</c:f>
              <c:strCache>
                <c:ptCount val="1"/>
                <c:pt idx="0">
                  <c:v>None</c:v>
                </c:pt>
              </c:strCache>
            </c:strRef>
          </c:tx>
          <c:spPr>
            <a:gradFill>
              <a:gsLst>
                <a:gs pos="0">
                  <a:srgbClr val="C00000"/>
                </a:gs>
                <a:gs pos="50000">
                  <a:srgbClr val="FF0000"/>
                </a:gs>
                <a:gs pos="100000">
                  <a:srgbClr val="C00000"/>
                </a:gs>
              </a:gsLst>
              <a:lin ang="10800000" scaled="1"/>
            </a:gradFill>
            <a:ln>
              <a:solidFill>
                <a:srgbClr val="000000"/>
              </a:solidFill>
            </a:ln>
          </c:spPr>
          <c:invertIfNegative val="0"/>
          <c:cat>
            <c:strRef>
              <c:f>Sheet1!$B$1:$E$1</c:f>
              <c:strCache>
                <c:ptCount val="4"/>
                <c:pt idx="0">
                  <c:v>Year 1 (N = 9,514)</c:v>
                </c:pt>
                <c:pt idx="1">
                  <c:v>Year 5 (N = 9,514)</c:v>
                </c:pt>
                <c:pt idx="2">
                  <c:v>Column2</c:v>
                </c:pt>
                <c:pt idx="3">
                  <c:v>Column3</c:v>
                </c:pt>
              </c:strCache>
            </c:strRef>
          </c:cat>
          <c:val>
            <c:numRef>
              <c:f>Sheet1!$B$12:$E$12</c:f>
              <c:numCache>
                <c:formatCode>General</c:formatCode>
                <c:ptCount val="4"/>
                <c:pt idx="0">
                  <c:v>52</c:v>
                </c:pt>
                <c:pt idx="1">
                  <c:v>32</c:v>
                </c:pt>
              </c:numCache>
            </c:numRef>
          </c:val>
        </c:ser>
        <c:dLbls>
          <c:showLegendKey val="0"/>
          <c:showVal val="0"/>
          <c:showCatName val="0"/>
          <c:showSerName val="0"/>
          <c:showPercent val="0"/>
          <c:showBubbleSize val="0"/>
        </c:dLbls>
        <c:gapWidth val="20"/>
        <c:overlap val="100"/>
        <c:axId val="467716032"/>
        <c:axId val="467716424"/>
      </c:barChart>
      <c:catAx>
        <c:axId val="467716032"/>
        <c:scaling>
          <c:orientation val="minMax"/>
        </c:scaling>
        <c:delete val="1"/>
        <c:axPos val="b"/>
        <c:numFmt formatCode="General" sourceLinked="0"/>
        <c:majorTickMark val="out"/>
        <c:minorTickMark val="none"/>
        <c:tickLblPos val="none"/>
        <c:crossAx val="467716424"/>
        <c:crosses val="autoZero"/>
        <c:auto val="1"/>
        <c:lblAlgn val="ctr"/>
        <c:lblOffset val="100"/>
        <c:noMultiLvlLbl val="0"/>
      </c:catAx>
      <c:valAx>
        <c:axId val="467716424"/>
        <c:scaling>
          <c:orientation val="minMax"/>
          <c:min val="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patients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467716032"/>
        <c:crosses val="autoZero"/>
        <c:crossBetween val="between"/>
        <c:majorUnit val="0.2"/>
      </c:valAx>
      <c:spPr>
        <a:solidFill>
          <a:srgbClr val="000000"/>
        </a:solidFill>
        <a:ln>
          <a:solidFill>
            <a:srgbClr val="FFFFFF"/>
          </a:solidFill>
        </a:ln>
      </c:spPr>
    </c:plotArea>
    <c:legend>
      <c:legendPos val="r"/>
      <c:layout>
        <c:manualLayout>
          <c:xMode val="edge"/>
          <c:yMode val="edge"/>
          <c:x val="0.53930275019970331"/>
          <c:y val="5.1837270341207414E-2"/>
          <c:w val="0.42687116284378301"/>
          <c:h val="0.84281609195402296"/>
        </c:manualLayout>
      </c:layout>
      <c:overlay val="0"/>
      <c:spPr>
        <a:solidFill>
          <a:schemeClr val="bg2"/>
        </a:solidFill>
        <a:ln w="12700">
          <a:solidFill>
            <a:srgbClr val="FFFFFF"/>
          </a:solidFill>
        </a:ln>
      </c:spPr>
      <c:txPr>
        <a:bodyPr/>
        <a:lstStyle/>
        <a:p>
          <a:pPr>
            <a:defRPr sz="12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2.4784369626210612E-2"/>
          <c:w val="0.89292662330252193"/>
          <c:h val="0.89299370983797988"/>
        </c:manualLayout>
      </c:layout>
      <c:barChart>
        <c:barDir val="col"/>
        <c:grouping val="percentStacked"/>
        <c:varyColors val="0"/>
        <c:ser>
          <c:idx val="0"/>
          <c:order val="0"/>
          <c:tx>
            <c:strRef>
              <c:f>Sheet1!$A$2</c:f>
              <c:strCache>
                <c:ptCount val="1"/>
                <c:pt idx="0">
                  <c:v>Cyclosporine + AZA</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dLbls>
            <c:dLbl>
              <c:idx val="0"/>
              <c:layout>
                <c:manualLayout>
                  <c:x val="-1.4492753623188421E-3"/>
                  <c:y val="7.4896419197603092E-2"/>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4.3478260869565313E-3"/>
                  <c:y val="6.3587364079490061E-2"/>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0"/>
                  <c:y val="0.23129209484408314"/>
                </c:manualLayout>
              </c:layout>
              <c:dLblPos val="ctr"/>
              <c:showLegendKey val="0"/>
              <c:showVal val="0"/>
              <c:showCatName val="1"/>
              <c:showSerName val="0"/>
              <c:showPercent val="0"/>
              <c:showBubbleSize val="0"/>
              <c:extLst>
                <c:ext xmlns:c15="http://schemas.microsoft.com/office/drawing/2012/chart" uri="{CE6537A1-D6FC-4f65-9D91-7224C49458BB}"/>
              </c:extLst>
            </c:dLbl>
            <c:spPr>
              <a:noFill/>
              <a:ln>
                <a:noFill/>
              </a:ln>
              <a:effectLst/>
            </c:spPr>
            <c:txPr>
              <a:bodyPr/>
              <a:lstStyle/>
              <a:p>
                <a:pPr>
                  <a:defRPr sz="1500" b="1"/>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Year 1 (N = 253)</c:v>
                </c:pt>
                <c:pt idx="1">
                  <c:v>Year 5 (N = 253)</c:v>
                </c:pt>
                <c:pt idx="2">
                  <c:v>Column2</c:v>
                </c:pt>
                <c:pt idx="3">
                  <c:v>Column3</c:v>
                </c:pt>
              </c:strCache>
            </c:strRef>
          </c:cat>
          <c:val>
            <c:numRef>
              <c:f>Sheet1!$B$2:$E$2</c:f>
              <c:numCache>
                <c:formatCode>General</c:formatCode>
                <c:ptCount val="4"/>
                <c:pt idx="0">
                  <c:v>4</c:v>
                </c:pt>
                <c:pt idx="1">
                  <c:v>3</c:v>
                </c:pt>
              </c:numCache>
            </c:numRef>
          </c:val>
        </c:ser>
        <c:ser>
          <c:idx val="1"/>
          <c:order val="1"/>
          <c:tx>
            <c:strRef>
              <c:f>Sheet1!$A$3</c:f>
              <c:strCache>
                <c:ptCount val="1"/>
                <c:pt idx="0">
                  <c:v>Cyclosporine + MMF/MPA</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Sheet1!$B$1:$E$1</c:f>
              <c:strCache>
                <c:ptCount val="4"/>
                <c:pt idx="0">
                  <c:v>Year 1 (N = 253)</c:v>
                </c:pt>
                <c:pt idx="1">
                  <c:v>Year 5 (N = 253)</c:v>
                </c:pt>
                <c:pt idx="2">
                  <c:v>Column2</c:v>
                </c:pt>
                <c:pt idx="3">
                  <c:v>Column3</c:v>
                </c:pt>
              </c:strCache>
            </c:strRef>
          </c:cat>
          <c:val>
            <c:numRef>
              <c:f>Sheet1!$B$3:$E$3</c:f>
              <c:numCache>
                <c:formatCode>General</c:formatCode>
                <c:ptCount val="4"/>
                <c:pt idx="0">
                  <c:v>62</c:v>
                </c:pt>
                <c:pt idx="1">
                  <c:v>49</c:v>
                </c:pt>
              </c:numCache>
            </c:numRef>
          </c:val>
        </c:ser>
        <c:ser>
          <c:idx val="2"/>
          <c:order val="2"/>
          <c:tx>
            <c:strRef>
              <c:f>Sheet1!$A$4</c:f>
              <c:strCache>
                <c:ptCount val="1"/>
                <c:pt idx="0">
                  <c:v>Tacrolimus + AZA</c:v>
                </c:pt>
              </c:strCache>
            </c:strRef>
          </c:tx>
          <c:spPr>
            <a:gradFill flip="none" rotWithShape="1">
              <a:gsLst>
                <a:gs pos="0">
                  <a:srgbClr val="969696"/>
                </a:gs>
                <a:gs pos="50000">
                  <a:schemeClr val="tx1"/>
                </a:gs>
                <a:gs pos="100000">
                  <a:srgbClr val="808080"/>
                </a:gs>
              </a:gsLst>
              <a:lin ang="10800000" scaled="1"/>
              <a:tileRect/>
            </a:gradFill>
            <a:ln>
              <a:solidFill>
                <a:srgbClr val="000000"/>
              </a:solidFill>
            </a:ln>
          </c:spPr>
          <c:invertIfNegative val="0"/>
          <c:cat>
            <c:strRef>
              <c:f>Sheet1!$B$1:$E$1</c:f>
              <c:strCache>
                <c:ptCount val="4"/>
                <c:pt idx="0">
                  <c:v>Year 1 (N = 253)</c:v>
                </c:pt>
                <c:pt idx="1">
                  <c:v>Year 5 (N = 253)</c:v>
                </c:pt>
                <c:pt idx="2">
                  <c:v>Column2</c:v>
                </c:pt>
                <c:pt idx="3">
                  <c:v>Column3</c:v>
                </c:pt>
              </c:strCache>
            </c:strRef>
          </c:cat>
          <c:val>
            <c:numRef>
              <c:f>Sheet1!$B$4:$E$4</c:f>
              <c:numCache>
                <c:formatCode>General</c:formatCode>
                <c:ptCount val="4"/>
                <c:pt idx="0">
                  <c:v>6</c:v>
                </c:pt>
                <c:pt idx="1">
                  <c:v>10</c:v>
                </c:pt>
              </c:numCache>
            </c:numRef>
          </c:val>
        </c:ser>
        <c:ser>
          <c:idx val="3"/>
          <c:order val="3"/>
          <c:tx>
            <c:strRef>
              <c:f>Sheet1!$A$5</c:f>
              <c:strCache>
                <c:ptCount val="1"/>
                <c:pt idx="0">
                  <c:v>Tacrolimus + MMF/MPA</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chemeClr val="bg2"/>
              </a:solidFill>
            </a:ln>
          </c:spPr>
          <c:invertIfNegative val="0"/>
          <c:cat>
            <c:strRef>
              <c:f>Sheet1!$B$1:$E$1</c:f>
              <c:strCache>
                <c:ptCount val="4"/>
                <c:pt idx="0">
                  <c:v>Year 1 (N = 253)</c:v>
                </c:pt>
                <c:pt idx="1">
                  <c:v>Year 5 (N = 253)</c:v>
                </c:pt>
                <c:pt idx="2">
                  <c:v>Column2</c:v>
                </c:pt>
                <c:pt idx="3">
                  <c:v>Column3</c:v>
                </c:pt>
              </c:strCache>
            </c:strRef>
          </c:cat>
          <c:val>
            <c:numRef>
              <c:f>Sheet1!$B$5:$E$5</c:f>
              <c:numCache>
                <c:formatCode>General</c:formatCode>
                <c:ptCount val="4"/>
                <c:pt idx="0">
                  <c:v>116</c:v>
                </c:pt>
                <c:pt idx="1">
                  <c:v>92</c:v>
                </c:pt>
              </c:numCache>
            </c:numRef>
          </c:val>
        </c:ser>
        <c:ser>
          <c:idx val="4"/>
          <c:order val="4"/>
          <c:tx>
            <c:strRef>
              <c:f>Sheet1!$A$6</c:f>
              <c:strCache>
                <c:ptCount val="1"/>
                <c:pt idx="0">
                  <c:v>Sirolimus/Everolimus + calcineurin</c:v>
                </c:pt>
              </c:strCache>
            </c:strRef>
          </c:tx>
          <c:spPr>
            <a:gradFill flip="none" rotWithShape="1">
              <a:gsLst>
                <a:gs pos="0">
                  <a:srgbClr val="CC6600"/>
                </a:gs>
                <a:gs pos="50000">
                  <a:srgbClr val="FFC000"/>
                </a:gs>
                <a:gs pos="100000">
                  <a:srgbClr val="CC6600"/>
                </a:gs>
              </a:gsLst>
              <a:lin ang="10800000" scaled="1"/>
              <a:tileRect/>
            </a:gradFill>
            <a:ln>
              <a:solidFill>
                <a:srgbClr val="000000"/>
              </a:solidFill>
            </a:ln>
          </c:spPr>
          <c:invertIfNegative val="0"/>
          <c:cat>
            <c:strRef>
              <c:f>Sheet1!$B$1:$E$1</c:f>
              <c:strCache>
                <c:ptCount val="4"/>
                <c:pt idx="0">
                  <c:v>Year 1 (N = 253)</c:v>
                </c:pt>
                <c:pt idx="1">
                  <c:v>Year 5 (N = 253)</c:v>
                </c:pt>
                <c:pt idx="2">
                  <c:v>Column2</c:v>
                </c:pt>
                <c:pt idx="3">
                  <c:v>Column3</c:v>
                </c:pt>
              </c:strCache>
            </c:strRef>
          </c:cat>
          <c:val>
            <c:numRef>
              <c:f>Sheet1!$B$6:$E$6</c:f>
              <c:numCache>
                <c:formatCode>General</c:formatCode>
                <c:ptCount val="4"/>
                <c:pt idx="0">
                  <c:v>8</c:v>
                </c:pt>
                <c:pt idx="1">
                  <c:v>33</c:v>
                </c:pt>
              </c:numCache>
            </c:numRef>
          </c:val>
        </c:ser>
        <c:ser>
          <c:idx val="5"/>
          <c:order val="5"/>
          <c:tx>
            <c:strRef>
              <c:f>Sheet1!$A$7</c:f>
              <c:strCache>
                <c:ptCount val="1"/>
                <c:pt idx="0">
                  <c:v>Sirolimus/Everolimus + cellcycle</c:v>
                </c:pt>
              </c:strCache>
            </c:strRef>
          </c:tx>
          <c:spPr>
            <a:gradFill>
              <a:gsLst>
                <a:gs pos="0">
                  <a:srgbClr val="008080"/>
                </a:gs>
                <a:gs pos="50000">
                  <a:srgbClr val="66FFFF"/>
                </a:gs>
                <a:gs pos="100000">
                  <a:srgbClr val="008080"/>
                </a:gs>
              </a:gsLst>
              <a:lin ang="10800000" scaled="1"/>
            </a:gradFill>
            <a:ln>
              <a:solidFill>
                <a:srgbClr val="000000"/>
              </a:solidFill>
            </a:ln>
          </c:spPr>
          <c:invertIfNegative val="0"/>
          <c:cat>
            <c:strRef>
              <c:f>Sheet1!$B$1:$E$1</c:f>
              <c:strCache>
                <c:ptCount val="4"/>
                <c:pt idx="0">
                  <c:v>Year 1 (N = 253)</c:v>
                </c:pt>
                <c:pt idx="1">
                  <c:v>Year 5 (N = 253)</c:v>
                </c:pt>
                <c:pt idx="2">
                  <c:v>Column2</c:v>
                </c:pt>
                <c:pt idx="3">
                  <c:v>Column3</c:v>
                </c:pt>
              </c:strCache>
            </c:strRef>
          </c:cat>
          <c:val>
            <c:numRef>
              <c:f>Sheet1!$B$7:$E$7</c:f>
              <c:numCache>
                <c:formatCode>General</c:formatCode>
                <c:ptCount val="4"/>
                <c:pt idx="0">
                  <c:v>2</c:v>
                </c:pt>
                <c:pt idx="1">
                  <c:v>12</c:v>
                </c:pt>
              </c:numCache>
            </c:numRef>
          </c:val>
        </c:ser>
        <c:ser>
          <c:idx val="6"/>
          <c:order val="6"/>
          <c:tx>
            <c:strRef>
              <c:f>Sheet1!$A$8</c:f>
              <c:strCache>
                <c:ptCount val="1"/>
                <c:pt idx="0">
                  <c:v>Cyclosporine Alone</c:v>
                </c:pt>
              </c:strCache>
            </c:strRef>
          </c:tx>
          <c:spPr>
            <a:gradFill>
              <a:gsLst>
                <a:gs pos="0">
                  <a:srgbClr val="CAE2B8">
                    <a:lumMod val="25000"/>
                  </a:srgbClr>
                </a:gs>
                <a:gs pos="50000">
                  <a:srgbClr val="009900"/>
                </a:gs>
                <a:gs pos="100000">
                  <a:srgbClr val="CAE2B8">
                    <a:lumMod val="25000"/>
                  </a:srgbClr>
                </a:gs>
              </a:gsLst>
              <a:lin ang="10800000" scaled="1"/>
            </a:gradFill>
            <a:ln>
              <a:solidFill>
                <a:srgbClr val="000000"/>
              </a:solidFill>
            </a:ln>
          </c:spPr>
          <c:invertIfNegative val="0"/>
          <c:cat>
            <c:strRef>
              <c:f>Sheet1!$B$1:$E$1</c:f>
              <c:strCache>
                <c:ptCount val="4"/>
                <c:pt idx="0">
                  <c:v>Year 1 (N = 253)</c:v>
                </c:pt>
                <c:pt idx="1">
                  <c:v>Year 5 (N = 253)</c:v>
                </c:pt>
                <c:pt idx="2">
                  <c:v>Column2</c:v>
                </c:pt>
                <c:pt idx="3">
                  <c:v>Column3</c:v>
                </c:pt>
              </c:strCache>
            </c:strRef>
          </c:cat>
          <c:val>
            <c:numRef>
              <c:f>Sheet1!$B$8:$E$8</c:f>
              <c:numCache>
                <c:formatCode>General</c:formatCode>
                <c:ptCount val="4"/>
                <c:pt idx="0">
                  <c:v>6</c:v>
                </c:pt>
                <c:pt idx="1">
                  <c:v>11</c:v>
                </c:pt>
              </c:numCache>
            </c:numRef>
          </c:val>
        </c:ser>
        <c:ser>
          <c:idx val="7"/>
          <c:order val="7"/>
          <c:tx>
            <c:strRef>
              <c:f>Sheet1!$A$9</c:f>
              <c:strCache>
                <c:ptCount val="1"/>
                <c:pt idx="0">
                  <c:v>Tacrolimus Alone</c:v>
                </c:pt>
              </c:strCache>
            </c:strRef>
          </c:tx>
          <c:spPr>
            <a:gradFill>
              <a:gsLst>
                <a:gs pos="0">
                  <a:srgbClr val="B8B400"/>
                </a:gs>
                <a:gs pos="50000">
                  <a:srgbClr val="FFFF00"/>
                </a:gs>
                <a:gs pos="100000">
                  <a:srgbClr val="B8B400"/>
                </a:gs>
              </a:gsLst>
              <a:lin ang="10800000" scaled="1"/>
            </a:gradFill>
            <a:ln>
              <a:solidFill>
                <a:srgbClr val="000000"/>
              </a:solidFill>
            </a:ln>
          </c:spPr>
          <c:invertIfNegative val="0"/>
          <c:cat>
            <c:strRef>
              <c:f>Sheet1!$B$1:$E$1</c:f>
              <c:strCache>
                <c:ptCount val="4"/>
                <c:pt idx="0">
                  <c:v>Year 1 (N = 253)</c:v>
                </c:pt>
                <c:pt idx="1">
                  <c:v>Year 5 (N = 253)</c:v>
                </c:pt>
                <c:pt idx="2">
                  <c:v>Column2</c:v>
                </c:pt>
                <c:pt idx="3">
                  <c:v>Column3</c:v>
                </c:pt>
              </c:strCache>
            </c:strRef>
          </c:cat>
          <c:val>
            <c:numRef>
              <c:f>Sheet1!$B$9:$E$9</c:f>
              <c:numCache>
                <c:formatCode>General</c:formatCode>
                <c:ptCount val="4"/>
                <c:pt idx="0">
                  <c:v>9</c:v>
                </c:pt>
                <c:pt idx="1">
                  <c:v>15</c:v>
                </c:pt>
              </c:numCache>
            </c:numRef>
          </c:val>
        </c:ser>
        <c:ser>
          <c:idx val="8"/>
          <c:order val="8"/>
          <c:tx>
            <c:strRef>
              <c:f>Sheet1!$A$10</c:f>
              <c:strCache>
                <c:ptCount val="1"/>
                <c:pt idx="0">
                  <c:v>Sirolimus/Everolimus + calcineurin + cellcycle</c:v>
                </c:pt>
              </c:strCache>
            </c:strRef>
          </c:tx>
          <c:spPr>
            <a:gradFill>
              <a:gsLst>
                <a:gs pos="0">
                  <a:srgbClr val="808080"/>
                </a:gs>
                <a:gs pos="50000">
                  <a:srgbClr val="CCCCFF"/>
                </a:gs>
                <a:gs pos="100000">
                  <a:srgbClr val="808080"/>
                </a:gs>
              </a:gsLst>
              <a:lin ang="10800000" scaled="1"/>
            </a:gradFill>
            <a:ln>
              <a:solidFill>
                <a:srgbClr val="000000"/>
              </a:solidFill>
            </a:ln>
          </c:spPr>
          <c:invertIfNegative val="0"/>
          <c:cat>
            <c:strRef>
              <c:f>Sheet1!$B$1:$E$1</c:f>
              <c:strCache>
                <c:ptCount val="4"/>
                <c:pt idx="0">
                  <c:v>Year 1 (N = 253)</c:v>
                </c:pt>
                <c:pt idx="1">
                  <c:v>Year 5 (N = 253)</c:v>
                </c:pt>
                <c:pt idx="2">
                  <c:v>Column2</c:v>
                </c:pt>
                <c:pt idx="3">
                  <c:v>Column3</c:v>
                </c:pt>
              </c:strCache>
            </c:strRef>
          </c:cat>
          <c:val>
            <c:numRef>
              <c:f>Sheet1!$B$10:$E$10</c:f>
              <c:numCache>
                <c:formatCode>General</c:formatCode>
                <c:ptCount val="4"/>
                <c:pt idx="0">
                  <c:v>30</c:v>
                </c:pt>
                <c:pt idx="1">
                  <c:v>21</c:v>
                </c:pt>
              </c:numCache>
            </c:numRef>
          </c:val>
        </c:ser>
        <c:ser>
          <c:idx val="9"/>
          <c:order val="9"/>
          <c:tx>
            <c:strRef>
              <c:f>Sheet1!$A$11</c:f>
              <c:strCache>
                <c:ptCount val="1"/>
                <c:pt idx="0">
                  <c:v>Other</c:v>
                </c:pt>
              </c:strCache>
            </c:strRef>
          </c:tx>
          <c:spPr>
            <a:gradFill>
              <a:gsLst>
                <a:gs pos="0">
                  <a:srgbClr val="FF9999"/>
                </a:gs>
                <a:gs pos="50000">
                  <a:srgbClr val="FFCCCC"/>
                </a:gs>
                <a:gs pos="100000">
                  <a:srgbClr val="FF9999"/>
                </a:gs>
              </a:gsLst>
              <a:lin ang="10800000" scaled="1"/>
            </a:gradFill>
            <a:ln>
              <a:solidFill>
                <a:srgbClr val="000000"/>
              </a:solidFill>
            </a:ln>
          </c:spPr>
          <c:invertIfNegative val="0"/>
          <c:cat>
            <c:strRef>
              <c:f>Sheet1!$B$1:$E$1</c:f>
              <c:strCache>
                <c:ptCount val="4"/>
                <c:pt idx="0">
                  <c:v>Year 1 (N = 253)</c:v>
                </c:pt>
                <c:pt idx="1">
                  <c:v>Year 5 (N = 253)</c:v>
                </c:pt>
                <c:pt idx="2">
                  <c:v>Column2</c:v>
                </c:pt>
                <c:pt idx="3">
                  <c:v>Column3</c:v>
                </c:pt>
              </c:strCache>
            </c:strRef>
          </c:cat>
          <c:val>
            <c:numRef>
              <c:f>Sheet1!$B$11:$E$11</c:f>
              <c:numCache>
                <c:formatCode>General</c:formatCode>
                <c:ptCount val="4"/>
                <c:pt idx="0">
                  <c:v>9</c:v>
                </c:pt>
                <c:pt idx="1">
                  <c:v>7</c:v>
                </c:pt>
              </c:numCache>
            </c:numRef>
          </c:val>
        </c:ser>
        <c:dLbls>
          <c:showLegendKey val="0"/>
          <c:showVal val="0"/>
          <c:showCatName val="0"/>
          <c:showSerName val="0"/>
          <c:showPercent val="0"/>
          <c:showBubbleSize val="0"/>
        </c:dLbls>
        <c:gapWidth val="20"/>
        <c:overlap val="100"/>
        <c:axId val="467717208"/>
        <c:axId val="467717600"/>
      </c:barChart>
      <c:catAx>
        <c:axId val="467717208"/>
        <c:scaling>
          <c:orientation val="minMax"/>
        </c:scaling>
        <c:delete val="1"/>
        <c:axPos val="b"/>
        <c:numFmt formatCode="General" sourceLinked="0"/>
        <c:majorTickMark val="out"/>
        <c:minorTickMark val="none"/>
        <c:tickLblPos val="none"/>
        <c:crossAx val="467717600"/>
        <c:crosses val="autoZero"/>
        <c:auto val="1"/>
        <c:lblAlgn val="ctr"/>
        <c:lblOffset val="100"/>
        <c:noMultiLvlLbl val="0"/>
      </c:catAx>
      <c:valAx>
        <c:axId val="467717600"/>
        <c:scaling>
          <c:orientation val="minMax"/>
          <c:min val="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patients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467717208"/>
        <c:crosses val="autoZero"/>
        <c:crossBetween val="between"/>
        <c:majorUnit val="0.2"/>
      </c:valAx>
      <c:spPr>
        <a:solidFill>
          <a:srgbClr val="000000"/>
        </a:solidFill>
        <a:ln>
          <a:solidFill>
            <a:srgbClr val="FFFFFF"/>
          </a:solidFill>
        </a:ln>
      </c:spPr>
    </c:plotArea>
    <c:legend>
      <c:legendPos val="r"/>
      <c:layout>
        <c:manualLayout>
          <c:xMode val="edge"/>
          <c:yMode val="edge"/>
          <c:x val="0.53930275019970331"/>
          <c:y val="5.1837270341207414E-2"/>
          <c:w val="0.42687116284378313"/>
          <c:h val="0.84281609195402296"/>
        </c:manualLayout>
      </c:layout>
      <c:overlay val="0"/>
      <c:spPr>
        <a:solidFill>
          <a:schemeClr val="bg2"/>
        </a:solidFill>
        <a:ln w="12700">
          <a:solidFill>
            <a:srgbClr val="FFFFFF"/>
          </a:solidFill>
        </a:ln>
      </c:spPr>
      <c:txPr>
        <a:bodyPr/>
        <a:lstStyle/>
        <a:p>
          <a:pPr>
            <a:defRPr sz="12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1992298093885796"/>
        </c:manualLayout>
      </c:layout>
      <c:scatterChart>
        <c:scatterStyle val="lineMarker"/>
        <c:varyColors val="0"/>
        <c:ser>
          <c:idx val="0"/>
          <c:order val="0"/>
          <c:tx>
            <c:strRef>
              <c:f>Sheet1!$B$1</c:f>
              <c:strCache>
                <c:ptCount val="1"/>
                <c:pt idx="0">
                  <c:v>Primary - Cyclosporine + MMF/MPA (N = 4,521)</c:v>
                </c:pt>
              </c:strCache>
            </c:strRef>
          </c:tx>
          <c:spPr>
            <a:ln w="41275">
              <a:solidFill>
                <a:srgbClr val="00FFFF"/>
              </a:solidFill>
            </a:ln>
          </c:spPr>
          <c:marker>
            <c:symbol val="none"/>
          </c:marker>
          <c:xVal>
            <c:numRef>
              <c:f>Sheet1!$A$2:$A$22</c:f>
              <c:numCache>
                <c:formatCode>General</c:formatCode>
                <c:ptCount val="21"/>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numCache>
            </c:numRef>
          </c:xVal>
          <c:yVal>
            <c:numRef>
              <c:f>Sheet1!$B$2:$B$22</c:f>
              <c:numCache>
                <c:formatCode>General</c:formatCode>
                <c:ptCount val="2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96.534999999999997</c:v>
                </c:pt>
                <c:pt idx="14">
                  <c:v>93.174999999999983</c:v>
                </c:pt>
                <c:pt idx="15">
                  <c:v>90.021999999999991</c:v>
                </c:pt>
                <c:pt idx="16">
                  <c:v>86.7</c:v>
                </c:pt>
                <c:pt idx="17">
                  <c:v>82.694999999999993</c:v>
                </c:pt>
                <c:pt idx="18">
                  <c:v>78.986999999999995</c:v>
                </c:pt>
                <c:pt idx="19">
                  <c:v>74.945000000000007</c:v>
                </c:pt>
                <c:pt idx="20">
                  <c:v>70.66</c:v>
                </c:pt>
              </c:numCache>
            </c:numRef>
          </c:yVal>
          <c:smooth val="0"/>
        </c:ser>
        <c:ser>
          <c:idx val="1"/>
          <c:order val="1"/>
          <c:tx>
            <c:strRef>
              <c:f>Sheet1!$C$1</c:f>
              <c:strCache>
                <c:ptCount val="1"/>
                <c:pt idx="0">
                  <c:v>Primary - Tacrolimus + MMF/MPA (N = 9,834)</c:v>
                </c:pt>
              </c:strCache>
            </c:strRef>
          </c:tx>
          <c:spPr>
            <a:ln w="41275">
              <a:solidFill>
                <a:srgbClr val="00FF00"/>
              </a:solidFill>
              <a:prstDash val="solid"/>
            </a:ln>
          </c:spPr>
          <c:marker>
            <c:symbol val="none"/>
          </c:marker>
          <c:xVal>
            <c:numRef>
              <c:f>Sheet1!$A$2:$A$22</c:f>
              <c:numCache>
                <c:formatCode>General</c:formatCode>
                <c:ptCount val="21"/>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numCache>
            </c:numRef>
          </c:xVal>
          <c:yVal>
            <c:numRef>
              <c:f>Sheet1!$C$2:$C$22</c:f>
              <c:numCache>
                <c:formatCode>General</c:formatCode>
                <c:ptCount val="2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96.531000000000006</c:v>
                </c:pt>
                <c:pt idx="14">
                  <c:v>92.977000000000004</c:v>
                </c:pt>
                <c:pt idx="15">
                  <c:v>89.287000000000006</c:v>
                </c:pt>
                <c:pt idx="16">
                  <c:v>85.861000000000004</c:v>
                </c:pt>
                <c:pt idx="17">
                  <c:v>82.281999999999996</c:v>
                </c:pt>
                <c:pt idx="18">
                  <c:v>78.60899999999998</c:v>
                </c:pt>
                <c:pt idx="19">
                  <c:v>74.807999999999993</c:v>
                </c:pt>
                <c:pt idx="20">
                  <c:v>70.772999999999982</c:v>
                </c:pt>
              </c:numCache>
            </c:numRef>
          </c:yVal>
          <c:smooth val="0"/>
        </c:ser>
        <c:ser>
          <c:idx val="2"/>
          <c:order val="2"/>
          <c:tx>
            <c:strRef>
              <c:f>Sheet1!$D$1</c:f>
              <c:strCache>
                <c:ptCount val="1"/>
                <c:pt idx="0">
                  <c:v>Retransplant - Cyclosporine + MMF/MPA (N = 90)</c:v>
                </c:pt>
              </c:strCache>
            </c:strRef>
          </c:tx>
          <c:spPr>
            <a:ln w="41275">
              <a:solidFill>
                <a:srgbClr val="FFFF00"/>
              </a:solidFill>
            </a:ln>
          </c:spPr>
          <c:marker>
            <c:symbol val="none"/>
          </c:marker>
          <c:xVal>
            <c:numRef>
              <c:f>Sheet1!$A$2:$A$22</c:f>
              <c:numCache>
                <c:formatCode>General</c:formatCode>
                <c:ptCount val="21"/>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numCache>
            </c:numRef>
          </c:xVal>
          <c:yVal>
            <c:numRef>
              <c:f>Sheet1!$D$2:$D$22</c:f>
              <c:numCache>
                <c:formatCode>General</c:formatCode>
                <c:ptCount val="2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95.450999999999993</c:v>
                </c:pt>
                <c:pt idx="14">
                  <c:v>91.697999999999993</c:v>
                </c:pt>
                <c:pt idx="15">
                  <c:v>88.938000000000002</c:v>
                </c:pt>
                <c:pt idx="16">
                  <c:v>85.997000000000114</c:v>
                </c:pt>
                <c:pt idx="17">
                  <c:v>81.305999999999983</c:v>
                </c:pt>
                <c:pt idx="18">
                  <c:v>73.97</c:v>
                </c:pt>
                <c:pt idx="19">
                  <c:v>67.638999999999982</c:v>
                </c:pt>
                <c:pt idx="20">
                  <c:v>61.874000000000002</c:v>
                </c:pt>
              </c:numCache>
            </c:numRef>
          </c:yVal>
          <c:smooth val="0"/>
        </c:ser>
        <c:ser>
          <c:idx val="3"/>
          <c:order val="3"/>
          <c:tx>
            <c:strRef>
              <c:f>Sheet1!$E$1</c:f>
              <c:strCache>
                <c:ptCount val="1"/>
                <c:pt idx="0">
                  <c:v>Retransplant - Tacrolimus + MMF/MPA (N = 307)</c:v>
                </c:pt>
              </c:strCache>
            </c:strRef>
          </c:tx>
          <c:spPr>
            <a:ln w="41275">
              <a:solidFill>
                <a:srgbClr val="FF0000"/>
              </a:solidFill>
            </a:ln>
          </c:spPr>
          <c:marker>
            <c:symbol val="none"/>
          </c:marker>
          <c:xVal>
            <c:numRef>
              <c:f>Sheet1!$A$2:$A$22</c:f>
              <c:numCache>
                <c:formatCode>General</c:formatCode>
                <c:ptCount val="21"/>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numCache>
            </c:numRef>
          </c:xVal>
          <c:yVal>
            <c:numRef>
              <c:f>Sheet1!$E$2:$E$22</c:f>
              <c:numCache>
                <c:formatCode>General</c:formatCode>
                <c:ptCount val="2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95.572999999999979</c:v>
                </c:pt>
                <c:pt idx="14">
                  <c:v>89.003</c:v>
                </c:pt>
                <c:pt idx="15">
                  <c:v>86.096999999999994</c:v>
                </c:pt>
                <c:pt idx="16">
                  <c:v>82.60299999999998</c:v>
                </c:pt>
                <c:pt idx="17">
                  <c:v>79.191999999999993</c:v>
                </c:pt>
                <c:pt idx="18">
                  <c:v>75.845000000000013</c:v>
                </c:pt>
                <c:pt idx="19">
                  <c:v>72.75</c:v>
                </c:pt>
                <c:pt idx="20">
                  <c:v>66.63</c:v>
                </c:pt>
              </c:numCache>
            </c:numRef>
          </c:yVal>
          <c:smooth val="0"/>
        </c:ser>
        <c:dLbls>
          <c:showLegendKey val="0"/>
          <c:showVal val="0"/>
          <c:showCatName val="0"/>
          <c:showSerName val="0"/>
          <c:showPercent val="0"/>
          <c:showBubbleSize val="0"/>
        </c:dLbls>
        <c:axId val="467718384"/>
        <c:axId val="467718776"/>
      </c:scatterChart>
      <c:valAx>
        <c:axId val="467718384"/>
        <c:scaling>
          <c:orientation val="minMax"/>
          <c:max val="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67718776"/>
        <c:crosses val="autoZero"/>
        <c:crossBetween val="midCat"/>
        <c:majorUnit val="1"/>
      </c:valAx>
      <c:valAx>
        <c:axId val="467718776"/>
        <c:scaling>
          <c:orientation val="minMax"/>
          <c:max val="100"/>
          <c:min val="5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67718384"/>
        <c:crosses val="autoZero"/>
        <c:crossBetween val="midCat"/>
        <c:majorUnit val="10"/>
      </c:valAx>
      <c:spPr>
        <a:solidFill>
          <a:schemeClr val="bg2"/>
        </a:solidFill>
        <a:ln>
          <a:solidFill>
            <a:schemeClr val="tx1"/>
          </a:solidFill>
        </a:ln>
      </c:spPr>
    </c:plotArea>
    <c:legend>
      <c:legendPos val="r"/>
      <c:layout>
        <c:manualLayout>
          <c:xMode val="edge"/>
          <c:yMode val="edge"/>
          <c:x val="0.11487457320047392"/>
          <c:y val="0.52481106528350663"/>
          <c:w val="0.5836947483334497"/>
          <c:h val="0.3038861808940562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92420969502706"/>
          <c:y val="3.6626238252476601E-2"/>
          <c:w val="0.88522623278284907"/>
          <c:h val="0.78123228346456708"/>
        </c:manualLayout>
      </c:layout>
      <c:barChart>
        <c:barDir val="col"/>
        <c:grouping val="clustered"/>
        <c:varyColors val="0"/>
        <c:ser>
          <c:idx val="0"/>
          <c:order val="0"/>
          <c:tx>
            <c:strRef>
              <c:f>Sheet1!$B$1</c:f>
              <c:strCache>
                <c:ptCount val="1"/>
                <c:pt idx="0">
                  <c:v>Primary</c:v>
                </c:pt>
              </c:strCache>
            </c:strRef>
          </c:tx>
          <c:spPr>
            <a:gradFill flip="none" rotWithShape="1">
              <a:gsLst>
                <a:gs pos="0">
                  <a:srgbClr val="008080"/>
                </a:gs>
                <a:gs pos="50000">
                  <a:srgbClr val="00FFFF"/>
                </a:gs>
                <a:gs pos="100000">
                  <a:srgbClr val="008080"/>
                </a:gs>
              </a:gsLst>
              <a:lin ang="10800000" scaled="1"/>
              <a:tileRect/>
            </a:gradFill>
            <a:ln>
              <a:solidFill>
                <a:schemeClr val="bg2"/>
              </a:solidFill>
            </a:ln>
          </c:spPr>
          <c:invertIfNegative val="0"/>
          <c:cat>
            <c:strRef>
              <c:f>Sheet1!$A$2:$A$4</c:f>
              <c:strCache>
                <c:ptCount val="3"/>
                <c:pt idx="0">
                  <c:v>2004-2006</c:v>
                </c:pt>
                <c:pt idx="1">
                  <c:v>2007-2009</c:v>
                </c:pt>
                <c:pt idx="2">
                  <c:v>2010-2011</c:v>
                </c:pt>
              </c:strCache>
            </c:strRef>
          </c:cat>
          <c:val>
            <c:numRef>
              <c:f>Sheet1!$B$2:$B$4</c:f>
              <c:numCache>
                <c:formatCode>General</c:formatCode>
                <c:ptCount val="3"/>
                <c:pt idx="0">
                  <c:v>23.0351</c:v>
                </c:pt>
                <c:pt idx="1">
                  <c:v>16.429599999999965</c:v>
                </c:pt>
                <c:pt idx="2">
                  <c:v>13.014800000000001</c:v>
                </c:pt>
              </c:numCache>
            </c:numRef>
          </c:val>
        </c:ser>
        <c:ser>
          <c:idx val="1"/>
          <c:order val="1"/>
          <c:tx>
            <c:strRef>
              <c:f>Sheet1!$C$1</c:f>
              <c:strCache>
                <c:ptCount val="1"/>
                <c:pt idx="0">
                  <c:v>Retransplant</c:v>
                </c:pt>
              </c:strCache>
            </c:strRef>
          </c:tx>
          <c:spPr>
            <a:gradFill>
              <a:gsLst>
                <a:gs pos="0">
                  <a:srgbClr val="CC6600"/>
                </a:gs>
                <a:gs pos="50000">
                  <a:srgbClr val="FFC000"/>
                </a:gs>
                <a:gs pos="100000">
                  <a:srgbClr val="CC6600"/>
                </a:gs>
              </a:gsLst>
              <a:lin ang="10800000" scaled="1"/>
            </a:gradFill>
            <a:ln>
              <a:solidFill>
                <a:schemeClr val="bg2"/>
              </a:solidFill>
            </a:ln>
          </c:spPr>
          <c:invertIfNegative val="0"/>
          <c:cat>
            <c:strRef>
              <c:f>Sheet1!$A$2:$A$4</c:f>
              <c:strCache>
                <c:ptCount val="3"/>
                <c:pt idx="0">
                  <c:v>2004-2006</c:v>
                </c:pt>
                <c:pt idx="1">
                  <c:v>2007-2009</c:v>
                </c:pt>
                <c:pt idx="2">
                  <c:v>2010-2011</c:v>
                </c:pt>
              </c:strCache>
            </c:strRef>
          </c:cat>
          <c:val>
            <c:numRef>
              <c:f>Sheet1!$C$2:$C$4</c:f>
              <c:numCache>
                <c:formatCode>General</c:formatCode>
                <c:ptCount val="3"/>
                <c:pt idx="0">
                  <c:v>26.7516</c:v>
                </c:pt>
                <c:pt idx="1">
                  <c:v>19.35480000000004</c:v>
                </c:pt>
                <c:pt idx="2">
                  <c:v>17.424199999999967</c:v>
                </c:pt>
              </c:numCache>
            </c:numRef>
          </c:val>
        </c:ser>
        <c:dLbls>
          <c:showLegendKey val="0"/>
          <c:showVal val="0"/>
          <c:showCatName val="0"/>
          <c:showSerName val="0"/>
          <c:showPercent val="0"/>
          <c:showBubbleSize val="0"/>
        </c:dLbls>
        <c:gapWidth val="35"/>
        <c:axId val="437070776"/>
        <c:axId val="437071168"/>
      </c:barChart>
      <c:catAx>
        <c:axId val="437070776"/>
        <c:scaling>
          <c:orientation val="minMax"/>
        </c:scaling>
        <c:delete val="0"/>
        <c:axPos val="b"/>
        <c:numFmt formatCode="General" sourceLinked="1"/>
        <c:majorTickMark val="out"/>
        <c:minorTickMark val="none"/>
        <c:tickLblPos val="nextTo"/>
        <c:txPr>
          <a:bodyPr rot="0"/>
          <a:lstStyle/>
          <a:p>
            <a:pPr>
              <a:defRPr sz="1500" b="1"/>
            </a:pPr>
            <a:endParaRPr lang="en-US"/>
          </a:p>
        </c:txPr>
        <c:crossAx val="437071168"/>
        <c:crosses val="autoZero"/>
        <c:auto val="1"/>
        <c:lblAlgn val="ctr"/>
        <c:lblOffset val="100"/>
        <c:tickLblSkip val="1"/>
        <c:noMultiLvlLbl val="0"/>
      </c:catAx>
      <c:valAx>
        <c:axId val="437071168"/>
        <c:scaling>
          <c:orientation val="minMax"/>
          <c:max val="60"/>
        </c:scaling>
        <c:delete val="0"/>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1.4277286135692759E-2"/>
              <c:y val="0.21671132842265844"/>
            </c:manualLayout>
          </c:layout>
          <c:overlay val="0"/>
        </c:title>
        <c:numFmt formatCode="General" sourceLinked="1"/>
        <c:majorTickMark val="out"/>
        <c:minorTickMark val="none"/>
        <c:tickLblPos val="nextTo"/>
        <c:txPr>
          <a:bodyPr/>
          <a:lstStyle/>
          <a:p>
            <a:pPr>
              <a:defRPr sz="1500" b="1"/>
            </a:pPr>
            <a:endParaRPr lang="en-US"/>
          </a:p>
        </c:txPr>
        <c:crossAx val="437070776"/>
        <c:crosses val="autoZero"/>
        <c:crossBetween val="between"/>
        <c:majorUnit val="10"/>
      </c:valAx>
      <c:spPr>
        <a:solidFill>
          <a:schemeClr val="bg2"/>
        </a:solidFill>
        <a:ln>
          <a:solidFill>
            <a:schemeClr val="tx1"/>
          </a:solidFill>
        </a:ln>
      </c:spPr>
    </c:plotArea>
    <c:legend>
      <c:legendPos val="r"/>
      <c:layout>
        <c:manualLayout>
          <c:xMode val="edge"/>
          <c:yMode val="edge"/>
          <c:x val="0.54615348624900162"/>
          <c:y val="6.4761027855389314E-2"/>
          <c:w val="0.34660013693940489"/>
          <c:h val="0.13929514859029785"/>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92420969502706"/>
          <c:y val="3.6626238252476601E-2"/>
          <c:w val="0.88522623278284907"/>
          <c:h val="0.78123228346456708"/>
        </c:manualLayout>
      </c:layout>
      <c:barChart>
        <c:barDir val="col"/>
        <c:grouping val="clustered"/>
        <c:varyColors val="0"/>
        <c:ser>
          <c:idx val="0"/>
          <c:order val="0"/>
          <c:tx>
            <c:strRef>
              <c:f>Sheet1!$B$1</c:f>
              <c:strCache>
                <c:ptCount val="1"/>
                <c:pt idx="0">
                  <c:v>Primary</c:v>
                </c:pt>
              </c:strCache>
            </c:strRef>
          </c:tx>
          <c:spPr>
            <a:gradFill flip="none" rotWithShape="1">
              <a:gsLst>
                <a:gs pos="0">
                  <a:srgbClr val="008080"/>
                </a:gs>
                <a:gs pos="50000">
                  <a:srgbClr val="00FFFF"/>
                </a:gs>
                <a:gs pos="100000">
                  <a:srgbClr val="008080"/>
                </a:gs>
              </a:gsLst>
              <a:lin ang="10800000" scaled="1"/>
              <a:tileRect/>
            </a:gradFill>
            <a:ln>
              <a:solidFill>
                <a:schemeClr val="bg2"/>
              </a:solidFill>
            </a:ln>
          </c:spPr>
          <c:invertIfNegative val="0"/>
          <c:cat>
            <c:strRef>
              <c:f>Sheet1!$A$2:$A$4</c:f>
              <c:strCache>
                <c:ptCount val="3"/>
                <c:pt idx="0">
                  <c:v>2004-2006</c:v>
                </c:pt>
                <c:pt idx="1">
                  <c:v>2007-2009</c:v>
                </c:pt>
                <c:pt idx="2">
                  <c:v>2010-2011</c:v>
                </c:pt>
              </c:strCache>
            </c:strRef>
          </c:cat>
          <c:val>
            <c:numRef>
              <c:f>Sheet1!$B$2:$B$4</c:f>
              <c:numCache>
                <c:formatCode>General</c:formatCode>
                <c:ptCount val="3"/>
                <c:pt idx="0">
                  <c:v>30.267600000000002</c:v>
                </c:pt>
                <c:pt idx="1">
                  <c:v>28.83190000000004</c:v>
                </c:pt>
                <c:pt idx="2">
                  <c:v>24.9588</c:v>
                </c:pt>
              </c:numCache>
            </c:numRef>
          </c:val>
        </c:ser>
        <c:ser>
          <c:idx val="1"/>
          <c:order val="1"/>
          <c:tx>
            <c:strRef>
              <c:f>Sheet1!$C$1</c:f>
              <c:strCache>
                <c:ptCount val="1"/>
                <c:pt idx="0">
                  <c:v>Retransplant</c:v>
                </c:pt>
              </c:strCache>
            </c:strRef>
          </c:tx>
          <c:spPr>
            <a:gradFill>
              <a:gsLst>
                <a:gs pos="0">
                  <a:srgbClr val="CC6600"/>
                </a:gs>
                <a:gs pos="50000">
                  <a:srgbClr val="FFC000"/>
                </a:gs>
                <a:gs pos="100000">
                  <a:srgbClr val="CC6600"/>
                </a:gs>
              </a:gsLst>
              <a:lin ang="10800000" scaled="1"/>
            </a:gradFill>
            <a:ln>
              <a:solidFill>
                <a:schemeClr val="bg2"/>
              </a:solidFill>
            </a:ln>
          </c:spPr>
          <c:invertIfNegative val="0"/>
          <c:cat>
            <c:strRef>
              <c:f>Sheet1!$A$2:$A$4</c:f>
              <c:strCache>
                <c:ptCount val="3"/>
                <c:pt idx="0">
                  <c:v>2004-2006</c:v>
                </c:pt>
                <c:pt idx="1">
                  <c:v>2007-2009</c:v>
                </c:pt>
                <c:pt idx="2">
                  <c:v>2010-2011</c:v>
                </c:pt>
              </c:strCache>
            </c:strRef>
          </c:cat>
          <c:val>
            <c:numRef>
              <c:f>Sheet1!$C$2:$C$4</c:f>
              <c:numCache>
                <c:formatCode>General</c:formatCode>
                <c:ptCount val="3"/>
                <c:pt idx="0">
                  <c:v>35.668800000000012</c:v>
                </c:pt>
                <c:pt idx="1">
                  <c:v>34.193500000000057</c:v>
                </c:pt>
                <c:pt idx="2">
                  <c:v>27.272699999999961</c:v>
                </c:pt>
              </c:numCache>
            </c:numRef>
          </c:val>
        </c:ser>
        <c:dLbls>
          <c:showLegendKey val="0"/>
          <c:showVal val="0"/>
          <c:showCatName val="0"/>
          <c:showSerName val="0"/>
          <c:showPercent val="0"/>
          <c:showBubbleSize val="0"/>
        </c:dLbls>
        <c:gapWidth val="35"/>
        <c:axId val="437071952"/>
        <c:axId val="437072344"/>
      </c:barChart>
      <c:catAx>
        <c:axId val="437071952"/>
        <c:scaling>
          <c:orientation val="minMax"/>
        </c:scaling>
        <c:delete val="0"/>
        <c:axPos val="b"/>
        <c:numFmt formatCode="General" sourceLinked="1"/>
        <c:majorTickMark val="out"/>
        <c:minorTickMark val="none"/>
        <c:tickLblPos val="nextTo"/>
        <c:txPr>
          <a:bodyPr rot="0"/>
          <a:lstStyle/>
          <a:p>
            <a:pPr>
              <a:defRPr sz="1500" b="1"/>
            </a:pPr>
            <a:endParaRPr lang="en-US"/>
          </a:p>
        </c:txPr>
        <c:crossAx val="437072344"/>
        <c:crosses val="autoZero"/>
        <c:auto val="1"/>
        <c:lblAlgn val="ctr"/>
        <c:lblOffset val="100"/>
        <c:tickLblSkip val="1"/>
        <c:noMultiLvlLbl val="0"/>
      </c:catAx>
      <c:valAx>
        <c:axId val="437072344"/>
        <c:scaling>
          <c:orientation val="minMax"/>
          <c:max val="60"/>
        </c:scaling>
        <c:delete val="0"/>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1.4277286135692754E-2"/>
              <c:y val="0.21671132842265844"/>
            </c:manualLayout>
          </c:layout>
          <c:overlay val="0"/>
        </c:title>
        <c:numFmt formatCode="General" sourceLinked="1"/>
        <c:majorTickMark val="out"/>
        <c:minorTickMark val="none"/>
        <c:tickLblPos val="nextTo"/>
        <c:txPr>
          <a:bodyPr/>
          <a:lstStyle/>
          <a:p>
            <a:pPr>
              <a:defRPr sz="1500" b="1"/>
            </a:pPr>
            <a:endParaRPr lang="en-US"/>
          </a:p>
        </c:txPr>
        <c:crossAx val="437071952"/>
        <c:crosses val="autoZero"/>
        <c:crossBetween val="between"/>
        <c:majorUnit val="10"/>
      </c:valAx>
      <c:spPr>
        <a:solidFill>
          <a:schemeClr val="bg2"/>
        </a:solidFill>
        <a:ln>
          <a:solidFill>
            <a:schemeClr val="tx1"/>
          </a:solidFill>
        </a:ln>
      </c:spPr>
    </c:plotArea>
    <c:legend>
      <c:legendPos val="r"/>
      <c:layout>
        <c:manualLayout>
          <c:xMode val="edge"/>
          <c:yMode val="edge"/>
          <c:x val="0.54615348624900162"/>
          <c:y val="6.4761027855389355E-2"/>
          <c:w val="0.346600136939405"/>
          <c:h val="0.13929514859029798"/>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03537601278112"/>
          <c:y val="2.1994535519125696E-2"/>
          <c:w val="0.86959157822663469"/>
          <c:h val="0.68331095908092621"/>
        </c:manualLayout>
      </c:layout>
      <c:barChart>
        <c:barDir val="col"/>
        <c:grouping val="clustered"/>
        <c:varyColors val="0"/>
        <c:ser>
          <c:idx val="0"/>
          <c:order val="0"/>
          <c:tx>
            <c:strRef>
              <c:f>Sheet1!$B$1</c:f>
              <c:strCache>
                <c:ptCount val="1"/>
                <c:pt idx="0">
                  <c:v>No induction (N=7,148)</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Sheet1!$A$2:$A$5</c:f>
              <c:strCache>
                <c:ptCount val="4"/>
                <c:pt idx="0">
                  <c:v>Overall</c:v>
                </c:pt>
                <c:pt idx="2">
                  <c:v>Primary</c:v>
                </c:pt>
                <c:pt idx="3">
                  <c:v>Retransplant</c:v>
                </c:pt>
              </c:strCache>
            </c:strRef>
          </c:cat>
          <c:val>
            <c:numRef>
              <c:f>Sheet1!$B$2:$B$5</c:f>
              <c:numCache>
                <c:formatCode>General</c:formatCode>
                <c:ptCount val="4"/>
                <c:pt idx="0">
                  <c:v>16.186299999999989</c:v>
                </c:pt>
                <c:pt idx="2">
                  <c:v>16.143000000000001</c:v>
                </c:pt>
                <c:pt idx="3">
                  <c:v>17.619000000000028</c:v>
                </c:pt>
              </c:numCache>
            </c:numRef>
          </c:val>
        </c:ser>
        <c:ser>
          <c:idx val="1"/>
          <c:order val="1"/>
          <c:tx>
            <c:strRef>
              <c:f>Sheet1!$C$1</c:f>
              <c:strCache>
                <c:ptCount val="1"/>
                <c:pt idx="0">
                  <c:v>Polyclonal (N=2,925)</c:v>
                </c:pt>
              </c:strCache>
            </c:strRef>
          </c:tx>
          <c:spPr>
            <a:gradFill>
              <a:gsLst>
                <a:gs pos="0">
                  <a:srgbClr val="C00000"/>
                </a:gs>
                <a:gs pos="50000">
                  <a:srgbClr val="FF0000"/>
                </a:gs>
                <a:gs pos="100000">
                  <a:srgbClr val="C00000"/>
                </a:gs>
              </a:gsLst>
              <a:lin ang="0" scaled="1"/>
            </a:gradFill>
            <a:ln>
              <a:solidFill>
                <a:schemeClr val="bg2"/>
              </a:solidFill>
            </a:ln>
          </c:spPr>
          <c:invertIfNegative val="0"/>
          <c:cat>
            <c:strRef>
              <c:f>Sheet1!$A$2:$A$5</c:f>
              <c:strCache>
                <c:ptCount val="4"/>
                <c:pt idx="0">
                  <c:v>Overall</c:v>
                </c:pt>
                <c:pt idx="2">
                  <c:v>Primary</c:v>
                </c:pt>
                <c:pt idx="3">
                  <c:v>Retransplant</c:v>
                </c:pt>
              </c:strCache>
            </c:strRef>
          </c:cat>
          <c:val>
            <c:numRef>
              <c:f>Sheet1!$C$2:$C$5</c:f>
              <c:numCache>
                <c:formatCode>General</c:formatCode>
                <c:ptCount val="4"/>
                <c:pt idx="0">
                  <c:v>18.427399999999967</c:v>
                </c:pt>
                <c:pt idx="2">
                  <c:v>18.217500000000001</c:v>
                </c:pt>
                <c:pt idx="3">
                  <c:v>23.333300000000001</c:v>
                </c:pt>
              </c:numCache>
            </c:numRef>
          </c:val>
        </c:ser>
        <c:ser>
          <c:idx val="2"/>
          <c:order val="2"/>
          <c:tx>
            <c:strRef>
              <c:f>Sheet1!$D$1</c:f>
              <c:strCache>
                <c:ptCount val="1"/>
                <c:pt idx="0">
                  <c:v>IL-2R antagonist (N=4,126)</c:v>
                </c:pt>
              </c:strCache>
            </c:strRef>
          </c:tx>
          <c:spPr>
            <a:gradFill>
              <a:gsLst>
                <a:gs pos="0">
                  <a:srgbClr val="CCCC00"/>
                </a:gs>
                <a:gs pos="50000">
                  <a:srgbClr val="FFFF00"/>
                </a:gs>
                <a:gs pos="100000">
                  <a:srgbClr val="CCCC00"/>
                </a:gs>
              </a:gsLst>
              <a:lin ang="0" scaled="1"/>
            </a:gradFill>
            <a:ln>
              <a:solidFill>
                <a:schemeClr val="bg2"/>
              </a:solidFill>
            </a:ln>
          </c:spPr>
          <c:invertIfNegative val="0"/>
          <c:cat>
            <c:strRef>
              <c:f>Sheet1!$A$2:$A$5</c:f>
              <c:strCache>
                <c:ptCount val="4"/>
                <c:pt idx="0">
                  <c:v>Overall</c:v>
                </c:pt>
                <c:pt idx="2">
                  <c:v>Primary</c:v>
                </c:pt>
                <c:pt idx="3">
                  <c:v>Retransplant</c:v>
                </c:pt>
              </c:strCache>
            </c:strRef>
          </c:cat>
          <c:val>
            <c:numRef>
              <c:f>Sheet1!$D$2:$D$5</c:f>
              <c:numCache>
                <c:formatCode>General</c:formatCode>
                <c:ptCount val="4"/>
                <c:pt idx="0">
                  <c:v>18.9772</c:v>
                </c:pt>
                <c:pt idx="2">
                  <c:v>18.856100000000001</c:v>
                </c:pt>
                <c:pt idx="3">
                  <c:v>22.950800000000001</c:v>
                </c:pt>
              </c:numCache>
            </c:numRef>
          </c:val>
        </c:ser>
        <c:dLbls>
          <c:showLegendKey val="0"/>
          <c:showVal val="0"/>
          <c:showCatName val="0"/>
          <c:showSerName val="0"/>
          <c:showPercent val="0"/>
          <c:showBubbleSize val="0"/>
        </c:dLbls>
        <c:gapWidth val="50"/>
        <c:axId val="437072736"/>
        <c:axId val="437073128"/>
      </c:barChart>
      <c:catAx>
        <c:axId val="437072736"/>
        <c:scaling>
          <c:orientation val="minMax"/>
        </c:scaling>
        <c:delete val="0"/>
        <c:axPos val="b"/>
        <c:numFmt formatCode="General" sourceLinked="1"/>
        <c:majorTickMark val="out"/>
        <c:minorTickMark val="none"/>
        <c:tickLblPos val="nextTo"/>
        <c:txPr>
          <a:bodyPr/>
          <a:lstStyle/>
          <a:p>
            <a:pPr>
              <a:defRPr sz="1500" b="1"/>
            </a:pPr>
            <a:endParaRPr lang="en-US"/>
          </a:p>
        </c:txPr>
        <c:crossAx val="437073128"/>
        <c:crosses val="autoZero"/>
        <c:auto val="1"/>
        <c:lblAlgn val="ctr"/>
        <c:lblOffset val="100"/>
        <c:tickLblSkip val="1"/>
        <c:noMultiLvlLbl val="0"/>
      </c:catAx>
      <c:valAx>
        <c:axId val="437073128"/>
        <c:scaling>
          <c:orientation val="minMax"/>
          <c:max val="6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437072736"/>
        <c:crosses val="autoZero"/>
        <c:crossBetween val="between"/>
        <c:majorUnit val="10"/>
      </c:valAx>
      <c:spPr>
        <a:solidFill>
          <a:schemeClr val="bg2"/>
        </a:solidFill>
        <a:ln>
          <a:solidFill>
            <a:schemeClr val="tx1"/>
          </a:solidFill>
        </a:ln>
      </c:spPr>
    </c:plotArea>
    <c:legend>
      <c:legendPos val="b"/>
      <c:layout>
        <c:manualLayout>
          <c:xMode val="edge"/>
          <c:yMode val="edge"/>
          <c:x val="0.17167648065731131"/>
          <c:y val="3.3144443010197484E-2"/>
          <c:w val="0.5993380120963141"/>
          <c:h val="0.11305946387849045"/>
        </c:manualLayout>
      </c:layout>
      <c:overlay val="0"/>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996528659724"/>
          <c:y val="0.1936759671345388"/>
          <c:w val="0.41304485376827932"/>
          <c:h val="0.50283721328313968"/>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FFFF00"/>
              </a:solidFill>
              <a:ln>
                <a:solidFill>
                  <a:srgbClr val="000000"/>
                </a:solidFill>
              </a:ln>
            </c:spPr>
          </c:dPt>
          <c:dPt>
            <c:idx val="1"/>
            <c:bubble3D val="0"/>
            <c:spPr>
              <a:solidFill>
                <a:schemeClr val="bg1">
                  <a:lumMod val="50000"/>
                  <a:lumOff val="50000"/>
                </a:schemeClr>
              </a:solidFill>
              <a:ln>
                <a:solidFill>
                  <a:srgbClr val="000000"/>
                </a:solidFill>
              </a:ln>
            </c:spPr>
          </c:dPt>
          <c:dPt>
            <c:idx val="2"/>
            <c:bubble3D val="0"/>
            <c:spPr>
              <a:solidFill>
                <a:srgbClr val="00FF00"/>
              </a:solidFill>
              <a:ln>
                <a:solidFill>
                  <a:srgbClr val="000000"/>
                </a:solidFill>
              </a:ln>
            </c:spPr>
          </c:dPt>
          <c:dPt>
            <c:idx val="3"/>
            <c:bubble3D val="0"/>
            <c:spPr>
              <a:solidFill>
                <a:srgbClr val="FF0000"/>
              </a:solidFill>
              <a:ln>
                <a:solidFill>
                  <a:srgbClr val="000000"/>
                </a:solidFill>
              </a:ln>
            </c:spPr>
          </c:dPt>
          <c:dPt>
            <c:idx val="4"/>
            <c:bubble3D val="0"/>
            <c:spPr>
              <a:solidFill>
                <a:srgbClr val="00FFFF"/>
              </a:solidFill>
              <a:ln>
                <a:solidFill>
                  <a:srgbClr val="000000"/>
                </a:solidFill>
              </a:ln>
            </c:spPr>
          </c:dPt>
          <c:dPt>
            <c:idx val="5"/>
            <c:bubble3D val="0"/>
            <c:spPr>
              <a:solidFill>
                <a:srgbClr val="FF00FF"/>
              </a:solidFill>
              <a:ln>
                <a:solidFill>
                  <a:srgbClr val="000000"/>
                </a:solidFill>
              </a:ln>
            </c:spPr>
          </c:dPt>
          <c:dPt>
            <c:idx val="6"/>
            <c:bubble3D val="0"/>
            <c:spPr>
              <a:solidFill>
                <a:srgbClr val="00FFFF"/>
              </a:solidFill>
              <a:ln>
                <a:solidFill>
                  <a:srgbClr val="000000"/>
                </a:solidFill>
              </a:ln>
            </c:spPr>
          </c:dPt>
          <c:dLbls>
            <c:dLbl>
              <c:idx val="1"/>
              <c:layout>
                <c:manualLayout>
                  <c:x val="0"/>
                  <c:y val="3.5087719298245591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2"/>
              <c:layout>
                <c:manualLayout>
                  <c:x val="2.7777777777779639E-3"/>
                  <c:y val="-6.432748538011703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4"/>
              <c:layout>
                <c:manualLayout>
                  <c:x val="7.3530183727034118E-3"/>
                  <c:y val="-9.356725146198832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numFmt formatCode="0%" sourceLinked="0"/>
            <c:spPr>
              <a:noFill/>
              <a:ln>
                <a:noFill/>
              </a:ln>
              <a:effectLst/>
            </c:spPr>
            <c:txPr>
              <a:bodyPr/>
              <a:lstStyle/>
              <a:p>
                <a:pPr>
                  <a:defRPr sz="1300" b="1"/>
                </a:pPr>
                <a:endParaRPr lang="en-US"/>
              </a:p>
            </c:txPr>
            <c:dLblPos val="outEnd"/>
            <c:showLegendKey val="0"/>
            <c:showVal val="1"/>
            <c:showCatName val="1"/>
            <c:showSerName val="0"/>
            <c:showPercent val="0"/>
            <c:showBubbleSize val="0"/>
            <c:separator>
</c:separator>
            <c:showLeaderLines val="1"/>
            <c:extLst>
              <c:ext xmlns:c15="http://schemas.microsoft.com/office/drawing/2012/chart" uri="{CE6537A1-D6FC-4f65-9D91-7224C49458BB}">
                <c15:layout/>
              </c:ext>
            </c:extLst>
          </c:dLbls>
          <c:cat>
            <c:strRef>
              <c:f>Sheet1!$A$2:$A$7</c:f>
              <c:strCache>
                <c:ptCount val="6"/>
                <c:pt idx="0">
                  <c:v>Myopathy</c:v>
                </c:pt>
                <c:pt idx="1">
                  <c:v>Congenital</c:v>
                </c:pt>
                <c:pt idx="2">
                  <c:v>Retx</c:v>
                </c:pt>
                <c:pt idx="3">
                  <c:v>CAD</c:v>
                </c:pt>
                <c:pt idx="4">
                  <c:v>Other</c:v>
                </c:pt>
                <c:pt idx="5">
                  <c:v>Valvular</c:v>
                </c:pt>
              </c:strCache>
            </c:strRef>
          </c:cat>
          <c:val>
            <c:numRef>
              <c:f>Sheet1!$B$2:$B$7</c:f>
              <c:numCache>
                <c:formatCode>0.00%</c:formatCode>
                <c:ptCount val="6"/>
                <c:pt idx="0">
                  <c:v>0.57374000000000003</c:v>
                </c:pt>
                <c:pt idx="1">
                  <c:v>3.6312999999999998E-2</c:v>
                </c:pt>
                <c:pt idx="2">
                  <c:v>1.4078E-2</c:v>
                </c:pt>
                <c:pt idx="3">
                  <c:v>0.33306999999999998</c:v>
                </c:pt>
                <c:pt idx="4">
                  <c:v>4.1339999999999997E-3</c:v>
                </c:pt>
                <c:pt idx="5">
                  <c:v>3.8658999999999999E-2</c:v>
                </c:pt>
              </c:numCache>
            </c:numRef>
          </c:val>
        </c:ser>
        <c:dLbls>
          <c:showLegendKey val="0"/>
          <c:showVal val="0"/>
          <c:showCatName val="0"/>
          <c:showSerName val="0"/>
          <c:showPercent val="0"/>
          <c:showBubbleSize val="0"/>
          <c:showLeaderLines val="1"/>
        </c:dLbls>
        <c:firstSliceAng val="70"/>
      </c:pieChart>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03537601278112"/>
          <c:y val="2.1994535519125696E-2"/>
          <c:w val="0.86959157822663469"/>
          <c:h val="0.68331095908092598"/>
        </c:manualLayout>
      </c:layout>
      <c:barChart>
        <c:barDir val="col"/>
        <c:grouping val="clustered"/>
        <c:varyColors val="0"/>
        <c:ser>
          <c:idx val="0"/>
          <c:order val="0"/>
          <c:tx>
            <c:strRef>
              <c:f>Sheet1!$B$1</c:f>
              <c:strCache>
                <c:ptCount val="1"/>
                <c:pt idx="0">
                  <c:v>No induction (N=7,148)</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Sheet1!$A$2:$A$5</c:f>
              <c:strCache>
                <c:ptCount val="4"/>
                <c:pt idx="0">
                  <c:v>Overall</c:v>
                </c:pt>
                <c:pt idx="2">
                  <c:v>Primary</c:v>
                </c:pt>
                <c:pt idx="3">
                  <c:v>Retransplant</c:v>
                </c:pt>
              </c:strCache>
            </c:strRef>
          </c:cat>
          <c:val>
            <c:numRef>
              <c:f>Sheet1!$B$2:$B$5</c:f>
              <c:numCache>
                <c:formatCode>General</c:formatCode>
                <c:ptCount val="4"/>
                <c:pt idx="0">
                  <c:v>25.657499999999999</c:v>
                </c:pt>
                <c:pt idx="2">
                  <c:v>25.598199999999967</c:v>
                </c:pt>
                <c:pt idx="3">
                  <c:v>27.619000000000028</c:v>
                </c:pt>
              </c:numCache>
            </c:numRef>
          </c:val>
        </c:ser>
        <c:ser>
          <c:idx val="1"/>
          <c:order val="1"/>
          <c:tx>
            <c:strRef>
              <c:f>Sheet1!$C$1</c:f>
              <c:strCache>
                <c:ptCount val="1"/>
                <c:pt idx="0">
                  <c:v>Polyclonal (N=2,925)</c:v>
                </c:pt>
              </c:strCache>
            </c:strRef>
          </c:tx>
          <c:spPr>
            <a:gradFill>
              <a:gsLst>
                <a:gs pos="0">
                  <a:srgbClr val="C00000"/>
                </a:gs>
                <a:gs pos="50000">
                  <a:srgbClr val="FF0000"/>
                </a:gs>
                <a:gs pos="100000">
                  <a:srgbClr val="C00000"/>
                </a:gs>
              </a:gsLst>
              <a:lin ang="0" scaled="1"/>
            </a:gradFill>
            <a:ln>
              <a:solidFill>
                <a:schemeClr val="bg2"/>
              </a:solidFill>
            </a:ln>
          </c:spPr>
          <c:invertIfNegative val="0"/>
          <c:cat>
            <c:strRef>
              <c:f>Sheet1!$A$2:$A$5</c:f>
              <c:strCache>
                <c:ptCount val="4"/>
                <c:pt idx="0">
                  <c:v>Overall</c:v>
                </c:pt>
                <c:pt idx="2">
                  <c:v>Primary</c:v>
                </c:pt>
                <c:pt idx="3">
                  <c:v>Retransplant</c:v>
                </c:pt>
              </c:strCache>
            </c:strRef>
          </c:cat>
          <c:val>
            <c:numRef>
              <c:f>Sheet1!$C$2:$C$5</c:f>
              <c:numCache>
                <c:formatCode>General</c:formatCode>
                <c:ptCount val="4"/>
                <c:pt idx="0">
                  <c:v>28.410299999999989</c:v>
                </c:pt>
                <c:pt idx="2">
                  <c:v>28.0214</c:v>
                </c:pt>
                <c:pt idx="3">
                  <c:v>37.5</c:v>
                </c:pt>
              </c:numCache>
            </c:numRef>
          </c:val>
        </c:ser>
        <c:ser>
          <c:idx val="2"/>
          <c:order val="2"/>
          <c:tx>
            <c:strRef>
              <c:f>Sheet1!$D$1</c:f>
              <c:strCache>
                <c:ptCount val="1"/>
                <c:pt idx="0">
                  <c:v>IL-2R antagonist (N=4,126)</c:v>
                </c:pt>
              </c:strCache>
            </c:strRef>
          </c:tx>
          <c:spPr>
            <a:gradFill>
              <a:gsLst>
                <a:gs pos="0">
                  <a:srgbClr val="CCCC00"/>
                </a:gs>
                <a:gs pos="50000">
                  <a:srgbClr val="FFFF00"/>
                </a:gs>
                <a:gs pos="100000">
                  <a:srgbClr val="CCCC00"/>
                </a:gs>
              </a:gsLst>
              <a:lin ang="0" scaled="1"/>
            </a:gradFill>
            <a:ln>
              <a:solidFill>
                <a:schemeClr val="bg2"/>
              </a:solidFill>
            </a:ln>
          </c:spPr>
          <c:invertIfNegative val="0"/>
          <c:cat>
            <c:strRef>
              <c:f>Sheet1!$A$2:$A$5</c:f>
              <c:strCache>
                <c:ptCount val="4"/>
                <c:pt idx="0">
                  <c:v>Overall</c:v>
                </c:pt>
                <c:pt idx="2">
                  <c:v>Primary</c:v>
                </c:pt>
                <c:pt idx="3">
                  <c:v>Retransplant</c:v>
                </c:pt>
              </c:strCache>
            </c:strRef>
          </c:cat>
          <c:val>
            <c:numRef>
              <c:f>Sheet1!$D$2:$D$5</c:f>
              <c:numCache>
                <c:formatCode>General</c:formatCode>
                <c:ptCount val="4"/>
                <c:pt idx="0">
                  <c:v>32.404299999999999</c:v>
                </c:pt>
                <c:pt idx="2">
                  <c:v>32.292700000000089</c:v>
                </c:pt>
                <c:pt idx="3">
                  <c:v>36.065600000000003</c:v>
                </c:pt>
              </c:numCache>
            </c:numRef>
          </c:val>
        </c:ser>
        <c:dLbls>
          <c:showLegendKey val="0"/>
          <c:showVal val="0"/>
          <c:showCatName val="0"/>
          <c:showSerName val="0"/>
          <c:showPercent val="0"/>
          <c:showBubbleSize val="0"/>
        </c:dLbls>
        <c:gapWidth val="50"/>
        <c:axId val="437074304"/>
        <c:axId val="466496816"/>
      </c:barChart>
      <c:catAx>
        <c:axId val="437074304"/>
        <c:scaling>
          <c:orientation val="minMax"/>
        </c:scaling>
        <c:delete val="0"/>
        <c:axPos val="b"/>
        <c:numFmt formatCode="General" sourceLinked="1"/>
        <c:majorTickMark val="out"/>
        <c:minorTickMark val="none"/>
        <c:tickLblPos val="nextTo"/>
        <c:txPr>
          <a:bodyPr/>
          <a:lstStyle/>
          <a:p>
            <a:pPr>
              <a:defRPr sz="1500" b="1"/>
            </a:pPr>
            <a:endParaRPr lang="en-US"/>
          </a:p>
        </c:txPr>
        <c:crossAx val="466496816"/>
        <c:crosses val="autoZero"/>
        <c:auto val="1"/>
        <c:lblAlgn val="ctr"/>
        <c:lblOffset val="100"/>
        <c:tickLblSkip val="1"/>
        <c:noMultiLvlLbl val="0"/>
      </c:catAx>
      <c:valAx>
        <c:axId val="466496816"/>
        <c:scaling>
          <c:orientation val="minMax"/>
          <c:max val="6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437074304"/>
        <c:crosses val="autoZero"/>
        <c:crossBetween val="between"/>
        <c:majorUnit val="10"/>
      </c:valAx>
      <c:spPr>
        <a:solidFill>
          <a:schemeClr val="bg2"/>
        </a:solidFill>
        <a:ln>
          <a:solidFill>
            <a:schemeClr val="tx1"/>
          </a:solidFill>
        </a:ln>
      </c:spPr>
    </c:plotArea>
    <c:legend>
      <c:legendPos val="b"/>
      <c:layout>
        <c:manualLayout>
          <c:xMode val="edge"/>
          <c:yMode val="edge"/>
          <c:x val="0.17167648065731136"/>
          <c:y val="3.3144443010197484E-2"/>
          <c:w val="0.5993380120963141"/>
          <c:h val="0.11305946387849045"/>
        </c:manualLayout>
      </c:layout>
      <c:overlay val="0"/>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03537601278112"/>
          <c:y val="2.1994535519125696E-2"/>
          <c:w val="0.86959157822663469"/>
          <c:h val="0.73249128694979682"/>
        </c:manualLayout>
      </c:layout>
      <c:barChart>
        <c:barDir val="col"/>
        <c:grouping val="clustered"/>
        <c:varyColors val="0"/>
        <c:ser>
          <c:idx val="0"/>
          <c:order val="0"/>
          <c:tx>
            <c:strRef>
              <c:f>Sheet1!$B$1</c:f>
              <c:strCache>
                <c:ptCount val="1"/>
                <c:pt idx="0">
                  <c:v>Cyclosporine + MMF/MPA (N=3,397)</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Sheet1!$A$2:$A$5</c:f>
              <c:strCache>
                <c:ptCount val="4"/>
                <c:pt idx="0">
                  <c:v>Overall</c:v>
                </c:pt>
                <c:pt idx="2">
                  <c:v>Primary</c:v>
                </c:pt>
                <c:pt idx="3">
                  <c:v>Retransplant</c:v>
                </c:pt>
              </c:strCache>
            </c:strRef>
          </c:cat>
          <c:val>
            <c:numRef>
              <c:f>Sheet1!$B$2:$B$5</c:f>
              <c:numCache>
                <c:formatCode>General</c:formatCode>
                <c:ptCount val="4"/>
                <c:pt idx="0">
                  <c:v>24.050599999999989</c:v>
                </c:pt>
                <c:pt idx="2">
                  <c:v>23.839700000000001</c:v>
                </c:pt>
                <c:pt idx="3">
                  <c:v>32.911399999999993</c:v>
                </c:pt>
              </c:numCache>
            </c:numRef>
          </c:val>
        </c:ser>
        <c:ser>
          <c:idx val="1"/>
          <c:order val="1"/>
          <c:tx>
            <c:strRef>
              <c:f>Sheet1!$C$1</c:f>
              <c:strCache>
                <c:ptCount val="1"/>
                <c:pt idx="0">
                  <c:v>Tacrolimus + MMF/MPA (N=9,659)</c:v>
                </c:pt>
              </c:strCache>
            </c:strRef>
          </c:tx>
          <c:spPr>
            <a:gradFill>
              <a:gsLst>
                <a:gs pos="0">
                  <a:srgbClr val="CCCC00"/>
                </a:gs>
                <a:gs pos="50000">
                  <a:srgbClr val="FFFF00"/>
                </a:gs>
                <a:gs pos="100000">
                  <a:srgbClr val="CCCC00"/>
                </a:gs>
              </a:gsLst>
              <a:lin ang="0" scaled="1"/>
            </a:gradFill>
            <a:ln>
              <a:solidFill>
                <a:schemeClr val="bg2"/>
              </a:solidFill>
            </a:ln>
          </c:spPr>
          <c:invertIfNegative val="0"/>
          <c:cat>
            <c:strRef>
              <c:f>Sheet1!$A$2:$A$5</c:f>
              <c:strCache>
                <c:ptCount val="4"/>
                <c:pt idx="0">
                  <c:v>Overall</c:v>
                </c:pt>
                <c:pt idx="2">
                  <c:v>Primary</c:v>
                </c:pt>
                <c:pt idx="3">
                  <c:v>Retransplant</c:v>
                </c:pt>
              </c:strCache>
            </c:strRef>
          </c:cat>
          <c:val>
            <c:numRef>
              <c:f>Sheet1!$C$2:$C$5</c:f>
              <c:numCache>
                <c:formatCode>General</c:formatCode>
                <c:ptCount val="4"/>
                <c:pt idx="0">
                  <c:v>14.494300000000001</c:v>
                </c:pt>
                <c:pt idx="2">
                  <c:v>14.392900000000004</c:v>
                </c:pt>
                <c:pt idx="3">
                  <c:v>17.378</c:v>
                </c:pt>
              </c:numCache>
            </c:numRef>
          </c:val>
        </c:ser>
        <c:dLbls>
          <c:showLegendKey val="0"/>
          <c:showVal val="0"/>
          <c:showCatName val="0"/>
          <c:showSerName val="0"/>
          <c:showPercent val="0"/>
          <c:showBubbleSize val="0"/>
        </c:dLbls>
        <c:gapWidth val="50"/>
        <c:axId val="466497992"/>
        <c:axId val="466498384"/>
      </c:barChart>
      <c:catAx>
        <c:axId val="466497992"/>
        <c:scaling>
          <c:orientation val="minMax"/>
        </c:scaling>
        <c:delete val="0"/>
        <c:axPos val="b"/>
        <c:numFmt formatCode="General" sourceLinked="1"/>
        <c:majorTickMark val="out"/>
        <c:minorTickMark val="none"/>
        <c:tickLblPos val="nextTo"/>
        <c:txPr>
          <a:bodyPr/>
          <a:lstStyle/>
          <a:p>
            <a:pPr>
              <a:defRPr sz="1500" b="1"/>
            </a:pPr>
            <a:endParaRPr lang="en-US"/>
          </a:p>
        </c:txPr>
        <c:crossAx val="466498384"/>
        <c:crosses val="autoZero"/>
        <c:auto val="1"/>
        <c:lblAlgn val="ctr"/>
        <c:lblOffset val="100"/>
        <c:tickLblSkip val="1"/>
        <c:noMultiLvlLbl val="0"/>
      </c:catAx>
      <c:valAx>
        <c:axId val="466498384"/>
        <c:scaling>
          <c:orientation val="minMax"/>
          <c:max val="6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466497992"/>
        <c:crosses val="autoZero"/>
        <c:crossBetween val="between"/>
        <c:majorUnit val="10"/>
      </c:valAx>
      <c:spPr>
        <a:solidFill>
          <a:schemeClr val="bg2"/>
        </a:solidFill>
        <a:ln>
          <a:solidFill>
            <a:schemeClr val="tx1"/>
          </a:solidFill>
        </a:ln>
      </c:spPr>
    </c:plotArea>
    <c:legend>
      <c:legendPos val="b"/>
      <c:layout>
        <c:manualLayout>
          <c:xMode val="edge"/>
          <c:yMode val="edge"/>
          <c:x val="0.17167648065731136"/>
          <c:y val="3.3144443010197484E-2"/>
          <c:w val="0.78339598311080694"/>
          <c:h val="0.11305946387849045"/>
        </c:manualLayout>
      </c:layout>
      <c:overlay val="0"/>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03537601278112"/>
          <c:y val="2.1994535519125696E-2"/>
          <c:w val="0.86959157822663469"/>
          <c:h val="0.73249128694979704"/>
        </c:manualLayout>
      </c:layout>
      <c:barChart>
        <c:barDir val="col"/>
        <c:grouping val="clustered"/>
        <c:varyColors val="0"/>
        <c:ser>
          <c:idx val="0"/>
          <c:order val="0"/>
          <c:tx>
            <c:strRef>
              <c:f>Sheet1!$B$1</c:f>
              <c:strCache>
                <c:ptCount val="1"/>
                <c:pt idx="0">
                  <c:v>Cyclosporine + MMF/MPA (N=3,397)</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Sheet1!$A$2:$A$5</c:f>
              <c:strCache>
                <c:ptCount val="4"/>
                <c:pt idx="0">
                  <c:v>Overall</c:v>
                </c:pt>
                <c:pt idx="2">
                  <c:v>Primary</c:v>
                </c:pt>
                <c:pt idx="3">
                  <c:v>Retransplant</c:v>
                </c:pt>
              </c:strCache>
            </c:strRef>
          </c:cat>
          <c:val>
            <c:numRef>
              <c:f>Sheet1!$B$2:$B$5</c:f>
              <c:numCache>
                <c:formatCode>General</c:formatCode>
                <c:ptCount val="4"/>
                <c:pt idx="0">
                  <c:v>36.944400000000002</c:v>
                </c:pt>
                <c:pt idx="2">
                  <c:v>36.739000000000011</c:v>
                </c:pt>
                <c:pt idx="3">
                  <c:v>45.569600000000001</c:v>
                </c:pt>
              </c:numCache>
            </c:numRef>
          </c:val>
        </c:ser>
        <c:ser>
          <c:idx val="1"/>
          <c:order val="1"/>
          <c:tx>
            <c:strRef>
              <c:f>Sheet1!$C$1</c:f>
              <c:strCache>
                <c:ptCount val="1"/>
                <c:pt idx="0">
                  <c:v>Tacrolimus + MMF/MPA (N=9,659)</c:v>
                </c:pt>
              </c:strCache>
            </c:strRef>
          </c:tx>
          <c:spPr>
            <a:gradFill>
              <a:gsLst>
                <a:gs pos="0">
                  <a:srgbClr val="CCCC00"/>
                </a:gs>
                <a:gs pos="50000">
                  <a:srgbClr val="FFFF00"/>
                </a:gs>
                <a:gs pos="100000">
                  <a:srgbClr val="CCCC00"/>
                </a:gs>
              </a:gsLst>
              <a:lin ang="0" scaled="1"/>
            </a:gradFill>
            <a:ln>
              <a:solidFill>
                <a:schemeClr val="bg2"/>
              </a:solidFill>
            </a:ln>
          </c:spPr>
          <c:invertIfNegative val="0"/>
          <c:cat>
            <c:strRef>
              <c:f>Sheet1!$A$2:$A$5</c:f>
              <c:strCache>
                <c:ptCount val="4"/>
                <c:pt idx="0">
                  <c:v>Overall</c:v>
                </c:pt>
                <c:pt idx="2">
                  <c:v>Primary</c:v>
                </c:pt>
                <c:pt idx="3">
                  <c:v>Retransplant</c:v>
                </c:pt>
              </c:strCache>
            </c:strRef>
          </c:cat>
          <c:val>
            <c:numRef>
              <c:f>Sheet1!$C$2:$C$5</c:f>
              <c:numCache>
                <c:formatCode>General</c:formatCode>
                <c:ptCount val="4"/>
                <c:pt idx="0">
                  <c:v>24.443499999999954</c:v>
                </c:pt>
                <c:pt idx="2">
                  <c:v>24.273900000000001</c:v>
                </c:pt>
                <c:pt idx="3">
                  <c:v>29.268299999999961</c:v>
                </c:pt>
              </c:numCache>
            </c:numRef>
          </c:val>
        </c:ser>
        <c:dLbls>
          <c:showLegendKey val="0"/>
          <c:showVal val="0"/>
          <c:showCatName val="0"/>
          <c:showSerName val="0"/>
          <c:showPercent val="0"/>
          <c:showBubbleSize val="0"/>
        </c:dLbls>
        <c:gapWidth val="50"/>
        <c:axId val="466499168"/>
        <c:axId val="466499560"/>
      </c:barChart>
      <c:catAx>
        <c:axId val="466499168"/>
        <c:scaling>
          <c:orientation val="minMax"/>
        </c:scaling>
        <c:delete val="0"/>
        <c:axPos val="b"/>
        <c:numFmt formatCode="General" sourceLinked="1"/>
        <c:majorTickMark val="out"/>
        <c:minorTickMark val="none"/>
        <c:tickLblPos val="nextTo"/>
        <c:txPr>
          <a:bodyPr/>
          <a:lstStyle/>
          <a:p>
            <a:pPr>
              <a:defRPr sz="1500" b="1"/>
            </a:pPr>
            <a:endParaRPr lang="en-US"/>
          </a:p>
        </c:txPr>
        <c:crossAx val="466499560"/>
        <c:crosses val="autoZero"/>
        <c:auto val="1"/>
        <c:lblAlgn val="ctr"/>
        <c:lblOffset val="100"/>
        <c:tickLblSkip val="1"/>
        <c:noMultiLvlLbl val="0"/>
      </c:catAx>
      <c:valAx>
        <c:axId val="466499560"/>
        <c:scaling>
          <c:orientation val="minMax"/>
          <c:max val="6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466499168"/>
        <c:crosses val="autoZero"/>
        <c:crossBetween val="between"/>
        <c:majorUnit val="10"/>
      </c:valAx>
      <c:spPr>
        <a:solidFill>
          <a:schemeClr val="bg2"/>
        </a:solidFill>
        <a:ln>
          <a:solidFill>
            <a:schemeClr val="tx1"/>
          </a:solidFill>
        </a:ln>
      </c:spPr>
    </c:plotArea>
    <c:legend>
      <c:legendPos val="b"/>
      <c:layout>
        <c:manualLayout>
          <c:xMode val="edge"/>
          <c:yMode val="edge"/>
          <c:x val="0.17167648065730942"/>
          <c:y val="3.0412202573039098E-2"/>
          <c:w val="0.78339598311080694"/>
          <c:h val="0.11305946387849045"/>
        </c:manualLayout>
      </c:layout>
      <c:overlay val="0"/>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100178849325381E-2"/>
          <c:y val="3.6735254791264299E-2"/>
          <c:w val="0.89507874015748023"/>
          <c:h val="0.81479245649849541"/>
        </c:manualLayout>
      </c:layout>
      <c:scatterChart>
        <c:scatterStyle val="lineMarker"/>
        <c:varyColors val="0"/>
        <c:ser>
          <c:idx val="0"/>
          <c:order val="0"/>
          <c:tx>
            <c:strRef>
              <c:f>Sheet1!$B$1</c:f>
              <c:strCache>
                <c:ptCount val="1"/>
                <c:pt idx="0">
                  <c:v>Primary/No Rejection (N=7,361)</c:v>
                </c:pt>
              </c:strCache>
            </c:strRef>
          </c:tx>
          <c:spPr>
            <a:ln w="41275">
              <a:solidFill>
                <a:srgbClr val="00FFFF"/>
              </a:solidFill>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numCache>
            </c:numRef>
          </c:xVal>
          <c:yVal>
            <c:numRef>
              <c:f>Sheet1!$B$2:$B$74</c:f>
              <c:numCache>
                <c:formatCode>General</c:formatCode>
                <c:ptCount val="73"/>
                <c:pt idx="0">
                  <c:v>100</c:v>
                </c:pt>
                <c:pt idx="1">
                  <c:v>100</c:v>
                </c:pt>
                <c:pt idx="2">
                  <c:v>100</c:v>
                </c:pt>
                <c:pt idx="3">
                  <c:v>100</c:v>
                </c:pt>
                <c:pt idx="4">
                  <c:v>100</c:v>
                </c:pt>
                <c:pt idx="5">
                  <c:v>100</c:v>
                </c:pt>
                <c:pt idx="6">
                  <c:v>100</c:v>
                </c:pt>
                <c:pt idx="7">
                  <c:v>100</c:v>
                </c:pt>
                <c:pt idx="8">
                  <c:v>100</c:v>
                </c:pt>
                <c:pt idx="9">
                  <c:v>100</c:v>
                </c:pt>
                <c:pt idx="10">
                  <c:v>100</c:v>
                </c:pt>
                <c:pt idx="11">
                  <c:v>100</c:v>
                </c:pt>
                <c:pt idx="12">
                  <c:v>99.986000000000004</c:v>
                </c:pt>
                <c:pt idx="13">
                  <c:v>99.754999999999995</c:v>
                </c:pt>
                <c:pt idx="14">
                  <c:v>99.441000000000003</c:v>
                </c:pt>
                <c:pt idx="15">
                  <c:v>99.141000000000005</c:v>
                </c:pt>
                <c:pt idx="16">
                  <c:v>98.921999999999997</c:v>
                </c:pt>
                <c:pt idx="17">
                  <c:v>98.674999999999997</c:v>
                </c:pt>
                <c:pt idx="18">
                  <c:v>98.331999999999994</c:v>
                </c:pt>
                <c:pt idx="19">
                  <c:v>98.03</c:v>
                </c:pt>
                <c:pt idx="20">
                  <c:v>97.781999999999996</c:v>
                </c:pt>
                <c:pt idx="21">
                  <c:v>97.533000000000001</c:v>
                </c:pt>
                <c:pt idx="22">
                  <c:v>97.366</c:v>
                </c:pt>
                <c:pt idx="23">
                  <c:v>97.183999999999997</c:v>
                </c:pt>
                <c:pt idx="24">
                  <c:v>96.915000000000006</c:v>
                </c:pt>
                <c:pt idx="25">
                  <c:v>96.59</c:v>
                </c:pt>
                <c:pt idx="26">
                  <c:v>96.302999999999997</c:v>
                </c:pt>
                <c:pt idx="27">
                  <c:v>96.031000000000006</c:v>
                </c:pt>
                <c:pt idx="28">
                  <c:v>95.742000000000004</c:v>
                </c:pt>
                <c:pt idx="29">
                  <c:v>95.438000000000002</c:v>
                </c:pt>
                <c:pt idx="30">
                  <c:v>95.085999999999999</c:v>
                </c:pt>
                <c:pt idx="31">
                  <c:v>94.733999999999995</c:v>
                </c:pt>
                <c:pt idx="32">
                  <c:v>94.488</c:v>
                </c:pt>
                <c:pt idx="33">
                  <c:v>94.364000000000004</c:v>
                </c:pt>
                <c:pt idx="34">
                  <c:v>94.037000000000006</c:v>
                </c:pt>
                <c:pt idx="35">
                  <c:v>93.911000000000001</c:v>
                </c:pt>
                <c:pt idx="36">
                  <c:v>93.716999999999999</c:v>
                </c:pt>
                <c:pt idx="37">
                  <c:v>93.456000000000003</c:v>
                </c:pt>
                <c:pt idx="38">
                  <c:v>93.218999999999994</c:v>
                </c:pt>
                <c:pt idx="39">
                  <c:v>92.905000000000001</c:v>
                </c:pt>
                <c:pt idx="40">
                  <c:v>92.718999999999994</c:v>
                </c:pt>
                <c:pt idx="41">
                  <c:v>92.421000000000006</c:v>
                </c:pt>
                <c:pt idx="42">
                  <c:v>92.066999999999993</c:v>
                </c:pt>
                <c:pt idx="43">
                  <c:v>91.841999999999999</c:v>
                </c:pt>
                <c:pt idx="44">
                  <c:v>91.465000000000003</c:v>
                </c:pt>
                <c:pt idx="45">
                  <c:v>91.236999999999995</c:v>
                </c:pt>
                <c:pt idx="46">
                  <c:v>91.007999999999996</c:v>
                </c:pt>
                <c:pt idx="47">
                  <c:v>90.718000000000004</c:v>
                </c:pt>
                <c:pt idx="48">
                  <c:v>90.438999999999993</c:v>
                </c:pt>
                <c:pt idx="49">
                  <c:v>90.247</c:v>
                </c:pt>
                <c:pt idx="50">
                  <c:v>90.003</c:v>
                </c:pt>
                <c:pt idx="51">
                  <c:v>89.71</c:v>
                </c:pt>
                <c:pt idx="52">
                  <c:v>89.325000000000003</c:v>
                </c:pt>
                <c:pt idx="53">
                  <c:v>88.915000000000006</c:v>
                </c:pt>
                <c:pt idx="54">
                  <c:v>88.754999999999995</c:v>
                </c:pt>
                <c:pt idx="55">
                  <c:v>88.593000000000004</c:v>
                </c:pt>
                <c:pt idx="56">
                  <c:v>88.408000000000001</c:v>
                </c:pt>
                <c:pt idx="57">
                  <c:v>88.197000000000003</c:v>
                </c:pt>
                <c:pt idx="58">
                  <c:v>87.864999999999995</c:v>
                </c:pt>
                <c:pt idx="59">
                  <c:v>87.480999999999995</c:v>
                </c:pt>
                <c:pt idx="60">
                  <c:v>87.185000000000002</c:v>
                </c:pt>
                <c:pt idx="61">
                  <c:v>86.828999999999994</c:v>
                </c:pt>
                <c:pt idx="62">
                  <c:v>86.423000000000002</c:v>
                </c:pt>
                <c:pt idx="63">
                  <c:v>86.04</c:v>
                </c:pt>
                <c:pt idx="64">
                  <c:v>85.653999999999996</c:v>
                </c:pt>
                <c:pt idx="65">
                  <c:v>85.564999999999998</c:v>
                </c:pt>
                <c:pt idx="66">
                  <c:v>85.266000000000005</c:v>
                </c:pt>
                <c:pt idx="67">
                  <c:v>85.024000000000001</c:v>
                </c:pt>
                <c:pt idx="68">
                  <c:v>84.748999999999995</c:v>
                </c:pt>
                <c:pt idx="69">
                  <c:v>84.503</c:v>
                </c:pt>
                <c:pt idx="70">
                  <c:v>84.188999999999993</c:v>
                </c:pt>
                <c:pt idx="71">
                  <c:v>84.028999999999996</c:v>
                </c:pt>
                <c:pt idx="72">
                  <c:v>83.694999999999993</c:v>
                </c:pt>
              </c:numCache>
            </c:numRef>
          </c:yVal>
          <c:smooth val="0"/>
        </c:ser>
        <c:ser>
          <c:idx val="1"/>
          <c:order val="1"/>
          <c:tx>
            <c:strRef>
              <c:f>Sheet1!$C$1</c:f>
              <c:strCache>
                <c:ptCount val="1"/>
                <c:pt idx="0">
                  <c:v>Primary/Untreated Rejection (N=1,463)</c:v>
                </c:pt>
              </c:strCache>
            </c:strRef>
          </c:tx>
          <c:spPr>
            <a:ln w="41275">
              <a:solidFill>
                <a:srgbClr val="00FF00"/>
              </a:solidFill>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numCache>
            </c:numRef>
          </c:xVal>
          <c:yVal>
            <c:numRef>
              <c:f>Sheet1!$C$2:$C$74</c:f>
              <c:numCache>
                <c:formatCode>General</c:formatCode>
                <c:ptCount val="73"/>
                <c:pt idx="0">
                  <c:v>100</c:v>
                </c:pt>
                <c:pt idx="1">
                  <c:v>100</c:v>
                </c:pt>
                <c:pt idx="2">
                  <c:v>100</c:v>
                </c:pt>
                <c:pt idx="3">
                  <c:v>100</c:v>
                </c:pt>
                <c:pt idx="4">
                  <c:v>100</c:v>
                </c:pt>
                <c:pt idx="5">
                  <c:v>100</c:v>
                </c:pt>
                <c:pt idx="6">
                  <c:v>100</c:v>
                </c:pt>
                <c:pt idx="7">
                  <c:v>100</c:v>
                </c:pt>
                <c:pt idx="8">
                  <c:v>100</c:v>
                </c:pt>
                <c:pt idx="9">
                  <c:v>100</c:v>
                </c:pt>
                <c:pt idx="10">
                  <c:v>100</c:v>
                </c:pt>
                <c:pt idx="11">
                  <c:v>100</c:v>
                </c:pt>
                <c:pt idx="12">
                  <c:v>99.932000000000002</c:v>
                </c:pt>
                <c:pt idx="13">
                  <c:v>99.932000000000002</c:v>
                </c:pt>
                <c:pt idx="14">
                  <c:v>99.725999999999999</c:v>
                </c:pt>
                <c:pt idx="15">
                  <c:v>99.382999999999996</c:v>
                </c:pt>
                <c:pt idx="16">
                  <c:v>99.108999999999995</c:v>
                </c:pt>
                <c:pt idx="17">
                  <c:v>98.697000000000003</c:v>
                </c:pt>
                <c:pt idx="18">
                  <c:v>98.352999999999994</c:v>
                </c:pt>
                <c:pt idx="19">
                  <c:v>98.284999999999997</c:v>
                </c:pt>
                <c:pt idx="20">
                  <c:v>97.94</c:v>
                </c:pt>
                <c:pt idx="21">
                  <c:v>97.594999999999999</c:v>
                </c:pt>
                <c:pt idx="22">
                  <c:v>97.387</c:v>
                </c:pt>
                <c:pt idx="23">
                  <c:v>97.108000000000004</c:v>
                </c:pt>
                <c:pt idx="24">
                  <c:v>96.963999999999999</c:v>
                </c:pt>
                <c:pt idx="25">
                  <c:v>96.659000000000006</c:v>
                </c:pt>
                <c:pt idx="26">
                  <c:v>96.504999999999995</c:v>
                </c:pt>
                <c:pt idx="27">
                  <c:v>96.272999999999996</c:v>
                </c:pt>
                <c:pt idx="28">
                  <c:v>95.573999999999998</c:v>
                </c:pt>
                <c:pt idx="29">
                  <c:v>95.34</c:v>
                </c:pt>
                <c:pt idx="30">
                  <c:v>95.185000000000002</c:v>
                </c:pt>
                <c:pt idx="31">
                  <c:v>95.028000000000006</c:v>
                </c:pt>
                <c:pt idx="32">
                  <c:v>94.793999999999997</c:v>
                </c:pt>
                <c:pt idx="33">
                  <c:v>94.477000000000004</c:v>
                </c:pt>
                <c:pt idx="34">
                  <c:v>94.316000000000003</c:v>
                </c:pt>
                <c:pt idx="35">
                  <c:v>94.233999999999995</c:v>
                </c:pt>
                <c:pt idx="36">
                  <c:v>94.15</c:v>
                </c:pt>
                <c:pt idx="37">
                  <c:v>93.966999999999999</c:v>
                </c:pt>
                <c:pt idx="38">
                  <c:v>93.966999999999999</c:v>
                </c:pt>
                <c:pt idx="39">
                  <c:v>93.379000000000005</c:v>
                </c:pt>
                <c:pt idx="40">
                  <c:v>93.182000000000002</c:v>
                </c:pt>
                <c:pt idx="41">
                  <c:v>93.182000000000002</c:v>
                </c:pt>
                <c:pt idx="42">
                  <c:v>92.588999999999999</c:v>
                </c:pt>
                <c:pt idx="43">
                  <c:v>92.090999999999994</c:v>
                </c:pt>
                <c:pt idx="44">
                  <c:v>91.891000000000005</c:v>
                </c:pt>
                <c:pt idx="45">
                  <c:v>91.486999999999995</c:v>
                </c:pt>
                <c:pt idx="46">
                  <c:v>91.076999999999998</c:v>
                </c:pt>
                <c:pt idx="47">
                  <c:v>90.765000000000001</c:v>
                </c:pt>
                <c:pt idx="48">
                  <c:v>90.433999999999997</c:v>
                </c:pt>
                <c:pt idx="49">
                  <c:v>89.941999999999993</c:v>
                </c:pt>
                <c:pt idx="50">
                  <c:v>89.551000000000002</c:v>
                </c:pt>
                <c:pt idx="51">
                  <c:v>89.287000000000006</c:v>
                </c:pt>
                <c:pt idx="52">
                  <c:v>88.756</c:v>
                </c:pt>
                <c:pt idx="53">
                  <c:v>88.623999999999995</c:v>
                </c:pt>
                <c:pt idx="54">
                  <c:v>88.491</c:v>
                </c:pt>
                <c:pt idx="55">
                  <c:v>88.224000000000004</c:v>
                </c:pt>
                <c:pt idx="56">
                  <c:v>87.82</c:v>
                </c:pt>
                <c:pt idx="57">
                  <c:v>87.82</c:v>
                </c:pt>
                <c:pt idx="58">
                  <c:v>87.545000000000002</c:v>
                </c:pt>
                <c:pt idx="59">
                  <c:v>87.403999999999996</c:v>
                </c:pt>
                <c:pt idx="60">
                  <c:v>87.254999999999995</c:v>
                </c:pt>
                <c:pt idx="61">
                  <c:v>86.926000000000002</c:v>
                </c:pt>
                <c:pt idx="62">
                  <c:v>86.402000000000001</c:v>
                </c:pt>
                <c:pt idx="63">
                  <c:v>86.224000000000004</c:v>
                </c:pt>
                <c:pt idx="64">
                  <c:v>86.040999999999997</c:v>
                </c:pt>
                <c:pt idx="65">
                  <c:v>85.67</c:v>
                </c:pt>
                <c:pt idx="66">
                  <c:v>85.296999999999997</c:v>
                </c:pt>
                <c:pt idx="67">
                  <c:v>85.108000000000004</c:v>
                </c:pt>
                <c:pt idx="68">
                  <c:v>84.147999999999996</c:v>
                </c:pt>
                <c:pt idx="69">
                  <c:v>83.355999999999995</c:v>
                </c:pt>
                <c:pt idx="70">
                  <c:v>83.355999999999995</c:v>
                </c:pt>
                <c:pt idx="71">
                  <c:v>82.727999999999994</c:v>
                </c:pt>
                <c:pt idx="72">
                  <c:v>82.507000000000005</c:v>
                </c:pt>
              </c:numCache>
            </c:numRef>
          </c:yVal>
          <c:smooth val="0"/>
        </c:ser>
        <c:ser>
          <c:idx val="2"/>
          <c:order val="2"/>
          <c:tx>
            <c:strRef>
              <c:f>Sheet1!$D$1</c:f>
              <c:strCache>
                <c:ptCount val="1"/>
                <c:pt idx="0">
                  <c:v>Primary/Treated Rejection (N=2,693)</c:v>
                </c:pt>
              </c:strCache>
            </c:strRef>
          </c:tx>
          <c:spPr>
            <a:ln w="41275">
              <a:solidFill>
                <a:srgbClr val="FF0000"/>
              </a:solidFill>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numCache>
            </c:numRef>
          </c:xVal>
          <c:yVal>
            <c:numRef>
              <c:f>Sheet1!$D$2:$D$74</c:f>
              <c:numCache>
                <c:formatCode>General</c:formatCode>
                <c:ptCount val="73"/>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98.921000000000006</c:v>
                </c:pt>
                <c:pt idx="14">
                  <c:v>98.174999999999997</c:v>
                </c:pt>
                <c:pt idx="15">
                  <c:v>97.204999999999998</c:v>
                </c:pt>
                <c:pt idx="16">
                  <c:v>96.569000000000003</c:v>
                </c:pt>
                <c:pt idx="17">
                  <c:v>96.158000000000001</c:v>
                </c:pt>
                <c:pt idx="18">
                  <c:v>95.671000000000006</c:v>
                </c:pt>
                <c:pt idx="19">
                  <c:v>95.332999999999998</c:v>
                </c:pt>
                <c:pt idx="20">
                  <c:v>94.843999999999994</c:v>
                </c:pt>
                <c:pt idx="21">
                  <c:v>94.353999999999999</c:v>
                </c:pt>
                <c:pt idx="22">
                  <c:v>93.9</c:v>
                </c:pt>
                <c:pt idx="23">
                  <c:v>93.671999999999997</c:v>
                </c:pt>
                <c:pt idx="24">
                  <c:v>93.174999999999997</c:v>
                </c:pt>
                <c:pt idx="25">
                  <c:v>92.855999999999995</c:v>
                </c:pt>
                <c:pt idx="26">
                  <c:v>92.451999999999998</c:v>
                </c:pt>
                <c:pt idx="27">
                  <c:v>91.924000000000007</c:v>
                </c:pt>
                <c:pt idx="28">
                  <c:v>91.516999999999996</c:v>
                </c:pt>
                <c:pt idx="29">
                  <c:v>91.230999999999995</c:v>
                </c:pt>
                <c:pt idx="30">
                  <c:v>90.698999999999998</c:v>
                </c:pt>
                <c:pt idx="31">
                  <c:v>90.575999999999993</c:v>
                </c:pt>
                <c:pt idx="32">
                  <c:v>90.287999999999997</c:v>
                </c:pt>
                <c:pt idx="33">
                  <c:v>90.081999999999994</c:v>
                </c:pt>
                <c:pt idx="34">
                  <c:v>89.375</c:v>
                </c:pt>
                <c:pt idx="35">
                  <c:v>89.039000000000001</c:v>
                </c:pt>
                <c:pt idx="36">
                  <c:v>88.781000000000006</c:v>
                </c:pt>
                <c:pt idx="37">
                  <c:v>88.281999999999996</c:v>
                </c:pt>
                <c:pt idx="38">
                  <c:v>87.811999999999998</c:v>
                </c:pt>
                <c:pt idx="39">
                  <c:v>87.527000000000001</c:v>
                </c:pt>
                <c:pt idx="40">
                  <c:v>87.194999999999993</c:v>
                </c:pt>
                <c:pt idx="41">
                  <c:v>86.671000000000006</c:v>
                </c:pt>
                <c:pt idx="42">
                  <c:v>86.001999999999995</c:v>
                </c:pt>
                <c:pt idx="43">
                  <c:v>85.57</c:v>
                </c:pt>
                <c:pt idx="44">
                  <c:v>85.522000000000006</c:v>
                </c:pt>
                <c:pt idx="45">
                  <c:v>85.085999999999999</c:v>
                </c:pt>
                <c:pt idx="46">
                  <c:v>84.89</c:v>
                </c:pt>
                <c:pt idx="47">
                  <c:v>84.543000000000006</c:v>
                </c:pt>
                <c:pt idx="48">
                  <c:v>84.289000000000001</c:v>
                </c:pt>
                <c:pt idx="49">
                  <c:v>83.793000000000006</c:v>
                </c:pt>
                <c:pt idx="50">
                  <c:v>83.450999999999993</c:v>
                </c:pt>
                <c:pt idx="51">
                  <c:v>82.933999999999997</c:v>
                </c:pt>
                <c:pt idx="52">
                  <c:v>82.701999999999998</c:v>
                </c:pt>
                <c:pt idx="53">
                  <c:v>82.412000000000006</c:v>
                </c:pt>
                <c:pt idx="54">
                  <c:v>82.004000000000005</c:v>
                </c:pt>
                <c:pt idx="55">
                  <c:v>81.593999999999994</c:v>
                </c:pt>
                <c:pt idx="56">
                  <c:v>81.180000000000007</c:v>
                </c:pt>
                <c:pt idx="57">
                  <c:v>80.822000000000003</c:v>
                </c:pt>
                <c:pt idx="58">
                  <c:v>80.522999999999996</c:v>
                </c:pt>
                <c:pt idx="59">
                  <c:v>80.22</c:v>
                </c:pt>
                <c:pt idx="60">
                  <c:v>79.912000000000006</c:v>
                </c:pt>
                <c:pt idx="61">
                  <c:v>79.643000000000001</c:v>
                </c:pt>
                <c:pt idx="62">
                  <c:v>79.156000000000006</c:v>
                </c:pt>
                <c:pt idx="63">
                  <c:v>79.013999999999996</c:v>
                </c:pt>
                <c:pt idx="64">
                  <c:v>78.8</c:v>
                </c:pt>
                <c:pt idx="65">
                  <c:v>78.227000000000004</c:v>
                </c:pt>
                <c:pt idx="66">
                  <c:v>78.012</c:v>
                </c:pt>
                <c:pt idx="67">
                  <c:v>78.012</c:v>
                </c:pt>
                <c:pt idx="68">
                  <c:v>77.433000000000007</c:v>
                </c:pt>
                <c:pt idx="69">
                  <c:v>76.921999999999997</c:v>
                </c:pt>
                <c:pt idx="70">
                  <c:v>76.775000000000006</c:v>
                </c:pt>
                <c:pt idx="71">
                  <c:v>76.472999999999999</c:v>
                </c:pt>
                <c:pt idx="72">
                  <c:v>76.085999999999999</c:v>
                </c:pt>
              </c:numCache>
            </c:numRef>
          </c:yVal>
          <c:smooth val="0"/>
        </c:ser>
        <c:ser>
          <c:idx val="3"/>
          <c:order val="3"/>
          <c:tx>
            <c:strRef>
              <c:f>Sheet1!$E$1</c:f>
              <c:strCache>
                <c:ptCount val="1"/>
                <c:pt idx="0">
                  <c:v>Retx/No Rejection (N=231)</c:v>
                </c:pt>
              </c:strCache>
            </c:strRef>
          </c:tx>
          <c:spPr>
            <a:ln w="41275">
              <a:solidFill>
                <a:schemeClr val="bg1">
                  <a:lumMod val="50000"/>
                  <a:lumOff val="50000"/>
                </a:schemeClr>
              </a:solidFill>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numCache>
            </c:numRef>
          </c:xVal>
          <c:yVal>
            <c:numRef>
              <c:f>Sheet1!$E$2:$E$74</c:f>
              <c:numCache>
                <c:formatCode>General</c:formatCode>
                <c:ptCount val="73"/>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99.564999999999998</c:v>
                </c:pt>
                <c:pt idx="15">
                  <c:v>99.564999999999998</c:v>
                </c:pt>
                <c:pt idx="16">
                  <c:v>98.69</c:v>
                </c:pt>
                <c:pt idx="17">
                  <c:v>97.373999999999995</c:v>
                </c:pt>
                <c:pt idx="18">
                  <c:v>96.495000000000005</c:v>
                </c:pt>
                <c:pt idx="19">
                  <c:v>96.495000000000005</c:v>
                </c:pt>
                <c:pt idx="20">
                  <c:v>96.495000000000005</c:v>
                </c:pt>
                <c:pt idx="21">
                  <c:v>96.495000000000005</c:v>
                </c:pt>
                <c:pt idx="22">
                  <c:v>95.600999999999999</c:v>
                </c:pt>
                <c:pt idx="23">
                  <c:v>94.706000000000003</c:v>
                </c:pt>
                <c:pt idx="24">
                  <c:v>94.231999999999999</c:v>
                </c:pt>
                <c:pt idx="25">
                  <c:v>94.231999999999999</c:v>
                </c:pt>
                <c:pt idx="26">
                  <c:v>93.733999999999995</c:v>
                </c:pt>
                <c:pt idx="27">
                  <c:v>93.231999999999999</c:v>
                </c:pt>
                <c:pt idx="28">
                  <c:v>92.224000000000004</c:v>
                </c:pt>
                <c:pt idx="29">
                  <c:v>91.210999999999999</c:v>
                </c:pt>
                <c:pt idx="30">
                  <c:v>91.210999999999999</c:v>
                </c:pt>
                <c:pt idx="31">
                  <c:v>90.698999999999998</c:v>
                </c:pt>
                <c:pt idx="32">
                  <c:v>90.698999999999998</c:v>
                </c:pt>
                <c:pt idx="33">
                  <c:v>90.18</c:v>
                </c:pt>
                <c:pt idx="34">
                  <c:v>90.18</c:v>
                </c:pt>
                <c:pt idx="35">
                  <c:v>89.653000000000006</c:v>
                </c:pt>
                <c:pt idx="36">
                  <c:v>88.566000000000003</c:v>
                </c:pt>
                <c:pt idx="37">
                  <c:v>88.566000000000003</c:v>
                </c:pt>
                <c:pt idx="38">
                  <c:v>88.566000000000003</c:v>
                </c:pt>
                <c:pt idx="39">
                  <c:v>88.566000000000003</c:v>
                </c:pt>
                <c:pt idx="40">
                  <c:v>88.566000000000003</c:v>
                </c:pt>
                <c:pt idx="41">
                  <c:v>87.281999999999996</c:v>
                </c:pt>
                <c:pt idx="42">
                  <c:v>87.281999999999996</c:v>
                </c:pt>
                <c:pt idx="43">
                  <c:v>87.281999999999996</c:v>
                </c:pt>
                <c:pt idx="44">
                  <c:v>87.281999999999996</c:v>
                </c:pt>
                <c:pt idx="45">
                  <c:v>86.616</c:v>
                </c:pt>
                <c:pt idx="46">
                  <c:v>86.616</c:v>
                </c:pt>
                <c:pt idx="47">
                  <c:v>86.616</c:v>
                </c:pt>
                <c:pt idx="48">
                  <c:v>85.938999999999993</c:v>
                </c:pt>
                <c:pt idx="49">
                  <c:v>85.197999999999993</c:v>
                </c:pt>
                <c:pt idx="50">
                  <c:v>85.197999999999993</c:v>
                </c:pt>
                <c:pt idx="51">
                  <c:v>85.197999999999993</c:v>
                </c:pt>
                <c:pt idx="52">
                  <c:v>84.409000000000006</c:v>
                </c:pt>
                <c:pt idx="53">
                  <c:v>84.409000000000006</c:v>
                </c:pt>
                <c:pt idx="54">
                  <c:v>84.409000000000006</c:v>
                </c:pt>
                <c:pt idx="55">
                  <c:v>84.409000000000006</c:v>
                </c:pt>
                <c:pt idx="56">
                  <c:v>84.409000000000006</c:v>
                </c:pt>
                <c:pt idx="57">
                  <c:v>84.409000000000006</c:v>
                </c:pt>
                <c:pt idx="58">
                  <c:v>84.409000000000006</c:v>
                </c:pt>
                <c:pt idx="59">
                  <c:v>84.409000000000006</c:v>
                </c:pt>
                <c:pt idx="60">
                  <c:v>84.409000000000006</c:v>
                </c:pt>
                <c:pt idx="61">
                  <c:v>84.409000000000006</c:v>
                </c:pt>
                <c:pt idx="62">
                  <c:v>84.409000000000006</c:v>
                </c:pt>
                <c:pt idx="63">
                  <c:v>84.409000000000006</c:v>
                </c:pt>
                <c:pt idx="64">
                  <c:v>84.409000000000006</c:v>
                </c:pt>
                <c:pt idx="65">
                  <c:v>84.409000000000006</c:v>
                </c:pt>
                <c:pt idx="66">
                  <c:v>84.409000000000006</c:v>
                </c:pt>
                <c:pt idx="67">
                  <c:v>84.409000000000006</c:v>
                </c:pt>
                <c:pt idx="68">
                  <c:v>83.284000000000006</c:v>
                </c:pt>
                <c:pt idx="69">
                  <c:v>83.284000000000006</c:v>
                </c:pt>
                <c:pt idx="70">
                  <c:v>82.126999999999995</c:v>
                </c:pt>
                <c:pt idx="71">
                  <c:v>82.126999999999995</c:v>
                </c:pt>
                <c:pt idx="72">
                  <c:v>82.126999999999995</c:v>
                </c:pt>
              </c:numCache>
            </c:numRef>
          </c:yVal>
          <c:smooth val="0"/>
        </c:ser>
        <c:ser>
          <c:idx val="4"/>
          <c:order val="4"/>
          <c:tx>
            <c:strRef>
              <c:f>Sheet1!$F$1</c:f>
              <c:strCache>
                <c:ptCount val="1"/>
                <c:pt idx="0">
                  <c:v>Retx/Untreated Rejection (N=49)</c:v>
                </c:pt>
              </c:strCache>
            </c:strRef>
          </c:tx>
          <c:spPr>
            <a:ln w="41275">
              <a:solidFill>
                <a:srgbClr val="00B050"/>
              </a:solidFill>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numCache>
            </c:numRef>
          </c:xVal>
          <c:yVal>
            <c:numRef>
              <c:f>Sheet1!$F$2:$F$74</c:f>
              <c:numCache>
                <c:formatCode>General</c:formatCode>
                <c:ptCount val="73"/>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97.674000000000007</c:v>
                </c:pt>
                <c:pt idx="36">
                  <c:v>97.674000000000007</c:v>
                </c:pt>
                <c:pt idx="37">
                  <c:v>97.674000000000007</c:v>
                </c:pt>
                <c:pt idx="38">
                  <c:v>97.674000000000007</c:v>
                </c:pt>
                <c:pt idx="39">
                  <c:v>97.674000000000007</c:v>
                </c:pt>
                <c:pt idx="40">
                  <c:v>97.674000000000007</c:v>
                </c:pt>
                <c:pt idx="41">
                  <c:v>97.674000000000007</c:v>
                </c:pt>
                <c:pt idx="42">
                  <c:v>97.674000000000007</c:v>
                </c:pt>
                <c:pt idx="43">
                  <c:v>97.674000000000007</c:v>
                </c:pt>
                <c:pt idx="44">
                  <c:v>97.674000000000007</c:v>
                </c:pt>
                <c:pt idx="45">
                  <c:v>97.674000000000007</c:v>
                </c:pt>
                <c:pt idx="46">
                  <c:v>97.674000000000007</c:v>
                </c:pt>
                <c:pt idx="47">
                  <c:v>97.674000000000007</c:v>
                </c:pt>
                <c:pt idx="48">
                  <c:v>97.674000000000007</c:v>
                </c:pt>
                <c:pt idx="49">
                  <c:v>97.674000000000007</c:v>
                </c:pt>
                <c:pt idx="50">
                  <c:v>94.524000000000001</c:v>
                </c:pt>
                <c:pt idx="51">
                  <c:v>94.524000000000001</c:v>
                </c:pt>
                <c:pt idx="52">
                  <c:v>94.524000000000001</c:v>
                </c:pt>
                <c:pt idx="53">
                  <c:v>94.524000000000001</c:v>
                </c:pt>
                <c:pt idx="54">
                  <c:v>94.524000000000001</c:v>
                </c:pt>
                <c:pt idx="55">
                  <c:v>94.524000000000001</c:v>
                </c:pt>
                <c:pt idx="56">
                  <c:v>94.524000000000001</c:v>
                </c:pt>
                <c:pt idx="57">
                  <c:v>87.772000000000006</c:v>
                </c:pt>
                <c:pt idx="58">
                  <c:v>87.772000000000006</c:v>
                </c:pt>
                <c:pt idx="59">
                  <c:v>84.396000000000001</c:v>
                </c:pt>
                <c:pt idx="60">
                  <c:v>84.396000000000001</c:v>
                </c:pt>
                <c:pt idx="61">
                  <c:v>84.396000000000001</c:v>
                </c:pt>
                <c:pt idx="62">
                  <c:v>84.396000000000001</c:v>
                </c:pt>
                <c:pt idx="63">
                  <c:v>84.396000000000001</c:v>
                </c:pt>
                <c:pt idx="64">
                  <c:v>84.396000000000001</c:v>
                </c:pt>
                <c:pt idx="65">
                  <c:v>84.396000000000001</c:v>
                </c:pt>
                <c:pt idx="66">
                  <c:v>84.396000000000001</c:v>
                </c:pt>
                <c:pt idx="67">
                  <c:v>84.396000000000001</c:v>
                </c:pt>
                <c:pt idx="68">
                  <c:v>84.396000000000001</c:v>
                </c:pt>
                <c:pt idx="69">
                  <c:v>84.396000000000001</c:v>
                </c:pt>
                <c:pt idx="70">
                  <c:v>84.396000000000001</c:v>
                </c:pt>
                <c:pt idx="71">
                  <c:v>84.396000000000001</c:v>
                </c:pt>
                <c:pt idx="72">
                  <c:v>84.396000000000001</c:v>
                </c:pt>
              </c:numCache>
            </c:numRef>
          </c:yVal>
          <c:smooth val="0"/>
        </c:ser>
        <c:ser>
          <c:idx val="5"/>
          <c:order val="5"/>
          <c:tx>
            <c:strRef>
              <c:f>Sheet1!$G$1</c:f>
              <c:strCache>
                <c:ptCount val="1"/>
                <c:pt idx="0">
                  <c:v>Retx/Treated Rejection (N=95)</c:v>
                </c:pt>
              </c:strCache>
            </c:strRef>
          </c:tx>
          <c:spPr>
            <a:ln w="41275">
              <a:solidFill>
                <a:srgbClr val="FF66FF"/>
              </a:solidFill>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numCache>
            </c:numRef>
          </c:xVal>
          <c:yVal>
            <c:numRef>
              <c:f>Sheet1!$G$2:$G$74</c:f>
              <c:numCache>
                <c:formatCode>General</c:formatCode>
                <c:ptCount val="73"/>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98.947000000000003</c:v>
                </c:pt>
                <c:pt idx="14">
                  <c:v>96.841999999999999</c:v>
                </c:pt>
                <c:pt idx="15">
                  <c:v>95.789000000000001</c:v>
                </c:pt>
                <c:pt idx="16">
                  <c:v>93.683999999999997</c:v>
                </c:pt>
                <c:pt idx="17">
                  <c:v>92.632000000000005</c:v>
                </c:pt>
                <c:pt idx="18">
                  <c:v>92.632000000000005</c:v>
                </c:pt>
                <c:pt idx="19">
                  <c:v>91.578999999999994</c:v>
                </c:pt>
                <c:pt idx="20">
                  <c:v>91.578999999999994</c:v>
                </c:pt>
                <c:pt idx="21">
                  <c:v>91.578999999999994</c:v>
                </c:pt>
                <c:pt idx="22">
                  <c:v>89.448999999999998</c:v>
                </c:pt>
                <c:pt idx="23">
                  <c:v>89.448999999999998</c:v>
                </c:pt>
                <c:pt idx="24">
                  <c:v>89.448999999999998</c:v>
                </c:pt>
                <c:pt idx="25">
                  <c:v>89.448999999999998</c:v>
                </c:pt>
                <c:pt idx="26">
                  <c:v>89.448999999999998</c:v>
                </c:pt>
                <c:pt idx="27">
                  <c:v>89.448999999999998</c:v>
                </c:pt>
                <c:pt idx="28">
                  <c:v>88.331000000000003</c:v>
                </c:pt>
                <c:pt idx="29">
                  <c:v>84.933999999999997</c:v>
                </c:pt>
                <c:pt idx="30">
                  <c:v>84.933999999999997</c:v>
                </c:pt>
                <c:pt idx="31">
                  <c:v>84.933999999999997</c:v>
                </c:pt>
                <c:pt idx="32">
                  <c:v>83.801000000000002</c:v>
                </c:pt>
                <c:pt idx="33">
                  <c:v>82.668999999999997</c:v>
                </c:pt>
                <c:pt idx="34">
                  <c:v>81.488</c:v>
                </c:pt>
                <c:pt idx="35">
                  <c:v>81.488</c:v>
                </c:pt>
                <c:pt idx="36">
                  <c:v>81.488</c:v>
                </c:pt>
                <c:pt idx="37">
                  <c:v>80.233999999999995</c:v>
                </c:pt>
                <c:pt idx="38">
                  <c:v>80.233999999999995</c:v>
                </c:pt>
                <c:pt idx="39">
                  <c:v>80.233999999999995</c:v>
                </c:pt>
                <c:pt idx="40">
                  <c:v>80.233999999999995</c:v>
                </c:pt>
                <c:pt idx="41">
                  <c:v>78.850999999999999</c:v>
                </c:pt>
                <c:pt idx="42">
                  <c:v>78.850999999999999</c:v>
                </c:pt>
                <c:pt idx="43">
                  <c:v>78.850999999999999</c:v>
                </c:pt>
                <c:pt idx="44">
                  <c:v>78.850999999999999</c:v>
                </c:pt>
                <c:pt idx="45">
                  <c:v>78.850999999999999</c:v>
                </c:pt>
                <c:pt idx="46">
                  <c:v>78.850999999999999</c:v>
                </c:pt>
                <c:pt idx="47">
                  <c:v>78.850999999999999</c:v>
                </c:pt>
                <c:pt idx="48">
                  <c:v>78.850999999999999</c:v>
                </c:pt>
                <c:pt idx="49">
                  <c:v>78.850999999999999</c:v>
                </c:pt>
                <c:pt idx="50">
                  <c:v>78.850999999999999</c:v>
                </c:pt>
                <c:pt idx="51">
                  <c:v>77.137</c:v>
                </c:pt>
                <c:pt idx="52">
                  <c:v>77.137</c:v>
                </c:pt>
                <c:pt idx="53">
                  <c:v>77.137</c:v>
                </c:pt>
                <c:pt idx="54">
                  <c:v>77.137</c:v>
                </c:pt>
                <c:pt idx="55">
                  <c:v>77.137</c:v>
                </c:pt>
                <c:pt idx="56">
                  <c:v>77.137</c:v>
                </c:pt>
                <c:pt idx="57">
                  <c:v>77.137</c:v>
                </c:pt>
                <c:pt idx="58">
                  <c:v>77.137</c:v>
                </c:pt>
                <c:pt idx="59">
                  <c:v>77.137</c:v>
                </c:pt>
                <c:pt idx="60">
                  <c:v>73.463999999999999</c:v>
                </c:pt>
                <c:pt idx="61">
                  <c:v>73.463999999999999</c:v>
                </c:pt>
                <c:pt idx="62">
                  <c:v>71.423000000000002</c:v>
                </c:pt>
                <c:pt idx="63">
                  <c:v>71.423000000000002</c:v>
                </c:pt>
                <c:pt idx="64">
                  <c:v>71.423000000000002</c:v>
                </c:pt>
                <c:pt idx="65">
                  <c:v>69.257999999999996</c:v>
                </c:pt>
                <c:pt idx="66">
                  <c:v>69.257999999999996</c:v>
                </c:pt>
                <c:pt idx="67">
                  <c:v>67.093999999999994</c:v>
                </c:pt>
                <c:pt idx="68">
                  <c:v>67.093999999999994</c:v>
                </c:pt>
                <c:pt idx="69">
                  <c:v>67.093999999999994</c:v>
                </c:pt>
                <c:pt idx="70">
                  <c:v>67.093999999999994</c:v>
                </c:pt>
                <c:pt idx="71">
                  <c:v>67.093999999999994</c:v>
                </c:pt>
                <c:pt idx="72">
                  <c:v>67.093999999999994</c:v>
                </c:pt>
              </c:numCache>
            </c:numRef>
          </c:yVal>
          <c:smooth val="0"/>
        </c:ser>
        <c:dLbls>
          <c:showLegendKey val="0"/>
          <c:showVal val="0"/>
          <c:showCatName val="0"/>
          <c:showSerName val="0"/>
          <c:showPercent val="0"/>
          <c:showBubbleSize val="0"/>
        </c:dLbls>
        <c:axId val="466500344"/>
        <c:axId val="572182936"/>
      </c:scatterChart>
      <c:valAx>
        <c:axId val="466500344"/>
        <c:scaling>
          <c:orientation val="minMax"/>
          <c:max val="6"/>
          <c:min val="0"/>
        </c:scaling>
        <c:delete val="0"/>
        <c:axPos val="b"/>
        <c:title>
          <c:tx>
            <c:rich>
              <a:bodyPr/>
              <a:lstStyle/>
              <a:p>
                <a:pPr>
                  <a:defRPr sz="1700"/>
                </a:pPr>
                <a:r>
                  <a:rPr lang="en-US" sz="1700" dirty="0" smtClean="0"/>
                  <a:t>Years</a:t>
                </a:r>
                <a:endParaRPr lang="en-US" sz="1700" dirty="0"/>
              </a:p>
            </c:rich>
          </c:tx>
          <c:layout>
            <c:manualLayout>
              <c:xMode val="edge"/>
              <c:yMode val="edge"/>
              <c:x val="0.44302592153856885"/>
              <c:y val="0.92848026809148854"/>
            </c:manualLayout>
          </c:layout>
          <c:overlay val="0"/>
        </c:title>
        <c:numFmt formatCode="#,##0" sourceLinked="0"/>
        <c:majorTickMark val="out"/>
        <c:minorTickMark val="none"/>
        <c:tickLblPos val="nextTo"/>
        <c:txPr>
          <a:bodyPr rot="0"/>
          <a:lstStyle/>
          <a:p>
            <a:pPr>
              <a:defRPr sz="1500" b="1"/>
            </a:pPr>
            <a:endParaRPr lang="en-US"/>
          </a:p>
        </c:txPr>
        <c:crossAx val="572182936"/>
        <c:crosses val="autoZero"/>
        <c:crossBetween val="midCat"/>
        <c:majorUnit val="1"/>
      </c:valAx>
      <c:valAx>
        <c:axId val="57218293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66500344"/>
        <c:crosses val="autoZero"/>
        <c:crossBetween val="midCat"/>
        <c:majorUnit val="20"/>
      </c:valAx>
      <c:spPr>
        <a:solidFill>
          <a:schemeClr val="bg2"/>
        </a:solidFill>
        <a:ln>
          <a:solidFill>
            <a:schemeClr val="tx1"/>
          </a:solidFill>
        </a:ln>
      </c:spPr>
    </c:plotArea>
    <c:legend>
      <c:legendPos val="r"/>
      <c:layout>
        <c:manualLayout>
          <c:xMode val="edge"/>
          <c:yMode val="edge"/>
          <c:x val="0.11417404129793512"/>
          <c:y val="0.60434664416947992"/>
          <c:w val="0.83420353982300877"/>
          <c:h val="0.20697419897984451"/>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7050159106217961"/>
          <c:h val="0.82680425688977244"/>
        </c:manualLayout>
      </c:layout>
      <c:scatterChart>
        <c:scatterStyle val="lineMarker"/>
        <c:varyColors val="0"/>
        <c:ser>
          <c:idx val="0"/>
          <c:order val="0"/>
          <c:tx>
            <c:strRef>
              <c:f>Sheet1!$B$1</c:f>
              <c:strCache>
                <c:ptCount val="1"/>
                <c:pt idx="0">
                  <c:v>4/1994-1999 (N = 4,116)</c:v>
                </c:pt>
              </c:strCache>
            </c:strRef>
          </c:tx>
          <c:spPr>
            <a:ln w="41275">
              <a:solidFill>
                <a:srgbClr val="00FFFF"/>
              </a:solidFill>
            </a:ln>
          </c:spPr>
          <c:marker>
            <c:symbol val="none"/>
          </c:marker>
          <c:xVal>
            <c:numRef>
              <c:f>Sheet1!$A$2:$A$62</c:f>
              <c:numCache>
                <c:formatCode>General</c:formatCode>
                <c:ptCount val="61"/>
                <c:pt idx="0">
                  <c:v>0</c:v>
                </c:pt>
                <c:pt idx="1">
                  <c:v>8.3330000000000043E-2</c:v>
                </c:pt>
                <c:pt idx="2">
                  <c:v>0.16666999999999998</c:v>
                </c:pt>
                <c:pt idx="3">
                  <c:v>0.25</c:v>
                </c:pt>
                <c:pt idx="4">
                  <c:v>0.33333000000000057</c:v>
                </c:pt>
                <c:pt idx="5">
                  <c:v>0.41667000000000032</c:v>
                </c:pt>
                <c:pt idx="6">
                  <c:v>0.5</c:v>
                </c:pt>
                <c:pt idx="7">
                  <c:v>0.58332999999999957</c:v>
                </c:pt>
                <c:pt idx="8">
                  <c:v>0.66667000000000165</c:v>
                </c:pt>
                <c:pt idx="9">
                  <c:v>0.750000000000001</c:v>
                </c:pt>
                <c:pt idx="10">
                  <c:v>0.83333000000000002</c:v>
                </c:pt>
                <c:pt idx="11">
                  <c:v>0.91666999999999998</c:v>
                </c:pt>
                <c:pt idx="12">
                  <c:v>1</c:v>
                </c:pt>
                <c:pt idx="13">
                  <c:v>1.0833299999999979</c:v>
                </c:pt>
                <c:pt idx="14">
                  <c:v>1.1666700000000001</c:v>
                </c:pt>
                <c:pt idx="15">
                  <c:v>1.25</c:v>
                </c:pt>
                <c:pt idx="16">
                  <c:v>1.3333299999999979</c:v>
                </c:pt>
                <c:pt idx="17">
                  <c:v>1.4166699999999981</c:v>
                </c:pt>
                <c:pt idx="18">
                  <c:v>1.5</c:v>
                </c:pt>
                <c:pt idx="19">
                  <c:v>1.5833299999999979</c:v>
                </c:pt>
                <c:pt idx="20">
                  <c:v>1.6666700000000001</c:v>
                </c:pt>
                <c:pt idx="21">
                  <c:v>1.75</c:v>
                </c:pt>
                <c:pt idx="22">
                  <c:v>1.8333299999999979</c:v>
                </c:pt>
                <c:pt idx="23">
                  <c:v>1.9166700000000001</c:v>
                </c:pt>
                <c:pt idx="24">
                  <c:v>2</c:v>
                </c:pt>
                <c:pt idx="25">
                  <c:v>2.0833300000000046</c:v>
                </c:pt>
                <c:pt idx="26">
                  <c:v>2.1666699999999977</c:v>
                </c:pt>
                <c:pt idx="27">
                  <c:v>2.25</c:v>
                </c:pt>
                <c:pt idx="28">
                  <c:v>2.3333300000000001</c:v>
                </c:pt>
                <c:pt idx="29">
                  <c:v>2.4166699999999932</c:v>
                </c:pt>
                <c:pt idx="30">
                  <c:v>2.5</c:v>
                </c:pt>
                <c:pt idx="31">
                  <c:v>2.5833300000000046</c:v>
                </c:pt>
                <c:pt idx="32">
                  <c:v>2.6666699999999977</c:v>
                </c:pt>
                <c:pt idx="33">
                  <c:v>2.75</c:v>
                </c:pt>
                <c:pt idx="34">
                  <c:v>2.8333300000000001</c:v>
                </c:pt>
                <c:pt idx="35">
                  <c:v>2.9166699999999932</c:v>
                </c:pt>
                <c:pt idx="36">
                  <c:v>3</c:v>
                </c:pt>
                <c:pt idx="37">
                  <c:v>3.0833300000000046</c:v>
                </c:pt>
                <c:pt idx="38">
                  <c:v>3.1666699999999977</c:v>
                </c:pt>
                <c:pt idx="39">
                  <c:v>3.25</c:v>
                </c:pt>
                <c:pt idx="40">
                  <c:v>3.3333300000000001</c:v>
                </c:pt>
                <c:pt idx="41">
                  <c:v>3.4166699999999932</c:v>
                </c:pt>
                <c:pt idx="42">
                  <c:v>3.5</c:v>
                </c:pt>
                <c:pt idx="43">
                  <c:v>3.5833300000000046</c:v>
                </c:pt>
                <c:pt idx="44">
                  <c:v>3.6666699999999977</c:v>
                </c:pt>
                <c:pt idx="45">
                  <c:v>3.75</c:v>
                </c:pt>
                <c:pt idx="46">
                  <c:v>3.8333300000000001</c:v>
                </c:pt>
                <c:pt idx="47">
                  <c:v>3.9166699999999932</c:v>
                </c:pt>
                <c:pt idx="48">
                  <c:v>4</c:v>
                </c:pt>
                <c:pt idx="49">
                  <c:v>4.0833300000000001</c:v>
                </c:pt>
                <c:pt idx="50">
                  <c:v>4.1666699999999999</c:v>
                </c:pt>
                <c:pt idx="51">
                  <c:v>4.25</c:v>
                </c:pt>
                <c:pt idx="52">
                  <c:v>4.3333300000000001</c:v>
                </c:pt>
                <c:pt idx="53">
                  <c:v>4.4166700000000034</c:v>
                </c:pt>
                <c:pt idx="54">
                  <c:v>4.5</c:v>
                </c:pt>
                <c:pt idx="55">
                  <c:v>4.5833300000000001</c:v>
                </c:pt>
                <c:pt idx="56">
                  <c:v>4.6666699999999999</c:v>
                </c:pt>
                <c:pt idx="57">
                  <c:v>4.75</c:v>
                </c:pt>
                <c:pt idx="58">
                  <c:v>4.8333300000000001</c:v>
                </c:pt>
                <c:pt idx="59">
                  <c:v>4.9166700000000034</c:v>
                </c:pt>
                <c:pt idx="60">
                  <c:v>5</c:v>
                </c:pt>
              </c:numCache>
            </c:numRef>
          </c:xVal>
          <c:yVal>
            <c:numRef>
              <c:f>Sheet1!$B$2:$B$62</c:f>
              <c:numCache>
                <c:formatCode>General</c:formatCode>
                <c:ptCount val="61"/>
                <c:pt idx="0">
                  <c:v>100</c:v>
                </c:pt>
                <c:pt idx="1">
                  <c:v>100</c:v>
                </c:pt>
                <c:pt idx="2">
                  <c:v>99.173999999999978</c:v>
                </c:pt>
                <c:pt idx="3">
                  <c:v>97.837999999999994</c:v>
                </c:pt>
                <c:pt idx="4">
                  <c:v>96.667999999999992</c:v>
                </c:pt>
                <c:pt idx="5">
                  <c:v>95.024999999999991</c:v>
                </c:pt>
                <c:pt idx="6">
                  <c:v>82.302999999999983</c:v>
                </c:pt>
                <c:pt idx="7">
                  <c:v>61.13</c:v>
                </c:pt>
                <c:pt idx="8">
                  <c:v>58.929000000000002</c:v>
                </c:pt>
                <c:pt idx="9">
                  <c:v>57.941000000000003</c:v>
                </c:pt>
                <c:pt idx="10">
                  <c:v>57.941000000000003</c:v>
                </c:pt>
                <c:pt idx="11">
                  <c:v>57.941000000000003</c:v>
                </c:pt>
                <c:pt idx="12">
                  <c:v>57.907000000000004</c:v>
                </c:pt>
                <c:pt idx="13">
                  <c:v>57.907000000000004</c:v>
                </c:pt>
                <c:pt idx="14">
                  <c:v>57.907000000000004</c:v>
                </c:pt>
                <c:pt idx="15">
                  <c:v>57.745000000000012</c:v>
                </c:pt>
                <c:pt idx="16">
                  <c:v>57.411000000000001</c:v>
                </c:pt>
                <c:pt idx="17">
                  <c:v>56.709000000000003</c:v>
                </c:pt>
                <c:pt idx="18">
                  <c:v>54.720000000000013</c:v>
                </c:pt>
                <c:pt idx="19">
                  <c:v>50.880999999999993</c:v>
                </c:pt>
                <c:pt idx="20">
                  <c:v>50.139000000000003</c:v>
                </c:pt>
                <c:pt idx="21">
                  <c:v>49.765000000000057</c:v>
                </c:pt>
                <c:pt idx="22">
                  <c:v>49.577000000000005</c:v>
                </c:pt>
                <c:pt idx="23">
                  <c:v>49.577000000000005</c:v>
                </c:pt>
                <c:pt idx="24">
                  <c:v>49.577000000000005</c:v>
                </c:pt>
                <c:pt idx="25">
                  <c:v>49.577000000000005</c:v>
                </c:pt>
                <c:pt idx="26">
                  <c:v>49.577000000000005</c:v>
                </c:pt>
                <c:pt idx="27">
                  <c:v>49.577000000000005</c:v>
                </c:pt>
                <c:pt idx="28">
                  <c:v>49.577000000000005</c:v>
                </c:pt>
                <c:pt idx="29">
                  <c:v>48.8</c:v>
                </c:pt>
                <c:pt idx="30">
                  <c:v>47.730000000000011</c:v>
                </c:pt>
                <c:pt idx="31">
                  <c:v>45.847999999999999</c:v>
                </c:pt>
                <c:pt idx="32">
                  <c:v>45.576000000000001</c:v>
                </c:pt>
                <c:pt idx="33">
                  <c:v>45.023000000000003</c:v>
                </c:pt>
                <c:pt idx="34">
                  <c:v>44.743000000000002</c:v>
                </c:pt>
                <c:pt idx="35">
                  <c:v>44.743000000000002</c:v>
                </c:pt>
                <c:pt idx="36">
                  <c:v>44.743000000000002</c:v>
                </c:pt>
                <c:pt idx="37">
                  <c:v>44.743000000000002</c:v>
                </c:pt>
                <c:pt idx="38">
                  <c:v>44.743000000000002</c:v>
                </c:pt>
                <c:pt idx="39">
                  <c:v>44.162000000000013</c:v>
                </c:pt>
                <c:pt idx="40">
                  <c:v>44.162000000000013</c:v>
                </c:pt>
                <c:pt idx="41">
                  <c:v>43.557000000000002</c:v>
                </c:pt>
                <c:pt idx="42">
                  <c:v>41.691000000000003</c:v>
                </c:pt>
                <c:pt idx="43">
                  <c:v>39.824000000000005</c:v>
                </c:pt>
                <c:pt idx="44">
                  <c:v>39.824000000000005</c:v>
                </c:pt>
                <c:pt idx="45">
                  <c:v>39.824000000000005</c:v>
                </c:pt>
                <c:pt idx="46">
                  <c:v>39.824000000000005</c:v>
                </c:pt>
                <c:pt idx="47">
                  <c:v>39.824000000000005</c:v>
                </c:pt>
                <c:pt idx="48">
                  <c:v>39.824000000000005</c:v>
                </c:pt>
                <c:pt idx="49">
                  <c:v>39.824000000000005</c:v>
                </c:pt>
                <c:pt idx="50">
                  <c:v>39.824000000000005</c:v>
                </c:pt>
                <c:pt idx="51">
                  <c:v>39.824000000000005</c:v>
                </c:pt>
                <c:pt idx="52">
                  <c:v>39.824000000000005</c:v>
                </c:pt>
                <c:pt idx="53">
                  <c:v>38.718000000000011</c:v>
                </c:pt>
                <c:pt idx="54">
                  <c:v>38.718000000000011</c:v>
                </c:pt>
                <c:pt idx="55">
                  <c:v>38.718000000000011</c:v>
                </c:pt>
                <c:pt idx="56">
                  <c:v>38.718000000000011</c:v>
                </c:pt>
                <c:pt idx="57">
                  <c:v>38.718000000000011</c:v>
                </c:pt>
                <c:pt idx="58">
                  <c:v>38.718000000000011</c:v>
                </c:pt>
                <c:pt idx="59">
                  <c:v>38.718000000000011</c:v>
                </c:pt>
                <c:pt idx="60">
                  <c:v>38.718000000000011</c:v>
                </c:pt>
              </c:numCache>
            </c:numRef>
          </c:yVal>
          <c:smooth val="0"/>
        </c:ser>
        <c:ser>
          <c:idx val="1"/>
          <c:order val="1"/>
          <c:tx>
            <c:strRef>
              <c:f>Sheet1!$C$1</c:f>
              <c:strCache>
                <c:ptCount val="1"/>
                <c:pt idx="0">
                  <c:v>2000-2004 (N = 3,619)</c:v>
                </c:pt>
              </c:strCache>
            </c:strRef>
          </c:tx>
          <c:spPr>
            <a:ln w="41275">
              <a:solidFill>
                <a:srgbClr val="00FF00"/>
              </a:solidFill>
            </a:ln>
          </c:spPr>
          <c:marker>
            <c:symbol val="none"/>
          </c:marker>
          <c:xVal>
            <c:numRef>
              <c:f>Sheet1!$A$2:$A$62</c:f>
              <c:numCache>
                <c:formatCode>General</c:formatCode>
                <c:ptCount val="61"/>
                <c:pt idx="0">
                  <c:v>0</c:v>
                </c:pt>
                <c:pt idx="1">
                  <c:v>8.3330000000000043E-2</c:v>
                </c:pt>
                <c:pt idx="2">
                  <c:v>0.16666999999999998</c:v>
                </c:pt>
                <c:pt idx="3">
                  <c:v>0.25</c:v>
                </c:pt>
                <c:pt idx="4">
                  <c:v>0.33333000000000057</c:v>
                </c:pt>
                <c:pt idx="5">
                  <c:v>0.41667000000000032</c:v>
                </c:pt>
                <c:pt idx="6">
                  <c:v>0.5</c:v>
                </c:pt>
                <c:pt idx="7">
                  <c:v>0.58332999999999957</c:v>
                </c:pt>
                <c:pt idx="8">
                  <c:v>0.66667000000000165</c:v>
                </c:pt>
                <c:pt idx="9">
                  <c:v>0.750000000000001</c:v>
                </c:pt>
                <c:pt idx="10">
                  <c:v>0.83333000000000002</c:v>
                </c:pt>
                <c:pt idx="11">
                  <c:v>0.91666999999999998</c:v>
                </c:pt>
                <c:pt idx="12">
                  <c:v>1</c:v>
                </c:pt>
                <c:pt idx="13">
                  <c:v>1.0833299999999979</c:v>
                </c:pt>
                <c:pt idx="14">
                  <c:v>1.1666700000000001</c:v>
                </c:pt>
                <c:pt idx="15">
                  <c:v>1.25</c:v>
                </c:pt>
                <c:pt idx="16">
                  <c:v>1.3333299999999979</c:v>
                </c:pt>
                <c:pt idx="17">
                  <c:v>1.4166699999999981</c:v>
                </c:pt>
                <c:pt idx="18">
                  <c:v>1.5</c:v>
                </c:pt>
                <c:pt idx="19">
                  <c:v>1.5833299999999979</c:v>
                </c:pt>
                <c:pt idx="20">
                  <c:v>1.6666700000000001</c:v>
                </c:pt>
                <c:pt idx="21">
                  <c:v>1.75</c:v>
                </c:pt>
                <c:pt idx="22">
                  <c:v>1.8333299999999979</c:v>
                </c:pt>
                <c:pt idx="23">
                  <c:v>1.9166700000000001</c:v>
                </c:pt>
                <c:pt idx="24">
                  <c:v>2</c:v>
                </c:pt>
                <c:pt idx="25">
                  <c:v>2.0833300000000046</c:v>
                </c:pt>
                <c:pt idx="26">
                  <c:v>2.1666699999999977</c:v>
                </c:pt>
                <c:pt idx="27">
                  <c:v>2.25</c:v>
                </c:pt>
                <c:pt idx="28">
                  <c:v>2.3333300000000001</c:v>
                </c:pt>
                <c:pt idx="29">
                  <c:v>2.4166699999999932</c:v>
                </c:pt>
                <c:pt idx="30">
                  <c:v>2.5</c:v>
                </c:pt>
                <c:pt idx="31">
                  <c:v>2.5833300000000046</c:v>
                </c:pt>
                <c:pt idx="32">
                  <c:v>2.6666699999999977</c:v>
                </c:pt>
                <c:pt idx="33">
                  <c:v>2.75</c:v>
                </c:pt>
                <c:pt idx="34">
                  <c:v>2.8333300000000001</c:v>
                </c:pt>
                <c:pt idx="35">
                  <c:v>2.9166699999999932</c:v>
                </c:pt>
                <c:pt idx="36">
                  <c:v>3</c:v>
                </c:pt>
                <c:pt idx="37">
                  <c:v>3.0833300000000046</c:v>
                </c:pt>
                <c:pt idx="38">
                  <c:v>3.1666699999999977</c:v>
                </c:pt>
                <c:pt idx="39">
                  <c:v>3.25</c:v>
                </c:pt>
                <c:pt idx="40">
                  <c:v>3.3333300000000001</c:v>
                </c:pt>
                <c:pt idx="41">
                  <c:v>3.4166699999999932</c:v>
                </c:pt>
                <c:pt idx="42">
                  <c:v>3.5</c:v>
                </c:pt>
                <c:pt idx="43">
                  <c:v>3.5833300000000046</c:v>
                </c:pt>
                <c:pt idx="44">
                  <c:v>3.6666699999999977</c:v>
                </c:pt>
                <c:pt idx="45">
                  <c:v>3.75</c:v>
                </c:pt>
                <c:pt idx="46">
                  <c:v>3.8333300000000001</c:v>
                </c:pt>
                <c:pt idx="47">
                  <c:v>3.9166699999999932</c:v>
                </c:pt>
                <c:pt idx="48">
                  <c:v>4</c:v>
                </c:pt>
                <c:pt idx="49">
                  <c:v>4.0833300000000001</c:v>
                </c:pt>
                <c:pt idx="50">
                  <c:v>4.1666699999999999</c:v>
                </c:pt>
                <c:pt idx="51">
                  <c:v>4.25</c:v>
                </c:pt>
                <c:pt idx="52">
                  <c:v>4.3333300000000001</c:v>
                </c:pt>
                <c:pt idx="53">
                  <c:v>4.4166700000000034</c:v>
                </c:pt>
                <c:pt idx="54">
                  <c:v>4.5</c:v>
                </c:pt>
                <c:pt idx="55">
                  <c:v>4.5833300000000001</c:v>
                </c:pt>
                <c:pt idx="56">
                  <c:v>4.6666699999999999</c:v>
                </c:pt>
                <c:pt idx="57">
                  <c:v>4.75</c:v>
                </c:pt>
                <c:pt idx="58">
                  <c:v>4.8333300000000001</c:v>
                </c:pt>
                <c:pt idx="59">
                  <c:v>4.9166700000000034</c:v>
                </c:pt>
                <c:pt idx="60">
                  <c:v>5</c:v>
                </c:pt>
              </c:numCache>
            </c:numRef>
          </c:xVal>
          <c:yVal>
            <c:numRef>
              <c:f>Sheet1!$C$2:$C$62</c:f>
              <c:numCache>
                <c:formatCode>General</c:formatCode>
                <c:ptCount val="61"/>
                <c:pt idx="0">
                  <c:v>100</c:v>
                </c:pt>
                <c:pt idx="1">
                  <c:v>100</c:v>
                </c:pt>
                <c:pt idx="2">
                  <c:v>99.695999999999998</c:v>
                </c:pt>
                <c:pt idx="3">
                  <c:v>98.728999999999999</c:v>
                </c:pt>
                <c:pt idx="4">
                  <c:v>97.590999999999994</c:v>
                </c:pt>
                <c:pt idx="5">
                  <c:v>95.834000000000003</c:v>
                </c:pt>
                <c:pt idx="6">
                  <c:v>86.043999999999997</c:v>
                </c:pt>
                <c:pt idx="7">
                  <c:v>73.433000000000007</c:v>
                </c:pt>
                <c:pt idx="8">
                  <c:v>71.7</c:v>
                </c:pt>
                <c:pt idx="9">
                  <c:v>70.783000000000001</c:v>
                </c:pt>
                <c:pt idx="10">
                  <c:v>70.783000000000001</c:v>
                </c:pt>
                <c:pt idx="11">
                  <c:v>70.783000000000001</c:v>
                </c:pt>
                <c:pt idx="12">
                  <c:v>70.783000000000001</c:v>
                </c:pt>
                <c:pt idx="13">
                  <c:v>70.783000000000001</c:v>
                </c:pt>
                <c:pt idx="14">
                  <c:v>70.783000000000001</c:v>
                </c:pt>
                <c:pt idx="15">
                  <c:v>70.563999999999993</c:v>
                </c:pt>
                <c:pt idx="16">
                  <c:v>69.813999999999993</c:v>
                </c:pt>
                <c:pt idx="17">
                  <c:v>68.744000000000113</c:v>
                </c:pt>
                <c:pt idx="18">
                  <c:v>66.043000000000006</c:v>
                </c:pt>
                <c:pt idx="19">
                  <c:v>62.143000000000001</c:v>
                </c:pt>
                <c:pt idx="20">
                  <c:v>61.591000000000001</c:v>
                </c:pt>
                <c:pt idx="21">
                  <c:v>61.271000000000001</c:v>
                </c:pt>
                <c:pt idx="22">
                  <c:v>61.189</c:v>
                </c:pt>
                <c:pt idx="23">
                  <c:v>61.189</c:v>
                </c:pt>
                <c:pt idx="24">
                  <c:v>61.189</c:v>
                </c:pt>
                <c:pt idx="25">
                  <c:v>61.189</c:v>
                </c:pt>
                <c:pt idx="26">
                  <c:v>61.189</c:v>
                </c:pt>
                <c:pt idx="27">
                  <c:v>61.012</c:v>
                </c:pt>
                <c:pt idx="28">
                  <c:v>60.456000000000003</c:v>
                </c:pt>
                <c:pt idx="29">
                  <c:v>60.268000000000058</c:v>
                </c:pt>
                <c:pt idx="30">
                  <c:v>58.948</c:v>
                </c:pt>
                <c:pt idx="31">
                  <c:v>57.042000000000002</c:v>
                </c:pt>
                <c:pt idx="32">
                  <c:v>56.648000000000003</c:v>
                </c:pt>
                <c:pt idx="33">
                  <c:v>56.648000000000003</c:v>
                </c:pt>
                <c:pt idx="34">
                  <c:v>56.648000000000003</c:v>
                </c:pt>
                <c:pt idx="35">
                  <c:v>56.648000000000003</c:v>
                </c:pt>
                <c:pt idx="36">
                  <c:v>56.648000000000003</c:v>
                </c:pt>
                <c:pt idx="37">
                  <c:v>56.648000000000003</c:v>
                </c:pt>
                <c:pt idx="38">
                  <c:v>56.648000000000003</c:v>
                </c:pt>
                <c:pt idx="39">
                  <c:v>56.648000000000003</c:v>
                </c:pt>
                <c:pt idx="40">
                  <c:v>56.648000000000003</c:v>
                </c:pt>
                <c:pt idx="41">
                  <c:v>56.648000000000003</c:v>
                </c:pt>
                <c:pt idx="42">
                  <c:v>56.648000000000003</c:v>
                </c:pt>
                <c:pt idx="43">
                  <c:v>55.169000000000011</c:v>
                </c:pt>
                <c:pt idx="44">
                  <c:v>55.169000000000011</c:v>
                </c:pt>
                <c:pt idx="45">
                  <c:v>55.169000000000011</c:v>
                </c:pt>
                <c:pt idx="46">
                  <c:v>55.169000000000011</c:v>
                </c:pt>
                <c:pt idx="47">
                  <c:v>55.169000000000011</c:v>
                </c:pt>
                <c:pt idx="48">
                  <c:v>55.169000000000011</c:v>
                </c:pt>
                <c:pt idx="49">
                  <c:v>54.535000000000011</c:v>
                </c:pt>
                <c:pt idx="50">
                  <c:v>54.535000000000011</c:v>
                </c:pt>
                <c:pt idx="51">
                  <c:v>53.844999999999999</c:v>
                </c:pt>
                <c:pt idx="52">
                  <c:v>53.844999999999999</c:v>
                </c:pt>
                <c:pt idx="53">
                  <c:v>53.146000000000001</c:v>
                </c:pt>
                <c:pt idx="54">
                  <c:v>53.146000000000001</c:v>
                </c:pt>
                <c:pt idx="55">
                  <c:v>52.417999999999999</c:v>
                </c:pt>
                <c:pt idx="56">
                  <c:v>51.679000000000002</c:v>
                </c:pt>
                <c:pt idx="57">
                  <c:v>51.679000000000002</c:v>
                </c:pt>
                <c:pt idx="58">
                  <c:v>51.679000000000002</c:v>
                </c:pt>
                <c:pt idx="59">
                  <c:v>51.679000000000002</c:v>
                </c:pt>
                <c:pt idx="60">
                  <c:v>51.679000000000002</c:v>
                </c:pt>
              </c:numCache>
            </c:numRef>
          </c:yVal>
          <c:smooth val="0"/>
        </c:ser>
        <c:ser>
          <c:idx val="2"/>
          <c:order val="2"/>
          <c:tx>
            <c:strRef>
              <c:f>Sheet1!$D$1</c:f>
              <c:strCache>
                <c:ptCount val="1"/>
                <c:pt idx="0">
                  <c:v>2005-6/2012 (N = 5,478)</c:v>
                </c:pt>
              </c:strCache>
            </c:strRef>
          </c:tx>
          <c:spPr>
            <a:ln w="41275">
              <a:solidFill>
                <a:srgbClr val="FFFF00"/>
              </a:solidFill>
            </a:ln>
          </c:spPr>
          <c:marker>
            <c:symbol val="none"/>
          </c:marker>
          <c:xVal>
            <c:numRef>
              <c:f>Sheet1!$A$2:$A$62</c:f>
              <c:numCache>
                <c:formatCode>General</c:formatCode>
                <c:ptCount val="61"/>
                <c:pt idx="0">
                  <c:v>0</c:v>
                </c:pt>
                <c:pt idx="1">
                  <c:v>8.3330000000000043E-2</c:v>
                </c:pt>
                <c:pt idx="2">
                  <c:v>0.16666999999999998</c:v>
                </c:pt>
                <c:pt idx="3">
                  <c:v>0.25</c:v>
                </c:pt>
                <c:pt idx="4">
                  <c:v>0.33333000000000057</c:v>
                </c:pt>
                <c:pt idx="5">
                  <c:v>0.41667000000000032</c:v>
                </c:pt>
                <c:pt idx="6">
                  <c:v>0.5</c:v>
                </c:pt>
                <c:pt idx="7">
                  <c:v>0.58332999999999957</c:v>
                </c:pt>
                <c:pt idx="8">
                  <c:v>0.66667000000000165</c:v>
                </c:pt>
                <c:pt idx="9">
                  <c:v>0.750000000000001</c:v>
                </c:pt>
                <c:pt idx="10">
                  <c:v>0.83333000000000002</c:v>
                </c:pt>
                <c:pt idx="11">
                  <c:v>0.91666999999999998</c:v>
                </c:pt>
                <c:pt idx="12">
                  <c:v>1</c:v>
                </c:pt>
                <c:pt idx="13">
                  <c:v>1.0833299999999979</c:v>
                </c:pt>
                <c:pt idx="14">
                  <c:v>1.1666700000000001</c:v>
                </c:pt>
                <c:pt idx="15">
                  <c:v>1.25</c:v>
                </c:pt>
                <c:pt idx="16">
                  <c:v>1.3333299999999979</c:v>
                </c:pt>
                <c:pt idx="17">
                  <c:v>1.4166699999999981</c:v>
                </c:pt>
                <c:pt idx="18">
                  <c:v>1.5</c:v>
                </c:pt>
                <c:pt idx="19">
                  <c:v>1.5833299999999979</c:v>
                </c:pt>
                <c:pt idx="20">
                  <c:v>1.6666700000000001</c:v>
                </c:pt>
                <c:pt idx="21">
                  <c:v>1.75</c:v>
                </c:pt>
                <c:pt idx="22">
                  <c:v>1.8333299999999979</c:v>
                </c:pt>
                <c:pt idx="23">
                  <c:v>1.9166700000000001</c:v>
                </c:pt>
                <c:pt idx="24">
                  <c:v>2</c:v>
                </c:pt>
                <c:pt idx="25">
                  <c:v>2.0833300000000046</c:v>
                </c:pt>
                <c:pt idx="26">
                  <c:v>2.1666699999999977</c:v>
                </c:pt>
                <c:pt idx="27">
                  <c:v>2.25</c:v>
                </c:pt>
                <c:pt idx="28">
                  <c:v>2.3333300000000001</c:v>
                </c:pt>
                <c:pt idx="29">
                  <c:v>2.4166699999999932</c:v>
                </c:pt>
                <c:pt idx="30">
                  <c:v>2.5</c:v>
                </c:pt>
                <c:pt idx="31">
                  <c:v>2.5833300000000046</c:v>
                </c:pt>
                <c:pt idx="32">
                  <c:v>2.6666699999999977</c:v>
                </c:pt>
                <c:pt idx="33">
                  <c:v>2.75</c:v>
                </c:pt>
                <c:pt idx="34">
                  <c:v>2.8333300000000001</c:v>
                </c:pt>
                <c:pt idx="35">
                  <c:v>2.9166699999999932</c:v>
                </c:pt>
                <c:pt idx="36">
                  <c:v>3</c:v>
                </c:pt>
                <c:pt idx="37">
                  <c:v>3.0833300000000046</c:v>
                </c:pt>
                <c:pt idx="38">
                  <c:v>3.1666699999999977</c:v>
                </c:pt>
                <c:pt idx="39">
                  <c:v>3.25</c:v>
                </c:pt>
                <c:pt idx="40">
                  <c:v>3.3333300000000001</c:v>
                </c:pt>
                <c:pt idx="41">
                  <c:v>3.4166699999999932</c:v>
                </c:pt>
                <c:pt idx="42">
                  <c:v>3.5</c:v>
                </c:pt>
                <c:pt idx="43">
                  <c:v>3.5833300000000046</c:v>
                </c:pt>
                <c:pt idx="44">
                  <c:v>3.6666699999999977</c:v>
                </c:pt>
                <c:pt idx="45">
                  <c:v>3.75</c:v>
                </c:pt>
                <c:pt idx="46">
                  <c:v>3.8333300000000001</c:v>
                </c:pt>
                <c:pt idx="47">
                  <c:v>3.9166699999999932</c:v>
                </c:pt>
                <c:pt idx="48">
                  <c:v>4</c:v>
                </c:pt>
                <c:pt idx="49">
                  <c:v>4.0833300000000001</c:v>
                </c:pt>
                <c:pt idx="50">
                  <c:v>4.1666699999999999</c:v>
                </c:pt>
                <c:pt idx="51">
                  <c:v>4.25</c:v>
                </c:pt>
                <c:pt idx="52">
                  <c:v>4.3333300000000001</c:v>
                </c:pt>
                <c:pt idx="53">
                  <c:v>4.4166700000000034</c:v>
                </c:pt>
                <c:pt idx="54">
                  <c:v>4.5</c:v>
                </c:pt>
                <c:pt idx="55">
                  <c:v>4.5833300000000001</c:v>
                </c:pt>
                <c:pt idx="56">
                  <c:v>4.6666699999999999</c:v>
                </c:pt>
                <c:pt idx="57">
                  <c:v>4.75</c:v>
                </c:pt>
                <c:pt idx="58">
                  <c:v>4.8333300000000001</c:v>
                </c:pt>
                <c:pt idx="59">
                  <c:v>4.9166700000000034</c:v>
                </c:pt>
                <c:pt idx="60">
                  <c:v>5</c:v>
                </c:pt>
              </c:numCache>
            </c:numRef>
          </c:xVal>
          <c:yVal>
            <c:numRef>
              <c:f>Sheet1!$D$2:$D$62</c:f>
              <c:numCache>
                <c:formatCode>General</c:formatCode>
                <c:ptCount val="61"/>
                <c:pt idx="0">
                  <c:v>100</c:v>
                </c:pt>
                <c:pt idx="1">
                  <c:v>100</c:v>
                </c:pt>
                <c:pt idx="2">
                  <c:v>99.853999999999999</c:v>
                </c:pt>
                <c:pt idx="3">
                  <c:v>99.489000000000004</c:v>
                </c:pt>
                <c:pt idx="4">
                  <c:v>98.921000000000006</c:v>
                </c:pt>
                <c:pt idx="5">
                  <c:v>97.798000000000002</c:v>
                </c:pt>
                <c:pt idx="6">
                  <c:v>89.706000000000003</c:v>
                </c:pt>
                <c:pt idx="7">
                  <c:v>79.010999999999996</c:v>
                </c:pt>
                <c:pt idx="8">
                  <c:v>78.242000000000004</c:v>
                </c:pt>
                <c:pt idx="9">
                  <c:v>78.147000000000006</c:v>
                </c:pt>
                <c:pt idx="10">
                  <c:v>78.147000000000006</c:v>
                </c:pt>
                <c:pt idx="11">
                  <c:v>78.147000000000006</c:v>
                </c:pt>
                <c:pt idx="12">
                  <c:v>78.147000000000006</c:v>
                </c:pt>
                <c:pt idx="13">
                  <c:v>78.147000000000006</c:v>
                </c:pt>
                <c:pt idx="14">
                  <c:v>78.098000000000013</c:v>
                </c:pt>
                <c:pt idx="15">
                  <c:v>78.098000000000013</c:v>
                </c:pt>
                <c:pt idx="16">
                  <c:v>77.831999999999994</c:v>
                </c:pt>
                <c:pt idx="17">
                  <c:v>77.293999999999997</c:v>
                </c:pt>
                <c:pt idx="18">
                  <c:v>74.644000000000005</c:v>
                </c:pt>
                <c:pt idx="19">
                  <c:v>70.290000000000006</c:v>
                </c:pt>
                <c:pt idx="20">
                  <c:v>69.408000000000001</c:v>
                </c:pt>
                <c:pt idx="21">
                  <c:v>69.126999999999981</c:v>
                </c:pt>
                <c:pt idx="22">
                  <c:v>69.126999999999981</c:v>
                </c:pt>
                <c:pt idx="23">
                  <c:v>69.126999999999981</c:v>
                </c:pt>
                <c:pt idx="24">
                  <c:v>69.126999999999981</c:v>
                </c:pt>
                <c:pt idx="25">
                  <c:v>69.126999999999981</c:v>
                </c:pt>
                <c:pt idx="26">
                  <c:v>69.126999999999981</c:v>
                </c:pt>
                <c:pt idx="27">
                  <c:v>69.126999999999981</c:v>
                </c:pt>
                <c:pt idx="28">
                  <c:v>68.825999999999979</c:v>
                </c:pt>
                <c:pt idx="29">
                  <c:v>67.915999999999997</c:v>
                </c:pt>
                <c:pt idx="30">
                  <c:v>66.703000000000003</c:v>
                </c:pt>
                <c:pt idx="31">
                  <c:v>64.715999999999994</c:v>
                </c:pt>
                <c:pt idx="32">
                  <c:v>64.096000000000004</c:v>
                </c:pt>
                <c:pt idx="33">
                  <c:v>63.939</c:v>
                </c:pt>
                <c:pt idx="34">
                  <c:v>63.939</c:v>
                </c:pt>
                <c:pt idx="35">
                  <c:v>63.939</c:v>
                </c:pt>
                <c:pt idx="36">
                  <c:v>63.939</c:v>
                </c:pt>
                <c:pt idx="37">
                  <c:v>63.939</c:v>
                </c:pt>
                <c:pt idx="38">
                  <c:v>63.939</c:v>
                </c:pt>
                <c:pt idx="39">
                  <c:v>63.939</c:v>
                </c:pt>
                <c:pt idx="40">
                  <c:v>63.939</c:v>
                </c:pt>
                <c:pt idx="41">
                  <c:v>63.209000000000003</c:v>
                </c:pt>
                <c:pt idx="42">
                  <c:v>61.381999999999998</c:v>
                </c:pt>
                <c:pt idx="43">
                  <c:v>59.548000000000002</c:v>
                </c:pt>
                <c:pt idx="44">
                  <c:v>59.548000000000002</c:v>
                </c:pt>
                <c:pt idx="45">
                  <c:v>59.548000000000002</c:v>
                </c:pt>
                <c:pt idx="46">
                  <c:v>59.548000000000002</c:v>
                </c:pt>
                <c:pt idx="47">
                  <c:v>59.548000000000002</c:v>
                </c:pt>
                <c:pt idx="48">
                  <c:v>59.548000000000002</c:v>
                </c:pt>
                <c:pt idx="49">
                  <c:v>59.548000000000002</c:v>
                </c:pt>
                <c:pt idx="50">
                  <c:v>59.548000000000002</c:v>
                </c:pt>
                <c:pt idx="51">
                  <c:v>59.548000000000002</c:v>
                </c:pt>
                <c:pt idx="52">
                  <c:v>59.548000000000002</c:v>
                </c:pt>
                <c:pt idx="53">
                  <c:v>59.548000000000002</c:v>
                </c:pt>
                <c:pt idx="54">
                  <c:v>59.548000000000002</c:v>
                </c:pt>
                <c:pt idx="55">
                  <c:v>58.698000000000057</c:v>
                </c:pt>
                <c:pt idx="56">
                  <c:v>58.698000000000057</c:v>
                </c:pt>
                <c:pt idx="57">
                  <c:v>58.698000000000057</c:v>
                </c:pt>
                <c:pt idx="58">
                  <c:v>58.698000000000057</c:v>
                </c:pt>
                <c:pt idx="59">
                  <c:v>58.698000000000057</c:v>
                </c:pt>
                <c:pt idx="60">
                  <c:v>58.698000000000057</c:v>
                </c:pt>
              </c:numCache>
            </c:numRef>
          </c:yVal>
          <c:smooth val="0"/>
        </c:ser>
        <c:dLbls>
          <c:showLegendKey val="0"/>
          <c:showVal val="0"/>
          <c:showCatName val="0"/>
          <c:showSerName val="0"/>
          <c:showPercent val="0"/>
          <c:showBubbleSize val="0"/>
        </c:dLbls>
        <c:axId val="572185680"/>
        <c:axId val="572186072"/>
      </c:scatterChart>
      <c:valAx>
        <c:axId val="572185680"/>
        <c:scaling>
          <c:orientation val="minMax"/>
          <c:max val="5"/>
          <c:min val="0"/>
        </c:scaling>
        <c:delete val="0"/>
        <c:axPos val="b"/>
        <c:title>
          <c:tx>
            <c:rich>
              <a:bodyPr/>
              <a:lstStyle/>
              <a:p>
                <a:pPr>
                  <a:defRPr sz="1700"/>
                </a:pPr>
                <a:r>
                  <a:rPr lang="en-US" sz="1700" dirty="0" smtClean="0"/>
                  <a:t>Years</a:t>
                </a:r>
                <a:endParaRPr lang="en-US" sz="1700" dirty="0"/>
              </a:p>
            </c:rich>
          </c:tx>
          <c:layout>
            <c:manualLayout>
              <c:xMode val="edge"/>
              <c:yMode val="edge"/>
              <c:x val="0.49612326667131212"/>
              <c:y val="0.93312843959021263"/>
            </c:manualLayout>
          </c:layout>
          <c:overlay val="0"/>
        </c:title>
        <c:numFmt formatCode="#,##0" sourceLinked="0"/>
        <c:majorTickMark val="out"/>
        <c:minorTickMark val="none"/>
        <c:tickLblPos val="nextTo"/>
        <c:txPr>
          <a:bodyPr rot="0"/>
          <a:lstStyle/>
          <a:p>
            <a:pPr>
              <a:defRPr sz="1500" b="1"/>
            </a:pPr>
            <a:endParaRPr lang="en-US"/>
          </a:p>
        </c:txPr>
        <c:crossAx val="572186072"/>
        <c:crosses val="autoZero"/>
        <c:crossBetween val="midCat"/>
        <c:majorUnit val="1"/>
      </c:valAx>
      <c:valAx>
        <c:axId val="572186072"/>
        <c:scaling>
          <c:orientation val="minMax"/>
          <c:max val="100"/>
          <c:min val="0"/>
        </c:scaling>
        <c:delete val="0"/>
        <c:axPos val="l"/>
        <c:majorGridlines>
          <c:spPr>
            <a:ln>
              <a:prstDash val="sysDash"/>
            </a:ln>
          </c:spPr>
        </c:majorGridlines>
        <c:numFmt formatCode="General" sourceLinked="1"/>
        <c:majorTickMark val="out"/>
        <c:minorTickMark val="none"/>
        <c:tickLblPos val="nextTo"/>
        <c:txPr>
          <a:bodyPr/>
          <a:lstStyle/>
          <a:p>
            <a:pPr>
              <a:defRPr sz="1500" b="1"/>
            </a:pPr>
            <a:endParaRPr lang="en-US"/>
          </a:p>
        </c:txPr>
        <c:crossAx val="572185680"/>
        <c:crosses val="autoZero"/>
        <c:crossBetween val="midCat"/>
        <c:majorUnit val="10"/>
      </c:valAx>
      <c:spPr>
        <a:solidFill>
          <a:schemeClr val="bg2"/>
        </a:solidFill>
        <a:ln>
          <a:solidFill>
            <a:schemeClr val="tx1"/>
          </a:solidFill>
        </a:ln>
      </c:spPr>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0.14073003042761467"/>
          <c:y val="0.67897129794260713"/>
          <c:w val="0.74422572178477764"/>
          <c:h val="0.15712598425196891"/>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50614"/>
          <c:h val="0.81644145288290582"/>
        </c:manualLayout>
      </c:layout>
      <c:scatterChart>
        <c:scatterStyle val="lineMarker"/>
        <c:varyColors val="0"/>
        <c:ser>
          <c:idx val="0"/>
          <c:order val="0"/>
          <c:tx>
            <c:strRef>
              <c:f>Sheet1!$B$1</c:f>
              <c:strCache>
                <c:ptCount val="1"/>
                <c:pt idx="0">
                  <c:v>1982-1991 (N = 21,341)</c:v>
                </c:pt>
              </c:strCache>
            </c:strRef>
          </c:tx>
          <c:spPr>
            <a:ln w="41275">
              <a:solidFill>
                <a:srgbClr val="00FFFF"/>
              </a:solidFill>
            </a:ln>
          </c:spPr>
          <c:marker>
            <c:symbol val="none"/>
          </c:marker>
          <c:xVal>
            <c:numRef>
              <c:f>Sheet1!$A$2:$A$31</c:f>
              <c:numCache>
                <c:formatCode>General</c:formatCode>
                <c:ptCount val="30"/>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Sheet1!$B$2:$B$31</c:f>
              <c:numCache>
                <c:formatCode>General</c:formatCode>
                <c:ptCount val="30"/>
                <c:pt idx="0">
                  <c:v>100</c:v>
                </c:pt>
                <c:pt idx="1">
                  <c:v>88.028999999999982</c:v>
                </c:pt>
                <c:pt idx="2">
                  <c:v>84.738</c:v>
                </c:pt>
                <c:pt idx="3">
                  <c:v>82.861000000000004</c:v>
                </c:pt>
                <c:pt idx="4">
                  <c:v>81.849999999999994</c:v>
                </c:pt>
                <c:pt idx="5">
                  <c:v>80.965999999999994</c:v>
                </c:pt>
                <c:pt idx="6">
                  <c:v>80.238</c:v>
                </c:pt>
                <c:pt idx="7">
                  <c:v>79.566999999999993</c:v>
                </c:pt>
                <c:pt idx="8">
                  <c:v>78.899000000000001</c:v>
                </c:pt>
                <c:pt idx="9">
                  <c:v>78.326999999999998</c:v>
                </c:pt>
                <c:pt idx="10">
                  <c:v>77.831000000000003</c:v>
                </c:pt>
                <c:pt idx="11">
                  <c:v>77.372999999999948</c:v>
                </c:pt>
                <c:pt idx="12">
                  <c:v>76.972999999999999</c:v>
                </c:pt>
                <c:pt idx="13">
                  <c:v>72.781999999999996</c:v>
                </c:pt>
                <c:pt idx="14">
                  <c:v>69.335999999999999</c:v>
                </c:pt>
                <c:pt idx="15">
                  <c:v>65.982000000000014</c:v>
                </c:pt>
                <c:pt idx="16">
                  <c:v>62.674000000000007</c:v>
                </c:pt>
                <c:pt idx="17">
                  <c:v>58.993000000000002</c:v>
                </c:pt>
                <c:pt idx="18">
                  <c:v>55.189</c:v>
                </c:pt>
                <c:pt idx="19">
                  <c:v>51.419000000000004</c:v>
                </c:pt>
                <c:pt idx="20">
                  <c:v>47.917999999999999</c:v>
                </c:pt>
                <c:pt idx="21">
                  <c:v>44.417000000000002</c:v>
                </c:pt>
                <c:pt idx="22">
                  <c:v>41.190000000000012</c:v>
                </c:pt>
                <c:pt idx="23">
                  <c:v>37.872</c:v>
                </c:pt>
                <c:pt idx="24">
                  <c:v>34.987000000000002</c:v>
                </c:pt>
                <c:pt idx="25">
                  <c:v>32.187000000000005</c:v>
                </c:pt>
                <c:pt idx="26">
                  <c:v>29.372</c:v>
                </c:pt>
                <c:pt idx="27">
                  <c:v>26.452999999999989</c:v>
                </c:pt>
                <c:pt idx="28">
                  <c:v>24.108000000000001</c:v>
                </c:pt>
                <c:pt idx="29">
                  <c:v>21.805</c:v>
                </c:pt>
              </c:numCache>
            </c:numRef>
          </c:yVal>
          <c:smooth val="0"/>
        </c:ser>
        <c:ser>
          <c:idx val="1"/>
          <c:order val="1"/>
          <c:tx>
            <c:strRef>
              <c:f>Sheet1!$C$1</c:f>
              <c:strCache>
                <c:ptCount val="1"/>
                <c:pt idx="0">
                  <c:v>1992-2001 (N = 39,446)</c:v>
                </c:pt>
              </c:strCache>
            </c:strRef>
          </c:tx>
          <c:spPr>
            <a:ln w="41275">
              <a:solidFill>
                <a:srgbClr val="00FF00"/>
              </a:solidFill>
              <a:prstDash val="solid"/>
            </a:ln>
          </c:spPr>
          <c:marker>
            <c:symbol val="none"/>
          </c:marker>
          <c:xVal>
            <c:numRef>
              <c:f>Sheet1!$A$2:$A$31</c:f>
              <c:numCache>
                <c:formatCode>General</c:formatCode>
                <c:ptCount val="30"/>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Sheet1!$C$2:$C$31</c:f>
              <c:numCache>
                <c:formatCode>General</c:formatCode>
                <c:ptCount val="30"/>
                <c:pt idx="0">
                  <c:v>100</c:v>
                </c:pt>
                <c:pt idx="1">
                  <c:v>89.585999999999999</c:v>
                </c:pt>
                <c:pt idx="2">
                  <c:v>87.062000000000012</c:v>
                </c:pt>
                <c:pt idx="3">
                  <c:v>85.801000000000002</c:v>
                </c:pt>
                <c:pt idx="4">
                  <c:v>84.992999999999995</c:v>
                </c:pt>
                <c:pt idx="5">
                  <c:v>84.254000000000005</c:v>
                </c:pt>
                <c:pt idx="6">
                  <c:v>83.649000000000001</c:v>
                </c:pt>
                <c:pt idx="7">
                  <c:v>83.088999999999999</c:v>
                </c:pt>
                <c:pt idx="8">
                  <c:v>82.555999999999983</c:v>
                </c:pt>
                <c:pt idx="9">
                  <c:v>82.037000000000006</c:v>
                </c:pt>
                <c:pt idx="10">
                  <c:v>81.566999999999993</c:v>
                </c:pt>
                <c:pt idx="11">
                  <c:v>81.22</c:v>
                </c:pt>
                <c:pt idx="12">
                  <c:v>80.815000000000012</c:v>
                </c:pt>
                <c:pt idx="13">
                  <c:v>77.218999999999994</c:v>
                </c:pt>
                <c:pt idx="14">
                  <c:v>74.376999999999981</c:v>
                </c:pt>
                <c:pt idx="15">
                  <c:v>71.540999999999997</c:v>
                </c:pt>
                <c:pt idx="16">
                  <c:v>68.531000000000006</c:v>
                </c:pt>
                <c:pt idx="17">
                  <c:v>65.486999999999995</c:v>
                </c:pt>
                <c:pt idx="18">
                  <c:v>62.262000000000057</c:v>
                </c:pt>
                <c:pt idx="19">
                  <c:v>58.979000000000006</c:v>
                </c:pt>
                <c:pt idx="20">
                  <c:v>55.657000000000004</c:v>
                </c:pt>
                <c:pt idx="21">
                  <c:v>52.416000000000004</c:v>
                </c:pt>
                <c:pt idx="22">
                  <c:v>49.049000000000007</c:v>
                </c:pt>
                <c:pt idx="23">
                  <c:v>45.757000000000005</c:v>
                </c:pt>
                <c:pt idx="24">
                  <c:v>42.425000000000011</c:v>
                </c:pt>
                <c:pt idx="25">
                  <c:v>39.241</c:v>
                </c:pt>
                <c:pt idx="26">
                  <c:v>35.742000000000012</c:v>
                </c:pt>
                <c:pt idx="27">
                  <c:v>32.679000000000002</c:v>
                </c:pt>
                <c:pt idx="28">
                  <c:v>29.61700000000004</c:v>
                </c:pt>
                <c:pt idx="29">
                  <c:v>26.831000000000028</c:v>
                </c:pt>
              </c:numCache>
            </c:numRef>
          </c:yVal>
          <c:smooth val="0"/>
        </c:ser>
        <c:ser>
          <c:idx val="2"/>
          <c:order val="2"/>
          <c:tx>
            <c:strRef>
              <c:f>Sheet1!$D$1</c:f>
              <c:strCache>
                <c:ptCount val="1"/>
                <c:pt idx="0">
                  <c:v>2002-2005 (N = 13,541)</c:v>
                </c:pt>
              </c:strCache>
            </c:strRef>
          </c:tx>
          <c:spPr>
            <a:ln w="41275">
              <a:solidFill>
                <a:srgbClr val="FF0000"/>
              </a:solidFill>
            </a:ln>
          </c:spPr>
          <c:marker>
            <c:symbol val="none"/>
          </c:marker>
          <c:xVal>
            <c:numRef>
              <c:f>Sheet1!$A$2:$A$31</c:f>
              <c:numCache>
                <c:formatCode>General</c:formatCode>
                <c:ptCount val="30"/>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Sheet1!$D$2:$D$31</c:f>
              <c:numCache>
                <c:formatCode>General</c:formatCode>
                <c:ptCount val="30"/>
                <c:pt idx="0">
                  <c:v>100</c:v>
                </c:pt>
                <c:pt idx="1">
                  <c:v>91.262</c:v>
                </c:pt>
                <c:pt idx="2">
                  <c:v>89.467000000000027</c:v>
                </c:pt>
                <c:pt idx="3">
                  <c:v>88.42</c:v>
                </c:pt>
                <c:pt idx="4">
                  <c:v>87.69</c:v>
                </c:pt>
                <c:pt idx="5">
                  <c:v>86.952000000000012</c:v>
                </c:pt>
                <c:pt idx="6">
                  <c:v>86.426000000000002</c:v>
                </c:pt>
                <c:pt idx="7">
                  <c:v>85.861000000000004</c:v>
                </c:pt>
                <c:pt idx="8">
                  <c:v>85.35</c:v>
                </c:pt>
                <c:pt idx="9">
                  <c:v>84.975999999999999</c:v>
                </c:pt>
                <c:pt idx="10">
                  <c:v>84.616</c:v>
                </c:pt>
                <c:pt idx="11">
                  <c:v>84.218999999999994</c:v>
                </c:pt>
                <c:pt idx="12">
                  <c:v>83.92</c:v>
                </c:pt>
                <c:pt idx="13">
                  <c:v>80.573999999999998</c:v>
                </c:pt>
                <c:pt idx="14">
                  <c:v>77.843000000000004</c:v>
                </c:pt>
                <c:pt idx="15">
                  <c:v>75.173999999999978</c:v>
                </c:pt>
                <c:pt idx="16">
                  <c:v>72.448000000000022</c:v>
                </c:pt>
                <c:pt idx="17">
                  <c:v>69.753</c:v>
                </c:pt>
                <c:pt idx="18">
                  <c:v>66.952000000000012</c:v>
                </c:pt>
                <c:pt idx="19">
                  <c:v>63.93</c:v>
                </c:pt>
                <c:pt idx="20">
                  <c:v>60.708000000000013</c:v>
                </c:pt>
                <c:pt idx="21">
                  <c:v>57.169000000000011</c:v>
                </c:pt>
              </c:numCache>
            </c:numRef>
          </c:yVal>
          <c:smooth val="0"/>
        </c:ser>
        <c:ser>
          <c:idx val="3"/>
          <c:order val="3"/>
          <c:tx>
            <c:strRef>
              <c:f>Sheet1!$E$1</c:f>
              <c:strCache>
                <c:ptCount val="1"/>
                <c:pt idx="0">
                  <c:v>2006-6/2012 (N = 22,821)</c:v>
                </c:pt>
              </c:strCache>
            </c:strRef>
          </c:tx>
          <c:spPr>
            <a:ln w="41275">
              <a:solidFill>
                <a:srgbClr val="CC99FF"/>
              </a:solidFill>
            </a:ln>
          </c:spPr>
          <c:marker>
            <c:symbol val="none"/>
          </c:marker>
          <c:xVal>
            <c:numRef>
              <c:f>Sheet1!$A$2:$A$31</c:f>
              <c:numCache>
                <c:formatCode>General</c:formatCode>
                <c:ptCount val="30"/>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Sheet1!$E$2:$E$31</c:f>
              <c:numCache>
                <c:formatCode>General</c:formatCode>
                <c:ptCount val="30"/>
                <c:pt idx="0">
                  <c:v>100</c:v>
                </c:pt>
                <c:pt idx="1">
                  <c:v>92.239000000000004</c:v>
                </c:pt>
                <c:pt idx="2">
                  <c:v>90.307000000000002</c:v>
                </c:pt>
                <c:pt idx="3">
                  <c:v>89.082999999999998</c:v>
                </c:pt>
                <c:pt idx="4">
                  <c:v>88.242000000000004</c:v>
                </c:pt>
                <c:pt idx="5">
                  <c:v>87.61</c:v>
                </c:pt>
                <c:pt idx="6">
                  <c:v>87.046000000000006</c:v>
                </c:pt>
                <c:pt idx="7">
                  <c:v>86.543999999999997</c:v>
                </c:pt>
                <c:pt idx="8">
                  <c:v>86.069000000000003</c:v>
                </c:pt>
                <c:pt idx="9">
                  <c:v>85.631</c:v>
                </c:pt>
                <c:pt idx="10">
                  <c:v>85.227000000000004</c:v>
                </c:pt>
                <c:pt idx="11">
                  <c:v>84.924000000000007</c:v>
                </c:pt>
                <c:pt idx="12">
                  <c:v>84.507999999999996</c:v>
                </c:pt>
                <c:pt idx="13">
                  <c:v>81.205000000000013</c:v>
                </c:pt>
                <c:pt idx="14">
                  <c:v>78.191999999999993</c:v>
                </c:pt>
                <c:pt idx="15">
                  <c:v>75.287999999999997</c:v>
                </c:pt>
                <c:pt idx="16">
                  <c:v>72.489999999999995</c:v>
                </c:pt>
                <c:pt idx="17">
                  <c:v>69.408000000000001</c:v>
                </c:pt>
              </c:numCache>
            </c:numRef>
          </c:yVal>
          <c:smooth val="0"/>
        </c:ser>
        <c:dLbls>
          <c:showLegendKey val="0"/>
          <c:showVal val="0"/>
          <c:showCatName val="0"/>
          <c:showSerName val="0"/>
          <c:showPercent val="0"/>
          <c:showBubbleSize val="0"/>
        </c:dLbls>
        <c:axId val="488126128"/>
        <c:axId val="488126520"/>
      </c:scatterChart>
      <c:valAx>
        <c:axId val="488126128"/>
        <c:scaling>
          <c:orientation val="minMax"/>
          <c:max val="18"/>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88126520"/>
        <c:crosses val="autoZero"/>
        <c:crossBetween val="midCat"/>
        <c:majorUnit val="1"/>
      </c:valAx>
      <c:valAx>
        <c:axId val="48812652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88126128"/>
        <c:crosses val="autoZero"/>
        <c:crossBetween val="midCat"/>
        <c:majorUnit val="20"/>
      </c:valAx>
      <c:spPr>
        <a:solidFill>
          <a:schemeClr val="bg2"/>
        </a:solidFill>
        <a:ln>
          <a:solidFill>
            <a:schemeClr val="tx1"/>
          </a:solidFill>
        </a:ln>
      </c:spPr>
    </c:plotArea>
    <c:legend>
      <c:legendPos val="r"/>
      <c:layout>
        <c:manualLayout>
          <c:xMode val="edge"/>
          <c:yMode val="edge"/>
          <c:x val="0.12241887905604718"/>
          <c:y val="0.40322580645161277"/>
          <c:w val="0.28014017606206332"/>
          <c:h val="0.22733991584385285"/>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63859408878533"/>
          <c:h val="0.81644145288290582"/>
        </c:manualLayout>
      </c:layout>
      <c:scatterChart>
        <c:scatterStyle val="lineMarker"/>
        <c:varyColors val="0"/>
        <c:ser>
          <c:idx val="0"/>
          <c:order val="0"/>
          <c:tx>
            <c:strRef>
              <c:f>Sheet1!$B$1</c:f>
              <c:strCache>
                <c:ptCount val="1"/>
                <c:pt idx="0">
                  <c:v>1982-1991 (N = 15,944)</c:v>
                </c:pt>
              </c:strCache>
            </c:strRef>
          </c:tx>
          <c:spPr>
            <a:ln w="41275">
              <a:solidFill>
                <a:srgbClr val="00FFFF"/>
              </a:solidFill>
            </a:ln>
          </c:spPr>
          <c:marker>
            <c:symbol val="none"/>
          </c:marker>
          <c:xVal>
            <c:numRef>
              <c:f>Sheet1!$A$2:$A$31</c:f>
              <c:numCache>
                <c:formatCode>General</c:formatCode>
                <c:ptCount val="30"/>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Sheet1!$B$2:$B$31</c:f>
              <c:numCache>
                <c:formatCode>General</c:formatCode>
                <c:ptCount val="30"/>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94.555999999999983</c:v>
                </c:pt>
                <c:pt idx="14">
                  <c:v>90.078000000000003</c:v>
                </c:pt>
                <c:pt idx="15">
                  <c:v>85.721999999999994</c:v>
                </c:pt>
                <c:pt idx="16">
                  <c:v>81.423000000000002</c:v>
                </c:pt>
                <c:pt idx="17">
                  <c:v>76.641999999999996</c:v>
                </c:pt>
                <c:pt idx="18">
                  <c:v>71.698999999999998</c:v>
                </c:pt>
                <c:pt idx="19">
                  <c:v>66.801999999999992</c:v>
                </c:pt>
                <c:pt idx="20">
                  <c:v>62.253</c:v>
                </c:pt>
                <c:pt idx="21">
                  <c:v>57.705000000000013</c:v>
                </c:pt>
                <c:pt idx="22">
                  <c:v>53.513000000000005</c:v>
                </c:pt>
                <c:pt idx="23">
                  <c:v>49.202000000000012</c:v>
                </c:pt>
                <c:pt idx="24">
                  <c:v>45.454000000000001</c:v>
                </c:pt>
                <c:pt idx="25">
                  <c:v>41.816000000000003</c:v>
                </c:pt>
                <c:pt idx="26">
                  <c:v>38.159000000000006</c:v>
                </c:pt>
                <c:pt idx="27">
                  <c:v>34.367000000000004</c:v>
                </c:pt>
                <c:pt idx="28">
                  <c:v>31.32</c:v>
                </c:pt>
                <c:pt idx="29">
                  <c:v>28.327999999999999</c:v>
                </c:pt>
              </c:numCache>
            </c:numRef>
          </c:yVal>
          <c:smooth val="0"/>
        </c:ser>
        <c:ser>
          <c:idx val="1"/>
          <c:order val="1"/>
          <c:tx>
            <c:strRef>
              <c:f>Sheet1!$C$1</c:f>
              <c:strCache>
                <c:ptCount val="1"/>
                <c:pt idx="0">
                  <c:v>1992-2001 (N = 30,855)</c:v>
                </c:pt>
              </c:strCache>
            </c:strRef>
          </c:tx>
          <c:spPr>
            <a:ln w="41275">
              <a:solidFill>
                <a:srgbClr val="00FF00"/>
              </a:solidFill>
              <a:prstDash val="solid"/>
            </a:ln>
          </c:spPr>
          <c:marker>
            <c:symbol val="none"/>
          </c:marker>
          <c:xVal>
            <c:numRef>
              <c:f>Sheet1!$A$2:$A$31</c:f>
              <c:numCache>
                <c:formatCode>General</c:formatCode>
                <c:ptCount val="30"/>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Sheet1!$C$2:$C$31</c:f>
              <c:numCache>
                <c:formatCode>General</c:formatCode>
                <c:ptCount val="30"/>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95.551000000000002</c:v>
                </c:pt>
                <c:pt idx="14">
                  <c:v>92.034000000000006</c:v>
                </c:pt>
                <c:pt idx="15">
                  <c:v>88.524999999999991</c:v>
                </c:pt>
                <c:pt idx="16">
                  <c:v>84.8</c:v>
                </c:pt>
                <c:pt idx="17">
                  <c:v>81.034000000000006</c:v>
                </c:pt>
                <c:pt idx="18">
                  <c:v>77.042000000000002</c:v>
                </c:pt>
                <c:pt idx="19">
                  <c:v>72.980999999999995</c:v>
                </c:pt>
                <c:pt idx="20">
                  <c:v>68.86999999999999</c:v>
                </c:pt>
                <c:pt idx="21">
                  <c:v>64.86</c:v>
                </c:pt>
                <c:pt idx="22">
                  <c:v>60.694000000000003</c:v>
                </c:pt>
                <c:pt idx="23">
                  <c:v>56.620000000000012</c:v>
                </c:pt>
                <c:pt idx="24">
                  <c:v>52.496000000000002</c:v>
                </c:pt>
                <c:pt idx="25">
                  <c:v>48.557000000000002</c:v>
                </c:pt>
                <c:pt idx="26">
                  <c:v>44.227000000000011</c:v>
                </c:pt>
                <c:pt idx="27">
                  <c:v>40.437000000000005</c:v>
                </c:pt>
                <c:pt idx="28">
                  <c:v>36.648000000000003</c:v>
                </c:pt>
                <c:pt idx="29">
                  <c:v>33.200000000000003</c:v>
                </c:pt>
              </c:numCache>
            </c:numRef>
          </c:yVal>
          <c:smooth val="0"/>
        </c:ser>
        <c:ser>
          <c:idx val="2"/>
          <c:order val="2"/>
          <c:tx>
            <c:strRef>
              <c:f>Sheet1!$D$1</c:f>
              <c:strCache>
                <c:ptCount val="1"/>
                <c:pt idx="0">
                  <c:v>2002-2005 (N = 10,915)</c:v>
                </c:pt>
              </c:strCache>
            </c:strRef>
          </c:tx>
          <c:spPr>
            <a:ln w="41275">
              <a:solidFill>
                <a:srgbClr val="FF0000"/>
              </a:solidFill>
            </a:ln>
          </c:spPr>
          <c:marker>
            <c:symbol val="none"/>
          </c:marker>
          <c:xVal>
            <c:numRef>
              <c:f>Sheet1!$A$2:$A$31</c:f>
              <c:numCache>
                <c:formatCode>General</c:formatCode>
                <c:ptCount val="30"/>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Sheet1!$D$2:$D$31</c:f>
              <c:numCache>
                <c:formatCode>General</c:formatCode>
                <c:ptCount val="30"/>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96.013999999999996</c:v>
                </c:pt>
                <c:pt idx="14">
                  <c:v>92.757999999999996</c:v>
                </c:pt>
                <c:pt idx="15">
                  <c:v>89.578000000000003</c:v>
                </c:pt>
                <c:pt idx="16">
                  <c:v>86.33</c:v>
                </c:pt>
                <c:pt idx="17">
                  <c:v>83.119</c:v>
                </c:pt>
                <c:pt idx="18">
                  <c:v>79.781000000000006</c:v>
                </c:pt>
                <c:pt idx="19">
                  <c:v>76.179999999999978</c:v>
                </c:pt>
                <c:pt idx="20">
                  <c:v>72.340999999999994</c:v>
                </c:pt>
                <c:pt idx="21">
                  <c:v>68.122999999999948</c:v>
                </c:pt>
              </c:numCache>
            </c:numRef>
          </c:yVal>
          <c:smooth val="0"/>
        </c:ser>
        <c:ser>
          <c:idx val="3"/>
          <c:order val="3"/>
          <c:tx>
            <c:strRef>
              <c:f>Sheet1!$E$1</c:f>
              <c:strCache>
                <c:ptCount val="1"/>
                <c:pt idx="0">
                  <c:v>2006-6/2012 (N = 17,450)</c:v>
                </c:pt>
              </c:strCache>
            </c:strRef>
          </c:tx>
          <c:spPr>
            <a:ln w="41275">
              <a:solidFill>
                <a:srgbClr val="CC99FF"/>
              </a:solidFill>
            </a:ln>
          </c:spPr>
          <c:marker>
            <c:symbol val="none"/>
          </c:marker>
          <c:xVal>
            <c:numRef>
              <c:f>Sheet1!$A$2:$A$31</c:f>
              <c:numCache>
                <c:formatCode>General</c:formatCode>
                <c:ptCount val="30"/>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Sheet1!$E$2:$E$31</c:f>
              <c:numCache>
                <c:formatCode>General</c:formatCode>
                <c:ptCount val="30"/>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96.092000000000013</c:v>
                </c:pt>
                <c:pt idx="14">
                  <c:v>92.525999999999982</c:v>
                </c:pt>
                <c:pt idx="15">
                  <c:v>89.09</c:v>
                </c:pt>
                <c:pt idx="16">
                  <c:v>85.778999999999982</c:v>
                </c:pt>
                <c:pt idx="17">
                  <c:v>82.131999999999991</c:v>
                </c:pt>
              </c:numCache>
            </c:numRef>
          </c:yVal>
          <c:smooth val="0"/>
        </c:ser>
        <c:dLbls>
          <c:showLegendKey val="0"/>
          <c:showVal val="0"/>
          <c:showCatName val="0"/>
          <c:showSerName val="0"/>
          <c:showPercent val="0"/>
          <c:showBubbleSize val="0"/>
        </c:dLbls>
        <c:axId val="488127304"/>
        <c:axId val="488127696"/>
      </c:scatterChart>
      <c:valAx>
        <c:axId val="488127304"/>
        <c:scaling>
          <c:orientation val="minMax"/>
          <c:max val="18"/>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88127696"/>
        <c:crosses val="autoZero"/>
        <c:crossBetween val="midCat"/>
        <c:majorUnit val="1"/>
      </c:valAx>
      <c:valAx>
        <c:axId val="48812769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88127304"/>
        <c:crosses val="autoZero"/>
        <c:crossBetween val="midCat"/>
        <c:majorUnit val="20"/>
      </c:valAx>
      <c:spPr>
        <a:solidFill>
          <a:schemeClr val="bg2"/>
        </a:solidFill>
        <a:ln>
          <a:solidFill>
            <a:schemeClr val="tx1"/>
          </a:solidFill>
        </a:ln>
      </c:spPr>
    </c:plotArea>
    <c:legend>
      <c:legendPos val="r"/>
      <c:layout>
        <c:manualLayout>
          <c:xMode val="edge"/>
          <c:yMode val="edge"/>
          <c:x val="0.64601769911504425"/>
          <c:y val="4.8387096774193554E-2"/>
          <c:w val="0.28014017606206332"/>
          <c:h val="0.2310066886800440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4244E-2"/>
          <c:y val="6.2019180294770854E-2"/>
          <c:w val="0.87737962511323264"/>
          <c:h val="0.78567231980617802"/>
        </c:manualLayout>
      </c:layout>
      <c:scatterChart>
        <c:scatterStyle val="lineMarker"/>
        <c:varyColors val="0"/>
        <c:ser>
          <c:idx val="0"/>
          <c:order val="0"/>
          <c:tx>
            <c:strRef>
              <c:f>Sheet1!$B$1</c:f>
              <c:strCache>
                <c:ptCount val="1"/>
                <c:pt idx="0">
                  <c:v>Cardiomyopathy (N=44,736)</c:v>
                </c:pt>
              </c:strCache>
            </c:strRef>
          </c:tx>
          <c:spPr>
            <a:ln w="41275">
              <a:solidFill>
                <a:srgbClr val="FFFF0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Sheet1!$B$2:$B$50</c:f>
              <c:numCache>
                <c:formatCode>General</c:formatCode>
                <c:ptCount val="49"/>
                <c:pt idx="0">
                  <c:v>100</c:v>
                </c:pt>
                <c:pt idx="1">
                  <c:v>95.5</c:v>
                </c:pt>
                <c:pt idx="2">
                  <c:v>93.626000000000005</c:v>
                </c:pt>
                <c:pt idx="3">
                  <c:v>92.623000000000005</c:v>
                </c:pt>
                <c:pt idx="4">
                  <c:v>91.626999999999995</c:v>
                </c:pt>
                <c:pt idx="5">
                  <c:v>90.787999999999997</c:v>
                </c:pt>
                <c:pt idx="6">
                  <c:v>90.244</c:v>
                </c:pt>
                <c:pt idx="7">
                  <c:v>89.683999999999997</c:v>
                </c:pt>
                <c:pt idx="8">
                  <c:v>89.262</c:v>
                </c:pt>
                <c:pt idx="9">
                  <c:v>88.866</c:v>
                </c:pt>
                <c:pt idx="10">
                  <c:v>88.524000000000001</c:v>
                </c:pt>
                <c:pt idx="11">
                  <c:v>88.281000000000006</c:v>
                </c:pt>
                <c:pt idx="12">
                  <c:v>87.997</c:v>
                </c:pt>
                <c:pt idx="13">
                  <c:v>87.823999999999998</c:v>
                </c:pt>
                <c:pt idx="14">
                  <c:v>87.643000000000001</c:v>
                </c:pt>
                <c:pt idx="15">
                  <c:v>87.441999999999993</c:v>
                </c:pt>
                <c:pt idx="16">
                  <c:v>87.29</c:v>
                </c:pt>
                <c:pt idx="17">
                  <c:v>87.075999999999993</c:v>
                </c:pt>
                <c:pt idx="18">
                  <c:v>86.896000000000001</c:v>
                </c:pt>
                <c:pt idx="19">
                  <c:v>86.74</c:v>
                </c:pt>
                <c:pt idx="20">
                  <c:v>86.543999999999997</c:v>
                </c:pt>
                <c:pt idx="21">
                  <c:v>86.406999999999996</c:v>
                </c:pt>
                <c:pt idx="22">
                  <c:v>86.215999999999994</c:v>
                </c:pt>
                <c:pt idx="23">
                  <c:v>86.058999999999997</c:v>
                </c:pt>
                <c:pt idx="24">
                  <c:v>85.941000000000003</c:v>
                </c:pt>
                <c:pt idx="25">
                  <c:v>85.777000000000001</c:v>
                </c:pt>
                <c:pt idx="26">
                  <c:v>85.659000000000006</c:v>
                </c:pt>
                <c:pt idx="27">
                  <c:v>85.539000000000001</c:v>
                </c:pt>
                <c:pt idx="28">
                  <c:v>85.418000000000006</c:v>
                </c:pt>
                <c:pt idx="29">
                  <c:v>85.290999999999997</c:v>
                </c:pt>
                <c:pt idx="30">
                  <c:v>85.138000000000005</c:v>
                </c:pt>
                <c:pt idx="31">
                  <c:v>85.02</c:v>
                </c:pt>
                <c:pt idx="32">
                  <c:v>84.885000000000005</c:v>
                </c:pt>
                <c:pt idx="33">
                  <c:v>84.73</c:v>
                </c:pt>
                <c:pt idx="34">
                  <c:v>84.593000000000004</c:v>
                </c:pt>
                <c:pt idx="35">
                  <c:v>84.477000000000004</c:v>
                </c:pt>
                <c:pt idx="36">
                  <c:v>84.388999999999996</c:v>
                </c:pt>
                <c:pt idx="37">
                  <c:v>84.236000000000004</c:v>
                </c:pt>
                <c:pt idx="38">
                  <c:v>84.114999999999995</c:v>
                </c:pt>
                <c:pt idx="39">
                  <c:v>84.037999999999997</c:v>
                </c:pt>
                <c:pt idx="40">
                  <c:v>83.930999999999997</c:v>
                </c:pt>
                <c:pt idx="41">
                  <c:v>83.844999999999999</c:v>
                </c:pt>
                <c:pt idx="42">
                  <c:v>83.712999999999994</c:v>
                </c:pt>
                <c:pt idx="43">
                  <c:v>83.635999999999996</c:v>
                </c:pt>
                <c:pt idx="44">
                  <c:v>83.537999999999997</c:v>
                </c:pt>
                <c:pt idx="45">
                  <c:v>83.406999999999996</c:v>
                </c:pt>
                <c:pt idx="46">
                  <c:v>83.307000000000002</c:v>
                </c:pt>
                <c:pt idx="47">
                  <c:v>83.242999999999995</c:v>
                </c:pt>
                <c:pt idx="48">
                  <c:v>83.156000000000006</c:v>
                </c:pt>
              </c:numCache>
            </c:numRef>
          </c:yVal>
          <c:smooth val="0"/>
        </c:ser>
        <c:ser>
          <c:idx val="1"/>
          <c:order val="1"/>
          <c:tx>
            <c:strRef>
              <c:f>Sheet1!$C$1</c:f>
              <c:strCache>
                <c:ptCount val="1"/>
                <c:pt idx="0">
                  <c:v>CAD (N=40,272)</c:v>
                </c:pt>
              </c:strCache>
            </c:strRef>
          </c:tx>
          <c:spPr>
            <a:ln w="41275">
              <a:solidFill>
                <a:srgbClr val="FF0000"/>
              </a:solidFill>
              <a:prstDash val="solid"/>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Sheet1!$C$2:$C$50</c:f>
              <c:numCache>
                <c:formatCode>General</c:formatCode>
                <c:ptCount val="49"/>
                <c:pt idx="0">
                  <c:v>100</c:v>
                </c:pt>
                <c:pt idx="1">
                  <c:v>94.132999999999996</c:v>
                </c:pt>
                <c:pt idx="2">
                  <c:v>92.254000000000005</c:v>
                </c:pt>
                <c:pt idx="3">
                  <c:v>91.058999999999997</c:v>
                </c:pt>
                <c:pt idx="4">
                  <c:v>90.034000000000006</c:v>
                </c:pt>
                <c:pt idx="5">
                  <c:v>89.14</c:v>
                </c:pt>
                <c:pt idx="6">
                  <c:v>88.584999999999994</c:v>
                </c:pt>
                <c:pt idx="7">
                  <c:v>88.072999999999993</c:v>
                </c:pt>
                <c:pt idx="8">
                  <c:v>87.606999999999999</c:v>
                </c:pt>
                <c:pt idx="9">
                  <c:v>87.102000000000004</c:v>
                </c:pt>
                <c:pt idx="10">
                  <c:v>86.731999999999999</c:v>
                </c:pt>
                <c:pt idx="11">
                  <c:v>86.506</c:v>
                </c:pt>
                <c:pt idx="12">
                  <c:v>86.194999999999993</c:v>
                </c:pt>
                <c:pt idx="13">
                  <c:v>85.960999999999999</c:v>
                </c:pt>
                <c:pt idx="14">
                  <c:v>85.71</c:v>
                </c:pt>
                <c:pt idx="15">
                  <c:v>85.477000000000004</c:v>
                </c:pt>
                <c:pt idx="16">
                  <c:v>85.263000000000005</c:v>
                </c:pt>
                <c:pt idx="17">
                  <c:v>85.072999999999993</c:v>
                </c:pt>
                <c:pt idx="18">
                  <c:v>84.897000000000006</c:v>
                </c:pt>
                <c:pt idx="19">
                  <c:v>84.716999999999999</c:v>
                </c:pt>
                <c:pt idx="20">
                  <c:v>84.534000000000006</c:v>
                </c:pt>
                <c:pt idx="21">
                  <c:v>84.373000000000005</c:v>
                </c:pt>
                <c:pt idx="22">
                  <c:v>84.254000000000005</c:v>
                </c:pt>
                <c:pt idx="23">
                  <c:v>84.099000000000004</c:v>
                </c:pt>
                <c:pt idx="24">
                  <c:v>83.918000000000006</c:v>
                </c:pt>
                <c:pt idx="25">
                  <c:v>83.75</c:v>
                </c:pt>
                <c:pt idx="26">
                  <c:v>83.581000000000003</c:v>
                </c:pt>
                <c:pt idx="27">
                  <c:v>83.436000000000007</c:v>
                </c:pt>
                <c:pt idx="28">
                  <c:v>83.254999999999995</c:v>
                </c:pt>
                <c:pt idx="29">
                  <c:v>83.125</c:v>
                </c:pt>
                <c:pt idx="30">
                  <c:v>82.977000000000004</c:v>
                </c:pt>
                <c:pt idx="31">
                  <c:v>82.846999999999994</c:v>
                </c:pt>
                <c:pt idx="32">
                  <c:v>82.721999999999994</c:v>
                </c:pt>
                <c:pt idx="33">
                  <c:v>82.575999999999993</c:v>
                </c:pt>
                <c:pt idx="34">
                  <c:v>82.459000000000003</c:v>
                </c:pt>
                <c:pt idx="35">
                  <c:v>82.361999999999995</c:v>
                </c:pt>
                <c:pt idx="36">
                  <c:v>82.244</c:v>
                </c:pt>
                <c:pt idx="37">
                  <c:v>82.131</c:v>
                </c:pt>
                <c:pt idx="38">
                  <c:v>82.042000000000002</c:v>
                </c:pt>
                <c:pt idx="39">
                  <c:v>81.944999999999993</c:v>
                </c:pt>
                <c:pt idx="40">
                  <c:v>81.811999999999998</c:v>
                </c:pt>
                <c:pt idx="41">
                  <c:v>81.763000000000005</c:v>
                </c:pt>
                <c:pt idx="42">
                  <c:v>81.668000000000006</c:v>
                </c:pt>
                <c:pt idx="43">
                  <c:v>81.555000000000007</c:v>
                </c:pt>
                <c:pt idx="44">
                  <c:v>81.475999999999999</c:v>
                </c:pt>
                <c:pt idx="45">
                  <c:v>81.378</c:v>
                </c:pt>
                <c:pt idx="46">
                  <c:v>81.290999999999997</c:v>
                </c:pt>
                <c:pt idx="47">
                  <c:v>81.213999999999999</c:v>
                </c:pt>
                <c:pt idx="48">
                  <c:v>81.076999999999998</c:v>
                </c:pt>
              </c:numCache>
            </c:numRef>
          </c:yVal>
          <c:smooth val="0"/>
        </c:ser>
        <c:ser>
          <c:idx val="2"/>
          <c:order val="2"/>
          <c:tx>
            <c:strRef>
              <c:f>Sheet1!$D$1</c:f>
              <c:strCache>
                <c:ptCount val="1"/>
                <c:pt idx="0">
                  <c:v>Congenital (N=1,983)</c:v>
                </c:pt>
              </c:strCache>
            </c:strRef>
          </c:tx>
          <c:spPr>
            <a:ln w="41275">
              <a:solidFill>
                <a:srgbClr val="0066FF"/>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Sheet1!$D$2:$D$50</c:f>
              <c:numCache>
                <c:formatCode>General</c:formatCode>
                <c:ptCount val="49"/>
                <c:pt idx="0">
                  <c:v>100</c:v>
                </c:pt>
                <c:pt idx="1">
                  <c:v>89.703000000000003</c:v>
                </c:pt>
                <c:pt idx="2">
                  <c:v>85.947999999999993</c:v>
                </c:pt>
                <c:pt idx="3">
                  <c:v>84.47</c:v>
                </c:pt>
                <c:pt idx="4">
                  <c:v>83.037000000000006</c:v>
                </c:pt>
                <c:pt idx="5">
                  <c:v>81.855999999999995</c:v>
                </c:pt>
                <c:pt idx="6">
                  <c:v>81.497</c:v>
                </c:pt>
                <c:pt idx="7">
                  <c:v>81.084999999999994</c:v>
                </c:pt>
                <c:pt idx="8">
                  <c:v>80.878</c:v>
                </c:pt>
                <c:pt idx="9">
                  <c:v>80.62</c:v>
                </c:pt>
                <c:pt idx="10">
                  <c:v>80.361999999999995</c:v>
                </c:pt>
                <c:pt idx="11">
                  <c:v>80.103999999999999</c:v>
                </c:pt>
                <c:pt idx="12">
                  <c:v>79.896000000000001</c:v>
                </c:pt>
                <c:pt idx="13">
                  <c:v>79.844999999999999</c:v>
                </c:pt>
                <c:pt idx="14">
                  <c:v>79.741</c:v>
                </c:pt>
                <c:pt idx="15">
                  <c:v>79.481999999999999</c:v>
                </c:pt>
                <c:pt idx="16">
                  <c:v>79.221999999999994</c:v>
                </c:pt>
                <c:pt idx="17">
                  <c:v>79.117999999999995</c:v>
                </c:pt>
                <c:pt idx="18">
                  <c:v>79.013999999999996</c:v>
                </c:pt>
                <c:pt idx="19">
                  <c:v>78.962000000000003</c:v>
                </c:pt>
                <c:pt idx="20">
                  <c:v>78.858000000000004</c:v>
                </c:pt>
                <c:pt idx="21">
                  <c:v>78.805999999999997</c:v>
                </c:pt>
                <c:pt idx="22">
                  <c:v>78.754000000000005</c:v>
                </c:pt>
                <c:pt idx="23">
                  <c:v>78.701999999999998</c:v>
                </c:pt>
                <c:pt idx="24">
                  <c:v>78.546000000000006</c:v>
                </c:pt>
                <c:pt idx="25">
                  <c:v>78.441000000000003</c:v>
                </c:pt>
                <c:pt idx="26">
                  <c:v>78.388999999999996</c:v>
                </c:pt>
                <c:pt idx="27">
                  <c:v>78.337000000000003</c:v>
                </c:pt>
                <c:pt idx="28">
                  <c:v>78.284999999999997</c:v>
                </c:pt>
                <c:pt idx="29">
                  <c:v>78.180999999999997</c:v>
                </c:pt>
                <c:pt idx="30">
                  <c:v>77.971999999999994</c:v>
                </c:pt>
                <c:pt idx="31">
                  <c:v>77.92</c:v>
                </c:pt>
                <c:pt idx="32">
                  <c:v>77.712000000000003</c:v>
                </c:pt>
                <c:pt idx="33">
                  <c:v>77.712000000000003</c:v>
                </c:pt>
                <c:pt idx="34">
                  <c:v>77.712000000000003</c:v>
                </c:pt>
                <c:pt idx="35">
                  <c:v>77.659000000000006</c:v>
                </c:pt>
                <c:pt idx="36">
                  <c:v>77.606999999999999</c:v>
                </c:pt>
                <c:pt idx="37">
                  <c:v>77.555000000000007</c:v>
                </c:pt>
                <c:pt idx="38">
                  <c:v>77.450999999999993</c:v>
                </c:pt>
                <c:pt idx="39">
                  <c:v>77.397999999999996</c:v>
                </c:pt>
                <c:pt idx="40">
                  <c:v>77.346000000000004</c:v>
                </c:pt>
                <c:pt idx="41">
                  <c:v>77.242000000000004</c:v>
                </c:pt>
                <c:pt idx="42">
                  <c:v>77.242000000000004</c:v>
                </c:pt>
                <c:pt idx="43">
                  <c:v>77.242000000000004</c:v>
                </c:pt>
                <c:pt idx="44">
                  <c:v>77.188999999999993</c:v>
                </c:pt>
                <c:pt idx="45">
                  <c:v>77.084000000000003</c:v>
                </c:pt>
                <c:pt idx="46">
                  <c:v>76.978999999999999</c:v>
                </c:pt>
                <c:pt idx="47">
                  <c:v>76.873000000000005</c:v>
                </c:pt>
                <c:pt idx="48">
                  <c:v>76.712999999999994</c:v>
                </c:pt>
              </c:numCache>
            </c:numRef>
          </c:yVal>
          <c:smooth val="0"/>
        </c:ser>
        <c:ser>
          <c:idx val="3"/>
          <c:order val="3"/>
          <c:tx>
            <c:strRef>
              <c:f>Sheet1!$E$1</c:f>
              <c:strCache>
                <c:ptCount val="1"/>
                <c:pt idx="0">
                  <c:v>Retransplant (N=1,997)</c:v>
                </c:pt>
              </c:strCache>
            </c:strRef>
          </c:tx>
          <c:spPr>
            <a:ln w="41275">
              <a:solidFill>
                <a:srgbClr val="00FF0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Sheet1!$E$2:$E$50</c:f>
              <c:numCache>
                <c:formatCode>General</c:formatCode>
                <c:ptCount val="49"/>
                <c:pt idx="0">
                  <c:v>100</c:v>
                </c:pt>
                <c:pt idx="1">
                  <c:v>89.423000000000002</c:v>
                </c:pt>
                <c:pt idx="2">
                  <c:v>86.75</c:v>
                </c:pt>
                <c:pt idx="3">
                  <c:v>84.727000000000004</c:v>
                </c:pt>
                <c:pt idx="4">
                  <c:v>83.355999999999995</c:v>
                </c:pt>
                <c:pt idx="5">
                  <c:v>81.831000000000003</c:v>
                </c:pt>
                <c:pt idx="6">
                  <c:v>81.22</c:v>
                </c:pt>
                <c:pt idx="7">
                  <c:v>80.66</c:v>
                </c:pt>
                <c:pt idx="8">
                  <c:v>79.843999999999994</c:v>
                </c:pt>
                <c:pt idx="9">
                  <c:v>79.334000000000003</c:v>
                </c:pt>
                <c:pt idx="10">
                  <c:v>78.772000000000006</c:v>
                </c:pt>
                <c:pt idx="11">
                  <c:v>78.055000000000007</c:v>
                </c:pt>
                <c:pt idx="12">
                  <c:v>77.747</c:v>
                </c:pt>
                <c:pt idx="13">
                  <c:v>77.542000000000002</c:v>
                </c:pt>
                <c:pt idx="14">
                  <c:v>77.284999999999997</c:v>
                </c:pt>
                <c:pt idx="15">
                  <c:v>76.668000000000006</c:v>
                </c:pt>
                <c:pt idx="16">
                  <c:v>76.462000000000003</c:v>
                </c:pt>
                <c:pt idx="17">
                  <c:v>76.358999999999995</c:v>
                </c:pt>
                <c:pt idx="18">
                  <c:v>75.998000000000005</c:v>
                </c:pt>
                <c:pt idx="19">
                  <c:v>75.481999999999999</c:v>
                </c:pt>
                <c:pt idx="20">
                  <c:v>75.224000000000004</c:v>
                </c:pt>
                <c:pt idx="21">
                  <c:v>74.965999999999994</c:v>
                </c:pt>
                <c:pt idx="22">
                  <c:v>74.760000000000005</c:v>
                </c:pt>
                <c:pt idx="23">
                  <c:v>74.501000000000005</c:v>
                </c:pt>
                <c:pt idx="24">
                  <c:v>74.242999999999995</c:v>
                </c:pt>
                <c:pt idx="25">
                  <c:v>74.087999999999994</c:v>
                </c:pt>
                <c:pt idx="26">
                  <c:v>73.933000000000007</c:v>
                </c:pt>
                <c:pt idx="27">
                  <c:v>73.727000000000004</c:v>
                </c:pt>
                <c:pt idx="28">
                  <c:v>73.623000000000005</c:v>
                </c:pt>
                <c:pt idx="29">
                  <c:v>73.417000000000002</c:v>
                </c:pt>
                <c:pt idx="30">
                  <c:v>73.106999999999999</c:v>
                </c:pt>
                <c:pt idx="31">
                  <c:v>72.900000000000006</c:v>
                </c:pt>
                <c:pt idx="32">
                  <c:v>72.692999999999998</c:v>
                </c:pt>
                <c:pt idx="33">
                  <c:v>72.486000000000004</c:v>
                </c:pt>
                <c:pt idx="34">
                  <c:v>72.227000000000004</c:v>
                </c:pt>
                <c:pt idx="35">
                  <c:v>71.966999999999999</c:v>
                </c:pt>
                <c:pt idx="36">
                  <c:v>71.811999999999998</c:v>
                </c:pt>
                <c:pt idx="37">
                  <c:v>71.5</c:v>
                </c:pt>
                <c:pt idx="38">
                  <c:v>71.343999999999994</c:v>
                </c:pt>
                <c:pt idx="39">
                  <c:v>71.239999999999995</c:v>
                </c:pt>
                <c:pt idx="40">
                  <c:v>71.135999999999996</c:v>
                </c:pt>
                <c:pt idx="41">
                  <c:v>70.98</c:v>
                </c:pt>
                <c:pt idx="42">
                  <c:v>70.876000000000005</c:v>
                </c:pt>
                <c:pt idx="43">
                  <c:v>70.876000000000005</c:v>
                </c:pt>
                <c:pt idx="44">
                  <c:v>70.718999999999994</c:v>
                </c:pt>
                <c:pt idx="45">
                  <c:v>70.510000000000005</c:v>
                </c:pt>
                <c:pt idx="46">
                  <c:v>70.406000000000006</c:v>
                </c:pt>
                <c:pt idx="47">
                  <c:v>70.352999999999994</c:v>
                </c:pt>
                <c:pt idx="48">
                  <c:v>70.248000000000005</c:v>
                </c:pt>
              </c:numCache>
            </c:numRef>
          </c:yVal>
          <c:smooth val="0"/>
        </c:ser>
        <c:ser>
          <c:idx val="4"/>
          <c:order val="4"/>
          <c:tx>
            <c:strRef>
              <c:f>Sheet1!$F$1</c:f>
              <c:strCache>
                <c:ptCount val="1"/>
                <c:pt idx="0">
                  <c:v>Valvular (N=3,469)</c:v>
                </c:pt>
              </c:strCache>
            </c:strRef>
          </c:tx>
          <c:spPr>
            <a:ln w="41275">
              <a:solidFill>
                <a:srgbClr val="FF00FF"/>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Sheet1!$F$2:$F$50</c:f>
              <c:numCache>
                <c:formatCode>General</c:formatCode>
                <c:ptCount val="49"/>
                <c:pt idx="0">
                  <c:v>100</c:v>
                </c:pt>
                <c:pt idx="1">
                  <c:v>92.034000000000006</c:v>
                </c:pt>
                <c:pt idx="2">
                  <c:v>89.221999999999994</c:v>
                </c:pt>
                <c:pt idx="3">
                  <c:v>87.506</c:v>
                </c:pt>
                <c:pt idx="4">
                  <c:v>85.927999999999997</c:v>
                </c:pt>
                <c:pt idx="5">
                  <c:v>84.757000000000005</c:v>
                </c:pt>
                <c:pt idx="6">
                  <c:v>84.257999999999996</c:v>
                </c:pt>
                <c:pt idx="7">
                  <c:v>83.611999999999995</c:v>
                </c:pt>
                <c:pt idx="8">
                  <c:v>83.111999999999995</c:v>
                </c:pt>
                <c:pt idx="9">
                  <c:v>82.671000000000006</c:v>
                </c:pt>
                <c:pt idx="10">
                  <c:v>82.198999999999998</c:v>
                </c:pt>
                <c:pt idx="11">
                  <c:v>81.903999999999996</c:v>
                </c:pt>
                <c:pt idx="12">
                  <c:v>81.55</c:v>
                </c:pt>
                <c:pt idx="13">
                  <c:v>81.167000000000002</c:v>
                </c:pt>
                <c:pt idx="14">
                  <c:v>80.959999999999994</c:v>
                </c:pt>
                <c:pt idx="15">
                  <c:v>80.783000000000001</c:v>
                </c:pt>
                <c:pt idx="16">
                  <c:v>80.575999999999993</c:v>
                </c:pt>
                <c:pt idx="17">
                  <c:v>80.369</c:v>
                </c:pt>
                <c:pt idx="18">
                  <c:v>80.191999999999993</c:v>
                </c:pt>
                <c:pt idx="19">
                  <c:v>80.072999999999993</c:v>
                </c:pt>
                <c:pt idx="20">
                  <c:v>79.778000000000006</c:v>
                </c:pt>
                <c:pt idx="21">
                  <c:v>79.66</c:v>
                </c:pt>
                <c:pt idx="22">
                  <c:v>79.423000000000002</c:v>
                </c:pt>
                <c:pt idx="23">
                  <c:v>79.275000000000006</c:v>
                </c:pt>
                <c:pt idx="24">
                  <c:v>79.245000000000005</c:v>
                </c:pt>
                <c:pt idx="25">
                  <c:v>79.096999999999994</c:v>
                </c:pt>
                <c:pt idx="26">
                  <c:v>79.067999999999998</c:v>
                </c:pt>
                <c:pt idx="27">
                  <c:v>79.037999999999997</c:v>
                </c:pt>
                <c:pt idx="28">
                  <c:v>79.007999999999996</c:v>
                </c:pt>
                <c:pt idx="29">
                  <c:v>78.801000000000002</c:v>
                </c:pt>
                <c:pt idx="30">
                  <c:v>78.712000000000003</c:v>
                </c:pt>
                <c:pt idx="31">
                  <c:v>78.623000000000005</c:v>
                </c:pt>
                <c:pt idx="32">
                  <c:v>78.415999999999997</c:v>
                </c:pt>
                <c:pt idx="33">
                  <c:v>78.296999999999997</c:v>
                </c:pt>
                <c:pt idx="34">
                  <c:v>78.177999999999997</c:v>
                </c:pt>
                <c:pt idx="35">
                  <c:v>77.881</c:v>
                </c:pt>
                <c:pt idx="36">
                  <c:v>77.852000000000004</c:v>
                </c:pt>
                <c:pt idx="37">
                  <c:v>77.762</c:v>
                </c:pt>
                <c:pt idx="38">
                  <c:v>77.703000000000003</c:v>
                </c:pt>
                <c:pt idx="39">
                  <c:v>77.584000000000003</c:v>
                </c:pt>
                <c:pt idx="40">
                  <c:v>77.465000000000003</c:v>
                </c:pt>
                <c:pt idx="41">
                  <c:v>77.376000000000005</c:v>
                </c:pt>
                <c:pt idx="42">
                  <c:v>77.227000000000004</c:v>
                </c:pt>
                <c:pt idx="43">
                  <c:v>77.137</c:v>
                </c:pt>
                <c:pt idx="44">
                  <c:v>77.106999999999999</c:v>
                </c:pt>
                <c:pt idx="45">
                  <c:v>77.048000000000002</c:v>
                </c:pt>
                <c:pt idx="46">
                  <c:v>76.957999999999998</c:v>
                </c:pt>
                <c:pt idx="47">
                  <c:v>76.808999999999997</c:v>
                </c:pt>
                <c:pt idx="48">
                  <c:v>76.778999999999996</c:v>
                </c:pt>
              </c:numCache>
            </c:numRef>
          </c:yVal>
          <c:smooth val="0"/>
        </c:ser>
        <c:dLbls>
          <c:showLegendKey val="0"/>
          <c:showVal val="0"/>
          <c:showCatName val="0"/>
          <c:showSerName val="0"/>
          <c:showPercent val="0"/>
          <c:showBubbleSize val="0"/>
        </c:dLbls>
        <c:axId val="488128480"/>
        <c:axId val="488128872"/>
      </c:scatterChart>
      <c:valAx>
        <c:axId val="488128480"/>
        <c:scaling>
          <c:orientation val="minMax"/>
          <c:max val="12"/>
          <c:min val="0"/>
        </c:scaling>
        <c:delete val="0"/>
        <c:axPos val="b"/>
        <c:title>
          <c:tx>
            <c:rich>
              <a:bodyPr/>
              <a:lstStyle/>
              <a:p>
                <a:pPr>
                  <a:defRPr sz="1700"/>
                </a:pPr>
                <a:r>
                  <a:rPr lang="en-US" sz="1700" dirty="0" smtClean="0"/>
                  <a:t>Months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88128872"/>
        <c:crosses val="autoZero"/>
        <c:crossBetween val="midCat"/>
        <c:majorUnit val="1"/>
      </c:valAx>
      <c:valAx>
        <c:axId val="48812887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88128480"/>
        <c:crosses val="autoZero"/>
        <c:crossBetween val="midCat"/>
        <c:majorUnit val="20"/>
      </c:valAx>
      <c:spPr>
        <a:solidFill>
          <a:schemeClr val="bg2"/>
        </a:solidFill>
        <a:ln>
          <a:solidFill>
            <a:schemeClr val="tx1"/>
          </a:solidFill>
        </a:ln>
      </c:spPr>
    </c:plotArea>
    <c:legend>
      <c:legendPos val="r"/>
      <c:layout>
        <c:manualLayout>
          <c:xMode val="edge"/>
          <c:yMode val="edge"/>
          <c:x val="8.8495575221240561E-2"/>
          <c:y val="0.61687341005452589"/>
          <c:w val="0.77786878963138462"/>
          <c:h val="0.21645992327882091"/>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4744E-2"/>
          <c:y val="9.0224308499901248E-2"/>
          <c:w val="0.89360381390380494"/>
          <c:h val="0.78567231980617802"/>
        </c:manualLayout>
      </c:layout>
      <c:scatterChart>
        <c:scatterStyle val="lineMarker"/>
        <c:varyColors val="0"/>
        <c:ser>
          <c:idx val="0"/>
          <c:order val="0"/>
          <c:tx>
            <c:strRef>
              <c:f>Sheet1!$B$1</c:f>
              <c:strCache>
                <c:ptCount val="1"/>
                <c:pt idx="0">
                  <c:v>Cardiomyopathy (N=44,736)</c:v>
                </c:pt>
              </c:strCache>
            </c:strRef>
          </c:tx>
          <c:spPr>
            <a:ln w="41275">
              <a:solidFill>
                <a:srgbClr val="FFFF00"/>
              </a:solidFill>
            </a:ln>
          </c:spPr>
          <c:marker>
            <c:symbol val="none"/>
          </c:marker>
          <c:xVal>
            <c:numRef>
              <c:f>Sheet1!$A$2:$A$71</c:f>
              <c:numCache>
                <c:formatCode>General</c:formatCode>
                <c:ptCount val="70"/>
                <c:pt idx="0">
                  <c:v>0</c:v>
                </c:pt>
                <c:pt idx="1">
                  <c:v>2.0799999999999999E-2</c:v>
                </c:pt>
                <c:pt idx="2">
                  <c:v>4.1700000000000001E-2</c:v>
                </c:pt>
                <c:pt idx="3">
                  <c:v>6.25E-2</c:v>
                </c:pt>
                <c:pt idx="4">
                  <c:v>8.3300000000000041E-2</c:v>
                </c:pt>
                <c:pt idx="5">
                  <c:v>0.10420000000000011</c:v>
                </c:pt>
                <c:pt idx="6">
                  <c:v>0.125</c:v>
                </c:pt>
                <c:pt idx="7">
                  <c:v>0.14580000000000001</c:v>
                </c:pt>
                <c:pt idx="8">
                  <c:v>0.16669999999999999</c:v>
                </c:pt>
                <c:pt idx="9">
                  <c:v>0.18750000000000025</c:v>
                </c:pt>
                <c:pt idx="10">
                  <c:v>0.20830000000000001</c:v>
                </c:pt>
                <c:pt idx="11">
                  <c:v>0.22919999999999999</c:v>
                </c:pt>
                <c:pt idx="12">
                  <c:v>0.25</c:v>
                </c:pt>
                <c:pt idx="13">
                  <c:v>0.27080000000000032</c:v>
                </c:pt>
                <c:pt idx="14">
                  <c:v>0.29170000000000001</c:v>
                </c:pt>
                <c:pt idx="15">
                  <c:v>0.31250000000000044</c:v>
                </c:pt>
                <c:pt idx="16">
                  <c:v>0.33330000000000076</c:v>
                </c:pt>
                <c:pt idx="17">
                  <c:v>0.35420000000000001</c:v>
                </c:pt>
                <c:pt idx="18">
                  <c:v>0.37500000000000044</c:v>
                </c:pt>
                <c:pt idx="19">
                  <c:v>0.39580000000000076</c:v>
                </c:pt>
                <c:pt idx="20">
                  <c:v>0.41670000000000001</c:v>
                </c:pt>
                <c:pt idx="21">
                  <c:v>0.43750000000000044</c:v>
                </c:pt>
                <c:pt idx="22">
                  <c:v>0.45830000000000032</c:v>
                </c:pt>
                <c:pt idx="23">
                  <c:v>0.47920000000000001</c:v>
                </c:pt>
                <c:pt idx="24">
                  <c:v>0.5</c:v>
                </c:pt>
                <c:pt idx="25">
                  <c:v>0.52080000000000004</c:v>
                </c:pt>
                <c:pt idx="26">
                  <c:v>0.54170000000000063</c:v>
                </c:pt>
                <c:pt idx="27">
                  <c:v>0.5625</c:v>
                </c:pt>
                <c:pt idx="28">
                  <c:v>0.58329999999999949</c:v>
                </c:pt>
                <c:pt idx="29">
                  <c:v>0.60420000000000063</c:v>
                </c:pt>
                <c:pt idx="30">
                  <c:v>0.625000000000001</c:v>
                </c:pt>
                <c:pt idx="31">
                  <c:v>0.64580000000000115</c:v>
                </c:pt>
                <c:pt idx="32">
                  <c:v>0.6667000000000014</c:v>
                </c:pt>
                <c:pt idx="33">
                  <c:v>0.6875</c:v>
                </c:pt>
                <c:pt idx="34">
                  <c:v>0.70830000000000004</c:v>
                </c:pt>
                <c:pt idx="35">
                  <c:v>0.72920000000000063</c:v>
                </c:pt>
                <c:pt idx="36">
                  <c:v>0.750000000000001</c:v>
                </c:pt>
                <c:pt idx="37">
                  <c:v>0.77080000000000115</c:v>
                </c:pt>
                <c:pt idx="38">
                  <c:v>0.79170000000000063</c:v>
                </c:pt>
                <c:pt idx="39">
                  <c:v>0.8125</c:v>
                </c:pt>
                <c:pt idx="40">
                  <c:v>0.83330000000000004</c:v>
                </c:pt>
                <c:pt idx="41">
                  <c:v>0.85420000000000063</c:v>
                </c:pt>
                <c:pt idx="42">
                  <c:v>0.875000000000001</c:v>
                </c:pt>
                <c:pt idx="43">
                  <c:v>0.89580000000000004</c:v>
                </c:pt>
                <c:pt idx="44">
                  <c:v>0.91670000000000063</c:v>
                </c:pt>
                <c:pt idx="45">
                  <c:v>0.9375</c:v>
                </c:pt>
                <c:pt idx="46">
                  <c:v>0.95830000000000004</c:v>
                </c:pt>
                <c:pt idx="47">
                  <c:v>0.97920000000000063</c:v>
                </c:pt>
                <c:pt idx="48">
                  <c:v>1</c:v>
                </c:pt>
                <c:pt idx="49">
                  <c:v>2</c:v>
                </c:pt>
                <c:pt idx="50">
                  <c:v>3</c:v>
                </c:pt>
                <c:pt idx="51">
                  <c:v>4</c:v>
                </c:pt>
                <c:pt idx="52">
                  <c:v>5</c:v>
                </c:pt>
                <c:pt idx="53">
                  <c:v>6</c:v>
                </c:pt>
                <c:pt idx="54">
                  <c:v>7</c:v>
                </c:pt>
                <c:pt idx="55">
                  <c:v>8</c:v>
                </c:pt>
                <c:pt idx="56">
                  <c:v>9</c:v>
                </c:pt>
                <c:pt idx="57">
                  <c:v>10</c:v>
                </c:pt>
                <c:pt idx="58">
                  <c:v>11</c:v>
                </c:pt>
                <c:pt idx="59">
                  <c:v>12</c:v>
                </c:pt>
                <c:pt idx="60">
                  <c:v>13</c:v>
                </c:pt>
                <c:pt idx="61">
                  <c:v>14</c:v>
                </c:pt>
                <c:pt idx="62">
                  <c:v>15</c:v>
                </c:pt>
                <c:pt idx="63">
                  <c:v>16</c:v>
                </c:pt>
                <c:pt idx="64">
                  <c:v>17</c:v>
                </c:pt>
                <c:pt idx="65">
                  <c:v>18</c:v>
                </c:pt>
                <c:pt idx="66">
                  <c:v>19</c:v>
                </c:pt>
                <c:pt idx="67">
                  <c:v>20</c:v>
                </c:pt>
                <c:pt idx="68">
                  <c:v>21</c:v>
                </c:pt>
                <c:pt idx="69">
                  <c:v>22</c:v>
                </c:pt>
              </c:numCache>
            </c:numRef>
          </c:xVal>
          <c:yVal>
            <c:numRef>
              <c:f>Sheet1!$B$2:$B$71</c:f>
              <c:numCache>
                <c:formatCode>General</c:formatCode>
                <c:ptCount val="70"/>
                <c:pt idx="0">
                  <c:v>100</c:v>
                </c:pt>
                <c:pt idx="1">
                  <c:v>95.5</c:v>
                </c:pt>
                <c:pt idx="2">
                  <c:v>93.625999999999948</c:v>
                </c:pt>
                <c:pt idx="3">
                  <c:v>92.622999999999948</c:v>
                </c:pt>
                <c:pt idx="4">
                  <c:v>91.626999999999981</c:v>
                </c:pt>
                <c:pt idx="5">
                  <c:v>90.787999999999997</c:v>
                </c:pt>
                <c:pt idx="6">
                  <c:v>90.244000000000113</c:v>
                </c:pt>
                <c:pt idx="7">
                  <c:v>89.683999999999983</c:v>
                </c:pt>
                <c:pt idx="8">
                  <c:v>89.262</c:v>
                </c:pt>
                <c:pt idx="9">
                  <c:v>88.866</c:v>
                </c:pt>
                <c:pt idx="10">
                  <c:v>88.524000000000001</c:v>
                </c:pt>
                <c:pt idx="11">
                  <c:v>88.281000000000006</c:v>
                </c:pt>
                <c:pt idx="12">
                  <c:v>87.997000000000114</c:v>
                </c:pt>
                <c:pt idx="13">
                  <c:v>87.823999999999998</c:v>
                </c:pt>
                <c:pt idx="14">
                  <c:v>87.643000000000001</c:v>
                </c:pt>
                <c:pt idx="15">
                  <c:v>87.442000000000007</c:v>
                </c:pt>
                <c:pt idx="16">
                  <c:v>87.29</c:v>
                </c:pt>
                <c:pt idx="17">
                  <c:v>87.075999999999979</c:v>
                </c:pt>
                <c:pt idx="18">
                  <c:v>86.896000000000001</c:v>
                </c:pt>
                <c:pt idx="19">
                  <c:v>86.740000000000023</c:v>
                </c:pt>
                <c:pt idx="20">
                  <c:v>86.543999999999997</c:v>
                </c:pt>
                <c:pt idx="21">
                  <c:v>86.406999999999996</c:v>
                </c:pt>
                <c:pt idx="22">
                  <c:v>86.215999999999994</c:v>
                </c:pt>
                <c:pt idx="23">
                  <c:v>86.058999999999983</c:v>
                </c:pt>
                <c:pt idx="24">
                  <c:v>85.941000000000145</c:v>
                </c:pt>
                <c:pt idx="25">
                  <c:v>85.777000000000001</c:v>
                </c:pt>
                <c:pt idx="26">
                  <c:v>85.658999999999978</c:v>
                </c:pt>
                <c:pt idx="27">
                  <c:v>85.539000000000001</c:v>
                </c:pt>
                <c:pt idx="28">
                  <c:v>85.418000000000006</c:v>
                </c:pt>
                <c:pt idx="29">
                  <c:v>85.290999999999997</c:v>
                </c:pt>
                <c:pt idx="30">
                  <c:v>85.137999999999991</c:v>
                </c:pt>
                <c:pt idx="31">
                  <c:v>85.02</c:v>
                </c:pt>
                <c:pt idx="32">
                  <c:v>84.884999999999991</c:v>
                </c:pt>
                <c:pt idx="33">
                  <c:v>84.73</c:v>
                </c:pt>
                <c:pt idx="34">
                  <c:v>84.593000000000004</c:v>
                </c:pt>
                <c:pt idx="35">
                  <c:v>84.477000000000004</c:v>
                </c:pt>
                <c:pt idx="36">
                  <c:v>84.388999999999982</c:v>
                </c:pt>
                <c:pt idx="37">
                  <c:v>84.236000000000004</c:v>
                </c:pt>
                <c:pt idx="38">
                  <c:v>84.114999999999995</c:v>
                </c:pt>
                <c:pt idx="39">
                  <c:v>84.037999999999997</c:v>
                </c:pt>
                <c:pt idx="40">
                  <c:v>83.930999999999997</c:v>
                </c:pt>
                <c:pt idx="41">
                  <c:v>83.845000000000013</c:v>
                </c:pt>
                <c:pt idx="42">
                  <c:v>83.712999999999994</c:v>
                </c:pt>
                <c:pt idx="43">
                  <c:v>83.635999999999981</c:v>
                </c:pt>
                <c:pt idx="44">
                  <c:v>83.537999999999997</c:v>
                </c:pt>
                <c:pt idx="45">
                  <c:v>83.406999999999996</c:v>
                </c:pt>
                <c:pt idx="46">
                  <c:v>83.307000000000002</c:v>
                </c:pt>
                <c:pt idx="47">
                  <c:v>83.242999999999995</c:v>
                </c:pt>
                <c:pt idx="48">
                  <c:v>83.155999999999949</c:v>
                </c:pt>
                <c:pt idx="49">
                  <c:v>79.486999999999995</c:v>
                </c:pt>
                <c:pt idx="50">
                  <c:v>76.60499999999999</c:v>
                </c:pt>
                <c:pt idx="51">
                  <c:v>73.739000000000004</c:v>
                </c:pt>
                <c:pt idx="52">
                  <c:v>70.751000000000005</c:v>
                </c:pt>
                <c:pt idx="53">
                  <c:v>67.935000000000002</c:v>
                </c:pt>
                <c:pt idx="54">
                  <c:v>65.003</c:v>
                </c:pt>
                <c:pt idx="55">
                  <c:v>61.862000000000002</c:v>
                </c:pt>
                <c:pt idx="56">
                  <c:v>58.856999999999999</c:v>
                </c:pt>
                <c:pt idx="57">
                  <c:v>55.726000000000013</c:v>
                </c:pt>
                <c:pt idx="58">
                  <c:v>52.441000000000003</c:v>
                </c:pt>
                <c:pt idx="59">
                  <c:v>49.27</c:v>
                </c:pt>
                <c:pt idx="60">
                  <c:v>46.137</c:v>
                </c:pt>
                <c:pt idx="61">
                  <c:v>43.028000000000013</c:v>
                </c:pt>
                <c:pt idx="62">
                  <c:v>39.788000000000011</c:v>
                </c:pt>
                <c:pt idx="63">
                  <c:v>36.702000000000012</c:v>
                </c:pt>
                <c:pt idx="64">
                  <c:v>34.038000000000011</c:v>
                </c:pt>
                <c:pt idx="65">
                  <c:v>31.088999999999967</c:v>
                </c:pt>
                <c:pt idx="66">
                  <c:v>28.599</c:v>
                </c:pt>
                <c:pt idx="67">
                  <c:v>26.265999999999963</c:v>
                </c:pt>
                <c:pt idx="68">
                  <c:v>24.434000000000001</c:v>
                </c:pt>
                <c:pt idx="69">
                  <c:v>22.234000000000005</c:v>
                </c:pt>
              </c:numCache>
            </c:numRef>
          </c:yVal>
          <c:smooth val="0"/>
        </c:ser>
        <c:ser>
          <c:idx val="1"/>
          <c:order val="1"/>
          <c:tx>
            <c:strRef>
              <c:f>Sheet1!$C$1</c:f>
              <c:strCache>
                <c:ptCount val="1"/>
                <c:pt idx="0">
                  <c:v>CAD (N=40,272)</c:v>
                </c:pt>
              </c:strCache>
            </c:strRef>
          </c:tx>
          <c:spPr>
            <a:ln w="41275">
              <a:solidFill>
                <a:srgbClr val="FF0000"/>
              </a:solidFill>
              <a:prstDash val="solid"/>
            </a:ln>
          </c:spPr>
          <c:marker>
            <c:symbol val="none"/>
          </c:marker>
          <c:xVal>
            <c:numRef>
              <c:f>Sheet1!$A$2:$A$71</c:f>
              <c:numCache>
                <c:formatCode>General</c:formatCode>
                <c:ptCount val="70"/>
                <c:pt idx="0">
                  <c:v>0</c:v>
                </c:pt>
                <c:pt idx="1">
                  <c:v>2.0799999999999999E-2</c:v>
                </c:pt>
                <c:pt idx="2">
                  <c:v>4.1700000000000001E-2</c:v>
                </c:pt>
                <c:pt idx="3">
                  <c:v>6.25E-2</c:v>
                </c:pt>
                <c:pt idx="4">
                  <c:v>8.3300000000000041E-2</c:v>
                </c:pt>
                <c:pt idx="5">
                  <c:v>0.10420000000000011</c:v>
                </c:pt>
                <c:pt idx="6">
                  <c:v>0.125</c:v>
                </c:pt>
                <c:pt idx="7">
                  <c:v>0.14580000000000001</c:v>
                </c:pt>
                <c:pt idx="8">
                  <c:v>0.16669999999999999</c:v>
                </c:pt>
                <c:pt idx="9">
                  <c:v>0.18750000000000025</c:v>
                </c:pt>
                <c:pt idx="10">
                  <c:v>0.20830000000000001</c:v>
                </c:pt>
                <c:pt idx="11">
                  <c:v>0.22919999999999999</c:v>
                </c:pt>
                <c:pt idx="12">
                  <c:v>0.25</c:v>
                </c:pt>
                <c:pt idx="13">
                  <c:v>0.27080000000000032</c:v>
                </c:pt>
                <c:pt idx="14">
                  <c:v>0.29170000000000001</c:v>
                </c:pt>
                <c:pt idx="15">
                  <c:v>0.31250000000000044</c:v>
                </c:pt>
                <c:pt idx="16">
                  <c:v>0.33330000000000076</c:v>
                </c:pt>
                <c:pt idx="17">
                  <c:v>0.35420000000000001</c:v>
                </c:pt>
                <c:pt idx="18">
                  <c:v>0.37500000000000044</c:v>
                </c:pt>
                <c:pt idx="19">
                  <c:v>0.39580000000000076</c:v>
                </c:pt>
                <c:pt idx="20">
                  <c:v>0.41670000000000001</c:v>
                </c:pt>
                <c:pt idx="21">
                  <c:v>0.43750000000000044</c:v>
                </c:pt>
                <c:pt idx="22">
                  <c:v>0.45830000000000032</c:v>
                </c:pt>
                <c:pt idx="23">
                  <c:v>0.47920000000000001</c:v>
                </c:pt>
                <c:pt idx="24">
                  <c:v>0.5</c:v>
                </c:pt>
                <c:pt idx="25">
                  <c:v>0.52080000000000004</c:v>
                </c:pt>
                <c:pt idx="26">
                  <c:v>0.54170000000000063</c:v>
                </c:pt>
                <c:pt idx="27">
                  <c:v>0.5625</c:v>
                </c:pt>
                <c:pt idx="28">
                  <c:v>0.58329999999999949</c:v>
                </c:pt>
                <c:pt idx="29">
                  <c:v>0.60420000000000063</c:v>
                </c:pt>
                <c:pt idx="30">
                  <c:v>0.625000000000001</c:v>
                </c:pt>
                <c:pt idx="31">
                  <c:v>0.64580000000000115</c:v>
                </c:pt>
                <c:pt idx="32">
                  <c:v>0.6667000000000014</c:v>
                </c:pt>
                <c:pt idx="33">
                  <c:v>0.6875</c:v>
                </c:pt>
                <c:pt idx="34">
                  <c:v>0.70830000000000004</c:v>
                </c:pt>
                <c:pt idx="35">
                  <c:v>0.72920000000000063</c:v>
                </c:pt>
                <c:pt idx="36">
                  <c:v>0.750000000000001</c:v>
                </c:pt>
                <c:pt idx="37">
                  <c:v>0.77080000000000115</c:v>
                </c:pt>
                <c:pt idx="38">
                  <c:v>0.79170000000000063</c:v>
                </c:pt>
                <c:pt idx="39">
                  <c:v>0.8125</c:v>
                </c:pt>
                <c:pt idx="40">
                  <c:v>0.83330000000000004</c:v>
                </c:pt>
                <c:pt idx="41">
                  <c:v>0.85420000000000063</c:v>
                </c:pt>
                <c:pt idx="42">
                  <c:v>0.875000000000001</c:v>
                </c:pt>
                <c:pt idx="43">
                  <c:v>0.89580000000000004</c:v>
                </c:pt>
                <c:pt idx="44">
                  <c:v>0.91670000000000063</c:v>
                </c:pt>
                <c:pt idx="45">
                  <c:v>0.9375</c:v>
                </c:pt>
                <c:pt idx="46">
                  <c:v>0.95830000000000004</c:v>
                </c:pt>
                <c:pt idx="47">
                  <c:v>0.97920000000000063</c:v>
                </c:pt>
                <c:pt idx="48">
                  <c:v>1</c:v>
                </c:pt>
                <c:pt idx="49">
                  <c:v>2</c:v>
                </c:pt>
                <c:pt idx="50">
                  <c:v>3</c:v>
                </c:pt>
                <c:pt idx="51">
                  <c:v>4</c:v>
                </c:pt>
                <c:pt idx="52">
                  <c:v>5</c:v>
                </c:pt>
                <c:pt idx="53">
                  <c:v>6</c:v>
                </c:pt>
                <c:pt idx="54">
                  <c:v>7</c:v>
                </c:pt>
                <c:pt idx="55">
                  <c:v>8</c:v>
                </c:pt>
                <c:pt idx="56">
                  <c:v>9</c:v>
                </c:pt>
                <c:pt idx="57">
                  <c:v>10</c:v>
                </c:pt>
                <c:pt idx="58">
                  <c:v>11</c:v>
                </c:pt>
                <c:pt idx="59">
                  <c:v>12</c:v>
                </c:pt>
                <c:pt idx="60">
                  <c:v>13</c:v>
                </c:pt>
                <c:pt idx="61">
                  <c:v>14</c:v>
                </c:pt>
                <c:pt idx="62">
                  <c:v>15</c:v>
                </c:pt>
                <c:pt idx="63">
                  <c:v>16</c:v>
                </c:pt>
                <c:pt idx="64">
                  <c:v>17</c:v>
                </c:pt>
                <c:pt idx="65">
                  <c:v>18</c:v>
                </c:pt>
                <c:pt idx="66">
                  <c:v>19</c:v>
                </c:pt>
                <c:pt idx="67">
                  <c:v>20</c:v>
                </c:pt>
                <c:pt idx="68">
                  <c:v>21</c:v>
                </c:pt>
                <c:pt idx="69">
                  <c:v>22</c:v>
                </c:pt>
              </c:numCache>
            </c:numRef>
          </c:xVal>
          <c:yVal>
            <c:numRef>
              <c:f>Sheet1!$C$2:$C$71</c:f>
              <c:numCache>
                <c:formatCode>General</c:formatCode>
                <c:ptCount val="70"/>
                <c:pt idx="0">
                  <c:v>100</c:v>
                </c:pt>
                <c:pt idx="1">
                  <c:v>94.132999999999981</c:v>
                </c:pt>
                <c:pt idx="2">
                  <c:v>92.254000000000005</c:v>
                </c:pt>
                <c:pt idx="3">
                  <c:v>91.058999999999983</c:v>
                </c:pt>
                <c:pt idx="4">
                  <c:v>90.034000000000006</c:v>
                </c:pt>
                <c:pt idx="5">
                  <c:v>89.14</c:v>
                </c:pt>
                <c:pt idx="6">
                  <c:v>88.584999999999994</c:v>
                </c:pt>
                <c:pt idx="7">
                  <c:v>88.072999999999979</c:v>
                </c:pt>
                <c:pt idx="8">
                  <c:v>87.606999999999999</c:v>
                </c:pt>
                <c:pt idx="9">
                  <c:v>87.10199999999999</c:v>
                </c:pt>
                <c:pt idx="10">
                  <c:v>86.732000000000014</c:v>
                </c:pt>
                <c:pt idx="11">
                  <c:v>86.506</c:v>
                </c:pt>
                <c:pt idx="12">
                  <c:v>86.194999999999993</c:v>
                </c:pt>
                <c:pt idx="13">
                  <c:v>85.961000000000027</c:v>
                </c:pt>
                <c:pt idx="14">
                  <c:v>85.710000000000022</c:v>
                </c:pt>
                <c:pt idx="15">
                  <c:v>85.477000000000004</c:v>
                </c:pt>
                <c:pt idx="16">
                  <c:v>85.263000000000005</c:v>
                </c:pt>
                <c:pt idx="17">
                  <c:v>85.072999999999979</c:v>
                </c:pt>
                <c:pt idx="18">
                  <c:v>84.897000000000006</c:v>
                </c:pt>
                <c:pt idx="19">
                  <c:v>84.717000000000027</c:v>
                </c:pt>
                <c:pt idx="20">
                  <c:v>84.534000000000006</c:v>
                </c:pt>
                <c:pt idx="21">
                  <c:v>84.372999999999948</c:v>
                </c:pt>
                <c:pt idx="22">
                  <c:v>84.254000000000005</c:v>
                </c:pt>
                <c:pt idx="23">
                  <c:v>84.099000000000004</c:v>
                </c:pt>
                <c:pt idx="24">
                  <c:v>83.918000000000006</c:v>
                </c:pt>
                <c:pt idx="25">
                  <c:v>83.75</c:v>
                </c:pt>
                <c:pt idx="26">
                  <c:v>83.581000000000003</c:v>
                </c:pt>
                <c:pt idx="27">
                  <c:v>83.436000000000007</c:v>
                </c:pt>
                <c:pt idx="28">
                  <c:v>83.254999999999995</c:v>
                </c:pt>
                <c:pt idx="29">
                  <c:v>83.124999999999986</c:v>
                </c:pt>
                <c:pt idx="30">
                  <c:v>82.977000000000004</c:v>
                </c:pt>
                <c:pt idx="31">
                  <c:v>82.846999999999994</c:v>
                </c:pt>
                <c:pt idx="32">
                  <c:v>82.721999999999994</c:v>
                </c:pt>
                <c:pt idx="33">
                  <c:v>82.575999999999979</c:v>
                </c:pt>
                <c:pt idx="34">
                  <c:v>82.459000000000003</c:v>
                </c:pt>
                <c:pt idx="35">
                  <c:v>82.361999999999995</c:v>
                </c:pt>
                <c:pt idx="36">
                  <c:v>82.244000000000113</c:v>
                </c:pt>
                <c:pt idx="37">
                  <c:v>82.131</c:v>
                </c:pt>
                <c:pt idx="38">
                  <c:v>82.042000000000002</c:v>
                </c:pt>
                <c:pt idx="39">
                  <c:v>81.945000000000007</c:v>
                </c:pt>
                <c:pt idx="40">
                  <c:v>81.812000000000012</c:v>
                </c:pt>
                <c:pt idx="41">
                  <c:v>81.763000000000005</c:v>
                </c:pt>
                <c:pt idx="42">
                  <c:v>81.667999999999992</c:v>
                </c:pt>
                <c:pt idx="43">
                  <c:v>81.554999999999993</c:v>
                </c:pt>
                <c:pt idx="44">
                  <c:v>81.475999999999999</c:v>
                </c:pt>
                <c:pt idx="45">
                  <c:v>81.377999999999986</c:v>
                </c:pt>
                <c:pt idx="46">
                  <c:v>81.290999999999997</c:v>
                </c:pt>
                <c:pt idx="47">
                  <c:v>81.214000000000027</c:v>
                </c:pt>
                <c:pt idx="48">
                  <c:v>81.076999999999998</c:v>
                </c:pt>
                <c:pt idx="49">
                  <c:v>77.385999999999981</c:v>
                </c:pt>
                <c:pt idx="50">
                  <c:v>74.211000000000027</c:v>
                </c:pt>
                <c:pt idx="51">
                  <c:v>71.073999999999998</c:v>
                </c:pt>
                <c:pt idx="52">
                  <c:v>67.866</c:v>
                </c:pt>
                <c:pt idx="53">
                  <c:v>64.072999999999979</c:v>
                </c:pt>
                <c:pt idx="54">
                  <c:v>60.194000000000003</c:v>
                </c:pt>
                <c:pt idx="55">
                  <c:v>56.202000000000012</c:v>
                </c:pt>
                <c:pt idx="56">
                  <c:v>52.193000000000012</c:v>
                </c:pt>
                <c:pt idx="57">
                  <c:v>48.190000000000012</c:v>
                </c:pt>
                <c:pt idx="58">
                  <c:v>44.343000000000004</c:v>
                </c:pt>
                <c:pt idx="59">
                  <c:v>40.416000000000004</c:v>
                </c:pt>
                <c:pt idx="60">
                  <c:v>36.804000000000002</c:v>
                </c:pt>
                <c:pt idx="61">
                  <c:v>33.383999999999993</c:v>
                </c:pt>
                <c:pt idx="62">
                  <c:v>29.74</c:v>
                </c:pt>
                <c:pt idx="63">
                  <c:v>26.312999999999999</c:v>
                </c:pt>
                <c:pt idx="64">
                  <c:v>23.081</c:v>
                </c:pt>
                <c:pt idx="65">
                  <c:v>20.542000000000002</c:v>
                </c:pt>
                <c:pt idx="66">
                  <c:v>17.939999999999987</c:v>
                </c:pt>
                <c:pt idx="67">
                  <c:v>15.685</c:v>
                </c:pt>
                <c:pt idx="68">
                  <c:v>13.722</c:v>
                </c:pt>
                <c:pt idx="69">
                  <c:v>12.047000000000001</c:v>
                </c:pt>
              </c:numCache>
            </c:numRef>
          </c:yVal>
          <c:smooth val="0"/>
        </c:ser>
        <c:ser>
          <c:idx val="2"/>
          <c:order val="2"/>
          <c:tx>
            <c:strRef>
              <c:f>Sheet1!$D$1</c:f>
              <c:strCache>
                <c:ptCount val="1"/>
                <c:pt idx="0">
                  <c:v>Congenital (N=1,983)</c:v>
                </c:pt>
              </c:strCache>
            </c:strRef>
          </c:tx>
          <c:spPr>
            <a:ln w="41275">
              <a:solidFill>
                <a:srgbClr val="0066FF"/>
              </a:solidFill>
            </a:ln>
          </c:spPr>
          <c:marker>
            <c:symbol val="none"/>
          </c:marker>
          <c:xVal>
            <c:numRef>
              <c:f>Sheet1!$A$2:$A$71</c:f>
              <c:numCache>
                <c:formatCode>General</c:formatCode>
                <c:ptCount val="70"/>
                <c:pt idx="0">
                  <c:v>0</c:v>
                </c:pt>
                <c:pt idx="1">
                  <c:v>2.0799999999999999E-2</c:v>
                </c:pt>
                <c:pt idx="2">
                  <c:v>4.1700000000000001E-2</c:v>
                </c:pt>
                <c:pt idx="3">
                  <c:v>6.25E-2</c:v>
                </c:pt>
                <c:pt idx="4">
                  <c:v>8.3300000000000041E-2</c:v>
                </c:pt>
                <c:pt idx="5">
                  <c:v>0.10420000000000011</c:v>
                </c:pt>
                <c:pt idx="6">
                  <c:v>0.125</c:v>
                </c:pt>
                <c:pt idx="7">
                  <c:v>0.14580000000000001</c:v>
                </c:pt>
                <c:pt idx="8">
                  <c:v>0.16669999999999999</c:v>
                </c:pt>
                <c:pt idx="9">
                  <c:v>0.18750000000000025</c:v>
                </c:pt>
                <c:pt idx="10">
                  <c:v>0.20830000000000001</c:v>
                </c:pt>
                <c:pt idx="11">
                  <c:v>0.22919999999999999</c:v>
                </c:pt>
                <c:pt idx="12">
                  <c:v>0.25</c:v>
                </c:pt>
                <c:pt idx="13">
                  <c:v>0.27080000000000032</c:v>
                </c:pt>
                <c:pt idx="14">
                  <c:v>0.29170000000000001</c:v>
                </c:pt>
                <c:pt idx="15">
                  <c:v>0.31250000000000044</c:v>
                </c:pt>
                <c:pt idx="16">
                  <c:v>0.33330000000000076</c:v>
                </c:pt>
                <c:pt idx="17">
                  <c:v>0.35420000000000001</c:v>
                </c:pt>
                <c:pt idx="18">
                  <c:v>0.37500000000000044</c:v>
                </c:pt>
                <c:pt idx="19">
                  <c:v>0.39580000000000076</c:v>
                </c:pt>
                <c:pt idx="20">
                  <c:v>0.41670000000000001</c:v>
                </c:pt>
                <c:pt idx="21">
                  <c:v>0.43750000000000044</c:v>
                </c:pt>
                <c:pt idx="22">
                  <c:v>0.45830000000000032</c:v>
                </c:pt>
                <c:pt idx="23">
                  <c:v>0.47920000000000001</c:v>
                </c:pt>
                <c:pt idx="24">
                  <c:v>0.5</c:v>
                </c:pt>
                <c:pt idx="25">
                  <c:v>0.52080000000000004</c:v>
                </c:pt>
                <c:pt idx="26">
                  <c:v>0.54170000000000063</c:v>
                </c:pt>
                <c:pt idx="27">
                  <c:v>0.5625</c:v>
                </c:pt>
                <c:pt idx="28">
                  <c:v>0.58329999999999949</c:v>
                </c:pt>
                <c:pt idx="29">
                  <c:v>0.60420000000000063</c:v>
                </c:pt>
                <c:pt idx="30">
                  <c:v>0.625000000000001</c:v>
                </c:pt>
                <c:pt idx="31">
                  <c:v>0.64580000000000115</c:v>
                </c:pt>
                <c:pt idx="32">
                  <c:v>0.6667000000000014</c:v>
                </c:pt>
                <c:pt idx="33">
                  <c:v>0.6875</c:v>
                </c:pt>
                <c:pt idx="34">
                  <c:v>0.70830000000000004</c:v>
                </c:pt>
                <c:pt idx="35">
                  <c:v>0.72920000000000063</c:v>
                </c:pt>
                <c:pt idx="36">
                  <c:v>0.750000000000001</c:v>
                </c:pt>
                <c:pt idx="37">
                  <c:v>0.77080000000000115</c:v>
                </c:pt>
                <c:pt idx="38">
                  <c:v>0.79170000000000063</c:v>
                </c:pt>
                <c:pt idx="39">
                  <c:v>0.8125</c:v>
                </c:pt>
                <c:pt idx="40">
                  <c:v>0.83330000000000004</c:v>
                </c:pt>
                <c:pt idx="41">
                  <c:v>0.85420000000000063</c:v>
                </c:pt>
                <c:pt idx="42">
                  <c:v>0.875000000000001</c:v>
                </c:pt>
                <c:pt idx="43">
                  <c:v>0.89580000000000004</c:v>
                </c:pt>
                <c:pt idx="44">
                  <c:v>0.91670000000000063</c:v>
                </c:pt>
                <c:pt idx="45">
                  <c:v>0.9375</c:v>
                </c:pt>
                <c:pt idx="46">
                  <c:v>0.95830000000000004</c:v>
                </c:pt>
                <c:pt idx="47">
                  <c:v>0.97920000000000063</c:v>
                </c:pt>
                <c:pt idx="48">
                  <c:v>1</c:v>
                </c:pt>
                <c:pt idx="49">
                  <c:v>2</c:v>
                </c:pt>
                <c:pt idx="50">
                  <c:v>3</c:v>
                </c:pt>
                <c:pt idx="51">
                  <c:v>4</c:v>
                </c:pt>
                <c:pt idx="52">
                  <c:v>5</c:v>
                </c:pt>
                <c:pt idx="53">
                  <c:v>6</c:v>
                </c:pt>
                <c:pt idx="54">
                  <c:v>7</c:v>
                </c:pt>
                <c:pt idx="55">
                  <c:v>8</c:v>
                </c:pt>
                <c:pt idx="56">
                  <c:v>9</c:v>
                </c:pt>
                <c:pt idx="57">
                  <c:v>10</c:v>
                </c:pt>
                <c:pt idx="58">
                  <c:v>11</c:v>
                </c:pt>
                <c:pt idx="59">
                  <c:v>12</c:v>
                </c:pt>
                <c:pt idx="60">
                  <c:v>13</c:v>
                </c:pt>
                <c:pt idx="61">
                  <c:v>14</c:v>
                </c:pt>
                <c:pt idx="62">
                  <c:v>15</c:v>
                </c:pt>
                <c:pt idx="63">
                  <c:v>16</c:v>
                </c:pt>
                <c:pt idx="64">
                  <c:v>17</c:v>
                </c:pt>
                <c:pt idx="65">
                  <c:v>18</c:v>
                </c:pt>
                <c:pt idx="66">
                  <c:v>19</c:v>
                </c:pt>
                <c:pt idx="67">
                  <c:v>20</c:v>
                </c:pt>
                <c:pt idx="68">
                  <c:v>21</c:v>
                </c:pt>
                <c:pt idx="69">
                  <c:v>22</c:v>
                </c:pt>
              </c:numCache>
            </c:numRef>
          </c:xVal>
          <c:yVal>
            <c:numRef>
              <c:f>Sheet1!$D$2:$D$71</c:f>
              <c:numCache>
                <c:formatCode>General</c:formatCode>
                <c:ptCount val="70"/>
                <c:pt idx="0">
                  <c:v>100</c:v>
                </c:pt>
                <c:pt idx="1">
                  <c:v>89.703000000000003</c:v>
                </c:pt>
                <c:pt idx="2">
                  <c:v>85.948000000000022</c:v>
                </c:pt>
                <c:pt idx="3">
                  <c:v>84.47</c:v>
                </c:pt>
                <c:pt idx="4">
                  <c:v>83.037000000000006</c:v>
                </c:pt>
                <c:pt idx="5">
                  <c:v>81.85599999999998</c:v>
                </c:pt>
                <c:pt idx="6">
                  <c:v>81.497000000000114</c:v>
                </c:pt>
                <c:pt idx="7">
                  <c:v>81.084999999999994</c:v>
                </c:pt>
                <c:pt idx="8">
                  <c:v>80.877999999999986</c:v>
                </c:pt>
                <c:pt idx="9">
                  <c:v>80.61999999999999</c:v>
                </c:pt>
                <c:pt idx="10">
                  <c:v>80.361999999999995</c:v>
                </c:pt>
                <c:pt idx="11">
                  <c:v>80.103999999999999</c:v>
                </c:pt>
                <c:pt idx="12">
                  <c:v>79.896000000000001</c:v>
                </c:pt>
                <c:pt idx="13">
                  <c:v>79.845000000000013</c:v>
                </c:pt>
                <c:pt idx="14">
                  <c:v>79.741000000000113</c:v>
                </c:pt>
                <c:pt idx="15">
                  <c:v>79.482000000000014</c:v>
                </c:pt>
                <c:pt idx="16">
                  <c:v>79.221999999999994</c:v>
                </c:pt>
                <c:pt idx="17">
                  <c:v>79.117999999999995</c:v>
                </c:pt>
                <c:pt idx="18">
                  <c:v>79.013999999999996</c:v>
                </c:pt>
                <c:pt idx="19">
                  <c:v>78.962000000000003</c:v>
                </c:pt>
                <c:pt idx="20">
                  <c:v>78.85799999999999</c:v>
                </c:pt>
                <c:pt idx="21">
                  <c:v>78.805999999999983</c:v>
                </c:pt>
                <c:pt idx="22">
                  <c:v>78.754000000000005</c:v>
                </c:pt>
                <c:pt idx="23">
                  <c:v>78.702000000000012</c:v>
                </c:pt>
                <c:pt idx="24">
                  <c:v>78.546000000000006</c:v>
                </c:pt>
                <c:pt idx="25">
                  <c:v>78.441000000000145</c:v>
                </c:pt>
                <c:pt idx="26">
                  <c:v>78.388999999999982</c:v>
                </c:pt>
                <c:pt idx="27">
                  <c:v>78.337000000000003</c:v>
                </c:pt>
                <c:pt idx="28">
                  <c:v>78.284999999999997</c:v>
                </c:pt>
                <c:pt idx="29">
                  <c:v>78.180999999999983</c:v>
                </c:pt>
                <c:pt idx="30">
                  <c:v>77.971999999999994</c:v>
                </c:pt>
                <c:pt idx="31">
                  <c:v>77.92</c:v>
                </c:pt>
                <c:pt idx="32">
                  <c:v>77.712000000000003</c:v>
                </c:pt>
                <c:pt idx="33">
                  <c:v>77.712000000000003</c:v>
                </c:pt>
                <c:pt idx="34">
                  <c:v>77.712000000000003</c:v>
                </c:pt>
                <c:pt idx="35">
                  <c:v>77.658999999999978</c:v>
                </c:pt>
                <c:pt idx="36">
                  <c:v>77.606999999999999</c:v>
                </c:pt>
                <c:pt idx="37">
                  <c:v>77.554999999999993</c:v>
                </c:pt>
                <c:pt idx="38">
                  <c:v>77.450999999999993</c:v>
                </c:pt>
                <c:pt idx="39">
                  <c:v>77.397999999999996</c:v>
                </c:pt>
                <c:pt idx="40">
                  <c:v>77.346000000000004</c:v>
                </c:pt>
                <c:pt idx="41">
                  <c:v>77.242000000000004</c:v>
                </c:pt>
                <c:pt idx="42">
                  <c:v>77.242000000000004</c:v>
                </c:pt>
                <c:pt idx="43">
                  <c:v>77.242000000000004</c:v>
                </c:pt>
                <c:pt idx="44">
                  <c:v>77.188999999999979</c:v>
                </c:pt>
                <c:pt idx="45">
                  <c:v>77.084000000000003</c:v>
                </c:pt>
                <c:pt idx="46">
                  <c:v>76.978999999999999</c:v>
                </c:pt>
                <c:pt idx="47">
                  <c:v>76.872999999999948</c:v>
                </c:pt>
                <c:pt idx="48">
                  <c:v>76.712999999999994</c:v>
                </c:pt>
                <c:pt idx="49">
                  <c:v>74.124999999999986</c:v>
                </c:pt>
                <c:pt idx="50">
                  <c:v>72.034999999999997</c:v>
                </c:pt>
                <c:pt idx="51">
                  <c:v>69.170999999999978</c:v>
                </c:pt>
                <c:pt idx="52">
                  <c:v>67.483999999999995</c:v>
                </c:pt>
                <c:pt idx="53">
                  <c:v>65.738</c:v>
                </c:pt>
                <c:pt idx="54">
                  <c:v>63.527000000000001</c:v>
                </c:pt>
                <c:pt idx="55">
                  <c:v>62.148000000000003</c:v>
                </c:pt>
                <c:pt idx="56">
                  <c:v>60.277000000000001</c:v>
                </c:pt>
                <c:pt idx="57">
                  <c:v>58.406000000000006</c:v>
                </c:pt>
                <c:pt idx="58">
                  <c:v>56.472000000000001</c:v>
                </c:pt>
                <c:pt idx="59">
                  <c:v>55.178000000000011</c:v>
                </c:pt>
                <c:pt idx="60">
                  <c:v>53.396000000000001</c:v>
                </c:pt>
                <c:pt idx="61">
                  <c:v>51.586000000000006</c:v>
                </c:pt>
                <c:pt idx="62">
                  <c:v>49.724000000000011</c:v>
                </c:pt>
                <c:pt idx="63">
                  <c:v>46.557000000000002</c:v>
                </c:pt>
                <c:pt idx="64">
                  <c:v>45.422000000000011</c:v>
                </c:pt>
                <c:pt idx="65">
                  <c:v>43.466000000000001</c:v>
                </c:pt>
                <c:pt idx="66">
                  <c:v>41.105000000000011</c:v>
                </c:pt>
                <c:pt idx="67">
                  <c:v>39.756</c:v>
                </c:pt>
                <c:pt idx="68">
                  <c:v>38.036000000000001</c:v>
                </c:pt>
                <c:pt idx="69">
                  <c:v>34.999000000000002</c:v>
                </c:pt>
              </c:numCache>
            </c:numRef>
          </c:yVal>
          <c:smooth val="0"/>
        </c:ser>
        <c:ser>
          <c:idx val="3"/>
          <c:order val="3"/>
          <c:tx>
            <c:strRef>
              <c:f>Sheet1!$E$1</c:f>
              <c:strCache>
                <c:ptCount val="1"/>
                <c:pt idx="0">
                  <c:v>Retransplant (N=1,997)</c:v>
                </c:pt>
              </c:strCache>
            </c:strRef>
          </c:tx>
          <c:spPr>
            <a:ln w="41275">
              <a:solidFill>
                <a:srgbClr val="00FF00"/>
              </a:solidFill>
            </a:ln>
          </c:spPr>
          <c:marker>
            <c:symbol val="none"/>
          </c:marker>
          <c:xVal>
            <c:numRef>
              <c:f>Sheet1!$A$2:$A$71</c:f>
              <c:numCache>
                <c:formatCode>General</c:formatCode>
                <c:ptCount val="70"/>
                <c:pt idx="0">
                  <c:v>0</c:v>
                </c:pt>
                <c:pt idx="1">
                  <c:v>2.0799999999999999E-2</c:v>
                </c:pt>
                <c:pt idx="2">
                  <c:v>4.1700000000000001E-2</c:v>
                </c:pt>
                <c:pt idx="3">
                  <c:v>6.25E-2</c:v>
                </c:pt>
                <c:pt idx="4">
                  <c:v>8.3300000000000041E-2</c:v>
                </c:pt>
                <c:pt idx="5">
                  <c:v>0.10420000000000011</c:v>
                </c:pt>
                <c:pt idx="6">
                  <c:v>0.125</c:v>
                </c:pt>
                <c:pt idx="7">
                  <c:v>0.14580000000000001</c:v>
                </c:pt>
                <c:pt idx="8">
                  <c:v>0.16669999999999999</c:v>
                </c:pt>
                <c:pt idx="9">
                  <c:v>0.18750000000000025</c:v>
                </c:pt>
                <c:pt idx="10">
                  <c:v>0.20830000000000001</c:v>
                </c:pt>
                <c:pt idx="11">
                  <c:v>0.22919999999999999</c:v>
                </c:pt>
                <c:pt idx="12">
                  <c:v>0.25</c:v>
                </c:pt>
                <c:pt idx="13">
                  <c:v>0.27080000000000032</c:v>
                </c:pt>
                <c:pt idx="14">
                  <c:v>0.29170000000000001</c:v>
                </c:pt>
                <c:pt idx="15">
                  <c:v>0.31250000000000044</c:v>
                </c:pt>
                <c:pt idx="16">
                  <c:v>0.33330000000000076</c:v>
                </c:pt>
                <c:pt idx="17">
                  <c:v>0.35420000000000001</c:v>
                </c:pt>
                <c:pt idx="18">
                  <c:v>0.37500000000000044</c:v>
                </c:pt>
                <c:pt idx="19">
                  <c:v>0.39580000000000076</c:v>
                </c:pt>
                <c:pt idx="20">
                  <c:v>0.41670000000000001</c:v>
                </c:pt>
                <c:pt idx="21">
                  <c:v>0.43750000000000044</c:v>
                </c:pt>
                <c:pt idx="22">
                  <c:v>0.45830000000000032</c:v>
                </c:pt>
                <c:pt idx="23">
                  <c:v>0.47920000000000001</c:v>
                </c:pt>
                <c:pt idx="24">
                  <c:v>0.5</c:v>
                </c:pt>
                <c:pt idx="25">
                  <c:v>0.52080000000000004</c:v>
                </c:pt>
                <c:pt idx="26">
                  <c:v>0.54170000000000063</c:v>
                </c:pt>
                <c:pt idx="27">
                  <c:v>0.5625</c:v>
                </c:pt>
                <c:pt idx="28">
                  <c:v>0.58329999999999949</c:v>
                </c:pt>
                <c:pt idx="29">
                  <c:v>0.60420000000000063</c:v>
                </c:pt>
                <c:pt idx="30">
                  <c:v>0.625000000000001</c:v>
                </c:pt>
                <c:pt idx="31">
                  <c:v>0.64580000000000115</c:v>
                </c:pt>
                <c:pt idx="32">
                  <c:v>0.6667000000000014</c:v>
                </c:pt>
                <c:pt idx="33">
                  <c:v>0.6875</c:v>
                </c:pt>
                <c:pt idx="34">
                  <c:v>0.70830000000000004</c:v>
                </c:pt>
                <c:pt idx="35">
                  <c:v>0.72920000000000063</c:v>
                </c:pt>
                <c:pt idx="36">
                  <c:v>0.750000000000001</c:v>
                </c:pt>
                <c:pt idx="37">
                  <c:v>0.77080000000000115</c:v>
                </c:pt>
                <c:pt idx="38">
                  <c:v>0.79170000000000063</c:v>
                </c:pt>
                <c:pt idx="39">
                  <c:v>0.8125</c:v>
                </c:pt>
                <c:pt idx="40">
                  <c:v>0.83330000000000004</c:v>
                </c:pt>
                <c:pt idx="41">
                  <c:v>0.85420000000000063</c:v>
                </c:pt>
                <c:pt idx="42">
                  <c:v>0.875000000000001</c:v>
                </c:pt>
                <c:pt idx="43">
                  <c:v>0.89580000000000004</c:v>
                </c:pt>
                <c:pt idx="44">
                  <c:v>0.91670000000000063</c:v>
                </c:pt>
                <c:pt idx="45">
                  <c:v>0.9375</c:v>
                </c:pt>
                <c:pt idx="46">
                  <c:v>0.95830000000000004</c:v>
                </c:pt>
                <c:pt idx="47">
                  <c:v>0.97920000000000063</c:v>
                </c:pt>
                <c:pt idx="48">
                  <c:v>1</c:v>
                </c:pt>
                <c:pt idx="49">
                  <c:v>2</c:v>
                </c:pt>
                <c:pt idx="50">
                  <c:v>3</c:v>
                </c:pt>
                <c:pt idx="51">
                  <c:v>4</c:v>
                </c:pt>
                <c:pt idx="52">
                  <c:v>5</c:v>
                </c:pt>
                <c:pt idx="53">
                  <c:v>6</c:v>
                </c:pt>
                <c:pt idx="54">
                  <c:v>7</c:v>
                </c:pt>
                <c:pt idx="55">
                  <c:v>8</c:v>
                </c:pt>
                <c:pt idx="56">
                  <c:v>9</c:v>
                </c:pt>
                <c:pt idx="57">
                  <c:v>10</c:v>
                </c:pt>
                <c:pt idx="58">
                  <c:v>11</c:v>
                </c:pt>
                <c:pt idx="59">
                  <c:v>12</c:v>
                </c:pt>
                <c:pt idx="60">
                  <c:v>13</c:v>
                </c:pt>
                <c:pt idx="61">
                  <c:v>14</c:v>
                </c:pt>
                <c:pt idx="62">
                  <c:v>15</c:v>
                </c:pt>
                <c:pt idx="63">
                  <c:v>16</c:v>
                </c:pt>
                <c:pt idx="64">
                  <c:v>17</c:v>
                </c:pt>
                <c:pt idx="65">
                  <c:v>18</c:v>
                </c:pt>
                <c:pt idx="66">
                  <c:v>19</c:v>
                </c:pt>
                <c:pt idx="67">
                  <c:v>20</c:v>
                </c:pt>
                <c:pt idx="68">
                  <c:v>21</c:v>
                </c:pt>
                <c:pt idx="69">
                  <c:v>22</c:v>
                </c:pt>
              </c:numCache>
            </c:numRef>
          </c:xVal>
          <c:yVal>
            <c:numRef>
              <c:f>Sheet1!$E$2:$E$71</c:f>
              <c:numCache>
                <c:formatCode>General</c:formatCode>
                <c:ptCount val="70"/>
                <c:pt idx="0">
                  <c:v>100</c:v>
                </c:pt>
                <c:pt idx="1">
                  <c:v>89.423000000000002</c:v>
                </c:pt>
                <c:pt idx="2">
                  <c:v>86.75</c:v>
                </c:pt>
                <c:pt idx="3">
                  <c:v>84.727000000000004</c:v>
                </c:pt>
                <c:pt idx="4">
                  <c:v>83.35599999999998</c:v>
                </c:pt>
                <c:pt idx="5">
                  <c:v>81.831000000000003</c:v>
                </c:pt>
                <c:pt idx="6">
                  <c:v>81.22</c:v>
                </c:pt>
                <c:pt idx="7">
                  <c:v>80.66</c:v>
                </c:pt>
                <c:pt idx="8">
                  <c:v>79.843999999999994</c:v>
                </c:pt>
                <c:pt idx="9">
                  <c:v>79.334000000000003</c:v>
                </c:pt>
                <c:pt idx="10">
                  <c:v>78.771999999999991</c:v>
                </c:pt>
                <c:pt idx="11">
                  <c:v>78.054999999999993</c:v>
                </c:pt>
                <c:pt idx="12">
                  <c:v>77.747000000000114</c:v>
                </c:pt>
                <c:pt idx="13">
                  <c:v>77.542000000000002</c:v>
                </c:pt>
                <c:pt idx="14">
                  <c:v>77.284999999999997</c:v>
                </c:pt>
                <c:pt idx="15">
                  <c:v>76.667999999999992</c:v>
                </c:pt>
                <c:pt idx="16">
                  <c:v>76.462000000000003</c:v>
                </c:pt>
                <c:pt idx="17">
                  <c:v>76.35899999999998</c:v>
                </c:pt>
                <c:pt idx="18">
                  <c:v>75.998000000000005</c:v>
                </c:pt>
                <c:pt idx="19">
                  <c:v>75.482000000000014</c:v>
                </c:pt>
                <c:pt idx="20">
                  <c:v>75.224000000000004</c:v>
                </c:pt>
                <c:pt idx="21">
                  <c:v>74.965999999999994</c:v>
                </c:pt>
                <c:pt idx="22">
                  <c:v>74.760000000000005</c:v>
                </c:pt>
                <c:pt idx="23">
                  <c:v>74.501000000000005</c:v>
                </c:pt>
                <c:pt idx="24">
                  <c:v>74.242999999999995</c:v>
                </c:pt>
                <c:pt idx="25">
                  <c:v>74.087999999999994</c:v>
                </c:pt>
                <c:pt idx="26">
                  <c:v>73.933000000000007</c:v>
                </c:pt>
                <c:pt idx="27">
                  <c:v>73.727000000000004</c:v>
                </c:pt>
                <c:pt idx="28">
                  <c:v>73.622999999999948</c:v>
                </c:pt>
                <c:pt idx="29">
                  <c:v>73.417000000000129</c:v>
                </c:pt>
                <c:pt idx="30">
                  <c:v>73.106999999999999</c:v>
                </c:pt>
                <c:pt idx="31">
                  <c:v>72.900000000000006</c:v>
                </c:pt>
                <c:pt idx="32">
                  <c:v>72.692999999999998</c:v>
                </c:pt>
                <c:pt idx="33">
                  <c:v>72.486000000000004</c:v>
                </c:pt>
                <c:pt idx="34">
                  <c:v>72.227000000000004</c:v>
                </c:pt>
                <c:pt idx="35">
                  <c:v>71.967000000000027</c:v>
                </c:pt>
                <c:pt idx="36">
                  <c:v>71.812000000000012</c:v>
                </c:pt>
                <c:pt idx="37">
                  <c:v>71.5</c:v>
                </c:pt>
                <c:pt idx="38">
                  <c:v>71.343999999999994</c:v>
                </c:pt>
                <c:pt idx="39">
                  <c:v>71.239999999999995</c:v>
                </c:pt>
                <c:pt idx="40">
                  <c:v>71.135999999999981</c:v>
                </c:pt>
                <c:pt idx="41">
                  <c:v>70.98</c:v>
                </c:pt>
                <c:pt idx="42">
                  <c:v>70.875999999999948</c:v>
                </c:pt>
                <c:pt idx="43">
                  <c:v>70.875999999999948</c:v>
                </c:pt>
                <c:pt idx="44">
                  <c:v>70.718999999999994</c:v>
                </c:pt>
                <c:pt idx="45">
                  <c:v>70.510000000000005</c:v>
                </c:pt>
                <c:pt idx="46">
                  <c:v>70.406000000000006</c:v>
                </c:pt>
                <c:pt idx="47">
                  <c:v>70.35299999999998</c:v>
                </c:pt>
                <c:pt idx="48">
                  <c:v>70.248000000000005</c:v>
                </c:pt>
                <c:pt idx="49">
                  <c:v>66.076999999999998</c:v>
                </c:pt>
                <c:pt idx="50">
                  <c:v>62.154000000000003</c:v>
                </c:pt>
                <c:pt idx="51">
                  <c:v>58.697000000000003</c:v>
                </c:pt>
                <c:pt idx="52">
                  <c:v>54.506</c:v>
                </c:pt>
                <c:pt idx="53">
                  <c:v>51.731000000000002</c:v>
                </c:pt>
                <c:pt idx="54">
                  <c:v>48.091000000000001</c:v>
                </c:pt>
                <c:pt idx="55">
                  <c:v>44.959000000000003</c:v>
                </c:pt>
                <c:pt idx="56">
                  <c:v>41.411999999999999</c:v>
                </c:pt>
                <c:pt idx="57">
                  <c:v>38.188000000000002</c:v>
                </c:pt>
                <c:pt idx="58">
                  <c:v>35.503</c:v>
                </c:pt>
                <c:pt idx="59">
                  <c:v>33.046000000000006</c:v>
                </c:pt>
                <c:pt idx="60">
                  <c:v>30.555</c:v>
                </c:pt>
                <c:pt idx="61">
                  <c:v>28.244</c:v>
                </c:pt>
                <c:pt idx="62">
                  <c:v>25.905999999999967</c:v>
                </c:pt>
                <c:pt idx="63">
                  <c:v>23.213999999999999</c:v>
                </c:pt>
                <c:pt idx="64">
                  <c:v>21.338999999999999</c:v>
                </c:pt>
                <c:pt idx="65">
                  <c:v>19.763999999999989</c:v>
                </c:pt>
                <c:pt idx="66">
                  <c:v>17.879000000000001</c:v>
                </c:pt>
                <c:pt idx="67">
                  <c:v>16.761999999999986</c:v>
                </c:pt>
                <c:pt idx="68">
                  <c:v>13.755000000000004</c:v>
                </c:pt>
                <c:pt idx="69">
                  <c:v>12.162000000000004</c:v>
                </c:pt>
              </c:numCache>
            </c:numRef>
          </c:yVal>
          <c:smooth val="0"/>
        </c:ser>
        <c:ser>
          <c:idx val="4"/>
          <c:order val="4"/>
          <c:tx>
            <c:strRef>
              <c:f>Sheet1!$F$1</c:f>
              <c:strCache>
                <c:ptCount val="1"/>
                <c:pt idx="0">
                  <c:v>Valvular (N=3,469)</c:v>
                </c:pt>
              </c:strCache>
            </c:strRef>
          </c:tx>
          <c:spPr>
            <a:ln w="41275">
              <a:solidFill>
                <a:srgbClr val="FF00FF"/>
              </a:solidFill>
            </a:ln>
          </c:spPr>
          <c:marker>
            <c:symbol val="none"/>
          </c:marker>
          <c:xVal>
            <c:numRef>
              <c:f>Sheet1!$A$2:$A$71</c:f>
              <c:numCache>
                <c:formatCode>General</c:formatCode>
                <c:ptCount val="70"/>
                <c:pt idx="0">
                  <c:v>0</c:v>
                </c:pt>
                <c:pt idx="1">
                  <c:v>2.0799999999999999E-2</c:v>
                </c:pt>
                <c:pt idx="2">
                  <c:v>4.1700000000000001E-2</c:v>
                </c:pt>
                <c:pt idx="3">
                  <c:v>6.25E-2</c:v>
                </c:pt>
                <c:pt idx="4">
                  <c:v>8.3300000000000041E-2</c:v>
                </c:pt>
                <c:pt idx="5">
                  <c:v>0.10420000000000011</c:v>
                </c:pt>
                <c:pt idx="6">
                  <c:v>0.125</c:v>
                </c:pt>
                <c:pt idx="7">
                  <c:v>0.14580000000000001</c:v>
                </c:pt>
                <c:pt idx="8">
                  <c:v>0.16669999999999999</c:v>
                </c:pt>
                <c:pt idx="9">
                  <c:v>0.18750000000000025</c:v>
                </c:pt>
                <c:pt idx="10">
                  <c:v>0.20830000000000001</c:v>
                </c:pt>
                <c:pt idx="11">
                  <c:v>0.22919999999999999</c:v>
                </c:pt>
                <c:pt idx="12">
                  <c:v>0.25</c:v>
                </c:pt>
                <c:pt idx="13">
                  <c:v>0.27080000000000032</c:v>
                </c:pt>
                <c:pt idx="14">
                  <c:v>0.29170000000000001</c:v>
                </c:pt>
                <c:pt idx="15">
                  <c:v>0.31250000000000044</c:v>
                </c:pt>
                <c:pt idx="16">
                  <c:v>0.33330000000000076</c:v>
                </c:pt>
                <c:pt idx="17">
                  <c:v>0.35420000000000001</c:v>
                </c:pt>
                <c:pt idx="18">
                  <c:v>0.37500000000000044</c:v>
                </c:pt>
                <c:pt idx="19">
                  <c:v>0.39580000000000076</c:v>
                </c:pt>
                <c:pt idx="20">
                  <c:v>0.41670000000000001</c:v>
                </c:pt>
                <c:pt idx="21">
                  <c:v>0.43750000000000044</c:v>
                </c:pt>
                <c:pt idx="22">
                  <c:v>0.45830000000000032</c:v>
                </c:pt>
                <c:pt idx="23">
                  <c:v>0.47920000000000001</c:v>
                </c:pt>
                <c:pt idx="24">
                  <c:v>0.5</c:v>
                </c:pt>
                <c:pt idx="25">
                  <c:v>0.52080000000000004</c:v>
                </c:pt>
                <c:pt idx="26">
                  <c:v>0.54170000000000063</c:v>
                </c:pt>
                <c:pt idx="27">
                  <c:v>0.5625</c:v>
                </c:pt>
                <c:pt idx="28">
                  <c:v>0.58329999999999949</c:v>
                </c:pt>
                <c:pt idx="29">
                  <c:v>0.60420000000000063</c:v>
                </c:pt>
                <c:pt idx="30">
                  <c:v>0.625000000000001</c:v>
                </c:pt>
                <c:pt idx="31">
                  <c:v>0.64580000000000115</c:v>
                </c:pt>
                <c:pt idx="32">
                  <c:v>0.6667000000000014</c:v>
                </c:pt>
                <c:pt idx="33">
                  <c:v>0.6875</c:v>
                </c:pt>
                <c:pt idx="34">
                  <c:v>0.70830000000000004</c:v>
                </c:pt>
                <c:pt idx="35">
                  <c:v>0.72920000000000063</c:v>
                </c:pt>
                <c:pt idx="36">
                  <c:v>0.750000000000001</c:v>
                </c:pt>
                <c:pt idx="37">
                  <c:v>0.77080000000000115</c:v>
                </c:pt>
                <c:pt idx="38">
                  <c:v>0.79170000000000063</c:v>
                </c:pt>
                <c:pt idx="39">
                  <c:v>0.8125</c:v>
                </c:pt>
                <c:pt idx="40">
                  <c:v>0.83330000000000004</c:v>
                </c:pt>
                <c:pt idx="41">
                  <c:v>0.85420000000000063</c:v>
                </c:pt>
                <c:pt idx="42">
                  <c:v>0.875000000000001</c:v>
                </c:pt>
                <c:pt idx="43">
                  <c:v>0.89580000000000004</c:v>
                </c:pt>
                <c:pt idx="44">
                  <c:v>0.91670000000000063</c:v>
                </c:pt>
                <c:pt idx="45">
                  <c:v>0.9375</c:v>
                </c:pt>
                <c:pt idx="46">
                  <c:v>0.95830000000000004</c:v>
                </c:pt>
                <c:pt idx="47">
                  <c:v>0.97920000000000063</c:v>
                </c:pt>
                <c:pt idx="48">
                  <c:v>1</c:v>
                </c:pt>
                <c:pt idx="49">
                  <c:v>2</c:v>
                </c:pt>
                <c:pt idx="50">
                  <c:v>3</c:v>
                </c:pt>
                <c:pt idx="51">
                  <c:v>4</c:v>
                </c:pt>
                <c:pt idx="52">
                  <c:v>5</c:v>
                </c:pt>
                <c:pt idx="53">
                  <c:v>6</c:v>
                </c:pt>
                <c:pt idx="54">
                  <c:v>7</c:v>
                </c:pt>
                <c:pt idx="55">
                  <c:v>8</c:v>
                </c:pt>
                <c:pt idx="56">
                  <c:v>9</c:v>
                </c:pt>
                <c:pt idx="57">
                  <c:v>10</c:v>
                </c:pt>
                <c:pt idx="58">
                  <c:v>11</c:v>
                </c:pt>
                <c:pt idx="59">
                  <c:v>12</c:v>
                </c:pt>
                <c:pt idx="60">
                  <c:v>13</c:v>
                </c:pt>
                <c:pt idx="61">
                  <c:v>14</c:v>
                </c:pt>
                <c:pt idx="62">
                  <c:v>15</c:v>
                </c:pt>
                <c:pt idx="63">
                  <c:v>16</c:v>
                </c:pt>
                <c:pt idx="64">
                  <c:v>17</c:v>
                </c:pt>
                <c:pt idx="65">
                  <c:v>18</c:v>
                </c:pt>
                <c:pt idx="66">
                  <c:v>19</c:v>
                </c:pt>
                <c:pt idx="67">
                  <c:v>20</c:v>
                </c:pt>
                <c:pt idx="68">
                  <c:v>21</c:v>
                </c:pt>
                <c:pt idx="69">
                  <c:v>22</c:v>
                </c:pt>
              </c:numCache>
            </c:numRef>
          </c:xVal>
          <c:yVal>
            <c:numRef>
              <c:f>Sheet1!$F$2:$F$71</c:f>
              <c:numCache>
                <c:formatCode>General</c:formatCode>
                <c:ptCount val="70"/>
                <c:pt idx="0">
                  <c:v>100</c:v>
                </c:pt>
                <c:pt idx="1">
                  <c:v>92.034000000000006</c:v>
                </c:pt>
                <c:pt idx="2">
                  <c:v>89.221999999999994</c:v>
                </c:pt>
                <c:pt idx="3">
                  <c:v>87.506</c:v>
                </c:pt>
                <c:pt idx="4">
                  <c:v>85.927999999999997</c:v>
                </c:pt>
                <c:pt idx="5">
                  <c:v>84.757000000000005</c:v>
                </c:pt>
                <c:pt idx="6">
                  <c:v>84.257999999999996</c:v>
                </c:pt>
                <c:pt idx="7">
                  <c:v>83.611999999999995</c:v>
                </c:pt>
                <c:pt idx="8">
                  <c:v>83.111999999999995</c:v>
                </c:pt>
                <c:pt idx="9">
                  <c:v>82.670999999999978</c:v>
                </c:pt>
                <c:pt idx="10">
                  <c:v>82.198999999999998</c:v>
                </c:pt>
                <c:pt idx="11">
                  <c:v>81.903999999999996</c:v>
                </c:pt>
                <c:pt idx="12">
                  <c:v>81.55</c:v>
                </c:pt>
                <c:pt idx="13">
                  <c:v>81.167000000000002</c:v>
                </c:pt>
                <c:pt idx="14">
                  <c:v>80.959999999999994</c:v>
                </c:pt>
                <c:pt idx="15">
                  <c:v>80.783000000000001</c:v>
                </c:pt>
                <c:pt idx="16">
                  <c:v>80.575999999999979</c:v>
                </c:pt>
                <c:pt idx="17">
                  <c:v>80.369</c:v>
                </c:pt>
                <c:pt idx="18">
                  <c:v>80.191999999999993</c:v>
                </c:pt>
                <c:pt idx="19">
                  <c:v>80.072999999999979</c:v>
                </c:pt>
                <c:pt idx="20">
                  <c:v>79.777999999999992</c:v>
                </c:pt>
                <c:pt idx="21">
                  <c:v>79.66</c:v>
                </c:pt>
                <c:pt idx="22">
                  <c:v>79.423000000000002</c:v>
                </c:pt>
                <c:pt idx="23">
                  <c:v>79.274999999999991</c:v>
                </c:pt>
                <c:pt idx="24">
                  <c:v>79.245000000000005</c:v>
                </c:pt>
                <c:pt idx="25">
                  <c:v>79.096999999999994</c:v>
                </c:pt>
                <c:pt idx="26">
                  <c:v>79.068000000000012</c:v>
                </c:pt>
                <c:pt idx="27">
                  <c:v>79.037999999999997</c:v>
                </c:pt>
                <c:pt idx="28">
                  <c:v>79.007999999999996</c:v>
                </c:pt>
                <c:pt idx="29">
                  <c:v>78.801000000000002</c:v>
                </c:pt>
                <c:pt idx="30">
                  <c:v>78.712000000000003</c:v>
                </c:pt>
                <c:pt idx="31">
                  <c:v>78.622999999999948</c:v>
                </c:pt>
                <c:pt idx="32">
                  <c:v>78.415999999999997</c:v>
                </c:pt>
                <c:pt idx="33">
                  <c:v>78.296999999999997</c:v>
                </c:pt>
                <c:pt idx="34">
                  <c:v>78.177999999999983</c:v>
                </c:pt>
                <c:pt idx="35">
                  <c:v>77.881</c:v>
                </c:pt>
                <c:pt idx="36">
                  <c:v>77.85199999999999</c:v>
                </c:pt>
                <c:pt idx="37">
                  <c:v>77.762</c:v>
                </c:pt>
                <c:pt idx="38">
                  <c:v>77.703000000000003</c:v>
                </c:pt>
                <c:pt idx="39">
                  <c:v>77.584000000000003</c:v>
                </c:pt>
                <c:pt idx="40">
                  <c:v>77.465000000000003</c:v>
                </c:pt>
                <c:pt idx="41">
                  <c:v>77.375999999999948</c:v>
                </c:pt>
                <c:pt idx="42">
                  <c:v>77.227000000000004</c:v>
                </c:pt>
                <c:pt idx="43">
                  <c:v>77.137</c:v>
                </c:pt>
                <c:pt idx="44">
                  <c:v>77.106999999999999</c:v>
                </c:pt>
                <c:pt idx="45">
                  <c:v>77.048000000000002</c:v>
                </c:pt>
                <c:pt idx="46">
                  <c:v>76.958000000000013</c:v>
                </c:pt>
                <c:pt idx="47">
                  <c:v>76.808999999999983</c:v>
                </c:pt>
                <c:pt idx="48">
                  <c:v>76.778999999999982</c:v>
                </c:pt>
                <c:pt idx="49">
                  <c:v>73.914000000000129</c:v>
                </c:pt>
                <c:pt idx="50">
                  <c:v>70.933000000000007</c:v>
                </c:pt>
                <c:pt idx="51">
                  <c:v>68.278999999999982</c:v>
                </c:pt>
                <c:pt idx="52">
                  <c:v>66.117999999999995</c:v>
                </c:pt>
                <c:pt idx="53">
                  <c:v>64.233999999999995</c:v>
                </c:pt>
                <c:pt idx="54">
                  <c:v>61.139000000000003</c:v>
                </c:pt>
                <c:pt idx="55">
                  <c:v>58.379000000000005</c:v>
                </c:pt>
                <c:pt idx="56">
                  <c:v>55.438000000000002</c:v>
                </c:pt>
                <c:pt idx="57">
                  <c:v>53.042000000000002</c:v>
                </c:pt>
                <c:pt idx="58">
                  <c:v>49.953000000000003</c:v>
                </c:pt>
                <c:pt idx="59">
                  <c:v>46.935000000000002</c:v>
                </c:pt>
                <c:pt idx="60">
                  <c:v>44.201000000000001</c:v>
                </c:pt>
                <c:pt idx="61">
                  <c:v>41.016000000000005</c:v>
                </c:pt>
                <c:pt idx="62">
                  <c:v>37.469000000000001</c:v>
                </c:pt>
                <c:pt idx="63">
                  <c:v>34.451999999999998</c:v>
                </c:pt>
                <c:pt idx="64">
                  <c:v>31.361999999999988</c:v>
                </c:pt>
                <c:pt idx="65">
                  <c:v>28.132000000000001</c:v>
                </c:pt>
                <c:pt idx="66">
                  <c:v>25.603000000000005</c:v>
                </c:pt>
                <c:pt idx="67">
                  <c:v>22.658000000000001</c:v>
                </c:pt>
                <c:pt idx="68">
                  <c:v>20.420000000000002</c:v>
                </c:pt>
                <c:pt idx="69">
                  <c:v>17.792999999999989</c:v>
                </c:pt>
              </c:numCache>
            </c:numRef>
          </c:yVal>
          <c:smooth val="0"/>
        </c:ser>
        <c:dLbls>
          <c:showLegendKey val="0"/>
          <c:showVal val="0"/>
          <c:showCatName val="0"/>
          <c:showSerName val="0"/>
          <c:showPercent val="0"/>
          <c:showBubbleSize val="0"/>
        </c:dLbls>
        <c:axId val="488129656"/>
        <c:axId val="488130048"/>
      </c:scatterChart>
      <c:valAx>
        <c:axId val="488129656"/>
        <c:scaling>
          <c:orientation val="minMax"/>
          <c:max val="22"/>
          <c:min val="0"/>
        </c:scaling>
        <c:delete val="0"/>
        <c:axPos val="b"/>
        <c:title>
          <c:tx>
            <c:rich>
              <a:bodyPr/>
              <a:lstStyle/>
              <a:p>
                <a:pPr>
                  <a:defRPr sz="1700"/>
                </a:pPr>
                <a:r>
                  <a:rPr lang="en-US" sz="1700" dirty="0" smtClean="0"/>
                  <a:t>Years</a:t>
                </a:r>
                <a:endParaRPr lang="en-US" sz="1700" dirty="0"/>
              </a:p>
            </c:rich>
          </c:tx>
          <c:layout>
            <c:manualLayout>
              <c:xMode val="edge"/>
              <c:yMode val="edge"/>
              <c:x val="0.47842415162707042"/>
              <c:y val="0.93693054714314561"/>
            </c:manualLayout>
          </c:layout>
          <c:overlay val="0"/>
        </c:title>
        <c:numFmt formatCode="#,##0" sourceLinked="0"/>
        <c:majorTickMark val="out"/>
        <c:minorTickMark val="none"/>
        <c:tickLblPos val="nextTo"/>
        <c:txPr>
          <a:bodyPr rot="0"/>
          <a:lstStyle/>
          <a:p>
            <a:pPr>
              <a:defRPr sz="1500" b="1"/>
            </a:pPr>
            <a:endParaRPr lang="en-US"/>
          </a:p>
        </c:txPr>
        <c:crossAx val="488130048"/>
        <c:crosses val="autoZero"/>
        <c:crossBetween val="midCat"/>
        <c:majorUnit val="1"/>
      </c:valAx>
      <c:valAx>
        <c:axId val="48813004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88129656"/>
        <c:crosses val="autoZero"/>
        <c:crossBetween val="midCat"/>
        <c:majorUnit val="20"/>
      </c:valAx>
      <c:spPr>
        <a:solidFill>
          <a:schemeClr val="bg2"/>
        </a:solidFill>
        <a:ln>
          <a:solidFill>
            <a:schemeClr val="tx1"/>
          </a:solidFill>
        </a:ln>
      </c:spPr>
    </c:plotArea>
    <c:legend>
      <c:legendPos val="r"/>
      <c:layout>
        <c:manualLayout>
          <c:xMode val="edge"/>
          <c:yMode val="edge"/>
          <c:x val="0.14896755162241912"/>
          <c:y val="2.96939228750253E-2"/>
          <c:w val="0.80825958702064848"/>
          <c:h val="0.16881082172420755"/>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4.6634564910155461E-2"/>
          <c:w val="0.89360381390380506"/>
          <c:h val="0.80105693519079368"/>
        </c:manualLayout>
      </c:layout>
      <c:scatterChart>
        <c:scatterStyle val="lineMarker"/>
        <c:varyColors val="0"/>
        <c:ser>
          <c:idx val="0"/>
          <c:order val="0"/>
          <c:tx>
            <c:strRef>
              <c:f>Sheet1!$B$1</c:f>
              <c:strCache>
                <c:ptCount val="1"/>
                <c:pt idx="0">
                  <c:v>Cardiomyopathy (N=35,242)</c:v>
                </c:pt>
              </c:strCache>
            </c:strRef>
          </c:tx>
          <c:spPr>
            <a:ln w="41275">
              <a:solidFill>
                <a:srgbClr val="FFFF00"/>
              </a:solidFill>
            </a:ln>
          </c:spPr>
          <c:marker>
            <c:symbol val="none"/>
          </c:marker>
          <c:xVal>
            <c:numRef>
              <c:f>Sheet1!$A$2:$A$35</c:f>
              <c:numCache>
                <c:formatCode>General</c:formatCode>
                <c:ptCount val="34"/>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Sheet1!$B$2:$B$35</c:f>
              <c:numCache>
                <c:formatCode>General</c:formatCode>
                <c:ptCount val="34"/>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95.587000000000003</c:v>
                </c:pt>
                <c:pt idx="14">
                  <c:v>92.120999999999981</c:v>
                </c:pt>
                <c:pt idx="15">
                  <c:v>88.673999999999978</c:v>
                </c:pt>
                <c:pt idx="16">
                  <c:v>85.081999999999994</c:v>
                </c:pt>
                <c:pt idx="17">
                  <c:v>81.694999999999993</c:v>
                </c:pt>
                <c:pt idx="18">
                  <c:v>78.169999999999987</c:v>
                </c:pt>
                <c:pt idx="19">
                  <c:v>74.393000000000001</c:v>
                </c:pt>
                <c:pt idx="20">
                  <c:v>70.778999999999982</c:v>
                </c:pt>
                <c:pt idx="21">
                  <c:v>67.013000000000005</c:v>
                </c:pt>
                <c:pt idx="22">
                  <c:v>63.063000000000002</c:v>
                </c:pt>
                <c:pt idx="23">
                  <c:v>59.25</c:v>
                </c:pt>
                <c:pt idx="24">
                  <c:v>55.481999999999999</c:v>
                </c:pt>
                <c:pt idx="25">
                  <c:v>51.743000000000002</c:v>
                </c:pt>
                <c:pt idx="26">
                  <c:v>47.847999999999999</c:v>
                </c:pt>
                <c:pt idx="27">
                  <c:v>44.136000000000003</c:v>
                </c:pt>
                <c:pt idx="28">
                  <c:v>40.933</c:v>
                </c:pt>
                <c:pt idx="29">
                  <c:v>37.386000000000003</c:v>
                </c:pt>
                <c:pt idx="30">
                  <c:v>34.392000000000003</c:v>
                </c:pt>
                <c:pt idx="31">
                  <c:v>31.585999999999967</c:v>
                </c:pt>
                <c:pt idx="32">
                  <c:v>29.384</c:v>
                </c:pt>
                <c:pt idx="33">
                  <c:v>26.738</c:v>
                </c:pt>
              </c:numCache>
            </c:numRef>
          </c:yVal>
          <c:smooth val="0"/>
        </c:ser>
        <c:ser>
          <c:idx val="1"/>
          <c:order val="1"/>
          <c:tx>
            <c:strRef>
              <c:f>Sheet1!$C$1</c:f>
              <c:strCache>
                <c:ptCount val="1"/>
                <c:pt idx="0">
                  <c:v>CAD (N=31,349)</c:v>
                </c:pt>
              </c:strCache>
            </c:strRef>
          </c:tx>
          <c:spPr>
            <a:ln w="41275">
              <a:solidFill>
                <a:srgbClr val="FF0000"/>
              </a:solidFill>
              <a:prstDash val="solid"/>
            </a:ln>
          </c:spPr>
          <c:marker>
            <c:symbol val="none"/>
          </c:marker>
          <c:xVal>
            <c:numRef>
              <c:f>Sheet1!$A$2:$A$35</c:f>
              <c:numCache>
                <c:formatCode>General</c:formatCode>
                <c:ptCount val="34"/>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Sheet1!$C$2:$C$35</c:f>
              <c:numCache>
                <c:formatCode>General</c:formatCode>
                <c:ptCount val="34"/>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95.448000000000022</c:v>
                </c:pt>
                <c:pt idx="14">
                  <c:v>91.531000000000006</c:v>
                </c:pt>
                <c:pt idx="15">
                  <c:v>87.662999999999982</c:v>
                </c:pt>
                <c:pt idx="16">
                  <c:v>83.706000000000003</c:v>
                </c:pt>
                <c:pt idx="17">
                  <c:v>79.027999999999992</c:v>
                </c:pt>
                <c:pt idx="18">
                  <c:v>74.244000000000113</c:v>
                </c:pt>
                <c:pt idx="19">
                  <c:v>69.319000000000003</c:v>
                </c:pt>
                <c:pt idx="20">
                  <c:v>64.373999999999981</c:v>
                </c:pt>
                <c:pt idx="21">
                  <c:v>59.438000000000002</c:v>
                </c:pt>
                <c:pt idx="22">
                  <c:v>54.692000000000057</c:v>
                </c:pt>
                <c:pt idx="23">
                  <c:v>49.849000000000004</c:v>
                </c:pt>
                <c:pt idx="24">
                  <c:v>45.394000000000005</c:v>
                </c:pt>
                <c:pt idx="25">
                  <c:v>41.176000000000002</c:v>
                </c:pt>
                <c:pt idx="26">
                  <c:v>36.681000000000004</c:v>
                </c:pt>
                <c:pt idx="27">
                  <c:v>32.454000000000001</c:v>
                </c:pt>
                <c:pt idx="28">
                  <c:v>28.467999999999989</c:v>
                </c:pt>
                <c:pt idx="29">
                  <c:v>25.337000000000028</c:v>
                </c:pt>
                <c:pt idx="30">
                  <c:v>22.126999999999999</c:v>
                </c:pt>
                <c:pt idx="31">
                  <c:v>19.346</c:v>
                </c:pt>
                <c:pt idx="32">
                  <c:v>16.924999999999986</c:v>
                </c:pt>
                <c:pt idx="33">
                  <c:v>14.858000000000002</c:v>
                </c:pt>
              </c:numCache>
            </c:numRef>
          </c:yVal>
          <c:smooth val="0"/>
        </c:ser>
        <c:ser>
          <c:idx val="2"/>
          <c:order val="2"/>
          <c:tx>
            <c:strRef>
              <c:f>Sheet1!$D$1</c:f>
              <c:strCache>
                <c:ptCount val="1"/>
                <c:pt idx="0">
                  <c:v>Congenital (N=1,438)</c:v>
                </c:pt>
              </c:strCache>
            </c:strRef>
          </c:tx>
          <c:spPr>
            <a:ln w="41275">
              <a:solidFill>
                <a:srgbClr val="0066FF"/>
              </a:solidFill>
            </a:ln>
          </c:spPr>
          <c:marker>
            <c:symbol val="none"/>
          </c:marker>
          <c:xVal>
            <c:numRef>
              <c:f>Sheet1!$A$2:$A$35</c:f>
              <c:numCache>
                <c:formatCode>General</c:formatCode>
                <c:ptCount val="34"/>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Sheet1!$D$2:$D$35</c:f>
              <c:numCache>
                <c:formatCode>General</c:formatCode>
                <c:ptCount val="34"/>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96.625999999999948</c:v>
                </c:pt>
                <c:pt idx="14">
                  <c:v>93.900999999999996</c:v>
                </c:pt>
                <c:pt idx="15">
                  <c:v>90.167999999999992</c:v>
                </c:pt>
                <c:pt idx="16">
                  <c:v>87.968999999999994</c:v>
                </c:pt>
                <c:pt idx="17">
                  <c:v>85.692999999999998</c:v>
                </c:pt>
                <c:pt idx="18">
                  <c:v>82.811000000000007</c:v>
                </c:pt>
                <c:pt idx="19">
                  <c:v>81.013999999999996</c:v>
                </c:pt>
                <c:pt idx="20">
                  <c:v>78.575000000000003</c:v>
                </c:pt>
                <c:pt idx="21">
                  <c:v>76.134999999999991</c:v>
                </c:pt>
                <c:pt idx="22">
                  <c:v>73.614999999999995</c:v>
                </c:pt>
                <c:pt idx="23">
                  <c:v>71.927999999999997</c:v>
                </c:pt>
                <c:pt idx="24">
                  <c:v>69.603999999999999</c:v>
                </c:pt>
                <c:pt idx="25">
                  <c:v>67.245000000000005</c:v>
                </c:pt>
                <c:pt idx="26">
                  <c:v>64.818000000000012</c:v>
                </c:pt>
                <c:pt idx="27">
                  <c:v>60.690000000000012</c:v>
                </c:pt>
                <c:pt idx="28">
                  <c:v>59.209000000000003</c:v>
                </c:pt>
                <c:pt idx="29">
                  <c:v>56.661000000000001</c:v>
                </c:pt>
                <c:pt idx="30">
                  <c:v>53.583000000000006</c:v>
                </c:pt>
                <c:pt idx="31">
                  <c:v>51.824000000000005</c:v>
                </c:pt>
                <c:pt idx="32">
                  <c:v>49.581000000000003</c:v>
                </c:pt>
                <c:pt idx="33">
                  <c:v>45.623000000000012</c:v>
                </c:pt>
              </c:numCache>
            </c:numRef>
          </c:yVal>
          <c:smooth val="0"/>
        </c:ser>
        <c:ser>
          <c:idx val="3"/>
          <c:order val="3"/>
          <c:tx>
            <c:strRef>
              <c:f>Sheet1!$E$1</c:f>
              <c:strCache>
                <c:ptCount val="1"/>
                <c:pt idx="0">
                  <c:v>Retransplant (N=1,332)</c:v>
                </c:pt>
              </c:strCache>
            </c:strRef>
          </c:tx>
          <c:spPr>
            <a:ln w="41275">
              <a:solidFill>
                <a:srgbClr val="00FF00"/>
              </a:solidFill>
            </a:ln>
          </c:spPr>
          <c:marker>
            <c:symbol val="none"/>
          </c:marker>
          <c:xVal>
            <c:numRef>
              <c:f>Sheet1!$A$2:$A$35</c:f>
              <c:numCache>
                <c:formatCode>General</c:formatCode>
                <c:ptCount val="34"/>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Sheet1!$E$2:$E$35</c:f>
              <c:numCache>
                <c:formatCode>General</c:formatCode>
                <c:ptCount val="34"/>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94.063000000000002</c:v>
                </c:pt>
                <c:pt idx="14">
                  <c:v>88.477000000000004</c:v>
                </c:pt>
                <c:pt idx="15">
                  <c:v>83.555999999999983</c:v>
                </c:pt>
                <c:pt idx="16">
                  <c:v>77.59</c:v>
                </c:pt>
                <c:pt idx="17">
                  <c:v>73.64</c:v>
                </c:pt>
                <c:pt idx="18">
                  <c:v>68.459000000000003</c:v>
                </c:pt>
                <c:pt idx="19">
                  <c:v>64</c:v>
                </c:pt>
                <c:pt idx="20">
                  <c:v>58.95</c:v>
                </c:pt>
                <c:pt idx="21">
                  <c:v>54.362000000000002</c:v>
                </c:pt>
                <c:pt idx="22">
                  <c:v>50.54</c:v>
                </c:pt>
                <c:pt idx="23">
                  <c:v>47.042000000000002</c:v>
                </c:pt>
                <c:pt idx="24">
                  <c:v>43.496000000000002</c:v>
                </c:pt>
                <c:pt idx="25">
                  <c:v>40.206000000000003</c:v>
                </c:pt>
                <c:pt idx="26">
                  <c:v>36.877000000000002</c:v>
                </c:pt>
                <c:pt idx="27">
                  <c:v>33.046000000000006</c:v>
                </c:pt>
                <c:pt idx="28">
                  <c:v>30.376999999999999</c:v>
                </c:pt>
                <c:pt idx="29">
                  <c:v>28.134000000000036</c:v>
                </c:pt>
                <c:pt idx="30">
                  <c:v>25.451000000000001</c:v>
                </c:pt>
                <c:pt idx="31">
                  <c:v>23.861000000000001</c:v>
                </c:pt>
                <c:pt idx="32">
                  <c:v>19.579999999999988</c:v>
                </c:pt>
                <c:pt idx="33">
                  <c:v>17.312999999999999</c:v>
                </c:pt>
              </c:numCache>
            </c:numRef>
          </c:yVal>
          <c:smooth val="0"/>
        </c:ser>
        <c:ser>
          <c:idx val="4"/>
          <c:order val="4"/>
          <c:tx>
            <c:strRef>
              <c:f>Sheet1!$F$1</c:f>
              <c:strCache>
                <c:ptCount val="1"/>
                <c:pt idx="0">
                  <c:v>Valvular (N=2,560)</c:v>
                </c:pt>
              </c:strCache>
            </c:strRef>
          </c:tx>
          <c:spPr>
            <a:ln w="41275">
              <a:solidFill>
                <a:srgbClr val="FF00FF"/>
              </a:solidFill>
            </a:ln>
          </c:spPr>
          <c:marker>
            <c:symbol val="none"/>
          </c:marker>
          <c:xVal>
            <c:numRef>
              <c:f>Sheet1!$A$2:$A$35</c:f>
              <c:numCache>
                <c:formatCode>General</c:formatCode>
                <c:ptCount val="34"/>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Sheet1!$F$2:$F$35</c:f>
              <c:numCache>
                <c:formatCode>General</c:formatCode>
                <c:ptCount val="34"/>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96.269000000000005</c:v>
                </c:pt>
                <c:pt idx="14">
                  <c:v>92.385999999999981</c:v>
                </c:pt>
                <c:pt idx="15">
                  <c:v>88.93</c:v>
                </c:pt>
                <c:pt idx="16">
                  <c:v>86.114999999999995</c:v>
                </c:pt>
                <c:pt idx="17">
                  <c:v>83.661000000000001</c:v>
                </c:pt>
                <c:pt idx="18">
                  <c:v>79.63</c:v>
                </c:pt>
                <c:pt idx="19">
                  <c:v>76.034999999999997</c:v>
                </c:pt>
                <c:pt idx="20">
                  <c:v>72.203999999999994</c:v>
                </c:pt>
                <c:pt idx="21">
                  <c:v>69.084999999999994</c:v>
                </c:pt>
                <c:pt idx="22">
                  <c:v>65.061000000000007</c:v>
                </c:pt>
                <c:pt idx="23">
                  <c:v>61.13</c:v>
                </c:pt>
                <c:pt idx="24">
                  <c:v>57.569000000000003</c:v>
                </c:pt>
                <c:pt idx="25">
                  <c:v>53.422000000000011</c:v>
                </c:pt>
                <c:pt idx="26">
                  <c:v>48.801000000000002</c:v>
                </c:pt>
                <c:pt idx="27">
                  <c:v>44.872</c:v>
                </c:pt>
                <c:pt idx="28">
                  <c:v>40.847000000000001</c:v>
                </c:pt>
                <c:pt idx="29">
                  <c:v>36.641000000000005</c:v>
                </c:pt>
                <c:pt idx="30">
                  <c:v>33.346000000000004</c:v>
                </c:pt>
                <c:pt idx="31">
                  <c:v>29.510999999999999</c:v>
                </c:pt>
                <c:pt idx="32">
                  <c:v>26.596</c:v>
                </c:pt>
                <c:pt idx="33">
                  <c:v>23.173999999999999</c:v>
                </c:pt>
              </c:numCache>
            </c:numRef>
          </c:yVal>
          <c:smooth val="0"/>
        </c:ser>
        <c:dLbls>
          <c:showLegendKey val="0"/>
          <c:showVal val="0"/>
          <c:showCatName val="0"/>
          <c:showSerName val="0"/>
          <c:showPercent val="0"/>
          <c:showBubbleSize val="0"/>
        </c:dLbls>
        <c:axId val="488131224"/>
        <c:axId val="488131616"/>
      </c:scatterChart>
      <c:valAx>
        <c:axId val="488131224"/>
        <c:scaling>
          <c:orientation val="minMax"/>
          <c:max val="2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88131616"/>
        <c:crosses val="autoZero"/>
        <c:crossBetween val="midCat"/>
        <c:majorUnit val="1"/>
      </c:valAx>
      <c:valAx>
        <c:axId val="48813161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88131224"/>
        <c:crosses val="autoZero"/>
        <c:crossBetween val="midCat"/>
        <c:majorUnit val="20"/>
      </c:valAx>
      <c:spPr>
        <a:solidFill>
          <a:schemeClr val="bg2"/>
        </a:solidFill>
        <a:ln>
          <a:solidFill>
            <a:schemeClr val="tx1"/>
          </a:solidFill>
        </a:ln>
      </c:spPr>
    </c:plotArea>
    <c:legend>
      <c:legendPos val="r"/>
      <c:layout>
        <c:manualLayout>
          <c:xMode val="edge"/>
          <c:yMode val="edge"/>
          <c:x val="9.5870206489675522E-2"/>
          <c:y val="0.66302725620837899"/>
          <c:w val="0.70796460176991149"/>
          <c:h val="0.17287017968907717"/>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641266615867893"/>
          <c:y val="0.1936759671345388"/>
          <c:w val="0.41304485376827932"/>
          <c:h val="0.50283721328313991"/>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FFFF00"/>
              </a:solidFill>
              <a:ln>
                <a:solidFill>
                  <a:srgbClr val="000000"/>
                </a:solidFill>
              </a:ln>
            </c:spPr>
          </c:dPt>
          <c:dPt>
            <c:idx val="1"/>
            <c:bubble3D val="0"/>
            <c:spPr>
              <a:solidFill>
                <a:schemeClr val="bg1">
                  <a:lumMod val="50000"/>
                  <a:lumOff val="50000"/>
                </a:schemeClr>
              </a:solidFill>
              <a:ln>
                <a:solidFill>
                  <a:srgbClr val="000000"/>
                </a:solidFill>
              </a:ln>
            </c:spPr>
          </c:dPt>
          <c:dPt>
            <c:idx val="2"/>
            <c:bubble3D val="0"/>
            <c:spPr>
              <a:solidFill>
                <a:srgbClr val="00FF00"/>
              </a:solidFill>
              <a:ln>
                <a:solidFill>
                  <a:srgbClr val="000000"/>
                </a:solidFill>
              </a:ln>
            </c:spPr>
          </c:dPt>
          <c:dPt>
            <c:idx val="3"/>
            <c:bubble3D val="0"/>
            <c:spPr>
              <a:solidFill>
                <a:srgbClr val="FF0000"/>
              </a:solidFill>
              <a:ln>
                <a:solidFill>
                  <a:srgbClr val="000000"/>
                </a:solidFill>
              </a:ln>
            </c:spPr>
          </c:dPt>
          <c:dPt>
            <c:idx val="4"/>
            <c:bubble3D val="0"/>
            <c:spPr>
              <a:solidFill>
                <a:srgbClr val="00FFFF"/>
              </a:solidFill>
              <a:ln>
                <a:solidFill>
                  <a:srgbClr val="000000"/>
                </a:solidFill>
              </a:ln>
            </c:spPr>
          </c:dPt>
          <c:dPt>
            <c:idx val="5"/>
            <c:bubble3D val="0"/>
            <c:spPr>
              <a:solidFill>
                <a:srgbClr val="FF00FF"/>
              </a:solidFill>
              <a:ln>
                <a:solidFill>
                  <a:srgbClr val="000000"/>
                </a:solidFill>
              </a:ln>
            </c:spPr>
          </c:dPt>
          <c:dPt>
            <c:idx val="6"/>
            <c:bubble3D val="0"/>
            <c:spPr>
              <a:solidFill>
                <a:srgbClr val="00FFFF"/>
              </a:solidFill>
              <a:ln>
                <a:solidFill>
                  <a:srgbClr val="000000"/>
                </a:solidFill>
              </a:ln>
            </c:spPr>
          </c:dPt>
          <c:dLbls>
            <c:dLbl>
              <c:idx val="1"/>
              <c:layout>
                <c:manualLayout>
                  <c:x val="0"/>
                  <c:y val="3.5087719298245591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2"/>
              <c:layout>
                <c:manualLayout>
                  <c:x val="2.7777777777779674E-3"/>
                  <c:y val="-6.432748538011703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4"/>
              <c:layout>
                <c:manualLayout>
                  <c:x val="7.3530183727034118E-3"/>
                  <c:y val="-9.356725146198832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numFmt formatCode="0%" sourceLinked="0"/>
            <c:spPr>
              <a:noFill/>
              <a:ln>
                <a:noFill/>
              </a:ln>
              <a:effectLst/>
            </c:spPr>
            <c:txPr>
              <a:bodyPr/>
              <a:lstStyle/>
              <a:p>
                <a:pPr>
                  <a:defRPr sz="1300" b="1"/>
                </a:pPr>
                <a:endParaRPr lang="en-US"/>
              </a:p>
            </c:txPr>
            <c:dLblPos val="outEnd"/>
            <c:showLegendKey val="0"/>
            <c:showVal val="1"/>
            <c:showCatName val="1"/>
            <c:showSerName val="0"/>
            <c:showPercent val="0"/>
            <c:showBubbleSize val="0"/>
            <c:separator>
</c:separator>
            <c:showLeaderLines val="1"/>
            <c:extLst>
              <c:ext xmlns:c15="http://schemas.microsoft.com/office/drawing/2012/chart" uri="{CE6537A1-D6FC-4f65-9D91-7224C49458BB}">
                <c15:layout/>
              </c:ext>
            </c:extLst>
          </c:dLbls>
          <c:cat>
            <c:strRef>
              <c:f>Sheet1!$A$2:$A$7</c:f>
              <c:strCache>
                <c:ptCount val="6"/>
                <c:pt idx="0">
                  <c:v>Myopathy</c:v>
                </c:pt>
                <c:pt idx="1">
                  <c:v>Congenital</c:v>
                </c:pt>
                <c:pt idx="2">
                  <c:v>Retx</c:v>
                </c:pt>
                <c:pt idx="3">
                  <c:v>CAD</c:v>
                </c:pt>
                <c:pt idx="4">
                  <c:v>Other</c:v>
                </c:pt>
                <c:pt idx="5">
                  <c:v>Valvular</c:v>
                </c:pt>
              </c:strCache>
            </c:strRef>
          </c:cat>
          <c:val>
            <c:numRef>
              <c:f>Sheet1!$B$2:$B$7</c:f>
              <c:numCache>
                <c:formatCode>0.00%</c:formatCode>
                <c:ptCount val="6"/>
                <c:pt idx="0">
                  <c:v>0.51853000000000005</c:v>
                </c:pt>
                <c:pt idx="1">
                  <c:v>2.8795999999999999E-2</c:v>
                </c:pt>
                <c:pt idx="2">
                  <c:v>3.3360000000000001E-2</c:v>
                </c:pt>
                <c:pt idx="3">
                  <c:v>0.38999</c:v>
                </c:pt>
                <c:pt idx="4">
                  <c:v>6.7120000000000001E-3</c:v>
                </c:pt>
                <c:pt idx="5">
                  <c:v>2.2620000000000001E-2</c:v>
                </c:pt>
              </c:numCache>
            </c:numRef>
          </c:val>
        </c:ser>
        <c:dLbls>
          <c:showLegendKey val="0"/>
          <c:showVal val="0"/>
          <c:showCatName val="0"/>
          <c:showSerName val="0"/>
          <c:showPercent val="0"/>
          <c:showBubbleSize val="0"/>
          <c:showLeaderLines val="1"/>
        </c:dLbls>
        <c:firstSliceAng val="70"/>
      </c:pieChart>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4244E-2"/>
          <c:y val="6.2019180294770854E-2"/>
          <c:w val="0.28298434487724433"/>
          <c:h val="0.73951847365233181"/>
        </c:manualLayout>
      </c:layout>
      <c:scatterChart>
        <c:scatterStyle val="lineMarker"/>
        <c:varyColors val="0"/>
        <c:ser>
          <c:idx val="0"/>
          <c:order val="0"/>
          <c:tx>
            <c:strRef>
              <c:f>Sheet1!$B$1</c:f>
              <c:strCache>
                <c:ptCount val="1"/>
                <c:pt idx="0">
                  <c:v>Cardiomyopathy</c:v>
                </c:pt>
              </c:strCache>
            </c:strRef>
          </c:tx>
          <c:spPr>
            <a:ln w="41275">
              <a:solidFill>
                <a:srgbClr val="FFFF0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Sheet1!$B$2:$B$50</c:f>
              <c:numCache>
                <c:formatCode>General</c:formatCode>
                <c:ptCount val="49"/>
                <c:pt idx="0">
                  <c:v>100</c:v>
                </c:pt>
                <c:pt idx="1">
                  <c:v>95.5</c:v>
                </c:pt>
                <c:pt idx="2">
                  <c:v>93.626000000000005</c:v>
                </c:pt>
                <c:pt idx="3">
                  <c:v>92.623000000000005</c:v>
                </c:pt>
                <c:pt idx="4">
                  <c:v>91.626999999999995</c:v>
                </c:pt>
                <c:pt idx="5">
                  <c:v>90.787999999999997</c:v>
                </c:pt>
                <c:pt idx="6">
                  <c:v>90.244</c:v>
                </c:pt>
                <c:pt idx="7">
                  <c:v>89.683999999999997</c:v>
                </c:pt>
                <c:pt idx="8">
                  <c:v>89.262</c:v>
                </c:pt>
                <c:pt idx="9">
                  <c:v>88.866</c:v>
                </c:pt>
                <c:pt idx="10">
                  <c:v>88.524000000000001</c:v>
                </c:pt>
                <c:pt idx="11">
                  <c:v>88.281000000000006</c:v>
                </c:pt>
                <c:pt idx="12">
                  <c:v>87.997</c:v>
                </c:pt>
                <c:pt idx="13">
                  <c:v>87.823999999999998</c:v>
                </c:pt>
                <c:pt idx="14">
                  <c:v>87.643000000000001</c:v>
                </c:pt>
                <c:pt idx="15">
                  <c:v>87.441999999999993</c:v>
                </c:pt>
                <c:pt idx="16">
                  <c:v>87.29</c:v>
                </c:pt>
                <c:pt idx="17">
                  <c:v>87.075999999999993</c:v>
                </c:pt>
                <c:pt idx="18">
                  <c:v>86.896000000000001</c:v>
                </c:pt>
                <c:pt idx="19">
                  <c:v>86.74</c:v>
                </c:pt>
                <c:pt idx="20">
                  <c:v>86.543999999999997</c:v>
                </c:pt>
                <c:pt idx="21">
                  <c:v>86.406999999999996</c:v>
                </c:pt>
                <c:pt idx="22">
                  <c:v>86.215999999999994</c:v>
                </c:pt>
                <c:pt idx="23">
                  <c:v>86.058999999999997</c:v>
                </c:pt>
                <c:pt idx="24">
                  <c:v>85.941000000000003</c:v>
                </c:pt>
                <c:pt idx="25">
                  <c:v>85.777000000000001</c:v>
                </c:pt>
                <c:pt idx="26">
                  <c:v>85.659000000000006</c:v>
                </c:pt>
                <c:pt idx="27">
                  <c:v>85.539000000000001</c:v>
                </c:pt>
                <c:pt idx="28">
                  <c:v>85.418000000000006</c:v>
                </c:pt>
                <c:pt idx="29">
                  <c:v>85.290999999999997</c:v>
                </c:pt>
                <c:pt idx="30">
                  <c:v>85.138000000000005</c:v>
                </c:pt>
                <c:pt idx="31">
                  <c:v>85.02</c:v>
                </c:pt>
                <c:pt idx="32">
                  <c:v>84.885000000000005</c:v>
                </c:pt>
                <c:pt idx="33">
                  <c:v>84.73</c:v>
                </c:pt>
                <c:pt idx="34">
                  <c:v>84.593000000000004</c:v>
                </c:pt>
                <c:pt idx="35">
                  <c:v>84.477000000000004</c:v>
                </c:pt>
                <c:pt idx="36">
                  <c:v>84.388999999999996</c:v>
                </c:pt>
                <c:pt idx="37">
                  <c:v>84.236000000000004</c:v>
                </c:pt>
                <c:pt idx="38">
                  <c:v>84.114999999999995</c:v>
                </c:pt>
                <c:pt idx="39">
                  <c:v>84.037999999999997</c:v>
                </c:pt>
                <c:pt idx="40">
                  <c:v>83.930999999999997</c:v>
                </c:pt>
                <c:pt idx="41">
                  <c:v>83.844999999999999</c:v>
                </c:pt>
                <c:pt idx="42">
                  <c:v>83.712999999999994</c:v>
                </c:pt>
                <c:pt idx="43">
                  <c:v>83.635999999999996</c:v>
                </c:pt>
                <c:pt idx="44">
                  <c:v>83.537999999999997</c:v>
                </c:pt>
                <c:pt idx="45">
                  <c:v>83.406999999999996</c:v>
                </c:pt>
                <c:pt idx="46">
                  <c:v>83.307000000000002</c:v>
                </c:pt>
                <c:pt idx="47">
                  <c:v>83.242999999999995</c:v>
                </c:pt>
                <c:pt idx="48">
                  <c:v>83.156000000000006</c:v>
                </c:pt>
              </c:numCache>
            </c:numRef>
          </c:yVal>
          <c:smooth val="0"/>
        </c:ser>
        <c:ser>
          <c:idx val="1"/>
          <c:order val="1"/>
          <c:tx>
            <c:strRef>
              <c:f>Sheet1!$C$1</c:f>
              <c:strCache>
                <c:ptCount val="1"/>
                <c:pt idx="0">
                  <c:v>CAD</c:v>
                </c:pt>
              </c:strCache>
            </c:strRef>
          </c:tx>
          <c:spPr>
            <a:ln w="41275">
              <a:solidFill>
                <a:srgbClr val="FF0000"/>
              </a:solidFill>
              <a:prstDash val="solid"/>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Sheet1!$C$2:$C$50</c:f>
              <c:numCache>
                <c:formatCode>General</c:formatCode>
                <c:ptCount val="49"/>
                <c:pt idx="0">
                  <c:v>100</c:v>
                </c:pt>
                <c:pt idx="1">
                  <c:v>94.132999999999996</c:v>
                </c:pt>
                <c:pt idx="2">
                  <c:v>92.254000000000005</c:v>
                </c:pt>
                <c:pt idx="3">
                  <c:v>91.058999999999997</c:v>
                </c:pt>
                <c:pt idx="4">
                  <c:v>90.034000000000006</c:v>
                </c:pt>
                <c:pt idx="5">
                  <c:v>89.14</c:v>
                </c:pt>
                <c:pt idx="6">
                  <c:v>88.584999999999994</c:v>
                </c:pt>
                <c:pt idx="7">
                  <c:v>88.072999999999993</c:v>
                </c:pt>
                <c:pt idx="8">
                  <c:v>87.606999999999999</c:v>
                </c:pt>
                <c:pt idx="9">
                  <c:v>87.102000000000004</c:v>
                </c:pt>
                <c:pt idx="10">
                  <c:v>86.731999999999999</c:v>
                </c:pt>
                <c:pt idx="11">
                  <c:v>86.506</c:v>
                </c:pt>
                <c:pt idx="12">
                  <c:v>86.194999999999993</c:v>
                </c:pt>
                <c:pt idx="13">
                  <c:v>85.960999999999999</c:v>
                </c:pt>
                <c:pt idx="14">
                  <c:v>85.71</c:v>
                </c:pt>
                <c:pt idx="15">
                  <c:v>85.477000000000004</c:v>
                </c:pt>
                <c:pt idx="16">
                  <c:v>85.263000000000005</c:v>
                </c:pt>
                <c:pt idx="17">
                  <c:v>85.072999999999993</c:v>
                </c:pt>
                <c:pt idx="18">
                  <c:v>84.897000000000006</c:v>
                </c:pt>
                <c:pt idx="19">
                  <c:v>84.716999999999999</c:v>
                </c:pt>
                <c:pt idx="20">
                  <c:v>84.534000000000006</c:v>
                </c:pt>
                <c:pt idx="21">
                  <c:v>84.373000000000005</c:v>
                </c:pt>
                <c:pt idx="22">
                  <c:v>84.254000000000005</c:v>
                </c:pt>
                <c:pt idx="23">
                  <c:v>84.099000000000004</c:v>
                </c:pt>
                <c:pt idx="24">
                  <c:v>83.918000000000006</c:v>
                </c:pt>
                <c:pt idx="25">
                  <c:v>83.75</c:v>
                </c:pt>
                <c:pt idx="26">
                  <c:v>83.581000000000003</c:v>
                </c:pt>
                <c:pt idx="27">
                  <c:v>83.436000000000007</c:v>
                </c:pt>
                <c:pt idx="28">
                  <c:v>83.254999999999995</c:v>
                </c:pt>
                <c:pt idx="29">
                  <c:v>83.125</c:v>
                </c:pt>
                <c:pt idx="30">
                  <c:v>82.977000000000004</c:v>
                </c:pt>
                <c:pt idx="31">
                  <c:v>82.846999999999994</c:v>
                </c:pt>
                <c:pt idx="32">
                  <c:v>82.721999999999994</c:v>
                </c:pt>
                <c:pt idx="33">
                  <c:v>82.575999999999993</c:v>
                </c:pt>
                <c:pt idx="34">
                  <c:v>82.459000000000003</c:v>
                </c:pt>
                <c:pt idx="35">
                  <c:v>82.361999999999995</c:v>
                </c:pt>
                <c:pt idx="36">
                  <c:v>82.244</c:v>
                </c:pt>
                <c:pt idx="37">
                  <c:v>82.131</c:v>
                </c:pt>
                <c:pt idx="38">
                  <c:v>82.042000000000002</c:v>
                </c:pt>
                <c:pt idx="39">
                  <c:v>81.944999999999993</c:v>
                </c:pt>
                <c:pt idx="40">
                  <c:v>81.811999999999998</c:v>
                </c:pt>
                <c:pt idx="41">
                  <c:v>81.763000000000005</c:v>
                </c:pt>
                <c:pt idx="42">
                  <c:v>81.668000000000006</c:v>
                </c:pt>
                <c:pt idx="43">
                  <c:v>81.555000000000007</c:v>
                </c:pt>
                <c:pt idx="44">
                  <c:v>81.475999999999999</c:v>
                </c:pt>
                <c:pt idx="45">
                  <c:v>81.378</c:v>
                </c:pt>
                <c:pt idx="46">
                  <c:v>81.290999999999997</c:v>
                </c:pt>
                <c:pt idx="47">
                  <c:v>81.213999999999999</c:v>
                </c:pt>
                <c:pt idx="48">
                  <c:v>81.076999999999998</c:v>
                </c:pt>
              </c:numCache>
            </c:numRef>
          </c:yVal>
          <c:smooth val="0"/>
        </c:ser>
        <c:ser>
          <c:idx val="2"/>
          <c:order val="2"/>
          <c:tx>
            <c:strRef>
              <c:f>Sheet1!$D$1</c:f>
              <c:strCache>
                <c:ptCount val="1"/>
                <c:pt idx="0">
                  <c:v>Congenital</c:v>
                </c:pt>
              </c:strCache>
            </c:strRef>
          </c:tx>
          <c:spPr>
            <a:ln w="41275">
              <a:solidFill>
                <a:srgbClr val="0066FF"/>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Sheet1!$D$2:$D$50</c:f>
              <c:numCache>
                <c:formatCode>General</c:formatCode>
                <c:ptCount val="49"/>
                <c:pt idx="0">
                  <c:v>100</c:v>
                </c:pt>
                <c:pt idx="1">
                  <c:v>89.703000000000003</c:v>
                </c:pt>
                <c:pt idx="2">
                  <c:v>85.947999999999993</c:v>
                </c:pt>
                <c:pt idx="3">
                  <c:v>84.47</c:v>
                </c:pt>
                <c:pt idx="4">
                  <c:v>83.037000000000006</c:v>
                </c:pt>
                <c:pt idx="5">
                  <c:v>81.855999999999995</c:v>
                </c:pt>
                <c:pt idx="6">
                  <c:v>81.497</c:v>
                </c:pt>
                <c:pt idx="7">
                  <c:v>81.084999999999994</c:v>
                </c:pt>
                <c:pt idx="8">
                  <c:v>80.878</c:v>
                </c:pt>
                <c:pt idx="9">
                  <c:v>80.62</c:v>
                </c:pt>
                <c:pt idx="10">
                  <c:v>80.361999999999995</c:v>
                </c:pt>
                <c:pt idx="11">
                  <c:v>80.103999999999999</c:v>
                </c:pt>
                <c:pt idx="12">
                  <c:v>79.896000000000001</c:v>
                </c:pt>
                <c:pt idx="13">
                  <c:v>79.844999999999999</c:v>
                </c:pt>
                <c:pt idx="14">
                  <c:v>79.741</c:v>
                </c:pt>
                <c:pt idx="15">
                  <c:v>79.481999999999999</c:v>
                </c:pt>
                <c:pt idx="16">
                  <c:v>79.221999999999994</c:v>
                </c:pt>
                <c:pt idx="17">
                  <c:v>79.117999999999995</c:v>
                </c:pt>
                <c:pt idx="18">
                  <c:v>79.013999999999996</c:v>
                </c:pt>
                <c:pt idx="19">
                  <c:v>78.962000000000003</c:v>
                </c:pt>
                <c:pt idx="20">
                  <c:v>78.858000000000004</c:v>
                </c:pt>
                <c:pt idx="21">
                  <c:v>78.805999999999997</c:v>
                </c:pt>
                <c:pt idx="22">
                  <c:v>78.754000000000005</c:v>
                </c:pt>
                <c:pt idx="23">
                  <c:v>78.701999999999998</c:v>
                </c:pt>
                <c:pt idx="24">
                  <c:v>78.546000000000006</c:v>
                </c:pt>
                <c:pt idx="25">
                  <c:v>78.441000000000003</c:v>
                </c:pt>
                <c:pt idx="26">
                  <c:v>78.388999999999996</c:v>
                </c:pt>
                <c:pt idx="27">
                  <c:v>78.337000000000003</c:v>
                </c:pt>
                <c:pt idx="28">
                  <c:v>78.284999999999997</c:v>
                </c:pt>
                <c:pt idx="29">
                  <c:v>78.180999999999997</c:v>
                </c:pt>
                <c:pt idx="30">
                  <c:v>77.971999999999994</c:v>
                </c:pt>
                <c:pt idx="31">
                  <c:v>77.92</c:v>
                </c:pt>
                <c:pt idx="32">
                  <c:v>77.712000000000003</c:v>
                </c:pt>
                <c:pt idx="33">
                  <c:v>77.712000000000003</c:v>
                </c:pt>
                <c:pt idx="34">
                  <c:v>77.712000000000003</c:v>
                </c:pt>
                <c:pt idx="35">
                  <c:v>77.659000000000006</c:v>
                </c:pt>
                <c:pt idx="36">
                  <c:v>77.606999999999999</c:v>
                </c:pt>
                <c:pt idx="37">
                  <c:v>77.555000000000007</c:v>
                </c:pt>
                <c:pt idx="38">
                  <c:v>77.450999999999993</c:v>
                </c:pt>
                <c:pt idx="39">
                  <c:v>77.397999999999996</c:v>
                </c:pt>
                <c:pt idx="40">
                  <c:v>77.346000000000004</c:v>
                </c:pt>
                <c:pt idx="41">
                  <c:v>77.242000000000004</c:v>
                </c:pt>
                <c:pt idx="42">
                  <c:v>77.242000000000004</c:v>
                </c:pt>
                <c:pt idx="43">
                  <c:v>77.242000000000004</c:v>
                </c:pt>
                <c:pt idx="44">
                  <c:v>77.188999999999993</c:v>
                </c:pt>
                <c:pt idx="45">
                  <c:v>77.084000000000003</c:v>
                </c:pt>
                <c:pt idx="46">
                  <c:v>76.978999999999999</c:v>
                </c:pt>
                <c:pt idx="47">
                  <c:v>76.873000000000005</c:v>
                </c:pt>
                <c:pt idx="48">
                  <c:v>76.712999999999994</c:v>
                </c:pt>
              </c:numCache>
            </c:numRef>
          </c:yVal>
          <c:smooth val="0"/>
        </c:ser>
        <c:ser>
          <c:idx val="3"/>
          <c:order val="3"/>
          <c:tx>
            <c:strRef>
              <c:f>Sheet1!$E$1</c:f>
              <c:strCache>
                <c:ptCount val="1"/>
                <c:pt idx="0">
                  <c:v>Retransplant</c:v>
                </c:pt>
              </c:strCache>
            </c:strRef>
          </c:tx>
          <c:spPr>
            <a:ln w="41275">
              <a:solidFill>
                <a:srgbClr val="00FF0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Sheet1!$E$2:$E$50</c:f>
              <c:numCache>
                <c:formatCode>General</c:formatCode>
                <c:ptCount val="49"/>
                <c:pt idx="0">
                  <c:v>100</c:v>
                </c:pt>
                <c:pt idx="1">
                  <c:v>89.423000000000002</c:v>
                </c:pt>
                <c:pt idx="2">
                  <c:v>86.75</c:v>
                </c:pt>
                <c:pt idx="3">
                  <c:v>84.727000000000004</c:v>
                </c:pt>
                <c:pt idx="4">
                  <c:v>83.355999999999995</c:v>
                </c:pt>
                <c:pt idx="5">
                  <c:v>81.831000000000003</c:v>
                </c:pt>
                <c:pt idx="6">
                  <c:v>81.22</c:v>
                </c:pt>
                <c:pt idx="7">
                  <c:v>80.66</c:v>
                </c:pt>
                <c:pt idx="8">
                  <c:v>79.843999999999994</c:v>
                </c:pt>
                <c:pt idx="9">
                  <c:v>79.334000000000003</c:v>
                </c:pt>
                <c:pt idx="10">
                  <c:v>78.772000000000006</c:v>
                </c:pt>
                <c:pt idx="11">
                  <c:v>78.055000000000007</c:v>
                </c:pt>
                <c:pt idx="12">
                  <c:v>77.747</c:v>
                </c:pt>
                <c:pt idx="13">
                  <c:v>77.542000000000002</c:v>
                </c:pt>
                <c:pt idx="14">
                  <c:v>77.284999999999997</c:v>
                </c:pt>
                <c:pt idx="15">
                  <c:v>76.668000000000006</c:v>
                </c:pt>
                <c:pt idx="16">
                  <c:v>76.462000000000003</c:v>
                </c:pt>
                <c:pt idx="17">
                  <c:v>76.358999999999995</c:v>
                </c:pt>
                <c:pt idx="18">
                  <c:v>75.998000000000005</c:v>
                </c:pt>
                <c:pt idx="19">
                  <c:v>75.481999999999999</c:v>
                </c:pt>
                <c:pt idx="20">
                  <c:v>75.224000000000004</c:v>
                </c:pt>
                <c:pt idx="21">
                  <c:v>74.965999999999994</c:v>
                </c:pt>
                <c:pt idx="22">
                  <c:v>74.760000000000005</c:v>
                </c:pt>
                <c:pt idx="23">
                  <c:v>74.501000000000005</c:v>
                </c:pt>
                <c:pt idx="24">
                  <c:v>74.242999999999995</c:v>
                </c:pt>
                <c:pt idx="25">
                  <c:v>74.087999999999994</c:v>
                </c:pt>
                <c:pt idx="26">
                  <c:v>73.933000000000007</c:v>
                </c:pt>
                <c:pt idx="27">
                  <c:v>73.727000000000004</c:v>
                </c:pt>
                <c:pt idx="28">
                  <c:v>73.623000000000005</c:v>
                </c:pt>
                <c:pt idx="29">
                  <c:v>73.417000000000002</c:v>
                </c:pt>
                <c:pt idx="30">
                  <c:v>73.106999999999999</c:v>
                </c:pt>
                <c:pt idx="31">
                  <c:v>72.900000000000006</c:v>
                </c:pt>
                <c:pt idx="32">
                  <c:v>72.692999999999998</c:v>
                </c:pt>
                <c:pt idx="33">
                  <c:v>72.486000000000004</c:v>
                </c:pt>
                <c:pt idx="34">
                  <c:v>72.227000000000004</c:v>
                </c:pt>
                <c:pt idx="35">
                  <c:v>71.966999999999999</c:v>
                </c:pt>
                <c:pt idx="36">
                  <c:v>71.811999999999998</c:v>
                </c:pt>
                <c:pt idx="37">
                  <c:v>71.5</c:v>
                </c:pt>
                <c:pt idx="38">
                  <c:v>71.343999999999994</c:v>
                </c:pt>
                <c:pt idx="39">
                  <c:v>71.239999999999995</c:v>
                </c:pt>
                <c:pt idx="40">
                  <c:v>71.135999999999996</c:v>
                </c:pt>
                <c:pt idx="41">
                  <c:v>70.98</c:v>
                </c:pt>
                <c:pt idx="42">
                  <c:v>70.876000000000005</c:v>
                </c:pt>
                <c:pt idx="43">
                  <c:v>70.876000000000005</c:v>
                </c:pt>
                <c:pt idx="44">
                  <c:v>70.718999999999994</c:v>
                </c:pt>
                <c:pt idx="45">
                  <c:v>70.510000000000005</c:v>
                </c:pt>
                <c:pt idx="46">
                  <c:v>70.406000000000006</c:v>
                </c:pt>
                <c:pt idx="47">
                  <c:v>70.352999999999994</c:v>
                </c:pt>
                <c:pt idx="48">
                  <c:v>70.248000000000005</c:v>
                </c:pt>
              </c:numCache>
            </c:numRef>
          </c:yVal>
          <c:smooth val="0"/>
        </c:ser>
        <c:ser>
          <c:idx val="4"/>
          <c:order val="4"/>
          <c:tx>
            <c:strRef>
              <c:f>Sheet1!$F$1</c:f>
              <c:strCache>
                <c:ptCount val="1"/>
                <c:pt idx="0">
                  <c:v>Valvular</c:v>
                </c:pt>
              </c:strCache>
            </c:strRef>
          </c:tx>
          <c:spPr>
            <a:ln w="41275">
              <a:solidFill>
                <a:srgbClr val="FF00FF"/>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Sheet1!$F$2:$F$50</c:f>
              <c:numCache>
                <c:formatCode>General</c:formatCode>
                <c:ptCount val="49"/>
                <c:pt idx="0">
                  <c:v>100</c:v>
                </c:pt>
                <c:pt idx="1">
                  <c:v>92.034000000000006</c:v>
                </c:pt>
                <c:pt idx="2">
                  <c:v>89.221999999999994</c:v>
                </c:pt>
                <c:pt idx="3">
                  <c:v>87.506</c:v>
                </c:pt>
                <c:pt idx="4">
                  <c:v>85.927999999999997</c:v>
                </c:pt>
                <c:pt idx="5">
                  <c:v>84.757000000000005</c:v>
                </c:pt>
                <c:pt idx="6">
                  <c:v>84.257999999999996</c:v>
                </c:pt>
                <c:pt idx="7">
                  <c:v>83.611999999999995</c:v>
                </c:pt>
                <c:pt idx="8">
                  <c:v>83.111999999999995</c:v>
                </c:pt>
                <c:pt idx="9">
                  <c:v>82.671000000000006</c:v>
                </c:pt>
                <c:pt idx="10">
                  <c:v>82.198999999999998</c:v>
                </c:pt>
                <c:pt idx="11">
                  <c:v>81.903999999999996</c:v>
                </c:pt>
                <c:pt idx="12">
                  <c:v>81.55</c:v>
                </c:pt>
                <c:pt idx="13">
                  <c:v>81.167000000000002</c:v>
                </c:pt>
                <c:pt idx="14">
                  <c:v>80.959999999999994</c:v>
                </c:pt>
                <c:pt idx="15">
                  <c:v>80.783000000000001</c:v>
                </c:pt>
                <c:pt idx="16">
                  <c:v>80.575999999999993</c:v>
                </c:pt>
                <c:pt idx="17">
                  <c:v>80.369</c:v>
                </c:pt>
                <c:pt idx="18">
                  <c:v>80.191999999999993</c:v>
                </c:pt>
                <c:pt idx="19">
                  <c:v>80.072999999999993</c:v>
                </c:pt>
                <c:pt idx="20">
                  <c:v>79.778000000000006</c:v>
                </c:pt>
                <c:pt idx="21">
                  <c:v>79.66</c:v>
                </c:pt>
                <c:pt idx="22">
                  <c:v>79.423000000000002</c:v>
                </c:pt>
                <c:pt idx="23">
                  <c:v>79.275000000000006</c:v>
                </c:pt>
                <c:pt idx="24">
                  <c:v>79.245000000000005</c:v>
                </c:pt>
                <c:pt idx="25">
                  <c:v>79.096999999999994</c:v>
                </c:pt>
                <c:pt idx="26">
                  <c:v>79.067999999999998</c:v>
                </c:pt>
                <c:pt idx="27">
                  <c:v>79.037999999999997</c:v>
                </c:pt>
                <c:pt idx="28">
                  <c:v>79.007999999999996</c:v>
                </c:pt>
                <c:pt idx="29">
                  <c:v>78.801000000000002</c:v>
                </c:pt>
                <c:pt idx="30">
                  <c:v>78.712000000000003</c:v>
                </c:pt>
                <c:pt idx="31">
                  <c:v>78.623000000000005</c:v>
                </c:pt>
                <c:pt idx="32">
                  <c:v>78.415999999999997</c:v>
                </c:pt>
                <c:pt idx="33">
                  <c:v>78.296999999999997</c:v>
                </c:pt>
                <c:pt idx="34">
                  <c:v>78.177999999999997</c:v>
                </c:pt>
                <c:pt idx="35">
                  <c:v>77.881</c:v>
                </c:pt>
                <c:pt idx="36">
                  <c:v>77.852000000000004</c:v>
                </c:pt>
                <c:pt idx="37">
                  <c:v>77.762</c:v>
                </c:pt>
                <c:pt idx="38">
                  <c:v>77.703000000000003</c:v>
                </c:pt>
                <c:pt idx="39">
                  <c:v>77.584000000000003</c:v>
                </c:pt>
                <c:pt idx="40">
                  <c:v>77.465000000000003</c:v>
                </c:pt>
                <c:pt idx="41">
                  <c:v>77.376000000000005</c:v>
                </c:pt>
                <c:pt idx="42">
                  <c:v>77.227000000000004</c:v>
                </c:pt>
                <c:pt idx="43">
                  <c:v>77.137</c:v>
                </c:pt>
                <c:pt idx="44">
                  <c:v>77.106999999999999</c:v>
                </c:pt>
                <c:pt idx="45">
                  <c:v>77.048000000000002</c:v>
                </c:pt>
                <c:pt idx="46">
                  <c:v>76.957999999999998</c:v>
                </c:pt>
                <c:pt idx="47">
                  <c:v>76.808999999999997</c:v>
                </c:pt>
                <c:pt idx="48">
                  <c:v>76.778999999999996</c:v>
                </c:pt>
              </c:numCache>
            </c:numRef>
          </c:yVal>
          <c:smooth val="0"/>
        </c:ser>
        <c:dLbls>
          <c:showLegendKey val="0"/>
          <c:showVal val="0"/>
          <c:showCatName val="0"/>
          <c:showSerName val="0"/>
          <c:showPercent val="0"/>
          <c:showBubbleSize val="0"/>
        </c:dLbls>
        <c:axId val="488132400"/>
        <c:axId val="488132792"/>
      </c:scatterChart>
      <c:valAx>
        <c:axId val="488132400"/>
        <c:scaling>
          <c:orientation val="minMax"/>
          <c:max val="12"/>
          <c:min val="0"/>
        </c:scaling>
        <c:delete val="0"/>
        <c:axPos val="b"/>
        <c:title>
          <c:tx>
            <c:rich>
              <a:bodyPr/>
              <a:lstStyle/>
              <a:p>
                <a:pPr>
                  <a:defRPr sz="1600"/>
                </a:pPr>
                <a:r>
                  <a:rPr lang="en-US" sz="1600" dirty="0" smtClean="0"/>
                  <a:t>Months</a:t>
                </a:r>
                <a:endParaRPr lang="en-US" sz="1600" dirty="0"/>
              </a:p>
            </c:rich>
          </c:tx>
          <c:layout/>
          <c:overlay val="0"/>
        </c:title>
        <c:numFmt formatCode="#,##0" sourceLinked="0"/>
        <c:majorTickMark val="out"/>
        <c:minorTickMark val="none"/>
        <c:tickLblPos val="nextTo"/>
        <c:txPr>
          <a:bodyPr rot="0"/>
          <a:lstStyle/>
          <a:p>
            <a:pPr>
              <a:defRPr sz="1400" b="1"/>
            </a:pPr>
            <a:endParaRPr lang="en-US"/>
          </a:p>
        </c:txPr>
        <c:crossAx val="488132792"/>
        <c:crosses val="autoZero"/>
        <c:crossBetween val="midCat"/>
        <c:majorUnit val="2"/>
      </c:valAx>
      <c:valAx>
        <c:axId val="48813279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88132400"/>
        <c:crosses val="autoZero"/>
        <c:crossBetween val="midCat"/>
        <c:majorUnit val="20"/>
      </c:valAx>
      <c:spPr>
        <a:solidFill>
          <a:schemeClr val="bg2"/>
        </a:solidFill>
        <a:ln>
          <a:solidFill>
            <a:schemeClr val="tx1"/>
          </a:solidFill>
        </a:ln>
      </c:spPr>
    </c:plotArea>
    <c:legend>
      <c:legendPos val="r"/>
      <c:layout>
        <c:manualLayout>
          <c:xMode val="edge"/>
          <c:yMode val="edge"/>
          <c:x val="0.14011799410029499"/>
          <c:y val="0.92969392287502528"/>
          <c:w val="0.77786878963138462"/>
          <c:h val="5.2357359176256814E-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681818181818181E-2"/>
          <c:y val="9.0224308499901248E-2"/>
          <c:w val="0.8865277777777778"/>
          <c:h val="0.73951847365233181"/>
        </c:manualLayout>
      </c:layout>
      <c:scatterChart>
        <c:scatterStyle val="lineMarker"/>
        <c:varyColors val="0"/>
        <c:ser>
          <c:idx val="0"/>
          <c:order val="0"/>
          <c:tx>
            <c:strRef>
              <c:f>Sheet1!$B$1</c:f>
              <c:strCache>
                <c:ptCount val="1"/>
                <c:pt idx="0">
                  <c:v>Cardiomyopathy (N=44,736)</c:v>
                </c:pt>
              </c:strCache>
            </c:strRef>
          </c:tx>
          <c:spPr>
            <a:ln w="41275">
              <a:solidFill>
                <a:srgbClr val="FFFF00"/>
              </a:solidFill>
            </a:ln>
          </c:spPr>
          <c:marker>
            <c:symbol val="none"/>
          </c:marker>
          <c:xVal>
            <c:numRef>
              <c:f>Sheet1!$A$2:$A$71</c:f>
              <c:numCache>
                <c:formatCode>General</c:formatCode>
                <c:ptCount val="70"/>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pt idx="58">
                  <c:v>11</c:v>
                </c:pt>
                <c:pt idx="59">
                  <c:v>12</c:v>
                </c:pt>
                <c:pt idx="60">
                  <c:v>13</c:v>
                </c:pt>
                <c:pt idx="61">
                  <c:v>14</c:v>
                </c:pt>
                <c:pt idx="62">
                  <c:v>15</c:v>
                </c:pt>
                <c:pt idx="63">
                  <c:v>16</c:v>
                </c:pt>
                <c:pt idx="64">
                  <c:v>17</c:v>
                </c:pt>
                <c:pt idx="65">
                  <c:v>18</c:v>
                </c:pt>
                <c:pt idx="66">
                  <c:v>19</c:v>
                </c:pt>
                <c:pt idx="67">
                  <c:v>20</c:v>
                </c:pt>
                <c:pt idx="68">
                  <c:v>21</c:v>
                </c:pt>
                <c:pt idx="69">
                  <c:v>22</c:v>
                </c:pt>
              </c:numCache>
            </c:numRef>
          </c:xVal>
          <c:yVal>
            <c:numRef>
              <c:f>Sheet1!$B$2:$B$71</c:f>
              <c:numCache>
                <c:formatCode>General</c:formatCode>
                <c:ptCount val="70"/>
                <c:pt idx="0">
                  <c:v>100</c:v>
                </c:pt>
                <c:pt idx="1">
                  <c:v>95.5</c:v>
                </c:pt>
                <c:pt idx="2">
                  <c:v>93.626000000000005</c:v>
                </c:pt>
                <c:pt idx="3">
                  <c:v>92.623000000000005</c:v>
                </c:pt>
                <c:pt idx="4">
                  <c:v>91.626999999999995</c:v>
                </c:pt>
                <c:pt idx="5">
                  <c:v>90.787999999999997</c:v>
                </c:pt>
                <c:pt idx="6">
                  <c:v>90.244</c:v>
                </c:pt>
                <c:pt idx="7">
                  <c:v>89.683999999999997</c:v>
                </c:pt>
                <c:pt idx="8">
                  <c:v>89.262</c:v>
                </c:pt>
                <c:pt idx="9">
                  <c:v>88.866</c:v>
                </c:pt>
                <c:pt idx="10">
                  <c:v>88.524000000000001</c:v>
                </c:pt>
                <c:pt idx="11">
                  <c:v>88.281000000000006</c:v>
                </c:pt>
                <c:pt idx="12">
                  <c:v>87.997</c:v>
                </c:pt>
                <c:pt idx="13">
                  <c:v>87.823999999999998</c:v>
                </c:pt>
                <c:pt idx="14">
                  <c:v>87.643000000000001</c:v>
                </c:pt>
                <c:pt idx="15">
                  <c:v>87.441999999999993</c:v>
                </c:pt>
                <c:pt idx="16">
                  <c:v>87.29</c:v>
                </c:pt>
                <c:pt idx="17">
                  <c:v>87.075999999999993</c:v>
                </c:pt>
                <c:pt idx="18">
                  <c:v>86.896000000000001</c:v>
                </c:pt>
                <c:pt idx="19">
                  <c:v>86.74</c:v>
                </c:pt>
                <c:pt idx="20">
                  <c:v>86.543999999999997</c:v>
                </c:pt>
                <c:pt idx="21">
                  <c:v>86.406999999999996</c:v>
                </c:pt>
                <c:pt idx="22">
                  <c:v>86.215999999999994</c:v>
                </c:pt>
                <c:pt idx="23">
                  <c:v>86.058999999999997</c:v>
                </c:pt>
                <c:pt idx="24">
                  <c:v>85.941000000000003</c:v>
                </c:pt>
                <c:pt idx="25">
                  <c:v>85.777000000000001</c:v>
                </c:pt>
                <c:pt idx="26">
                  <c:v>85.659000000000006</c:v>
                </c:pt>
                <c:pt idx="27">
                  <c:v>85.539000000000001</c:v>
                </c:pt>
                <c:pt idx="28">
                  <c:v>85.418000000000006</c:v>
                </c:pt>
                <c:pt idx="29">
                  <c:v>85.290999999999997</c:v>
                </c:pt>
                <c:pt idx="30">
                  <c:v>85.138000000000005</c:v>
                </c:pt>
                <c:pt idx="31">
                  <c:v>85.02</c:v>
                </c:pt>
                <c:pt idx="32">
                  <c:v>84.885000000000005</c:v>
                </c:pt>
                <c:pt idx="33">
                  <c:v>84.73</c:v>
                </c:pt>
                <c:pt idx="34">
                  <c:v>84.593000000000004</c:v>
                </c:pt>
                <c:pt idx="35">
                  <c:v>84.477000000000004</c:v>
                </c:pt>
                <c:pt idx="36">
                  <c:v>84.388999999999996</c:v>
                </c:pt>
                <c:pt idx="37">
                  <c:v>84.236000000000004</c:v>
                </c:pt>
                <c:pt idx="38">
                  <c:v>84.114999999999995</c:v>
                </c:pt>
                <c:pt idx="39">
                  <c:v>84.037999999999997</c:v>
                </c:pt>
                <c:pt idx="40">
                  <c:v>83.930999999999997</c:v>
                </c:pt>
                <c:pt idx="41">
                  <c:v>83.844999999999999</c:v>
                </c:pt>
                <c:pt idx="42">
                  <c:v>83.712999999999994</c:v>
                </c:pt>
                <c:pt idx="43">
                  <c:v>83.635999999999996</c:v>
                </c:pt>
                <c:pt idx="44">
                  <c:v>83.537999999999997</c:v>
                </c:pt>
                <c:pt idx="45">
                  <c:v>83.406999999999996</c:v>
                </c:pt>
                <c:pt idx="46">
                  <c:v>83.307000000000002</c:v>
                </c:pt>
                <c:pt idx="47">
                  <c:v>83.242999999999995</c:v>
                </c:pt>
                <c:pt idx="48">
                  <c:v>83.156000000000006</c:v>
                </c:pt>
                <c:pt idx="49">
                  <c:v>79.486999999999995</c:v>
                </c:pt>
                <c:pt idx="50">
                  <c:v>76.605000000000004</c:v>
                </c:pt>
                <c:pt idx="51">
                  <c:v>73.739000000000004</c:v>
                </c:pt>
                <c:pt idx="52">
                  <c:v>70.751000000000005</c:v>
                </c:pt>
                <c:pt idx="53">
                  <c:v>67.935000000000002</c:v>
                </c:pt>
                <c:pt idx="54">
                  <c:v>65.003</c:v>
                </c:pt>
                <c:pt idx="55">
                  <c:v>61.862000000000002</c:v>
                </c:pt>
                <c:pt idx="56">
                  <c:v>58.856999999999999</c:v>
                </c:pt>
                <c:pt idx="57">
                  <c:v>55.725999999999999</c:v>
                </c:pt>
                <c:pt idx="58">
                  <c:v>52.441000000000003</c:v>
                </c:pt>
                <c:pt idx="59">
                  <c:v>49.27</c:v>
                </c:pt>
                <c:pt idx="60">
                  <c:v>46.137</c:v>
                </c:pt>
                <c:pt idx="61">
                  <c:v>43.027999999999999</c:v>
                </c:pt>
                <c:pt idx="62">
                  <c:v>39.787999999999997</c:v>
                </c:pt>
                <c:pt idx="63">
                  <c:v>36.701999999999998</c:v>
                </c:pt>
                <c:pt idx="64">
                  <c:v>34.037999999999997</c:v>
                </c:pt>
                <c:pt idx="65">
                  <c:v>31.088999999999999</c:v>
                </c:pt>
                <c:pt idx="66">
                  <c:v>28.599</c:v>
                </c:pt>
                <c:pt idx="67">
                  <c:v>26.265999999999998</c:v>
                </c:pt>
                <c:pt idx="68">
                  <c:v>24.434000000000001</c:v>
                </c:pt>
                <c:pt idx="69">
                  <c:v>22.234000000000002</c:v>
                </c:pt>
              </c:numCache>
            </c:numRef>
          </c:yVal>
          <c:smooth val="0"/>
        </c:ser>
        <c:ser>
          <c:idx val="1"/>
          <c:order val="1"/>
          <c:tx>
            <c:strRef>
              <c:f>Sheet1!$C$1</c:f>
              <c:strCache>
                <c:ptCount val="1"/>
                <c:pt idx="0">
                  <c:v>CAD (N=40,272)</c:v>
                </c:pt>
              </c:strCache>
            </c:strRef>
          </c:tx>
          <c:spPr>
            <a:ln w="41275">
              <a:solidFill>
                <a:srgbClr val="FF0000"/>
              </a:solidFill>
              <a:prstDash val="solid"/>
            </a:ln>
          </c:spPr>
          <c:marker>
            <c:symbol val="none"/>
          </c:marker>
          <c:xVal>
            <c:numRef>
              <c:f>Sheet1!$A$2:$A$71</c:f>
              <c:numCache>
                <c:formatCode>General</c:formatCode>
                <c:ptCount val="70"/>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pt idx="58">
                  <c:v>11</c:v>
                </c:pt>
                <c:pt idx="59">
                  <c:v>12</c:v>
                </c:pt>
                <c:pt idx="60">
                  <c:v>13</c:v>
                </c:pt>
                <c:pt idx="61">
                  <c:v>14</c:v>
                </c:pt>
                <c:pt idx="62">
                  <c:v>15</c:v>
                </c:pt>
                <c:pt idx="63">
                  <c:v>16</c:v>
                </c:pt>
                <c:pt idx="64">
                  <c:v>17</c:v>
                </c:pt>
                <c:pt idx="65">
                  <c:v>18</c:v>
                </c:pt>
                <c:pt idx="66">
                  <c:v>19</c:v>
                </c:pt>
                <c:pt idx="67">
                  <c:v>20</c:v>
                </c:pt>
                <c:pt idx="68">
                  <c:v>21</c:v>
                </c:pt>
                <c:pt idx="69">
                  <c:v>22</c:v>
                </c:pt>
              </c:numCache>
            </c:numRef>
          </c:xVal>
          <c:yVal>
            <c:numRef>
              <c:f>Sheet1!$C$2:$C$71</c:f>
              <c:numCache>
                <c:formatCode>General</c:formatCode>
                <c:ptCount val="70"/>
                <c:pt idx="0">
                  <c:v>100</c:v>
                </c:pt>
                <c:pt idx="1">
                  <c:v>94.132999999999996</c:v>
                </c:pt>
                <c:pt idx="2">
                  <c:v>92.254000000000005</c:v>
                </c:pt>
                <c:pt idx="3">
                  <c:v>91.058999999999997</c:v>
                </c:pt>
                <c:pt idx="4">
                  <c:v>90.034000000000006</c:v>
                </c:pt>
                <c:pt idx="5">
                  <c:v>89.14</c:v>
                </c:pt>
                <c:pt idx="6">
                  <c:v>88.584999999999994</c:v>
                </c:pt>
                <c:pt idx="7">
                  <c:v>88.072999999999993</c:v>
                </c:pt>
                <c:pt idx="8">
                  <c:v>87.606999999999999</c:v>
                </c:pt>
                <c:pt idx="9">
                  <c:v>87.102000000000004</c:v>
                </c:pt>
                <c:pt idx="10">
                  <c:v>86.731999999999999</c:v>
                </c:pt>
                <c:pt idx="11">
                  <c:v>86.506</c:v>
                </c:pt>
                <c:pt idx="12">
                  <c:v>86.194999999999993</c:v>
                </c:pt>
                <c:pt idx="13">
                  <c:v>85.960999999999999</c:v>
                </c:pt>
                <c:pt idx="14">
                  <c:v>85.71</c:v>
                </c:pt>
                <c:pt idx="15">
                  <c:v>85.477000000000004</c:v>
                </c:pt>
                <c:pt idx="16">
                  <c:v>85.263000000000005</c:v>
                </c:pt>
                <c:pt idx="17">
                  <c:v>85.072999999999993</c:v>
                </c:pt>
                <c:pt idx="18">
                  <c:v>84.897000000000006</c:v>
                </c:pt>
                <c:pt idx="19">
                  <c:v>84.716999999999999</c:v>
                </c:pt>
                <c:pt idx="20">
                  <c:v>84.534000000000006</c:v>
                </c:pt>
                <c:pt idx="21">
                  <c:v>84.373000000000005</c:v>
                </c:pt>
                <c:pt idx="22">
                  <c:v>84.254000000000005</c:v>
                </c:pt>
                <c:pt idx="23">
                  <c:v>84.099000000000004</c:v>
                </c:pt>
                <c:pt idx="24">
                  <c:v>83.918000000000006</c:v>
                </c:pt>
                <c:pt idx="25">
                  <c:v>83.75</c:v>
                </c:pt>
                <c:pt idx="26">
                  <c:v>83.581000000000003</c:v>
                </c:pt>
                <c:pt idx="27">
                  <c:v>83.436000000000007</c:v>
                </c:pt>
                <c:pt idx="28">
                  <c:v>83.254999999999995</c:v>
                </c:pt>
                <c:pt idx="29">
                  <c:v>83.125</c:v>
                </c:pt>
                <c:pt idx="30">
                  <c:v>82.977000000000004</c:v>
                </c:pt>
                <c:pt idx="31">
                  <c:v>82.846999999999994</c:v>
                </c:pt>
                <c:pt idx="32">
                  <c:v>82.721999999999994</c:v>
                </c:pt>
                <c:pt idx="33">
                  <c:v>82.575999999999993</c:v>
                </c:pt>
                <c:pt idx="34">
                  <c:v>82.459000000000003</c:v>
                </c:pt>
                <c:pt idx="35">
                  <c:v>82.361999999999995</c:v>
                </c:pt>
                <c:pt idx="36">
                  <c:v>82.244</c:v>
                </c:pt>
                <c:pt idx="37">
                  <c:v>82.131</c:v>
                </c:pt>
                <c:pt idx="38">
                  <c:v>82.042000000000002</c:v>
                </c:pt>
                <c:pt idx="39">
                  <c:v>81.944999999999993</c:v>
                </c:pt>
                <c:pt idx="40">
                  <c:v>81.811999999999998</c:v>
                </c:pt>
                <c:pt idx="41">
                  <c:v>81.763000000000005</c:v>
                </c:pt>
                <c:pt idx="42">
                  <c:v>81.668000000000006</c:v>
                </c:pt>
                <c:pt idx="43">
                  <c:v>81.555000000000007</c:v>
                </c:pt>
                <c:pt idx="44">
                  <c:v>81.475999999999999</c:v>
                </c:pt>
                <c:pt idx="45">
                  <c:v>81.378</c:v>
                </c:pt>
                <c:pt idx="46">
                  <c:v>81.290999999999997</c:v>
                </c:pt>
                <c:pt idx="47">
                  <c:v>81.213999999999999</c:v>
                </c:pt>
                <c:pt idx="48">
                  <c:v>81.076999999999998</c:v>
                </c:pt>
                <c:pt idx="49">
                  <c:v>77.385999999999996</c:v>
                </c:pt>
                <c:pt idx="50">
                  <c:v>74.210999999999999</c:v>
                </c:pt>
                <c:pt idx="51">
                  <c:v>71.073999999999998</c:v>
                </c:pt>
                <c:pt idx="52">
                  <c:v>67.866</c:v>
                </c:pt>
                <c:pt idx="53">
                  <c:v>64.072999999999993</c:v>
                </c:pt>
                <c:pt idx="54">
                  <c:v>60.194000000000003</c:v>
                </c:pt>
                <c:pt idx="55">
                  <c:v>56.201999999999998</c:v>
                </c:pt>
                <c:pt idx="56">
                  <c:v>52.192999999999998</c:v>
                </c:pt>
                <c:pt idx="57">
                  <c:v>48.19</c:v>
                </c:pt>
                <c:pt idx="58">
                  <c:v>44.343000000000004</c:v>
                </c:pt>
                <c:pt idx="59">
                  <c:v>40.415999999999997</c:v>
                </c:pt>
                <c:pt idx="60">
                  <c:v>36.804000000000002</c:v>
                </c:pt>
                <c:pt idx="61">
                  <c:v>33.384</c:v>
                </c:pt>
                <c:pt idx="62">
                  <c:v>29.74</c:v>
                </c:pt>
                <c:pt idx="63">
                  <c:v>26.312999999999999</c:v>
                </c:pt>
                <c:pt idx="64">
                  <c:v>23.081</c:v>
                </c:pt>
                <c:pt idx="65">
                  <c:v>20.542000000000002</c:v>
                </c:pt>
                <c:pt idx="66">
                  <c:v>17.940000000000001</c:v>
                </c:pt>
                <c:pt idx="67">
                  <c:v>15.685</c:v>
                </c:pt>
                <c:pt idx="68">
                  <c:v>13.722</c:v>
                </c:pt>
                <c:pt idx="69">
                  <c:v>12.047000000000001</c:v>
                </c:pt>
              </c:numCache>
            </c:numRef>
          </c:yVal>
          <c:smooth val="0"/>
        </c:ser>
        <c:ser>
          <c:idx val="2"/>
          <c:order val="2"/>
          <c:tx>
            <c:strRef>
              <c:f>Sheet1!$D$1</c:f>
              <c:strCache>
                <c:ptCount val="1"/>
                <c:pt idx="0">
                  <c:v>Congenital (N=1,983)</c:v>
                </c:pt>
              </c:strCache>
            </c:strRef>
          </c:tx>
          <c:spPr>
            <a:ln w="41275">
              <a:solidFill>
                <a:srgbClr val="0066FF"/>
              </a:solidFill>
            </a:ln>
          </c:spPr>
          <c:marker>
            <c:symbol val="none"/>
          </c:marker>
          <c:xVal>
            <c:numRef>
              <c:f>Sheet1!$A$2:$A$71</c:f>
              <c:numCache>
                <c:formatCode>General</c:formatCode>
                <c:ptCount val="70"/>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pt idx="58">
                  <c:v>11</c:v>
                </c:pt>
                <c:pt idx="59">
                  <c:v>12</c:v>
                </c:pt>
                <c:pt idx="60">
                  <c:v>13</c:v>
                </c:pt>
                <c:pt idx="61">
                  <c:v>14</c:v>
                </c:pt>
                <c:pt idx="62">
                  <c:v>15</c:v>
                </c:pt>
                <c:pt idx="63">
                  <c:v>16</c:v>
                </c:pt>
                <c:pt idx="64">
                  <c:v>17</c:v>
                </c:pt>
                <c:pt idx="65">
                  <c:v>18</c:v>
                </c:pt>
                <c:pt idx="66">
                  <c:v>19</c:v>
                </c:pt>
                <c:pt idx="67">
                  <c:v>20</c:v>
                </c:pt>
                <c:pt idx="68">
                  <c:v>21</c:v>
                </c:pt>
                <c:pt idx="69">
                  <c:v>22</c:v>
                </c:pt>
              </c:numCache>
            </c:numRef>
          </c:xVal>
          <c:yVal>
            <c:numRef>
              <c:f>Sheet1!$D$2:$D$71</c:f>
              <c:numCache>
                <c:formatCode>General</c:formatCode>
                <c:ptCount val="70"/>
                <c:pt idx="0">
                  <c:v>100</c:v>
                </c:pt>
                <c:pt idx="1">
                  <c:v>89.703000000000003</c:v>
                </c:pt>
                <c:pt idx="2">
                  <c:v>85.947999999999993</c:v>
                </c:pt>
                <c:pt idx="3">
                  <c:v>84.47</c:v>
                </c:pt>
                <c:pt idx="4">
                  <c:v>83.037000000000006</c:v>
                </c:pt>
                <c:pt idx="5">
                  <c:v>81.855999999999995</c:v>
                </c:pt>
                <c:pt idx="6">
                  <c:v>81.497</c:v>
                </c:pt>
                <c:pt idx="7">
                  <c:v>81.084999999999994</c:v>
                </c:pt>
                <c:pt idx="8">
                  <c:v>80.878</c:v>
                </c:pt>
                <c:pt idx="9">
                  <c:v>80.62</c:v>
                </c:pt>
                <c:pt idx="10">
                  <c:v>80.361999999999995</c:v>
                </c:pt>
                <c:pt idx="11">
                  <c:v>80.103999999999999</c:v>
                </c:pt>
                <c:pt idx="12">
                  <c:v>79.896000000000001</c:v>
                </c:pt>
                <c:pt idx="13">
                  <c:v>79.844999999999999</c:v>
                </c:pt>
                <c:pt idx="14">
                  <c:v>79.741</c:v>
                </c:pt>
                <c:pt idx="15">
                  <c:v>79.481999999999999</c:v>
                </c:pt>
                <c:pt idx="16">
                  <c:v>79.221999999999994</c:v>
                </c:pt>
                <c:pt idx="17">
                  <c:v>79.117999999999995</c:v>
                </c:pt>
                <c:pt idx="18">
                  <c:v>79.013999999999996</c:v>
                </c:pt>
                <c:pt idx="19">
                  <c:v>78.962000000000003</c:v>
                </c:pt>
                <c:pt idx="20">
                  <c:v>78.858000000000004</c:v>
                </c:pt>
                <c:pt idx="21">
                  <c:v>78.805999999999997</c:v>
                </c:pt>
                <c:pt idx="22">
                  <c:v>78.754000000000005</c:v>
                </c:pt>
                <c:pt idx="23">
                  <c:v>78.701999999999998</c:v>
                </c:pt>
                <c:pt idx="24">
                  <c:v>78.546000000000006</c:v>
                </c:pt>
                <c:pt idx="25">
                  <c:v>78.441000000000003</c:v>
                </c:pt>
                <c:pt idx="26">
                  <c:v>78.388999999999996</c:v>
                </c:pt>
                <c:pt idx="27">
                  <c:v>78.337000000000003</c:v>
                </c:pt>
                <c:pt idx="28">
                  <c:v>78.284999999999997</c:v>
                </c:pt>
                <c:pt idx="29">
                  <c:v>78.180999999999997</c:v>
                </c:pt>
                <c:pt idx="30">
                  <c:v>77.971999999999994</c:v>
                </c:pt>
                <c:pt idx="31">
                  <c:v>77.92</c:v>
                </c:pt>
                <c:pt idx="32">
                  <c:v>77.712000000000003</c:v>
                </c:pt>
                <c:pt idx="33">
                  <c:v>77.712000000000003</c:v>
                </c:pt>
                <c:pt idx="34">
                  <c:v>77.712000000000003</c:v>
                </c:pt>
                <c:pt idx="35">
                  <c:v>77.659000000000006</c:v>
                </c:pt>
                <c:pt idx="36">
                  <c:v>77.606999999999999</c:v>
                </c:pt>
                <c:pt idx="37">
                  <c:v>77.555000000000007</c:v>
                </c:pt>
                <c:pt idx="38">
                  <c:v>77.450999999999993</c:v>
                </c:pt>
                <c:pt idx="39">
                  <c:v>77.397999999999996</c:v>
                </c:pt>
                <c:pt idx="40">
                  <c:v>77.346000000000004</c:v>
                </c:pt>
                <c:pt idx="41">
                  <c:v>77.242000000000004</c:v>
                </c:pt>
                <c:pt idx="42">
                  <c:v>77.242000000000004</c:v>
                </c:pt>
                <c:pt idx="43">
                  <c:v>77.242000000000004</c:v>
                </c:pt>
                <c:pt idx="44">
                  <c:v>77.188999999999993</c:v>
                </c:pt>
                <c:pt idx="45">
                  <c:v>77.084000000000003</c:v>
                </c:pt>
                <c:pt idx="46">
                  <c:v>76.978999999999999</c:v>
                </c:pt>
                <c:pt idx="47">
                  <c:v>76.873000000000005</c:v>
                </c:pt>
                <c:pt idx="48">
                  <c:v>76.712999999999994</c:v>
                </c:pt>
                <c:pt idx="49">
                  <c:v>74.125</c:v>
                </c:pt>
                <c:pt idx="50">
                  <c:v>72.034999999999997</c:v>
                </c:pt>
                <c:pt idx="51">
                  <c:v>69.171000000000006</c:v>
                </c:pt>
                <c:pt idx="52">
                  <c:v>67.483999999999995</c:v>
                </c:pt>
                <c:pt idx="53">
                  <c:v>65.738</c:v>
                </c:pt>
                <c:pt idx="54">
                  <c:v>63.527000000000001</c:v>
                </c:pt>
                <c:pt idx="55">
                  <c:v>62.148000000000003</c:v>
                </c:pt>
                <c:pt idx="56">
                  <c:v>60.277000000000001</c:v>
                </c:pt>
                <c:pt idx="57">
                  <c:v>58.405999999999999</c:v>
                </c:pt>
                <c:pt idx="58">
                  <c:v>56.472000000000001</c:v>
                </c:pt>
                <c:pt idx="59">
                  <c:v>55.177999999999997</c:v>
                </c:pt>
                <c:pt idx="60">
                  <c:v>53.396000000000001</c:v>
                </c:pt>
                <c:pt idx="61">
                  <c:v>51.585999999999999</c:v>
                </c:pt>
                <c:pt idx="62">
                  <c:v>49.723999999999997</c:v>
                </c:pt>
                <c:pt idx="63">
                  <c:v>46.557000000000002</c:v>
                </c:pt>
                <c:pt idx="64">
                  <c:v>45.421999999999997</c:v>
                </c:pt>
                <c:pt idx="65">
                  <c:v>43.466000000000001</c:v>
                </c:pt>
                <c:pt idx="66">
                  <c:v>41.104999999999997</c:v>
                </c:pt>
                <c:pt idx="67">
                  <c:v>39.756</c:v>
                </c:pt>
                <c:pt idx="68">
                  <c:v>38.036000000000001</c:v>
                </c:pt>
                <c:pt idx="69">
                  <c:v>34.999000000000002</c:v>
                </c:pt>
              </c:numCache>
            </c:numRef>
          </c:yVal>
          <c:smooth val="0"/>
        </c:ser>
        <c:ser>
          <c:idx val="3"/>
          <c:order val="3"/>
          <c:tx>
            <c:strRef>
              <c:f>Sheet1!$E$1</c:f>
              <c:strCache>
                <c:ptCount val="1"/>
                <c:pt idx="0">
                  <c:v>Retransplant (N=1,997)</c:v>
                </c:pt>
              </c:strCache>
            </c:strRef>
          </c:tx>
          <c:spPr>
            <a:ln w="41275">
              <a:solidFill>
                <a:srgbClr val="00FF00"/>
              </a:solidFill>
            </a:ln>
          </c:spPr>
          <c:marker>
            <c:symbol val="none"/>
          </c:marker>
          <c:xVal>
            <c:numRef>
              <c:f>Sheet1!$A$2:$A$71</c:f>
              <c:numCache>
                <c:formatCode>General</c:formatCode>
                <c:ptCount val="70"/>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pt idx="58">
                  <c:v>11</c:v>
                </c:pt>
                <c:pt idx="59">
                  <c:v>12</c:v>
                </c:pt>
                <c:pt idx="60">
                  <c:v>13</c:v>
                </c:pt>
                <c:pt idx="61">
                  <c:v>14</c:v>
                </c:pt>
                <c:pt idx="62">
                  <c:v>15</c:v>
                </c:pt>
                <c:pt idx="63">
                  <c:v>16</c:v>
                </c:pt>
                <c:pt idx="64">
                  <c:v>17</c:v>
                </c:pt>
                <c:pt idx="65">
                  <c:v>18</c:v>
                </c:pt>
                <c:pt idx="66">
                  <c:v>19</c:v>
                </c:pt>
                <c:pt idx="67">
                  <c:v>20</c:v>
                </c:pt>
                <c:pt idx="68">
                  <c:v>21</c:v>
                </c:pt>
                <c:pt idx="69">
                  <c:v>22</c:v>
                </c:pt>
              </c:numCache>
            </c:numRef>
          </c:xVal>
          <c:yVal>
            <c:numRef>
              <c:f>Sheet1!$E$2:$E$71</c:f>
              <c:numCache>
                <c:formatCode>General</c:formatCode>
                <c:ptCount val="70"/>
                <c:pt idx="0">
                  <c:v>100</c:v>
                </c:pt>
                <c:pt idx="1">
                  <c:v>89.423000000000002</c:v>
                </c:pt>
                <c:pt idx="2">
                  <c:v>86.75</c:v>
                </c:pt>
                <c:pt idx="3">
                  <c:v>84.727000000000004</c:v>
                </c:pt>
                <c:pt idx="4">
                  <c:v>83.355999999999995</c:v>
                </c:pt>
                <c:pt idx="5">
                  <c:v>81.831000000000003</c:v>
                </c:pt>
                <c:pt idx="6">
                  <c:v>81.22</c:v>
                </c:pt>
                <c:pt idx="7">
                  <c:v>80.66</c:v>
                </c:pt>
                <c:pt idx="8">
                  <c:v>79.843999999999994</c:v>
                </c:pt>
                <c:pt idx="9">
                  <c:v>79.334000000000003</c:v>
                </c:pt>
                <c:pt idx="10">
                  <c:v>78.772000000000006</c:v>
                </c:pt>
                <c:pt idx="11">
                  <c:v>78.055000000000007</c:v>
                </c:pt>
                <c:pt idx="12">
                  <c:v>77.747</c:v>
                </c:pt>
                <c:pt idx="13">
                  <c:v>77.542000000000002</c:v>
                </c:pt>
                <c:pt idx="14">
                  <c:v>77.284999999999997</c:v>
                </c:pt>
                <c:pt idx="15">
                  <c:v>76.668000000000006</c:v>
                </c:pt>
                <c:pt idx="16">
                  <c:v>76.462000000000003</c:v>
                </c:pt>
                <c:pt idx="17">
                  <c:v>76.358999999999995</c:v>
                </c:pt>
                <c:pt idx="18">
                  <c:v>75.998000000000005</c:v>
                </c:pt>
                <c:pt idx="19">
                  <c:v>75.481999999999999</c:v>
                </c:pt>
                <c:pt idx="20">
                  <c:v>75.224000000000004</c:v>
                </c:pt>
                <c:pt idx="21">
                  <c:v>74.965999999999994</c:v>
                </c:pt>
                <c:pt idx="22">
                  <c:v>74.760000000000005</c:v>
                </c:pt>
                <c:pt idx="23">
                  <c:v>74.501000000000005</c:v>
                </c:pt>
                <c:pt idx="24">
                  <c:v>74.242999999999995</c:v>
                </c:pt>
                <c:pt idx="25">
                  <c:v>74.087999999999994</c:v>
                </c:pt>
                <c:pt idx="26">
                  <c:v>73.933000000000007</c:v>
                </c:pt>
                <c:pt idx="27">
                  <c:v>73.727000000000004</c:v>
                </c:pt>
                <c:pt idx="28">
                  <c:v>73.623000000000005</c:v>
                </c:pt>
                <c:pt idx="29">
                  <c:v>73.417000000000002</c:v>
                </c:pt>
                <c:pt idx="30">
                  <c:v>73.106999999999999</c:v>
                </c:pt>
                <c:pt idx="31">
                  <c:v>72.900000000000006</c:v>
                </c:pt>
                <c:pt idx="32">
                  <c:v>72.692999999999998</c:v>
                </c:pt>
                <c:pt idx="33">
                  <c:v>72.486000000000004</c:v>
                </c:pt>
                <c:pt idx="34">
                  <c:v>72.227000000000004</c:v>
                </c:pt>
                <c:pt idx="35">
                  <c:v>71.966999999999999</c:v>
                </c:pt>
                <c:pt idx="36">
                  <c:v>71.811999999999998</c:v>
                </c:pt>
                <c:pt idx="37">
                  <c:v>71.5</c:v>
                </c:pt>
                <c:pt idx="38">
                  <c:v>71.343999999999994</c:v>
                </c:pt>
                <c:pt idx="39">
                  <c:v>71.239999999999995</c:v>
                </c:pt>
                <c:pt idx="40">
                  <c:v>71.135999999999996</c:v>
                </c:pt>
                <c:pt idx="41">
                  <c:v>70.98</c:v>
                </c:pt>
                <c:pt idx="42">
                  <c:v>70.876000000000005</c:v>
                </c:pt>
                <c:pt idx="43">
                  <c:v>70.876000000000005</c:v>
                </c:pt>
                <c:pt idx="44">
                  <c:v>70.718999999999994</c:v>
                </c:pt>
                <c:pt idx="45">
                  <c:v>70.510000000000005</c:v>
                </c:pt>
                <c:pt idx="46">
                  <c:v>70.406000000000006</c:v>
                </c:pt>
                <c:pt idx="47">
                  <c:v>70.352999999999994</c:v>
                </c:pt>
                <c:pt idx="48">
                  <c:v>70.248000000000005</c:v>
                </c:pt>
                <c:pt idx="49">
                  <c:v>66.076999999999998</c:v>
                </c:pt>
                <c:pt idx="50">
                  <c:v>62.154000000000003</c:v>
                </c:pt>
                <c:pt idx="51">
                  <c:v>58.697000000000003</c:v>
                </c:pt>
                <c:pt idx="52">
                  <c:v>54.506</c:v>
                </c:pt>
                <c:pt idx="53">
                  <c:v>51.731000000000002</c:v>
                </c:pt>
                <c:pt idx="54">
                  <c:v>48.091000000000001</c:v>
                </c:pt>
                <c:pt idx="55">
                  <c:v>44.959000000000003</c:v>
                </c:pt>
                <c:pt idx="56">
                  <c:v>41.411999999999999</c:v>
                </c:pt>
                <c:pt idx="57">
                  <c:v>38.188000000000002</c:v>
                </c:pt>
                <c:pt idx="58">
                  <c:v>35.503</c:v>
                </c:pt>
                <c:pt idx="59">
                  <c:v>33.045999999999999</c:v>
                </c:pt>
                <c:pt idx="60">
                  <c:v>30.555</c:v>
                </c:pt>
                <c:pt idx="61">
                  <c:v>28.244</c:v>
                </c:pt>
                <c:pt idx="62">
                  <c:v>25.905999999999999</c:v>
                </c:pt>
                <c:pt idx="63">
                  <c:v>23.213999999999999</c:v>
                </c:pt>
                <c:pt idx="64">
                  <c:v>21.338999999999999</c:v>
                </c:pt>
                <c:pt idx="65">
                  <c:v>19.763999999999999</c:v>
                </c:pt>
                <c:pt idx="66">
                  <c:v>17.879000000000001</c:v>
                </c:pt>
                <c:pt idx="67">
                  <c:v>16.762</c:v>
                </c:pt>
                <c:pt idx="68">
                  <c:v>13.755000000000001</c:v>
                </c:pt>
                <c:pt idx="69">
                  <c:v>12.162000000000001</c:v>
                </c:pt>
              </c:numCache>
            </c:numRef>
          </c:yVal>
          <c:smooth val="0"/>
        </c:ser>
        <c:ser>
          <c:idx val="4"/>
          <c:order val="4"/>
          <c:tx>
            <c:strRef>
              <c:f>Sheet1!$F$1</c:f>
              <c:strCache>
                <c:ptCount val="1"/>
                <c:pt idx="0">
                  <c:v>Valvular (N=3,469)</c:v>
                </c:pt>
              </c:strCache>
            </c:strRef>
          </c:tx>
          <c:spPr>
            <a:ln w="41275">
              <a:solidFill>
                <a:srgbClr val="FF00FF"/>
              </a:solidFill>
            </a:ln>
          </c:spPr>
          <c:marker>
            <c:symbol val="none"/>
          </c:marker>
          <c:xVal>
            <c:numRef>
              <c:f>Sheet1!$A$2:$A$71</c:f>
              <c:numCache>
                <c:formatCode>General</c:formatCode>
                <c:ptCount val="70"/>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pt idx="58">
                  <c:v>11</c:v>
                </c:pt>
                <c:pt idx="59">
                  <c:v>12</c:v>
                </c:pt>
                <c:pt idx="60">
                  <c:v>13</c:v>
                </c:pt>
                <c:pt idx="61">
                  <c:v>14</c:v>
                </c:pt>
                <c:pt idx="62">
                  <c:v>15</c:v>
                </c:pt>
                <c:pt idx="63">
                  <c:v>16</c:v>
                </c:pt>
                <c:pt idx="64">
                  <c:v>17</c:v>
                </c:pt>
                <c:pt idx="65">
                  <c:v>18</c:v>
                </c:pt>
                <c:pt idx="66">
                  <c:v>19</c:v>
                </c:pt>
                <c:pt idx="67">
                  <c:v>20</c:v>
                </c:pt>
                <c:pt idx="68">
                  <c:v>21</c:v>
                </c:pt>
                <c:pt idx="69">
                  <c:v>22</c:v>
                </c:pt>
              </c:numCache>
            </c:numRef>
          </c:xVal>
          <c:yVal>
            <c:numRef>
              <c:f>Sheet1!$F$2:$F$71</c:f>
              <c:numCache>
                <c:formatCode>General</c:formatCode>
                <c:ptCount val="70"/>
                <c:pt idx="0">
                  <c:v>100</c:v>
                </c:pt>
                <c:pt idx="1">
                  <c:v>92.034000000000006</c:v>
                </c:pt>
                <c:pt idx="2">
                  <c:v>89.221999999999994</c:v>
                </c:pt>
                <c:pt idx="3">
                  <c:v>87.506</c:v>
                </c:pt>
                <c:pt idx="4">
                  <c:v>85.927999999999997</c:v>
                </c:pt>
                <c:pt idx="5">
                  <c:v>84.757000000000005</c:v>
                </c:pt>
                <c:pt idx="6">
                  <c:v>84.257999999999996</c:v>
                </c:pt>
                <c:pt idx="7">
                  <c:v>83.611999999999995</c:v>
                </c:pt>
                <c:pt idx="8">
                  <c:v>83.111999999999995</c:v>
                </c:pt>
                <c:pt idx="9">
                  <c:v>82.671000000000006</c:v>
                </c:pt>
                <c:pt idx="10">
                  <c:v>82.198999999999998</c:v>
                </c:pt>
                <c:pt idx="11">
                  <c:v>81.903999999999996</c:v>
                </c:pt>
                <c:pt idx="12">
                  <c:v>81.55</c:v>
                </c:pt>
                <c:pt idx="13">
                  <c:v>81.167000000000002</c:v>
                </c:pt>
                <c:pt idx="14">
                  <c:v>80.959999999999994</c:v>
                </c:pt>
                <c:pt idx="15">
                  <c:v>80.783000000000001</c:v>
                </c:pt>
                <c:pt idx="16">
                  <c:v>80.575999999999993</c:v>
                </c:pt>
                <c:pt idx="17">
                  <c:v>80.369</c:v>
                </c:pt>
                <c:pt idx="18">
                  <c:v>80.191999999999993</c:v>
                </c:pt>
                <c:pt idx="19">
                  <c:v>80.072999999999993</c:v>
                </c:pt>
                <c:pt idx="20">
                  <c:v>79.778000000000006</c:v>
                </c:pt>
                <c:pt idx="21">
                  <c:v>79.66</c:v>
                </c:pt>
                <c:pt idx="22">
                  <c:v>79.423000000000002</c:v>
                </c:pt>
                <c:pt idx="23">
                  <c:v>79.275000000000006</c:v>
                </c:pt>
                <c:pt idx="24">
                  <c:v>79.245000000000005</c:v>
                </c:pt>
                <c:pt idx="25">
                  <c:v>79.096999999999994</c:v>
                </c:pt>
                <c:pt idx="26">
                  <c:v>79.067999999999998</c:v>
                </c:pt>
                <c:pt idx="27">
                  <c:v>79.037999999999997</c:v>
                </c:pt>
                <c:pt idx="28">
                  <c:v>79.007999999999996</c:v>
                </c:pt>
                <c:pt idx="29">
                  <c:v>78.801000000000002</c:v>
                </c:pt>
                <c:pt idx="30">
                  <c:v>78.712000000000003</c:v>
                </c:pt>
                <c:pt idx="31">
                  <c:v>78.623000000000005</c:v>
                </c:pt>
                <c:pt idx="32">
                  <c:v>78.415999999999997</c:v>
                </c:pt>
                <c:pt idx="33">
                  <c:v>78.296999999999997</c:v>
                </c:pt>
                <c:pt idx="34">
                  <c:v>78.177999999999997</c:v>
                </c:pt>
                <c:pt idx="35">
                  <c:v>77.881</c:v>
                </c:pt>
                <c:pt idx="36">
                  <c:v>77.852000000000004</c:v>
                </c:pt>
                <c:pt idx="37">
                  <c:v>77.762</c:v>
                </c:pt>
                <c:pt idx="38">
                  <c:v>77.703000000000003</c:v>
                </c:pt>
                <c:pt idx="39">
                  <c:v>77.584000000000003</c:v>
                </c:pt>
                <c:pt idx="40">
                  <c:v>77.465000000000003</c:v>
                </c:pt>
                <c:pt idx="41">
                  <c:v>77.376000000000005</c:v>
                </c:pt>
                <c:pt idx="42">
                  <c:v>77.227000000000004</c:v>
                </c:pt>
                <c:pt idx="43">
                  <c:v>77.137</c:v>
                </c:pt>
                <c:pt idx="44">
                  <c:v>77.106999999999999</c:v>
                </c:pt>
                <c:pt idx="45">
                  <c:v>77.048000000000002</c:v>
                </c:pt>
                <c:pt idx="46">
                  <c:v>76.957999999999998</c:v>
                </c:pt>
                <c:pt idx="47">
                  <c:v>76.808999999999997</c:v>
                </c:pt>
                <c:pt idx="48">
                  <c:v>76.778999999999996</c:v>
                </c:pt>
                <c:pt idx="49">
                  <c:v>73.914000000000001</c:v>
                </c:pt>
                <c:pt idx="50">
                  <c:v>70.933000000000007</c:v>
                </c:pt>
                <c:pt idx="51">
                  <c:v>68.278999999999996</c:v>
                </c:pt>
                <c:pt idx="52">
                  <c:v>66.117999999999995</c:v>
                </c:pt>
                <c:pt idx="53">
                  <c:v>64.233999999999995</c:v>
                </c:pt>
                <c:pt idx="54">
                  <c:v>61.139000000000003</c:v>
                </c:pt>
                <c:pt idx="55">
                  <c:v>58.378999999999998</c:v>
                </c:pt>
                <c:pt idx="56">
                  <c:v>55.438000000000002</c:v>
                </c:pt>
                <c:pt idx="57">
                  <c:v>53.042000000000002</c:v>
                </c:pt>
                <c:pt idx="58">
                  <c:v>49.953000000000003</c:v>
                </c:pt>
                <c:pt idx="59">
                  <c:v>46.935000000000002</c:v>
                </c:pt>
                <c:pt idx="60">
                  <c:v>44.201000000000001</c:v>
                </c:pt>
                <c:pt idx="61">
                  <c:v>41.015999999999998</c:v>
                </c:pt>
                <c:pt idx="62">
                  <c:v>37.469000000000001</c:v>
                </c:pt>
                <c:pt idx="63">
                  <c:v>34.451999999999998</c:v>
                </c:pt>
                <c:pt idx="64">
                  <c:v>31.361999999999998</c:v>
                </c:pt>
                <c:pt idx="65">
                  <c:v>28.132000000000001</c:v>
                </c:pt>
                <c:pt idx="66">
                  <c:v>25.603000000000002</c:v>
                </c:pt>
                <c:pt idx="67">
                  <c:v>22.658000000000001</c:v>
                </c:pt>
                <c:pt idx="68">
                  <c:v>20.420000000000002</c:v>
                </c:pt>
                <c:pt idx="69">
                  <c:v>17.792999999999999</c:v>
                </c:pt>
              </c:numCache>
            </c:numRef>
          </c:yVal>
          <c:smooth val="0"/>
        </c:ser>
        <c:dLbls>
          <c:showLegendKey val="0"/>
          <c:showVal val="0"/>
          <c:showCatName val="0"/>
          <c:showSerName val="0"/>
          <c:showPercent val="0"/>
          <c:showBubbleSize val="0"/>
        </c:dLbls>
        <c:axId val="488133576"/>
        <c:axId val="470498280"/>
      </c:scatterChart>
      <c:valAx>
        <c:axId val="488133576"/>
        <c:scaling>
          <c:orientation val="minMax"/>
          <c:max val="22"/>
          <c:min val="0"/>
        </c:scaling>
        <c:delete val="0"/>
        <c:axPos val="b"/>
        <c:title>
          <c:tx>
            <c:rich>
              <a:bodyPr/>
              <a:lstStyle/>
              <a:p>
                <a:pPr>
                  <a:defRPr sz="1700"/>
                </a:pPr>
                <a:r>
                  <a:rPr lang="en-US" sz="1700" dirty="0" smtClean="0"/>
                  <a:t>Years</a:t>
                </a:r>
                <a:endParaRPr lang="en-US" sz="1700" dirty="0"/>
              </a:p>
            </c:rich>
          </c:tx>
          <c:layout>
            <c:manualLayout>
              <c:xMode val="edge"/>
              <c:yMode val="edge"/>
              <c:x val="0.38120188101487318"/>
              <c:y val="0.89334080355340195"/>
            </c:manualLayout>
          </c:layout>
          <c:overlay val="0"/>
        </c:title>
        <c:numFmt formatCode="#,##0" sourceLinked="0"/>
        <c:majorTickMark val="out"/>
        <c:minorTickMark val="none"/>
        <c:tickLblPos val="nextTo"/>
        <c:txPr>
          <a:bodyPr rot="0"/>
          <a:lstStyle/>
          <a:p>
            <a:pPr>
              <a:defRPr sz="1400" b="1"/>
            </a:pPr>
            <a:endParaRPr lang="en-US"/>
          </a:p>
        </c:txPr>
        <c:crossAx val="470498280"/>
        <c:crosses val="autoZero"/>
        <c:crossBetween val="midCat"/>
        <c:majorUnit val="4"/>
      </c:valAx>
      <c:valAx>
        <c:axId val="470498280"/>
        <c:scaling>
          <c:orientation val="minMax"/>
          <c:max val="100"/>
          <c:min val="0"/>
        </c:scaling>
        <c:delete val="1"/>
        <c:axPos val="l"/>
        <c:majorGridlines>
          <c:spPr>
            <a:ln>
              <a:prstDash val="sysDash"/>
            </a:ln>
          </c:spPr>
        </c:majorGridlines>
        <c:numFmt formatCode="General" sourceLinked="1"/>
        <c:majorTickMark val="out"/>
        <c:minorTickMark val="none"/>
        <c:tickLblPos val="nextTo"/>
        <c:crossAx val="488133576"/>
        <c:crosses val="autoZero"/>
        <c:crossBetween val="midCat"/>
        <c:majorUnit val="2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605263157894738E-2"/>
          <c:y val="4.6634564910155461E-2"/>
          <c:w val="0.89249999999999996"/>
          <c:h val="0.73951847365233181"/>
        </c:manualLayout>
      </c:layout>
      <c:scatterChart>
        <c:scatterStyle val="lineMarker"/>
        <c:varyColors val="0"/>
        <c:ser>
          <c:idx val="0"/>
          <c:order val="0"/>
          <c:tx>
            <c:strRef>
              <c:f>Sheet1!$B$1</c:f>
              <c:strCache>
                <c:ptCount val="1"/>
                <c:pt idx="0">
                  <c:v>Cardiomyopathy (N=35,242)</c:v>
                </c:pt>
              </c:strCache>
            </c:strRef>
          </c:tx>
          <c:spPr>
            <a:ln w="41275">
              <a:solidFill>
                <a:srgbClr val="FFFF00"/>
              </a:solidFill>
            </a:ln>
          </c:spPr>
          <c:marker>
            <c:symbol val="none"/>
          </c:marker>
          <c:xVal>
            <c:numRef>
              <c:f>Sheet1!$A$2:$A$35</c:f>
              <c:numCache>
                <c:formatCode>General</c:formatCode>
                <c:ptCount val="34"/>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Sheet1!$B$2:$B$35</c:f>
              <c:numCache>
                <c:formatCode>General</c:formatCode>
                <c:ptCount val="34"/>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95.587000000000003</c:v>
                </c:pt>
                <c:pt idx="14">
                  <c:v>92.120999999999981</c:v>
                </c:pt>
                <c:pt idx="15">
                  <c:v>88.673999999999978</c:v>
                </c:pt>
                <c:pt idx="16">
                  <c:v>85.081999999999994</c:v>
                </c:pt>
                <c:pt idx="17">
                  <c:v>81.694999999999993</c:v>
                </c:pt>
                <c:pt idx="18">
                  <c:v>78.169999999999987</c:v>
                </c:pt>
                <c:pt idx="19">
                  <c:v>74.393000000000001</c:v>
                </c:pt>
                <c:pt idx="20">
                  <c:v>70.778999999999982</c:v>
                </c:pt>
                <c:pt idx="21">
                  <c:v>67.013000000000005</c:v>
                </c:pt>
                <c:pt idx="22">
                  <c:v>63.063000000000002</c:v>
                </c:pt>
                <c:pt idx="23">
                  <c:v>59.25</c:v>
                </c:pt>
                <c:pt idx="24">
                  <c:v>55.481999999999999</c:v>
                </c:pt>
                <c:pt idx="25">
                  <c:v>51.743000000000002</c:v>
                </c:pt>
                <c:pt idx="26">
                  <c:v>47.847999999999999</c:v>
                </c:pt>
                <c:pt idx="27">
                  <c:v>44.136000000000003</c:v>
                </c:pt>
                <c:pt idx="28">
                  <c:v>40.933</c:v>
                </c:pt>
                <c:pt idx="29">
                  <c:v>37.386000000000003</c:v>
                </c:pt>
                <c:pt idx="30">
                  <c:v>34.392000000000003</c:v>
                </c:pt>
                <c:pt idx="31">
                  <c:v>31.585999999999967</c:v>
                </c:pt>
                <c:pt idx="32">
                  <c:v>29.384</c:v>
                </c:pt>
                <c:pt idx="33">
                  <c:v>26.738</c:v>
                </c:pt>
              </c:numCache>
            </c:numRef>
          </c:yVal>
          <c:smooth val="0"/>
        </c:ser>
        <c:ser>
          <c:idx val="1"/>
          <c:order val="1"/>
          <c:tx>
            <c:strRef>
              <c:f>Sheet1!$C$1</c:f>
              <c:strCache>
                <c:ptCount val="1"/>
                <c:pt idx="0">
                  <c:v>CAD (N=31,349)</c:v>
                </c:pt>
              </c:strCache>
            </c:strRef>
          </c:tx>
          <c:spPr>
            <a:ln w="41275">
              <a:solidFill>
                <a:srgbClr val="FF0000"/>
              </a:solidFill>
              <a:prstDash val="solid"/>
            </a:ln>
          </c:spPr>
          <c:marker>
            <c:symbol val="none"/>
          </c:marker>
          <c:xVal>
            <c:numRef>
              <c:f>Sheet1!$A$2:$A$35</c:f>
              <c:numCache>
                <c:formatCode>General</c:formatCode>
                <c:ptCount val="34"/>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Sheet1!$C$2:$C$35</c:f>
              <c:numCache>
                <c:formatCode>General</c:formatCode>
                <c:ptCount val="34"/>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95.448000000000022</c:v>
                </c:pt>
                <c:pt idx="14">
                  <c:v>91.531000000000006</c:v>
                </c:pt>
                <c:pt idx="15">
                  <c:v>87.662999999999982</c:v>
                </c:pt>
                <c:pt idx="16">
                  <c:v>83.706000000000003</c:v>
                </c:pt>
                <c:pt idx="17">
                  <c:v>79.027999999999992</c:v>
                </c:pt>
                <c:pt idx="18">
                  <c:v>74.244000000000113</c:v>
                </c:pt>
                <c:pt idx="19">
                  <c:v>69.319000000000003</c:v>
                </c:pt>
                <c:pt idx="20">
                  <c:v>64.373999999999981</c:v>
                </c:pt>
                <c:pt idx="21">
                  <c:v>59.438000000000002</c:v>
                </c:pt>
                <c:pt idx="22">
                  <c:v>54.692000000000057</c:v>
                </c:pt>
                <c:pt idx="23">
                  <c:v>49.849000000000004</c:v>
                </c:pt>
                <c:pt idx="24">
                  <c:v>45.394000000000005</c:v>
                </c:pt>
                <c:pt idx="25">
                  <c:v>41.176000000000002</c:v>
                </c:pt>
                <c:pt idx="26">
                  <c:v>36.681000000000004</c:v>
                </c:pt>
                <c:pt idx="27">
                  <c:v>32.454000000000001</c:v>
                </c:pt>
                <c:pt idx="28">
                  <c:v>28.467999999999989</c:v>
                </c:pt>
                <c:pt idx="29">
                  <c:v>25.337000000000028</c:v>
                </c:pt>
                <c:pt idx="30">
                  <c:v>22.126999999999999</c:v>
                </c:pt>
                <c:pt idx="31">
                  <c:v>19.346</c:v>
                </c:pt>
                <c:pt idx="32">
                  <c:v>16.924999999999986</c:v>
                </c:pt>
                <c:pt idx="33">
                  <c:v>14.858000000000002</c:v>
                </c:pt>
              </c:numCache>
            </c:numRef>
          </c:yVal>
          <c:smooth val="0"/>
        </c:ser>
        <c:ser>
          <c:idx val="2"/>
          <c:order val="2"/>
          <c:tx>
            <c:strRef>
              <c:f>Sheet1!$D$1</c:f>
              <c:strCache>
                <c:ptCount val="1"/>
                <c:pt idx="0">
                  <c:v>Congenital (N=1,438)</c:v>
                </c:pt>
              </c:strCache>
            </c:strRef>
          </c:tx>
          <c:spPr>
            <a:ln w="41275">
              <a:solidFill>
                <a:srgbClr val="0066FF"/>
              </a:solidFill>
            </a:ln>
          </c:spPr>
          <c:marker>
            <c:symbol val="none"/>
          </c:marker>
          <c:xVal>
            <c:numRef>
              <c:f>Sheet1!$A$2:$A$35</c:f>
              <c:numCache>
                <c:formatCode>General</c:formatCode>
                <c:ptCount val="34"/>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Sheet1!$D$2:$D$35</c:f>
              <c:numCache>
                <c:formatCode>General</c:formatCode>
                <c:ptCount val="34"/>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96.625999999999948</c:v>
                </c:pt>
                <c:pt idx="14">
                  <c:v>93.900999999999996</c:v>
                </c:pt>
                <c:pt idx="15">
                  <c:v>90.167999999999992</c:v>
                </c:pt>
                <c:pt idx="16">
                  <c:v>87.968999999999994</c:v>
                </c:pt>
                <c:pt idx="17">
                  <c:v>85.692999999999998</c:v>
                </c:pt>
                <c:pt idx="18">
                  <c:v>82.811000000000007</c:v>
                </c:pt>
                <c:pt idx="19">
                  <c:v>81.013999999999996</c:v>
                </c:pt>
                <c:pt idx="20">
                  <c:v>78.575000000000003</c:v>
                </c:pt>
                <c:pt idx="21">
                  <c:v>76.134999999999991</c:v>
                </c:pt>
                <c:pt idx="22">
                  <c:v>73.614999999999995</c:v>
                </c:pt>
                <c:pt idx="23">
                  <c:v>71.927999999999997</c:v>
                </c:pt>
                <c:pt idx="24">
                  <c:v>69.603999999999999</c:v>
                </c:pt>
                <c:pt idx="25">
                  <c:v>67.245000000000005</c:v>
                </c:pt>
                <c:pt idx="26">
                  <c:v>64.818000000000012</c:v>
                </c:pt>
                <c:pt idx="27">
                  <c:v>60.690000000000012</c:v>
                </c:pt>
                <c:pt idx="28">
                  <c:v>59.209000000000003</c:v>
                </c:pt>
                <c:pt idx="29">
                  <c:v>56.661000000000001</c:v>
                </c:pt>
                <c:pt idx="30">
                  <c:v>53.583000000000006</c:v>
                </c:pt>
                <c:pt idx="31">
                  <c:v>51.824000000000005</c:v>
                </c:pt>
                <c:pt idx="32">
                  <c:v>49.581000000000003</c:v>
                </c:pt>
                <c:pt idx="33">
                  <c:v>45.623000000000012</c:v>
                </c:pt>
              </c:numCache>
            </c:numRef>
          </c:yVal>
          <c:smooth val="0"/>
        </c:ser>
        <c:ser>
          <c:idx val="3"/>
          <c:order val="3"/>
          <c:tx>
            <c:strRef>
              <c:f>Sheet1!$E$1</c:f>
              <c:strCache>
                <c:ptCount val="1"/>
                <c:pt idx="0">
                  <c:v>Retransplant (N=1,332)</c:v>
                </c:pt>
              </c:strCache>
            </c:strRef>
          </c:tx>
          <c:spPr>
            <a:ln w="41275">
              <a:solidFill>
                <a:srgbClr val="00FF00"/>
              </a:solidFill>
            </a:ln>
          </c:spPr>
          <c:marker>
            <c:symbol val="none"/>
          </c:marker>
          <c:xVal>
            <c:numRef>
              <c:f>Sheet1!$A$2:$A$35</c:f>
              <c:numCache>
                <c:formatCode>General</c:formatCode>
                <c:ptCount val="34"/>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Sheet1!$E$2:$E$35</c:f>
              <c:numCache>
                <c:formatCode>General</c:formatCode>
                <c:ptCount val="34"/>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94.063000000000002</c:v>
                </c:pt>
                <c:pt idx="14">
                  <c:v>88.477000000000004</c:v>
                </c:pt>
                <c:pt idx="15">
                  <c:v>83.555999999999983</c:v>
                </c:pt>
                <c:pt idx="16">
                  <c:v>77.59</c:v>
                </c:pt>
                <c:pt idx="17">
                  <c:v>73.64</c:v>
                </c:pt>
                <c:pt idx="18">
                  <c:v>68.459000000000003</c:v>
                </c:pt>
                <c:pt idx="19">
                  <c:v>64</c:v>
                </c:pt>
                <c:pt idx="20">
                  <c:v>58.95</c:v>
                </c:pt>
                <c:pt idx="21">
                  <c:v>54.362000000000002</c:v>
                </c:pt>
                <c:pt idx="22">
                  <c:v>50.54</c:v>
                </c:pt>
                <c:pt idx="23">
                  <c:v>47.042000000000002</c:v>
                </c:pt>
                <c:pt idx="24">
                  <c:v>43.496000000000002</c:v>
                </c:pt>
                <c:pt idx="25">
                  <c:v>40.206000000000003</c:v>
                </c:pt>
                <c:pt idx="26">
                  <c:v>36.877000000000002</c:v>
                </c:pt>
                <c:pt idx="27">
                  <c:v>33.046000000000006</c:v>
                </c:pt>
                <c:pt idx="28">
                  <c:v>30.376999999999999</c:v>
                </c:pt>
                <c:pt idx="29">
                  <c:v>28.134000000000036</c:v>
                </c:pt>
                <c:pt idx="30">
                  <c:v>25.451000000000001</c:v>
                </c:pt>
                <c:pt idx="31">
                  <c:v>23.861000000000001</c:v>
                </c:pt>
                <c:pt idx="32">
                  <c:v>19.579999999999988</c:v>
                </c:pt>
                <c:pt idx="33">
                  <c:v>17.312999999999999</c:v>
                </c:pt>
              </c:numCache>
            </c:numRef>
          </c:yVal>
          <c:smooth val="0"/>
        </c:ser>
        <c:ser>
          <c:idx val="4"/>
          <c:order val="4"/>
          <c:tx>
            <c:strRef>
              <c:f>Sheet1!$F$1</c:f>
              <c:strCache>
                <c:ptCount val="1"/>
                <c:pt idx="0">
                  <c:v>Valvular (N=2,560)</c:v>
                </c:pt>
              </c:strCache>
            </c:strRef>
          </c:tx>
          <c:spPr>
            <a:ln w="41275">
              <a:solidFill>
                <a:srgbClr val="FF00FF"/>
              </a:solidFill>
            </a:ln>
          </c:spPr>
          <c:marker>
            <c:symbol val="none"/>
          </c:marker>
          <c:xVal>
            <c:numRef>
              <c:f>Sheet1!$A$2:$A$35</c:f>
              <c:numCache>
                <c:formatCode>General</c:formatCode>
                <c:ptCount val="34"/>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Sheet1!$F$2:$F$35</c:f>
              <c:numCache>
                <c:formatCode>General</c:formatCode>
                <c:ptCount val="34"/>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96.269000000000005</c:v>
                </c:pt>
                <c:pt idx="14">
                  <c:v>92.385999999999981</c:v>
                </c:pt>
                <c:pt idx="15">
                  <c:v>88.93</c:v>
                </c:pt>
                <c:pt idx="16">
                  <c:v>86.114999999999995</c:v>
                </c:pt>
                <c:pt idx="17">
                  <c:v>83.661000000000001</c:v>
                </c:pt>
                <c:pt idx="18">
                  <c:v>79.63</c:v>
                </c:pt>
                <c:pt idx="19">
                  <c:v>76.034999999999997</c:v>
                </c:pt>
                <c:pt idx="20">
                  <c:v>72.203999999999994</c:v>
                </c:pt>
                <c:pt idx="21">
                  <c:v>69.084999999999994</c:v>
                </c:pt>
                <c:pt idx="22">
                  <c:v>65.061000000000007</c:v>
                </c:pt>
                <c:pt idx="23">
                  <c:v>61.13</c:v>
                </c:pt>
                <c:pt idx="24">
                  <c:v>57.569000000000003</c:v>
                </c:pt>
                <c:pt idx="25">
                  <c:v>53.422000000000011</c:v>
                </c:pt>
                <c:pt idx="26">
                  <c:v>48.801000000000002</c:v>
                </c:pt>
                <c:pt idx="27">
                  <c:v>44.872</c:v>
                </c:pt>
                <c:pt idx="28">
                  <c:v>40.847000000000001</c:v>
                </c:pt>
                <c:pt idx="29">
                  <c:v>36.641000000000005</c:v>
                </c:pt>
                <c:pt idx="30">
                  <c:v>33.346000000000004</c:v>
                </c:pt>
                <c:pt idx="31">
                  <c:v>29.510999999999999</c:v>
                </c:pt>
                <c:pt idx="32">
                  <c:v>26.596</c:v>
                </c:pt>
                <c:pt idx="33">
                  <c:v>23.173999999999999</c:v>
                </c:pt>
              </c:numCache>
            </c:numRef>
          </c:yVal>
          <c:smooth val="0"/>
        </c:ser>
        <c:dLbls>
          <c:showLegendKey val="0"/>
          <c:showVal val="0"/>
          <c:showCatName val="0"/>
          <c:showSerName val="0"/>
          <c:showPercent val="0"/>
          <c:showBubbleSize val="0"/>
        </c:dLbls>
        <c:axId val="437165768"/>
        <c:axId val="437166160"/>
      </c:scatterChart>
      <c:valAx>
        <c:axId val="437165768"/>
        <c:scaling>
          <c:orientation val="minMax"/>
          <c:max val="2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400" b="1"/>
            </a:pPr>
            <a:endParaRPr lang="en-US"/>
          </a:p>
        </c:txPr>
        <c:crossAx val="437166160"/>
        <c:crosses val="autoZero"/>
        <c:crossBetween val="midCat"/>
        <c:majorUnit val="4"/>
      </c:valAx>
      <c:valAx>
        <c:axId val="437166160"/>
        <c:scaling>
          <c:orientation val="minMax"/>
          <c:max val="100"/>
          <c:min val="0"/>
        </c:scaling>
        <c:delete val="1"/>
        <c:axPos val="l"/>
        <c:majorGridlines>
          <c:spPr>
            <a:ln>
              <a:prstDash val="sysDash"/>
            </a:ln>
          </c:spPr>
        </c:majorGridlines>
        <c:numFmt formatCode="General" sourceLinked="1"/>
        <c:majorTickMark val="out"/>
        <c:minorTickMark val="none"/>
        <c:tickLblPos val="nextTo"/>
        <c:crossAx val="437165768"/>
        <c:crosses val="autoZero"/>
        <c:crossBetween val="midCat"/>
        <c:majorUnit val="2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4.6634564910155461E-2"/>
          <c:w val="0.90442489489698741"/>
          <c:h val="0.80105693519079368"/>
        </c:manualLayout>
      </c:layout>
      <c:scatterChart>
        <c:scatterStyle val="lineMarker"/>
        <c:varyColors val="0"/>
        <c:ser>
          <c:idx val="0"/>
          <c:order val="0"/>
          <c:tx>
            <c:strRef>
              <c:f>Sheet1!$B$1</c:f>
              <c:strCache>
                <c:ptCount val="1"/>
                <c:pt idx="0">
                  <c:v>Cardiomyopathy (N=16,790)</c:v>
                </c:pt>
              </c:strCache>
            </c:strRef>
          </c:tx>
          <c:spPr>
            <a:ln w="41275">
              <a:solidFill>
                <a:srgbClr val="FFFF00"/>
              </a:solidFill>
            </a:ln>
          </c:spPr>
          <c:marker>
            <c:symbol val="none"/>
          </c:marker>
          <c:xVal>
            <c:numRef>
              <c:f>Sheet1!$A$2:$A$46</c:f>
              <c:numCache>
                <c:formatCode>General</c:formatCode>
                <c:ptCount val="45"/>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numCache>
            </c:numRef>
          </c:xVal>
          <c:yVal>
            <c:numRef>
              <c:f>Sheet1!$B$2:$B$46</c:f>
              <c:numCache>
                <c:formatCode>General</c:formatCode>
                <c:ptCount val="45"/>
                <c:pt idx="0">
                  <c:v>100</c:v>
                </c:pt>
                <c:pt idx="1">
                  <c:v>92.917000000000129</c:v>
                </c:pt>
                <c:pt idx="2">
                  <c:v>91.192999999999998</c:v>
                </c:pt>
                <c:pt idx="3">
                  <c:v>90.072000000000003</c:v>
                </c:pt>
                <c:pt idx="4">
                  <c:v>89.438000000000002</c:v>
                </c:pt>
                <c:pt idx="5">
                  <c:v>88.771000000000001</c:v>
                </c:pt>
                <c:pt idx="6">
                  <c:v>88.247000000000114</c:v>
                </c:pt>
                <c:pt idx="7">
                  <c:v>87.745999999999995</c:v>
                </c:pt>
                <c:pt idx="8">
                  <c:v>87.212999999999994</c:v>
                </c:pt>
                <c:pt idx="9">
                  <c:v>86.728999999999999</c:v>
                </c:pt>
                <c:pt idx="10">
                  <c:v>86.313000000000002</c:v>
                </c:pt>
                <c:pt idx="11">
                  <c:v>85.983999999999995</c:v>
                </c:pt>
                <c:pt idx="12">
                  <c:v>85.646000000000001</c:v>
                </c:pt>
                <c:pt idx="13">
                  <c:v>84.543000000000006</c:v>
                </c:pt>
                <c:pt idx="14">
                  <c:v>83.775999999999982</c:v>
                </c:pt>
                <c:pt idx="15">
                  <c:v>82.941000000000145</c:v>
                </c:pt>
                <c:pt idx="16">
                  <c:v>82.343000000000004</c:v>
                </c:pt>
                <c:pt idx="17">
                  <c:v>81.572999999999979</c:v>
                </c:pt>
                <c:pt idx="18">
                  <c:v>80.667999999999992</c:v>
                </c:pt>
                <c:pt idx="19">
                  <c:v>80.051999999999992</c:v>
                </c:pt>
                <c:pt idx="20">
                  <c:v>79.446000000000026</c:v>
                </c:pt>
                <c:pt idx="21">
                  <c:v>78.722999999999999</c:v>
                </c:pt>
                <c:pt idx="22">
                  <c:v>78.073999999999998</c:v>
                </c:pt>
                <c:pt idx="23">
                  <c:v>77.449000000000026</c:v>
                </c:pt>
                <c:pt idx="24">
                  <c:v>76.845000000000013</c:v>
                </c:pt>
                <c:pt idx="25">
                  <c:v>76.042000000000002</c:v>
                </c:pt>
                <c:pt idx="26">
                  <c:v>75.477000000000004</c:v>
                </c:pt>
                <c:pt idx="27">
                  <c:v>74.853999999999999</c:v>
                </c:pt>
                <c:pt idx="28">
                  <c:v>74.191000000000003</c:v>
                </c:pt>
                <c:pt idx="29">
                  <c:v>73.519000000000005</c:v>
                </c:pt>
                <c:pt idx="30">
                  <c:v>72.900000000000006</c:v>
                </c:pt>
                <c:pt idx="31">
                  <c:v>72.214000000000027</c:v>
                </c:pt>
                <c:pt idx="32">
                  <c:v>71.661000000000001</c:v>
                </c:pt>
                <c:pt idx="33">
                  <c:v>71.093000000000004</c:v>
                </c:pt>
                <c:pt idx="34">
                  <c:v>70.548000000000002</c:v>
                </c:pt>
                <c:pt idx="35">
                  <c:v>69.878999999999948</c:v>
                </c:pt>
                <c:pt idx="36">
                  <c:v>69.211000000000027</c:v>
                </c:pt>
                <c:pt idx="37">
                  <c:v>68.381</c:v>
                </c:pt>
                <c:pt idx="38">
                  <c:v>67.801999999999992</c:v>
                </c:pt>
                <c:pt idx="39">
                  <c:v>67.027000000000001</c:v>
                </c:pt>
                <c:pt idx="40">
                  <c:v>66.239000000000004</c:v>
                </c:pt>
                <c:pt idx="41">
                  <c:v>65.486999999999995</c:v>
                </c:pt>
                <c:pt idx="42">
                  <c:v>64.762</c:v>
                </c:pt>
                <c:pt idx="43">
                  <c:v>64.069000000000003</c:v>
                </c:pt>
                <c:pt idx="44">
                  <c:v>63.4</c:v>
                </c:pt>
              </c:numCache>
            </c:numRef>
          </c:yVal>
          <c:smooth val="0"/>
        </c:ser>
        <c:ser>
          <c:idx val="1"/>
          <c:order val="1"/>
          <c:tx>
            <c:strRef>
              <c:f>Sheet1!$C$1</c:f>
              <c:strCache>
                <c:ptCount val="1"/>
                <c:pt idx="0">
                  <c:v>CAD (N=12,132)</c:v>
                </c:pt>
              </c:strCache>
            </c:strRef>
          </c:tx>
          <c:spPr>
            <a:ln w="41275">
              <a:solidFill>
                <a:srgbClr val="FF0000"/>
              </a:solidFill>
              <a:prstDash val="solid"/>
            </a:ln>
          </c:spPr>
          <c:marker>
            <c:symbol val="none"/>
          </c:marker>
          <c:xVal>
            <c:numRef>
              <c:f>Sheet1!$A$2:$A$46</c:f>
              <c:numCache>
                <c:formatCode>General</c:formatCode>
                <c:ptCount val="45"/>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numCache>
            </c:numRef>
          </c:xVal>
          <c:yVal>
            <c:numRef>
              <c:f>Sheet1!$C$2:$C$46</c:f>
              <c:numCache>
                <c:formatCode>General</c:formatCode>
                <c:ptCount val="45"/>
                <c:pt idx="0">
                  <c:v>100</c:v>
                </c:pt>
                <c:pt idx="1">
                  <c:v>91.953000000000003</c:v>
                </c:pt>
                <c:pt idx="2">
                  <c:v>89.972999999999999</c:v>
                </c:pt>
                <c:pt idx="3">
                  <c:v>88.718000000000004</c:v>
                </c:pt>
                <c:pt idx="4">
                  <c:v>87.766000000000005</c:v>
                </c:pt>
                <c:pt idx="5">
                  <c:v>87.066999999999993</c:v>
                </c:pt>
                <c:pt idx="6">
                  <c:v>86.486999999999995</c:v>
                </c:pt>
                <c:pt idx="7">
                  <c:v>85.871999999999986</c:v>
                </c:pt>
                <c:pt idx="8">
                  <c:v>85.461000000000027</c:v>
                </c:pt>
                <c:pt idx="9">
                  <c:v>85.126999999999981</c:v>
                </c:pt>
                <c:pt idx="10">
                  <c:v>84.748999999999995</c:v>
                </c:pt>
                <c:pt idx="11">
                  <c:v>84.412000000000006</c:v>
                </c:pt>
                <c:pt idx="12">
                  <c:v>83.994000000000113</c:v>
                </c:pt>
                <c:pt idx="13">
                  <c:v>82.971999999999994</c:v>
                </c:pt>
                <c:pt idx="14">
                  <c:v>82.036000000000001</c:v>
                </c:pt>
                <c:pt idx="15">
                  <c:v>81.25</c:v>
                </c:pt>
                <c:pt idx="16">
                  <c:v>80.513999999999996</c:v>
                </c:pt>
                <c:pt idx="17">
                  <c:v>79.727000000000004</c:v>
                </c:pt>
                <c:pt idx="18">
                  <c:v>79.081000000000003</c:v>
                </c:pt>
                <c:pt idx="19">
                  <c:v>78.384</c:v>
                </c:pt>
                <c:pt idx="20">
                  <c:v>77.670999999999978</c:v>
                </c:pt>
                <c:pt idx="21">
                  <c:v>77.031000000000006</c:v>
                </c:pt>
                <c:pt idx="22">
                  <c:v>76.150999999999982</c:v>
                </c:pt>
                <c:pt idx="23">
                  <c:v>75.36999999999999</c:v>
                </c:pt>
                <c:pt idx="24">
                  <c:v>74.668999999999983</c:v>
                </c:pt>
                <c:pt idx="25">
                  <c:v>74.003</c:v>
                </c:pt>
                <c:pt idx="26">
                  <c:v>73.215000000000003</c:v>
                </c:pt>
                <c:pt idx="27">
                  <c:v>72.486000000000004</c:v>
                </c:pt>
                <c:pt idx="28">
                  <c:v>71.721999999999994</c:v>
                </c:pt>
                <c:pt idx="29">
                  <c:v>70.691000000000003</c:v>
                </c:pt>
                <c:pt idx="30">
                  <c:v>69.905000000000001</c:v>
                </c:pt>
                <c:pt idx="31">
                  <c:v>68.897999999999996</c:v>
                </c:pt>
                <c:pt idx="32">
                  <c:v>68.111000000000004</c:v>
                </c:pt>
                <c:pt idx="33">
                  <c:v>67.131</c:v>
                </c:pt>
                <c:pt idx="34">
                  <c:v>66.208000000000013</c:v>
                </c:pt>
                <c:pt idx="35">
                  <c:v>65.448000000000022</c:v>
                </c:pt>
                <c:pt idx="36">
                  <c:v>64.364000000000004</c:v>
                </c:pt>
                <c:pt idx="37">
                  <c:v>63.286000000000001</c:v>
                </c:pt>
                <c:pt idx="38">
                  <c:v>62.371000000000002</c:v>
                </c:pt>
                <c:pt idx="39">
                  <c:v>61.48</c:v>
                </c:pt>
                <c:pt idx="40">
                  <c:v>60.488</c:v>
                </c:pt>
                <c:pt idx="41">
                  <c:v>59.075000000000003</c:v>
                </c:pt>
                <c:pt idx="42">
                  <c:v>58.378</c:v>
                </c:pt>
                <c:pt idx="43">
                  <c:v>57.221000000000011</c:v>
                </c:pt>
                <c:pt idx="44">
                  <c:v>56.174000000000007</c:v>
                </c:pt>
              </c:numCache>
            </c:numRef>
          </c:yVal>
          <c:smooth val="0"/>
        </c:ser>
        <c:ser>
          <c:idx val="2"/>
          <c:order val="2"/>
          <c:tx>
            <c:strRef>
              <c:f>Sheet1!$D$1</c:f>
              <c:strCache>
                <c:ptCount val="1"/>
                <c:pt idx="0">
                  <c:v>Congenital (N=922)</c:v>
                </c:pt>
              </c:strCache>
            </c:strRef>
          </c:tx>
          <c:spPr>
            <a:ln w="41275">
              <a:solidFill>
                <a:srgbClr val="0066FF"/>
              </a:solidFill>
            </a:ln>
          </c:spPr>
          <c:marker>
            <c:symbol val="none"/>
          </c:marker>
          <c:xVal>
            <c:numRef>
              <c:f>Sheet1!$A$2:$A$46</c:f>
              <c:numCache>
                <c:formatCode>General</c:formatCode>
                <c:ptCount val="45"/>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numCache>
            </c:numRef>
          </c:xVal>
          <c:yVal>
            <c:numRef>
              <c:f>Sheet1!$D$2:$D$46</c:f>
              <c:numCache>
                <c:formatCode>General</c:formatCode>
                <c:ptCount val="45"/>
                <c:pt idx="0">
                  <c:v>100</c:v>
                </c:pt>
                <c:pt idx="1">
                  <c:v>85.971000000000004</c:v>
                </c:pt>
                <c:pt idx="2">
                  <c:v>83.760999999999996</c:v>
                </c:pt>
                <c:pt idx="3">
                  <c:v>82.534000000000006</c:v>
                </c:pt>
                <c:pt idx="4">
                  <c:v>81.748000000000005</c:v>
                </c:pt>
                <c:pt idx="5">
                  <c:v>81.522999999999982</c:v>
                </c:pt>
                <c:pt idx="6">
                  <c:v>81.296999999999997</c:v>
                </c:pt>
                <c:pt idx="7">
                  <c:v>81.183999999999983</c:v>
                </c:pt>
                <c:pt idx="8">
                  <c:v>80.617999999999995</c:v>
                </c:pt>
                <c:pt idx="9">
                  <c:v>80.504000000000005</c:v>
                </c:pt>
                <c:pt idx="10">
                  <c:v>80.164000000000001</c:v>
                </c:pt>
                <c:pt idx="11">
                  <c:v>79.937000000000026</c:v>
                </c:pt>
                <c:pt idx="12">
                  <c:v>79.472999999999999</c:v>
                </c:pt>
                <c:pt idx="13">
                  <c:v>78.498000000000005</c:v>
                </c:pt>
                <c:pt idx="14">
                  <c:v>78.122999999999948</c:v>
                </c:pt>
                <c:pt idx="15">
                  <c:v>77.869</c:v>
                </c:pt>
                <c:pt idx="16">
                  <c:v>76.828999999999979</c:v>
                </c:pt>
                <c:pt idx="17">
                  <c:v>75.97</c:v>
                </c:pt>
                <c:pt idx="18">
                  <c:v>75.676999999999978</c:v>
                </c:pt>
                <c:pt idx="19">
                  <c:v>75.075000000000003</c:v>
                </c:pt>
                <c:pt idx="20">
                  <c:v>74.611999999999995</c:v>
                </c:pt>
                <c:pt idx="21">
                  <c:v>74.099999999999994</c:v>
                </c:pt>
                <c:pt idx="22">
                  <c:v>73.384</c:v>
                </c:pt>
                <c:pt idx="23">
                  <c:v>72.10599999999998</c:v>
                </c:pt>
                <c:pt idx="24">
                  <c:v>71.338999999999999</c:v>
                </c:pt>
                <c:pt idx="25">
                  <c:v>71.11999999999999</c:v>
                </c:pt>
                <c:pt idx="26">
                  <c:v>70.900999999999996</c:v>
                </c:pt>
                <c:pt idx="27">
                  <c:v>70.675999999999988</c:v>
                </c:pt>
                <c:pt idx="28">
                  <c:v>70.212000000000003</c:v>
                </c:pt>
                <c:pt idx="29">
                  <c:v>69.959999999999994</c:v>
                </c:pt>
                <c:pt idx="30">
                  <c:v>69.959999999999994</c:v>
                </c:pt>
                <c:pt idx="31">
                  <c:v>69.156999999999982</c:v>
                </c:pt>
                <c:pt idx="32">
                  <c:v>69.156999999999982</c:v>
                </c:pt>
                <c:pt idx="33">
                  <c:v>68.846000000000004</c:v>
                </c:pt>
                <c:pt idx="34">
                  <c:v>68.197000000000003</c:v>
                </c:pt>
                <c:pt idx="35">
                  <c:v>67.53</c:v>
                </c:pt>
                <c:pt idx="36">
                  <c:v>67.179999999999978</c:v>
                </c:pt>
                <c:pt idx="37">
                  <c:v>66.725999999999999</c:v>
                </c:pt>
                <c:pt idx="38">
                  <c:v>66.209000000000003</c:v>
                </c:pt>
                <c:pt idx="39">
                  <c:v>65.682999999999979</c:v>
                </c:pt>
                <c:pt idx="40">
                  <c:v>65.682999999999979</c:v>
                </c:pt>
                <c:pt idx="41">
                  <c:v>65.682999999999979</c:v>
                </c:pt>
                <c:pt idx="42">
                  <c:v>65.682999999999979</c:v>
                </c:pt>
                <c:pt idx="43">
                  <c:v>65.682999999999979</c:v>
                </c:pt>
                <c:pt idx="44">
                  <c:v>64.394999999999996</c:v>
                </c:pt>
              </c:numCache>
            </c:numRef>
          </c:yVal>
          <c:smooth val="0"/>
        </c:ser>
        <c:ser>
          <c:idx val="3"/>
          <c:order val="3"/>
          <c:tx>
            <c:strRef>
              <c:f>Sheet1!$E$1</c:f>
              <c:strCache>
                <c:ptCount val="1"/>
                <c:pt idx="0">
                  <c:v>Retransplant (N=790)</c:v>
                </c:pt>
              </c:strCache>
            </c:strRef>
          </c:tx>
          <c:spPr>
            <a:ln w="41275">
              <a:solidFill>
                <a:srgbClr val="00FF00"/>
              </a:solidFill>
            </a:ln>
          </c:spPr>
          <c:marker>
            <c:symbol val="none"/>
          </c:marker>
          <c:xVal>
            <c:numRef>
              <c:f>Sheet1!$A$2:$A$46</c:f>
              <c:numCache>
                <c:formatCode>General</c:formatCode>
                <c:ptCount val="45"/>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numCache>
            </c:numRef>
          </c:xVal>
          <c:yVal>
            <c:numRef>
              <c:f>Sheet1!$E$2:$E$46</c:f>
              <c:numCache>
                <c:formatCode>General</c:formatCode>
                <c:ptCount val="45"/>
                <c:pt idx="0">
                  <c:v>100</c:v>
                </c:pt>
                <c:pt idx="1">
                  <c:v>89.575999999999979</c:v>
                </c:pt>
                <c:pt idx="2">
                  <c:v>87.257000000000005</c:v>
                </c:pt>
                <c:pt idx="3">
                  <c:v>85.828000000000003</c:v>
                </c:pt>
                <c:pt idx="4">
                  <c:v>85.040999999999997</c:v>
                </c:pt>
                <c:pt idx="5">
                  <c:v>83.988</c:v>
                </c:pt>
                <c:pt idx="6">
                  <c:v>83.195999999999998</c:v>
                </c:pt>
                <c:pt idx="7">
                  <c:v>82.801000000000002</c:v>
                </c:pt>
                <c:pt idx="8">
                  <c:v>82.01</c:v>
                </c:pt>
                <c:pt idx="9">
                  <c:v>81.482000000000014</c:v>
                </c:pt>
                <c:pt idx="10">
                  <c:v>81.084999999999994</c:v>
                </c:pt>
                <c:pt idx="11">
                  <c:v>80.952000000000012</c:v>
                </c:pt>
                <c:pt idx="12">
                  <c:v>80.015000000000001</c:v>
                </c:pt>
                <c:pt idx="13">
                  <c:v>78.894999999999996</c:v>
                </c:pt>
                <c:pt idx="14">
                  <c:v>77.185999999999979</c:v>
                </c:pt>
                <c:pt idx="15">
                  <c:v>76.751000000000005</c:v>
                </c:pt>
                <c:pt idx="16">
                  <c:v>75.866</c:v>
                </c:pt>
                <c:pt idx="17">
                  <c:v>75.218000000000004</c:v>
                </c:pt>
                <c:pt idx="18">
                  <c:v>73.551000000000002</c:v>
                </c:pt>
                <c:pt idx="19">
                  <c:v>72.537000000000006</c:v>
                </c:pt>
                <c:pt idx="20">
                  <c:v>71.489000000000004</c:v>
                </c:pt>
                <c:pt idx="21">
                  <c:v>70.742000000000004</c:v>
                </c:pt>
                <c:pt idx="22">
                  <c:v>69.961000000000027</c:v>
                </c:pt>
                <c:pt idx="23">
                  <c:v>69.760999999999996</c:v>
                </c:pt>
                <c:pt idx="24">
                  <c:v>69.35199999999999</c:v>
                </c:pt>
                <c:pt idx="25">
                  <c:v>68.221000000000004</c:v>
                </c:pt>
                <c:pt idx="26">
                  <c:v>67.531999999999996</c:v>
                </c:pt>
                <c:pt idx="27">
                  <c:v>67.065000000000012</c:v>
                </c:pt>
                <c:pt idx="28">
                  <c:v>66.332999999999998</c:v>
                </c:pt>
                <c:pt idx="29">
                  <c:v>65.784999999999997</c:v>
                </c:pt>
                <c:pt idx="30">
                  <c:v>65.227000000000004</c:v>
                </c:pt>
                <c:pt idx="31">
                  <c:v>64.657999999999987</c:v>
                </c:pt>
                <c:pt idx="32">
                  <c:v>64.069999999999993</c:v>
                </c:pt>
                <c:pt idx="33">
                  <c:v>63.724000000000011</c:v>
                </c:pt>
                <c:pt idx="34">
                  <c:v>62.666000000000011</c:v>
                </c:pt>
                <c:pt idx="35">
                  <c:v>62.304000000000002</c:v>
                </c:pt>
                <c:pt idx="36">
                  <c:v>60.788000000000011</c:v>
                </c:pt>
                <c:pt idx="37">
                  <c:v>59.877000000000002</c:v>
                </c:pt>
                <c:pt idx="38">
                  <c:v>59.406000000000006</c:v>
                </c:pt>
                <c:pt idx="39">
                  <c:v>58.34</c:v>
                </c:pt>
                <c:pt idx="40">
                  <c:v>57.768000000000058</c:v>
                </c:pt>
                <c:pt idx="41">
                  <c:v>57.768000000000058</c:v>
                </c:pt>
                <c:pt idx="42">
                  <c:v>56.296000000000063</c:v>
                </c:pt>
                <c:pt idx="43">
                  <c:v>54.795000000000066</c:v>
                </c:pt>
                <c:pt idx="44">
                  <c:v>54.795000000000066</c:v>
                </c:pt>
              </c:numCache>
            </c:numRef>
          </c:yVal>
          <c:smooth val="0"/>
        </c:ser>
        <c:ser>
          <c:idx val="4"/>
          <c:order val="4"/>
          <c:tx>
            <c:strRef>
              <c:f>Sheet1!$F$1</c:f>
              <c:strCache>
                <c:ptCount val="1"/>
                <c:pt idx="0">
                  <c:v>Valvular (N=994)</c:v>
                </c:pt>
              </c:strCache>
            </c:strRef>
          </c:tx>
          <c:spPr>
            <a:ln w="41275">
              <a:solidFill>
                <a:srgbClr val="FF00FF"/>
              </a:solidFill>
            </a:ln>
          </c:spPr>
          <c:marker>
            <c:symbol val="none"/>
          </c:marker>
          <c:xVal>
            <c:numRef>
              <c:f>Sheet1!$A$2:$A$46</c:f>
              <c:numCache>
                <c:formatCode>General</c:formatCode>
                <c:ptCount val="45"/>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numCache>
            </c:numRef>
          </c:xVal>
          <c:yVal>
            <c:numRef>
              <c:f>Sheet1!$F$2:$F$46</c:f>
              <c:numCache>
                <c:formatCode>General</c:formatCode>
                <c:ptCount val="45"/>
                <c:pt idx="0">
                  <c:v>100</c:v>
                </c:pt>
                <c:pt idx="1">
                  <c:v>87.866</c:v>
                </c:pt>
                <c:pt idx="2">
                  <c:v>84.867999999999995</c:v>
                </c:pt>
                <c:pt idx="3">
                  <c:v>83.409000000000006</c:v>
                </c:pt>
                <c:pt idx="4">
                  <c:v>82.259</c:v>
                </c:pt>
                <c:pt idx="5">
                  <c:v>81.631</c:v>
                </c:pt>
                <c:pt idx="6">
                  <c:v>81.212999999999994</c:v>
                </c:pt>
                <c:pt idx="7">
                  <c:v>81.10799999999999</c:v>
                </c:pt>
                <c:pt idx="8">
                  <c:v>80.581999999999994</c:v>
                </c:pt>
                <c:pt idx="9">
                  <c:v>79.950999999999993</c:v>
                </c:pt>
                <c:pt idx="10">
                  <c:v>79.845000000000013</c:v>
                </c:pt>
                <c:pt idx="11">
                  <c:v>79.421999999999997</c:v>
                </c:pt>
                <c:pt idx="12">
                  <c:v>79.10199999999999</c:v>
                </c:pt>
                <c:pt idx="13">
                  <c:v>78.664000000000001</c:v>
                </c:pt>
                <c:pt idx="14">
                  <c:v>77.982000000000014</c:v>
                </c:pt>
                <c:pt idx="15">
                  <c:v>77.519000000000005</c:v>
                </c:pt>
                <c:pt idx="16">
                  <c:v>76.81</c:v>
                </c:pt>
                <c:pt idx="17">
                  <c:v>76.172999999999988</c:v>
                </c:pt>
                <c:pt idx="18">
                  <c:v>75.256</c:v>
                </c:pt>
                <c:pt idx="19">
                  <c:v>74.856999999999999</c:v>
                </c:pt>
                <c:pt idx="20">
                  <c:v>74.170999999999978</c:v>
                </c:pt>
                <c:pt idx="21">
                  <c:v>73.426000000000002</c:v>
                </c:pt>
                <c:pt idx="22">
                  <c:v>72.822000000000003</c:v>
                </c:pt>
                <c:pt idx="23">
                  <c:v>71.900000000000006</c:v>
                </c:pt>
                <c:pt idx="24">
                  <c:v>70.644000000000005</c:v>
                </c:pt>
                <c:pt idx="25">
                  <c:v>70.137999999999991</c:v>
                </c:pt>
                <c:pt idx="26">
                  <c:v>69.433999999999997</c:v>
                </c:pt>
                <c:pt idx="27">
                  <c:v>68.718000000000004</c:v>
                </c:pt>
                <c:pt idx="28">
                  <c:v>68.161999999999992</c:v>
                </c:pt>
                <c:pt idx="29">
                  <c:v>67.955000000000013</c:v>
                </c:pt>
                <c:pt idx="30">
                  <c:v>67.524999999999991</c:v>
                </c:pt>
                <c:pt idx="31">
                  <c:v>67.087000000000003</c:v>
                </c:pt>
                <c:pt idx="32">
                  <c:v>66.408000000000001</c:v>
                </c:pt>
                <c:pt idx="33">
                  <c:v>65.894999999999996</c:v>
                </c:pt>
                <c:pt idx="34">
                  <c:v>64.804999999999993</c:v>
                </c:pt>
                <c:pt idx="35">
                  <c:v>64.524000000000001</c:v>
                </c:pt>
                <c:pt idx="36">
                  <c:v>63.644000000000005</c:v>
                </c:pt>
                <c:pt idx="37">
                  <c:v>63.311999999999998</c:v>
                </c:pt>
                <c:pt idx="38">
                  <c:v>63.311999999999998</c:v>
                </c:pt>
                <c:pt idx="39">
                  <c:v>62.479000000000006</c:v>
                </c:pt>
                <c:pt idx="40">
                  <c:v>61.168000000000013</c:v>
                </c:pt>
                <c:pt idx="41">
                  <c:v>60.089000000000006</c:v>
                </c:pt>
                <c:pt idx="42">
                  <c:v>58.875</c:v>
                </c:pt>
                <c:pt idx="43">
                  <c:v>58.875</c:v>
                </c:pt>
                <c:pt idx="44">
                  <c:v>58.875</c:v>
                </c:pt>
              </c:numCache>
            </c:numRef>
          </c:yVal>
          <c:smooth val="0"/>
        </c:ser>
        <c:dLbls>
          <c:showLegendKey val="0"/>
          <c:showVal val="0"/>
          <c:showCatName val="0"/>
          <c:showSerName val="0"/>
          <c:showPercent val="0"/>
          <c:showBubbleSize val="0"/>
        </c:dLbls>
        <c:axId val="437167336"/>
        <c:axId val="437167728"/>
      </c:scatterChart>
      <c:valAx>
        <c:axId val="437167336"/>
        <c:scaling>
          <c:orientation val="minMax"/>
          <c:max val="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37167728"/>
        <c:crosses val="autoZero"/>
        <c:crossBetween val="midCat"/>
        <c:majorUnit val="1"/>
      </c:valAx>
      <c:valAx>
        <c:axId val="437167728"/>
        <c:scaling>
          <c:orientation val="minMax"/>
          <c:max val="100"/>
          <c:min val="5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37167336"/>
        <c:crosses val="autoZero"/>
        <c:crossBetween val="midCat"/>
        <c:majorUnit val="10"/>
      </c:valAx>
      <c:spPr>
        <a:solidFill>
          <a:schemeClr val="bg2"/>
        </a:solidFill>
        <a:ln>
          <a:solidFill>
            <a:schemeClr val="tx1"/>
          </a:solidFill>
        </a:ln>
      </c:spPr>
    </c:plotArea>
    <c:legend>
      <c:legendPos val="r"/>
      <c:layout>
        <c:manualLayout>
          <c:xMode val="edge"/>
          <c:yMode val="edge"/>
          <c:x val="0.28171091445427732"/>
          <c:y val="6.302725620835857E-2"/>
          <c:w val="0.67551622418879065"/>
          <c:h val="0.1867595396729292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6.2019180294770854E-2"/>
          <c:w val="0.90245337142590742"/>
          <c:h val="0.78567231980617802"/>
        </c:manualLayout>
      </c:layout>
      <c:scatterChart>
        <c:scatterStyle val="lineMarker"/>
        <c:varyColors val="0"/>
        <c:ser>
          <c:idx val="0"/>
          <c:order val="0"/>
          <c:tx>
            <c:strRef>
              <c:f>Sheet1!$B$1</c:f>
              <c:strCache>
                <c:ptCount val="1"/>
                <c:pt idx="0">
                  <c:v>Cardiomyopathy (N=13,123)</c:v>
                </c:pt>
              </c:strCache>
            </c:strRef>
          </c:tx>
          <c:spPr>
            <a:ln w="41275">
              <a:solidFill>
                <a:srgbClr val="FFFF00"/>
              </a:solidFill>
            </a:ln>
          </c:spPr>
          <c:marker>
            <c:symbol val="none"/>
          </c:marker>
          <c:xVal>
            <c:numRef>
              <c:f>Sheet1!$A$2:$A$56</c:f>
              <c:numCache>
                <c:formatCode>General</c:formatCode>
                <c:ptCount val="55"/>
                <c:pt idx="0">
                  <c:v>0</c:v>
                </c:pt>
                <c:pt idx="1">
                  <c:v>0.16669999999999999</c:v>
                </c:pt>
                <c:pt idx="2">
                  <c:v>0.33330000000000076</c:v>
                </c:pt>
                <c:pt idx="3">
                  <c:v>0.5</c:v>
                </c:pt>
                <c:pt idx="4">
                  <c:v>0.6667000000000014</c:v>
                </c:pt>
                <c:pt idx="5">
                  <c:v>0.83330000000000004</c:v>
                </c:pt>
                <c:pt idx="6">
                  <c:v>1</c:v>
                </c:pt>
                <c:pt idx="7">
                  <c:v>1.1667000000000001</c:v>
                </c:pt>
                <c:pt idx="8">
                  <c:v>1.3332999999999982</c:v>
                </c:pt>
                <c:pt idx="9">
                  <c:v>1.5</c:v>
                </c:pt>
                <c:pt idx="10">
                  <c:v>1.6667000000000001</c:v>
                </c:pt>
                <c:pt idx="11">
                  <c:v>1.8332999999999982</c:v>
                </c:pt>
                <c:pt idx="12">
                  <c:v>2</c:v>
                </c:pt>
                <c:pt idx="13">
                  <c:v>2.1667000000000001</c:v>
                </c:pt>
                <c:pt idx="14">
                  <c:v>2.3332999999999977</c:v>
                </c:pt>
                <c:pt idx="15">
                  <c:v>2.5</c:v>
                </c:pt>
                <c:pt idx="16">
                  <c:v>2.6667000000000001</c:v>
                </c:pt>
                <c:pt idx="17">
                  <c:v>2.8332999999999977</c:v>
                </c:pt>
                <c:pt idx="18">
                  <c:v>3</c:v>
                </c:pt>
                <c:pt idx="19">
                  <c:v>3.1667000000000001</c:v>
                </c:pt>
                <c:pt idx="20">
                  <c:v>3.3332999999999977</c:v>
                </c:pt>
                <c:pt idx="21">
                  <c:v>3.5</c:v>
                </c:pt>
                <c:pt idx="22">
                  <c:v>3.6667000000000001</c:v>
                </c:pt>
                <c:pt idx="23">
                  <c:v>3.8332999999999977</c:v>
                </c:pt>
                <c:pt idx="24">
                  <c:v>4</c:v>
                </c:pt>
                <c:pt idx="25">
                  <c:v>4.1666999999999996</c:v>
                </c:pt>
                <c:pt idx="26">
                  <c:v>4.3333000000000004</c:v>
                </c:pt>
                <c:pt idx="27">
                  <c:v>4.5</c:v>
                </c:pt>
                <c:pt idx="28">
                  <c:v>4.6666999999999996</c:v>
                </c:pt>
                <c:pt idx="29">
                  <c:v>4.8333000000000004</c:v>
                </c:pt>
                <c:pt idx="30">
                  <c:v>5</c:v>
                </c:pt>
                <c:pt idx="31">
                  <c:v>5.1666999999999996</c:v>
                </c:pt>
                <c:pt idx="32">
                  <c:v>5.3333000000000004</c:v>
                </c:pt>
                <c:pt idx="33">
                  <c:v>5.5</c:v>
                </c:pt>
                <c:pt idx="34">
                  <c:v>5.6666999999999996</c:v>
                </c:pt>
                <c:pt idx="35">
                  <c:v>5.8333000000000004</c:v>
                </c:pt>
                <c:pt idx="36">
                  <c:v>6</c:v>
                </c:pt>
                <c:pt idx="37">
                  <c:v>6.1666999999999996</c:v>
                </c:pt>
                <c:pt idx="38">
                  <c:v>6.3333000000000004</c:v>
                </c:pt>
                <c:pt idx="39">
                  <c:v>6.5</c:v>
                </c:pt>
                <c:pt idx="40">
                  <c:v>6.6666999999999996</c:v>
                </c:pt>
                <c:pt idx="41">
                  <c:v>6.8333000000000004</c:v>
                </c:pt>
                <c:pt idx="42">
                  <c:v>7</c:v>
                </c:pt>
                <c:pt idx="43">
                  <c:v>7.1666999999999996</c:v>
                </c:pt>
                <c:pt idx="44">
                  <c:v>7.3333000000000004</c:v>
                </c:pt>
                <c:pt idx="45">
                  <c:v>7.5</c:v>
                </c:pt>
                <c:pt idx="46">
                  <c:v>7.6666999999999996</c:v>
                </c:pt>
                <c:pt idx="47">
                  <c:v>7.8333000000000004</c:v>
                </c:pt>
                <c:pt idx="48">
                  <c:v>8</c:v>
                </c:pt>
                <c:pt idx="49">
                  <c:v>8.1667000000000005</c:v>
                </c:pt>
                <c:pt idx="50">
                  <c:v>8.3333000000000013</c:v>
                </c:pt>
                <c:pt idx="51">
                  <c:v>8.5</c:v>
                </c:pt>
                <c:pt idx="52">
                  <c:v>8.6667000000000005</c:v>
                </c:pt>
                <c:pt idx="53">
                  <c:v>8.8333000000000013</c:v>
                </c:pt>
                <c:pt idx="54">
                  <c:v>9</c:v>
                </c:pt>
              </c:numCache>
            </c:numRef>
          </c:xVal>
          <c:yVal>
            <c:numRef>
              <c:f>Sheet1!$B$2:$B$56</c:f>
              <c:numCache>
                <c:formatCode>General</c:formatCode>
                <c:ptCount val="55"/>
                <c:pt idx="0">
                  <c:v>100</c:v>
                </c:pt>
                <c:pt idx="1">
                  <c:v>100</c:v>
                </c:pt>
                <c:pt idx="2">
                  <c:v>100</c:v>
                </c:pt>
                <c:pt idx="3">
                  <c:v>100</c:v>
                </c:pt>
                <c:pt idx="4">
                  <c:v>100</c:v>
                </c:pt>
                <c:pt idx="5">
                  <c:v>100</c:v>
                </c:pt>
                <c:pt idx="6">
                  <c:v>100</c:v>
                </c:pt>
                <c:pt idx="7">
                  <c:v>99.063999999999993</c:v>
                </c:pt>
                <c:pt idx="8">
                  <c:v>98.415000000000006</c:v>
                </c:pt>
                <c:pt idx="9">
                  <c:v>97.816999999999993</c:v>
                </c:pt>
                <c:pt idx="10">
                  <c:v>97.137999999999991</c:v>
                </c:pt>
                <c:pt idx="11">
                  <c:v>96.617999999999995</c:v>
                </c:pt>
                <c:pt idx="12">
                  <c:v>96.144000000000005</c:v>
                </c:pt>
                <c:pt idx="13">
                  <c:v>95.534000000000006</c:v>
                </c:pt>
                <c:pt idx="14">
                  <c:v>94.887999999999991</c:v>
                </c:pt>
                <c:pt idx="15">
                  <c:v>94.188000000000002</c:v>
                </c:pt>
                <c:pt idx="16">
                  <c:v>93.728999999999999</c:v>
                </c:pt>
                <c:pt idx="17">
                  <c:v>93.149000000000001</c:v>
                </c:pt>
                <c:pt idx="18">
                  <c:v>92.762</c:v>
                </c:pt>
                <c:pt idx="19">
                  <c:v>92.27</c:v>
                </c:pt>
                <c:pt idx="20">
                  <c:v>91.650999999999982</c:v>
                </c:pt>
                <c:pt idx="21">
                  <c:v>91.158999999999978</c:v>
                </c:pt>
                <c:pt idx="22">
                  <c:v>90.717000000000027</c:v>
                </c:pt>
                <c:pt idx="23">
                  <c:v>90.209000000000003</c:v>
                </c:pt>
                <c:pt idx="24">
                  <c:v>89.724999999999994</c:v>
                </c:pt>
                <c:pt idx="25">
                  <c:v>89.13</c:v>
                </c:pt>
                <c:pt idx="26">
                  <c:v>88.572999999999979</c:v>
                </c:pt>
                <c:pt idx="27">
                  <c:v>88.126999999999981</c:v>
                </c:pt>
                <c:pt idx="28">
                  <c:v>87.58</c:v>
                </c:pt>
                <c:pt idx="29">
                  <c:v>87.217000000000027</c:v>
                </c:pt>
                <c:pt idx="30">
                  <c:v>86.625999999999948</c:v>
                </c:pt>
                <c:pt idx="31">
                  <c:v>86.037999999999997</c:v>
                </c:pt>
                <c:pt idx="32">
                  <c:v>85.624999999999986</c:v>
                </c:pt>
                <c:pt idx="33">
                  <c:v>85.117999999999995</c:v>
                </c:pt>
                <c:pt idx="34">
                  <c:v>84.563000000000002</c:v>
                </c:pt>
                <c:pt idx="35">
                  <c:v>84.137</c:v>
                </c:pt>
                <c:pt idx="36">
                  <c:v>83.670999999999978</c:v>
                </c:pt>
                <c:pt idx="37">
                  <c:v>83.206999999999994</c:v>
                </c:pt>
                <c:pt idx="38">
                  <c:v>82.828000000000003</c:v>
                </c:pt>
                <c:pt idx="39">
                  <c:v>82.371999999999986</c:v>
                </c:pt>
                <c:pt idx="40">
                  <c:v>81.88</c:v>
                </c:pt>
                <c:pt idx="41">
                  <c:v>81.320999999999998</c:v>
                </c:pt>
                <c:pt idx="42">
                  <c:v>80.81</c:v>
                </c:pt>
                <c:pt idx="43">
                  <c:v>80.218000000000004</c:v>
                </c:pt>
                <c:pt idx="44">
                  <c:v>79.682999999999979</c:v>
                </c:pt>
                <c:pt idx="45">
                  <c:v>79.165999999999983</c:v>
                </c:pt>
                <c:pt idx="46">
                  <c:v>78.60299999999998</c:v>
                </c:pt>
                <c:pt idx="47">
                  <c:v>77.98</c:v>
                </c:pt>
                <c:pt idx="48">
                  <c:v>77.340999999999994</c:v>
                </c:pt>
                <c:pt idx="49">
                  <c:v>76.846999999999994</c:v>
                </c:pt>
                <c:pt idx="50">
                  <c:v>76.117000000000004</c:v>
                </c:pt>
                <c:pt idx="51">
                  <c:v>75.616</c:v>
                </c:pt>
                <c:pt idx="52">
                  <c:v>75.082999999999998</c:v>
                </c:pt>
                <c:pt idx="53">
                  <c:v>74.521999999999991</c:v>
                </c:pt>
                <c:pt idx="54">
                  <c:v>74.025999999999982</c:v>
                </c:pt>
              </c:numCache>
            </c:numRef>
          </c:yVal>
          <c:smooth val="0"/>
        </c:ser>
        <c:ser>
          <c:idx val="1"/>
          <c:order val="1"/>
          <c:tx>
            <c:strRef>
              <c:f>Sheet1!$C$1</c:f>
              <c:strCache>
                <c:ptCount val="1"/>
                <c:pt idx="0">
                  <c:v>CAD (N=9,508)</c:v>
                </c:pt>
              </c:strCache>
            </c:strRef>
          </c:tx>
          <c:spPr>
            <a:ln w="41275">
              <a:solidFill>
                <a:srgbClr val="FF0000"/>
              </a:solidFill>
              <a:prstDash val="solid"/>
            </a:ln>
          </c:spPr>
          <c:marker>
            <c:symbol val="none"/>
          </c:marker>
          <c:xVal>
            <c:numRef>
              <c:f>Sheet1!$A$2:$A$56</c:f>
              <c:numCache>
                <c:formatCode>General</c:formatCode>
                <c:ptCount val="55"/>
                <c:pt idx="0">
                  <c:v>0</c:v>
                </c:pt>
                <c:pt idx="1">
                  <c:v>0.16669999999999999</c:v>
                </c:pt>
                <c:pt idx="2">
                  <c:v>0.33330000000000076</c:v>
                </c:pt>
                <c:pt idx="3">
                  <c:v>0.5</c:v>
                </c:pt>
                <c:pt idx="4">
                  <c:v>0.6667000000000014</c:v>
                </c:pt>
                <c:pt idx="5">
                  <c:v>0.83330000000000004</c:v>
                </c:pt>
                <c:pt idx="6">
                  <c:v>1</c:v>
                </c:pt>
                <c:pt idx="7">
                  <c:v>1.1667000000000001</c:v>
                </c:pt>
                <c:pt idx="8">
                  <c:v>1.3332999999999982</c:v>
                </c:pt>
                <c:pt idx="9">
                  <c:v>1.5</c:v>
                </c:pt>
                <c:pt idx="10">
                  <c:v>1.6667000000000001</c:v>
                </c:pt>
                <c:pt idx="11">
                  <c:v>1.8332999999999982</c:v>
                </c:pt>
                <c:pt idx="12">
                  <c:v>2</c:v>
                </c:pt>
                <c:pt idx="13">
                  <c:v>2.1667000000000001</c:v>
                </c:pt>
                <c:pt idx="14">
                  <c:v>2.3332999999999977</c:v>
                </c:pt>
                <c:pt idx="15">
                  <c:v>2.5</c:v>
                </c:pt>
                <c:pt idx="16">
                  <c:v>2.6667000000000001</c:v>
                </c:pt>
                <c:pt idx="17">
                  <c:v>2.8332999999999977</c:v>
                </c:pt>
                <c:pt idx="18">
                  <c:v>3</c:v>
                </c:pt>
                <c:pt idx="19">
                  <c:v>3.1667000000000001</c:v>
                </c:pt>
                <c:pt idx="20">
                  <c:v>3.3332999999999977</c:v>
                </c:pt>
                <c:pt idx="21">
                  <c:v>3.5</c:v>
                </c:pt>
                <c:pt idx="22">
                  <c:v>3.6667000000000001</c:v>
                </c:pt>
                <c:pt idx="23">
                  <c:v>3.8332999999999977</c:v>
                </c:pt>
                <c:pt idx="24">
                  <c:v>4</c:v>
                </c:pt>
                <c:pt idx="25">
                  <c:v>4.1666999999999996</c:v>
                </c:pt>
                <c:pt idx="26">
                  <c:v>4.3333000000000004</c:v>
                </c:pt>
                <c:pt idx="27">
                  <c:v>4.5</c:v>
                </c:pt>
                <c:pt idx="28">
                  <c:v>4.6666999999999996</c:v>
                </c:pt>
                <c:pt idx="29">
                  <c:v>4.8333000000000004</c:v>
                </c:pt>
                <c:pt idx="30">
                  <c:v>5</c:v>
                </c:pt>
                <c:pt idx="31">
                  <c:v>5.1666999999999996</c:v>
                </c:pt>
                <c:pt idx="32">
                  <c:v>5.3333000000000004</c:v>
                </c:pt>
                <c:pt idx="33">
                  <c:v>5.5</c:v>
                </c:pt>
                <c:pt idx="34">
                  <c:v>5.6666999999999996</c:v>
                </c:pt>
                <c:pt idx="35">
                  <c:v>5.8333000000000004</c:v>
                </c:pt>
                <c:pt idx="36">
                  <c:v>6</c:v>
                </c:pt>
                <c:pt idx="37">
                  <c:v>6.1666999999999996</c:v>
                </c:pt>
                <c:pt idx="38">
                  <c:v>6.3333000000000004</c:v>
                </c:pt>
                <c:pt idx="39">
                  <c:v>6.5</c:v>
                </c:pt>
                <c:pt idx="40">
                  <c:v>6.6666999999999996</c:v>
                </c:pt>
                <c:pt idx="41">
                  <c:v>6.8333000000000004</c:v>
                </c:pt>
                <c:pt idx="42">
                  <c:v>7</c:v>
                </c:pt>
                <c:pt idx="43">
                  <c:v>7.1666999999999996</c:v>
                </c:pt>
                <c:pt idx="44">
                  <c:v>7.3333000000000004</c:v>
                </c:pt>
                <c:pt idx="45">
                  <c:v>7.5</c:v>
                </c:pt>
                <c:pt idx="46">
                  <c:v>7.6666999999999996</c:v>
                </c:pt>
                <c:pt idx="47">
                  <c:v>7.8333000000000004</c:v>
                </c:pt>
                <c:pt idx="48">
                  <c:v>8</c:v>
                </c:pt>
                <c:pt idx="49">
                  <c:v>8.1667000000000005</c:v>
                </c:pt>
                <c:pt idx="50">
                  <c:v>8.3333000000000013</c:v>
                </c:pt>
                <c:pt idx="51">
                  <c:v>8.5</c:v>
                </c:pt>
                <c:pt idx="52">
                  <c:v>8.6667000000000005</c:v>
                </c:pt>
                <c:pt idx="53">
                  <c:v>8.8333000000000013</c:v>
                </c:pt>
                <c:pt idx="54">
                  <c:v>9</c:v>
                </c:pt>
              </c:numCache>
            </c:numRef>
          </c:xVal>
          <c:yVal>
            <c:numRef>
              <c:f>Sheet1!$C$2:$C$56</c:f>
              <c:numCache>
                <c:formatCode>General</c:formatCode>
                <c:ptCount val="55"/>
                <c:pt idx="0">
                  <c:v>100</c:v>
                </c:pt>
                <c:pt idx="1">
                  <c:v>100</c:v>
                </c:pt>
                <c:pt idx="2">
                  <c:v>100</c:v>
                </c:pt>
                <c:pt idx="3">
                  <c:v>100</c:v>
                </c:pt>
                <c:pt idx="4">
                  <c:v>100</c:v>
                </c:pt>
                <c:pt idx="5">
                  <c:v>100</c:v>
                </c:pt>
                <c:pt idx="6">
                  <c:v>100</c:v>
                </c:pt>
                <c:pt idx="7">
                  <c:v>99.233000000000004</c:v>
                </c:pt>
                <c:pt idx="8">
                  <c:v>98.509</c:v>
                </c:pt>
                <c:pt idx="9">
                  <c:v>97.669999999999987</c:v>
                </c:pt>
                <c:pt idx="10">
                  <c:v>97.024000000000001</c:v>
                </c:pt>
                <c:pt idx="11">
                  <c:v>96.429000000000002</c:v>
                </c:pt>
                <c:pt idx="12">
                  <c:v>95.856999999999999</c:v>
                </c:pt>
                <c:pt idx="13">
                  <c:v>95.257000000000005</c:v>
                </c:pt>
                <c:pt idx="14">
                  <c:v>94.619</c:v>
                </c:pt>
                <c:pt idx="15">
                  <c:v>94.150999999999982</c:v>
                </c:pt>
                <c:pt idx="16">
                  <c:v>93.501000000000005</c:v>
                </c:pt>
                <c:pt idx="17">
                  <c:v>92.933000000000007</c:v>
                </c:pt>
                <c:pt idx="18">
                  <c:v>92.471999999999994</c:v>
                </c:pt>
                <c:pt idx="19">
                  <c:v>92.06</c:v>
                </c:pt>
                <c:pt idx="20">
                  <c:v>91.387</c:v>
                </c:pt>
                <c:pt idx="21">
                  <c:v>90.662999999999982</c:v>
                </c:pt>
                <c:pt idx="22">
                  <c:v>89.990000000000023</c:v>
                </c:pt>
                <c:pt idx="23">
                  <c:v>89.566000000000003</c:v>
                </c:pt>
                <c:pt idx="24">
                  <c:v>88.899000000000001</c:v>
                </c:pt>
                <c:pt idx="25">
                  <c:v>88.432000000000002</c:v>
                </c:pt>
                <c:pt idx="26">
                  <c:v>87.742999999999995</c:v>
                </c:pt>
                <c:pt idx="27">
                  <c:v>87.167999999999992</c:v>
                </c:pt>
                <c:pt idx="28">
                  <c:v>86.60199999999999</c:v>
                </c:pt>
                <c:pt idx="29">
                  <c:v>85.940000000000026</c:v>
                </c:pt>
                <c:pt idx="30">
                  <c:v>85.39</c:v>
                </c:pt>
                <c:pt idx="31">
                  <c:v>84.620999999999981</c:v>
                </c:pt>
                <c:pt idx="32">
                  <c:v>83.825000000000003</c:v>
                </c:pt>
                <c:pt idx="33">
                  <c:v>83.227000000000004</c:v>
                </c:pt>
                <c:pt idx="34">
                  <c:v>82.554999999999993</c:v>
                </c:pt>
                <c:pt idx="35">
                  <c:v>81.804000000000002</c:v>
                </c:pt>
                <c:pt idx="36">
                  <c:v>81.090999999999994</c:v>
                </c:pt>
                <c:pt idx="37">
                  <c:v>80.221000000000004</c:v>
                </c:pt>
                <c:pt idx="38">
                  <c:v>79.651999999999987</c:v>
                </c:pt>
                <c:pt idx="39">
                  <c:v>78.825000000000003</c:v>
                </c:pt>
                <c:pt idx="40">
                  <c:v>78.292000000000002</c:v>
                </c:pt>
                <c:pt idx="41">
                  <c:v>77.599999999999994</c:v>
                </c:pt>
                <c:pt idx="42">
                  <c:v>76.63</c:v>
                </c:pt>
                <c:pt idx="43">
                  <c:v>75.823999999999998</c:v>
                </c:pt>
                <c:pt idx="44">
                  <c:v>74.897999999999996</c:v>
                </c:pt>
                <c:pt idx="45">
                  <c:v>74.256</c:v>
                </c:pt>
                <c:pt idx="46">
                  <c:v>73.673999999999978</c:v>
                </c:pt>
                <c:pt idx="47">
                  <c:v>72.787999999999997</c:v>
                </c:pt>
                <c:pt idx="48">
                  <c:v>72.015000000000001</c:v>
                </c:pt>
                <c:pt idx="49">
                  <c:v>70.848000000000013</c:v>
                </c:pt>
                <c:pt idx="50">
                  <c:v>70.098000000000013</c:v>
                </c:pt>
                <c:pt idx="51">
                  <c:v>69.503</c:v>
                </c:pt>
                <c:pt idx="52">
                  <c:v>68.700999999999993</c:v>
                </c:pt>
                <c:pt idx="53">
                  <c:v>67.727999999999994</c:v>
                </c:pt>
                <c:pt idx="54">
                  <c:v>66.878999999999948</c:v>
                </c:pt>
              </c:numCache>
            </c:numRef>
          </c:yVal>
          <c:smooth val="0"/>
        </c:ser>
        <c:ser>
          <c:idx val="2"/>
          <c:order val="2"/>
          <c:tx>
            <c:strRef>
              <c:f>Sheet1!$D$1</c:f>
              <c:strCache>
                <c:ptCount val="1"/>
                <c:pt idx="0">
                  <c:v>Congenital (N=672)</c:v>
                </c:pt>
              </c:strCache>
            </c:strRef>
          </c:tx>
          <c:spPr>
            <a:ln w="41275">
              <a:solidFill>
                <a:srgbClr val="0066FF"/>
              </a:solidFill>
            </a:ln>
          </c:spPr>
          <c:marker>
            <c:symbol val="none"/>
          </c:marker>
          <c:xVal>
            <c:numRef>
              <c:f>Sheet1!$A$2:$A$56</c:f>
              <c:numCache>
                <c:formatCode>General</c:formatCode>
                <c:ptCount val="55"/>
                <c:pt idx="0">
                  <c:v>0</c:v>
                </c:pt>
                <c:pt idx="1">
                  <c:v>0.16669999999999999</c:v>
                </c:pt>
                <c:pt idx="2">
                  <c:v>0.33330000000000076</c:v>
                </c:pt>
                <c:pt idx="3">
                  <c:v>0.5</c:v>
                </c:pt>
                <c:pt idx="4">
                  <c:v>0.6667000000000014</c:v>
                </c:pt>
                <c:pt idx="5">
                  <c:v>0.83330000000000004</c:v>
                </c:pt>
                <c:pt idx="6">
                  <c:v>1</c:v>
                </c:pt>
                <c:pt idx="7">
                  <c:v>1.1667000000000001</c:v>
                </c:pt>
                <c:pt idx="8">
                  <c:v>1.3332999999999982</c:v>
                </c:pt>
                <c:pt idx="9">
                  <c:v>1.5</c:v>
                </c:pt>
                <c:pt idx="10">
                  <c:v>1.6667000000000001</c:v>
                </c:pt>
                <c:pt idx="11">
                  <c:v>1.8332999999999982</c:v>
                </c:pt>
                <c:pt idx="12">
                  <c:v>2</c:v>
                </c:pt>
                <c:pt idx="13">
                  <c:v>2.1667000000000001</c:v>
                </c:pt>
                <c:pt idx="14">
                  <c:v>2.3332999999999977</c:v>
                </c:pt>
                <c:pt idx="15">
                  <c:v>2.5</c:v>
                </c:pt>
                <c:pt idx="16">
                  <c:v>2.6667000000000001</c:v>
                </c:pt>
                <c:pt idx="17">
                  <c:v>2.8332999999999977</c:v>
                </c:pt>
                <c:pt idx="18">
                  <c:v>3</c:v>
                </c:pt>
                <c:pt idx="19">
                  <c:v>3.1667000000000001</c:v>
                </c:pt>
                <c:pt idx="20">
                  <c:v>3.3332999999999977</c:v>
                </c:pt>
                <c:pt idx="21">
                  <c:v>3.5</c:v>
                </c:pt>
                <c:pt idx="22">
                  <c:v>3.6667000000000001</c:v>
                </c:pt>
                <c:pt idx="23">
                  <c:v>3.8332999999999977</c:v>
                </c:pt>
                <c:pt idx="24">
                  <c:v>4</c:v>
                </c:pt>
                <c:pt idx="25">
                  <c:v>4.1666999999999996</c:v>
                </c:pt>
                <c:pt idx="26">
                  <c:v>4.3333000000000004</c:v>
                </c:pt>
                <c:pt idx="27">
                  <c:v>4.5</c:v>
                </c:pt>
                <c:pt idx="28">
                  <c:v>4.6666999999999996</c:v>
                </c:pt>
                <c:pt idx="29">
                  <c:v>4.8333000000000004</c:v>
                </c:pt>
                <c:pt idx="30">
                  <c:v>5</c:v>
                </c:pt>
                <c:pt idx="31">
                  <c:v>5.1666999999999996</c:v>
                </c:pt>
                <c:pt idx="32">
                  <c:v>5.3333000000000004</c:v>
                </c:pt>
                <c:pt idx="33">
                  <c:v>5.5</c:v>
                </c:pt>
                <c:pt idx="34">
                  <c:v>5.6666999999999996</c:v>
                </c:pt>
                <c:pt idx="35">
                  <c:v>5.8333000000000004</c:v>
                </c:pt>
                <c:pt idx="36">
                  <c:v>6</c:v>
                </c:pt>
                <c:pt idx="37">
                  <c:v>6.1666999999999996</c:v>
                </c:pt>
                <c:pt idx="38">
                  <c:v>6.3333000000000004</c:v>
                </c:pt>
                <c:pt idx="39">
                  <c:v>6.5</c:v>
                </c:pt>
                <c:pt idx="40">
                  <c:v>6.6666999999999996</c:v>
                </c:pt>
                <c:pt idx="41">
                  <c:v>6.8333000000000004</c:v>
                </c:pt>
                <c:pt idx="42">
                  <c:v>7</c:v>
                </c:pt>
                <c:pt idx="43">
                  <c:v>7.1666999999999996</c:v>
                </c:pt>
                <c:pt idx="44">
                  <c:v>7.3333000000000004</c:v>
                </c:pt>
                <c:pt idx="45">
                  <c:v>7.5</c:v>
                </c:pt>
                <c:pt idx="46">
                  <c:v>7.6666999999999996</c:v>
                </c:pt>
                <c:pt idx="47">
                  <c:v>7.8333000000000004</c:v>
                </c:pt>
                <c:pt idx="48">
                  <c:v>8</c:v>
                </c:pt>
                <c:pt idx="49">
                  <c:v>8.1667000000000005</c:v>
                </c:pt>
                <c:pt idx="50">
                  <c:v>8.3333000000000013</c:v>
                </c:pt>
                <c:pt idx="51">
                  <c:v>8.5</c:v>
                </c:pt>
                <c:pt idx="52">
                  <c:v>8.6667000000000005</c:v>
                </c:pt>
                <c:pt idx="53">
                  <c:v>8.8333000000000013</c:v>
                </c:pt>
                <c:pt idx="54">
                  <c:v>9</c:v>
                </c:pt>
              </c:numCache>
            </c:numRef>
          </c:xVal>
          <c:yVal>
            <c:numRef>
              <c:f>Sheet1!$D$2:$D$56</c:f>
              <c:numCache>
                <c:formatCode>General</c:formatCode>
                <c:ptCount val="55"/>
                <c:pt idx="0">
                  <c:v>100</c:v>
                </c:pt>
                <c:pt idx="1">
                  <c:v>100</c:v>
                </c:pt>
                <c:pt idx="2">
                  <c:v>100</c:v>
                </c:pt>
                <c:pt idx="3">
                  <c:v>100</c:v>
                </c:pt>
                <c:pt idx="4">
                  <c:v>100</c:v>
                </c:pt>
                <c:pt idx="5">
                  <c:v>100</c:v>
                </c:pt>
                <c:pt idx="6">
                  <c:v>100</c:v>
                </c:pt>
                <c:pt idx="7">
                  <c:v>99.084000000000003</c:v>
                </c:pt>
                <c:pt idx="8">
                  <c:v>98.616</c:v>
                </c:pt>
                <c:pt idx="9">
                  <c:v>98.301999999999992</c:v>
                </c:pt>
                <c:pt idx="10">
                  <c:v>98.141999999999996</c:v>
                </c:pt>
                <c:pt idx="11">
                  <c:v>97.495999999999995</c:v>
                </c:pt>
                <c:pt idx="12">
                  <c:v>96.672999999999988</c:v>
                </c:pt>
                <c:pt idx="13">
                  <c:v>96.137</c:v>
                </c:pt>
                <c:pt idx="14">
                  <c:v>95.592000000000013</c:v>
                </c:pt>
                <c:pt idx="15">
                  <c:v>95.222999999999999</c:v>
                </c:pt>
                <c:pt idx="16">
                  <c:v>94.845000000000013</c:v>
                </c:pt>
                <c:pt idx="17">
                  <c:v>94.08</c:v>
                </c:pt>
                <c:pt idx="18">
                  <c:v>93.884</c:v>
                </c:pt>
                <c:pt idx="19">
                  <c:v>93.461000000000027</c:v>
                </c:pt>
                <c:pt idx="20">
                  <c:v>93.239000000000004</c:v>
                </c:pt>
                <c:pt idx="21">
                  <c:v>92.337999999999994</c:v>
                </c:pt>
                <c:pt idx="22">
                  <c:v>91.191000000000003</c:v>
                </c:pt>
                <c:pt idx="23">
                  <c:v>90.73</c:v>
                </c:pt>
                <c:pt idx="24">
                  <c:v>89.763999999999996</c:v>
                </c:pt>
                <c:pt idx="25">
                  <c:v>89.763999999999996</c:v>
                </c:pt>
                <c:pt idx="26">
                  <c:v>89.214000000000027</c:v>
                </c:pt>
                <c:pt idx="27">
                  <c:v>89.214000000000027</c:v>
                </c:pt>
                <c:pt idx="28">
                  <c:v>88.93</c:v>
                </c:pt>
                <c:pt idx="29">
                  <c:v>88.638999999999982</c:v>
                </c:pt>
                <c:pt idx="30">
                  <c:v>88.346999999999994</c:v>
                </c:pt>
                <c:pt idx="31">
                  <c:v>88.028999999999982</c:v>
                </c:pt>
                <c:pt idx="32">
                  <c:v>88.028999999999982</c:v>
                </c:pt>
                <c:pt idx="33">
                  <c:v>88.028999999999982</c:v>
                </c:pt>
                <c:pt idx="34">
                  <c:v>87.356999999999999</c:v>
                </c:pt>
                <c:pt idx="35">
                  <c:v>87.019000000000005</c:v>
                </c:pt>
                <c:pt idx="36">
                  <c:v>87.019000000000005</c:v>
                </c:pt>
                <c:pt idx="37">
                  <c:v>86.628999999999948</c:v>
                </c:pt>
                <c:pt idx="38">
                  <c:v>86.224000000000004</c:v>
                </c:pt>
                <c:pt idx="39">
                  <c:v>85.811000000000007</c:v>
                </c:pt>
                <c:pt idx="40">
                  <c:v>85.394999999999996</c:v>
                </c:pt>
                <c:pt idx="41">
                  <c:v>84.531999999999996</c:v>
                </c:pt>
                <c:pt idx="42">
                  <c:v>84.531999999999996</c:v>
                </c:pt>
                <c:pt idx="43">
                  <c:v>83.961000000000027</c:v>
                </c:pt>
                <c:pt idx="44">
                  <c:v>83.961000000000027</c:v>
                </c:pt>
                <c:pt idx="45">
                  <c:v>83.31</c:v>
                </c:pt>
                <c:pt idx="46">
                  <c:v>83.31</c:v>
                </c:pt>
                <c:pt idx="47">
                  <c:v>82.649000000000001</c:v>
                </c:pt>
                <c:pt idx="48">
                  <c:v>82.649000000000001</c:v>
                </c:pt>
                <c:pt idx="49">
                  <c:v>82.649000000000001</c:v>
                </c:pt>
                <c:pt idx="50">
                  <c:v>82.649000000000001</c:v>
                </c:pt>
                <c:pt idx="51">
                  <c:v>82.649000000000001</c:v>
                </c:pt>
                <c:pt idx="52">
                  <c:v>82.649000000000001</c:v>
                </c:pt>
                <c:pt idx="53">
                  <c:v>82.649000000000001</c:v>
                </c:pt>
                <c:pt idx="54">
                  <c:v>81.027999999999992</c:v>
                </c:pt>
              </c:numCache>
            </c:numRef>
          </c:yVal>
          <c:smooth val="0"/>
        </c:ser>
        <c:ser>
          <c:idx val="3"/>
          <c:order val="3"/>
          <c:tx>
            <c:strRef>
              <c:f>Sheet1!$E$1</c:f>
              <c:strCache>
                <c:ptCount val="1"/>
                <c:pt idx="0">
                  <c:v>Retransplant (N=589)</c:v>
                </c:pt>
              </c:strCache>
            </c:strRef>
          </c:tx>
          <c:spPr>
            <a:ln w="41275">
              <a:solidFill>
                <a:srgbClr val="00FF00"/>
              </a:solidFill>
            </a:ln>
          </c:spPr>
          <c:marker>
            <c:symbol val="none"/>
          </c:marker>
          <c:xVal>
            <c:numRef>
              <c:f>Sheet1!$A$2:$A$56</c:f>
              <c:numCache>
                <c:formatCode>General</c:formatCode>
                <c:ptCount val="55"/>
                <c:pt idx="0">
                  <c:v>0</c:v>
                </c:pt>
                <c:pt idx="1">
                  <c:v>0.16669999999999999</c:v>
                </c:pt>
                <c:pt idx="2">
                  <c:v>0.33330000000000076</c:v>
                </c:pt>
                <c:pt idx="3">
                  <c:v>0.5</c:v>
                </c:pt>
                <c:pt idx="4">
                  <c:v>0.6667000000000014</c:v>
                </c:pt>
                <c:pt idx="5">
                  <c:v>0.83330000000000004</c:v>
                </c:pt>
                <c:pt idx="6">
                  <c:v>1</c:v>
                </c:pt>
                <c:pt idx="7">
                  <c:v>1.1667000000000001</c:v>
                </c:pt>
                <c:pt idx="8">
                  <c:v>1.3332999999999982</c:v>
                </c:pt>
                <c:pt idx="9">
                  <c:v>1.5</c:v>
                </c:pt>
                <c:pt idx="10">
                  <c:v>1.6667000000000001</c:v>
                </c:pt>
                <c:pt idx="11">
                  <c:v>1.8332999999999982</c:v>
                </c:pt>
                <c:pt idx="12">
                  <c:v>2</c:v>
                </c:pt>
                <c:pt idx="13">
                  <c:v>2.1667000000000001</c:v>
                </c:pt>
                <c:pt idx="14">
                  <c:v>2.3332999999999977</c:v>
                </c:pt>
                <c:pt idx="15">
                  <c:v>2.5</c:v>
                </c:pt>
                <c:pt idx="16">
                  <c:v>2.6667000000000001</c:v>
                </c:pt>
                <c:pt idx="17">
                  <c:v>2.8332999999999977</c:v>
                </c:pt>
                <c:pt idx="18">
                  <c:v>3</c:v>
                </c:pt>
                <c:pt idx="19">
                  <c:v>3.1667000000000001</c:v>
                </c:pt>
                <c:pt idx="20">
                  <c:v>3.3332999999999977</c:v>
                </c:pt>
                <c:pt idx="21">
                  <c:v>3.5</c:v>
                </c:pt>
                <c:pt idx="22">
                  <c:v>3.6667000000000001</c:v>
                </c:pt>
                <c:pt idx="23">
                  <c:v>3.8332999999999977</c:v>
                </c:pt>
                <c:pt idx="24">
                  <c:v>4</c:v>
                </c:pt>
                <c:pt idx="25">
                  <c:v>4.1666999999999996</c:v>
                </c:pt>
                <c:pt idx="26">
                  <c:v>4.3333000000000004</c:v>
                </c:pt>
                <c:pt idx="27">
                  <c:v>4.5</c:v>
                </c:pt>
                <c:pt idx="28">
                  <c:v>4.6666999999999996</c:v>
                </c:pt>
                <c:pt idx="29">
                  <c:v>4.8333000000000004</c:v>
                </c:pt>
                <c:pt idx="30">
                  <c:v>5</c:v>
                </c:pt>
                <c:pt idx="31">
                  <c:v>5.1666999999999996</c:v>
                </c:pt>
                <c:pt idx="32">
                  <c:v>5.3333000000000004</c:v>
                </c:pt>
                <c:pt idx="33">
                  <c:v>5.5</c:v>
                </c:pt>
                <c:pt idx="34">
                  <c:v>5.6666999999999996</c:v>
                </c:pt>
                <c:pt idx="35">
                  <c:v>5.8333000000000004</c:v>
                </c:pt>
                <c:pt idx="36">
                  <c:v>6</c:v>
                </c:pt>
                <c:pt idx="37">
                  <c:v>6.1666999999999996</c:v>
                </c:pt>
                <c:pt idx="38">
                  <c:v>6.3333000000000004</c:v>
                </c:pt>
                <c:pt idx="39">
                  <c:v>6.5</c:v>
                </c:pt>
                <c:pt idx="40">
                  <c:v>6.6666999999999996</c:v>
                </c:pt>
                <c:pt idx="41">
                  <c:v>6.8333000000000004</c:v>
                </c:pt>
                <c:pt idx="42">
                  <c:v>7</c:v>
                </c:pt>
                <c:pt idx="43">
                  <c:v>7.1666999999999996</c:v>
                </c:pt>
                <c:pt idx="44">
                  <c:v>7.3333000000000004</c:v>
                </c:pt>
                <c:pt idx="45">
                  <c:v>7.5</c:v>
                </c:pt>
                <c:pt idx="46">
                  <c:v>7.6666999999999996</c:v>
                </c:pt>
                <c:pt idx="47">
                  <c:v>7.8333000000000004</c:v>
                </c:pt>
                <c:pt idx="48">
                  <c:v>8</c:v>
                </c:pt>
                <c:pt idx="49">
                  <c:v>8.1667000000000005</c:v>
                </c:pt>
                <c:pt idx="50">
                  <c:v>8.3333000000000013</c:v>
                </c:pt>
                <c:pt idx="51">
                  <c:v>8.5</c:v>
                </c:pt>
                <c:pt idx="52">
                  <c:v>8.6667000000000005</c:v>
                </c:pt>
                <c:pt idx="53">
                  <c:v>8.8333000000000013</c:v>
                </c:pt>
                <c:pt idx="54">
                  <c:v>9</c:v>
                </c:pt>
              </c:numCache>
            </c:numRef>
          </c:xVal>
          <c:yVal>
            <c:numRef>
              <c:f>Sheet1!$E$2:$E$56</c:f>
              <c:numCache>
                <c:formatCode>General</c:formatCode>
                <c:ptCount val="55"/>
                <c:pt idx="0">
                  <c:v>100</c:v>
                </c:pt>
                <c:pt idx="1">
                  <c:v>100</c:v>
                </c:pt>
                <c:pt idx="2">
                  <c:v>100</c:v>
                </c:pt>
                <c:pt idx="3">
                  <c:v>100</c:v>
                </c:pt>
                <c:pt idx="4">
                  <c:v>100</c:v>
                </c:pt>
                <c:pt idx="5">
                  <c:v>100</c:v>
                </c:pt>
                <c:pt idx="6">
                  <c:v>100</c:v>
                </c:pt>
                <c:pt idx="7">
                  <c:v>98.952000000000012</c:v>
                </c:pt>
                <c:pt idx="8">
                  <c:v>97.891000000000005</c:v>
                </c:pt>
                <c:pt idx="9">
                  <c:v>96.464000000000027</c:v>
                </c:pt>
                <c:pt idx="10">
                  <c:v>95.921000000000006</c:v>
                </c:pt>
                <c:pt idx="11">
                  <c:v>95.555999999999983</c:v>
                </c:pt>
                <c:pt idx="12">
                  <c:v>94.813999999999993</c:v>
                </c:pt>
                <c:pt idx="13">
                  <c:v>94.418000000000006</c:v>
                </c:pt>
                <c:pt idx="14">
                  <c:v>93.171999999999983</c:v>
                </c:pt>
                <c:pt idx="15">
                  <c:v>91.921999999999997</c:v>
                </c:pt>
                <c:pt idx="16">
                  <c:v>91.290999999999997</c:v>
                </c:pt>
                <c:pt idx="17">
                  <c:v>90.438999999999993</c:v>
                </c:pt>
                <c:pt idx="18">
                  <c:v>89.343999999999994</c:v>
                </c:pt>
                <c:pt idx="19">
                  <c:v>88.410000000000025</c:v>
                </c:pt>
                <c:pt idx="20">
                  <c:v>88.167999999999992</c:v>
                </c:pt>
                <c:pt idx="21">
                  <c:v>87.435000000000002</c:v>
                </c:pt>
                <c:pt idx="22">
                  <c:v>87.435000000000002</c:v>
                </c:pt>
                <c:pt idx="23">
                  <c:v>86.930999999999997</c:v>
                </c:pt>
                <c:pt idx="24">
                  <c:v>86.673999999999978</c:v>
                </c:pt>
                <c:pt idx="25">
                  <c:v>85.83</c:v>
                </c:pt>
                <c:pt idx="26">
                  <c:v>84.685999999999979</c:v>
                </c:pt>
                <c:pt idx="27">
                  <c:v>84.399000000000001</c:v>
                </c:pt>
                <c:pt idx="28">
                  <c:v>84.399000000000001</c:v>
                </c:pt>
                <c:pt idx="29">
                  <c:v>83.815000000000012</c:v>
                </c:pt>
                <c:pt idx="30">
                  <c:v>82.9</c:v>
                </c:pt>
                <c:pt idx="31">
                  <c:v>82.563000000000002</c:v>
                </c:pt>
                <c:pt idx="32">
                  <c:v>82.215999999999994</c:v>
                </c:pt>
                <c:pt idx="33">
                  <c:v>81.518000000000001</c:v>
                </c:pt>
                <c:pt idx="34">
                  <c:v>80.807000000000002</c:v>
                </c:pt>
                <c:pt idx="35">
                  <c:v>80.072999999999979</c:v>
                </c:pt>
                <c:pt idx="36">
                  <c:v>80.072999999999979</c:v>
                </c:pt>
                <c:pt idx="37">
                  <c:v>80.072999999999979</c:v>
                </c:pt>
                <c:pt idx="38">
                  <c:v>79.64</c:v>
                </c:pt>
                <c:pt idx="39">
                  <c:v>78.316999999999993</c:v>
                </c:pt>
                <c:pt idx="40">
                  <c:v>78.316999999999993</c:v>
                </c:pt>
                <c:pt idx="41">
                  <c:v>77.400999999999996</c:v>
                </c:pt>
                <c:pt idx="42">
                  <c:v>75.971000000000004</c:v>
                </c:pt>
                <c:pt idx="43">
                  <c:v>75.408000000000001</c:v>
                </c:pt>
                <c:pt idx="44">
                  <c:v>74.831999999999994</c:v>
                </c:pt>
                <c:pt idx="45">
                  <c:v>74.242999999999995</c:v>
                </c:pt>
                <c:pt idx="46">
                  <c:v>72.911000000000129</c:v>
                </c:pt>
                <c:pt idx="47">
                  <c:v>72.911000000000129</c:v>
                </c:pt>
                <c:pt idx="48">
                  <c:v>72.195999999999998</c:v>
                </c:pt>
                <c:pt idx="49">
                  <c:v>72.195999999999998</c:v>
                </c:pt>
                <c:pt idx="50">
                  <c:v>71.283000000000001</c:v>
                </c:pt>
                <c:pt idx="51">
                  <c:v>70.356999999999999</c:v>
                </c:pt>
                <c:pt idx="52">
                  <c:v>68.480999999999995</c:v>
                </c:pt>
                <c:pt idx="53">
                  <c:v>68.480999999999995</c:v>
                </c:pt>
                <c:pt idx="54">
                  <c:v>68.480999999999995</c:v>
                </c:pt>
              </c:numCache>
            </c:numRef>
          </c:yVal>
          <c:smooth val="0"/>
        </c:ser>
        <c:ser>
          <c:idx val="4"/>
          <c:order val="4"/>
          <c:tx>
            <c:strRef>
              <c:f>Sheet1!$F$1</c:f>
              <c:strCache>
                <c:ptCount val="1"/>
                <c:pt idx="0">
                  <c:v>Valvular (N=733)</c:v>
                </c:pt>
              </c:strCache>
            </c:strRef>
          </c:tx>
          <c:spPr>
            <a:ln w="41275">
              <a:solidFill>
                <a:srgbClr val="FF00FF"/>
              </a:solidFill>
            </a:ln>
          </c:spPr>
          <c:marker>
            <c:symbol val="none"/>
          </c:marker>
          <c:xVal>
            <c:numRef>
              <c:f>Sheet1!$A$2:$A$56</c:f>
              <c:numCache>
                <c:formatCode>General</c:formatCode>
                <c:ptCount val="55"/>
                <c:pt idx="0">
                  <c:v>0</c:v>
                </c:pt>
                <c:pt idx="1">
                  <c:v>0.16669999999999999</c:v>
                </c:pt>
                <c:pt idx="2">
                  <c:v>0.33330000000000076</c:v>
                </c:pt>
                <c:pt idx="3">
                  <c:v>0.5</c:v>
                </c:pt>
                <c:pt idx="4">
                  <c:v>0.6667000000000014</c:v>
                </c:pt>
                <c:pt idx="5">
                  <c:v>0.83330000000000004</c:v>
                </c:pt>
                <c:pt idx="6">
                  <c:v>1</c:v>
                </c:pt>
                <c:pt idx="7">
                  <c:v>1.1667000000000001</c:v>
                </c:pt>
                <c:pt idx="8">
                  <c:v>1.3332999999999982</c:v>
                </c:pt>
                <c:pt idx="9">
                  <c:v>1.5</c:v>
                </c:pt>
                <c:pt idx="10">
                  <c:v>1.6667000000000001</c:v>
                </c:pt>
                <c:pt idx="11">
                  <c:v>1.8332999999999982</c:v>
                </c:pt>
                <c:pt idx="12">
                  <c:v>2</c:v>
                </c:pt>
                <c:pt idx="13">
                  <c:v>2.1667000000000001</c:v>
                </c:pt>
                <c:pt idx="14">
                  <c:v>2.3332999999999977</c:v>
                </c:pt>
                <c:pt idx="15">
                  <c:v>2.5</c:v>
                </c:pt>
                <c:pt idx="16">
                  <c:v>2.6667000000000001</c:v>
                </c:pt>
                <c:pt idx="17">
                  <c:v>2.8332999999999977</c:v>
                </c:pt>
                <c:pt idx="18">
                  <c:v>3</c:v>
                </c:pt>
                <c:pt idx="19">
                  <c:v>3.1667000000000001</c:v>
                </c:pt>
                <c:pt idx="20">
                  <c:v>3.3332999999999977</c:v>
                </c:pt>
                <c:pt idx="21">
                  <c:v>3.5</c:v>
                </c:pt>
                <c:pt idx="22">
                  <c:v>3.6667000000000001</c:v>
                </c:pt>
                <c:pt idx="23">
                  <c:v>3.8332999999999977</c:v>
                </c:pt>
                <c:pt idx="24">
                  <c:v>4</c:v>
                </c:pt>
                <c:pt idx="25">
                  <c:v>4.1666999999999996</c:v>
                </c:pt>
                <c:pt idx="26">
                  <c:v>4.3333000000000004</c:v>
                </c:pt>
                <c:pt idx="27">
                  <c:v>4.5</c:v>
                </c:pt>
                <c:pt idx="28">
                  <c:v>4.6666999999999996</c:v>
                </c:pt>
                <c:pt idx="29">
                  <c:v>4.8333000000000004</c:v>
                </c:pt>
                <c:pt idx="30">
                  <c:v>5</c:v>
                </c:pt>
                <c:pt idx="31">
                  <c:v>5.1666999999999996</c:v>
                </c:pt>
                <c:pt idx="32">
                  <c:v>5.3333000000000004</c:v>
                </c:pt>
                <c:pt idx="33">
                  <c:v>5.5</c:v>
                </c:pt>
                <c:pt idx="34">
                  <c:v>5.6666999999999996</c:v>
                </c:pt>
                <c:pt idx="35">
                  <c:v>5.8333000000000004</c:v>
                </c:pt>
                <c:pt idx="36">
                  <c:v>6</c:v>
                </c:pt>
                <c:pt idx="37">
                  <c:v>6.1666999999999996</c:v>
                </c:pt>
                <c:pt idx="38">
                  <c:v>6.3333000000000004</c:v>
                </c:pt>
                <c:pt idx="39">
                  <c:v>6.5</c:v>
                </c:pt>
                <c:pt idx="40">
                  <c:v>6.6666999999999996</c:v>
                </c:pt>
                <c:pt idx="41">
                  <c:v>6.8333000000000004</c:v>
                </c:pt>
                <c:pt idx="42">
                  <c:v>7</c:v>
                </c:pt>
                <c:pt idx="43">
                  <c:v>7.1666999999999996</c:v>
                </c:pt>
                <c:pt idx="44">
                  <c:v>7.3333000000000004</c:v>
                </c:pt>
                <c:pt idx="45">
                  <c:v>7.5</c:v>
                </c:pt>
                <c:pt idx="46">
                  <c:v>7.6666999999999996</c:v>
                </c:pt>
                <c:pt idx="47">
                  <c:v>7.8333000000000004</c:v>
                </c:pt>
                <c:pt idx="48">
                  <c:v>8</c:v>
                </c:pt>
                <c:pt idx="49">
                  <c:v>8.1667000000000005</c:v>
                </c:pt>
                <c:pt idx="50">
                  <c:v>8.3333000000000013</c:v>
                </c:pt>
                <c:pt idx="51">
                  <c:v>8.5</c:v>
                </c:pt>
                <c:pt idx="52">
                  <c:v>8.6667000000000005</c:v>
                </c:pt>
                <c:pt idx="53">
                  <c:v>8.8333000000000013</c:v>
                </c:pt>
                <c:pt idx="54">
                  <c:v>9</c:v>
                </c:pt>
              </c:numCache>
            </c:numRef>
          </c:xVal>
          <c:yVal>
            <c:numRef>
              <c:f>Sheet1!$F$2:$F$56</c:f>
              <c:numCache>
                <c:formatCode>General</c:formatCode>
                <c:ptCount val="55"/>
                <c:pt idx="0">
                  <c:v>100</c:v>
                </c:pt>
                <c:pt idx="1">
                  <c:v>100</c:v>
                </c:pt>
                <c:pt idx="2">
                  <c:v>100</c:v>
                </c:pt>
                <c:pt idx="3">
                  <c:v>100</c:v>
                </c:pt>
                <c:pt idx="4">
                  <c:v>100</c:v>
                </c:pt>
                <c:pt idx="5">
                  <c:v>100</c:v>
                </c:pt>
                <c:pt idx="6">
                  <c:v>100</c:v>
                </c:pt>
                <c:pt idx="7">
                  <c:v>99.447000000000131</c:v>
                </c:pt>
                <c:pt idx="8">
                  <c:v>98.872999999999948</c:v>
                </c:pt>
                <c:pt idx="9">
                  <c:v>98.584000000000003</c:v>
                </c:pt>
                <c:pt idx="10">
                  <c:v>98.144999999999996</c:v>
                </c:pt>
                <c:pt idx="11">
                  <c:v>97.703000000000003</c:v>
                </c:pt>
                <c:pt idx="12">
                  <c:v>97.10299999999998</c:v>
                </c:pt>
                <c:pt idx="13">
                  <c:v>96.787000000000006</c:v>
                </c:pt>
                <c:pt idx="14">
                  <c:v>95.97</c:v>
                </c:pt>
                <c:pt idx="15">
                  <c:v>95.137999999999991</c:v>
                </c:pt>
                <c:pt idx="16">
                  <c:v>94.632999999999981</c:v>
                </c:pt>
                <c:pt idx="17">
                  <c:v>94.462000000000003</c:v>
                </c:pt>
                <c:pt idx="18">
                  <c:v>93.766999999999996</c:v>
                </c:pt>
                <c:pt idx="19">
                  <c:v>93.203000000000003</c:v>
                </c:pt>
                <c:pt idx="20">
                  <c:v>92.443000000000026</c:v>
                </c:pt>
                <c:pt idx="21">
                  <c:v>92.061000000000007</c:v>
                </c:pt>
                <c:pt idx="22">
                  <c:v>91.480999999999995</c:v>
                </c:pt>
                <c:pt idx="23">
                  <c:v>90.111000000000004</c:v>
                </c:pt>
                <c:pt idx="24">
                  <c:v>89.307999999999993</c:v>
                </c:pt>
                <c:pt idx="25">
                  <c:v>88.667999999999992</c:v>
                </c:pt>
                <c:pt idx="26">
                  <c:v>88.667999999999992</c:v>
                </c:pt>
                <c:pt idx="27">
                  <c:v>87.777999999999992</c:v>
                </c:pt>
                <c:pt idx="28">
                  <c:v>87.10299999999998</c:v>
                </c:pt>
                <c:pt idx="29">
                  <c:v>86.406000000000006</c:v>
                </c:pt>
                <c:pt idx="30">
                  <c:v>86.169999999999987</c:v>
                </c:pt>
                <c:pt idx="31">
                  <c:v>85.908000000000001</c:v>
                </c:pt>
                <c:pt idx="32">
                  <c:v>85.364999999999995</c:v>
                </c:pt>
                <c:pt idx="33">
                  <c:v>85.364999999999995</c:v>
                </c:pt>
                <c:pt idx="34">
                  <c:v>84.811000000000007</c:v>
                </c:pt>
                <c:pt idx="35">
                  <c:v>84.241000000000113</c:v>
                </c:pt>
                <c:pt idx="36">
                  <c:v>83.953000000000003</c:v>
                </c:pt>
                <c:pt idx="37">
                  <c:v>83.304000000000002</c:v>
                </c:pt>
                <c:pt idx="38">
                  <c:v>82.965000000000003</c:v>
                </c:pt>
                <c:pt idx="39">
                  <c:v>81.924999999999997</c:v>
                </c:pt>
                <c:pt idx="40">
                  <c:v>81.570999999999998</c:v>
                </c:pt>
                <c:pt idx="41">
                  <c:v>80.838999999999999</c:v>
                </c:pt>
                <c:pt idx="42">
                  <c:v>80.458000000000013</c:v>
                </c:pt>
                <c:pt idx="43">
                  <c:v>80.039000000000001</c:v>
                </c:pt>
                <c:pt idx="44">
                  <c:v>80.039000000000001</c:v>
                </c:pt>
                <c:pt idx="45">
                  <c:v>80.039000000000001</c:v>
                </c:pt>
                <c:pt idx="46">
                  <c:v>78.985000000000014</c:v>
                </c:pt>
                <c:pt idx="47">
                  <c:v>77.896000000000001</c:v>
                </c:pt>
                <c:pt idx="48">
                  <c:v>77.326999999999998</c:v>
                </c:pt>
                <c:pt idx="49">
                  <c:v>75.964000000000027</c:v>
                </c:pt>
                <c:pt idx="50">
                  <c:v>74.430000000000007</c:v>
                </c:pt>
                <c:pt idx="51">
                  <c:v>74.430000000000007</c:v>
                </c:pt>
                <c:pt idx="52">
                  <c:v>74.430000000000007</c:v>
                </c:pt>
                <c:pt idx="53">
                  <c:v>74.430000000000007</c:v>
                </c:pt>
                <c:pt idx="54">
                  <c:v>74.430000000000007</c:v>
                </c:pt>
              </c:numCache>
            </c:numRef>
          </c:yVal>
          <c:smooth val="0"/>
        </c:ser>
        <c:dLbls>
          <c:showLegendKey val="0"/>
          <c:showVal val="0"/>
          <c:showCatName val="0"/>
          <c:showSerName val="0"/>
          <c:showPercent val="0"/>
          <c:showBubbleSize val="0"/>
        </c:dLbls>
        <c:axId val="437168512"/>
        <c:axId val="437168904"/>
      </c:scatterChart>
      <c:valAx>
        <c:axId val="437168512"/>
        <c:scaling>
          <c:orientation val="minMax"/>
          <c:max val="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37168904"/>
        <c:crosses val="autoZero"/>
        <c:crossBetween val="midCat"/>
        <c:majorUnit val="1"/>
      </c:valAx>
      <c:valAx>
        <c:axId val="437168904"/>
        <c:scaling>
          <c:orientation val="minMax"/>
          <c:max val="100"/>
          <c:min val="5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37168512"/>
        <c:crosses val="autoZero"/>
        <c:crossBetween val="midCat"/>
        <c:majorUnit val="10"/>
      </c:valAx>
      <c:spPr>
        <a:solidFill>
          <a:schemeClr val="bg2"/>
        </a:solidFill>
        <a:ln>
          <a:solidFill>
            <a:schemeClr val="tx1"/>
          </a:solidFill>
        </a:ln>
      </c:spPr>
    </c:plotArea>
    <c:legend>
      <c:legendPos val="r"/>
      <c:layout>
        <c:manualLayout>
          <c:xMode val="edge"/>
          <c:yMode val="edge"/>
          <c:x val="8.7020648967551725E-2"/>
          <c:y val="0.66302725620837932"/>
          <c:w val="0.67256637168141598"/>
          <c:h val="0.17287017968907717"/>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50636"/>
          <c:h val="0.81644145288290582"/>
        </c:manualLayout>
      </c:layout>
      <c:scatterChart>
        <c:scatterStyle val="lineMarker"/>
        <c:varyColors val="0"/>
        <c:ser>
          <c:idx val="0"/>
          <c:order val="0"/>
          <c:tx>
            <c:strRef>
              <c:f>Sheet1!$B$1</c:f>
              <c:strCache>
                <c:ptCount val="1"/>
                <c:pt idx="0">
                  <c:v>Primary (N=94,212)</c:v>
                </c:pt>
              </c:strCache>
            </c:strRef>
          </c:tx>
          <c:spPr>
            <a:ln w="41275">
              <a:solidFill>
                <a:srgbClr val="00FFFF"/>
              </a:solidFill>
            </a:ln>
          </c:spPr>
          <c:marker>
            <c:symbol val="none"/>
          </c:marker>
          <c:xVal>
            <c:numRef>
              <c:f>Sheet1!$A$2:$A$35</c:f>
              <c:numCache>
                <c:formatCode>General</c:formatCode>
                <c:ptCount val="34"/>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Sheet1!$B$2:$B$35</c:f>
              <c:numCache>
                <c:formatCode>General</c:formatCode>
                <c:ptCount val="34"/>
                <c:pt idx="0">
                  <c:v>100</c:v>
                </c:pt>
                <c:pt idx="1">
                  <c:v>90.394999999999996</c:v>
                </c:pt>
                <c:pt idx="2">
                  <c:v>87.983999999999995</c:v>
                </c:pt>
                <c:pt idx="3">
                  <c:v>86.647000000000006</c:v>
                </c:pt>
                <c:pt idx="4">
                  <c:v>85.808999999999983</c:v>
                </c:pt>
                <c:pt idx="5">
                  <c:v>85.078000000000003</c:v>
                </c:pt>
                <c:pt idx="6">
                  <c:v>84.474999999999994</c:v>
                </c:pt>
                <c:pt idx="7">
                  <c:v>83.908000000000001</c:v>
                </c:pt>
                <c:pt idx="8">
                  <c:v>83.369</c:v>
                </c:pt>
                <c:pt idx="9">
                  <c:v>82.881999999999991</c:v>
                </c:pt>
                <c:pt idx="10">
                  <c:v>82.438999999999993</c:v>
                </c:pt>
                <c:pt idx="11">
                  <c:v>82.075999999999979</c:v>
                </c:pt>
                <c:pt idx="12">
                  <c:v>81.688999999999979</c:v>
                </c:pt>
                <c:pt idx="13">
                  <c:v>78.063999999999993</c:v>
                </c:pt>
                <c:pt idx="14">
                  <c:v>75.081000000000003</c:v>
                </c:pt>
                <c:pt idx="15">
                  <c:v>72.117000000000004</c:v>
                </c:pt>
                <c:pt idx="16">
                  <c:v>69.09</c:v>
                </c:pt>
                <c:pt idx="17">
                  <c:v>65.884</c:v>
                </c:pt>
                <c:pt idx="18">
                  <c:v>62.522000000000013</c:v>
                </c:pt>
                <c:pt idx="19">
                  <c:v>59.03</c:v>
                </c:pt>
                <c:pt idx="20">
                  <c:v>55.591000000000001</c:v>
                </c:pt>
                <c:pt idx="21">
                  <c:v>52.133000000000003</c:v>
                </c:pt>
                <c:pt idx="22">
                  <c:v>48.633000000000003</c:v>
                </c:pt>
                <c:pt idx="23">
                  <c:v>45.161000000000001</c:v>
                </c:pt>
                <c:pt idx="24">
                  <c:v>41.832000000000001</c:v>
                </c:pt>
                <c:pt idx="25">
                  <c:v>38.619</c:v>
                </c:pt>
                <c:pt idx="26">
                  <c:v>35.197000000000003</c:v>
                </c:pt>
                <c:pt idx="27">
                  <c:v>31.971</c:v>
                </c:pt>
                <c:pt idx="28">
                  <c:v>29.042999999999989</c:v>
                </c:pt>
                <c:pt idx="29">
                  <c:v>26.285999999999966</c:v>
                </c:pt>
                <c:pt idx="30">
                  <c:v>23.721</c:v>
                </c:pt>
                <c:pt idx="31">
                  <c:v>21.390999999999988</c:v>
                </c:pt>
                <c:pt idx="32">
                  <c:v>19.481999999999989</c:v>
                </c:pt>
                <c:pt idx="33">
                  <c:v>17.494</c:v>
                </c:pt>
              </c:numCache>
            </c:numRef>
          </c:yVal>
          <c:smooth val="0"/>
        </c:ser>
        <c:ser>
          <c:idx val="1"/>
          <c:order val="1"/>
          <c:tx>
            <c:strRef>
              <c:f>Sheet1!$C$1</c:f>
              <c:strCache>
                <c:ptCount val="1"/>
                <c:pt idx="0">
                  <c:v>Retransplant (N=2,937)</c:v>
                </c:pt>
              </c:strCache>
            </c:strRef>
          </c:tx>
          <c:spPr>
            <a:ln w="41275">
              <a:solidFill>
                <a:srgbClr val="FFC000"/>
              </a:solidFill>
              <a:prstDash val="solid"/>
            </a:ln>
          </c:spPr>
          <c:marker>
            <c:symbol val="none"/>
          </c:marker>
          <c:xVal>
            <c:numRef>
              <c:f>Sheet1!$A$2:$A$35</c:f>
              <c:numCache>
                <c:formatCode>General</c:formatCode>
                <c:ptCount val="34"/>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Sheet1!$C$2:$C$35</c:f>
              <c:numCache>
                <c:formatCode>General</c:formatCode>
                <c:ptCount val="34"/>
                <c:pt idx="0">
                  <c:v>100</c:v>
                </c:pt>
                <c:pt idx="1">
                  <c:v>80.647000000000006</c:v>
                </c:pt>
                <c:pt idx="2">
                  <c:v>76.742000000000004</c:v>
                </c:pt>
                <c:pt idx="3">
                  <c:v>74.668999999999983</c:v>
                </c:pt>
                <c:pt idx="4">
                  <c:v>73.433000000000007</c:v>
                </c:pt>
                <c:pt idx="5">
                  <c:v>72.194000000000003</c:v>
                </c:pt>
                <c:pt idx="6">
                  <c:v>71.272999999999982</c:v>
                </c:pt>
                <c:pt idx="7">
                  <c:v>70.562000000000012</c:v>
                </c:pt>
                <c:pt idx="8">
                  <c:v>69.778999999999982</c:v>
                </c:pt>
                <c:pt idx="9">
                  <c:v>69.099999999999994</c:v>
                </c:pt>
                <c:pt idx="10">
                  <c:v>68.599999999999994</c:v>
                </c:pt>
                <c:pt idx="11">
                  <c:v>68.025999999999982</c:v>
                </c:pt>
                <c:pt idx="12">
                  <c:v>67.485000000000014</c:v>
                </c:pt>
                <c:pt idx="13">
                  <c:v>63.4</c:v>
                </c:pt>
                <c:pt idx="14">
                  <c:v>59.437000000000005</c:v>
                </c:pt>
                <c:pt idx="15">
                  <c:v>56.344999999999999</c:v>
                </c:pt>
                <c:pt idx="16">
                  <c:v>52.705000000000013</c:v>
                </c:pt>
                <c:pt idx="17">
                  <c:v>49.622000000000057</c:v>
                </c:pt>
                <c:pt idx="18">
                  <c:v>45.745000000000012</c:v>
                </c:pt>
                <c:pt idx="19">
                  <c:v>42.841000000000001</c:v>
                </c:pt>
                <c:pt idx="20">
                  <c:v>39.276000000000003</c:v>
                </c:pt>
                <c:pt idx="21">
                  <c:v>36.341999999999999</c:v>
                </c:pt>
                <c:pt idx="22">
                  <c:v>34.204000000000001</c:v>
                </c:pt>
                <c:pt idx="23">
                  <c:v>31.507999999999999</c:v>
                </c:pt>
                <c:pt idx="24">
                  <c:v>28.780999999999967</c:v>
                </c:pt>
                <c:pt idx="25">
                  <c:v>26.571999999999999</c:v>
                </c:pt>
                <c:pt idx="26">
                  <c:v>24.518000000000001</c:v>
                </c:pt>
                <c:pt idx="27">
                  <c:v>22.236000000000001</c:v>
                </c:pt>
                <c:pt idx="28">
                  <c:v>20.706</c:v>
                </c:pt>
                <c:pt idx="29">
                  <c:v>19.007999999999999</c:v>
                </c:pt>
                <c:pt idx="30">
                  <c:v>17.039000000000001</c:v>
                </c:pt>
                <c:pt idx="31">
                  <c:v>15.327</c:v>
                </c:pt>
                <c:pt idx="32">
                  <c:v>13.102</c:v>
                </c:pt>
                <c:pt idx="33">
                  <c:v>12.222</c:v>
                </c:pt>
              </c:numCache>
            </c:numRef>
          </c:yVal>
          <c:smooth val="0"/>
        </c:ser>
        <c:dLbls>
          <c:showLegendKey val="0"/>
          <c:showVal val="0"/>
          <c:showCatName val="0"/>
          <c:showSerName val="0"/>
          <c:showPercent val="0"/>
          <c:showBubbleSize val="0"/>
        </c:dLbls>
        <c:axId val="437170864"/>
        <c:axId val="437171256"/>
      </c:scatterChart>
      <c:valAx>
        <c:axId val="437170864"/>
        <c:scaling>
          <c:orientation val="minMax"/>
          <c:max val="2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37171256"/>
        <c:crosses val="autoZero"/>
        <c:crossBetween val="midCat"/>
        <c:majorUnit val="1"/>
      </c:valAx>
      <c:valAx>
        <c:axId val="43717125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37170864"/>
        <c:crosses val="autoZero"/>
        <c:crossBetween val="midCat"/>
        <c:majorUnit val="20"/>
      </c:valAx>
      <c:spPr>
        <a:solidFill>
          <a:schemeClr val="bg2"/>
        </a:solidFill>
        <a:ln>
          <a:solidFill>
            <a:schemeClr val="tx1"/>
          </a:solidFill>
        </a:ln>
      </c:spPr>
    </c:plotArea>
    <c:legend>
      <c:legendPos val="r"/>
      <c:layout>
        <c:manualLayout>
          <c:xMode val="edge"/>
          <c:yMode val="edge"/>
          <c:x val="0.64454277286135697"/>
          <c:y val="9.6347539890846948E-2"/>
          <c:w val="0.28014017606206332"/>
          <c:h val="0.1903028788068158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5068"/>
          <c:h val="0.81644145288290582"/>
        </c:manualLayout>
      </c:layout>
      <c:scatterChart>
        <c:scatterStyle val="lineMarker"/>
        <c:varyColors val="0"/>
        <c:ser>
          <c:idx val="0"/>
          <c:order val="0"/>
          <c:tx>
            <c:strRef>
              <c:f>Sheet1!$B$1</c:f>
              <c:strCache>
                <c:ptCount val="1"/>
                <c:pt idx="0">
                  <c:v>Primary (N=73,307)</c:v>
                </c:pt>
              </c:strCache>
            </c:strRef>
          </c:tx>
          <c:spPr>
            <a:ln w="41275">
              <a:solidFill>
                <a:srgbClr val="00FFFF"/>
              </a:solidFill>
            </a:ln>
          </c:spPr>
          <c:marker>
            <c:symbol val="none"/>
          </c:marker>
          <c:xVal>
            <c:numRef>
              <c:f>Sheet1!$A$2:$A$35</c:f>
              <c:numCache>
                <c:formatCode>General</c:formatCode>
                <c:ptCount val="34"/>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Sheet1!$B$2:$B$35</c:f>
              <c:numCache>
                <c:formatCode>General</c:formatCode>
                <c:ptCount val="34"/>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95.562000000000012</c:v>
                </c:pt>
                <c:pt idx="14">
                  <c:v>91.910000000000025</c:v>
                </c:pt>
                <c:pt idx="15">
                  <c:v>88.281999999999996</c:v>
                </c:pt>
                <c:pt idx="16">
                  <c:v>84.575999999999979</c:v>
                </c:pt>
                <c:pt idx="17">
                  <c:v>80.651999999999987</c:v>
                </c:pt>
                <c:pt idx="18">
                  <c:v>76.537000000000006</c:v>
                </c:pt>
                <c:pt idx="19">
                  <c:v>72.262</c:v>
                </c:pt>
                <c:pt idx="20">
                  <c:v>68.051999999999992</c:v>
                </c:pt>
                <c:pt idx="21">
                  <c:v>63.817999999999998</c:v>
                </c:pt>
                <c:pt idx="22">
                  <c:v>59.534000000000006</c:v>
                </c:pt>
                <c:pt idx="23">
                  <c:v>55.284000000000006</c:v>
                </c:pt>
                <c:pt idx="24">
                  <c:v>51.209000000000003</c:v>
                </c:pt>
                <c:pt idx="25">
                  <c:v>47.275000000000013</c:v>
                </c:pt>
                <c:pt idx="26">
                  <c:v>43.086000000000006</c:v>
                </c:pt>
                <c:pt idx="27">
                  <c:v>39.138000000000012</c:v>
                </c:pt>
                <c:pt idx="28">
                  <c:v>35.553000000000004</c:v>
                </c:pt>
                <c:pt idx="29">
                  <c:v>32.178000000000011</c:v>
                </c:pt>
                <c:pt idx="30">
                  <c:v>29.038</c:v>
                </c:pt>
                <c:pt idx="31">
                  <c:v>26.186</c:v>
                </c:pt>
                <c:pt idx="32">
                  <c:v>23.849</c:v>
                </c:pt>
                <c:pt idx="33">
                  <c:v>21.414999999999999</c:v>
                </c:pt>
              </c:numCache>
            </c:numRef>
          </c:yVal>
          <c:smooth val="0"/>
        </c:ser>
        <c:ser>
          <c:idx val="1"/>
          <c:order val="1"/>
          <c:tx>
            <c:strRef>
              <c:f>Sheet1!$C$1</c:f>
              <c:strCache>
                <c:ptCount val="1"/>
                <c:pt idx="0">
                  <c:v>Retransplant (N=1,857)</c:v>
                </c:pt>
              </c:strCache>
            </c:strRef>
          </c:tx>
          <c:spPr>
            <a:ln w="41275">
              <a:solidFill>
                <a:srgbClr val="FFC000"/>
              </a:solidFill>
              <a:prstDash val="solid"/>
            </a:ln>
          </c:spPr>
          <c:marker>
            <c:symbol val="none"/>
          </c:marker>
          <c:xVal>
            <c:numRef>
              <c:f>Sheet1!$A$2:$A$35</c:f>
              <c:numCache>
                <c:formatCode>General</c:formatCode>
                <c:ptCount val="34"/>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Sheet1!$C$2:$C$35</c:f>
              <c:numCache>
                <c:formatCode>General</c:formatCode>
                <c:ptCount val="34"/>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93.946000000000026</c:v>
                </c:pt>
                <c:pt idx="14">
                  <c:v>88.075000000000003</c:v>
                </c:pt>
                <c:pt idx="15">
                  <c:v>83.492999999999995</c:v>
                </c:pt>
                <c:pt idx="16">
                  <c:v>78.099000000000004</c:v>
                </c:pt>
                <c:pt idx="17">
                  <c:v>73.531000000000006</c:v>
                </c:pt>
                <c:pt idx="18">
                  <c:v>67.784999999999997</c:v>
                </c:pt>
                <c:pt idx="19">
                  <c:v>63.481999999999999</c:v>
                </c:pt>
                <c:pt idx="20">
                  <c:v>58.199000000000012</c:v>
                </c:pt>
                <c:pt idx="21">
                  <c:v>53.853000000000002</c:v>
                </c:pt>
                <c:pt idx="22">
                  <c:v>50.684000000000005</c:v>
                </c:pt>
                <c:pt idx="23">
                  <c:v>46.689</c:v>
                </c:pt>
                <c:pt idx="24">
                  <c:v>42.648000000000003</c:v>
                </c:pt>
                <c:pt idx="25">
                  <c:v>39.374000000000002</c:v>
                </c:pt>
                <c:pt idx="26">
                  <c:v>36.332000000000001</c:v>
                </c:pt>
                <c:pt idx="27">
                  <c:v>32.950000000000003</c:v>
                </c:pt>
                <c:pt idx="28">
                  <c:v>30.681999999999999</c:v>
                </c:pt>
                <c:pt idx="29">
                  <c:v>28.166</c:v>
                </c:pt>
                <c:pt idx="30">
                  <c:v>25.247999999999987</c:v>
                </c:pt>
                <c:pt idx="31">
                  <c:v>22.712</c:v>
                </c:pt>
                <c:pt idx="32">
                  <c:v>19.414000000000001</c:v>
                </c:pt>
                <c:pt idx="33">
                  <c:v>18.111000000000036</c:v>
                </c:pt>
              </c:numCache>
            </c:numRef>
          </c:yVal>
          <c:smooth val="0"/>
        </c:ser>
        <c:dLbls>
          <c:showLegendKey val="0"/>
          <c:showVal val="0"/>
          <c:showCatName val="0"/>
          <c:showSerName val="0"/>
          <c:showPercent val="0"/>
          <c:showBubbleSize val="0"/>
        </c:dLbls>
        <c:axId val="437172040"/>
        <c:axId val="437172432"/>
      </c:scatterChart>
      <c:valAx>
        <c:axId val="437172040"/>
        <c:scaling>
          <c:orientation val="minMax"/>
          <c:max val="2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37172432"/>
        <c:crosses val="autoZero"/>
        <c:crossBetween val="midCat"/>
        <c:majorUnit val="1"/>
      </c:valAx>
      <c:valAx>
        <c:axId val="43717243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37172040"/>
        <c:crosses val="autoZero"/>
        <c:crossBetween val="midCat"/>
        <c:majorUnit val="20"/>
      </c:valAx>
      <c:spPr>
        <a:solidFill>
          <a:schemeClr val="bg2"/>
        </a:solidFill>
        <a:ln>
          <a:solidFill>
            <a:schemeClr val="tx1"/>
          </a:solidFill>
        </a:ln>
      </c:spPr>
    </c:plotArea>
    <c:legend>
      <c:legendPos val="r"/>
      <c:layout>
        <c:manualLayout>
          <c:xMode val="edge"/>
          <c:yMode val="edge"/>
          <c:x val="8.8495575221239492E-2"/>
          <c:y val="0.45878140232470982"/>
          <c:w val="0.28183634125380408"/>
          <c:h val="0.14541598966795857"/>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5068"/>
          <c:h val="0.82702349706286715"/>
        </c:manualLayout>
      </c:layout>
      <c:scatterChart>
        <c:scatterStyle val="lineMarker"/>
        <c:varyColors val="0"/>
        <c:ser>
          <c:idx val="0"/>
          <c:order val="0"/>
          <c:tx>
            <c:strRef>
              <c:f>Sheet1!$B$1</c:f>
              <c:strCache>
                <c:ptCount val="1"/>
                <c:pt idx="0">
                  <c:v>Myopathy (N=481)</c:v>
                </c:pt>
              </c:strCache>
            </c:strRef>
          </c:tx>
          <c:spPr>
            <a:ln w="41275">
              <a:solidFill>
                <a:srgbClr val="FFFF0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Sheet1!$B$2:$B$50</c:f>
              <c:numCache>
                <c:formatCode>General</c:formatCode>
                <c:ptCount val="49"/>
                <c:pt idx="0">
                  <c:v>100</c:v>
                </c:pt>
                <c:pt idx="1">
                  <c:v>85.159000000000006</c:v>
                </c:pt>
                <c:pt idx="2">
                  <c:v>80.471999999999994</c:v>
                </c:pt>
                <c:pt idx="3">
                  <c:v>77.885000000000005</c:v>
                </c:pt>
                <c:pt idx="4">
                  <c:v>75.287999999999997</c:v>
                </c:pt>
                <c:pt idx="5">
                  <c:v>73.986000000000004</c:v>
                </c:pt>
                <c:pt idx="6">
                  <c:v>73.332999999999998</c:v>
                </c:pt>
                <c:pt idx="7">
                  <c:v>72.242000000000004</c:v>
                </c:pt>
                <c:pt idx="8">
                  <c:v>70.927000000000007</c:v>
                </c:pt>
                <c:pt idx="9">
                  <c:v>70.486999999999995</c:v>
                </c:pt>
                <c:pt idx="10">
                  <c:v>69.164000000000001</c:v>
                </c:pt>
                <c:pt idx="11">
                  <c:v>68.941999999999993</c:v>
                </c:pt>
                <c:pt idx="12">
                  <c:v>68.498999999999995</c:v>
                </c:pt>
                <c:pt idx="13">
                  <c:v>68.055000000000007</c:v>
                </c:pt>
                <c:pt idx="14">
                  <c:v>68.055000000000007</c:v>
                </c:pt>
                <c:pt idx="15">
                  <c:v>67.611000000000004</c:v>
                </c:pt>
                <c:pt idx="16">
                  <c:v>67.165999999999997</c:v>
                </c:pt>
                <c:pt idx="17">
                  <c:v>66.275999999999996</c:v>
                </c:pt>
                <c:pt idx="18">
                  <c:v>65.831000000000003</c:v>
                </c:pt>
                <c:pt idx="19">
                  <c:v>65.606999999999999</c:v>
                </c:pt>
                <c:pt idx="20">
                  <c:v>65.161000000000001</c:v>
                </c:pt>
                <c:pt idx="21">
                  <c:v>65.161000000000001</c:v>
                </c:pt>
                <c:pt idx="22">
                  <c:v>65.161000000000001</c:v>
                </c:pt>
                <c:pt idx="23">
                  <c:v>65.161000000000001</c:v>
                </c:pt>
                <c:pt idx="24">
                  <c:v>65.161000000000001</c:v>
                </c:pt>
                <c:pt idx="25">
                  <c:v>64.936999999999998</c:v>
                </c:pt>
                <c:pt idx="26">
                  <c:v>64.263000000000005</c:v>
                </c:pt>
                <c:pt idx="27">
                  <c:v>64.263000000000005</c:v>
                </c:pt>
                <c:pt idx="28">
                  <c:v>64.037999999999997</c:v>
                </c:pt>
                <c:pt idx="29">
                  <c:v>63.814</c:v>
                </c:pt>
                <c:pt idx="30">
                  <c:v>63.588999999999999</c:v>
                </c:pt>
                <c:pt idx="31">
                  <c:v>63.363999999999997</c:v>
                </c:pt>
                <c:pt idx="32">
                  <c:v>63.137999999999998</c:v>
                </c:pt>
                <c:pt idx="33">
                  <c:v>63.137999999999998</c:v>
                </c:pt>
                <c:pt idx="34">
                  <c:v>63.137999999999998</c:v>
                </c:pt>
                <c:pt idx="35">
                  <c:v>62.685000000000002</c:v>
                </c:pt>
                <c:pt idx="36">
                  <c:v>62.685000000000002</c:v>
                </c:pt>
                <c:pt idx="37">
                  <c:v>62.685000000000002</c:v>
                </c:pt>
                <c:pt idx="38">
                  <c:v>62.685000000000002</c:v>
                </c:pt>
                <c:pt idx="39">
                  <c:v>62.685000000000002</c:v>
                </c:pt>
                <c:pt idx="40">
                  <c:v>62.685000000000002</c:v>
                </c:pt>
                <c:pt idx="41">
                  <c:v>62.005000000000003</c:v>
                </c:pt>
                <c:pt idx="42">
                  <c:v>61.777999999999999</c:v>
                </c:pt>
                <c:pt idx="43">
                  <c:v>61.777999999999999</c:v>
                </c:pt>
                <c:pt idx="44">
                  <c:v>61.32</c:v>
                </c:pt>
                <c:pt idx="45">
                  <c:v>61.091000000000001</c:v>
                </c:pt>
                <c:pt idx="46">
                  <c:v>61.091000000000001</c:v>
                </c:pt>
                <c:pt idx="47">
                  <c:v>60.631999999999998</c:v>
                </c:pt>
                <c:pt idx="48">
                  <c:v>60.631999999999998</c:v>
                </c:pt>
              </c:numCache>
            </c:numRef>
          </c:yVal>
          <c:smooth val="0"/>
        </c:ser>
        <c:ser>
          <c:idx val="1"/>
          <c:order val="1"/>
          <c:tx>
            <c:strRef>
              <c:f>Sheet1!$C$1</c:f>
              <c:strCache>
                <c:ptCount val="1"/>
                <c:pt idx="0">
                  <c:v>Primary Failure (N=140)</c:v>
                </c:pt>
              </c:strCache>
            </c:strRef>
          </c:tx>
          <c:spPr>
            <a:ln w="41275">
              <a:solidFill>
                <a:srgbClr val="2EB82E"/>
              </a:solidFill>
              <a:prstDash val="solid"/>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Sheet1!$C$2:$C$50</c:f>
              <c:numCache>
                <c:formatCode>General</c:formatCode>
                <c:ptCount val="49"/>
                <c:pt idx="0">
                  <c:v>100</c:v>
                </c:pt>
                <c:pt idx="1">
                  <c:v>72.856999999999999</c:v>
                </c:pt>
                <c:pt idx="2">
                  <c:v>70.713999999999999</c:v>
                </c:pt>
                <c:pt idx="3">
                  <c:v>68.570999999999998</c:v>
                </c:pt>
                <c:pt idx="4">
                  <c:v>67.143000000000001</c:v>
                </c:pt>
                <c:pt idx="5">
                  <c:v>65.713999999999999</c:v>
                </c:pt>
                <c:pt idx="6">
                  <c:v>65</c:v>
                </c:pt>
                <c:pt idx="7">
                  <c:v>65</c:v>
                </c:pt>
                <c:pt idx="8">
                  <c:v>63.570999999999998</c:v>
                </c:pt>
                <c:pt idx="9">
                  <c:v>63.570999999999998</c:v>
                </c:pt>
                <c:pt idx="10">
                  <c:v>62.856999999999999</c:v>
                </c:pt>
                <c:pt idx="11">
                  <c:v>62.143000000000001</c:v>
                </c:pt>
                <c:pt idx="12">
                  <c:v>62.143000000000001</c:v>
                </c:pt>
                <c:pt idx="13">
                  <c:v>62.143000000000001</c:v>
                </c:pt>
                <c:pt idx="14">
                  <c:v>62.143000000000001</c:v>
                </c:pt>
                <c:pt idx="15">
                  <c:v>61.429000000000002</c:v>
                </c:pt>
                <c:pt idx="16">
                  <c:v>61.429000000000002</c:v>
                </c:pt>
                <c:pt idx="17">
                  <c:v>61.429000000000002</c:v>
                </c:pt>
                <c:pt idx="18">
                  <c:v>60</c:v>
                </c:pt>
                <c:pt idx="19">
                  <c:v>60</c:v>
                </c:pt>
                <c:pt idx="20">
                  <c:v>60</c:v>
                </c:pt>
                <c:pt idx="21">
                  <c:v>59.286000000000001</c:v>
                </c:pt>
                <c:pt idx="22">
                  <c:v>59.286000000000001</c:v>
                </c:pt>
                <c:pt idx="23">
                  <c:v>57.856999999999999</c:v>
                </c:pt>
                <c:pt idx="24">
                  <c:v>57.856999999999999</c:v>
                </c:pt>
                <c:pt idx="25">
                  <c:v>57.143000000000001</c:v>
                </c:pt>
                <c:pt idx="26">
                  <c:v>57.143000000000001</c:v>
                </c:pt>
                <c:pt idx="27">
                  <c:v>57.143000000000001</c:v>
                </c:pt>
                <c:pt idx="28">
                  <c:v>57.143000000000001</c:v>
                </c:pt>
                <c:pt idx="29">
                  <c:v>56.429000000000002</c:v>
                </c:pt>
                <c:pt idx="30">
                  <c:v>56.429000000000002</c:v>
                </c:pt>
                <c:pt idx="31">
                  <c:v>55</c:v>
                </c:pt>
                <c:pt idx="32">
                  <c:v>55</c:v>
                </c:pt>
                <c:pt idx="33">
                  <c:v>55</c:v>
                </c:pt>
                <c:pt idx="34">
                  <c:v>55</c:v>
                </c:pt>
                <c:pt idx="35">
                  <c:v>55</c:v>
                </c:pt>
                <c:pt idx="36">
                  <c:v>55</c:v>
                </c:pt>
                <c:pt idx="37">
                  <c:v>55</c:v>
                </c:pt>
                <c:pt idx="38">
                  <c:v>55</c:v>
                </c:pt>
                <c:pt idx="39">
                  <c:v>55</c:v>
                </c:pt>
                <c:pt idx="40">
                  <c:v>55</c:v>
                </c:pt>
                <c:pt idx="41">
                  <c:v>55</c:v>
                </c:pt>
                <c:pt idx="42">
                  <c:v>55</c:v>
                </c:pt>
                <c:pt idx="43">
                  <c:v>55</c:v>
                </c:pt>
                <c:pt idx="44">
                  <c:v>55</c:v>
                </c:pt>
                <c:pt idx="45">
                  <c:v>54.267000000000003</c:v>
                </c:pt>
                <c:pt idx="46">
                  <c:v>54.267000000000003</c:v>
                </c:pt>
                <c:pt idx="47">
                  <c:v>54.267000000000003</c:v>
                </c:pt>
                <c:pt idx="48">
                  <c:v>54.267000000000003</c:v>
                </c:pt>
              </c:numCache>
            </c:numRef>
          </c:yVal>
          <c:smooth val="0"/>
        </c:ser>
        <c:ser>
          <c:idx val="2"/>
          <c:order val="2"/>
          <c:tx>
            <c:strRef>
              <c:f>Sheet1!$D$1</c:f>
              <c:strCache>
                <c:ptCount val="1"/>
                <c:pt idx="0">
                  <c:v>CAD (N=1,202)</c:v>
                </c:pt>
              </c:strCache>
            </c:strRef>
          </c:tx>
          <c:spPr>
            <a:ln w="41275">
              <a:solidFill>
                <a:srgbClr val="FF000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Sheet1!$D$2:$D$50</c:f>
              <c:numCache>
                <c:formatCode>General</c:formatCode>
                <c:ptCount val="49"/>
                <c:pt idx="0">
                  <c:v>100</c:v>
                </c:pt>
                <c:pt idx="1">
                  <c:v>91.415000000000006</c:v>
                </c:pt>
                <c:pt idx="2">
                  <c:v>90.156999999999996</c:v>
                </c:pt>
                <c:pt idx="3">
                  <c:v>88.468999999999994</c:v>
                </c:pt>
                <c:pt idx="4">
                  <c:v>87.284999999999997</c:v>
                </c:pt>
                <c:pt idx="5">
                  <c:v>85.590999999999994</c:v>
                </c:pt>
                <c:pt idx="6">
                  <c:v>85.081999999999994</c:v>
                </c:pt>
                <c:pt idx="7">
                  <c:v>84.317999999999998</c:v>
                </c:pt>
                <c:pt idx="8">
                  <c:v>83.638999999999996</c:v>
                </c:pt>
                <c:pt idx="9">
                  <c:v>82.873000000000005</c:v>
                </c:pt>
                <c:pt idx="10">
                  <c:v>82.277000000000001</c:v>
                </c:pt>
                <c:pt idx="11">
                  <c:v>81.510999999999996</c:v>
                </c:pt>
                <c:pt idx="12">
                  <c:v>80.998999999999995</c:v>
                </c:pt>
                <c:pt idx="13">
                  <c:v>80.658000000000001</c:v>
                </c:pt>
                <c:pt idx="14">
                  <c:v>80.658000000000001</c:v>
                </c:pt>
                <c:pt idx="15">
                  <c:v>80.144999999999996</c:v>
                </c:pt>
                <c:pt idx="16">
                  <c:v>80.144999999999996</c:v>
                </c:pt>
                <c:pt idx="17">
                  <c:v>80.058999999999997</c:v>
                </c:pt>
                <c:pt idx="18">
                  <c:v>79.802999999999997</c:v>
                </c:pt>
                <c:pt idx="19">
                  <c:v>79.290000000000006</c:v>
                </c:pt>
                <c:pt idx="20">
                  <c:v>79.204999999999998</c:v>
                </c:pt>
                <c:pt idx="21">
                  <c:v>78.861999999999995</c:v>
                </c:pt>
                <c:pt idx="22">
                  <c:v>78.691000000000003</c:v>
                </c:pt>
                <c:pt idx="23">
                  <c:v>78.349000000000004</c:v>
                </c:pt>
                <c:pt idx="24">
                  <c:v>78.263999999999996</c:v>
                </c:pt>
                <c:pt idx="25">
                  <c:v>78.177999999999997</c:v>
                </c:pt>
                <c:pt idx="26">
                  <c:v>77.921000000000006</c:v>
                </c:pt>
                <c:pt idx="27">
                  <c:v>77.75</c:v>
                </c:pt>
                <c:pt idx="28">
                  <c:v>77.492999999999995</c:v>
                </c:pt>
                <c:pt idx="29">
                  <c:v>77.320999999999998</c:v>
                </c:pt>
                <c:pt idx="30">
                  <c:v>77.063000000000002</c:v>
                </c:pt>
                <c:pt idx="31">
                  <c:v>76.977000000000004</c:v>
                </c:pt>
                <c:pt idx="32">
                  <c:v>76.634</c:v>
                </c:pt>
                <c:pt idx="33">
                  <c:v>76.462000000000003</c:v>
                </c:pt>
                <c:pt idx="34">
                  <c:v>76.290000000000006</c:v>
                </c:pt>
                <c:pt idx="35">
                  <c:v>76.290000000000006</c:v>
                </c:pt>
                <c:pt idx="36">
                  <c:v>76.290000000000006</c:v>
                </c:pt>
                <c:pt idx="37">
                  <c:v>75.944000000000003</c:v>
                </c:pt>
                <c:pt idx="38">
                  <c:v>75.858000000000004</c:v>
                </c:pt>
                <c:pt idx="39">
                  <c:v>75.685000000000002</c:v>
                </c:pt>
                <c:pt idx="40">
                  <c:v>75.597999999999999</c:v>
                </c:pt>
                <c:pt idx="41">
                  <c:v>75.337999999999994</c:v>
                </c:pt>
                <c:pt idx="42">
                  <c:v>75.251000000000005</c:v>
                </c:pt>
                <c:pt idx="43">
                  <c:v>75.165000000000006</c:v>
                </c:pt>
                <c:pt idx="44">
                  <c:v>74.991</c:v>
                </c:pt>
                <c:pt idx="45">
                  <c:v>74.903999999999996</c:v>
                </c:pt>
                <c:pt idx="46">
                  <c:v>74.817999999999998</c:v>
                </c:pt>
                <c:pt idx="47">
                  <c:v>74.817999999999998</c:v>
                </c:pt>
                <c:pt idx="48">
                  <c:v>74.73</c:v>
                </c:pt>
              </c:numCache>
            </c:numRef>
          </c:yVal>
          <c:smooth val="0"/>
        </c:ser>
        <c:ser>
          <c:idx val="3"/>
          <c:order val="3"/>
          <c:tx>
            <c:strRef>
              <c:f>Sheet1!$E$1</c:f>
              <c:strCache>
                <c:ptCount val="1"/>
                <c:pt idx="0">
                  <c:v>Rejection (N=371)</c:v>
                </c:pt>
              </c:strCache>
            </c:strRef>
          </c:tx>
          <c:spPr>
            <a:ln w="41275">
              <a:solidFill>
                <a:srgbClr val="CC66FF"/>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Sheet1!$E$2:$E$50</c:f>
              <c:numCache>
                <c:formatCode>General</c:formatCode>
                <c:ptCount val="49"/>
                <c:pt idx="0">
                  <c:v>100</c:v>
                </c:pt>
                <c:pt idx="1">
                  <c:v>87.870999999999995</c:v>
                </c:pt>
                <c:pt idx="2">
                  <c:v>85.167000000000002</c:v>
                </c:pt>
                <c:pt idx="3">
                  <c:v>81.108999999999995</c:v>
                </c:pt>
                <c:pt idx="4">
                  <c:v>79.748000000000005</c:v>
                </c:pt>
                <c:pt idx="5">
                  <c:v>78.114999999999995</c:v>
                </c:pt>
                <c:pt idx="6">
                  <c:v>77.843000000000004</c:v>
                </c:pt>
                <c:pt idx="7">
                  <c:v>77.298000000000002</c:v>
                </c:pt>
                <c:pt idx="8">
                  <c:v>76.751000000000005</c:v>
                </c:pt>
                <c:pt idx="9">
                  <c:v>76.477000000000004</c:v>
                </c:pt>
                <c:pt idx="10">
                  <c:v>75.376000000000005</c:v>
                </c:pt>
                <c:pt idx="11">
                  <c:v>75.376000000000005</c:v>
                </c:pt>
                <c:pt idx="12">
                  <c:v>75.099999999999994</c:v>
                </c:pt>
                <c:pt idx="13">
                  <c:v>75.099999999999994</c:v>
                </c:pt>
                <c:pt idx="14">
                  <c:v>74.822000000000003</c:v>
                </c:pt>
                <c:pt idx="15">
                  <c:v>74.265000000000001</c:v>
                </c:pt>
                <c:pt idx="16">
                  <c:v>73.701999999999998</c:v>
                </c:pt>
                <c:pt idx="17">
                  <c:v>73.701999999999998</c:v>
                </c:pt>
                <c:pt idx="18">
                  <c:v>73.701999999999998</c:v>
                </c:pt>
                <c:pt idx="19">
                  <c:v>72.855000000000004</c:v>
                </c:pt>
                <c:pt idx="20">
                  <c:v>72.290000000000006</c:v>
                </c:pt>
                <c:pt idx="21">
                  <c:v>72.290000000000006</c:v>
                </c:pt>
                <c:pt idx="22">
                  <c:v>71.725999999999999</c:v>
                </c:pt>
                <c:pt idx="23">
                  <c:v>71.725999999999999</c:v>
                </c:pt>
                <c:pt idx="24">
                  <c:v>71.161000000000001</c:v>
                </c:pt>
                <c:pt idx="25">
                  <c:v>71.161000000000001</c:v>
                </c:pt>
                <c:pt idx="26">
                  <c:v>70.878</c:v>
                </c:pt>
                <c:pt idx="27">
                  <c:v>70.878</c:v>
                </c:pt>
                <c:pt idx="28">
                  <c:v>70.596000000000004</c:v>
                </c:pt>
                <c:pt idx="29">
                  <c:v>70.596000000000004</c:v>
                </c:pt>
                <c:pt idx="30">
                  <c:v>70.311999999999998</c:v>
                </c:pt>
                <c:pt idx="31">
                  <c:v>70.311999999999998</c:v>
                </c:pt>
                <c:pt idx="32">
                  <c:v>70.311999999999998</c:v>
                </c:pt>
                <c:pt idx="33">
                  <c:v>70.028999999999996</c:v>
                </c:pt>
                <c:pt idx="34">
                  <c:v>70.028999999999996</c:v>
                </c:pt>
                <c:pt idx="35">
                  <c:v>69.462000000000003</c:v>
                </c:pt>
                <c:pt idx="36">
                  <c:v>69.462000000000003</c:v>
                </c:pt>
                <c:pt idx="37">
                  <c:v>69.177999999999997</c:v>
                </c:pt>
                <c:pt idx="38">
                  <c:v>68.894999999999996</c:v>
                </c:pt>
                <c:pt idx="39">
                  <c:v>68.894999999999996</c:v>
                </c:pt>
                <c:pt idx="40">
                  <c:v>68.894999999999996</c:v>
                </c:pt>
                <c:pt idx="41">
                  <c:v>68.611000000000004</c:v>
                </c:pt>
                <c:pt idx="42">
                  <c:v>68.328000000000003</c:v>
                </c:pt>
                <c:pt idx="43">
                  <c:v>68.328000000000003</c:v>
                </c:pt>
                <c:pt idx="44">
                  <c:v>68.328000000000003</c:v>
                </c:pt>
                <c:pt idx="45">
                  <c:v>67.760999999999996</c:v>
                </c:pt>
                <c:pt idx="46">
                  <c:v>67.477000000000004</c:v>
                </c:pt>
                <c:pt idx="47">
                  <c:v>67.477000000000004</c:v>
                </c:pt>
                <c:pt idx="48">
                  <c:v>66.91</c:v>
                </c:pt>
              </c:numCache>
            </c:numRef>
          </c:yVal>
          <c:smooth val="0"/>
        </c:ser>
        <c:ser>
          <c:idx val="4"/>
          <c:order val="4"/>
          <c:tx>
            <c:strRef>
              <c:f>Sheet1!$F$1</c:f>
              <c:strCache>
                <c:ptCount val="1"/>
                <c:pt idx="0">
                  <c:v>Non-specific (N=499)</c:v>
                </c:pt>
              </c:strCache>
            </c:strRef>
          </c:tx>
          <c:spPr>
            <a:ln w="41275">
              <a:solidFill>
                <a:srgbClr val="00FF0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Sheet1!$F$2:$F$50</c:f>
              <c:numCache>
                <c:formatCode>General</c:formatCode>
                <c:ptCount val="49"/>
                <c:pt idx="0">
                  <c:v>100</c:v>
                </c:pt>
                <c:pt idx="1">
                  <c:v>85.168999999999997</c:v>
                </c:pt>
                <c:pt idx="2">
                  <c:v>80.548000000000002</c:v>
                </c:pt>
                <c:pt idx="3">
                  <c:v>78.936000000000007</c:v>
                </c:pt>
                <c:pt idx="4">
                  <c:v>77.521000000000001</c:v>
                </c:pt>
                <c:pt idx="5">
                  <c:v>75.897999999999996</c:v>
                </c:pt>
                <c:pt idx="6">
                  <c:v>74.474000000000004</c:v>
                </c:pt>
                <c:pt idx="7">
                  <c:v>73.658000000000001</c:v>
                </c:pt>
                <c:pt idx="8">
                  <c:v>72.637</c:v>
                </c:pt>
                <c:pt idx="9">
                  <c:v>72.228999999999999</c:v>
                </c:pt>
                <c:pt idx="10">
                  <c:v>71.819999999999993</c:v>
                </c:pt>
                <c:pt idx="11">
                  <c:v>71.001999999999995</c:v>
                </c:pt>
                <c:pt idx="12">
                  <c:v>71.001999999999995</c:v>
                </c:pt>
                <c:pt idx="13">
                  <c:v>70.796999999999997</c:v>
                </c:pt>
                <c:pt idx="14">
                  <c:v>69.975999999999999</c:v>
                </c:pt>
                <c:pt idx="15">
                  <c:v>68.95</c:v>
                </c:pt>
                <c:pt idx="16">
                  <c:v>68.745000000000005</c:v>
                </c:pt>
                <c:pt idx="17">
                  <c:v>68.540000000000006</c:v>
                </c:pt>
                <c:pt idx="18">
                  <c:v>68.129000000000005</c:v>
                </c:pt>
                <c:pt idx="19">
                  <c:v>67.924000000000007</c:v>
                </c:pt>
                <c:pt idx="20">
                  <c:v>67.513999999999996</c:v>
                </c:pt>
                <c:pt idx="21">
                  <c:v>67.102999999999994</c:v>
                </c:pt>
                <c:pt idx="22">
                  <c:v>66.897999999999996</c:v>
                </c:pt>
                <c:pt idx="23">
                  <c:v>66.897999999999996</c:v>
                </c:pt>
                <c:pt idx="24">
                  <c:v>66.281999999999996</c:v>
                </c:pt>
                <c:pt idx="25">
                  <c:v>66.281999999999996</c:v>
                </c:pt>
                <c:pt idx="26">
                  <c:v>66.281999999999996</c:v>
                </c:pt>
                <c:pt idx="27">
                  <c:v>65.870999999999995</c:v>
                </c:pt>
                <c:pt idx="28">
                  <c:v>65.870999999999995</c:v>
                </c:pt>
                <c:pt idx="29">
                  <c:v>65.870999999999995</c:v>
                </c:pt>
                <c:pt idx="30">
                  <c:v>65.665000000000006</c:v>
                </c:pt>
                <c:pt idx="31">
                  <c:v>65.459000000000003</c:v>
                </c:pt>
                <c:pt idx="32">
                  <c:v>65.459000000000003</c:v>
                </c:pt>
                <c:pt idx="33">
                  <c:v>65.253</c:v>
                </c:pt>
                <c:pt idx="34">
                  <c:v>64.840999999999994</c:v>
                </c:pt>
                <c:pt idx="35">
                  <c:v>64.224000000000004</c:v>
                </c:pt>
                <c:pt idx="36">
                  <c:v>63.606000000000002</c:v>
                </c:pt>
                <c:pt idx="37">
                  <c:v>63.195</c:v>
                </c:pt>
                <c:pt idx="38">
                  <c:v>63.195</c:v>
                </c:pt>
                <c:pt idx="39">
                  <c:v>63.195</c:v>
                </c:pt>
                <c:pt idx="40">
                  <c:v>62.988999999999997</c:v>
                </c:pt>
                <c:pt idx="41">
                  <c:v>62.988999999999997</c:v>
                </c:pt>
                <c:pt idx="42">
                  <c:v>62.988999999999997</c:v>
                </c:pt>
                <c:pt idx="43">
                  <c:v>62.988999999999997</c:v>
                </c:pt>
                <c:pt idx="44">
                  <c:v>62.781999999999996</c:v>
                </c:pt>
                <c:pt idx="45">
                  <c:v>62.781999999999996</c:v>
                </c:pt>
                <c:pt idx="46">
                  <c:v>62.781999999999996</c:v>
                </c:pt>
                <c:pt idx="47">
                  <c:v>62.781999999999996</c:v>
                </c:pt>
                <c:pt idx="48">
                  <c:v>62.781999999999996</c:v>
                </c:pt>
              </c:numCache>
            </c:numRef>
          </c:yVal>
          <c:smooth val="0"/>
        </c:ser>
        <c:dLbls>
          <c:showLegendKey val="0"/>
          <c:showVal val="0"/>
          <c:showCatName val="0"/>
          <c:showSerName val="0"/>
          <c:showPercent val="0"/>
          <c:showBubbleSize val="0"/>
        </c:dLbls>
        <c:axId val="437173216"/>
        <c:axId val="469035448"/>
      </c:scatterChart>
      <c:valAx>
        <c:axId val="437173216"/>
        <c:scaling>
          <c:orientation val="minMax"/>
          <c:max val="12"/>
          <c:min val="0"/>
        </c:scaling>
        <c:delete val="0"/>
        <c:axPos val="b"/>
        <c:title>
          <c:tx>
            <c:rich>
              <a:bodyPr/>
              <a:lstStyle/>
              <a:p>
                <a:pPr>
                  <a:defRPr sz="1700"/>
                </a:pPr>
                <a:r>
                  <a:rPr lang="en-US" sz="1700" dirty="0" smtClean="0"/>
                  <a:t>Months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69035448"/>
        <c:crosses val="autoZero"/>
        <c:crossBetween val="midCat"/>
        <c:majorUnit val="1"/>
      </c:valAx>
      <c:valAx>
        <c:axId val="46903544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37173216"/>
        <c:crosses val="autoZero"/>
        <c:crossBetween val="midCat"/>
        <c:majorUnit val="20"/>
      </c:valAx>
      <c:spPr>
        <a:solidFill>
          <a:schemeClr val="bg2"/>
        </a:solidFill>
        <a:ln>
          <a:solidFill>
            <a:schemeClr val="tx1"/>
          </a:solidFill>
        </a:ln>
      </c:spPr>
    </c:plotArea>
    <c:legend>
      <c:legendPos val="r"/>
      <c:layout>
        <c:manualLayout>
          <c:xMode val="edge"/>
          <c:yMode val="edge"/>
          <c:x val="0.67256637168141598"/>
          <c:y val="0.48788193142523839"/>
          <c:w val="0.27550147492625382"/>
          <c:h val="0.28417489480481728"/>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5068"/>
          <c:h val="0.81644145288290582"/>
        </c:manualLayout>
      </c:layout>
      <c:scatterChart>
        <c:scatterStyle val="lineMarker"/>
        <c:varyColors val="0"/>
        <c:ser>
          <c:idx val="0"/>
          <c:order val="0"/>
          <c:tx>
            <c:strRef>
              <c:f>Sheet1!$B$1</c:f>
              <c:strCache>
                <c:ptCount val="1"/>
                <c:pt idx="0">
                  <c:v>Myopathy (N=481)</c:v>
                </c:pt>
              </c:strCache>
            </c:strRef>
          </c:tx>
          <c:spPr>
            <a:ln w="41275">
              <a:solidFill>
                <a:srgbClr val="FFFF00"/>
              </a:solidFill>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Sheet1!$B$2:$B$25</c:f>
              <c:numCache>
                <c:formatCode>General</c:formatCode>
                <c:ptCount val="24"/>
                <c:pt idx="0">
                  <c:v>100</c:v>
                </c:pt>
                <c:pt idx="1">
                  <c:v>75.287999999999997</c:v>
                </c:pt>
                <c:pt idx="2">
                  <c:v>70.927000000000007</c:v>
                </c:pt>
                <c:pt idx="3">
                  <c:v>68.498999999999995</c:v>
                </c:pt>
                <c:pt idx="4">
                  <c:v>67.165999999999997</c:v>
                </c:pt>
                <c:pt idx="5">
                  <c:v>65.161000000000001</c:v>
                </c:pt>
                <c:pt idx="6">
                  <c:v>65.161000000000001</c:v>
                </c:pt>
                <c:pt idx="7">
                  <c:v>64.037999999999997</c:v>
                </c:pt>
                <c:pt idx="8">
                  <c:v>63.137999999999998</c:v>
                </c:pt>
                <c:pt idx="9">
                  <c:v>62.685000000000002</c:v>
                </c:pt>
                <c:pt idx="10">
                  <c:v>62.685000000000002</c:v>
                </c:pt>
                <c:pt idx="11">
                  <c:v>61.32</c:v>
                </c:pt>
                <c:pt idx="12">
                  <c:v>60.631999999999998</c:v>
                </c:pt>
                <c:pt idx="13">
                  <c:v>57.45</c:v>
                </c:pt>
                <c:pt idx="14">
                  <c:v>54.503</c:v>
                </c:pt>
                <c:pt idx="15">
                  <c:v>51.884</c:v>
                </c:pt>
                <c:pt idx="16">
                  <c:v>48.7</c:v>
                </c:pt>
                <c:pt idx="17">
                  <c:v>45.183</c:v>
                </c:pt>
                <c:pt idx="18">
                  <c:v>40.585999999999999</c:v>
                </c:pt>
                <c:pt idx="19">
                  <c:v>39.777999999999999</c:v>
                </c:pt>
                <c:pt idx="20">
                  <c:v>37.139000000000003</c:v>
                </c:pt>
                <c:pt idx="21">
                  <c:v>34.738</c:v>
                </c:pt>
                <c:pt idx="22">
                  <c:v>32.191000000000003</c:v>
                </c:pt>
                <c:pt idx="23">
                  <c:v>30.053000000000001</c:v>
                </c:pt>
              </c:numCache>
            </c:numRef>
          </c:yVal>
          <c:smooth val="0"/>
        </c:ser>
        <c:ser>
          <c:idx val="1"/>
          <c:order val="1"/>
          <c:tx>
            <c:strRef>
              <c:f>Sheet1!$C$1</c:f>
              <c:strCache>
                <c:ptCount val="1"/>
                <c:pt idx="0">
                  <c:v>Primary Failure (N=140)</c:v>
                </c:pt>
              </c:strCache>
            </c:strRef>
          </c:tx>
          <c:spPr>
            <a:ln w="41275">
              <a:solidFill>
                <a:srgbClr val="2EB82E"/>
              </a:solidFill>
              <a:prstDash val="solid"/>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Sheet1!$C$2:$C$25</c:f>
              <c:numCache>
                <c:formatCode>General</c:formatCode>
                <c:ptCount val="24"/>
                <c:pt idx="0">
                  <c:v>100</c:v>
                </c:pt>
                <c:pt idx="1">
                  <c:v>67.143000000000001</c:v>
                </c:pt>
                <c:pt idx="2">
                  <c:v>63.570999999999998</c:v>
                </c:pt>
                <c:pt idx="3">
                  <c:v>62.143000000000001</c:v>
                </c:pt>
                <c:pt idx="4">
                  <c:v>61.429000000000002</c:v>
                </c:pt>
                <c:pt idx="5">
                  <c:v>60</c:v>
                </c:pt>
                <c:pt idx="6">
                  <c:v>57.856999999999999</c:v>
                </c:pt>
                <c:pt idx="7">
                  <c:v>57.143000000000001</c:v>
                </c:pt>
                <c:pt idx="8">
                  <c:v>55</c:v>
                </c:pt>
                <c:pt idx="9">
                  <c:v>55</c:v>
                </c:pt>
                <c:pt idx="10">
                  <c:v>55</c:v>
                </c:pt>
                <c:pt idx="11">
                  <c:v>55</c:v>
                </c:pt>
                <c:pt idx="12">
                  <c:v>54.267000000000003</c:v>
                </c:pt>
                <c:pt idx="13">
                  <c:v>51.332999999999998</c:v>
                </c:pt>
                <c:pt idx="14">
                  <c:v>49.704000000000001</c:v>
                </c:pt>
                <c:pt idx="15">
                  <c:v>47.069000000000003</c:v>
                </c:pt>
                <c:pt idx="16">
                  <c:v>45.167000000000002</c:v>
                </c:pt>
                <c:pt idx="17">
                  <c:v>44.206000000000003</c:v>
                </c:pt>
                <c:pt idx="18">
                  <c:v>42.241</c:v>
                </c:pt>
                <c:pt idx="19">
                  <c:v>42.241</c:v>
                </c:pt>
                <c:pt idx="20">
                  <c:v>40.999000000000002</c:v>
                </c:pt>
                <c:pt idx="21">
                  <c:v>39.718000000000004</c:v>
                </c:pt>
                <c:pt idx="22">
                  <c:v>37.991</c:v>
                </c:pt>
                <c:pt idx="23">
                  <c:v>37.991</c:v>
                </c:pt>
              </c:numCache>
            </c:numRef>
          </c:yVal>
          <c:smooth val="0"/>
        </c:ser>
        <c:ser>
          <c:idx val="2"/>
          <c:order val="2"/>
          <c:tx>
            <c:strRef>
              <c:f>Sheet1!$D$1</c:f>
              <c:strCache>
                <c:ptCount val="1"/>
                <c:pt idx="0">
                  <c:v>CAD (N=1,202)</c:v>
                </c:pt>
              </c:strCache>
            </c:strRef>
          </c:tx>
          <c:spPr>
            <a:ln w="41275">
              <a:solidFill>
                <a:srgbClr val="FF0000"/>
              </a:solidFill>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Sheet1!$D$2:$D$25</c:f>
              <c:numCache>
                <c:formatCode>General</c:formatCode>
                <c:ptCount val="24"/>
                <c:pt idx="0">
                  <c:v>100</c:v>
                </c:pt>
                <c:pt idx="1">
                  <c:v>87.284999999999997</c:v>
                </c:pt>
                <c:pt idx="2">
                  <c:v>83.638999999999996</c:v>
                </c:pt>
                <c:pt idx="3">
                  <c:v>80.998999999999995</c:v>
                </c:pt>
                <c:pt idx="4">
                  <c:v>80.144999999999996</c:v>
                </c:pt>
                <c:pt idx="5">
                  <c:v>79.204999999999998</c:v>
                </c:pt>
                <c:pt idx="6">
                  <c:v>78.263999999999996</c:v>
                </c:pt>
                <c:pt idx="7">
                  <c:v>77.492999999999995</c:v>
                </c:pt>
                <c:pt idx="8">
                  <c:v>76.634</c:v>
                </c:pt>
                <c:pt idx="9">
                  <c:v>76.290000000000006</c:v>
                </c:pt>
                <c:pt idx="10">
                  <c:v>75.597999999999999</c:v>
                </c:pt>
                <c:pt idx="11">
                  <c:v>74.991</c:v>
                </c:pt>
                <c:pt idx="12">
                  <c:v>74.73</c:v>
                </c:pt>
                <c:pt idx="13">
                  <c:v>70.510000000000005</c:v>
                </c:pt>
                <c:pt idx="14">
                  <c:v>66.825999999999993</c:v>
                </c:pt>
                <c:pt idx="15">
                  <c:v>63.204999999999998</c:v>
                </c:pt>
                <c:pt idx="16">
                  <c:v>59.012999999999998</c:v>
                </c:pt>
                <c:pt idx="17">
                  <c:v>55.436999999999998</c:v>
                </c:pt>
                <c:pt idx="18">
                  <c:v>51.32</c:v>
                </c:pt>
                <c:pt idx="19">
                  <c:v>47.259</c:v>
                </c:pt>
                <c:pt idx="20">
                  <c:v>43.267000000000003</c:v>
                </c:pt>
                <c:pt idx="21">
                  <c:v>39.267000000000003</c:v>
                </c:pt>
                <c:pt idx="22">
                  <c:v>37.057000000000002</c:v>
                </c:pt>
                <c:pt idx="23">
                  <c:v>32.777999999999999</c:v>
                </c:pt>
              </c:numCache>
            </c:numRef>
          </c:yVal>
          <c:smooth val="0"/>
        </c:ser>
        <c:ser>
          <c:idx val="3"/>
          <c:order val="3"/>
          <c:tx>
            <c:strRef>
              <c:f>Sheet1!$E$1</c:f>
              <c:strCache>
                <c:ptCount val="1"/>
                <c:pt idx="0">
                  <c:v>Rejection (N=371)</c:v>
                </c:pt>
              </c:strCache>
            </c:strRef>
          </c:tx>
          <c:spPr>
            <a:ln w="41275">
              <a:solidFill>
                <a:srgbClr val="CC66FF"/>
              </a:solidFill>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Sheet1!$E$2:$E$25</c:f>
              <c:numCache>
                <c:formatCode>General</c:formatCode>
                <c:ptCount val="24"/>
                <c:pt idx="0">
                  <c:v>100</c:v>
                </c:pt>
                <c:pt idx="1">
                  <c:v>79.748000000000005</c:v>
                </c:pt>
                <c:pt idx="2">
                  <c:v>76.751000000000005</c:v>
                </c:pt>
                <c:pt idx="3">
                  <c:v>75.099999999999994</c:v>
                </c:pt>
                <c:pt idx="4">
                  <c:v>73.701999999999998</c:v>
                </c:pt>
                <c:pt idx="5">
                  <c:v>72.290000000000006</c:v>
                </c:pt>
                <c:pt idx="6">
                  <c:v>71.161000000000001</c:v>
                </c:pt>
                <c:pt idx="7">
                  <c:v>70.596000000000004</c:v>
                </c:pt>
                <c:pt idx="8">
                  <c:v>70.311999999999998</c:v>
                </c:pt>
                <c:pt idx="9">
                  <c:v>69.462000000000003</c:v>
                </c:pt>
                <c:pt idx="10">
                  <c:v>68.894999999999996</c:v>
                </c:pt>
                <c:pt idx="11">
                  <c:v>68.328000000000003</c:v>
                </c:pt>
                <c:pt idx="12">
                  <c:v>66.91</c:v>
                </c:pt>
                <c:pt idx="13">
                  <c:v>61.835999999999999</c:v>
                </c:pt>
                <c:pt idx="14">
                  <c:v>57.593000000000004</c:v>
                </c:pt>
                <c:pt idx="15">
                  <c:v>55.014000000000003</c:v>
                </c:pt>
                <c:pt idx="16">
                  <c:v>51.445999999999998</c:v>
                </c:pt>
                <c:pt idx="17">
                  <c:v>47.088000000000001</c:v>
                </c:pt>
                <c:pt idx="18">
                  <c:v>41.908999999999999</c:v>
                </c:pt>
                <c:pt idx="19">
                  <c:v>39.274999999999999</c:v>
                </c:pt>
                <c:pt idx="20">
                  <c:v>35.529000000000003</c:v>
                </c:pt>
                <c:pt idx="21">
                  <c:v>31.196000000000002</c:v>
                </c:pt>
                <c:pt idx="22">
                  <c:v>29.413</c:v>
                </c:pt>
                <c:pt idx="23">
                  <c:v>29.413</c:v>
                </c:pt>
              </c:numCache>
            </c:numRef>
          </c:yVal>
          <c:smooth val="0"/>
        </c:ser>
        <c:ser>
          <c:idx val="4"/>
          <c:order val="4"/>
          <c:tx>
            <c:strRef>
              <c:f>Sheet1!$F$1</c:f>
              <c:strCache>
                <c:ptCount val="1"/>
                <c:pt idx="0">
                  <c:v>Non-specific (N=499)</c:v>
                </c:pt>
              </c:strCache>
            </c:strRef>
          </c:tx>
          <c:spPr>
            <a:ln w="41275">
              <a:solidFill>
                <a:srgbClr val="00FF00"/>
              </a:solidFill>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Sheet1!$F$2:$F$25</c:f>
              <c:numCache>
                <c:formatCode>General</c:formatCode>
                <c:ptCount val="24"/>
                <c:pt idx="0">
                  <c:v>100</c:v>
                </c:pt>
                <c:pt idx="1">
                  <c:v>77.521000000000001</c:v>
                </c:pt>
                <c:pt idx="2">
                  <c:v>72.637</c:v>
                </c:pt>
                <c:pt idx="3">
                  <c:v>71.001999999999995</c:v>
                </c:pt>
                <c:pt idx="4">
                  <c:v>68.745000000000005</c:v>
                </c:pt>
                <c:pt idx="5">
                  <c:v>67.513999999999996</c:v>
                </c:pt>
                <c:pt idx="6">
                  <c:v>66.281999999999996</c:v>
                </c:pt>
                <c:pt idx="7">
                  <c:v>65.870999999999995</c:v>
                </c:pt>
                <c:pt idx="8">
                  <c:v>65.459000000000003</c:v>
                </c:pt>
                <c:pt idx="9">
                  <c:v>63.606000000000002</c:v>
                </c:pt>
                <c:pt idx="10">
                  <c:v>62.988999999999997</c:v>
                </c:pt>
                <c:pt idx="11">
                  <c:v>62.781999999999996</c:v>
                </c:pt>
                <c:pt idx="12">
                  <c:v>62.781999999999996</c:v>
                </c:pt>
                <c:pt idx="13">
                  <c:v>58.244</c:v>
                </c:pt>
                <c:pt idx="14">
                  <c:v>52.982999999999997</c:v>
                </c:pt>
                <c:pt idx="15">
                  <c:v>49.351999999999997</c:v>
                </c:pt>
                <c:pt idx="16">
                  <c:v>45.463999999999999</c:v>
                </c:pt>
                <c:pt idx="17">
                  <c:v>44.058999999999997</c:v>
                </c:pt>
                <c:pt idx="18">
                  <c:v>41.63</c:v>
                </c:pt>
                <c:pt idx="19">
                  <c:v>38.695</c:v>
                </c:pt>
                <c:pt idx="20">
                  <c:v>35.238</c:v>
                </c:pt>
                <c:pt idx="21">
                  <c:v>34.070999999999998</c:v>
                </c:pt>
                <c:pt idx="22">
                  <c:v>31.489000000000001</c:v>
                </c:pt>
                <c:pt idx="23">
                  <c:v>29.558</c:v>
                </c:pt>
              </c:numCache>
            </c:numRef>
          </c:yVal>
          <c:smooth val="0"/>
        </c:ser>
        <c:dLbls>
          <c:showLegendKey val="0"/>
          <c:showVal val="0"/>
          <c:showCatName val="0"/>
          <c:showSerName val="0"/>
          <c:showPercent val="0"/>
          <c:showBubbleSize val="0"/>
        </c:dLbls>
        <c:axId val="469040152"/>
        <c:axId val="469040544"/>
      </c:scatterChart>
      <c:valAx>
        <c:axId val="469040152"/>
        <c:scaling>
          <c:orientation val="minMax"/>
          <c:max val="1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69040544"/>
        <c:crosses val="autoZero"/>
        <c:crossBetween val="midCat"/>
        <c:majorUnit val="1"/>
      </c:valAx>
      <c:valAx>
        <c:axId val="46904054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69040152"/>
        <c:crosses val="autoZero"/>
        <c:crossBetween val="midCat"/>
        <c:majorUnit val="20"/>
      </c:valAx>
      <c:spPr>
        <a:solidFill>
          <a:schemeClr val="bg2"/>
        </a:solidFill>
        <a:ln>
          <a:solidFill>
            <a:schemeClr val="tx1"/>
          </a:solidFill>
        </a:ln>
      </c:spPr>
    </c:plotArea>
    <c:legend>
      <c:legendPos val="r"/>
      <c:layout>
        <c:manualLayout>
          <c:xMode val="edge"/>
          <c:yMode val="edge"/>
          <c:x val="0.67256637168141598"/>
          <c:y val="6.4601508144815231E-2"/>
          <c:w val="0.27550147492625382"/>
          <c:h val="0.28417489480481728"/>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50703"/>
          <c:h val="0.81644145288290582"/>
        </c:manualLayout>
      </c:layout>
      <c:scatterChart>
        <c:scatterStyle val="lineMarker"/>
        <c:varyColors val="0"/>
        <c:ser>
          <c:idx val="0"/>
          <c:order val="0"/>
          <c:tx>
            <c:strRef>
              <c:f>Sheet1!$B$1</c:f>
              <c:strCache>
                <c:ptCount val="1"/>
                <c:pt idx="0">
                  <c:v>Myopathy (N=261)</c:v>
                </c:pt>
              </c:strCache>
            </c:strRef>
          </c:tx>
          <c:spPr>
            <a:ln w="41275">
              <a:solidFill>
                <a:srgbClr val="FFFF00"/>
              </a:solidFill>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Sheet1!$B$2:$B$25</c:f>
              <c:numCache>
                <c:formatCode>General</c:formatCode>
                <c:ptCount val="24"/>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94.751999999999995</c:v>
                </c:pt>
                <c:pt idx="14">
                  <c:v>89.891999999999996</c:v>
                </c:pt>
                <c:pt idx="15">
                  <c:v>85.572000000000003</c:v>
                </c:pt>
                <c:pt idx="16">
                  <c:v>80.319999999999993</c:v>
                </c:pt>
                <c:pt idx="17">
                  <c:v>74.521000000000001</c:v>
                </c:pt>
                <c:pt idx="18">
                  <c:v>66.938999999999993</c:v>
                </c:pt>
                <c:pt idx="19">
                  <c:v>65.605000000000004</c:v>
                </c:pt>
                <c:pt idx="20">
                  <c:v>61.253</c:v>
                </c:pt>
                <c:pt idx="21">
                  <c:v>57.292999999999999</c:v>
                </c:pt>
                <c:pt idx="22">
                  <c:v>53.091999999999999</c:v>
                </c:pt>
                <c:pt idx="23">
                  <c:v>49.566000000000003</c:v>
                </c:pt>
              </c:numCache>
            </c:numRef>
          </c:yVal>
          <c:smooth val="0"/>
        </c:ser>
        <c:ser>
          <c:idx val="1"/>
          <c:order val="1"/>
          <c:tx>
            <c:strRef>
              <c:f>Sheet1!$C$1</c:f>
              <c:strCache>
                <c:ptCount val="1"/>
                <c:pt idx="0">
                  <c:v>Primary Failure (N=74)</c:v>
                </c:pt>
              </c:strCache>
            </c:strRef>
          </c:tx>
          <c:spPr>
            <a:ln w="41275">
              <a:solidFill>
                <a:srgbClr val="2EB82E"/>
              </a:solidFill>
              <a:prstDash val="solid"/>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Sheet1!$C$2:$C$25</c:f>
              <c:numCache>
                <c:formatCode>General</c:formatCode>
                <c:ptCount val="24"/>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94.594999999999999</c:v>
                </c:pt>
                <c:pt idx="14">
                  <c:v>91.591999999999999</c:v>
                </c:pt>
                <c:pt idx="15">
                  <c:v>86.736999999999995</c:v>
                </c:pt>
                <c:pt idx="16">
                  <c:v>83.230999999999995</c:v>
                </c:pt>
                <c:pt idx="17">
                  <c:v>81.460999999999999</c:v>
                </c:pt>
                <c:pt idx="18">
                  <c:v>77.84</c:v>
                </c:pt>
                <c:pt idx="19">
                  <c:v>77.84</c:v>
                </c:pt>
                <c:pt idx="20">
                  <c:v>75.551000000000002</c:v>
                </c:pt>
                <c:pt idx="21">
                  <c:v>73.19</c:v>
                </c:pt>
                <c:pt idx="22">
                  <c:v>70.007999999999996</c:v>
                </c:pt>
                <c:pt idx="23">
                  <c:v>70.007999999999996</c:v>
                </c:pt>
              </c:numCache>
            </c:numRef>
          </c:yVal>
          <c:smooth val="0"/>
        </c:ser>
        <c:ser>
          <c:idx val="2"/>
          <c:order val="2"/>
          <c:tx>
            <c:strRef>
              <c:f>Sheet1!$D$1</c:f>
              <c:strCache>
                <c:ptCount val="1"/>
                <c:pt idx="0">
                  <c:v>CAD (N=854)</c:v>
                </c:pt>
              </c:strCache>
            </c:strRef>
          </c:tx>
          <c:spPr>
            <a:ln w="41275">
              <a:solidFill>
                <a:srgbClr val="FF0000"/>
              </a:solidFill>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Sheet1!$D$2:$D$25</c:f>
              <c:numCache>
                <c:formatCode>General</c:formatCode>
                <c:ptCount val="24"/>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94.352000000000004</c:v>
                </c:pt>
                <c:pt idx="14">
                  <c:v>89.421999999999997</c:v>
                </c:pt>
                <c:pt idx="15">
                  <c:v>84.576999999999998</c:v>
                </c:pt>
                <c:pt idx="16">
                  <c:v>78.966999999999999</c:v>
                </c:pt>
                <c:pt idx="17">
                  <c:v>74.183000000000007</c:v>
                </c:pt>
                <c:pt idx="18">
                  <c:v>68.673000000000002</c:v>
                </c:pt>
                <c:pt idx="19">
                  <c:v>63.238999999999997</c:v>
                </c:pt>
                <c:pt idx="20">
                  <c:v>57.898000000000003</c:v>
                </c:pt>
                <c:pt idx="21">
                  <c:v>52.545000000000002</c:v>
                </c:pt>
                <c:pt idx="22">
                  <c:v>49.588000000000001</c:v>
                </c:pt>
                <c:pt idx="23">
                  <c:v>43.862000000000002</c:v>
                </c:pt>
              </c:numCache>
            </c:numRef>
          </c:yVal>
          <c:smooth val="0"/>
        </c:ser>
        <c:ser>
          <c:idx val="3"/>
          <c:order val="3"/>
          <c:tx>
            <c:strRef>
              <c:f>Sheet1!$E$1</c:f>
              <c:strCache>
                <c:ptCount val="1"/>
                <c:pt idx="0">
                  <c:v>Rejection (N=235)</c:v>
                </c:pt>
              </c:strCache>
            </c:strRef>
          </c:tx>
          <c:spPr>
            <a:ln w="41275">
              <a:solidFill>
                <a:srgbClr val="CC66FF"/>
              </a:solidFill>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Sheet1!$E$2:$E$25</c:f>
              <c:numCache>
                <c:formatCode>General</c:formatCode>
                <c:ptCount val="24"/>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92.417000000000002</c:v>
                </c:pt>
                <c:pt idx="14">
                  <c:v>86.073999999999998</c:v>
                </c:pt>
                <c:pt idx="15">
                  <c:v>82.22</c:v>
                </c:pt>
                <c:pt idx="16">
                  <c:v>76.888000000000005</c:v>
                </c:pt>
                <c:pt idx="17">
                  <c:v>70.375</c:v>
                </c:pt>
                <c:pt idx="18">
                  <c:v>62.634</c:v>
                </c:pt>
                <c:pt idx="19">
                  <c:v>58.697000000000003</c:v>
                </c:pt>
                <c:pt idx="20">
                  <c:v>53.1</c:v>
                </c:pt>
                <c:pt idx="21">
                  <c:v>46.622999999999998</c:v>
                </c:pt>
                <c:pt idx="22">
                  <c:v>43.959000000000003</c:v>
                </c:pt>
                <c:pt idx="23">
                  <c:v>43.959000000000003</c:v>
                </c:pt>
              </c:numCache>
            </c:numRef>
          </c:yVal>
          <c:smooth val="0"/>
        </c:ser>
        <c:ser>
          <c:idx val="4"/>
          <c:order val="4"/>
          <c:tx>
            <c:strRef>
              <c:f>Sheet1!$F$1</c:f>
              <c:strCache>
                <c:ptCount val="1"/>
                <c:pt idx="0">
                  <c:v>Non-specific (N=297)</c:v>
                </c:pt>
              </c:strCache>
            </c:strRef>
          </c:tx>
          <c:spPr>
            <a:ln w="41275">
              <a:solidFill>
                <a:srgbClr val="00FF00"/>
              </a:solidFill>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Sheet1!$F$2:$F$25</c:f>
              <c:numCache>
                <c:formatCode>General</c:formatCode>
                <c:ptCount val="24"/>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92.772000000000006</c:v>
                </c:pt>
                <c:pt idx="14">
                  <c:v>84.391999999999996</c:v>
                </c:pt>
                <c:pt idx="15">
                  <c:v>78.608999999999995</c:v>
                </c:pt>
                <c:pt idx="16">
                  <c:v>72.415999999999997</c:v>
                </c:pt>
                <c:pt idx="17">
                  <c:v>70.177000000000007</c:v>
                </c:pt>
                <c:pt idx="18">
                  <c:v>66.308999999999997</c:v>
                </c:pt>
                <c:pt idx="19">
                  <c:v>61.634</c:v>
                </c:pt>
                <c:pt idx="20">
                  <c:v>56.127000000000002</c:v>
                </c:pt>
                <c:pt idx="21">
                  <c:v>54.27</c:v>
                </c:pt>
                <c:pt idx="22">
                  <c:v>50.156999999999996</c:v>
                </c:pt>
                <c:pt idx="23">
                  <c:v>47.081000000000003</c:v>
                </c:pt>
              </c:numCache>
            </c:numRef>
          </c:yVal>
          <c:smooth val="0"/>
        </c:ser>
        <c:dLbls>
          <c:showLegendKey val="0"/>
          <c:showVal val="0"/>
          <c:showCatName val="0"/>
          <c:showSerName val="0"/>
          <c:showPercent val="0"/>
          <c:showBubbleSize val="0"/>
        </c:dLbls>
        <c:axId val="469041328"/>
        <c:axId val="469041720"/>
      </c:scatterChart>
      <c:valAx>
        <c:axId val="469041328"/>
        <c:scaling>
          <c:orientation val="minMax"/>
          <c:max val="1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69041720"/>
        <c:crosses val="autoZero"/>
        <c:crossBetween val="midCat"/>
        <c:majorUnit val="1"/>
      </c:valAx>
      <c:valAx>
        <c:axId val="46904172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69041328"/>
        <c:crosses val="autoZero"/>
        <c:crossBetween val="midCat"/>
        <c:majorUnit val="20"/>
      </c:valAx>
      <c:spPr>
        <a:solidFill>
          <a:schemeClr val="bg2"/>
        </a:solidFill>
        <a:ln>
          <a:solidFill>
            <a:schemeClr val="tx1"/>
          </a:solidFill>
        </a:ln>
      </c:spPr>
    </c:plotArea>
    <c:legend>
      <c:legendPos val="r"/>
      <c:layout>
        <c:manualLayout>
          <c:xMode val="edge"/>
          <c:yMode val="edge"/>
          <c:x val="0.11356932153392332"/>
          <c:y val="0.25243219597550332"/>
          <c:w val="0.27550147492625382"/>
          <c:h val="0.2841748948048175"/>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168148336298177"/>
          <c:y val="0.25889335843888373"/>
          <c:w val="0.41304485376827932"/>
          <c:h val="0.50283721328313991"/>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FFFF00"/>
              </a:solidFill>
              <a:ln>
                <a:solidFill>
                  <a:srgbClr val="000000"/>
                </a:solidFill>
              </a:ln>
            </c:spPr>
          </c:dPt>
          <c:dPt>
            <c:idx val="1"/>
            <c:bubble3D val="0"/>
            <c:spPr>
              <a:solidFill>
                <a:schemeClr val="bg1">
                  <a:lumMod val="50000"/>
                  <a:lumOff val="50000"/>
                </a:schemeClr>
              </a:solidFill>
              <a:ln>
                <a:solidFill>
                  <a:srgbClr val="000000"/>
                </a:solidFill>
              </a:ln>
            </c:spPr>
          </c:dPt>
          <c:dPt>
            <c:idx val="2"/>
            <c:bubble3D val="0"/>
            <c:spPr>
              <a:solidFill>
                <a:srgbClr val="00FF00"/>
              </a:solidFill>
              <a:ln>
                <a:solidFill>
                  <a:srgbClr val="000000"/>
                </a:solidFill>
              </a:ln>
            </c:spPr>
          </c:dPt>
          <c:dPt>
            <c:idx val="3"/>
            <c:bubble3D val="0"/>
            <c:spPr>
              <a:solidFill>
                <a:srgbClr val="FF0000"/>
              </a:solidFill>
              <a:ln>
                <a:solidFill>
                  <a:srgbClr val="000000"/>
                </a:solidFill>
              </a:ln>
            </c:spPr>
          </c:dPt>
          <c:dPt>
            <c:idx val="4"/>
            <c:bubble3D val="0"/>
            <c:spPr>
              <a:solidFill>
                <a:srgbClr val="00FFFF"/>
              </a:solidFill>
              <a:ln>
                <a:solidFill>
                  <a:srgbClr val="000000"/>
                </a:solidFill>
              </a:ln>
            </c:spPr>
          </c:dPt>
          <c:dPt>
            <c:idx val="5"/>
            <c:bubble3D val="0"/>
            <c:spPr>
              <a:solidFill>
                <a:srgbClr val="FF00FF"/>
              </a:solidFill>
              <a:ln>
                <a:solidFill>
                  <a:srgbClr val="000000"/>
                </a:solidFill>
              </a:ln>
            </c:spPr>
          </c:dPt>
          <c:dPt>
            <c:idx val="6"/>
            <c:bubble3D val="0"/>
            <c:spPr>
              <a:solidFill>
                <a:srgbClr val="00FFFF"/>
              </a:solidFill>
              <a:ln>
                <a:solidFill>
                  <a:srgbClr val="000000"/>
                </a:solidFill>
              </a:ln>
            </c:spPr>
          </c:dPt>
          <c:dLbls>
            <c:dLbl>
              <c:idx val="1"/>
              <c:layout>
                <c:manualLayout>
                  <c:x val="0"/>
                  <c:y val="3.5087719298245591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2"/>
              <c:layout>
                <c:manualLayout>
                  <c:x val="2.7777777777779674E-3"/>
                  <c:y val="-6.432748538011703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4"/>
              <c:layout>
                <c:manualLayout>
                  <c:x val="7.3530183727034118E-3"/>
                  <c:y val="-9.356725146198832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numFmt formatCode="0%" sourceLinked="0"/>
            <c:spPr>
              <a:noFill/>
              <a:ln>
                <a:noFill/>
              </a:ln>
              <a:effectLst/>
            </c:spPr>
            <c:txPr>
              <a:bodyPr/>
              <a:lstStyle/>
              <a:p>
                <a:pPr>
                  <a:defRPr sz="1300" b="1"/>
                </a:pPr>
                <a:endParaRPr lang="en-US"/>
              </a:p>
            </c:txPr>
            <c:dLblPos val="outEnd"/>
            <c:showLegendKey val="0"/>
            <c:showVal val="1"/>
            <c:showCatName val="1"/>
            <c:showSerName val="0"/>
            <c:showPercent val="0"/>
            <c:showBubbleSize val="0"/>
            <c:separator>
</c:separator>
            <c:showLeaderLines val="1"/>
            <c:extLst>
              <c:ext xmlns:c15="http://schemas.microsoft.com/office/drawing/2012/chart" uri="{CE6537A1-D6FC-4f65-9D91-7224C49458BB}">
                <c15:layout/>
              </c:ext>
            </c:extLst>
          </c:dLbls>
          <c:cat>
            <c:strRef>
              <c:f>Sheet1!$A$2:$A$7</c:f>
              <c:strCache>
                <c:ptCount val="6"/>
                <c:pt idx="0">
                  <c:v>Myopathy</c:v>
                </c:pt>
                <c:pt idx="1">
                  <c:v>Congenital</c:v>
                </c:pt>
                <c:pt idx="2">
                  <c:v>Retx</c:v>
                </c:pt>
                <c:pt idx="3">
                  <c:v>CAD</c:v>
                </c:pt>
                <c:pt idx="4">
                  <c:v>Other</c:v>
                </c:pt>
                <c:pt idx="5">
                  <c:v>Valvular</c:v>
                </c:pt>
              </c:strCache>
            </c:strRef>
          </c:cat>
          <c:val>
            <c:numRef>
              <c:f>Sheet1!$B$2:$B$7</c:f>
              <c:numCache>
                <c:formatCode>0.00%</c:formatCode>
                <c:ptCount val="6"/>
                <c:pt idx="0">
                  <c:v>0.64407999999999999</c:v>
                </c:pt>
                <c:pt idx="1">
                  <c:v>2.0395E-2</c:v>
                </c:pt>
                <c:pt idx="2">
                  <c:v>9.2110000000000004E-3</c:v>
                </c:pt>
                <c:pt idx="3">
                  <c:v>0.29737000000000002</c:v>
                </c:pt>
                <c:pt idx="4">
                  <c:v>3.2889999999999998E-3</c:v>
                </c:pt>
                <c:pt idx="5">
                  <c:v>2.5658E-2</c:v>
                </c:pt>
              </c:numCache>
            </c:numRef>
          </c:val>
        </c:ser>
        <c:dLbls>
          <c:showLegendKey val="0"/>
          <c:showVal val="0"/>
          <c:showCatName val="0"/>
          <c:showSerName val="0"/>
          <c:showPercent val="0"/>
          <c:showBubbleSize val="0"/>
          <c:showLeaderLines val="1"/>
        </c:dLbls>
        <c:firstSliceAng val="70"/>
      </c:pieChart>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498641209671803E-2"/>
          <c:y val="2.2838449726801161E-2"/>
          <c:w val="0.28175156202819779"/>
          <c:h val="0.76626233408657318"/>
        </c:manualLayout>
      </c:layout>
      <c:scatterChart>
        <c:scatterStyle val="lineMarker"/>
        <c:varyColors val="0"/>
        <c:ser>
          <c:idx val="0"/>
          <c:order val="0"/>
          <c:tx>
            <c:strRef>
              <c:f>Sheet1!$B$1</c:f>
              <c:strCache>
                <c:ptCount val="1"/>
                <c:pt idx="0">
                  <c:v>Myopathy</c:v>
                </c:pt>
              </c:strCache>
            </c:strRef>
          </c:tx>
          <c:spPr>
            <a:ln w="41275">
              <a:solidFill>
                <a:srgbClr val="FFFF0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Sheet1!$B$2:$B$50</c:f>
              <c:numCache>
                <c:formatCode>General</c:formatCode>
                <c:ptCount val="49"/>
                <c:pt idx="0">
                  <c:v>100</c:v>
                </c:pt>
                <c:pt idx="1">
                  <c:v>85.159000000000006</c:v>
                </c:pt>
                <c:pt idx="2">
                  <c:v>80.471999999999994</c:v>
                </c:pt>
                <c:pt idx="3">
                  <c:v>77.885000000000005</c:v>
                </c:pt>
                <c:pt idx="4">
                  <c:v>75.287999999999997</c:v>
                </c:pt>
                <c:pt idx="5">
                  <c:v>73.986000000000004</c:v>
                </c:pt>
                <c:pt idx="6">
                  <c:v>73.332999999999998</c:v>
                </c:pt>
                <c:pt idx="7">
                  <c:v>72.242000000000004</c:v>
                </c:pt>
                <c:pt idx="8">
                  <c:v>70.927000000000007</c:v>
                </c:pt>
                <c:pt idx="9">
                  <c:v>70.486999999999995</c:v>
                </c:pt>
                <c:pt idx="10">
                  <c:v>69.164000000000001</c:v>
                </c:pt>
                <c:pt idx="11">
                  <c:v>68.941999999999993</c:v>
                </c:pt>
                <c:pt idx="12">
                  <c:v>68.498999999999995</c:v>
                </c:pt>
                <c:pt idx="13">
                  <c:v>68.055000000000007</c:v>
                </c:pt>
                <c:pt idx="14">
                  <c:v>68.055000000000007</c:v>
                </c:pt>
                <c:pt idx="15">
                  <c:v>67.611000000000004</c:v>
                </c:pt>
                <c:pt idx="16">
                  <c:v>67.165999999999997</c:v>
                </c:pt>
                <c:pt idx="17">
                  <c:v>66.275999999999996</c:v>
                </c:pt>
                <c:pt idx="18">
                  <c:v>65.831000000000003</c:v>
                </c:pt>
                <c:pt idx="19">
                  <c:v>65.606999999999999</c:v>
                </c:pt>
                <c:pt idx="20">
                  <c:v>65.161000000000001</c:v>
                </c:pt>
                <c:pt idx="21">
                  <c:v>65.161000000000001</c:v>
                </c:pt>
                <c:pt idx="22">
                  <c:v>65.161000000000001</c:v>
                </c:pt>
                <c:pt idx="23">
                  <c:v>65.161000000000001</c:v>
                </c:pt>
                <c:pt idx="24">
                  <c:v>65.161000000000001</c:v>
                </c:pt>
                <c:pt idx="25">
                  <c:v>64.936999999999998</c:v>
                </c:pt>
                <c:pt idx="26">
                  <c:v>64.263000000000005</c:v>
                </c:pt>
                <c:pt idx="27">
                  <c:v>64.263000000000005</c:v>
                </c:pt>
                <c:pt idx="28">
                  <c:v>64.037999999999997</c:v>
                </c:pt>
                <c:pt idx="29">
                  <c:v>63.814</c:v>
                </c:pt>
                <c:pt idx="30">
                  <c:v>63.588999999999999</c:v>
                </c:pt>
                <c:pt idx="31">
                  <c:v>63.363999999999997</c:v>
                </c:pt>
                <c:pt idx="32">
                  <c:v>63.137999999999998</c:v>
                </c:pt>
                <c:pt idx="33">
                  <c:v>63.137999999999998</c:v>
                </c:pt>
                <c:pt idx="34">
                  <c:v>63.137999999999998</c:v>
                </c:pt>
                <c:pt idx="35">
                  <c:v>62.685000000000002</c:v>
                </c:pt>
                <c:pt idx="36">
                  <c:v>62.685000000000002</c:v>
                </c:pt>
                <c:pt idx="37">
                  <c:v>62.685000000000002</c:v>
                </c:pt>
                <c:pt idx="38">
                  <c:v>62.685000000000002</c:v>
                </c:pt>
                <c:pt idx="39">
                  <c:v>62.685000000000002</c:v>
                </c:pt>
                <c:pt idx="40">
                  <c:v>62.685000000000002</c:v>
                </c:pt>
                <c:pt idx="41">
                  <c:v>62.005000000000003</c:v>
                </c:pt>
                <c:pt idx="42">
                  <c:v>61.777999999999999</c:v>
                </c:pt>
                <c:pt idx="43">
                  <c:v>61.777999999999999</c:v>
                </c:pt>
                <c:pt idx="44">
                  <c:v>61.32</c:v>
                </c:pt>
                <c:pt idx="45">
                  <c:v>61.091000000000001</c:v>
                </c:pt>
                <c:pt idx="46">
                  <c:v>61.091000000000001</c:v>
                </c:pt>
                <c:pt idx="47">
                  <c:v>60.631999999999998</c:v>
                </c:pt>
                <c:pt idx="48">
                  <c:v>60.631999999999998</c:v>
                </c:pt>
              </c:numCache>
            </c:numRef>
          </c:yVal>
          <c:smooth val="0"/>
        </c:ser>
        <c:ser>
          <c:idx val="1"/>
          <c:order val="1"/>
          <c:tx>
            <c:strRef>
              <c:f>Sheet1!$C$1</c:f>
              <c:strCache>
                <c:ptCount val="1"/>
                <c:pt idx="0">
                  <c:v>Primary Failure</c:v>
                </c:pt>
              </c:strCache>
            </c:strRef>
          </c:tx>
          <c:spPr>
            <a:ln w="41275">
              <a:solidFill>
                <a:srgbClr val="2EB82E"/>
              </a:solidFill>
              <a:prstDash val="solid"/>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Sheet1!$C$2:$C$50</c:f>
              <c:numCache>
                <c:formatCode>General</c:formatCode>
                <c:ptCount val="49"/>
                <c:pt idx="0">
                  <c:v>100</c:v>
                </c:pt>
                <c:pt idx="1">
                  <c:v>72.856999999999999</c:v>
                </c:pt>
                <c:pt idx="2">
                  <c:v>70.713999999999999</c:v>
                </c:pt>
                <c:pt idx="3">
                  <c:v>68.570999999999998</c:v>
                </c:pt>
                <c:pt idx="4">
                  <c:v>67.143000000000001</c:v>
                </c:pt>
                <c:pt idx="5">
                  <c:v>65.713999999999999</c:v>
                </c:pt>
                <c:pt idx="6">
                  <c:v>65</c:v>
                </c:pt>
                <c:pt idx="7">
                  <c:v>65</c:v>
                </c:pt>
                <c:pt idx="8">
                  <c:v>63.570999999999998</c:v>
                </c:pt>
                <c:pt idx="9">
                  <c:v>63.570999999999998</c:v>
                </c:pt>
                <c:pt idx="10">
                  <c:v>62.856999999999999</c:v>
                </c:pt>
                <c:pt idx="11">
                  <c:v>62.143000000000001</c:v>
                </c:pt>
                <c:pt idx="12">
                  <c:v>62.143000000000001</c:v>
                </c:pt>
                <c:pt idx="13">
                  <c:v>62.143000000000001</c:v>
                </c:pt>
                <c:pt idx="14">
                  <c:v>62.143000000000001</c:v>
                </c:pt>
                <c:pt idx="15">
                  <c:v>61.429000000000002</c:v>
                </c:pt>
                <c:pt idx="16">
                  <c:v>61.429000000000002</c:v>
                </c:pt>
                <c:pt idx="17">
                  <c:v>61.429000000000002</c:v>
                </c:pt>
                <c:pt idx="18">
                  <c:v>60</c:v>
                </c:pt>
                <c:pt idx="19">
                  <c:v>60</c:v>
                </c:pt>
                <c:pt idx="20">
                  <c:v>60</c:v>
                </c:pt>
                <c:pt idx="21">
                  <c:v>59.286000000000001</c:v>
                </c:pt>
                <c:pt idx="22">
                  <c:v>59.286000000000001</c:v>
                </c:pt>
                <c:pt idx="23">
                  <c:v>57.856999999999999</c:v>
                </c:pt>
                <c:pt idx="24">
                  <c:v>57.856999999999999</c:v>
                </c:pt>
                <c:pt idx="25">
                  <c:v>57.143000000000001</c:v>
                </c:pt>
                <c:pt idx="26">
                  <c:v>57.143000000000001</c:v>
                </c:pt>
                <c:pt idx="27">
                  <c:v>57.143000000000001</c:v>
                </c:pt>
                <c:pt idx="28">
                  <c:v>57.143000000000001</c:v>
                </c:pt>
                <c:pt idx="29">
                  <c:v>56.429000000000002</c:v>
                </c:pt>
                <c:pt idx="30">
                  <c:v>56.429000000000002</c:v>
                </c:pt>
                <c:pt idx="31">
                  <c:v>55</c:v>
                </c:pt>
                <c:pt idx="32">
                  <c:v>55</c:v>
                </c:pt>
                <c:pt idx="33">
                  <c:v>55</c:v>
                </c:pt>
                <c:pt idx="34">
                  <c:v>55</c:v>
                </c:pt>
                <c:pt idx="35">
                  <c:v>55</c:v>
                </c:pt>
                <c:pt idx="36">
                  <c:v>55</c:v>
                </c:pt>
                <c:pt idx="37">
                  <c:v>55</c:v>
                </c:pt>
                <c:pt idx="38">
                  <c:v>55</c:v>
                </c:pt>
                <c:pt idx="39">
                  <c:v>55</c:v>
                </c:pt>
                <c:pt idx="40">
                  <c:v>55</c:v>
                </c:pt>
                <c:pt idx="41">
                  <c:v>55</c:v>
                </c:pt>
                <c:pt idx="42">
                  <c:v>55</c:v>
                </c:pt>
                <c:pt idx="43">
                  <c:v>55</c:v>
                </c:pt>
                <c:pt idx="44">
                  <c:v>55</c:v>
                </c:pt>
                <c:pt idx="45">
                  <c:v>54.267000000000003</c:v>
                </c:pt>
                <c:pt idx="46">
                  <c:v>54.267000000000003</c:v>
                </c:pt>
                <c:pt idx="47">
                  <c:v>54.267000000000003</c:v>
                </c:pt>
                <c:pt idx="48">
                  <c:v>54.267000000000003</c:v>
                </c:pt>
              </c:numCache>
            </c:numRef>
          </c:yVal>
          <c:smooth val="0"/>
        </c:ser>
        <c:ser>
          <c:idx val="2"/>
          <c:order val="2"/>
          <c:tx>
            <c:strRef>
              <c:f>Sheet1!$D$1</c:f>
              <c:strCache>
                <c:ptCount val="1"/>
                <c:pt idx="0">
                  <c:v>CAD</c:v>
                </c:pt>
              </c:strCache>
            </c:strRef>
          </c:tx>
          <c:spPr>
            <a:ln w="41275">
              <a:solidFill>
                <a:srgbClr val="FF000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Sheet1!$D$2:$D$50</c:f>
              <c:numCache>
                <c:formatCode>General</c:formatCode>
                <c:ptCount val="49"/>
                <c:pt idx="0">
                  <c:v>100</c:v>
                </c:pt>
                <c:pt idx="1">
                  <c:v>91.415000000000006</c:v>
                </c:pt>
                <c:pt idx="2">
                  <c:v>90.156999999999996</c:v>
                </c:pt>
                <c:pt idx="3">
                  <c:v>88.468999999999994</c:v>
                </c:pt>
                <c:pt idx="4">
                  <c:v>87.284999999999997</c:v>
                </c:pt>
                <c:pt idx="5">
                  <c:v>85.590999999999994</c:v>
                </c:pt>
                <c:pt idx="6">
                  <c:v>85.081999999999994</c:v>
                </c:pt>
                <c:pt idx="7">
                  <c:v>84.317999999999998</c:v>
                </c:pt>
                <c:pt idx="8">
                  <c:v>83.638999999999996</c:v>
                </c:pt>
                <c:pt idx="9">
                  <c:v>82.873000000000005</c:v>
                </c:pt>
                <c:pt idx="10">
                  <c:v>82.277000000000001</c:v>
                </c:pt>
                <c:pt idx="11">
                  <c:v>81.510999999999996</c:v>
                </c:pt>
                <c:pt idx="12">
                  <c:v>80.998999999999995</c:v>
                </c:pt>
                <c:pt idx="13">
                  <c:v>80.658000000000001</c:v>
                </c:pt>
                <c:pt idx="14">
                  <c:v>80.658000000000001</c:v>
                </c:pt>
                <c:pt idx="15">
                  <c:v>80.144999999999996</c:v>
                </c:pt>
                <c:pt idx="16">
                  <c:v>80.144999999999996</c:v>
                </c:pt>
                <c:pt idx="17">
                  <c:v>80.058999999999997</c:v>
                </c:pt>
                <c:pt idx="18">
                  <c:v>79.802999999999997</c:v>
                </c:pt>
                <c:pt idx="19">
                  <c:v>79.290000000000006</c:v>
                </c:pt>
                <c:pt idx="20">
                  <c:v>79.204999999999998</c:v>
                </c:pt>
                <c:pt idx="21">
                  <c:v>78.861999999999995</c:v>
                </c:pt>
                <c:pt idx="22">
                  <c:v>78.691000000000003</c:v>
                </c:pt>
                <c:pt idx="23">
                  <c:v>78.349000000000004</c:v>
                </c:pt>
                <c:pt idx="24">
                  <c:v>78.263999999999996</c:v>
                </c:pt>
                <c:pt idx="25">
                  <c:v>78.177999999999997</c:v>
                </c:pt>
                <c:pt idx="26">
                  <c:v>77.921000000000006</c:v>
                </c:pt>
                <c:pt idx="27">
                  <c:v>77.75</c:v>
                </c:pt>
                <c:pt idx="28">
                  <c:v>77.492999999999995</c:v>
                </c:pt>
                <c:pt idx="29">
                  <c:v>77.320999999999998</c:v>
                </c:pt>
                <c:pt idx="30">
                  <c:v>77.063000000000002</c:v>
                </c:pt>
                <c:pt idx="31">
                  <c:v>76.977000000000004</c:v>
                </c:pt>
                <c:pt idx="32">
                  <c:v>76.634</c:v>
                </c:pt>
                <c:pt idx="33">
                  <c:v>76.462000000000003</c:v>
                </c:pt>
                <c:pt idx="34">
                  <c:v>76.290000000000006</c:v>
                </c:pt>
                <c:pt idx="35">
                  <c:v>76.290000000000006</c:v>
                </c:pt>
                <c:pt idx="36">
                  <c:v>76.290000000000006</c:v>
                </c:pt>
                <c:pt idx="37">
                  <c:v>75.944000000000003</c:v>
                </c:pt>
                <c:pt idx="38">
                  <c:v>75.858000000000004</c:v>
                </c:pt>
                <c:pt idx="39">
                  <c:v>75.685000000000002</c:v>
                </c:pt>
                <c:pt idx="40">
                  <c:v>75.597999999999999</c:v>
                </c:pt>
                <c:pt idx="41">
                  <c:v>75.337999999999994</c:v>
                </c:pt>
                <c:pt idx="42">
                  <c:v>75.251000000000005</c:v>
                </c:pt>
                <c:pt idx="43">
                  <c:v>75.165000000000006</c:v>
                </c:pt>
                <c:pt idx="44">
                  <c:v>74.991</c:v>
                </c:pt>
                <c:pt idx="45">
                  <c:v>74.903999999999996</c:v>
                </c:pt>
                <c:pt idx="46">
                  <c:v>74.817999999999998</c:v>
                </c:pt>
                <c:pt idx="47">
                  <c:v>74.817999999999998</c:v>
                </c:pt>
                <c:pt idx="48">
                  <c:v>74.73</c:v>
                </c:pt>
              </c:numCache>
            </c:numRef>
          </c:yVal>
          <c:smooth val="0"/>
        </c:ser>
        <c:ser>
          <c:idx val="3"/>
          <c:order val="3"/>
          <c:tx>
            <c:strRef>
              <c:f>Sheet1!$E$1</c:f>
              <c:strCache>
                <c:ptCount val="1"/>
                <c:pt idx="0">
                  <c:v>Rejection</c:v>
                </c:pt>
              </c:strCache>
            </c:strRef>
          </c:tx>
          <c:spPr>
            <a:ln w="41275">
              <a:solidFill>
                <a:srgbClr val="CC66FF"/>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Sheet1!$E$2:$E$50</c:f>
              <c:numCache>
                <c:formatCode>General</c:formatCode>
                <c:ptCount val="49"/>
                <c:pt idx="0">
                  <c:v>100</c:v>
                </c:pt>
                <c:pt idx="1">
                  <c:v>87.870999999999995</c:v>
                </c:pt>
                <c:pt idx="2">
                  <c:v>85.167000000000002</c:v>
                </c:pt>
                <c:pt idx="3">
                  <c:v>81.108999999999995</c:v>
                </c:pt>
                <c:pt idx="4">
                  <c:v>79.748000000000005</c:v>
                </c:pt>
                <c:pt idx="5">
                  <c:v>78.114999999999995</c:v>
                </c:pt>
                <c:pt idx="6">
                  <c:v>77.843000000000004</c:v>
                </c:pt>
                <c:pt idx="7">
                  <c:v>77.298000000000002</c:v>
                </c:pt>
                <c:pt idx="8">
                  <c:v>76.751000000000005</c:v>
                </c:pt>
                <c:pt idx="9">
                  <c:v>76.477000000000004</c:v>
                </c:pt>
                <c:pt idx="10">
                  <c:v>75.376000000000005</c:v>
                </c:pt>
                <c:pt idx="11">
                  <c:v>75.376000000000005</c:v>
                </c:pt>
                <c:pt idx="12">
                  <c:v>75.099999999999994</c:v>
                </c:pt>
                <c:pt idx="13">
                  <c:v>75.099999999999994</c:v>
                </c:pt>
                <c:pt idx="14">
                  <c:v>74.822000000000003</c:v>
                </c:pt>
                <c:pt idx="15">
                  <c:v>74.265000000000001</c:v>
                </c:pt>
                <c:pt idx="16">
                  <c:v>73.701999999999998</c:v>
                </c:pt>
                <c:pt idx="17">
                  <c:v>73.701999999999998</c:v>
                </c:pt>
                <c:pt idx="18">
                  <c:v>73.701999999999998</c:v>
                </c:pt>
                <c:pt idx="19">
                  <c:v>72.855000000000004</c:v>
                </c:pt>
                <c:pt idx="20">
                  <c:v>72.290000000000006</c:v>
                </c:pt>
                <c:pt idx="21">
                  <c:v>72.290000000000006</c:v>
                </c:pt>
                <c:pt idx="22">
                  <c:v>71.725999999999999</c:v>
                </c:pt>
                <c:pt idx="23">
                  <c:v>71.725999999999999</c:v>
                </c:pt>
                <c:pt idx="24">
                  <c:v>71.161000000000001</c:v>
                </c:pt>
                <c:pt idx="25">
                  <c:v>71.161000000000001</c:v>
                </c:pt>
                <c:pt idx="26">
                  <c:v>70.878</c:v>
                </c:pt>
                <c:pt idx="27">
                  <c:v>70.878</c:v>
                </c:pt>
                <c:pt idx="28">
                  <c:v>70.596000000000004</c:v>
                </c:pt>
                <c:pt idx="29">
                  <c:v>70.596000000000004</c:v>
                </c:pt>
                <c:pt idx="30">
                  <c:v>70.311999999999998</c:v>
                </c:pt>
                <c:pt idx="31">
                  <c:v>70.311999999999998</c:v>
                </c:pt>
                <c:pt idx="32">
                  <c:v>70.311999999999998</c:v>
                </c:pt>
                <c:pt idx="33">
                  <c:v>70.028999999999996</c:v>
                </c:pt>
                <c:pt idx="34">
                  <c:v>70.028999999999996</c:v>
                </c:pt>
                <c:pt idx="35">
                  <c:v>69.462000000000003</c:v>
                </c:pt>
                <c:pt idx="36">
                  <c:v>69.462000000000003</c:v>
                </c:pt>
                <c:pt idx="37">
                  <c:v>69.177999999999997</c:v>
                </c:pt>
                <c:pt idx="38">
                  <c:v>68.894999999999996</c:v>
                </c:pt>
                <c:pt idx="39">
                  <c:v>68.894999999999996</c:v>
                </c:pt>
                <c:pt idx="40">
                  <c:v>68.894999999999996</c:v>
                </c:pt>
                <c:pt idx="41">
                  <c:v>68.611000000000004</c:v>
                </c:pt>
                <c:pt idx="42">
                  <c:v>68.328000000000003</c:v>
                </c:pt>
                <c:pt idx="43">
                  <c:v>68.328000000000003</c:v>
                </c:pt>
                <c:pt idx="44">
                  <c:v>68.328000000000003</c:v>
                </c:pt>
                <c:pt idx="45">
                  <c:v>67.760999999999996</c:v>
                </c:pt>
                <c:pt idx="46">
                  <c:v>67.477000000000004</c:v>
                </c:pt>
                <c:pt idx="47">
                  <c:v>67.477000000000004</c:v>
                </c:pt>
                <c:pt idx="48">
                  <c:v>66.91</c:v>
                </c:pt>
              </c:numCache>
            </c:numRef>
          </c:yVal>
          <c:smooth val="0"/>
        </c:ser>
        <c:ser>
          <c:idx val="4"/>
          <c:order val="4"/>
          <c:tx>
            <c:strRef>
              <c:f>Sheet1!$F$1</c:f>
              <c:strCache>
                <c:ptCount val="1"/>
                <c:pt idx="0">
                  <c:v>Non-specific</c:v>
                </c:pt>
              </c:strCache>
            </c:strRef>
          </c:tx>
          <c:spPr>
            <a:ln w="41275">
              <a:solidFill>
                <a:srgbClr val="00FF0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Sheet1!$F$2:$F$50</c:f>
              <c:numCache>
                <c:formatCode>General</c:formatCode>
                <c:ptCount val="49"/>
                <c:pt idx="0">
                  <c:v>100</c:v>
                </c:pt>
                <c:pt idx="1">
                  <c:v>85.168999999999997</c:v>
                </c:pt>
                <c:pt idx="2">
                  <c:v>80.548000000000002</c:v>
                </c:pt>
                <c:pt idx="3">
                  <c:v>78.936000000000007</c:v>
                </c:pt>
                <c:pt idx="4">
                  <c:v>77.521000000000001</c:v>
                </c:pt>
                <c:pt idx="5">
                  <c:v>75.897999999999996</c:v>
                </c:pt>
                <c:pt idx="6">
                  <c:v>74.474000000000004</c:v>
                </c:pt>
                <c:pt idx="7">
                  <c:v>73.658000000000001</c:v>
                </c:pt>
                <c:pt idx="8">
                  <c:v>72.637</c:v>
                </c:pt>
                <c:pt idx="9">
                  <c:v>72.228999999999999</c:v>
                </c:pt>
                <c:pt idx="10">
                  <c:v>71.819999999999993</c:v>
                </c:pt>
                <c:pt idx="11">
                  <c:v>71.001999999999995</c:v>
                </c:pt>
                <c:pt idx="12">
                  <c:v>71.001999999999995</c:v>
                </c:pt>
                <c:pt idx="13">
                  <c:v>70.796999999999997</c:v>
                </c:pt>
                <c:pt idx="14">
                  <c:v>69.975999999999999</c:v>
                </c:pt>
                <c:pt idx="15">
                  <c:v>68.95</c:v>
                </c:pt>
                <c:pt idx="16">
                  <c:v>68.745000000000005</c:v>
                </c:pt>
                <c:pt idx="17">
                  <c:v>68.540000000000006</c:v>
                </c:pt>
                <c:pt idx="18">
                  <c:v>68.129000000000005</c:v>
                </c:pt>
                <c:pt idx="19">
                  <c:v>67.924000000000007</c:v>
                </c:pt>
                <c:pt idx="20">
                  <c:v>67.513999999999996</c:v>
                </c:pt>
                <c:pt idx="21">
                  <c:v>67.102999999999994</c:v>
                </c:pt>
                <c:pt idx="22">
                  <c:v>66.897999999999996</c:v>
                </c:pt>
                <c:pt idx="23">
                  <c:v>66.897999999999996</c:v>
                </c:pt>
                <c:pt idx="24">
                  <c:v>66.281999999999996</c:v>
                </c:pt>
                <c:pt idx="25">
                  <c:v>66.281999999999996</c:v>
                </c:pt>
                <c:pt idx="26">
                  <c:v>66.281999999999996</c:v>
                </c:pt>
                <c:pt idx="27">
                  <c:v>65.870999999999995</c:v>
                </c:pt>
                <c:pt idx="28">
                  <c:v>65.870999999999995</c:v>
                </c:pt>
                <c:pt idx="29">
                  <c:v>65.870999999999995</c:v>
                </c:pt>
                <c:pt idx="30">
                  <c:v>65.665000000000006</c:v>
                </c:pt>
                <c:pt idx="31">
                  <c:v>65.459000000000003</c:v>
                </c:pt>
                <c:pt idx="32">
                  <c:v>65.459000000000003</c:v>
                </c:pt>
                <c:pt idx="33">
                  <c:v>65.253</c:v>
                </c:pt>
                <c:pt idx="34">
                  <c:v>64.840999999999994</c:v>
                </c:pt>
                <c:pt idx="35">
                  <c:v>64.224000000000004</c:v>
                </c:pt>
                <c:pt idx="36">
                  <c:v>63.606000000000002</c:v>
                </c:pt>
                <c:pt idx="37">
                  <c:v>63.195</c:v>
                </c:pt>
                <c:pt idx="38">
                  <c:v>63.195</c:v>
                </c:pt>
                <c:pt idx="39">
                  <c:v>63.195</c:v>
                </c:pt>
                <c:pt idx="40">
                  <c:v>62.988999999999997</c:v>
                </c:pt>
                <c:pt idx="41">
                  <c:v>62.988999999999997</c:v>
                </c:pt>
                <c:pt idx="42">
                  <c:v>62.988999999999997</c:v>
                </c:pt>
                <c:pt idx="43">
                  <c:v>62.988999999999997</c:v>
                </c:pt>
                <c:pt idx="44">
                  <c:v>62.781999999999996</c:v>
                </c:pt>
                <c:pt idx="45">
                  <c:v>62.781999999999996</c:v>
                </c:pt>
                <c:pt idx="46">
                  <c:v>62.781999999999996</c:v>
                </c:pt>
                <c:pt idx="47">
                  <c:v>62.781999999999996</c:v>
                </c:pt>
                <c:pt idx="48">
                  <c:v>62.781999999999996</c:v>
                </c:pt>
              </c:numCache>
            </c:numRef>
          </c:yVal>
          <c:smooth val="0"/>
        </c:ser>
        <c:dLbls>
          <c:showLegendKey val="0"/>
          <c:showVal val="0"/>
          <c:showCatName val="0"/>
          <c:showSerName val="0"/>
          <c:showPercent val="0"/>
          <c:showBubbleSize val="0"/>
        </c:dLbls>
        <c:axId val="469036232"/>
        <c:axId val="469036624"/>
      </c:scatterChart>
      <c:valAx>
        <c:axId val="469036232"/>
        <c:scaling>
          <c:orientation val="minMax"/>
          <c:max val="12"/>
          <c:min val="0"/>
        </c:scaling>
        <c:delete val="0"/>
        <c:axPos val="b"/>
        <c:title>
          <c:tx>
            <c:rich>
              <a:bodyPr/>
              <a:lstStyle/>
              <a:p>
                <a:pPr>
                  <a:defRPr sz="1500"/>
                </a:pPr>
                <a:r>
                  <a:rPr lang="en-US" sz="1500" dirty="0" smtClean="0"/>
                  <a:t>Months</a:t>
                </a:r>
                <a:endParaRPr lang="en-US" sz="1500" dirty="0"/>
              </a:p>
            </c:rich>
          </c:tx>
          <c:layout>
            <c:manualLayout>
              <c:xMode val="edge"/>
              <c:yMode val="edge"/>
              <c:x val="0.16482498316029082"/>
              <c:y val="0.86057422143880735"/>
            </c:manualLayout>
          </c:layout>
          <c:overlay val="0"/>
        </c:title>
        <c:numFmt formatCode="#,##0" sourceLinked="0"/>
        <c:majorTickMark val="out"/>
        <c:minorTickMark val="none"/>
        <c:tickLblPos val="nextTo"/>
        <c:txPr>
          <a:bodyPr rot="0"/>
          <a:lstStyle/>
          <a:p>
            <a:pPr>
              <a:defRPr sz="1400" b="1"/>
            </a:pPr>
            <a:endParaRPr lang="en-US"/>
          </a:p>
        </c:txPr>
        <c:crossAx val="469036624"/>
        <c:crosses val="autoZero"/>
        <c:crossBetween val="midCat"/>
        <c:majorUnit val="2"/>
      </c:valAx>
      <c:valAx>
        <c:axId val="469036624"/>
        <c:scaling>
          <c:orientation val="minMax"/>
          <c:max val="100"/>
          <c:min val="0"/>
        </c:scaling>
        <c:delete val="0"/>
        <c:axPos val="l"/>
        <c:majorGridlines>
          <c:spPr>
            <a:ln>
              <a:prstDash val="sysDash"/>
            </a:ln>
          </c:spPr>
        </c:majorGridlines>
        <c:title>
          <c:tx>
            <c:rich>
              <a:bodyPr rot="-5400000" vert="horz"/>
              <a:lstStyle/>
              <a:p>
                <a:pPr>
                  <a:defRPr sz="1600"/>
                </a:pPr>
                <a:r>
                  <a:rPr lang="en-US" sz="1600" b="1" i="0" baseline="0" dirty="0" smtClean="0">
                    <a:solidFill>
                      <a:schemeClr val="tx1"/>
                    </a:solidFill>
                  </a:rPr>
                  <a:t>Survival (%)</a:t>
                </a:r>
                <a:endParaRPr lang="en-US" sz="1600" b="1" i="0" baseline="0" dirty="0">
                  <a:solidFill>
                    <a:schemeClr val="tx1"/>
                  </a:solidFill>
                </a:endParaRPr>
              </a:p>
            </c:rich>
          </c:tx>
          <c:layout/>
          <c:overlay val="0"/>
        </c:title>
        <c:numFmt formatCode="General" sourceLinked="1"/>
        <c:majorTickMark val="out"/>
        <c:minorTickMark val="none"/>
        <c:tickLblPos val="nextTo"/>
        <c:txPr>
          <a:bodyPr/>
          <a:lstStyle/>
          <a:p>
            <a:pPr>
              <a:defRPr sz="1300" b="1"/>
            </a:pPr>
            <a:endParaRPr lang="en-US"/>
          </a:p>
        </c:txPr>
        <c:crossAx val="469036232"/>
        <c:crosses val="autoZero"/>
        <c:crossBetween val="midCat"/>
        <c:majorUnit val="20"/>
      </c:valAx>
      <c:spPr>
        <a:solidFill>
          <a:schemeClr val="bg2"/>
        </a:solidFill>
        <a:ln>
          <a:solidFill>
            <a:schemeClr val="tx1"/>
          </a:solidFill>
        </a:ln>
      </c:spPr>
    </c:plotArea>
    <c:legend>
      <c:legendPos val="r"/>
      <c:layout>
        <c:manualLayout>
          <c:xMode val="edge"/>
          <c:yMode val="edge"/>
          <c:x val="3.687315634218289E-2"/>
          <c:y val="0.93172175796741397"/>
          <c:w val="0.95249262536873158"/>
          <c:h val="5.7062829052600073E-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50703"/>
          <c:h val="0.74765841769778763"/>
        </c:manualLayout>
      </c:layout>
      <c:scatterChart>
        <c:scatterStyle val="lineMarker"/>
        <c:varyColors val="0"/>
        <c:ser>
          <c:idx val="0"/>
          <c:order val="0"/>
          <c:tx>
            <c:strRef>
              <c:f>Sheet1!$B$1</c:f>
              <c:strCache>
                <c:ptCount val="1"/>
                <c:pt idx="0">
                  <c:v>Myopathy (N=261)</c:v>
                </c:pt>
              </c:strCache>
            </c:strRef>
          </c:tx>
          <c:spPr>
            <a:ln w="41275">
              <a:solidFill>
                <a:srgbClr val="FFFF00"/>
              </a:solidFill>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Sheet1!$B$2:$B$25</c:f>
              <c:numCache>
                <c:formatCode>General</c:formatCode>
                <c:ptCount val="24"/>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94.751999999999995</c:v>
                </c:pt>
                <c:pt idx="14">
                  <c:v>89.891999999999996</c:v>
                </c:pt>
                <c:pt idx="15">
                  <c:v>85.572000000000003</c:v>
                </c:pt>
                <c:pt idx="16">
                  <c:v>80.319999999999993</c:v>
                </c:pt>
                <c:pt idx="17">
                  <c:v>74.521000000000001</c:v>
                </c:pt>
                <c:pt idx="18">
                  <c:v>66.938999999999993</c:v>
                </c:pt>
                <c:pt idx="19">
                  <c:v>65.605000000000004</c:v>
                </c:pt>
                <c:pt idx="20">
                  <c:v>61.253</c:v>
                </c:pt>
                <c:pt idx="21">
                  <c:v>57.292999999999999</c:v>
                </c:pt>
                <c:pt idx="22">
                  <c:v>53.091999999999999</c:v>
                </c:pt>
                <c:pt idx="23">
                  <c:v>49.566000000000003</c:v>
                </c:pt>
              </c:numCache>
            </c:numRef>
          </c:yVal>
          <c:smooth val="0"/>
        </c:ser>
        <c:ser>
          <c:idx val="1"/>
          <c:order val="1"/>
          <c:tx>
            <c:strRef>
              <c:f>Sheet1!$C$1</c:f>
              <c:strCache>
                <c:ptCount val="1"/>
                <c:pt idx="0">
                  <c:v>Primary Failure (N=74)</c:v>
                </c:pt>
              </c:strCache>
            </c:strRef>
          </c:tx>
          <c:spPr>
            <a:ln w="41275">
              <a:solidFill>
                <a:srgbClr val="2EB82E"/>
              </a:solidFill>
              <a:prstDash val="solid"/>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Sheet1!$C$2:$C$25</c:f>
              <c:numCache>
                <c:formatCode>General</c:formatCode>
                <c:ptCount val="24"/>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94.594999999999999</c:v>
                </c:pt>
                <c:pt idx="14">
                  <c:v>91.591999999999999</c:v>
                </c:pt>
                <c:pt idx="15">
                  <c:v>86.736999999999995</c:v>
                </c:pt>
                <c:pt idx="16">
                  <c:v>83.230999999999995</c:v>
                </c:pt>
                <c:pt idx="17">
                  <c:v>81.460999999999999</c:v>
                </c:pt>
                <c:pt idx="18">
                  <c:v>77.84</c:v>
                </c:pt>
                <c:pt idx="19">
                  <c:v>77.84</c:v>
                </c:pt>
                <c:pt idx="20">
                  <c:v>75.551000000000002</c:v>
                </c:pt>
                <c:pt idx="21">
                  <c:v>73.19</c:v>
                </c:pt>
                <c:pt idx="22">
                  <c:v>70.007999999999996</c:v>
                </c:pt>
                <c:pt idx="23">
                  <c:v>70.007999999999996</c:v>
                </c:pt>
              </c:numCache>
            </c:numRef>
          </c:yVal>
          <c:smooth val="0"/>
        </c:ser>
        <c:ser>
          <c:idx val="2"/>
          <c:order val="2"/>
          <c:tx>
            <c:strRef>
              <c:f>Sheet1!$D$1</c:f>
              <c:strCache>
                <c:ptCount val="1"/>
                <c:pt idx="0">
                  <c:v>CAD (N=854)</c:v>
                </c:pt>
              </c:strCache>
            </c:strRef>
          </c:tx>
          <c:spPr>
            <a:ln w="41275">
              <a:solidFill>
                <a:srgbClr val="FF0000"/>
              </a:solidFill>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Sheet1!$D$2:$D$25</c:f>
              <c:numCache>
                <c:formatCode>General</c:formatCode>
                <c:ptCount val="24"/>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94.352000000000004</c:v>
                </c:pt>
                <c:pt idx="14">
                  <c:v>89.421999999999997</c:v>
                </c:pt>
                <c:pt idx="15">
                  <c:v>84.576999999999998</c:v>
                </c:pt>
                <c:pt idx="16">
                  <c:v>78.966999999999999</c:v>
                </c:pt>
                <c:pt idx="17">
                  <c:v>74.183000000000007</c:v>
                </c:pt>
                <c:pt idx="18">
                  <c:v>68.673000000000002</c:v>
                </c:pt>
                <c:pt idx="19">
                  <c:v>63.238999999999997</c:v>
                </c:pt>
                <c:pt idx="20">
                  <c:v>57.898000000000003</c:v>
                </c:pt>
                <c:pt idx="21">
                  <c:v>52.545000000000002</c:v>
                </c:pt>
                <c:pt idx="22">
                  <c:v>49.588000000000001</c:v>
                </c:pt>
                <c:pt idx="23">
                  <c:v>43.862000000000002</c:v>
                </c:pt>
              </c:numCache>
            </c:numRef>
          </c:yVal>
          <c:smooth val="0"/>
        </c:ser>
        <c:ser>
          <c:idx val="3"/>
          <c:order val="3"/>
          <c:tx>
            <c:strRef>
              <c:f>Sheet1!$E$1</c:f>
              <c:strCache>
                <c:ptCount val="1"/>
                <c:pt idx="0">
                  <c:v>Rejection (N=235)</c:v>
                </c:pt>
              </c:strCache>
            </c:strRef>
          </c:tx>
          <c:spPr>
            <a:ln w="41275">
              <a:solidFill>
                <a:srgbClr val="CC66FF"/>
              </a:solidFill>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Sheet1!$E$2:$E$25</c:f>
              <c:numCache>
                <c:formatCode>General</c:formatCode>
                <c:ptCount val="24"/>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92.417000000000002</c:v>
                </c:pt>
                <c:pt idx="14">
                  <c:v>86.073999999999998</c:v>
                </c:pt>
                <c:pt idx="15">
                  <c:v>82.22</c:v>
                </c:pt>
                <c:pt idx="16">
                  <c:v>76.888000000000005</c:v>
                </c:pt>
                <c:pt idx="17">
                  <c:v>70.375</c:v>
                </c:pt>
                <c:pt idx="18">
                  <c:v>62.634</c:v>
                </c:pt>
                <c:pt idx="19">
                  <c:v>58.697000000000003</c:v>
                </c:pt>
                <c:pt idx="20">
                  <c:v>53.1</c:v>
                </c:pt>
                <c:pt idx="21">
                  <c:v>46.622999999999998</c:v>
                </c:pt>
                <c:pt idx="22">
                  <c:v>43.959000000000003</c:v>
                </c:pt>
                <c:pt idx="23">
                  <c:v>43.959000000000003</c:v>
                </c:pt>
              </c:numCache>
            </c:numRef>
          </c:yVal>
          <c:smooth val="0"/>
        </c:ser>
        <c:ser>
          <c:idx val="4"/>
          <c:order val="4"/>
          <c:tx>
            <c:strRef>
              <c:f>Sheet1!$F$1</c:f>
              <c:strCache>
                <c:ptCount val="1"/>
                <c:pt idx="0">
                  <c:v>Non-specific (N=297)</c:v>
                </c:pt>
              </c:strCache>
            </c:strRef>
          </c:tx>
          <c:spPr>
            <a:ln w="41275">
              <a:solidFill>
                <a:srgbClr val="00FF00"/>
              </a:solidFill>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Sheet1!$F$2:$F$25</c:f>
              <c:numCache>
                <c:formatCode>General</c:formatCode>
                <c:ptCount val="24"/>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92.772000000000006</c:v>
                </c:pt>
                <c:pt idx="14">
                  <c:v>84.391999999999996</c:v>
                </c:pt>
                <c:pt idx="15">
                  <c:v>78.608999999999995</c:v>
                </c:pt>
                <c:pt idx="16">
                  <c:v>72.415999999999997</c:v>
                </c:pt>
                <c:pt idx="17">
                  <c:v>70.177000000000007</c:v>
                </c:pt>
                <c:pt idx="18">
                  <c:v>66.308999999999997</c:v>
                </c:pt>
                <c:pt idx="19">
                  <c:v>61.634</c:v>
                </c:pt>
                <c:pt idx="20">
                  <c:v>56.127000000000002</c:v>
                </c:pt>
                <c:pt idx="21">
                  <c:v>54.27</c:v>
                </c:pt>
                <c:pt idx="22">
                  <c:v>50.156999999999996</c:v>
                </c:pt>
                <c:pt idx="23">
                  <c:v>47.081000000000003</c:v>
                </c:pt>
              </c:numCache>
            </c:numRef>
          </c:yVal>
          <c:smooth val="0"/>
        </c:ser>
        <c:dLbls>
          <c:showLegendKey val="0"/>
          <c:showVal val="0"/>
          <c:showCatName val="0"/>
          <c:showSerName val="0"/>
          <c:showPercent val="0"/>
          <c:showBubbleSize val="0"/>
        </c:dLbls>
        <c:axId val="474351472"/>
        <c:axId val="474351864"/>
      </c:scatterChart>
      <c:valAx>
        <c:axId val="474351472"/>
        <c:scaling>
          <c:orientation val="minMax"/>
          <c:max val="12"/>
          <c:min val="0"/>
        </c:scaling>
        <c:delete val="0"/>
        <c:axPos val="b"/>
        <c:title>
          <c:tx>
            <c:rich>
              <a:bodyPr/>
              <a:lstStyle/>
              <a:p>
                <a:pPr>
                  <a:defRPr sz="1500"/>
                </a:pPr>
                <a:r>
                  <a:rPr lang="en-US" sz="1500" dirty="0" smtClean="0"/>
                  <a:t>Years</a:t>
                </a:r>
                <a:endParaRPr lang="en-US" sz="1500" dirty="0"/>
              </a:p>
            </c:rich>
          </c:tx>
          <c:layout/>
          <c:overlay val="0"/>
        </c:title>
        <c:numFmt formatCode="#,##0" sourceLinked="0"/>
        <c:majorTickMark val="out"/>
        <c:minorTickMark val="none"/>
        <c:tickLblPos val="nextTo"/>
        <c:txPr>
          <a:bodyPr rot="0"/>
          <a:lstStyle/>
          <a:p>
            <a:pPr>
              <a:defRPr sz="1400" b="1"/>
            </a:pPr>
            <a:endParaRPr lang="en-US"/>
          </a:p>
        </c:txPr>
        <c:crossAx val="474351864"/>
        <c:crosses val="autoZero"/>
        <c:crossBetween val="midCat"/>
        <c:majorUnit val="2"/>
      </c:valAx>
      <c:valAx>
        <c:axId val="474351864"/>
        <c:scaling>
          <c:orientation val="minMax"/>
          <c:max val="100"/>
          <c:min val="0"/>
        </c:scaling>
        <c:delete val="1"/>
        <c:axPos val="l"/>
        <c:majorGridlines>
          <c:spPr>
            <a:ln>
              <a:prstDash val="sysDash"/>
            </a:ln>
          </c:spPr>
        </c:majorGridlines>
        <c:numFmt formatCode="General" sourceLinked="1"/>
        <c:majorTickMark val="out"/>
        <c:minorTickMark val="none"/>
        <c:tickLblPos val="nextTo"/>
        <c:crossAx val="474351472"/>
        <c:crosses val="autoZero"/>
        <c:crossBetween val="midCat"/>
        <c:majorUnit val="2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472232973270934E-2"/>
          <c:y val="1.5873015873015872E-2"/>
          <c:w val="0.85609534197550097"/>
          <c:h val="0.7503039203432903"/>
        </c:manualLayout>
      </c:layout>
      <c:scatterChart>
        <c:scatterStyle val="lineMarker"/>
        <c:varyColors val="0"/>
        <c:ser>
          <c:idx val="0"/>
          <c:order val="0"/>
          <c:tx>
            <c:strRef>
              <c:f>Sheet1!$B$1</c:f>
              <c:strCache>
                <c:ptCount val="1"/>
                <c:pt idx="0">
                  <c:v>Myopathy (N=481)</c:v>
                </c:pt>
              </c:strCache>
            </c:strRef>
          </c:tx>
          <c:spPr>
            <a:ln w="41275">
              <a:solidFill>
                <a:srgbClr val="FFFF00"/>
              </a:solidFill>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Sheet1!$B$2:$B$25</c:f>
              <c:numCache>
                <c:formatCode>General</c:formatCode>
                <c:ptCount val="24"/>
                <c:pt idx="0">
                  <c:v>100</c:v>
                </c:pt>
                <c:pt idx="1">
                  <c:v>75.287999999999997</c:v>
                </c:pt>
                <c:pt idx="2">
                  <c:v>70.927000000000007</c:v>
                </c:pt>
                <c:pt idx="3">
                  <c:v>68.498999999999995</c:v>
                </c:pt>
                <c:pt idx="4">
                  <c:v>67.165999999999997</c:v>
                </c:pt>
                <c:pt idx="5">
                  <c:v>65.161000000000001</c:v>
                </c:pt>
                <c:pt idx="6">
                  <c:v>65.161000000000001</c:v>
                </c:pt>
                <c:pt idx="7">
                  <c:v>64.037999999999997</c:v>
                </c:pt>
                <c:pt idx="8">
                  <c:v>63.137999999999998</c:v>
                </c:pt>
                <c:pt idx="9">
                  <c:v>62.685000000000002</c:v>
                </c:pt>
                <c:pt idx="10">
                  <c:v>62.685000000000002</c:v>
                </c:pt>
                <c:pt idx="11">
                  <c:v>61.32</c:v>
                </c:pt>
                <c:pt idx="12">
                  <c:v>60.631999999999998</c:v>
                </c:pt>
                <c:pt idx="13">
                  <c:v>57.45</c:v>
                </c:pt>
                <c:pt idx="14">
                  <c:v>54.503</c:v>
                </c:pt>
                <c:pt idx="15">
                  <c:v>51.884</c:v>
                </c:pt>
                <c:pt idx="16">
                  <c:v>48.7</c:v>
                </c:pt>
                <c:pt idx="17">
                  <c:v>45.183</c:v>
                </c:pt>
                <c:pt idx="18">
                  <c:v>40.585999999999999</c:v>
                </c:pt>
                <c:pt idx="19">
                  <c:v>39.777999999999999</c:v>
                </c:pt>
                <c:pt idx="20">
                  <c:v>37.139000000000003</c:v>
                </c:pt>
                <c:pt idx="21">
                  <c:v>34.738</c:v>
                </c:pt>
                <c:pt idx="22">
                  <c:v>32.191000000000003</c:v>
                </c:pt>
                <c:pt idx="23">
                  <c:v>30.053000000000001</c:v>
                </c:pt>
              </c:numCache>
            </c:numRef>
          </c:yVal>
          <c:smooth val="0"/>
        </c:ser>
        <c:ser>
          <c:idx val="1"/>
          <c:order val="1"/>
          <c:tx>
            <c:strRef>
              <c:f>Sheet1!$C$1</c:f>
              <c:strCache>
                <c:ptCount val="1"/>
                <c:pt idx="0">
                  <c:v>Primary Failure (N=140)</c:v>
                </c:pt>
              </c:strCache>
            </c:strRef>
          </c:tx>
          <c:spPr>
            <a:ln w="41275">
              <a:solidFill>
                <a:srgbClr val="2EB82E"/>
              </a:solidFill>
              <a:prstDash val="solid"/>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Sheet1!$C$2:$C$25</c:f>
              <c:numCache>
                <c:formatCode>General</c:formatCode>
                <c:ptCount val="24"/>
                <c:pt idx="0">
                  <c:v>100</c:v>
                </c:pt>
                <c:pt idx="1">
                  <c:v>67.143000000000001</c:v>
                </c:pt>
                <c:pt idx="2">
                  <c:v>63.570999999999998</c:v>
                </c:pt>
                <c:pt idx="3">
                  <c:v>62.143000000000001</c:v>
                </c:pt>
                <c:pt idx="4">
                  <c:v>61.429000000000002</c:v>
                </c:pt>
                <c:pt idx="5">
                  <c:v>60</c:v>
                </c:pt>
                <c:pt idx="6">
                  <c:v>57.856999999999999</c:v>
                </c:pt>
                <c:pt idx="7">
                  <c:v>57.143000000000001</c:v>
                </c:pt>
                <c:pt idx="8">
                  <c:v>55</c:v>
                </c:pt>
                <c:pt idx="9">
                  <c:v>55</c:v>
                </c:pt>
                <c:pt idx="10">
                  <c:v>55</c:v>
                </c:pt>
                <c:pt idx="11">
                  <c:v>55</c:v>
                </c:pt>
                <c:pt idx="12">
                  <c:v>54.267000000000003</c:v>
                </c:pt>
                <c:pt idx="13">
                  <c:v>51.332999999999998</c:v>
                </c:pt>
                <c:pt idx="14">
                  <c:v>49.704000000000001</c:v>
                </c:pt>
                <c:pt idx="15">
                  <c:v>47.069000000000003</c:v>
                </c:pt>
                <c:pt idx="16">
                  <c:v>45.167000000000002</c:v>
                </c:pt>
                <c:pt idx="17">
                  <c:v>44.206000000000003</c:v>
                </c:pt>
                <c:pt idx="18">
                  <c:v>42.241</c:v>
                </c:pt>
                <c:pt idx="19">
                  <c:v>42.241</c:v>
                </c:pt>
                <c:pt idx="20">
                  <c:v>40.999000000000002</c:v>
                </c:pt>
                <c:pt idx="21">
                  <c:v>39.718000000000004</c:v>
                </c:pt>
                <c:pt idx="22">
                  <c:v>37.991</c:v>
                </c:pt>
                <c:pt idx="23">
                  <c:v>37.991</c:v>
                </c:pt>
              </c:numCache>
            </c:numRef>
          </c:yVal>
          <c:smooth val="0"/>
        </c:ser>
        <c:ser>
          <c:idx val="2"/>
          <c:order val="2"/>
          <c:tx>
            <c:strRef>
              <c:f>Sheet1!$D$1</c:f>
              <c:strCache>
                <c:ptCount val="1"/>
                <c:pt idx="0">
                  <c:v>CAD (N=1,202)</c:v>
                </c:pt>
              </c:strCache>
            </c:strRef>
          </c:tx>
          <c:spPr>
            <a:ln w="41275">
              <a:solidFill>
                <a:srgbClr val="FF0000"/>
              </a:solidFill>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Sheet1!$D$2:$D$25</c:f>
              <c:numCache>
                <c:formatCode>General</c:formatCode>
                <c:ptCount val="24"/>
                <c:pt idx="0">
                  <c:v>100</c:v>
                </c:pt>
                <c:pt idx="1">
                  <c:v>87.284999999999997</c:v>
                </c:pt>
                <c:pt idx="2">
                  <c:v>83.638999999999996</c:v>
                </c:pt>
                <c:pt idx="3">
                  <c:v>80.998999999999995</c:v>
                </c:pt>
                <c:pt idx="4">
                  <c:v>80.144999999999996</c:v>
                </c:pt>
                <c:pt idx="5">
                  <c:v>79.204999999999998</c:v>
                </c:pt>
                <c:pt idx="6">
                  <c:v>78.263999999999996</c:v>
                </c:pt>
                <c:pt idx="7">
                  <c:v>77.492999999999995</c:v>
                </c:pt>
                <c:pt idx="8">
                  <c:v>76.634</c:v>
                </c:pt>
                <c:pt idx="9">
                  <c:v>76.290000000000006</c:v>
                </c:pt>
                <c:pt idx="10">
                  <c:v>75.597999999999999</c:v>
                </c:pt>
                <c:pt idx="11">
                  <c:v>74.991</c:v>
                </c:pt>
                <c:pt idx="12">
                  <c:v>74.73</c:v>
                </c:pt>
                <c:pt idx="13">
                  <c:v>70.510000000000005</c:v>
                </c:pt>
                <c:pt idx="14">
                  <c:v>66.825999999999993</c:v>
                </c:pt>
                <c:pt idx="15">
                  <c:v>63.204999999999998</c:v>
                </c:pt>
                <c:pt idx="16">
                  <c:v>59.012999999999998</c:v>
                </c:pt>
                <c:pt idx="17">
                  <c:v>55.436999999999998</c:v>
                </c:pt>
                <c:pt idx="18">
                  <c:v>51.32</c:v>
                </c:pt>
                <c:pt idx="19">
                  <c:v>47.259</c:v>
                </c:pt>
                <c:pt idx="20">
                  <c:v>43.267000000000003</c:v>
                </c:pt>
                <c:pt idx="21">
                  <c:v>39.267000000000003</c:v>
                </c:pt>
                <c:pt idx="22">
                  <c:v>37.057000000000002</c:v>
                </c:pt>
                <c:pt idx="23">
                  <c:v>32.777999999999999</c:v>
                </c:pt>
              </c:numCache>
            </c:numRef>
          </c:yVal>
          <c:smooth val="0"/>
        </c:ser>
        <c:ser>
          <c:idx val="3"/>
          <c:order val="3"/>
          <c:tx>
            <c:strRef>
              <c:f>Sheet1!$E$1</c:f>
              <c:strCache>
                <c:ptCount val="1"/>
                <c:pt idx="0">
                  <c:v>Rejection (N=371)</c:v>
                </c:pt>
              </c:strCache>
            </c:strRef>
          </c:tx>
          <c:spPr>
            <a:ln w="41275">
              <a:solidFill>
                <a:srgbClr val="CC66FF"/>
              </a:solidFill>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Sheet1!$E$2:$E$25</c:f>
              <c:numCache>
                <c:formatCode>General</c:formatCode>
                <c:ptCount val="24"/>
                <c:pt idx="0">
                  <c:v>100</c:v>
                </c:pt>
                <c:pt idx="1">
                  <c:v>79.748000000000005</c:v>
                </c:pt>
                <c:pt idx="2">
                  <c:v>76.751000000000005</c:v>
                </c:pt>
                <c:pt idx="3">
                  <c:v>75.099999999999994</c:v>
                </c:pt>
                <c:pt idx="4">
                  <c:v>73.701999999999998</c:v>
                </c:pt>
                <c:pt idx="5">
                  <c:v>72.290000000000006</c:v>
                </c:pt>
                <c:pt idx="6">
                  <c:v>71.161000000000001</c:v>
                </c:pt>
                <c:pt idx="7">
                  <c:v>70.596000000000004</c:v>
                </c:pt>
                <c:pt idx="8">
                  <c:v>70.311999999999998</c:v>
                </c:pt>
                <c:pt idx="9">
                  <c:v>69.462000000000003</c:v>
                </c:pt>
                <c:pt idx="10">
                  <c:v>68.894999999999996</c:v>
                </c:pt>
                <c:pt idx="11">
                  <c:v>68.328000000000003</c:v>
                </c:pt>
                <c:pt idx="12">
                  <c:v>66.91</c:v>
                </c:pt>
                <c:pt idx="13">
                  <c:v>61.835999999999999</c:v>
                </c:pt>
                <c:pt idx="14">
                  <c:v>57.593000000000004</c:v>
                </c:pt>
                <c:pt idx="15">
                  <c:v>55.014000000000003</c:v>
                </c:pt>
                <c:pt idx="16">
                  <c:v>51.445999999999998</c:v>
                </c:pt>
                <c:pt idx="17">
                  <c:v>47.088000000000001</c:v>
                </c:pt>
                <c:pt idx="18">
                  <c:v>41.908999999999999</c:v>
                </c:pt>
                <c:pt idx="19">
                  <c:v>39.274999999999999</c:v>
                </c:pt>
                <c:pt idx="20">
                  <c:v>35.529000000000003</c:v>
                </c:pt>
                <c:pt idx="21">
                  <c:v>31.196000000000002</c:v>
                </c:pt>
                <c:pt idx="22">
                  <c:v>29.413</c:v>
                </c:pt>
                <c:pt idx="23">
                  <c:v>29.413</c:v>
                </c:pt>
              </c:numCache>
            </c:numRef>
          </c:yVal>
          <c:smooth val="0"/>
        </c:ser>
        <c:ser>
          <c:idx val="4"/>
          <c:order val="4"/>
          <c:tx>
            <c:strRef>
              <c:f>Sheet1!$F$1</c:f>
              <c:strCache>
                <c:ptCount val="1"/>
                <c:pt idx="0">
                  <c:v>Non-specific (N=499)</c:v>
                </c:pt>
              </c:strCache>
            </c:strRef>
          </c:tx>
          <c:spPr>
            <a:ln w="41275">
              <a:solidFill>
                <a:srgbClr val="00FF00"/>
              </a:solidFill>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Sheet1!$F$2:$F$25</c:f>
              <c:numCache>
                <c:formatCode>General</c:formatCode>
                <c:ptCount val="24"/>
                <c:pt idx="0">
                  <c:v>100</c:v>
                </c:pt>
                <c:pt idx="1">
                  <c:v>77.521000000000001</c:v>
                </c:pt>
                <c:pt idx="2">
                  <c:v>72.637</c:v>
                </c:pt>
                <c:pt idx="3">
                  <c:v>71.001999999999995</c:v>
                </c:pt>
                <c:pt idx="4">
                  <c:v>68.745000000000005</c:v>
                </c:pt>
                <c:pt idx="5">
                  <c:v>67.513999999999996</c:v>
                </c:pt>
                <c:pt idx="6">
                  <c:v>66.281999999999996</c:v>
                </c:pt>
                <c:pt idx="7">
                  <c:v>65.870999999999995</c:v>
                </c:pt>
                <c:pt idx="8">
                  <c:v>65.459000000000003</c:v>
                </c:pt>
                <c:pt idx="9">
                  <c:v>63.606000000000002</c:v>
                </c:pt>
                <c:pt idx="10">
                  <c:v>62.988999999999997</c:v>
                </c:pt>
                <c:pt idx="11">
                  <c:v>62.781999999999996</c:v>
                </c:pt>
                <c:pt idx="12">
                  <c:v>62.781999999999996</c:v>
                </c:pt>
                <c:pt idx="13">
                  <c:v>58.244</c:v>
                </c:pt>
                <c:pt idx="14">
                  <c:v>52.982999999999997</c:v>
                </c:pt>
                <c:pt idx="15">
                  <c:v>49.351999999999997</c:v>
                </c:pt>
                <c:pt idx="16">
                  <c:v>45.463999999999999</c:v>
                </c:pt>
                <c:pt idx="17">
                  <c:v>44.058999999999997</c:v>
                </c:pt>
                <c:pt idx="18">
                  <c:v>41.63</c:v>
                </c:pt>
                <c:pt idx="19">
                  <c:v>38.695</c:v>
                </c:pt>
                <c:pt idx="20">
                  <c:v>35.238</c:v>
                </c:pt>
                <c:pt idx="21">
                  <c:v>34.070999999999998</c:v>
                </c:pt>
                <c:pt idx="22">
                  <c:v>31.489000000000001</c:v>
                </c:pt>
                <c:pt idx="23">
                  <c:v>29.558</c:v>
                </c:pt>
              </c:numCache>
            </c:numRef>
          </c:yVal>
          <c:smooth val="0"/>
        </c:ser>
        <c:dLbls>
          <c:showLegendKey val="0"/>
          <c:showVal val="0"/>
          <c:showCatName val="0"/>
          <c:showSerName val="0"/>
          <c:showPercent val="0"/>
          <c:showBubbleSize val="0"/>
        </c:dLbls>
        <c:axId val="474356176"/>
        <c:axId val="474356568"/>
      </c:scatterChart>
      <c:valAx>
        <c:axId val="474356176"/>
        <c:scaling>
          <c:orientation val="minMax"/>
          <c:max val="12"/>
          <c:min val="0"/>
        </c:scaling>
        <c:delete val="0"/>
        <c:axPos val="b"/>
        <c:title>
          <c:tx>
            <c:rich>
              <a:bodyPr/>
              <a:lstStyle/>
              <a:p>
                <a:pPr>
                  <a:defRPr sz="1500"/>
                </a:pPr>
                <a:r>
                  <a:rPr lang="en-US" sz="1500" dirty="0" smtClean="0"/>
                  <a:t>Years</a:t>
                </a:r>
                <a:endParaRPr lang="en-US" sz="1500" dirty="0"/>
              </a:p>
            </c:rich>
          </c:tx>
          <c:layout/>
          <c:overlay val="0"/>
        </c:title>
        <c:numFmt formatCode="#,##0" sourceLinked="0"/>
        <c:majorTickMark val="out"/>
        <c:minorTickMark val="none"/>
        <c:tickLblPos val="nextTo"/>
        <c:txPr>
          <a:bodyPr rot="0"/>
          <a:lstStyle/>
          <a:p>
            <a:pPr>
              <a:defRPr sz="1400" b="1"/>
            </a:pPr>
            <a:endParaRPr lang="en-US"/>
          </a:p>
        </c:txPr>
        <c:crossAx val="474356568"/>
        <c:crosses val="autoZero"/>
        <c:crossBetween val="midCat"/>
        <c:majorUnit val="2"/>
      </c:valAx>
      <c:valAx>
        <c:axId val="474356568"/>
        <c:scaling>
          <c:orientation val="minMax"/>
          <c:max val="100"/>
          <c:min val="0"/>
        </c:scaling>
        <c:delete val="1"/>
        <c:axPos val="l"/>
        <c:majorGridlines>
          <c:spPr>
            <a:ln>
              <a:prstDash val="sysDash"/>
            </a:ln>
          </c:spPr>
        </c:majorGridlines>
        <c:numFmt formatCode="General" sourceLinked="1"/>
        <c:majorTickMark val="out"/>
        <c:minorTickMark val="none"/>
        <c:tickLblPos val="nextTo"/>
        <c:crossAx val="474356176"/>
        <c:crosses val="autoZero"/>
        <c:crossBetween val="midCat"/>
        <c:majorUnit val="2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0.11061492313460818"/>
          <c:w val="0.89827073606950636"/>
          <c:h val="0.76353143357080555"/>
        </c:manualLayout>
      </c:layout>
      <c:scatterChart>
        <c:scatterStyle val="lineMarker"/>
        <c:varyColors val="0"/>
        <c:ser>
          <c:idx val="0"/>
          <c:order val="0"/>
          <c:tx>
            <c:strRef>
              <c:f>Sheet1!$B$1</c:f>
              <c:strCache>
                <c:ptCount val="1"/>
                <c:pt idx="0">
                  <c:v>Primary 1982-1991 (N=20,608)</c:v>
                </c:pt>
              </c:strCache>
            </c:strRef>
          </c:tx>
          <c:spPr>
            <a:ln w="41275">
              <a:solidFill>
                <a:srgbClr val="00FFFF"/>
              </a:solidFill>
            </a:ln>
          </c:spPr>
          <c:marker>
            <c:symbol val="none"/>
          </c:marker>
          <c:xVal>
            <c:numRef>
              <c:f>Sheet1!$A$2:$A$28</c:f>
              <c:numCache>
                <c:formatCode>General</c:formatCode>
                <c:ptCount val="27"/>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Sheet1!$B$2:$B$28</c:f>
              <c:numCache>
                <c:formatCode>General</c:formatCode>
                <c:ptCount val="27"/>
                <c:pt idx="0">
                  <c:v>100</c:v>
                </c:pt>
                <c:pt idx="1">
                  <c:v>88.60199999999999</c:v>
                </c:pt>
                <c:pt idx="2">
                  <c:v>85.414000000000129</c:v>
                </c:pt>
                <c:pt idx="3">
                  <c:v>83.578000000000003</c:v>
                </c:pt>
                <c:pt idx="4">
                  <c:v>82.590999999999994</c:v>
                </c:pt>
                <c:pt idx="5">
                  <c:v>81.700999999999993</c:v>
                </c:pt>
                <c:pt idx="6">
                  <c:v>80.992000000000004</c:v>
                </c:pt>
                <c:pt idx="7">
                  <c:v>80.325999999999979</c:v>
                </c:pt>
                <c:pt idx="8">
                  <c:v>79.669999999999987</c:v>
                </c:pt>
                <c:pt idx="9">
                  <c:v>79.111999999999995</c:v>
                </c:pt>
                <c:pt idx="10">
                  <c:v>78.623999999999981</c:v>
                </c:pt>
                <c:pt idx="11">
                  <c:v>78.169999999999987</c:v>
                </c:pt>
                <c:pt idx="12">
                  <c:v>77.774999999999991</c:v>
                </c:pt>
                <c:pt idx="13">
                  <c:v>73.598000000000013</c:v>
                </c:pt>
                <c:pt idx="14">
                  <c:v>70.152999999999949</c:v>
                </c:pt>
                <c:pt idx="15">
                  <c:v>66.790999999999997</c:v>
                </c:pt>
                <c:pt idx="16">
                  <c:v>63.503</c:v>
                </c:pt>
                <c:pt idx="17">
                  <c:v>59.813000000000002</c:v>
                </c:pt>
                <c:pt idx="18">
                  <c:v>55.974000000000004</c:v>
                </c:pt>
                <c:pt idx="19">
                  <c:v>52.164000000000001</c:v>
                </c:pt>
                <c:pt idx="20">
                  <c:v>48.652000000000001</c:v>
                </c:pt>
                <c:pt idx="21">
                  <c:v>45.152000000000001</c:v>
                </c:pt>
                <c:pt idx="22">
                  <c:v>41.850999999999999</c:v>
                </c:pt>
                <c:pt idx="23">
                  <c:v>38.535000000000011</c:v>
                </c:pt>
                <c:pt idx="24">
                  <c:v>35.606000000000002</c:v>
                </c:pt>
                <c:pt idx="25">
                  <c:v>32.759</c:v>
                </c:pt>
                <c:pt idx="26">
                  <c:v>29.885000000000002</c:v>
                </c:pt>
              </c:numCache>
            </c:numRef>
          </c:yVal>
          <c:smooth val="0"/>
        </c:ser>
        <c:ser>
          <c:idx val="1"/>
          <c:order val="1"/>
          <c:tx>
            <c:strRef>
              <c:f>Sheet1!$C$1</c:f>
              <c:strCache>
                <c:ptCount val="1"/>
                <c:pt idx="0">
                  <c:v>Primary 1992-2001 (N=38,376)</c:v>
                </c:pt>
              </c:strCache>
            </c:strRef>
          </c:tx>
          <c:spPr>
            <a:ln w="41275">
              <a:solidFill>
                <a:srgbClr val="00FF00"/>
              </a:solidFill>
              <a:prstDash val="solid"/>
            </a:ln>
          </c:spPr>
          <c:marker>
            <c:symbol val="none"/>
          </c:marker>
          <c:xVal>
            <c:numRef>
              <c:f>Sheet1!$A$2:$A$28</c:f>
              <c:numCache>
                <c:formatCode>General</c:formatCode>
                <c:ptCount val="27"/>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Sheet1!$C$2:$C$28</c:f>
              <c:numCache>
                <c:formatCode>General</c:formatCode>
                <c:ptCount val="27"/>
                <c:pt idx="0">
                  <c:v>100</c:v>
                </c:pt>
                <c:pt idx="1">
                  <c:v>89.896000000000001</c:v>
                </c:pt>
                <c:pt idx="2">
                  <c:v>87.396000000000001</c:v>
                </c:pt>
                <c:pt idx="3">
                  <c:v>86.155999999999949</c:v>
                </c:pt>
                <c:pt idx="4">
                  <c:v>85.363</c:v>
                </c:pt>
                <c:pt idx="5">
                  <c:v>84.644999999999996</c:v>
                </c:pt>
                <c:pt idx="6">
                  <c:v>84.046999999999997</c:v>
                </c:pt>
                <c:pt idx="7">
                  <c:v>83.494000000000113</c:v>
                </c:pt>
                <c:pt idx="8">
                  <c:v>82.961000000000027</c:v>
                </c:pt>
                <c:pt idx="9">
                  <c:v>82.444000000000145</c:v>
                </c:pt>
                <c:pt idx="10">
                  <c:v>81.974999999999994</c:v>
                </c:pt>
                <c:pt idx="11">
                  <c:v>81.644999999999996</c:v>
                </c:pt>
                <c:pt idx="12">
                  <c:v>81.233000000000004</c:v>
                </c:pt>
                <c:pt idx="13">
                  <c:v>77.650999999999982</c:v>
                </c:pt>
                <c:pt idx="14">
                  <c:v>74.84</c:v>
                </c:pt>
                <c:pt idx="15">
                  <c:v>72.012</c:v>
                </c:pt>
                <c:pt idx="16">
                  <c:v>69.016999999999996</c:v>
                </c:pt>
                <c:pt idx="17">
                  <c:v>65.964000000000027</c:v>
                </c:pt>
                <c:pt idx="18">
                  <c:v>62.772000000000013</c:v>
                </c:pt>
                <c:pt idx="19">
                  <c:v>59.469000000000001</c:v>
                </c:pt>
                <c:pt idx="20">
                  <c:v>56.147000000000006</c:v>
                </c:pt>
                <c:pt idx="21">
                  <c:v>52.874000000000002</c:v>
                </c:pt>
                <c:pt idx="22">
                  <c:v>49.477000000000004</c:v>
                </c:pt>
                <c:pt idx="23">
                  <c:v>46.13</c:v>
                </c:pt>
                <c:pt idx="24">
                  <c:v>42.783000000000001</c:v>
                </c:pt>
                <c:pt idx="25">
                  <c:v>39.571000000000005</c:v>
                </c:pt>
                <c:pt idx="26">
                  <c:v>36.037000000000006</c:v>
                </c:pt>
              </c:numCache>
            </c:numRef>
          </c:yVal>
          <c:smooth val="0"/>
        </c:ser>
        <c:ser>
          <c:idx val="2"/>
          <c:order val="2"/>
          <c:tx>
            <c:strRef>
              <c:f>Sheet1!$D$1</c:f>
              <c:strCache>
                <c:ptCount val="1"/>
                <c:pt idx="0">
                  <c:v>Primary 2002-6/2012 (N=35,228)</c:v>
                </c:pt>
              </c:strCache>
            </c:strRef>
          </c:tx>
          <c:spPr>
            <a:ln w="41275">
              <a:solidFill>
                <a:srgbClr val="FF0000"/>
              </a:solidFill>
            </a:ln>
          </c:spPr>
          <c:marker>
            <c:symbol val="none"/>
          </c:marker>
          <c:xVal>
            <c:numRef>
              <c:f>Sheet1!$A$2:$A$28</c:f>
              <c:numCache>
                <c:formatCode>General</c:formatCode>
                <c:ptCount val="27"/>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Sheet1!$D$2:$D$28</c:f>
              <c:numCache>
                <c:formatCode>General</c:formatCode>
                <c:ptCount val="27"/>
                <c:pt idx="0">
                  <c:v>100</c:v>
                </c:pt>
                <c:pt idx="1">
                  <c:v>91.988</c:v>
                </c:pt>
                <c:pt idx="2">
                  <c:v>90.137999999999991</c:v>
                </c:pt>
                <c:pt idx="3">
                  <c:v>88.990000000000023</c:v>
                </c:pt>
                <c:pt idx="4">
                  <c:v>88.191999999999993</c:v>
                </c:pt>
                <c:pt idx="5">
                  <c:v>87.54</c:v>
                </c:pt>
                <c:pt idx="6">
                  <c:v>86.997000000000114</c:v>
                </c:pt>
                <c:pt idx="7">
                  <c:v>86.472999999999999</c:v>
                </c:pt>
                <c:pt idx="8">
                  <c:v>85.995999999999995</c:v>
                </c:pt>
                <c:pt idx="9">
                  <c:v>85.585999999999999</c:v>
                </c:pt>
                <c:pt idx="10">
                  <c:v>85.198999999999998</c:v>
                </c:pt>
                <c:pt idx="11">
                  <c:v>84.85499999999999</c:v>
                </c:pt>
                <c:pt idx="12">
                  <c:v>84.498999999999995</c:v>
                </c:pt>
                <c:pt idx="13">
                  <c:v>81.188000000000002</c:v>
                </c:pt>
                <c:pt idx="14">
                  <c:v>78.337999999999994</c:v>
                </c:pt>
                <c:pt idx="15">
                  <c:v>75.549000000000007</c:v>
                </c:pt>
                <c:pt idx="16">
                  <c:v>72.796000000000006</c:v>
                </c:pt>
                <c:pt idx="17">
                  <c:v>69.962000000000003</c:v>
                </c:pt>
                <c:pt idx="18">
                  <c:v>67.057999999999993</c:v>
                </c:pt>
                <c:pt idx="19">
                  <c:v>63.868000000000002</c:v>
                </c:pt>
                <c:pt idx="20">
                  <c:v>60.656000000000006</c:v>
                </c:pt>
                <c:pt idx="21">
                  <c:v>57.102000000000011</c:v>
                </c:pt>
              </c:numCache>
            </c:numRef>
          </c:yVal>
          <c:smooth val="0"/>
        </c:ser>
        <c:ser>
          <c:idx val="3"/>
          <c:order val="3"/>
          <c:tx>
            <c:strRef>
              <c:f>Sheet1!$E$1</c:f>
              <c:strCache>
                <c:ptCount val="1"/>
                <c:pt idx="0">
                  <c:v>Retransplant 1982-1991 (N=733)</c:v>
                </c:pt>
              </c:strCache>
            </c:strRef>
          </c:tx>
          <c:spPr>
            <a:ln w="41275">
              <a:solidFill>
                <a:srgbClr val="9933FF"/>
              </a:solidFill>
            </a:ln>
          </c:spPr>
          <c:marker>
            <c:symbol val="none"/>
          </c:marker>
          <c:xVal>
            <c:numRef>
              <c:f>Sheet1!$A$2:$A$28</c:f>
              <c:numCache>
                <c:formatCode>General</c:formatCode>
                <c:ptCount val="27"/>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Sheet1!$E$2:$E$28</c:f>
              <c:numCache>
                <c:formatCode>General</c:formatCode>
                <c:ptCount val="27"/>
                <c:pt idx="0">
                  <c:v>100</c:v>
                </c:pt>
                <c:pt idx="1">
                  <c:v>71.927000000000007</c:v>
                </c:pt>
                <c:pt idx="2">
                  <c:v>65.715999999999994</c:v>
                </c:pt>
                <c:pt idx="3">
                  <c:v>62.661000000000001</c:v>
                </c:pt>
                <c:pt idx="4">
                  <c:v>60.988</c:v>
                </c:pt>
                <c:pt idx="5">
                  <c:v>60.290000000000013</c:v>
                </c:pt>
                <c:pt idx="6">
                  <c:v>59.031000000000006</c:v>
                </c:pt>
                <c:pt idx="7">
                  <c:v>58.187000000000005</c:v>
                </c:pt>
                <c:pt idx="8">
                  <c:v>57.198000000000057</c:v>
                </c:pt>
                <c:pt idx="9">
                  <c:v>56.207000000000001</c:v>
                </c:pt>
                <c:pt idx="10">
                  <c:v>55.499000000000002</c:v>
                </c:pt>
                <c:pt idx="11">
                  <c:v>54.931000000000004</c:v>
                </c:pt>
                <c:pt idx="12">
                  <c:v>54.361000000000004</c:v>
                </c:pt>
                <c:pt idx="13">
                  <c:v>49.768000000000058</c:v>
                </c:pt>
                <c:pt idx="14">
                  <c:v>46.247</c:v>
                </c:pt>
                <c:pt idx="15">
                  <c:v>43.121000000000002</c:v>
                </c:pt>
                <c:pt idx="16">
                  <c:v>39.175000000000011</c:v>
                </c:pt>
                <c:pt idx="17">
                  <c:v>35.766000000000012</c:v>
                </c:pt>
                <c:pt idx="18">
                  <c:v>32.914999999999999</c:v>
                </c:pt>
                <c:pt idx="19">
                  <c:v>30.295000000000002</c:v>
                </c:pt>
                <c:pt idx="20">
                  <c:v>27.059000000000001</c:v>
                </c:pt>
                <c:pt idx="21">
                  <c:v>23.482999999999965</c:v>
                </c:pt>
                <c:pt idx="22">
                  <c:v>22.381999999999987</c:v>
                </c:pt>
                <c:pt idx="23">
                  <c:v>18.884</c:v>
                </c:pt>
                <c:pt idx="24">
                  <c:v>17.253</c:v>
                </c:pt>
                <c:pt idx="25">
                  <c:v>15.779</c:v>
                </c:pt>
                <c:pt idx="26">
                  <c:v>14.686</c:v>
                </c:pt>
              </c:numCache>
            </c:numRef>
          </c:yVal>
          <c:smooth val="0"/>
        </c:ser>
        <c:ser>
          <c:idx val="4"/>
          <c:order val="4"/>
          <c:tx>
            <c:strRef>
              <c:f>Sheet1!$F$1</c:f>
              <c:strCache>
                <c:ptCount val="1"/>
                <c:pt idx="0">
                  <c:v>Retransplant 1992-2001 (N=1,070)</c:v>
                </c:pt>
              </c:strCache>
            </c:strRef>
          </c:tx>
          <c:spPr>
            <a:ln w="41275">
              <a:solidFill>
                <a:srgbClr val="FF66FF"/>
              </a:solidFill>
            </a:ln>
          </c:spPr>
          <c:marker>
            <c:symbol val="none"/>
          </c:marker>
          <c:xVal>
            <c:numRef>
              <c:f>Sheet1!$A$2:$A$28</c:f>
              <c:numCache>
                <c:formatCode>General</c:formatCode>
                <c:ptCount val="27"/>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Sheet1!$F$2:$F$28</c:f>
              <c:numCache>
                <c:formatCode>General</c:formatCode>
                <c:ptCount val="27"/>
                <c:pt idx="0">
                  <c:v>100</c:v>
                </c:pt>
                <c:pt idx="1">
                  <c:v>78.468999999999994</c:v>
                </c:pt>
                <c:pt idx="2">
                  <c:v>75.049000000000007</c:v>
                </c:pt>
                <c:pt idx="3">
                  <c:v>73.046000000000006</c:v>
                </c:pt>
                <c:pt idx="4">
                  <c:v>71.711000000000027</c:v>
                </c:pt>
                <c:pt idx="5">
                  <c:v>70.185999999999979</c:v>
                </c:pt>
                <c:pt idx="6">
                  <c:v>69.326999999999998</c:v>
                </c:pt>
                <c:pt idx="7">
                  <c:v>68.563000000000002</c:v>
                </c:pt>
                <c:pt idx="8">
                  <c:v>67.988</c:v>
                </c:pt>
                <c:pt idx="9">
                  <c:v>67.414000000000129</c:v>
                </c:pt>
                <c:pt idx="10">
                  <c:v>66.933000000000007</c:v>
                </c:pt>
                <c:pt idx="11">
                  <c:v>65.971999999999994</c:v>
                </c:pt>
                <c:pt idx="12">
                  <c:v>65.778999999999982</c:v>
                </c:pt>
                <c:pt idx="13">
                  <c:v>61.71</c:v>
                </c:pt>
                <c:pt idx="14">
                  <c:v>57.779000000000003</c:v>
                </c:pt>
                <c:pt idx="15">
                  <c:v>54.678000000000011</c:v>
                </c:pt>
                <c:pt idx="16">
                  <c:v>51.127000000000002</c:v>
                </c:pt>
                <c:pt idx="17">
                  <c:v>48.419000000000004</c:v>
                </c:pt>
                <c:pt idx="18">
                  <c:v>44.03</c:v>
                </c:pt>
                <c:pt idx="19">
                  <c:v>41.511000000000003</c:v>
                </c:pt>
                <c:pt idx="20">
                  <c:v>38.172000000000011</c:v>
                </c:pt>
                <c:pt idx="21">
                  <c:v>36.122000000000057</c:v>
                </c:pt>
                <c:pt idx="22">
                  <c:v>33.796000000000063</c:v>
                </c:pt>
                <c:pt idx="23">
                  <c:v>32.442</c:v>
                </c:pt>
                <c:pt idx="24">
                  <c:v>29.632999999999999</c:v>
                </c:pt>
                <c:pt idx="25">
                  <c:v>27.478999999999989</c:v>
                </c:pt>
                <c:pt idx="26">
                  <c:v>25.239000000000001</c:v>
                </c:pt>
              </c:numCache>
            </c:numRef>
          </c:yVal>
          <c:smooth val="0"/>
        </c:ser>
        <c:ser>
          <c:idx val="5"/>
          <c:order val="5"/>
          <c:tx>
            <c:strRef>
              <c:f>Sheet1!$G$1</c:f>
              <c:strCache>
                <c:ptCount val="1"/>
                <c:pt idx="0">
                  <c:v>Retransplant 2002-6/2012 (N=1,134)</c:v>
                </c:pt>
              </c:strCache>
            </c:strRef>
          </c:tx>
          <c:spPr>
            <a:ln w="41275">
              <a:solidFill>
                <a:srgbClr val="FFFF00"/>
              </a:solidFill>
            </a:ln>
          </c:spPr>
          <c:marker>
            <c:symbol val="none"/>
          </c:marker>
          <c:xVal>
            <c:numRef>
              <c:f>Sheet1!$A$2:$A$28</c:f>
              <c:numCache>
                <c:formatCode>General</c:formatCode>
                <c:ptCount val="27"/>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Sheet1!$G$2:$G$28</c:f>
              <c:numCache>
                <c:formatCode>General</c:formatCode>
                <c:ptCount val="27"/>
                <c:pt idx="0">
                  <c:v>100</c:v>
                </c:pt>
                <c:pt idx="1">
                  <c:v>88.349000000000004</c:v>
                </c:pt>
                <c:pt idx="2">
                  <c:v>85.516000000000005</c:v>
                </c:pt>
                <c:pt idx="3">
                  <c:v>84.034999999999997</c:v>
                </c:pt>
                <c:pt idx="4">
                  <c:v>83.194000000000003</c:v>
                </c:pt>
                <c:pt idx="5">
                  <c:v>81.88</c:v>
                </c:pt>
                <c:pt idx="6">
                  <c:v>81.126999999999981</c:v>
                </c:pt>
                <c:pt idx="7">
                  <c:v>80.561000000000007</c:v>
                </c:pt>
                <c:pt idx="8">
                  <c:v>79.711000000000027</c:v>
                </c:pt>
                <c:pt idx="9">
                  <c:v>79.141999999999996</c:v>
                </c:pt>
                <c:pt idx="10">
                  <c:v>78.762</c:v>
                </c:pt>
                <c:pt idx="11">
                  <c:v>78.570999999999998</c:v>
                </c:pt>
                <c:pt idx="12">
                  <c:v>77.705000000000013</c:v>
                </c:pt>
                <c:pt idx="13">
                  <c:v>74.036000000000001</c:v>
                </c:pt>
                <c:pt idx="14">
                  <c:v>69.828000000000003</c:v>
                </c:pt>
                <c:pt idx="15">
                  <c:v>67.065000000000012</c:v>
                </c:pt>
                <c:pt idx="16">
                  <c:v>64.092000000000013</c:v>
                </c:pt>
                <c:pt idx="17">
                  <c:v>61.287000000000006</c:v>
                </c:pt>
                <c:pt idx="18">
                  <c:v>58.063000000000002</c:v>
                </c:pt>
                <c:pt idx="19">
                  <c:v>54.705000000000013</c:v>
                </c:pt>
                <c:pt idx="20">
                  <c:v>51.68</c:v>
                </c:pt>
                <c:pt idx="21">
                  <c:v>49.334000000000003</c:v>
                </c:pt>
              </c:numCache>
            </c:numRef>
          </c:yVal>
          <c:smooth val="0"/>
        </c:ser>
        <c:dLbls>
          <c:showLegendKey val="0"/>
          <c:showVal val="0"/>
          <c:showCatName val="0"/>
          <c:showSerName val="0"/>
          <c:showPercent val="0"/>
          <c:showBubbleSize val="0"/>
        </c:dLbls>
        <c:axId val="572183328"/>
        <c:axId val="474355784"/>
      </c:scatterChart>
      <c:valAx>
        <c:axId val="572183328"/>
        <c:scaling>
          <c:orientation val="minMax"/>
          <c:max val="1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74355784"/>
        <c:crosses val="autoZero"/>
        <c:crossBetween val="midCat"/>
        <c:majorUnit val="1"/>
      </c:valAx>
      <c:valAx>
        <c:axId val="47435578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72183328"/>
        <c:crosses val="autoZero"/>
        <c:crossBetween val="midCat"/>
        <c:majorUnit val="20"/>
      </c:valAx>
      <c:spPr>
        <a:solidFill>
          <a:schemeClr val="bg2"/>
        </a:solidFill>
        <a:ln>
          <a:solidFill>
            <a:schemeClr val="tx1"/>
          </a:solidFill>
        </a:ln>
      </c:spPr>
    </c:plotArea>
    <c:legend>
      <c:legendPos val="r"/>
      <c:layout>
        <c:manualLayout>
          <c:xMode val="edge"/>
          <c:yMode val="edge"/>
          <c:x val="9.7345132743362831E-2"/>
          <c:y val="1.4336957880264968E-2"/>
          <c:w val="0.86734513274336389"/>
          <c:h val="0.1423372078490189"/>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0.14236095488063993"/>
          <c:w val="0.8982707360695068"/>
          <c:h val="0.7053303753697453"/>
        </c:manualLayout>
      </c:layout>
      <c:scatterChart>
        <c:scatterStyle val="lineMarker"/>
        <c:varyColors val="0"/>
        <c:ser>
          <c:idx val="0"/>
          <c:order val="0"/>
          <c:tx>
            <c:strRef>
              <c:f>Sheet1!$B$1</c:f>
              <c:strCache>
                <c:ptCount val="1"/>
                <c:pt idx="0">
                  <c:v>Primary 1982-1991 (N=15,563)</c:v>
                </c:pt>
              </c:strCache>
            </c:strRef>
          </c:tx>
          <c:spPr>
            <a:ln w="41275">
              <a:solidFill>
                <a:srgbClr val="00FFFF"/>
              </a:solidFill>
            </a:ln>
          </c:spPr>
          <c:marker>
            <c:symbol val="none"/>
          </c:marker>
          <c:xVal>
            <c:numRef>
              <c:f>Sheet1!$A$2:$A$28</c:f>
              <c:numCache>
                <c:formatCode>General</c:formatCode>
                <c:ptCount val="27"/>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Sheet1!$B$2:$B$28</c:f>
              <c:numCache>
                <c:formatCode>General</c:formatCode>
                <c:ptCount val="27"/>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94.628999999999948</c:v>
                </c:pt>
                <c:pt idx="14">
                  <c:v>90.2</c:v>
                </c:pt>
                <c:pt idx="15">
                  <c:v>85.876999999999981</c:v>
                </c:pt>
                <c:pt idx="16">
                  <c:v>81.649999999999991</c:v>
                </c:pt>
                <c:pt idx="17">
                  <c:v>76.905000000000001</c:v>
                </c:pt>
                <c:pt idx="18">
                  <c:v>71.968999999999994</c:v>
                </c:pt>
                <c:pt idx="19">
                  <c:v>67.069999999999993</c:v>
                </c:pt>
                <c:pt idx="20">
                  <c:v>62.554000000000002</c:v>
                </c:pt>
                <c:pt idx="21">
                  <c:v>58.054000000000002</c:v>
                </c:pt>
                <c:pt idx="22">
                  <c:v>53.81</c:v>
                </c:pt>
                <c:pt idx="23">
                  <c:v>49.547000000000004</c:v>
                </c:pt>
                <c:pt idx="24">
                  <c:v>45.78</c:v>
                </c:pt>
                <c:pt idx="25">
                  <c:v>42.120000000000012</c:v>
                </c:pt>
                <c:pt idx="26">
                  <c:v>38.425000000000011</c:v>
                </c:pt>
              </c:numCache>
            </c:numRef>
          </c:yVal>
          <c:smooth val="0"/>
        </c:ser>
        <c:ser>
          <c:idx val="1"/>
          <c:order val="1"/>
          <c:tx>
            <c:strRef>
              <c:f>Sheet1!$C$1</c:f>
              <c:strCache>
                <c:ptCount val="1"/>
                <c:pt idx="0">
                  <c:v>Primary 1992-2001 (N=30,172)</c:v>
                </c:pt>
              </c:strCache>
            </c:strRef>
          </c:tx>
          <c:spPr>
            <a:ln w="41275">
              <a:solidFill>
                <a:srgbClr val="00FF00"/>
              </a:solidFill>
              <a:prstDash val="solid"/>
            </a:ln>
          </c:spPr>
          <c:marker>
            <c:symbol val="none"/>
          </c:marker>
          <c:xVal>
            <c:numRef>
              <c:f>Sheet1!$A$2:$A$28</c:f>
              <c:numCache>
                <c:formatCode>General</c:formatCode>
                <c:ptCount val="27"/>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Sheet1!$C$2:$C$28</c:f>
              <c:numCache>
                <c:formatCode>General</c:formatCode>
                <c:ptCount val="27"/>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95.59</c:v>
                </c:pt>
                <c:pt idx="14">
                  <c:v>92.128999999999948</c:v>
                </c:pt>
                <c:pt idx="15">
                  <c:v>88.647999999999996</c:v>
                </c:pt>
                <c:pt idx="16">
                  <c:v>84.962000000000003</c:v>
                </c:pt>
                <c:pt idx="17">
                  <c:v>81.203000000000003</c:v>
                </c:pt>
                <c:pt idx="18">
                  <c:v>77.274000000000001</c:v>
                </c:pt>
                <c:pt idx="19">
                  <c:v>73.206999999999994</c:v>
                </c:pt>
                <c:pt idx="20">
                  <c:v>69.119</c:v>
                </c:pt>
                <c:pt idx="21">
                  <c:v>65.087999999999994</c:v>
                </c:pt>
                <c:pt idx="22">
                  <c:v>60.908000000000001</c:v>
                </c:pt>
                <c:pt idx="23">
                  <c:v>56.787000000000006</c:v>
                </c:pt>
                <c:pt idx="24">
                  <c:v>52.667000000000002</c:v>
                </c:pt>
                <c:pt idx="25">
                  <c:v>48.712000000000003</c:v>
                </c:pt>
                <c:pt idx="26">
                  <c:v>44.362000000000002</c:v>
                </c:pt>
              </c:numCache>
            </c:numRef>
          </c:yVal>
          <c:smooth val="0"/>
        </c:ser>
        <c:ser>
          <c:idx val="2"/>
          <c:order val="2"/>
          <c:tx>
            <c:strRef>
              <c:f>Sheet1!$D$1</c:f>
              <c:strCache>
                <c:ptCount val="1"/>
                <c:pt idx="0">
                  <c:v>Primary 2002-6/2012 (N=27,527)</c:v>
                </c:pt>
              </c:strCache>
            </c:strRef>
          </c:tx>
          <c:spPr>
            <a:ln w="41275">
              <a:solidFill>
                <a:srgbClr val="FF0000"/>
              </a:solidFill>
            </a:ln>
          </c:spPr>
          <c:marker>
            <c:symbol val="none"/>
          </c:marker>
          <c:xVal>
            <c:numRef>
              <c:f>Sheet1!$A$2:$A$28</c:f>
              <c:numCache>
                <c:formatCode>General</c:formatCode>
                <c:ptCount val="27"/>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Sheet1!$D$2:$D$28</c:f>
              <c:numCache>
                <c:formatCode>General</c:formatCode>
                <c:ptCount val="27"/>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96.081000000000003</c:v>
                </c:pt>
                <c:pt idx="14">
                  <c:v>92.708000000000013</c:v>
                </c:pt>
                <c:pt idx="15">
                  <c:v>89.408000000000001</c:v>
                </c:pt>
                <c:pt idx="16">
                  <c:v>86.149999999999991</c:v>
                </c:pt>
                <c:pt idx="17">
                  <c:v>82.796000000000006</c:v>
                </c:pt>
                <c:pt idx="18">
                  <c:v>79.35899999999998</c:v>
                </c:pt>
                <c:pt idx="19">
                  <c:v>75.584000000000003</c:v>
                </c:pt>
                <c:pt idx="20">
                  <c:v>71.783000000000001</c:v>
                </c:pt>
                <c:pt idx="21">
                  <c:v>67.576999999999998</c:v>
                </c:pt>
              </c:numCache>
            </c:numRef>
          </c:yVal>
          <c:smooth val="0"/>
        </c:ser>
        <c:ser>
          <c:idx val="3"/>
          <c:order val="3"/>
          <c:tx>
            <c:strRef>
              <c:f>Sheet1!$E$1</c:f>
              <c:strCache>
                <c:ptCount val="1"/>
                <c:pt idx="0">
                  <c:v>Retransplant 1982-1991 (N=381)</c:v>
                </c:pt>
              </c:strCache>
            </c:strRef>
          </c:tx>
          <c:spPr>
            <a:ln w="41275">
              <a:solidFill>
                <a:srgbClr val="9933FF"/>
              </a:solidFill>
            </a:ln>
          </c:spPr>
          <c:marker>
            <c:symbol val="none"/>
          </c:marker>
          <c:xVal>
            <c:numRef>
              <c:f>Sheet1!$A$2:$A$28</c:f>
              <c:numCache>
                <c:formatCode>General</c:formatCode>
                <c:ptCount val="27"/>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Sheet1!$E$2:$E$28</c:f>
              <c:numCache>
                <c:formatCode>General</c:formatCode>
                <c:ptCount val="27"/>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91.55</c:v>
                </c:pt>
                <c:pt idx="14">
                  <c:v>85.073999999999998</c:v>
                </c:pt>
                <c:pt idx="15">
                  <c:v>79.322999999999979</c:v>
                </c:pt>
                <c:pt idx="16">
                  <c:v>72.063999999999993</c:v>
                </c:pt>
                <c:pt idx="17">
                  <c:v>65.793000000000006</c:v>
                </c:pt>
                <c:pt idx="18">
                  <c:v>60.549000000000007</c:v>
                </c:pt>
                <c:pt idx="19">
                  <c:v>55.729000000000013</c:v>
                </c:pt>
                <c:pt idx="20">
                  <c:v>49.777000000000001</c:v>
                </c:pt>
                <c:pt idx="21">
                  <c:v>43.199000000000012</c:v>
                </c:pt>
                <c:pt idx="22">
                  <c:v>41.173000000000002</c:v>
                </c:pt>
                <c:pt idx="23">
                  <c:v>34.738000000000056</c:v>
                </c:pt>
                <c:pt idx="24">
                  <c:v>31.736999999999988</c:v>
                </c:pt>
                <c:pt idx="25">
                  <c:v>29.026</c:v>
                </c:pt>
                <c:pt idx="26">
                  <c:v>27.015000000000001</c:v>
                </c:pt>
              </c:numCache>
            </c:numRef>
          </c:yVal>
          <c:smooth val="0"/>
        </c:ser>
        <c:ser>
          <c:idx val="4"/>
          <c:order val="4"/>
          <c:tx>
            <c:strRef>
              <c:f>Sheet1!$F$1</c:f>
              <c:strCache>
                <c:ptCount val="1"/>
                <c:pt idx="0">
                  <c:v>Retransplant 1992-2001 (N=683)</c:v>
                </c:pt>
              </c:strCache>
            </c:strRef>
          </c:tx>
          <c:spPr>
            <a:ln w="41275">
              <a:solidFill>
                <a:srgbClr val="FF66FF"/>
              </a:solidFill>
            </a:ln>
          </c:spPr>
          <c:marker>
            <c:symbol val="none"/>
          </c:marker>
          <c:xVal>
            <c:numRef>
              <c:f>Sheet1!$A$2:$A$28</c:f>
              <c:numCache>
                <c:formatCode>General</c:formatCode>
                <c:ptCount val="27"/>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Sheet1!$F$2:$F$28</c:f>
              <c:numCache>
                <c:formatCode>General</c:formatCode>
                <c:ptCount val="27"/>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93.813999999999993</c:v>
                </c:pt>
                <c:pt idx="14">
                  <c:v>87.837000000000003</c:v>
                </c:pt>
                <c:pt idx="15">
                  <c:v>83.122999999999948</c:v>
                </c:pt>
                <c:pt idx="16">
                  <c:v>77.724000000000004</c:v>
                </c:pt>
                <c:pt idx="17">
                  <c:v>73.60899999999998</c:v>
                </c:pt>
                <c:pt idx="18">
                  <c:v>66.935000000000002</c:v>
                </c:pt>
                <c:pt idx="19">
                  <c:v>63.106000000000002</c:v>
                </c:pt>
                <c:pt idx="20">
                  <c:v>58.03</c:v>
                </c:pt>
                <c:pt idx="21">
                  <c:v>54.914000000000001</c:v>
                </c:pt>
                <c:pt idx="22">
                  <c:v>51.378</c:v>
                </c:pt>
                <c:pt idx="23">
                  <c:v>49.32</c:v>
                </c:pt>
                <c:pt idx="24">
                  <c:v>45.049000000000007</c:v>
                </c:pt>
                <c:pt idx="25">
                  <c:v>41.775000000000013</c:v>
                </c:pt>
                <c:pt idx="26">
                  <c:v>38.369</c:v>
                </c:pt>
              </c:numCache>
            </c:numRef>
          </c:yVal>
          <c:smooth val="0"/>
        </c:ser>
        <c:ser>
          <c:idx val="5"/>
          <c:order val="5"/>
          <c:tx>
            <c:strRef>
              <c:f>Sheet1!$G$1</c:f>
              <c:strCache>
                <c:ptCount val="1"/>
                <c:pt idx="0">
                  <c:v>Retransplant 2002-6/2012 (N=793)</c:v>
                </c:pt>
              </c:strCache>
            </c:strRef>
          </c:tx>
          <c:spPr>
            <a:ln w="41275">
              <a:solidFill>
                <a:srgbClr val="FFFF00"/>
              </a:solidFill>
            </a:ln>
          </c:spPr>
          <c:marker>
            <c:symbol val="none"/>
          </c:marker>
          <c:xVal>
            <c:numRef>
              <c:f>Sheet1!$A$2:$A$28</c:f>
              <c:numCache>
                <c:formatCode>General</c:formatCode>
                <c:ptCount val="27"/>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Sheet1!$G$2:$G$28</c:f>
              <c:numCache>
                <c:formatCode>General</c:formatCode>
                <c:ptCount val="27"/>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95.278999999999982</c:v>
                </c:pt>
                <c:pt idx="14">
                  <c:v>89.863</c:v>
                </c:pt>
                <c:pt idx="15">
                  <c:v>86.307000000000002</c:v>
                </c:pt>
                <c:pt idx="16">
                  <c:v>82.480999999999995</c:v>
                </c:pt>
                <c:pt idx="17">
                  <c:v>78.871999999999986</c:v>
                </c:pt>
                <c:pt idx="18">
                  <c:v>74.721999999999994</c:v>
                </c:pt>
                <c:pt idx="19">
                  <c:v>70.400999999999996</c:v>
                </c:pt>
                <c:pt idx="20">
                  <c:v>66.507999999999996</c:v>
                </c:pt>
                <c:pt idx="21">
                  <c:v>63.489000000000004</c:v>
                </c:pt>
              </c:numCache>
            </c:numRef>
          </c:yVal>
          <c:smooth val="0"/>
        </c:ser>
        <c:dLbls>
          <c:showLegendKey val="0"/>
          <c:showVal val="0"/>
          <c:showCatName val="0"/>
          <c:showSerName val="0"/>
          <c:showPercent val="0"/>
          <c:showBubbleSize val="0"/>
        </c:dLbls>
        <c:axId val="474355000"/>
        <c:axId val="474354608"/>
      </c:scatterChart>
      <c:valAx>
        <c:axId val="474355000"/>
        <c:scaling>
          <c:orientation val="minMax"/>
          <c:max val="1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74354608"/>
        <c:crosses val="autoZero"/>
        <c:crossBetween val="midCat"/>
        <c:majorUnit val="1"/>
      </c:valAx>
      <c:valAx>
        <c:axId val="47435460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74355000"/>
        <c:crosses val="autoZero"/>
        <c:crossBetween val="midCat"/>
        <c:majorUnit val="20"/>
      </c:valAx>
      <c:spPr>
        <a:solidFill>
          <a:schemeClr val="bg2"/>
        </a:solidFill>
        <a:ln>
          <a:solidFill>
            <a:schemeClr val="tx1"/>
          </a:solidFill>
        </a:ln>
      </c:spPr>
    </c:plotArea>
    <c:legend>
      <c:legendPos val="r"/>
      <c:layout>
        <c:manualLayout>
          <c:xMode val="edge"/>
          <c:yMode val="edge"/>
          <c:x val="0.22115044247787621"/>
          <c:y val="1.6982460525767646E-2"/>
          <c:w val="0.77147492625368863"/>
          <c:h val="0.1423372078490189"/>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604E-2"/>
          <c:y val="3.1249894166455256E-2"/>
          <c:w val="0.88475425638166905"/>
          <c:h val="0.81644145288290582"/>
        </c:manualLayout>
      </c:layout>
      <c:scatterChart>
        <c:scatterStyle val="lineMarker"/>
        <c:varyColors val="0"/>
        <c:ser>
          <c:idx val="0"/>
          <c:order val="0"/>
          <c:tx>
            <c:strRef>
              <c:f>Sheet1!$B$1</c:f>
              <c:strCache>
                <c:ptCount val="1"/>
                <c:pt idx="0">
                  <c:v>18-39 (N=16,581)</c:v>
                </c:pt>
              </c:strCache>
            </c:strRef>
          </c:tx>
          <c:spPr>
            <a:ln w="41275">
              <a:solidFill>
                <a:srgbClr val="FF0000"/>
              </a:solidFill>
            </a:ln>
          </c:spPr>
          <c:marker>
            <c:symbol val="none"/>
          </c:marker>
          <c:xVal>
            <c:numRef>
              <c:f>Sheet1!$A$2:$A$35</c:f>
              <c:numCache>
                <c:formatCode>General</c:formatCode>
                <c:ptCount val="34"/>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Sheet1!$B$2:$B$35</c:f>
              <c:numCache>
                <c:formatCode>General</c:formatCode>
                <c:ptCount val="34"/>
                <c:pt idx="0">
                  <c:v>100</c:v>
                </c:pt>
                <c:pt idx="1">
                  <c:v>90.930999999999997</c:v>
                </c:pt>
                <c:pt idx="2">
                  <c:v>88.875999999999948</c:v>
                </c:pt>
                <c:pt idx="3">
                  <c:v>87.983000000000004</c:v>
                </c:pt>
                <c:pt idx="4">
                  <c:v>87.334999999999994</c:v>
                </c:pt>
                <c:pt idx="5">
                  <c:v>86.742000000000004</c:v>
                </c:pt>
                <c:pt idx="6">
                  <c:v>86.171999999999983</c:v>
                </c:pt>
                <c:pt idx="7">
                  <c:v>85.702000000000012</c:v>
                </c:pt>
                <c:pt idx="8">
                  <c:v>85.137999999999991</c:v>
                </c:pt>
                <c:pt idx="9">
                  <c:v>84.634999999999991</c:v>
                </c:pt>
                <c:pt idx="10">
                  <c:v>84.175999999999988</c:v>
                </c:pt>
                <c:pt idx="11">
                  <c:v>83.76</c:v>
                </c:pt>
                <c:pt idx="12">
                  <c:v>83.316000000000003</c:v>
                </c:pt>
                <c:pt idx="13">
                  <c:v>79.061000000000007</c:v>
                </c:pt>
                <c:pt idx="14">
                  <c:v>75.599000000000004</c:v>
                </c:pt>
                <c:pt idx="15">
                  <c:v>72.581000000000003</c:v>
                </c:pt>
                <c:pt idx="16">
                  <c:v>69.575999999999979</c:v>
                </c:pt>
                <c:pt idx="17">
                  <c:v>66.992999999999995</c:v>
                </c:pt>
                <c:pt idx="18">
                  <c:v>64.175999999999988</c:v>
                </c:pt>
                <c:pt idx="19">
                  <c:v>61.595000000000013</c:v>
                </c:pt>
                <c:pt idx="20">
                  <c:v>59.108000000000011</c:v>
                </c:pt>
                <c:pt idx="21">
                  <c:v>56.423000000000002</c:v>
                </c:pt>
                <c:pt idx="22">
                  <c:v>53.867000000000004</c:v>
                </c:pt>
                <c:pt idx="23">
                  <c:v>51.356999999999999</c:v>
                </c:pt>
                <c:pt idx="24">
                  <c:v>49.239000000000011</c:v>
                </c:pt>
                <c:pt idx="25">
                  <c:v>47.082000000000001</c:v>
                </c:pt>
                <c:pt idx="26">
                  <c:v>44.711000000000006</c:v>
                </c:pt>
                <c:pt idx="27">
                  <c:v>42.505000000000003</c:v>
                </c:pt>
                <c:pt idx="28">
                  <c:v>40.451999999999998</c:v>
                </c:pt>
                <c:pt idx="29">
                  <c:v>38.112000000000002</c:v>
                </c:pt>
                <c:pt idx="30">
                  <c:v>36.205000000000013</c:v>
                </c:pt>
                <c:pt idx="31">
                  <c:v>34.242000000000012</c:v>
                </c:pt>
                <c:pt idx="32">
                  <c:v>32.372</c:v>
                </c:pt>
                <c:pt idx="33">
                  <c:v>30.274000000000001</c:v>
                </c:pt>
              </c:numCache>
            </c:numRef>
          </c:yVal>
          <c:smooth val="0"/>
        </c:ser>
        <c:ser>
          <c:idx val="1"/>
          <c:order val="1"/>
          <c:tx>
            <c:strRef>
              <c:f>Sheet1!$C$1</c:f>
              <c:strCache>
                <c:ptCount val="1"/>
                <c:pt idx="0">
                  <c:v>40-59 (N=58,156)</c:v>
                </c:pt>
              </c:strCache>
            </c:strRef>
          </c:tx>
          <c:spPr>
            <a:ln w="41275">
              <a:solidFill>
                <a:srgbClr val="66FFFF"/>
              </a:solidFill>
              <a:prstDash val="solid"/>
            </a:ln>
          </c:spPr>
          <c:marker>
            <c:symbol val="none"/>
          </c:marker>
          <c:xVal>
            <c:numRef>
              <c:f>Sheet1!$A$2:$A$35</c:f>
              <c:numCache>
                <c:formatCode>General</c:formatCode>
                <c:ptCount val="34"/>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Sheet1!$C$2:$C$35</c:f>
              <c:numCache>
                <c:formatCode>General</c:formatCode>
                <c:ptCount val="34"/>
                <c:pt idx="0">
                  <c:v>100</c:v>
                </c:pt>
                <c:pt idx="1">
                  <c:v>90.135999999999981</c:v>
                </c:pt>
                <c:pt idx="2">
                  <c:v>87.702000000000012</c:v>
                </c:pt>
                <c:pt idx="3">
                  <c:v>86.293999999999997</c:v>
                </c:pt>
                <c:pt idx="4">
                  <c:v>85.477000000000004</c:v>
                </c:pt>
                <c:pt idx="5">
                  <c:v>84.740000000000023</c:v>
                </c:pt>
                <c:pt idx="6">
                  <c:v>84.167000000000002</c:v>
                </c:pt>
                <c:pt idx="7">
                  <c:v>83.638999999999982</c:v>
                </c:pt>
                <c:pt idx="8">
                  <c:v>83.106999999999999</c:v>
                </c:pt>
                <c:pt idx="9">
                  <c:v>82.61999999999999</c:v>
                </c:pt>
                <c:pt idx="10">
                  <c:v>82.186999999999998</c:v>
                </c:pt>
                <c:pt idx="11">
                  <c:v>81.835999999999999</c:v>
                </c:pt>
                <c:pt idx="12">
                  <c:v>81.462000000000003</c:v>
                </c:pt>
                <c:pt idx="13">
                  <c:v>77.998999999999995</c:v>
                </c:pt>
                <c:pt idx="14">
                  <c:v>75.090999999999994</c:v>
                </c:pt>
                <c:pt idx="15">
                  <c:v>72.225999999999999</c:v>
                </c:pt>
                <c:pt idx="16">
                  <c:v>69.232000000000014</c:v>
                </c:pt>
                <c:pt idx="17">
                  <c:v>66.051000000000002</c:v>
                </c:pt>
                <c:pt idx="18">
                  <c:v>62.768000000000058</c:v>
                </c:pt>
                <c:pt idx="19">
                  <c:v>59.295000000000066</c:v>
                </c:pt>
                <c:pt idx="20">
                  <c:v>55.801000000000002</c:v>
                </c:pt>
                <c:pt idx="21">
                  <c:v>52.389000000000003</c:v>
                </c:pt>
                <c:pt idx="22">
                  <c:v>48.911999999999999</c:v>
                </c:pt>
                <c:pt idx="23">
                  <c:v>45.434000000000005</c:v>
                </c:pt>
                <c:pt idx="24">
                  <c:v>41.981999999999999</c:v>
                </c:pt>
                <c:pt idx="25">
                  <c:v>38.74</c:v>
                </c:pt>
                <c:pt idx="26">
                  <c:v>35.296000000000063</c:v>
                </c:pt>
                <c:pt idx="27">
                  <c:v>31.979999999999986</c:v>
                </c:pt>
                <c:pt idx="28">
                  <c:v>29.001999999999999</c:v>
                </c:pt>
                <c:pt idx="29">
                  <c:v>26.084999999999987</c:v>
                </c:pt>
                <c:pt idx="30">
                  <c:v>23.318999999999999</c:v>
                </c:pt>
                <c:pt idx="31">
                  <c:v>20.87</c:v>
                </c:pt>
                <c:pt idx="32">
                  <c:v>18.870999999999999</c:v>
                </c:pt>
                <c:pt idx="33">
                  <c:v>16.797999999999988</c:v>
                </c:pt>
              </c:numCache>
            </c:numRef>
          </c:yVal>
          <c:smooth val="0"/>
        </c:ser>
        <c:ser>
          <c:idx val="2"/>
          <c:order val="2"/>
          <c:tx>
            <c:strRef>
              <c:f>Sheet1!$D$1</c:f>
              <c:strCache>
                <c:ptCount val="1"/>
                <c:pt idx="0">
                  <c:v>60-69 (N=21,679)</c:v>
                </c:pt>
              </c:strCache>
            </c:strRef>
          </c:tx>
          <c:spPr>
            <a:ln w="41275">
              <a:solidFill>
                <a:srgbClr val="CCCCFF"/>
              </a:solidFill>
            </a:ln>
          </c:spPr>
          <c:marker>
            <c:symbol val="none"/>
          </c:marker>
          <c:xVal>
            <c:numRef>
              <c:f>Sheet1!$A$2:$A$35</c:f>
              <c:numCache>
                <c:formatCode>General</c:formatCode>
                <c:ptCount val="34"/>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Sheet1!$D$2:$D$35</c:f>
              <c:numCache>
                <c:formatCode>General</c:formatCode>
                <c:ptCount val="34"/>
                <c:pt idx="0">
                  <c:v>100</c:v>
                </c:pt>
                <c:pt idx="1">
                  <c:v>89.349000000000004</c:v>
                </c:pt>
                <c:pt idx="2">
                  <c:v>86.531999999999996</c:v>
                </c:pt>
                <c:pt idx="3">
                  <c:v>84.974999999999994</c:v>
                </c:pt>
                <c:pt idx="4">
                  <c:v>83.897000000000006</c:v>
                </c:pt>
                <c:pt idx="5">
                  <c:v>83.02</c:v>
                </c:pt>
                <c:pt idx="6">
                  <c:v>82.29</c:v>
                </c:pt>
                <c:pt idx="7">
                  <c:v>81.524999999999991</c:v>
                </c:pt>
                <c:pt idx="8">
                  <c:v>80.953000000000003</c:v>
                </c:pt>
                <c:pt idx="9">
                  <c:v>80.462000000000003</c:v>
                </c:pt>
                <c:pt idx="10">
                  <c:v>79.995000000000005</c:v>
                </c:pt>
                <c:pt idx="11">
                  <c:v>79.611999999999995</c:v>
                </c:pt>
                <c:pt idx="12">
                  <c:v>79.227000000000004</c:v>
                </c:pt>
                <c:pt idx="13">
                  <c:v>75.613</c:v>
                </c:pt>
                <c:pt idx="14">
                  <c:v>72.665999999999983</c:v>
                </c:pt>
                <c:pt idx="15">
                  <c:v>69.465999999999994</c:v>
                </c:pt>
                <c:pt idx="16">
                  <c:v>66.248000000000005</c:v>
                </c:pt>
                <c:pt idx="17">
                  <c:v>62.543000000000006</c:v>
                </c:pt>
                <c:pt idx="18">
                  <c:v>58.419000000000004</c:v>
                </c:pt>
                <c:pt idx="19">
                  <c:v>54.283000000000001</c:v>
                </c:pt>
                <c:pt idx="20">
                  <c:v>50.333000000000006</c:v>
                </c:pt>
                <c:pt idx="21">
                  <c:v>46.214000000000006</c:v>
                </c:pt>
                <c:pt idx="22">
                  <c:v>42.082000000000001</c:v>
                </c:pt>
                <c:pt idx="23">
                  <c:v>37.997</c:v>
                </c:pt>
                <c:pt idx="24">
                  <c:v>34.159000000000006</c:v>
                </c:pt>
                <c:pt idx="25">
                  <c:v>30.167000000000005</c:v>
                </c:pt>
                <c:pt idx="26">
                  <c:v>25.949000000000002</c:v>
                </c:pt>
                <c:pt idx="27">
                  <c:v>22.122</c:v>
                </c:pt>
                <c:pt idx="28">
                  <c:v>18.559000000000001</c:v>
                </c:pt>
                <c:pt idx="29">
                  <c:v>15.891</c:v>
                </c:pt>
                <c:pt idx="30">
                  <c:v>13.135</c:v>
                </c:pt>
                <c:pt idx="31">
                  <c:v>10.493</c:v>
                </c:pt>
                <c:pt idx="32">
                  <c:v>8.282</c:v>
                </c:pt>
                <c:pt idx="33">
                  <c:v>6.1689999999999916</c:v>
                </c:pt>
              </c:numCache>
            </c:numRef>
          </c:yVal>
          <c:smooth val="0"/>
        </c:ser>
        <c:ser>
          <c:idx val="3"/>
          <c:order val="3"/>
          <c:tx>
            <c:strRef>
              <c:f>Sheet1!$E$1</c:f>
              <c:strCache>
                <c:ptCount val="1"/>
                <c:pt idx="0">
                  <c:v>70+ (N=733)</c:v>
                </c:pt>
              </c:strCache>
            </c:strRef>
          </c:tx>
          <c:spPr>
            <a:ln w="41275">
              <a:solidFill>
                <a:srgbClr val="FF9900"/>
              </a:solidFill>
            </a:ln>
          </c:spPr>
          <c:marker>
            <c:symbol val="none"/>
          </c:marker>
          <c:xVal>
            <c:numRef>
              <c:f>Sheet1!$A$2:$A$35</c:f>
              <c:numCache>
                <c:formatCode>General</c:formatCode>
                <c:ptCount val="34"/>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Sheet1!$E$2:$E$35</c:f>
              <c:numCache>
                <c:formatCode>General</c:formatCode>
                <c:ptCount val="34"/>
                <c:pt idx="0">
                  <c:v>100</c:v>
                </c:pt>
                <c:pt idx="1">
                  <c:v>90.840999999999994</c:v>
                </c:pt>
                <c:pt idx="2">
                  <c:v>88.35499999999999</c:v>
                </c:pt>
                <c:pt idx="3">
                  <c:v>86.26</c:v>
                </c:pt>
                <c:pt idx="4">
                  <c:v>84.998000000000005</c:v>
                </c:pt>
                <c:pt idx="5">
                  <c:v>83.874999999999986</c:v>
                </c:pt>
                <c:pt idx="6">
                  <c:v>82.751000000000005</c:v>
                </c:pt>
                <c:pt idx="7">
                  <c:v>82.188999999999979</c:v>
                </c:pt>
                <c:pt idx="8">
                  <c:v>81.626999999999981</c:v>
                </c:pt>
                <c:pt idx="9">
                  <c:v>80.924000000000007</c:v>
                </c:pt>
                <c:pt idx="10">
                  <c:v>80.5</c:v>
                </c:pt>
                <c:pt idx="11">
                  <c:v>80.215999999999994</c:v>
                </c:pt>
                <c:pt idx="12">
                  <c:v>79.35299999999998</c:v>
                </c:pt>
                <c:pt idx="13">
                  <c:v>74.745000000000005</c:v>
                </c:pt>
                <c:pt idx="14">
                  <c:v>71.572000000000003</c:v>
                </c:pt>
                <c:pt idx="15">
                  <c:v>67.933999999999997</c:v>
                </c:pt>
                <c:pt idx="16">
                  <c:v>64.757000000000005</c:v>
                </c:pt>
                <c:pt idx="17">
                  <c:v>59.396000000000001</c:v>
                </c:pt>
                <c:pt idx="18">
                  <c:v>56.963000000000001</c:v>
                </c:pt>
                <c:pt idx="19">
                  <c:v>50.647000000000006</c:v>
                </c:pt>
                <c:pt idx="20">
                  <c:v>42.303000000000004</c:v>
                </c:pt>
                <c:pt idx="21">
                  <c:v>36.49</c:v>
                </c:pt>
                <c:pt idx="22">
                  <c:v>31.308</c:v>
                </c:pt>
                <c:pt idx="23">
                  <c:v>23.446000000000002</c:v>
                </c:pt>
                <c:pt idx="24">
                  <c:v>17.207000000000001</c:v>
                </c:pt>
              </c:numCache>
            </c:numRef>
          </c:yVal>
          <c:smooth val="0"/>
        </c:ser>
        <c:dLbls>
          <c:showLegendKey val="0"/>
          <c:showVal val="0"/>
          <c:showCatName val="0"/>
          <c:showSerName val="0"/>
          <c:showPercent val="0"/>
          <c:showBubbleSize val="0"/>
        </c:dLbls>
        <c:axId val="474353824"/>
        <c:axId val="474353432"/>
      </c:scatterChart>
      <c:valAx>
        <c:axId val="474353824"/>
        <c:scaling>
          <c:orientation val="minMax"/>
          <c:max val="2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74353432"/>
        <c:crosses val="autoZero"/>
        <c:crossBetween val="midCat"/>
        <c:majorUnit val="1"/>
      </c:valAx>
      <c:valAx>
        <c:axId val="47435343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74353824"/>
        <c:crosses val="autoZero"/>
        <c:crossBetween val="midCat"/>
        <c:majorUnit val="20"/>
      </c:valAx>
      <c:spPr>
        <a:solidFill>
          <a:schemeClr val="bg2"/>
        </a:solidFill>
        <a:ln>
          <a:solidFill>
            <a:schemeClr val="tx1"/>
          </a:solidFill>
        </a:ln>
      </c:spPr>
    </c:plotArea>
    <c:legend>
      <c:legendPos val="r"/>
      <c:layout>
        <c:manualLayout>
          <c:xMode val="edge"/>
          <c:yMode val="edge"/>
          <c:x val="9.5870206489675522E-2"/>
          <c:y val="0.64516129032259206"/>
          <c:w val="0.4426401179941003"/>
          <c:h val="0.16649055964778597"/>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66E-2"/>
          <c:y val="3.1249894166455256E-2"/>
          <c:w val="0.88475425638166905"/>
          <c:h val="0.81644145288290582"/>
        </c:manualLayout>
      </c:layout>
      <c:scatterChart>
        <c:scatterStyle val="lineMarker"/>
        <c:varyColors val="0"/>
        <c:ser>
          <c:idx val="0"/>
          <c:order val="0"/>
          <c:tx>
            <c:strRef>
              <c:f>Sheet1!$B$1</c:f>
              <c:strCache>
                <c:ptCount val="1"/>
                <c:pt idx="0">
                  <c:v>18-39 (N=4,159)</c:v>
                </c:pt>
              </c:strCache>
            </c:strRef>
          </c:tx>
          <c:spPr>
            <a:ln w="41275">
              <a:solidFill>
                <a:srgbClr val="FF0000"/>
              </a:solidFill>
            </a:ln>
          </c:spPr>
          <c:marker>
            <c:symbol val="none"/>
          </c:marker>
          <c:xVal>
            <c:numRef>
              <c:f>Sheet1!$A$2:$A$19</c:f>
              <c:numCache>
                <c:formatCode>General</c:formatCode>
                <c:ptCount val="18"/>
                <c:pt idx="0">
                  <c:v>0</c:v>
                </c:pt>
                <c:pt idx="1">
                  <c:v>8.3330000000000043E-2</c:v>
                </c:pt>
                <c:pt idx="2">
                  <c:v>0.16666999999999998</c:v>
                </c:pt>
                <c:pt idx="3">
                  <c:v>0.25</c:v>
                </c:pt>
                <c:pt idx="4">
                  <c:v>0.33333000000000057</c:v>
                </c:pt>
                <c:pt idx="5">
                  <c:v>0.41667000000000032</c:v>
                </c:pt>
                <c:pt idx="6">
                  <c:v>0.5</c:v>
                </c:pt>
                <c:pt idx="7">
                  <c:v>0.58332999999999957</c:v>
                </c:pt>
                <c:pt idx="8">
                  <c:v>0.66667000000000165</c:v>
                </c:pt>
                <c:pt idx="9">
                  <c:v>0.750000000000001</c:v>
                </c:pt>
                <c:pt idx="10">
                  <c:v>0.83333000000000002</c:v>
                </c:pt>
                <c:pt idx="11">
                  <c:v>0.91666999999999998</c:v>
                </c:pt>
                <c:pt idx="12">
                  <c:v>1</c:v>
                </c:pt>
                <c:pt idx="13">
                  <c:v>2</c:v>
                </c:pt>
                <c:pt idx="14">
                  <c:v>3</c:v>
                </c:pt>
                <c:pt idx="15">
                  <c:v>4</c:v>
                </c:pt>
                <c:pt idx="16">
                  <c:v>5</c:v>
                </c:pt>
                <c:pt idx="17">
                  <c:v>6</c:v>
                </c:pt>
              </c:numCache>
            </c:numRef>
          </c:xVal>
          <c:yVal>
            <c:numRef>
              <c:f>Sheet1!$B$2:$B$19</c:f>
              <c:numCache>
                <c:formatCode>General</c:formatCode>
                <c:ptCount val="18"/>
                <c:pt idx="0">
                  <c:v>100</c:v>
                </c:pt>
                <c:pt idx="1">
                  <c:v>92.774999999999991</c:v>
                </c:pt>
                <c:pt idx="2">
                  <c:v>91.650999999999982</c:v>
                </c:pt>
                <c:pt idx="3">
                  <c:v>90.97</c:v>
                </c:pt>
                <c:pt idx="4">
                  <c:v>90.36</c:v>
                </c:pt>
                <c:pt idx="5">
                  <c:v>90.027999999999992</c:v>
                </c:pt>
                <c:pt idx="6">
                  <c:v>89.492000000000004</c:v>
                </c:pt>
                <c:pt idx="7">
                  <c:v>89.132999999999981</c:v>
                </c:pt>
                <c:pt idx="8">
                  <c:v>88.61999999999999</c:v>
                </c:pt>
                <c:pt idx="9">
                  <c:v>88.08</c:v>
                </c:pt>
                <c:pt idx="10">
                  <c:v>87.641000000000005</c:v>
                </c:pt>
                <c:pt idx="11">
                  <c:v>87.251999999999995</c:v>
                </c:pt>
                <c:pt idx="12">
                  <c:v>86.78</c:v>
                </c:pt>
                <c:pt idx="13">
                  <c:v>82.977000000000004</c:v>
                </c:pt>
                <c:pt idx="14">
                  <c:v>78.92</c:v>
                </c:pt>
                <c:pt idx="15">
                  <c:v>75.651999999999987</c:v>
                </c:pt>
                <c:pt idx="16">
                  <c:v>72.260999999999996</c:v>
                </c:pt>
                <c:pt idx="17">
                  <c:v>70.156999999999982</c:v>
                </c:pt>
              </c:numCache>
            </c:numRef>
          </c:yVal>
          <c:smooth val="0"/>
        </c:ser>
        <c:ser>
          <c:idx val="1"/>
          <c:order val="1"/>
          <c:tx>
            <c:strRef>
              <c:f>Sheet1!$C$1</c:f>
              <c:strCache>
                <c:ptCount val="1"/>
                <c:pt idx="0">
                  <c:v>40-59 (N=11,875)</c:v>
                </c:pt>
              </c:strCache>
            </c:strRef>
          </c:tx>
          <c:spPr>
            <a:ln w="41275">
              <a:solidFill>
                <a:srgbClr val="66FFFF"/>
              </a:solidFill>
              <a:prstDash val="solid"/>
            </a:ln>
          </c:spPr>
          <c:marker>
            <c:symbol val="none"/>
          </c:marker>
          <c:xVal>
            <c:numRef>
              <c:f>Sheet1!$A$2:$A$19</c:f>
              <c:numCache>
                <c:formatCode>General</c:formatCode>
                <c:ptCount val="18"/>
                <c:pt idx="0">
                  <c:v>0</c:v>
                </c:pt>
                <c:pt idx="1">
                  <c:v>8.3330000000000043E-2</c:v>
                </c:pt>
                <c:pt idx="2">
                  <c:v>0.16666999999999998</c:v>
                </c:pt>
                <c:pt idx="3">
                  <c:v>0.25</c:v>
                </c:pt>
                <c:pt idx="4">
                  <c:v>0.33333000000000057</c:v>
                </c:pt>
                <c:pt idx="5">
                  <c:v>0.41667000000000032</c:v>
                </c:pt>
                <c:pt idx="6">
                  <c:v>0.5</c:v>
                </c:pt>
                <c:pt idx="7">
                  <c:v>0.58332999999999957</c:v>
                </c:pt>
                <c:pt idx="8">
                  <c:v>0.66667000000000165</c:v>
                </c:pt>
                <c:pt idx="9">
                  <c:v>0.750000000000001</c:v>
                </c:pt>
                <c:pt idx="10">
                  <c:v>0.83333000000000002</c:v>
                </c:pt>
                <c:pt idx="11">
                  <c:v>0.91666999999999998</c:v>
                </c:pt>
                <c:pt idx="12">
                  <c:v>1</c:v>
                </c:pt>
                <c:pt idx="13">
                  <c:v>2</c:v>
                </c:pt>
                <c:pt idx="14">
                  <c:v>3</c:v>
                </c:pt>
                <c:pt idx="15">
                  <c:v>4</c:v>
                </c:pt>
                <c:pt idx="16">
                  <c:v>5</c:v>
                </c:pt>
                <c:pt idx="17">
                  <c:v>6</c:v>
                </c:pt>
              </c:numCache>
            </c:numRef>
          </c:xVal>
          <c:yVal>
            <c:numRef>
              <c:f>Sheet1!$C$2:$C$19</c:f>
              <c:numCache>
                <c:formatCode>General</c:formatCode>
                <c:ptCount val="18"/>
                <c:pt idx="0">
                  <c:v>100</c:v>
                </c:pt>
                <c:pt idx="1">
                  <c:v>92.225999999999999</c:v>
                </c:pt>
                <c:pt idx="2">
                  <c:v>90.467000000000027</c:v>
                </c:pt>
                <c:pt idx="3">
                  <c:v>89.232000000000014</c:v>
                </c:pt>
                <c:pt idx="4">
                  <c:v>88.433000000000007</c:v>
                </c:pt>
                <c:pt idx="5">
                  <c:v>87.876999999999981</c:v>
                </c:pt>
                <c:pt idx="6">
                  <c:v>87.462000000000003</c:v>
                </c:pt>
                <c:pt idx="7">
                  <c:v>86.949000000000026</c:v>
                </c:pt>
                <c:pt idx="8">
                  <c:v>86.478999999999999</c:v>
                </c:pt>
                <c:pt idx="9">
                  <c:v>86.096999999999994</c:v>
                </c:pt>
                <c:pt idx="10">
                  <c:v>85.730999999999995</c:v>
                </c:pt>
                <c:pt idx="11">
                  <c:v>85.462000000000003</c:v>
                </c:pt>
                <c:pt idx="12">
                  <c:v>85.051999999999992</c:v>
                </c:pt>
                <c:pt idx="13">
                  <c:v>81.887999999999991</c:v>
                </c:pt>
                <c:pt idx="14">
                  <c:v>79.040000000000006</c:v>
                </c:pt>
                <c:pt idx="15">
                  <c:v>76.221000000000004</c:v>
                </c:pt>
                <c:pt idx="16">
                  <c:v>73.669999999999987</c:v>
                </c:pt>
                <c:pt idx="17">
                  <c:v>70.819999999999993</c:v>
                </c:pt>
              </c:numCache>
            </c:numRef>
          </c:yVal>
          <c:smooth val="0"/>
        </c:ser>
        <c:ser>
          <c:idx val="2"/>
          <c:order val="2"/>
          <c:tx>
            <c:strRef>
              <c:f>Sheet1!$D$1</c:f>
              <c:strCache>
                <c:ptCount val="1"/>
                <c:pt idx="0">
                  <c:v>60-69 (N=6,436)</c:v>
                </c:pt>
              </c:strCache>
            </c:strRef>
          </c:tx>
          <c:spPr>
            <a:ln w="41275">
              <a:solidFill>
                <a:srgbClr val="CCCCFF"/>
              </a:solidFill>
            </a:ln>
          </c:spPr>
          <c:marker>
            <c:symbol val="none"/>
          </c:marker>
          <c:xVal>
            <c:numRef>
              <c:f>Sheet1!$A$2:$A$19</c:f>
              <c:numCache>
                <c:formatCode>General</c:formatCode>
                <c:ptCount val="18"/>
                <c:pt idx="0">
                  <c:v>0</c:v>
                </c:pt>
                <c:pt idx="1">
                  <c:v>8.3330000000000043E-2</c:v>
                </c:pt>
                <c:pt idx="2">
                  <c:v>0.16666999999999998</c:v>
                </c:pt>
                <c:pt idx="3">
                  <c:v>0.25</c:v>
                </c:pt>
                <c:pt idx="4">
                  <c:v>0.33333000000000057</c:v>
                </c:pt>
                <c:pt idx="5">
                  <c:v>0.41667000000000032</c:v>
                </c:pt>
                <c:pt idx="6">
                  <c:v>0.5</c:v>
                </c:pt>
                <c:pt idx="7">
                  <c:v>0.58332999999999957</c:v>
                </c:pt>
                <c:pt idx="8">
                  <c:v>0.66667000000000165</c:v>
                </c:pt>
                <c:pt idx="9">
                  <c:v>0.750000000000001</c:v>
                </c:pt>
                <c:pt idx="10">
                  <c:v>0.83333000000000002</c:v>
                </c:pt>
                <c:pt idx="11">
                  <c:v>0.91666999999999998</c:v>
                </c:pt>
                <c:pt idx="12">
                  <c:v>1</c:v>
                </c:pt>
                <c:pt idx="13">
                  <c:v>2</c:v>
                </c:pt>
                <c:pt idx="14">
                  <c:v>3</c:v>
                </c:pt>
                <c:pt idx="15">
                  <c:v>4</c:v>
                </c:pt>
                <c:pt idx="16">
                  <c:v>5</c:v>
                </c:pt>
                <c:pt idx="17">
                  <c:v>6</c:v>
                </c:pt>
              </c:numCache>
            </c:numRef>
          </c:xVal>
          <c:yVal>
            <c:numRef>
              <c:f>Sheet1!$D$2:$D$19</c:f>
              <c:numCache>
                <c:formatCode>General</c:formatCode>
                <c:ptCount val="18"/>
                <c:pt idx="0">
                  <c:v>100</c:v>
                </c:pt>
                <c:pt idx="1">
                  <c:v>91.873999999999981</c:v>
                </c:pt>
                <c:pt idx="2">
                  <c:v>89.098000000000013</c:v>
                </c:pt>
                <c:pt idx="3">
                  <c:v>87.596000000000004</c:v>
                </c:pt>
                <c:pt idx="4">
                  <c:v>86.57</c:v>
                </c:pt>
                <c:pt idx="5">
                  <c:v>85.60599999999998</c:v>
                </c:pt>
                <c:pt idx="6">
                  <c:v>84.784999999999997</c:v>
                </c:pt>
                <c:pt idx="7">
                  <c:v>84.203999999999994</c:v>
                </c:pt>
                <c:pt idx="8">
                  <c:v>83.735000000000014</c:v>
                </c:pt>
                <c:pt idx="9">
                  <c:v>83.281000000000006</c:v>
                </c:pt>
                <c:pt idx="10">
                  <c:v>82.825999999999979</c:v>
                </c:pt>
                <c:pt idx="11">
                  <c:v>82.531000000000006</c:v>
                </c:pt>
                <c:pt idx="12">
                  <c:v>82.165999999999983</c:v>
                </c:pt>
                <c:pt idx="13">
                  <c:v>78.938000000000002</c:v>
                </c:pt>
                <c:pt idx="14">
                  <c:v>76.277000000000001</c:v>
                </c:pt>
                <c:pt idx="15">
                  <c:v>73.366</c:v>
                </c:pt>
                <c:pt idx="16">
                  <c:v>70.483000000000004</c:v>
                </c:pt>
                <c:pt idx="17">
                  <c:v>66.315000000000012</c:v>
                </c:pt>
              </c:numCache>
            </c:numRef>
          </c:yVal>
          <c:smooth val="0"/>
        </c:ser>
        <c:ser>
          <c:idx val="3"/>
          <c:order val="3"/>
          <c:tx>
            <c:strRef>
              <c:f>Sheet1!$E$1</c:f>
              <c:strCache>
                <c:ptCount val="1"/>
                <c:pt idx="0">
                  <c:v>70+ (N=351)</c:v>
                </c:pt>
              </c:strCache>
            </c:strRef>
          </c:tx>
          <c:spPr>
            <a:ln w="41275">
              <a:solidFill>
                <a:srgbClr val="FF9900"/>
              </a:solidFill>
            </a:ln>
          </c:spPr>
          <c:marker>
            <c:symbol val="none"/>
          </c:marker>
          <c:xVal>
            <c:numRef>
              <c:f>Sheet1!$A$2:$A$19</c:f>
              <c:numCache>
                <c:formatCode>General</c:formatCode>
                <c:ptCount val="18"/>
                <c:pt idx="0">
                  <c:v>0</c:v>
                </c:pt>
                <c:pt idx="1">
                  <c:v>8.3330000000000043E-2</c:v>
                </c:pt>
                <c:pt idx="2">
                  <c:v>0.16666999999999998</c:v>
                </c:pt>
                <c:pt idx="3">
                  <c:v>0.25</c:v>
                </c:pt>
                <c:pt idx="4">
                  <c:v>0.33333000000000057</c:v>
                </c:pt>
                <c:pt idx="5">
                  <c:v>0.41667000000000032</c:v>
                </c:pt>
                <c:pt idx="6">
                  <c:v>0.5</c:v>
                </c:pt>
                <c:pt idx="7">
                  <c:v>0.58332999999999957</c:v>
                </c:pt>
                <c:pt idx="8">
                  <c:v>0.66667000000000165</c:v>
                </c:pt>
                <c:pt idx="9">
                  <c:v>0.750000000000001</c:v>
                </c:pt>
                <c:pt idx="10">
                  <c:v>0.83333000000000002</c:v>
                </c:pt>
                <c:pt idx="11">
                  <c:v>0.91666999999999998</c:v>
                </c:pt>
                <c:pt idx="12">
                  <c:v>1</c:v>
                </c:pt>
                <c:pt idx="13">
                  <c:v>2</c:v>
                </c:pt>
                <c:pt idx="14">
                  <c:v>3</c:v>
                </c:pt>
                <c:pt idx="15">
                  <c:v>4</c:v>
                </c:pt>
                <c:pt idx="16">
                  <c:v>5</c:v>
                </c:pt>
                <c:pt idx="17">
                  <c:v>6</c:v>
                </c:pt>
              </c:numCache>
            </c:numRef>
          </c:xVal>
          <c:yVal>
            <c:numRef>
              <c:f>Sheet1!$E$2:$E$19</c:f>
              <c:numCache>
                <c:formatCode>General</c:formatCode>
                <c:ptCount val="18"/>
                <c:pt idx="0">
                  <c:v>100</c:v>
                </c:pt>
                <c:pt idx="1">
                  <c:v>93.16</c:v>
                </c:pt>
                <c:pt idx="2">
                  <c:v>91.433999999999997</c:v>
                </c:pt>
                <c:pt idx="3">
                  <c:v>89.381</c:v>
                </c:pt>
                <c:pt idx="4">
                  <c:v>87.906000000000006</c:v>
                </c:pt>
                <c:pt idx="5">
                  <c:v>87.316000000000003</c:v>
                </c:pt>
                <c:pt idx="6">
                  <c:v>86.135999999999981</c:v>
                </c:pt>
                <c:pt idx="7">
                  <c:v>85.840999999999994</c:v>
                </c:pt>
                <c:pt idx="8">
                  <c:v>85.546000000000006</c:v>
                </c:pt>
                <c:pt idx="9">
                  <c:v>84.658999999999978</c:v>
                </c:pt>
                <c:pt idx="10">
                  <c:v>84.363</c:v>
                </c:pt>
                <c:pt idx="11">
                  <c:v>83.762</c:v>
                </c:pt>
                <c:pt idx="12">
                  <c:v>82.842000000000013</c:v>
                </c:pt>
                <c:pt idx="13">
                  <c:v>79.286000000000001</c:v>
                </c:pt>
                <c:pt idx="14">
                  <c:v>76.45</c:v>
                </c:pt>
                <c:pt idx="15">
                  <c:v>75.158999999999978</c:v>
                </c:pt>
                <c:pt idx="16">
                  <c:v>72.412000000000006</c:v>
                </c:pt>
                <c:pt idx="17">
                  <c:v>68.828000000000003</c:v>
                </c:pt>
              </c:numCache>
            </c:numRef>
          </c:yVal>
          <c:smooth val="0"/>
        </c:ser>
        <c:dLbls>
          <c:showLegendKey val="0"/>
          <c:showVal val="0"/>
          <c:showCatName val="0"/>
          <c:showSerName val="0"/>
          <c:showPercent val="0"/>
          <c:showBubbleSize val="0"/>
        </c:dLbls>
        <c:axId val="474352648"/>
        <c:axId val="474352256"/>
      </c:scatterChart>
      <c:valAx>
        <c:axId val="474352648"/>
        <c:scaling>
          <c:orientation val="minMax"/>
          <c:max val="6"/>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74352256"/>
        <c:crosses val="autoZero"/>
        <c:crossBetween val="midCat"/>
        <c:majorUnit val="1"/>
      </c:valAx>
      <c:valAx>
        <c:axId val="474352256"/>
        <c:scaling>
          <c:orientation val="minMax"/>
          <c:max val="100"/>
          <c:min val="4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74352648"/>
        <c:crosses val="autoZero"/>
        <c:crossBetween val="midCat"/>
        <c:majorUnit val="10"/>
      </c:valAx>
      <c:spPr>
        <a:solidFill>
          <a:schemeClr val="bg2"/>
        </a:solidFill>
        <a:ln>
          <a:solidFill>
            <a:schemeClr val="tx1"/>
          </a:solidFill>
        </a:ln>
      </c:spPr>
    </c:plotArea>
    <c:legend>
      <c:legendPos val="r"/>
      <c:layout>
        <c:manualLayout>
          <c:xMode val="edge"/>
          <c:yMode val="edge"/>
          <c:x val="9.5870206489675522E-2"/>
          <c:y val="0.64516129032259251"/>
          <c:w val="0.47803834808259577"/>
          <c:h val="0.16649055964778597"/>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01E-2"/>
          <c:y val="3.1249894166455256E-2"/>
          <c:w val="0.8982707360695048"/>
          <c:h val="0.81644145288290582"/>
        </c:manualLayout>
      </c:layout>
      <c:scatterChart>
        <c:scatterStyle val="lineMarker"/>
        <c:varyColors val="0"/>
        <c:ser>
          <c:idx val="0"/>
          <c:order val="0"/>
          <c:tx>
            <c:strRef>
              <c:f>Sheet1!$B$1</c:f>
              <c:strCache>
                <c:ptCount val="1"/>
                <c:pt idx="0">
                  <c:v>0-10 (N=292)</c:v>
                </c:pt>
              </c:strCache>
            </c:strRef>
          </c:tx>
          <c:spPr>
            <a:ln w="41275">
              <a:solidFill>
                <a:srgbClr val="FFFF00"/>
              </a:solidFill>
            </a:ln>
          </c:spPr>
          <c:marker>
            <c:symbol val="none"/>
          </c:marker>
          <c:xVal>
            <c:numRef>
              <c:f>Sheet1!$A$2:$A$29</c:f>
              <c:numCache>
                <c:formatCode>General</c:formatCode>
                <c:ptCount val="28"/>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Sheet1!$B$2:$B$29</c:f>
              <c:numCache>
                <c:formatCode>General</c:formatCode>
                <c:ptCount val="28"/>
                <c:pt idx="0">
                  <c:v>100</c:v>
                </c:pt>
                <c:pt idx="1">
                  <c:v>89.952000000000012</c:v>
                </c:pt>
                <c:pt idx="2">
                  <c:v>87.804000000000002</c:v>
                </c:pt>
                <c:pt idx="3">
                  <c:v>86.72</c:v>
                </c:pt>
                <c:pt idx="4">
                  <c:v>85.265000000000001</c:v>
                </c:pt>
                <c:pt idx="5">
                  <c:v>84.533000000000001</c:v>
                </c:pt>
                <c:pt idx="6">
                  <c:v>84.533000000000001</c:v>
                </c:pt>
                <c:pt idx="7">
                  <c:v>83.430999999999997</c:v>
                </c:pt>
                <c:pt idx="8">
                  <c:v>82.328000000000003</c:v>
                </c:pt>
                <c:pt idx="9">
                  <c:v>80.85499999999999</c:v>
                </c:pt>
                <c:pt idx="10">
                  <c:v>80.485000000000014</c:v>
                </c:pt>
                <c:pt idx="11">
                  <c:v>79.747000000000114</c:v>
                </c:pt>
                <c:pt idx="12">
                  <c:v>79.375999999999948</c:v>
                </c:pt>
                <c:pt idx="13">
                  <c:v>76.340999999999994</c:v>
                </c:pt>
                <c:pt idx="14">
                  <c:v>74.388999999999982</c:v>
                </c:pt>
                <c:pt idx="15">
                  <c:v>70.787999999999997</c:v>
                </c:pt>
                <c:pt idx="16">
                  <c:v>66.320999999999998</c:v>
                </c:pt>
                <c:pt idx="17">
                  <c:v>63.35</c:v>
                </c:pt>
                <c:pt idx="18">
                  <c:v>60.204000000000001</c:v>
                </c:pt>
                <c:pt idx="19">
                  <c:v>56.880999999999993</c:v>
                </c:pt>
                <c:pt idx="20">
                  <c:v>53.448</c:v>
                </c:pt>
                <c:pt idx="21">
                  <c:v>51.911000000000001</c:v>
                </c:pt>
                <c:pt idx="22">
                  <c:v>50.856999999999999</c:v>
                </c:pt>
                <c:pt idx="23">
                  <c:v>48.104000000000006</c:v>
                </c:pt>
                <c:pt idx="24">
                  <c:v>43.950999999999993</c:v>
                </c:pt>
                <c:pt idx="25">
                  <c:v>42.136000000000003</c:v>
                </c:pt>
                <c:pt idx="26">
                  <c:v>38.765000000000057</c:v>
                </c:pt>
                <c:pt idx="27">
                  <c:v>36.498000000000012</c:v>
                </c:pt>
              </c:numCache>
            </c:numRef>
          </c:yVal>
          <c:smooth val="0"/>
        </c:ser>
        <c:ser>
          <c:idx val="1"/>
          <c:order val="1"/>
          <c:tx>
            <c:strRef>
              <c:f>Sheet1!$C$1</c:f>
              <c:strCache>
                <c:ptCount val="1"/>
                <c:pt idx="0">
                  <c:v>11-39 (N=59,617)</c:v>
                </c:pt>
              </c:strCache>
            </c:strRef>
          </c:tx>
          <c:spPr>
            <a:ln w="41275">
              <a:solidFill>
                <a:srgbClr val="FF0000"/>
              </a:solidFill>
              <a:prstDash val="solid"/>
            </a:ln>
          </c:spPr>
          <c:marker>
            <c:symbol val="none"/>
          </c:marker>
          <c:xVal>
            <c:numRef>
              <c:f>Sheet1!$A$2:$A$29</c:f>
              <c:numCache>
                <c:formatCode>General</c:formatCode>
                <c:ptCount val="28"/>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Sheet1!$C$2:$C$29</c:f>
              <c:numCache>
                <c:formatCode>General</c:formatCode>
                <c:ptCount val="28"/>
                <c:pt idx="0">
                  <c:v>100</c:v>
                </c:pt>
                <c:pt idx="1">
                  <c:v>91.95</c:v>
                </c:pt>
                <c:pt idx="2">
                  <c:v>89.771999999999991</c:v>
                </c:pt>
                <c:pt idx="3">
                  <c:v>88.585999999999999</c:v>
                </c:pt>
                <c:pt idx="4">
                  <c:v>87.834000000000003</c:v>
                </c:pt>
                <c:pt idx="5">
                  <c:v>87.151999999999987</c:v>
                </c:pt>
                <c:pt idx="6">
                  <c:v>86.59</c:v>
                </c:pt>
                <c:pt idx="7">
                  <c:v>86.057999999999993</c:v>
                </c:pt>
                <c:pt idx="8">
                  <c:v>85.552999999999983</c:v>
                </c:pt>
                <c:pt idx="9">
                  <c:v>85.114000000000004</c:v>
                </c:pt>
                <c:pt idx="10">
                  <c:v>84.718000000000004</c:v>
                </c:pt>
                <c:pt idx="11">
                  <c:v>84.369</c:v>
                </c:pt>
                <c:pt idx="12">
                  <c:v>84.003</c:v>
                </c:pt>
                <c:pt idx="13">
                  <c:v>80.617000000000004</c:v>
                </c:pt>
                <c:pt idx="14">
                  <c:v>77.688000000000002</c:v>
                </c:pt>
                <c:pt idx="15">
                  <c:v>74.843000000000004</c:v>
                </c:pt>
                <c:pt idx="16">
                  <c:v>71.805999999999983</c:v>
                </c:pt>
                <c:pt idx="17">
                  <c:v>68.634999999999991</c:v>
                </c:pt>
                <c:pt idx="18">
                  <c:v>65.318000000000012</c:v>
                </c:pt>
                <c:pt idx="19">
                  <c:v>61.914999999999999</c:v>
                </c:pt>
                <c:pt idx="20">
                  <c:v>58.588000000000001</c:v>
                </c:pt>
                <c:pt idx="21">
                  <c:v>55.076000000000001</c:v>
                </c:pt>
                <c:pt idx="22">
                  <c:v>51.497</c:v>
                </c:pt>
                <c:pt idx="23">
                  <c:v>47.931000000000004</c:v>
                </c:pt>
                <c:pt idx="24">
                  <c:v>44.376000000000005</c:v>
                </c:pt>
                <c:pt idx="25">
                  <c:v>41.006</c:v>
                </c:pt>
                <c:pt idx="26">
                  <c:v>37.539000000000001</c:v>
                </c:pt>
                <c:pt idx="27">
                  <c:v>34.374000000000002</c:v>
                </c:pt>
              </c:numCache>
            </c:numRef>
          </c:yVal>
          <c:smooth val="0"/>
        </c:ser>
        <c:ser>
          <c:idx val="2"/>
          <c:order val="2"/>
          <c:tx>
            <c:strRef>
              <c:f>Sheet1!$D$1</c:f>
              <c:strCache>
                <c:ptCount val="1"/>
                <c:pt idx="0">
                  <c:v>40-59 (N=27,755)</c:v>
                </c:pt>
              </c:strCache>
            </c:strRef>
          </c:tx>
          <c:spPr>
            <a:ln w="41275">
              <a:solidFill>
                <a:srgbClr val="66FFFF"/>
              </a:solidFill>
            </a:ln>
          </c:spPr>
          <c:marker>
            <c:symbol val="none"/>
          </c:marker>
          <c:xVal>
            <c:numRef>
              <c:f>Sheet1!$A$2:$A$29</c:f>
              <c:numCache>
                <c:formatCode>General</c:formatCode>
                <c:ptCount val="28"/>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Sheet1!$D$2:$D$29</c:f>
              <c:numCache>
                <c:formatCode>General</c:formatCode>
                <c:ptCount val="28"/>
                <c:pt idx="0">
                  <c:v>100</c:v>
                </c:pt>
                <c:pt idx="1">
                  <c:v>87.941000000000145</c:v>
                </c:pt>
                <c:pt idx="2">
                  <c:v>85.245999999999995</c:v>
                </c:pt>
                <c:pt idx="3">
                  <c:v>83.807000000000002</c:v>
                </c:pt>
                <c:pt idx="4">
                  <c:v>82.825999999999979</c:v>
                </c:pt>
                <c:pt idx="5">
                  <c:v>81.977999999999994</c:v>
                </c:pt>
                <c:pt idx="6">
                  <c:v>81.308999999999983</c:v>
                </c:pt>
                <c:pt idx="7">
                  <c:v>80.724000000000004</c:v>
                </c:pt>
                <c:pt idx="8">
                  <c:v>80.093999999999994</c:v>
                </c:pt>
                <c:pt idx="9">
                  <c:v>79.522999999999982</c:v>
                </c:pt>
                <c:pt idx="10">
                  <c:v>78.968999999999994</c:v>
                </c:pt>
                <c:pt idx="11">
                  <c:v>78.569000000000003</c:v>
                </c:pt>
                <c:pt idx="12">
                  <c:v>78.128999999999948</c:v>
                </c:pt>
                <c:pt idx="13">
                  <c:v>74.277000000000001</c:v>
                </c:pt>
                <c:pt idx="14">
                  <c:v>71.312000000000012</c:v>
                </c:pt>
                <c:pt idx="15">
                  <c:v>68.299000000000007</c:v>
                </c:pt>
                <c:pt idx="16">
                  <c:v>65.334999999999994</c:v>
                </c:pt>
                <c:pt idx="17">
                  <c:v>62.275000000000013</c:v>
                </c:pt>
                <c:pt idx="18">
                  <c:v>58.904000000000003</c:v>
                </c:pt>
                <c:pt idx="19">
                  <c:v>55.205000000000013</c:v>
                </c:pt>
                <c:pt idx="20">
                  <c:v>51.535000000000011</c:v>
                </c:pt>
                <c:pt idx="21">
                  <c:v>48.179000000000002</c:v>
                </c:pt>
                <c:pt idx="22">
                  <c:v>44.878</c:v>
                </c:pt>
                <c:pt idx="23">
                  <c:v>41.588000000000001</c:v>
                </c:pt>
                <c:pt idx="24">
                  <c:v>38.269000000000013</c:v>
                </c:pt>
                <c:pt idx="25">
                  <c:v>35.123000000000012</c:v>
                </c:pt>
                <c:pt idx="26">
                  <c:v>31.468999999999966</c:v>
                </c:pt>
                <c:pt idx="27">
                  <c:v>28.013000000000005</c:v>
                </c:pt>
              </c:numCache>
            </c:numRef>
          </c:yVal>
          <c:smooth val="0"/>
        </c:ser>
        <c:ser>
          <c:idx val="3"/>
          <c:order val="3"/>
          <c:tx>
            <c:strRef>
              <c:f>Sheet1!$E$1</c:f>
              <c:strCache>
                <c:ptCount val="1"/>
                <c:pt idx="0">
                  <c:v>60+ (N=1,239)</c:v>
                </c:pt>
              </c:strCache>
            </c:strRef>
          </c:tx>
          <c:spPr>
            <a:ln w="41275">
              <a:solidFill>
                <a:srgbClr val="FFCCCC"/>
              </a:solidFill>
            </a:ln>
          </c:spPr>
          <c:marker>
            <c:symbol val="none"/>
          </c:marker>
          <c:xVal>
            <c:numRef>
              <c:f>Sheet1!$A$2:$A$29</c:f>
              <c:numCache>
                <c:formatCode>General</c:formatCode>
                <c:ptCount val="28"/>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Sheet1!$E$2:$E$29</c:f>
              <c:numCache>
                <c:formatCode>General</c:formatCode>
                <c:ptCount val="28"/>
                <c:pt idx="0">
                  <c:v>100</c:v>
                </c:pt>
                <c:pt idx="1">
                  <c:v>82.194000000000003</c:v>
                </c:pt>
                <c:pt idx="2">
                  <c:v>78.590999999999994</c:v>
                </c:pt>
                <c:pt idx="3">
                  <c:v>76.296000000000006</c:v>
                </c:pt>
                <c:pt idx="4">
                  <c:v>75.095000000000013</c:v>
                </c:pt>
                <c:pt idx="5">
                  <c:v>73.718000000000004</c:v>
                </c:pt>
                <c:pt idx="6">
                  <c:v>72.593999999999994</c:v>
                </c:pt>
                <c:pt idx="7">
                  <c:v>71.2</c:v>
                </c:pt>
                <c:pt idx="8">
                  <c:v>70.415000000000006</c:v>
                </c:pt>
                <c:pt idx="9">
                  <c:v>69.802999999999983</c:v>
                </c:pt>
                <c:pt idx="10">
                  <c:v>68.75</c:v>
                </c:pt>
                <c:pt idx="11">
                  <c:v>68.486000000000004</c:v>
                </c:pt>
                <c:pt idx="12">
                  <c:v>68.221000000000004</c:v>
                </c:pt>
                <c:pt idx="13">
                  <c:v>64.446000000000026</c:v>
                </c:pt>
                <c:pt idx="14">
                  <c:v>61.659000000000006</c:v>
                </c:pt>
                <c:pt idx="15">
                  <c:v>57.675000000000011</c:v>
                </c:pt>
                <c:pt idx="16">
                  <c:v>54.15</c:v>
                </c:pt>
                <c:pt idx="17">
                  <c:v>50.159000000000006</c:v>
                </c:pt>
                <c:pt idx="18">
                  <c:v>46.963000000000001</c:v>
                </c:pt>
                <c:pt idx="19">
                  <c:v>43.327000000000005</c:v>
                </c:pt>
                <c:pt idx="20">
                  <c:v>40.549000000000007</c:v>
                </c:pt>
                <c:pt idx="21">
                  <c:v>37.427</c:v>
                </c:pt>
                <c:pt idx="22">
                  <c:v>32.575000000000003</c:v>
                </c:pt>
                <c:pt idx="23">
                  <c:v>29.771000000000001</c:v>
                </c:pt>
                <c:pt idx="24">
                  <c:v>27.600999999999999</c:v>
                </c:pt>
                <c:pt idx="25">
                  <c:v>24.844000000000001</c:v>
                </c:pt>
                <c:pt idx="26">
                  <c:v>22.065999999999967</c:v>
                </c:pt>
                <c:pt idx="27">
                  <c:v>18.018999999999988</c:v>
                </c:pt>
              </c:numCache>
            </c:numRef>
          </c:yVal>
          <c:smooth val="0"/>
        </c:ser>
        <c:dLbls>
          <c:showLegendKey val="0"/>
          <c:showVal val="0"/>
          <c:showCatName val="0"/>
          <c:showSerName val="0"/>
          <c:showPercent val="0"/>
          <c:showBubbleSize val="0"/>
        </c:dLbls>
        <c:axId val="474357352"/>
        <c:axId val="474357744"/>
      </c:scatterChart>
      <c:valAx>
        <c:axId val="474357352"/>
        <c:scaling>
          <c:orientation val="minMax"/>
          <c:max val="16"/>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74357744"/>
        <c:crosses val="autoZero"/>
        <c:crossBetween val="midCat"/>
        <c:majorUnit val="1"/>
      </c:valAx>
      <c:valAx>
        <c:axId val="47435774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74357352"/>
        <c:crosses val="autoZero"/>
        <c:crossBetween val="midCat"/>
        <c:majorUnit val="20"/>
      </c:valAx>
      <c:spPr>
        <a:solidFill>
          <a:schemeClr val="bg2"/>
        </a:solidFill>
        <a:ln>
          <a:solidFill>
            <a:schemeClr val="tx1"/>
          </a:solidFill>
        </a:ln>
      </c:spPr>
    </c:plotArea>
    <c:legend>
      <c:legendPos val="r"/>
      <c:layout>
        <c:manualLayout>
          <c:xMode val="edge"/>
          <c:yMode val="edge"/>
          <c:x val="9.5870206489675522E-2"/>
          <c:y val="0.62903225806452412"/>
          <c:w val="0.47803834808259577"/>
          <c:h val="0.16649055964778597"/>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01E-2"/>
          <c:y val="3.1249894166455256E-2"/>
          <c:w val="0.88475425638166905"/>
          <c:h val="0.81644145288290582"/>
        </c:manualLayout>
      </c:layout>
      <c:scatterChart>
        <c:scatterStyle val="lineMarker"/>
        <c:varyColors val="0"/>
        <c:ser>
          <c:idx val="0"/>
          <c:order val="0"/>
          <c:tx>
            <c:strRef>
              <c:f>Sheet1!$B$1</c:f>
              <c:strCache>
                <c:ptCount val="1"/>
                <c:pt idx="0">
                  <c:v>18-39 (N=827)</c:v>
                </c:pt>
              </c:strCache>
            </c:strRef>
          </c:tx>
          <c:spPr>
            <a:ln w="41275">
              <a:solidFill>
                <a:srgbClr val="FF0000"/>
              </a:solidFill>
            </a:ln>
          </c:spPr>
          <c:marker>
            <c:symbol val="none"/>
          </c:marker>
          <c:xVal>
            <c:numRef>
              <c:f>Sheet1!$A$2:$A$27</c:f>
              <c:numCache>
                <c:formatCode>General</c:formatCode>
                <c:ptCount val="26"/>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numCache>
            </c:numRef>
          </c:xVal>
          <c:yVal>
            <c:numRef>
              <c:f>Sheet1!$B$2:$B$27</c:f>
              <c:numCache>
                <c:formatCode>General</c:formatCode>
                <c:ptCount val="26"/>
                <c:pt idx="0">
                  <c:v>100</c:v>
                </c:pt>
                <c:pt idx="1">
                  <c:v>83.751999999999995</c:v>
                </c:pt>
                <c:pt idx="2">
                  <c:v>80.819000000000003</c:v>
                </c:pt>
                <c:pt idx="3">
                  <c:v>79.835999999999999</c:v>
                </c:pt>
                <c:pt idx="4">
                  <c:v>78.971999999999994</c:v>
                </c:pt>
                <c:pt idx="5">
                  <c:v>78.10499999999999</c:v>
                </c:pt>
                <c:pt idx="6">
                  <c:v>77.236999999999995</c:v>
                </c:pt>
                <c:pt idx="7">
                  <c:v>76.864999999999995</c:v>
                </c:pt>
                <c:pt idx="8">
                  <c:v>76.366</c:v>
                </c:pt>
                <c:pt idx="9">
                  <c:v>75.367000000000004</c:v>
                </c:pt>
                <c:pt idx="10">
                  <c:v>74.489999999999995</c:v>
                </c:pt>
                <c:pt idx="11">
                  <c:v>73.864000000000004</c:v>
                </c:pt>
                <c:pt idx="12">
                  <c:v>73.235000000000014</c:v>
                </c:pt>
                <c:pt idx="13">
                  <c:v>69.009</c:v>
                </c:pt>
                <c:pt idx="14">
                  <c:v>64.670999999999978</c:v>
                </c:pt>
                <c:pt idx="15">
                  <c:v>61.973000000000006</c:v>
                </c:pt>
                <c:pt idx="16">
                  <c:v>57.513000000000005</c:v>
                </c:pt>
                <c:pt idx="17">
                  <c:v>55.622000000000057</c:v>
                </c:pt>
                <c:pt idx="18">
                  <c:v>51.826000000000001</c:v>
                </c:pt>
                <c:pt idx="19">
                  <c:v>48.747</c:v>
                </c:pt>
                <c:pt idx="20">
                  <c:v>45.082000000000001</c:v>
                </c:pt>
                <c:pt idx="21">
                  <c:v>43.036000000000001</c:v>
                </c:pt>
                <c:pt idx="22">
                  <c:v>42.074000000000005</c:v>
                </c:pt>
                <c:pt idx="23">
                  <c:v>39.182000000000002</c:v>
                </c:pt>
                <c:pt idx="24">
                  <c:v>37.091000000000001</c:v>
                </c:pt>
                <c:pt idx="25">
                  <c:v>34.648000000000003</c:v>
                </c:pt>
              </c:numCache>
            </c:numRef>
          </c:yVal>
          <c:smooth val="0"/>
        </c:ser>
        <c:ser>
          <c:idx val="1"/>
          <c:order val="1"/>
          <c:tx>
            <c:strRef>
              <c:f>Sheet1!$C$1</c:f>
              <c:strCache>
                <c:ptCount val="1"/>
                <c:pt idx="0">
                  <c:v>40-59 (N=1,624)</c:v>
                </c:pt>
              </c:strCache>
            </c:strRef>
          </c:tx>
          <c:spPr>
            <a:ln w="41275">
              <a:solidFill>
                <a:srgbClr val="66FFFF"/>
              </a:solidFill>
              <a:prstDash val="solid"/>
            </a:ln>
          </c:spPr>
          <c:marker>
            <c:symbol val="none"/>
          </c:marker>
          <c:xVal>
            <c:numRef>
              <c:f>Sheet1!$A$2:$A$27</c:f>
              <c:numCache>
                <c:formatCode>General</c:formatCode>
                <c:ptCount val="26"/>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numCache>
            </c:numRef>
          </c:xVal>
          <c:yVal>
            <c:numRef>
              <c:f>Sheet1!$C$2:$C$27</c:f>
              <c:numCache>
                <c:formatCode>General</c:formatCode>
                <c:ptCount val="26"/>
                <c:pt idx="0">
                  <c:v>100</c:v>
                </c:pt>
                <c:pt idx="1">
                  <c:v>79.070999999999998</c:v>
                </c:pt>
                <c:pt idx="2">
                  <c:v>75.08</c:v>
                </c:pt>
                <c:pt idx="3">
                  <c:v>72.778999999999982</c:v>
                </c:pt>
                <c:pt idx="4">
                  <c:v>71.175999999999988</c:v>
                </c:pt>
                <c:pt idx="5">
                  <c:v>69.891999999999996</c:v>
                </c:pt>
                <c:pt idx="6">
                  <c:v>69.313000000000002</c:v>
                </c:pt>
                <c:pt idx="7">
                  <c:v>68.537999999999997</c:v>
                </c:pt>
                <c:pt idx="8">
                  <c:v>67.695999999999998</c:v>
                </c:pt>
                <c:pt idx="9">
                  <c:v>66.982000000000014</c:v>
                </c:pt>
                <c:pt idx="10">
                  <c:v>66.656999999999982</c:v>
                </c:pt>
                <c:pt idx="11">
                  <c:v>66.069000000000003</c:v>
                </c:pt>
                <c:pt idx="12">
                  <c:v>65.60899999999998</c:v>
                </c:pt>
                <c:pt idx="13">
                  <c:v>61.744</c:v>
                </c:pt>
                <c:pt idx="14">
                  <c:v>58.333000000000006</c:v>
                </c:pt>
                <c:pt idx="15">
                  <c:v>55.115000000000002</c:v>
                </c:pt>
                <c:pt idx="16">
                  <c:v>51.699000000000012</c:v>
                </c:pt>
                <c:pt idx="17">
                  <c:v>48.229000000000013</c:v>
                </c:pt>
                <c:pt idx="18">
                  <c:v>44.21</c:v>
                </c:pt>
                <c:pt idx="19">
                  <c:v>41.856999999999999</c:v>
                </c:pt>
                <c:pt idx="20">
                  <c:v>38.46</c:v>
                </c:pt>
                <c:pt idx="21">
                  <c:v>35.301000000000002</c:v>
                </c:pt>
                <c:pt idx="22">
                  <c:v>32.841999999999999</c:v>
                </c:pt>
                <c:pt idx="23">
                  <c:v>29.898</c:v>
                </c:pt>
                <c:pt idx="24">
                  <c:v>26.959999999999987</c:v>
                </c:pt>
                <c:pt idx="25">
                  <c:v>24.561</c:v>
                </c:pt>
              </c:numCache>
            </c:numRef>
          </c:yVal>
          <c:smooth val="0"/>
        </c:ser>
        <c:ser>
          <c:idx val="2"/>
          <c:order val="2"/>
          <c:tx>
            <c:strRef>
              <c:f>Sheet1!$D$1</c:f>
              <c:strCache>
                <c:ptCount val="1"/>
                <c:pt idx="0">
                  <c:v>60-69 (N=468)</c:v>
                </c:pt>
              </c:strCache>
            </c:strRef>
          </c:tx>
          <c:spPr>
            <a:ln w="41275">
              <a:solidFill>
                <a:srgbClr val="CCCCFF"/>
              </a:solidFill>
            </a:ln>
          </c:spPr>
          <c:marker>
            <c:symbol val="none"/>
          </c:marker>
          <c:xVal>
            <c:numRef>
              <c:f>Sheet1!$A$2:$A$27</c:f>
              <c:numCache>
                <c:formatCode>General</c:formatCode>
                <c:ptCount val="26"/>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numCache>
            </c:numRef>
          </c:xVal>
          <c:yVal>
            <c:numRef>
              <c:f>Sheet1!$D$2:$D$27</c:f>
              <c:numCache>
                <c:formatCode>General</c:formatCode>
                <c:ptCount val="26"/>
                <c:pt idx="0">
                  <c:v>100</c:v>
                </c:pt>
                <c:pt idx="1">
                  <c:v>80.265000000000001</c:v>
                </c:pt>
                <c:pt idx="2">
                  <c:v>74.968999999999994</c:v>
                </c:pt>
                <c:pt idx="3">
                  <c:v>71.631</c:v>
                </c:pt>
                <c:pt idx="4">
                  <c:v>70.955000000000013</c:v>
                </c:pt>
                <c:pt idx="5">
                  <c:v>69.147000000000006</c:v>
                </c:pt>
                <c:pt idx="6">
                  <c:v>66.887</c:v>
                </c:pt>
                <c:pt idx="7">
                  <c:v>65.754000000000005</c:v>
                </c:pt>
                <c:pt idx="8">
                  <c:v>64.61999999999999</c:v>
                </c:pt>
                <c:pt idx="9">
                  <c:v>64.61999999999999</c:v>
                </c:pt>
                <c:pt idx="10">
                  <c:v>64.165999999999983</c:v>
                </c:pt>
                <c:pt idx="11">
                  <c:v>63.94</c:v>
                </c:pt>
                <c:pt idx="12">
                  <c:v>63.253</c:v>
                </c:pt>
                <c:pt idx="13">
                  <c:v>58.761000000000003</c:v>
                </c:pt>
                <c:pt idx="14">
                  <c:v>53.451999999999998</c:v>
                </c:pt>
                <c:pt idx="15">
                  <c:v>50.056000000000004</c:v>
                </c:pt>
                <c:pt idx="16">
                  <c:v>47.31</c:v>
                </c:pt>
                <c:pt idx="17">
                  <c:v>43.973000000000006</c:v>
                </c:pt>
                <c:pt idx="18">
                  <c:v>40.615000000000002</c:v>
                </c:pt>
                <c:pt idx="19">
                  <c:v>35.856999999999999</c:v>
                </c:pt>
                <c:pt idx="20">
                  <c:v>31.841999999999999</c:v>
                </c:pt>
                <c:pt idx="21">
                  <c:v>28.464999999999989</c:v>
                </c:pt>
                <c:pt idx="22">
                  <c:v>25.767999999999986</c:v>
                </c:pt>
                <c:pt idx="23">
                  <c:v>24.57</c:v>
                </c:pt>
                <c:pt idx="24">
                  <c:v>21.885999999999989</c:v>
                </c:pt>
                <c:pt idx="25">
                  <c:v>21.103999999999999</c:v>
                </c:pt>
              </c:numCache>
            </c:numRef>
          </c:yVal>
          <c:smooth val="0"/>
        </c:ser>
        <c:dLbls>
          <c:showLegendKey val="0"/>
          <c:showVal val="0"/>
          <c:showCatName val="0"/>
          <c:showSerName val="0"/>
          <c:showPercent val="0"/>
          <c:showBubbleSize val="0"/>
        </c:dLbls>
        <c:axId val="474358528"/>
        <c:axId val="469042896"/>
      </c:scatterChart>
      <c:valAx>
        <c:axId val="474358528"/>
        <c:scaling>
          <c:orientation val="minMax"/>
          <c:max val="14"/>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69042896"/>
        <c:crosses val="autoZero"/>
        <c:crossBetween val="midCat"/>
        <c:majorUnit val="1"/>
      </c:valAx>
      <c:valAx>
        <c:axId val="46904289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74358528"/>
        <c:crosses val="autoZero"/>
        <c:crossBetween val="midCat"/>
        <c:majorUnit val="20"/>
      </c:valAx>
      <c:spPr>
        <a:solidFill>
          <a:schemeClr val="bg2"/>
        </a:solidFill>
        <a:ln>
          <a:solidFill>
            <a:schemeClr val="tx1"/>
          </a:solidFill>
        </a:ln>
      </c:spPr>
    </c:plotArea>
    <c:legend>
      <c:legendPos val="r"/>
      <c:layout>
        <c:manualLayout>
          <c:xMode val="edge"/>
          <c:yMode val="edge"/>
          <c:x val="9.5870206489675522E-2"/>
          <c:y val="0.7096774193548403"/>
          <c:w val="0.56653392330383479"/>
          <c:h val="0.10197443061552791"/>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66E-2"/>
          <c:y val="3.1249894166455256E-2"/>
          <c:w val="0.88475425638166905"/>
          <c:h val="0.81644145288290582"/>
        </c:manualLayout>
      </c:layout>
      <c:scatterChart>
        <c:scatterStyle val="lineMarker"/>
        <c:varyColors val="0"/>
        <c:ser>
          <c:idx val="0"/>
          <c:order val="0"/>
          <c:tx>
            <c:strRef>
              <c:f>Sheet1!$B$1</c:f>
              <c:strCache>
                <c:ptCount val="1"/>
                <c:pt idx="0">
                  <c:v>18-39 (N=269)</c:v>
                </c:pt>
              </c:strCache>
            </c:strRef>
          </c:tx>
          <c:spPr>
            <a:ln w="41275">
              <a:solidFill>
                <a:srgbClr val="FF0000"/>
              </a:solidFill>
            </a:ln>
          </c:spPr>
          <c:marker>
            <c:symbol val="none"/>
          </c:marker>
          <c:xVal>
            <c:numRef>
              <c:f>Sheet1!$A$2:$A$18</c:f>
              <c:numCache>
                <c:formatCode>General</c:formatCode>
                <c:ptCount val="17"/>
                <c:pt idx="0">
                  <c:v>0</c:v>
                </c:pt>
                <c:pt idx="1">
                  <c:v>8.3330000000000043E-2</c:v>
                </c:pt>
                <c:pt idx="2">
                  <c:v>0.16666999999999998</c:v>
                </c:pt>
                <c:pt idx="3">
                  <c:v>0.25</c:v>
                </c:pt>
                <c:pt idx="4">
                  <c:v>0.33333000000000057</c:v>
                </c:pt>
                <c:pt idx="5">
                  <c:v>0.41667000000000032</c:v>
                </c:pt>
                <c:pt idx="6">
                  <c:v>0.5</c:v>
                </c:pt>
                <c:pt idx="7">
                  <c:v>0.58332999999999957</c:v>
                </c:pt>
                <c:pt idx="8">
                  <c:v>0.66667000000000165</c:v>
                </c:pt>
                <c:pt idx="9">
                  <c:v>0.750000000000001</c:v>
                </c:pt>
                <c:pt idx="10">
                  <c:v>0.83333000000000002</c:v>
                </c:pt>
                <c:pt idx="11">
                  <c:v>0.91666999999999998</c:v>
                </c:pt>
                <c:pt idx="12">
                  <c:v>1</c:v>
                </c:pt>
                <c:pt idx="13">
                  <c:v>2</c:v>
                </c:pt>
                <c:pt idx="14">
                  <c:v>3</c:v>
                </c:pt>
                <c:pt idx="15">
                  <c:v>4</c:v>
                </c:pt>
                <c:pt idx="16">
                  <c:v>5</c:v>
                </c:pt>
              </c:numCache>
            </c:numRef>
          </c:xVal>
          <c:yVal>
            <c:numRef>
              <c:f>Sheet1!$B$2:$B$18</c:f>
              <c:numCache>
                <c:formatCode>General</c:formatCode>
                <c:ptCount val="17"/>
                <c:pt idx="0">
                  <c:v>100</c:v>
                </c:pt>
                <c:pt idx="1">
                  <c:v>90.32</c:v>
                </c:pt>
                <c:pt idx="2">
                  <c:v>88.438000000000002</c:v>
                </c:pt>
                <c:pt idx="3">
                  <c:v>88.057000000000002</c:v>
                </c:pt>
                <c:pt idx="4">
                  <c:v>87.286000000000001</c:v>
                </c:pt>
                <c:pt idx="5">
                  <c:v>86.51</c:v>
                </c:pt>
                <c:pt idx="6">
                  <c:v>84.950999999999993</c:v>
                </c:pt>
                <c:pt idx="7">
                  <c:v>84.561000000000007</c:v>
                </c:pt>
                <c:pt idx="8">
                  <c:v>83.388999999999982</c:v>
                </c:pt>
                <c:pt idx="9">
                  <c:v>81.81</c:v>
                </c:pt>
                <c:pt idx="10">
                  <c:v>80.623999999999981</c:v>
                </c:pt>
                <c:pt idx="11">
                  <c:v>80.623999999999981</c:v>
                </c:pt>
                <c:pt idx="12">
                  <c:v>79.825999999999979</c:v>
                </c:pt>
                <c:pt idx="13">
                  <c:v>74.930999999999997</c:v>
                </c:pt>
                <c:pt idx="14">
                  <c:v>70.825000000000003</c:v>
                </c:pt>
                <c:pt idx="15">
                  <c:v>67.911000000000129</c:v>
                </c:pt>
                <c:pt idx="16">
                  <c:v>64.769000000000005</c:v>
                </c:pt>
              </c:numCache>
            </c:numRef>
          </c:yVal>
          <c:smooth val="0"/>
        </c:ser>
        <c:ser>
          <c:idx val="1"/>
          <c:order val="1"/>
          <c:tx>
            <c:strRef>
              <c:f>Sheet1!$C$1</c:f>
              <c:strCache>
                <c:ptCount val="1"/>
                <c:pt idx="0">
                  <c:v>40-59 (N=310)</c:v>
                </c:pt>
              </c:strCache>
            </c:strRef>
          </c:tx>
          <c:spPr>
            <a:ln w="41275">
              <a:solidFill>
                <a:srgbClr val="66FFFF"/>
              </a:solidFill>
              <a:prstDash val="solid"/>
            </a:ln>
          </c:spPr>
          <c:marker>
            <c:symbol val="none"/>
          </c:marker>
          <c:xVal>
            <c:numRef>
              <c:f>Sheet1!$A$2:$A$18</c:f>
              <c:numCache>
                <c:formatCode>General</c:formatCode>
                <c:ptCount val="17"/>
                <c:pt idx="0">
                  <c:v>0</c:v>
                </c:pt>
                <c:pt idx="1">
                  <c:v>8.3330000000000043E-2</c:v>
                </c:pt>
                <c:pt idx="2">
                  <c:v>0.16666999999999998</c:v>
                </c:pt>
                <c:pt idx="3">
                  <c:v>0.25</c:v>
                </c:pt>
                <c:pt idx="4">
                  <c:v>0.33333000000000057</c:v>
                </c:pt>
                <c:pt idx="5">
                  <c:v>0.41667000000000032</c:v>
                </c:pt>
                <c:pt idx="6">
                  <c:v>0.5</c:v>
                </c:pt>
                <c:pt idx="7">
                  <c:v>0.58332999999999957</c:v>
                </c:pt>
                <c:pt idx="8">
                  <c:v>0.66667000000000165</c:v>
                </c:pt>
                <c:pt idx="9">
                  <c:v>0.750000000000001</c:v>
                </c:pt>
                <c:pt idx="10">
                  <c:v>0.83333000000000002</c:v>
                </c:pt>
                <c:pt idx="11">
                  <c:v>0.91666999999999998</c:v>
                </c:pt>
                <c:pt idx="12">
                  <c:v>1</c:v>
                </c:pt>
                <c:pt idx="13">
                  <c:v>2</c:v>
                </c:pt>
                <c:pt idx="14">
                  <c:v>3</c:v>
                </c:pt>
                <c:pt idx="15">
                  <c:v>4</c:v>
                </c:pt>
                <c:pt idx="16">
                  <c:v>5</c:v>
                </c:pt>
              </c:numCache>
            </c:numRef>
          </c:xVal>
          <c:yVal>
            <c:numRef>
              <c:f>Sheet1!$C$2:$C$18</c:f>
              <c:numCache>
                <c:formatCode>General</c:formatCode>
                <c:ptCount val="17"/>
                <c:pt idx="0">
                  <c:v>100</c:v>
                </c:pt>
                <c:pt idx="1">
                  <c:v>88</c:v>
                </c:pt>
                <c:pt idx="2">
                  <c:v>85.679999999999978</c:v>
                </c:pt>
                <c:pt idx="3">
                  <c:v>83.667999999999992</c:v>
                </c:pt>
                <c:pt idx="4">
                  <c:v>81.634999999999991</c:v>
                </c:pt>
                <c:pt idx="5">
                  <c:v>79.942000000000007</c:v>
                </c:pt>
                <c:pt idx="6">
                  <c:v>79.60299999999998</c:v>
                </c:pt>
                <c:pt idx="7">
                  <c:v>78.92</c:v>
                </c:pt>
                <c:pt idx="8">
                  <c:v>78.576999999999998</c:v>
                </c:pt>
                <c:pt idx="9">
                  <c:v>77.888999999999982</c:v>
                </c:pt>
                <c:pt idx="10">
                  <c:v>77.888999999999982</c:v>
                </c:pt>
                <c:pt idx="11">
                  <c:v>77.888999999999982</c:v>
                </c:pt>
                <c:pt idx="12">
                  <c:v>77.176999999999978</c:v>
                </c:pt>
                <c:pt idx="13">
                  <c:v>73.440000000000026</c:v>
                </c:pt>
                <c:pt idx="14">
                  <c:v>68.528999999999982</c:v>
                </c:pt>
                <c:pt idx="15">
                  <c:v>64.304999999999993</c:v>
                </c:pt>
                <c:pt idx="16">
                  <c:v>60.93</c:v>
                </c:pt>
              </c:numCache>
            </c:numRef>
          </c:yVal>
          <c:smooth val="0"/>
        </c:ser>
        <c:ser>
          <c:idx val="2"/>
          <c:order val="2"/>
          <c:tx>
            <c:strRef>
              <c:f>Sheet1!$D$1</c:f>
              <c:strCache>
                <c:ptCount val="1"/>
                <c:pt idx="0">
                  <c:v>60-69 (N=131)</c:v>
                </c:pt>
              </c:strCache>
            </c:strRef>
          </c:tx>
          <c:spPr>
            <a:ln w="41275">
              <a:solidFill>
                <a:srgbClr val="CCCCFF"/>
              </a:solidFill>
            </a:ln>
          </c:spPr>
          <c:marker>
            <c:symbol val="none"/>
          </c:marker>
          <c:xVal>
            <c:numRef>
              <c:f>Sheet1!$A$2:$A$18</c:f>
              <c:numCache>
                <c:formatCode>General</c:formatCode>
                <c:ptCount val="17"/>
                <c:pt idx="0">
                  <c:v>0</c:v>
                </c:pt>
                <c:pt idx="1">
                  <c:v>8.3330000000000043E-2</c:v>
                </c:pt>
                <c:pt idx="2">
                  <c:v>0.16666999999999998</c:v>
                </c:pt>
                <c:pt idx="3">
                  <c:v>0.25</c:v>
                </c:pt>
                <c:pt idx="4">
                  <c:v>0.33333000000000057</c:v>
                </c:pt>
                <c:pt idx="5">
                  <c:v>0.41667000000000032</c:v>
                </c:pt>
                <c:pt idx="6">
                  <c:v>0.5</c:v>
                </c:pt>
                <c:pt idx="7">
                  <c:v>0.58332999999999957</c:v>
                </c:pt>
                <c:pt idx="8">
                  <c:v>0.66667000000000165</c:v>
                </c:pt>
                <c:pt idx="9">
                  <c:v>0.750000000000001</c:v>
                </c:pt>
                <c:pt idx="10">
                  <c:v>0.83333000000000002</c:v>
                </c:pt>
                <c:pt idx="11">
                  <c:v>0.91666999999999998</c:v>
                </c:pt>
                <c:pt idx="12">
                  <c:v>1</c:v>
                </c:pt>
                <c:pt idx="13">
                  <c:v>2</c:v>
                </c:pt>
                <c:pt idx="14">
                  <c:v>3</c:v>
                </c:pt>
                <c:pt idx="15">
                  <c:v>4</c:v>
                </c:pt>
                <c:pt idx="16">
                  <c:v>5</c:v>
                </c:pt>
              </c:numCache>
            </c:numRef>
          </c:xVal>
          <c:yVal>
            <c:numRef>
              <c:f>Sheet1!$D$2:$D$18</c:f>
              <c:numCache>
                <c:formatCode>General</c:formatCode>
                <c:ptCount val="17"/>
                <c:pt idx="0">
                  <c:v>100</c:v>
                </c:pt>
                <c:pt idx="1">
                  <c:v>88.498999999999995</c:v>
                </c:pt>
                <c:pt idx="2">
                  <c:v>85.394000000000005</c:v>
                </c:pt>
                <c:pt idx="3">
                  <c:v>79.866</c:v>
                </c:pt>
                <c:pt idx="4">
                  <c:v>79.866</c:v>
                </c:pt>
                <c:pt idx="5">
                  <c:v>79.058999999999983</c:v>
                </c:pt>
                <c:pt idx="6">
                  <c:v>78.251999999999995</c:v>
                </c:pt>
                <c:pt idx="7">
                  <c:v>77.446000000000026</c:v>
                </c:pt>
                <c:pt idx="8">
                  <c:v>75.025999999999982</c:v>
                </c:pt>
                <c:pt idx="9">
                  <c:v>75.025999999999982</c:v>
                </c:pt>
                <c:pt idx="10">
                  <c:v>75.025999999999982</c:v>
                </c:pt>
                <c:pt idx="11">
                  <c:v>75.025999999999982</c:v>
                </c:pt>
                <c:pt idx="12">
                  <c:v>74.200999999999993</c:v>
                </c:pt>
                <c:pt idx="13">
                  <c:v>71.555999999999983</c:v>
                </c:pt>
                <c:pt idx="14">
                  <c:v>65.087000000000003</c:v>
                </c:pt>
                <c:pt idx="15">
                  <c:v>63.537000000000006</c:v>
                </c:pt>
                <c:pt idx="16">
                  <c:v>59.624000000000002</c:v>
                </c:pt>
              </c:numCache>
            </c:numRef>
          </c:yVal>
          <c:smooth val="0"/>
        </c:ser>
        <c:dLbls>
          <c:showLegendKey val="0"/>
          <c:showVal val="0"/>
          <c:showCatName val="0"/>
          <c:showSerName val="0"/>
          <c:showPercent val="0"/>
          <c:showBubbleSize val="0"/>
        </c:dLbls>
        <c:axId val="469042504"/>
        <c:axId val="469042112"/>
      </c:scatterChart>
      <c:valAx>
        <c:axId val="469042504"/>
        <c:scaling>
          <c:orientation val="minMax"/>
          <c:max val="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69042112"/>
        <c:crosses val="autoZero"/>
        <c:crossBetween val="midCat"/>
        <c:majorUnit val="1"/>
      </c:valAx>
      <c:valAx>
        <c:axId val="46904211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69042504"/>
        <c:crosses val="autoZero"/>
        <c:crossBetween val="midCat"/>
        <c:majorUnit val="20"/>
      </c:valAx>
      <c:spPr>
        <a:solidFill>
          <a:schemeClr val="bg2"/>
        </a:solidFill>
        <a:ln>
          <a:solidFill>
            <a:schemeClr val="tx1"/>
          </a:solidFill>
        </a:ln>
      </c:spPr>
    </c:plotArea>
    <c:legend>
      <c:legendPos val="r"/>
      <c:layout>
        <c:manualLayout>
          <c:xMode val="edge"/>
          <c:yMode val="edge"/>
          <c:x val="9.5870206489675522E-2"/>
          <c:y val="0.7096774193548403"/>
          <c:w val="0.52228613569321536"/>
          <c:h val="0.10197443061552791"/>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996528659724"/>
          <c:y val="0.19367596713453875"/>
          <c:w val="0.41304485376827932"/>
          <c:h val="0.50283721328313991"/>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FFFF00"/>
              </a:solidFill>
              <a:ln>
                <a:solidFill>
                  <a:srgbClr val="000000"/>
                </a:solidFill>
              </a:ln>
            </c:spPr>
          </c:dPt>
          <c:dPt>
            <c:idx val="1"/>
            <c:bubble3D val="0"/>
            <c:spPr>
              <a:solidFill>
                <a:srgbClr val="009900"/>
              </a:solidFill>
              <a:ln>
                <a:solidFill>
                  <a:srgbClr val="000000"/>
                </a:solidFill>
              </a:ln>
            </c:spPr>
          </c:dPt>
          <c:dPt>
            <c:idx val="2"/>
            <c:bubble3D val="0"/>
            <c:spPr>
              <a:solidFill>
                <a:srgbClr val="FF0000"/>
              </a:solidFill>
              <a:ln>
                <a:solidFill>
                  <a:srgbClr val="000000"/>
                </a:solidFill>
              </a:ln>
            </c:spPr>
          </c:dPt>
          <c:dPt>
            <c:idx val="3"/>
            <c:bubble3D val="0"/>
            <c:spPr>
              <a:solidFill>
                <a:srgbClr val="00FFFF"/>
              </a:solidFill>
              <a:ln>
                <a:solidFill>
                  <a:srgbClr val="000000"/>
                </a:solidFill>
              </a:ln>
            </c:spPr>
          </c:dPt>
          <c:dPt>
            <c:idx val="4"/>
            <c:bubble3D val="0"/>
            <c:spPr>
              <a:solidFill>
                <a:srgbClr val="9900FF"/>
              </a:solidFill>
              <a:ln>
                <a:solidFill>
                  <a:srgbClr val="000000"/>
                </a:solidFill>
              </a:ln>
            </c:spPr>
          </c:dPt>
          <c:dPt>
            <c:idx val="5"/>
            <c:bubble3D val="0"/>
            <c:spPr>
              <a:solidFill>
                <a:srgbClr val="00FF00"/>
              </a:solidFill>
              <a:ln>
                <a:solidFill>
                  <a:srgbClr val="000000"/>
                </a:solidFill>
              </a:ln>
            </c:spPr>
          </c:dPt>
          <c:dPt>
            <c:idx val="6"/>
            <c:bubble3D val="0"/>
            <c:spPr>
              <a:solidFill>
                <a:srgbClr val="FF00FF"/>
              </a:solidFill>
              <a:ln>
                <a:solidFill>
                  <a:srgbClr val="000000"/>
                </a:solidFill>
              </a:ln>
            </c:spPr>
          </c:dPt>
          <c:dLbls>
            <c:dLbl>
              <c:idx val="1"/>
              <c:layout>
                <c:manualLayout>
                  <c:x val="0"/>
                  <c:y val="3.5087719298245591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2"/>
              <c:layout>
                <c:manualLayout>
                  <c:x val="2.7777777777779674E-3"/>
                  <c:y val="-6.432748538011703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4"/>
              <c:layout>
                <c:manualLayout>
                  <c:x val="4.2299339598679195E-2"/>
                  <c:y val="-4.2842633801209631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5"/>
              <c:layout>
                <c:manualLayout>
                  <c:x val="-2.4193548387096874E-2"/>
                  <c:y val="-8.3030441791434735E-18"/>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numFmt formatCode="0%" sourceLinked="0"/>
            <c:spPr>
              <a:noFill/>
              <a:ln>
                <a:noFill/>
              </a:ln>
              <a:effectLst/>
            </c:spPr>
            <c:txPr>
              <a:bodyPr/>
              <a:lstStyle/>
              <a:p>
                <a:pPr>
                  <a:defRPr sz="1300" b="1"/>
                </a:pPr>
                <a:endParaRPr lang="en-US"/>
              </a:p>
            </c:txPr>
            <c:dLblPos val="outEnd"/>
            <c:showLegendKey val="0"/>
            <c:showVal val="1"/>
            <c:showCatName val="1"/>
            <c:showSerName val="0"/>
            <c:showPercent val="0"/>
            <c:showBubbleSize val="0"/>
            <c:separator>
</c:separator>
            <c:showLeaderLines val="1"/>
            <c:extLst>
              <c:ext xmlns:c15="http://schemas.microsoft.com/office/drawing/2012/chart" uri="{CE6537A1-D6FC-4f65-9D91-7224C49458BB}">
                <c15:layout/>
              </c:ext>
            </c:extLst>
          </c:dLbls>
          <c:cat>
            <c:strRef>
              <c:f>Sheet1!$A$2:$A$8</c:f>
              <c:strCache>
                <c:ptCount val="7"/>
                <c:pt idx="0">
                  <c:v>Myopathy</c:v>
                </c:pt>
                <c:pt idx="1">
                  <c:v>Primary Failure</c:v>
                </c:pt>
                <c:pt idx="2">
                  <c:v>CAD</c:v>
                </c:pt>
                <c:pt idx="3">
                  <c:v>Other</c:v>
                </c:pt>
                <c:pt idx="4">
                  <c:v>Rejection</c:v>
                </c:pt>
                <c:pt idx="5">
                  <c:v>Non-specific</c:v>
                </c:pt>
                <c:pt idx="6">
                  <c:v>Valvular</c:v>
                </c:pt>
              </c:strCache>
            </c:strRef>
          </c:cat>
          <c:val>
            <c:numRef>
              <c:f>Sheet1!$B$2:$B$8</c:f>
              <c:numCache>
                <c:formatCode>0.00%</c:formatCode>
                <c:ptCount val="7"/>
                <c:pt idx="0">
                  <c:v>0.29438999999999999</c:v>
                </c:pt>
                <c:pt idx="1">
                  <c:v>2.3363999999999999E-2</c:v>
                </c:pt>
                <c:pt idx="2">
                  <c:v>0.25234000000000001</c:v>
                </c:pt>
                <c:pt idx="3">
                  <c:v>3.2710000000000003E-2</c:v>
                </c:pt>
                <c:pt idx="4">
                  <c:v>0.21962999999999999</c:v>
                </c:pt>
                <c:pt idx="5">
                  <c:v>0.1729</c:v>
                </c:pt>
                <c:pt idx="6">
                  <c:v>4.6730000000000001E-3</c:v>
                </c:pt>
              </c:numCache>
            </c:numRef>
          </c:val>
        </c:ser>
        <c:dLbls>
          <c:showLegendKey val="0"/>
          <c:showVal val="0"/>
          <c:showCatName val="0"/>
          <c:showSerName val="0"/>
          <c:showPercent val="0"/>
          <c:showBubbleSize val="0"/>
          <c:showLeaderLines val="1"/>
        </c:dLbls>
        <c:firstSliceAng val="70"/>
      </c:pieChart>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9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100178849325381E-2"/>
          <c:y val="3.1249894166455041E-2"/>
          <c:w val="0.88204654727893528"/>
          <c:h val="0.81644145288290582"/>
        </c:manualLayout>
      </c:layout>
      <c:scatterChart>
        <c:scatterStyle val="lineMarker"/>
        <c:varyColors val="0"/>
        <c:ser>
          <c:idx val="0"/>
          <c:order val="0"/>
          <c:tx>
            <c:strRef>
              <c:f>Sheet1!$B$1</c:f>
              <c:strCache>
                <c:ptCount val="1"/>
                <c:pt idx="0">
                  <c:v>11-39 (N=1,820)</c:v>
                </c:pt>
              </c:strCache>
            </c:strRef>
          </c:tx>
          <c:spPr>
            <a:ln w="41275">
              <a:solidFill>
                <a:srgbClr val="FF0000"/>
              </a:solidFill>
            </a:ln>
          </c:spPr>
          <c:marker>
            <c:symbol val="none"/>
          </c:marker>
          <c:xVal>
            <c:numRef>
              <c:f>Sheet1!$A$2:$A$28</c:f>
              <c:numCache>
                <c:formatCode>General</c:formatCode>
                <c:ptCount val="27"/>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Sheet1!$B$2:$B$28</c:f>
              <c:numCache>
                <c:formatCode>General</c:formatCode>
                <c:ptCount val="27"/>
                <c:pt idx="0">
                  <c:v>100</c:v>
                </c:pt>
                <c:pt idx="1">
                  <c:v>83.6</c:v>
                </c:pt>
                <c:pt idx="2">
                  <c:v>80.239000000000004</c:v>
                </c:pt>
                <c:pt idx="3">
                  <c:v>78.323999999999998</c:v>
                </c:pt>
                <c:pt idx="4">
                  <c:v>77.307000000000002</c:v>
                </c:pt>
                <c:pt idx="5">
                  <c:v>76.063999999999993</c:v>
                </c:pt>
                <c:pt idx="6">
                  <c:v>74.819999999999993</c:v>
                </c:pt>
                <c:pt idx="7">
                  <c:v>74.195999999999998</c:v>
                </c:pt>
                <c:pt idx="8">
                  <c:v>73.570999999999998</c:v>
                </c:pt>
                <c:pt idx="9">
                  <c:v>73.057999999999993</c:v>
                </c:pt>
                <c:pt idx="10">
                  <c:v>72.60199999999999</c:v>
                </c:pt>
                <c:pt idx="11">
                  <c:v>72.200999999999993</c:v>
                </c:pt>
                <c:pt idx="12">
                  <c:v>71.682999999999979</c:v>
                </c:pt>
                <c:pt idx="13">
                  <c:v>68.256</c:v>
                </c:pt>
                <c:pt idx="14">
                  <c:v>64.162999999999982</c:v>
                </c:pt>
                <c:pt idx="15">
                  <c:v>61.152000000000001</c:v>
                </c:pt>
                <c:pt idx="16">
                  <c:v>57.775000000000013</c:v>
                </c:pt>
                <c:pt idx="17">
                  <c:v>54.106000000000002</c:v>
                </c:pt>
                <c:pt idx="18">
                  <c:v>50.508000000000003</c:v>
                </c:pt>
                <c:pt idx="19">
                  <c:v>47.343000000000004</c:v>
                </c:pt>
                <c:pt idx="20">
                  <c:v>44.09</c:v>
                </c:pt>
                <c:pt idx="21">
                  <c:v>40.679000000000002</c:v>
                </c:pt>
                <c:pt idx="22">
                  <c:v>38.186</c:v>
                </c:pt>
                <c:pt idx="23">
                  <c:v>35.450999999999993</c:v>
                </c:pt>
                <c:pt idx="24">
                  <c:v>31.744</c:v>
                </c:pt>
                <c:pt idx="25">
                  <c:v>29.123000000000001</c:v>
                </c:pt>
                <c:pt idx="26">
                  <c:v>26.89</c:v>
                </c:pt>
              </c:numCache>
            </c:numRef>
          </c:yVal>
          <c:smooth val="0"/>
        </c:ser>
        <c:ser>
          <c:idx val="1"/>
          <c:order val="1"/>
          <c:tx>
            <c:strRef>
              <c:f>Sheet1!$C$1</c:f>
              <c:strCache>
                <c:ptCount val="1"/>
                <c:pt idx="0">
                  <c:v>40-59 (N=807)</c:v>
                </c:pt>
              </c:strCache>
            </c:strRef>
          </c:tx>
          <c:spPr>
            <a:ln w="41275">
              <a:solidFill>
                <a:srgbClr val="00FFFF"/>
              </a:solidFill>
              <a:prstDash val="solid"/>
            </a:ln>
          </c:spPr>
          <c:marker>
            <c:symbol val="none"/>
          </c:marker>
          <c:xVal>
            <c:numRef>
              <c:f>Sheet1!$A$2:$A$28</c:f>
              <c:numCache>
                <c:formatCode>General</c:formatCode>
                <c:ptCount val="27"/>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Sheet1!$C$2:$C$28</c:f>
              <c:numCache>
                <c:formatCode>General</c:formatCode>
                <c:ptCount val="27"/>
                <c:pt idx="0">
                  <c:v>100</c:v>
                </c:pt>
                <c:pt idx="1">
                  <c:v>78.471999999999994</c:v>
                </c:pt>
                <c:pt idx="2">
                  <c:v>74.614999999999995</c:v>
                </c:pt>
                <c:pt idx="3">
                  <c:v>72.403000000000006</c:v>
                </c:pt>
                <c:pt idx="4">
                  <c:v>70.956000000000003</c:v>
                </c:pt>
                <c:pt idx="5">
                  <c:v>69.634</c:v>
                </c:pt>
                <c:pt idx="6">
                  <c:v>69.236000000000004</c:v>
                </c:pt>
                <c:pt idx="7">
                  <c:v>68.570999999999998</c:v>
                </c:pt>
                <c:pt idx="8">
                  <c:v>67.10599999999998</c:v>
                </c:pt>
                <c:pt idx="9">
                  <c:v>66.039000000000001</c:v>
                </c:pt>
                <c:pt idx="10">
                  <c:v>65.504999999999995</c:v>
                </c:pt>
                <c:pt idx="11">
                  <c:v>64.430999999999997</c:v>
                </c:pt>
                <c:pt idx="12">
                  <c:v>63.892000000000003</c:v>
                </c:pt>
                <c:pt idx="13">
                  <c:v>58.829000000000001</c:v>
                </c:pt>
                <c:pt idx="14">
                  <c:v>55.006</c:v>
                </c:pt>
                <c:pt idx="15">
                  <c:v>52.689</c:v>
                </c:pt>
                <c:pt idx="16">
                  <c:v>49.109000000000002</c:v>
                </c:pt>
                <c:pt idx="17">
                  <c:v>46.759</c:v>
                </c:pt>
                <c:pt idx="18">
                  <c:v>43.302</c:v>
                </c:pt>
                <c:pt idx="19">
                  <c:v>40.31</c:v>
                </c:pt>
                <c:pt idx="20">
                  <c:v>36.213000000000001</c:v>
                </c:pt>
                <c:pt idx="21">
                  <c:v>34.131</c:v>
                </c:pt>
                <c:pt idx="22">
                  <c:v>32.058</c:v>
                </c:pt>
                <c:pt idx="23">
                  <c:v>29.385999999999989</c:v>
                </c:pt>
                <c:pt idx="24">
                  <c:v>28.552</c:v>
                </c:pt>
                <c:pt idx="25">
                  <c:v>26.594999999999999</c:v>
                </c:pt>
                <c:pt idx="26">
                  <c:v>24.907999999999987</c:v>
                </c:pt>
              </c:numCache>
            </c:numRef>
          </c:yVal>
          <c:smooth val="0"/>
        </c:ser>
        <c:dLbls>
          <c:showLegendKey val="0"/>
          <c:showVal val="0"/>
          <c:showCatName val="0"/>
          <c:showSerName val="0"/>
          <c:showPercent val="0"/>
          <c:showBubbleSize val="0"/>
        </c:dLbls>
        <c:axId val="469038976"/>
        <c:axId val="469038584"/>
      </c:scatterChart>
      <c:valAx>
        <c:axId val="469038976"/>
        <c:scaling>
          <c:orientation val="minMax"/>
          <c:max val="1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69038584"/>
        <c:crosses val="autoZero"/>
        <c:crossBetween val="midCat"/>
        <c:majorUnit val="1"/>
      </c:valAx>
      <c:valAx>
        <c:axId val="46903858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69038976"/>
        <c:crosses val="autoZero"/>
        <c:crossBetween val="midCat"/>
        <c:majorUnit val="20"/>
      </c:valAx>
      <c:spPr>
        <a:solidFill>
          <a:schemeClr val="bg2"/>
        </a:solidFill>
        <a:ln>
          <a:solidFill>
            <a:schemeClr val="tx1"/>
          </a:solidFill>
        </a:ln>
      </c:spPr>
    </c:plotArea>
    <c:legend>
      <c:legendPos val="r"/>
      <c:layout>
        <c:manualLayout>
          <c:xMode val="edge"/>
          <c:yMode val="edge"/>
          <c:x val="8.8495575221239145E-2"/>
          <c:y val="0.67741935483870963"/>
          <c:w val="0.58341451234524799"/>
          <c:h val="0.14099695199390419"/>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9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360381390380494"/>
          <c:h val="0.81644145288290582"/>
        </c:manualLayout>
      </c:layout>
      <c:scatterChart>
        <c:scatterStyle val="smoothMarker"/>
        <c:varyColors val="0"/>
        <c:ser>
          <c:idx val="0"/>
          <c:order val="0"/>
          <c:tx>
            <c:strRef>
              <c:f>Sheet1!$B$1</c:f>
              <c:strCache>
                <c:ptCount val="1"/>
                <c:pt idx="0">
                  <c:v>Male (N = 77,500)</c:v>
                </c:pt>
              </c:strCache>
            </c:strRef>
          </c:tx>
          <c:spPr>
            <a:ln w="41275">
              <a:solidFill>
                <a:srgbClr val="00FFFF"/>
              </a:solidFill>
            </a:ln>
          </c:spPr>
          <c:marker>
            <c:symbol val="none"/>
          </c:marker>
          <c:xVal>
            <c:numRef>
              <c:f>Sheet1!$A$2:$A$35</c:f>
              <c:numCache>
                <c:formatCode>General</c:formatCode>
                <c:ptCount val="34"/>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Sheet1!$B$2:$B$35</c:f>
              <c:numCache>
                <c:formatCode>General</c:formatCode>
                <c:ptCount val="34"/>
                <c:pt idx="0">
                  <c:v>100</c:v>
                </c:pt>
                <c:pt idx="1">
                  <c:v>90.215999999999994</c:v>
                </c:pt>
                <c:pt idx="2">
                  <c:v>87.732000000000014</c:v>
                </c:pt>
                <c:pt idx="3">
                  <c:v>86.35899999999998</c:v>
                </c:pt>
                <c:pt idx="4">
                  <c:v>85.485000000000014</c:v>
                </c:pt>
                <c:pt idx="5">
                  <c:v>84.732000000000014</c:v>
                </c:pt>
                <c:pt idx="6">
                  <c:v>84.121999999999986</c:v>
                </c:pt>
                <c:pt idx="7">
                  <c:v>83.521000000000001</c:v>
                </c:pt>
                <c:pt idx="8">
                  <c:v>82.968999999999994</c:v>
                </c:pt>
                <c:pt idx="9">
                  <c:v>82.475999999999999</c:v>
                </c:pt>
                <c:pt idx="10">
                  <c:v>82.024000000000001</c:v>
                </c:pt>
                <c:pt idx="11">
                  <c:v>81.646000000000001</c:v>
                </c:pt>
                <c:pt idx="12">
                  <c:v>81.260999999999996</c:v>
                </c:pt>
                <c:pt idx="13">
                  <c:v>77.61</c:v>
                </c:pt>
                <c:pt idx="14">
                  <c:v>74.603999999999999</c:v>
                </c:pt>
                <c:pt idx="15">
                  <c:v>71.600999999999999</c:v>
                </c:pt>
                <c:pt idx="16">
                  <c:v>68.554000000000002</c:v>
                </c:pt>
                <c:pt idx="17">
                  <c:v>65.268000000000001</c:v>
                </c:pt>
                <c:pt idx="18">
                  <c:v>61.78</c:v>
                </c:pt>
                <c:pt idx="19">
                  <c:v>58.195000000000057</c:v>
                </c:pt>
                <c:pt idx="20">
                  <c:v>54.706000000000003</c:v>
                </c:pt>
                <c:pt idx="21">
                  <c:v>51.199000000000012</c:v>
                </c:pt>
                <c:pt idx="22">
                  <c:v>47.651000000000003</c:v>
                </c:pt>
                <c:pt idx="23">
                  <c:v>44.083000000000006</c:v>
                </c:pt>
                <c:pt idx="24">
                  <c:v>40.735000000000056</c:v>
                </c:pt>
                <c:pt idx="25">
                  <c:v>37.507000000000005</c:v>
                </c:pt>
                <c:pt idx="26">
                  <c:v>34.03</c:v>
                </c:pt>
                <c:pt idx="27">
                  <c:v>30.832999999999988</c:v>
                </c:pt>
                <c:pt idx="28">
                  <c:v>27.884</c:v>
                </c:pt>
                <c:pt idx="29">
                  <c:v>25.192</c:v>
                </c:pt>
                <c:pt idx="30">
                  <c:v>22.584</c:v>
                </c:pt>
                <c:pt idx="31">
                  <c:v>20.261999999999986</c:v>
                </c:pt>
                <c:pt idx="32">
                  <c:v>18.29</c:v>
                </c:pt>
                <c:pt idx="33">
                  <c:v>16.356000000000005</c:v>
                </c:pt>
              </c:numCache>
            </c:numRef>
          </c:yVal>
          <c:smooth val="0"/>
        </c:ser>
        <c:ser>
          <c:idx val="1"/>
          <c:order val="1"/>
          <c:tx>
            <c:strRef>
              <c:f>Sheet1!$C$1</c:f>
              <c:strCache>
                <c:ptCount val="1"/>
                <c:pt idx="0">
                  <c:v>Female (N = 19,622)</c:v>
                </c:pt>
              </c:strCache>
            </c:strRef>
          </c:tx>
          <c:spPr>
            <a:ln w="41275">
              <a:solidFill>
                <a:srgbClr val="00FF00"/>
              </a:solidFill>
              <a:prstDash val="solid"/>
            </a:ln>
          </c:spPr>
          <c:marker>
            <c:symbol val="none"/>
          </c:marker>
          <c:xVal>
            <c:numRef>
              <c:f>Sheet1!$A$2:$A$35</c:f>
              <c:numCache>
                <c:formatCode>General</c:formatCode>
                <c:ptCount val="34"/>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Sheet1!$C$2:$C$35</c:f>
              <c:numCache>
                <c:formatCode>General</c:formatCode>
                <c:ptCount val="34"/>
                <c:pt idx="0">
                  <c:v>100</c:v>
                </c:pt>
                <c:pt idx="1">
                  <c:v>89.655999999999949</c:v>
                </c:pt>
                <c:pt idx="2">
                  <c:v>87.312000000000012</c:v>
                </c:pt>
                <c:pt idx="3">
                  <c:v>86.001000000000005</c:v>
                </c:pt>
                <c:pt idx="4">
                  <c:v>85.248000000000005</c:v>
                </c:pt>
                <c:pt idx="5">
                  <c:v>84.524000000000001</c:v>
                </c:pt>
                <c:pt idx="6">
                  <c:v>83.905000000000001</c:v>
                </c:pt>
                <c:pt idx="7">
                  <c:v>83.448000000000022</c:v>
                </c:pt>
                <c:pt idx="8">
                  <c:v>82.921999999999997</c:v>
                </c:pt>
                <c:pt idx="9">
                  <c:v>82.432000000000002</c:v>
                </c:pt>
                <c:pt idx="10">
                  <c:v>82.016000000000005</c:v>
                </c:pt>
                <c:pt idx="11">
                  <c:v>81.682000000000002</c:v>
                </c:pt>
                <c:pt idx="12">
                  <c:v>81.263000000000005</c:v>
                </c:pt>
                <c:pt idx="13">
                  <c:v>77.669999999999987</c:v>
                </c:pt>
                <c:pt idx="14">
                  <c:v>74.654999999999987</c:v>
                </c:pt>
                <c:pt idx="15">
                  <c:v>71.840999999999994</c:v>
                </c:pt>
                <c:pt idx="16">
                  <c:v>68.819999999999993</c:v>
                </c:pt>
                <c:pt idx="17">
                  <c:v>65.964000000000027</c:v>
                </c:pt>
                <c:pt idx="18">
                  <c:v>63.07</c:v>
                </c:pt>
                <c:pt idx="19">
                  <c:v>60.059000000000005</c:v>
                </c:pt>
                <c:pt idx="20">
                  <c:v>56.821000000000005</c:v>
                </c:pt>
                <c:pt idx="21">
                  <c:v>53.651000000000003</c:v>
                </c:pt>
                <c:pt idx="22">
                  <c:v>50.599000000000011</c:v>
                </c:pt>
                <c:pt idx="23">
                  <c:v>47.67</c:v>
                </c:pt>
                <c:pt idx="24">
                  <c:v>44.538000000000011</c:v>
                </c:pt>
                <c:pt idx="25">
                  <c:v>41.562000000000012</c:v>
                </c:pt>
                <c:pt idx="26">
                  <c:v>38.624000000000002</c:v>
                </c:pt>
                <c:pt idx="27">
                  <c:v>35.463000000000001</c:v>
                </c:pt>
                <c:pt idx="28">
                  <c:v>32.864000000000004</c:v>
                </c:pt>
                <c:pt idx="29">
                  <c:v>29.988999999999965</c:v>
                </c:pt>
                <c:pt idx="30">
                  <c:v>27.800999999999988</c:v>
                </c:pt>
                <c:pt idx="31">
                  <c:v>25.567999999999987</c:v>
                </c:pt>
                <c:pt idx="32">
                  <c:v>23.944999999999986</c:v>
                </c:pt>
                <c:pt idx="33">
                  <c:v>21.873999999999999</c:v>
                </c:pt>
              </c:numCache>
            </c:numRef>
          </c:yVal>
          <c:smooth val="0"/>
        </c:ser>
        <c:dLbls>
          <c:showLegendKey val="0"/>
          <c:showVal val="0"/>
          <c:showCatName val="0"/>
          <c:showSerName val="0"/>
          <c:showPercent val="0"/>
          <c:showBubbleSize val="0"/>
        </c:dLbls>
        <c:axId val="469037800"/>
        <c:axId val="469037408"/>
      </c:scatterChart>
      <c:valAx>
        <c:axId val="469037800"/>
        <c:scaling>
          <c:orientation val="minMax"/>
          <c:max val="2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69037408"/>
        <c:crosses val="autoZero"/>
        <c:crossBetween val="midCat"/>
        <c:majorUnit val="1"/>
      </c:valAx>
      <c:valAx>
        <c:axId val="46903740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69037800"/>
        <c:crosses val="autoZero"/>
        <c:crossBetween val="midCat"/>
        <c:majorUnit val="20"/>
      </c:valAx>
      <c:spPr>
        <a:solidFill>
          <a:schemeClr val="bg2"/>
        </a:solidFill>
        <a:ln>
          <a:solidFill>
            <a:schemeClr val="tx1"/>
          </a:solidFill>
        </a:ln>
      </c:spPr>
    </c:plotArea>
    <c:legend>
      <c:legendPos val="r"/>
      <c:layout>
        <c:manualLayout>
          <c:xMode val="edge"/>
          <c:yMode val="edge"/>
          <c:x val="0.12241887905604718"/>
          <c:y val="0.40322580645161277"/>
          <c:w val="0.28227881912992603"/>
          <c:h val="0.1783672000677385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9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360381390380528"/>
          <c:h val="0.81644145288290582"/>
        </c:manualLayout>
      </c:layout>
      <c:scatterChart>
        <c:scatterStyle val="lineMarker"/>
        <c:varyColors val="0"/>
        <c:ser>
          <c:idx val="0"/>
          <c:order val="0"/>
          <c:tx>
            <c:strRef>
              <c:f>Sheet1!$B$1</c:f>
              <c:strCache>
                <c:ptCount val="1"/>
                <c:pt idx="0">
                  <c:v>Primary/Male (N = 75,188)</c:v>
                </c:pt>
              </c:strCache>
            </c:strRef>
          </c:tx>
          <c:spPr>
            <a:ln w="41275">
              <a:solidFill>
                <a:srgbClr val="00FFFF"/>
              </a:solidFill>
            </a:ln>
          </c:spPr>
          <c:marker>
            <c:symbol val="none"/>
          </c:marker>
          <c:xVal>
            <c:numRef>
              <c:f>Sheet1!$A$2:$A$35</c:f>
              <c:numCache>
                <c:formatCode>General</c:formatCode>
                <c:ptCount val="34"/>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Sheet1!$B$2:$B$35</c:f>
              <c:numCache>
                <c:formatCode>General</c:formatCode>
                <c:ptCount val="34"/>
                <c:pt idx="0">
                  <c:v>100</c:v>
                </c:pt>
                <c:pt idx="1">
                  <c:v>90.518000000000001</c:v>
                </c:pt>
                <c:pt idx="2">
                  <c:v>88.085999999999999</c:v>
                </c:pt>
                <c:pt idx="3">
                  <c:v>86.739000000000004</c:v>
                </c:pt>
                <c:pt idx="4">
                  <c:v>85.874999999999986</c:v>
                </c:pt>
                <c:pt idx="5">
                  <c:v>85.138999999999982</c:v>
                </c:pt>
                <c:pt idx="6">
                  <c:v>84.536000000000001</c:v>
                </c:pt>
                <c:pt idx="7">
                  <c:v>83.938999999999993</c:v>
                </c:pt>
                <c:pt idx="8">
                  <c:v>83.387999999999991</c:v>
                </c:pt>
                <c:pt idx="9">
                  <c:v>82.896000000000001</c:v>
                </c:pt>
                <c:pt idx="10">
                  <c:v>82.448000000000022</c:v>
                </c:pt>
                <c:pt idx="11">
                  <c:v>82.081000000000003</c:v>
                </c:pt>
                <c:pt idx="12">
                  <c:v>81.697999999999993</c:v>
                </c:pt>
                <c:pt idx="13">
                  <c:v>78.057000000000002</c:v>
                </c:pt>
                <c:pt idx="14">
                  <c:v>75.081000000000003</c:v>
                </c:pt>
                <c:pt idx="15">
                  <c:v>72.073999999999998</c:v>
                </c:pt>
                <c:pt idx="16">
                  <c:v>69.042000000000002</c:v>
                </c:pt>
                <c:pt idx="17">
                  <c:v>65.757999999999996</c:v>
                </c:pt>
                <c:pt idx="18">
                  <c:v>62.289000000000001</c:v>
                </c:pt>
                <c:pt idx="19">
                  <c:v>58.679000000000002</c:v>
                </c:pt>
                <c:pt idx="20">
                  <c:v>55.181000000000004</c:v>
                </c:pt>
                <c:pt idx="21">
                  <c:v>51.667000000000002</c:v>
                </c:pt>
                <c:pt idx="22">
                  <c:v>48.077000000000005</c:v>
                </c:pt>
                <c:pt idx="23">
                  <c:v>44.484999999999999</c:v>
                </c:pt>
                <c:pt idx="24">
                  <c:v>41.120000000000012</c:v>
                </c:pt>
                <c:pt idx="25">
                  <c:v>37.853999999999999</c:v>
                </c:pt>
                <c:pt idx="26">
                  <c:v>34.326000000000001</c:v>
                </c:pt>
                <c:pt idx="27">
                  <c:v>31.1</c:v>
                </c:pt>
                <c:pt idx="28">
                  <c:v>28.111000000000036</c:v>
                </c:pt>
                <c:pt idx="29">
                  <c:v>25.39</c:v>
                </c:pt>
                <c:pt idx="30">
                  <c:v>22.760999999999989</c:v>
                </c:pt>
                <c:pt idx="31">
                  <c:v>20.425999999999963</c:v>
                </c:pt>
                <c:pt idx="32">
                  <c:v>18.466999999999967</c:v>
                </c:pt>
                <c:pt idx="33">
                  <c:v>16.507999999999999</c:v>
                </c:pt>
              </c:numCache>
            </c:numRef>
          </c:yVal>
          <c:smooth val="0"/>
        </c:ser>
        <c:ser>
          <c:idx val="1"/>
          <c:order val="1"/>
          <c:tx>
            <c:strRef>
              <c:f>Sheet1!$C$1</c:f>
              <c:strCache>
                <c:ptCount val="1"/>
                <c:pt idx="0">
                  <c:v>Primary/Female (N = 18,999)</c:v>
                </c:pt>
              </c:strCache>
            </c:strRef>
          </c:tx>
          <c:spPr>
            <a:ln w="41275">
              <a:solidFill>
                <a:srgbClr val="00FF00"/>
              </a:solidFill>
              <a:prstDash val="solid"/>
            </a:ln>
          </c:spPr>
          <c:marker>
            <c:symbol val="none"/>
          </c:marker>
          <c:xVal>
            <c:numRef>
              <c:f>Sheet1!$A$2:$A$35</c:f>
              <c:numCache>
                <c:formatCode>General</c:formatCode>
                <c:ptCount val="34"/>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Sheet1!$C$2:$C$35</c:f>
              <c:numCache>
                <c:formatCode>General</c:formatCode>
                <c:ptCount val="34"/>
                <c:pt idx="0">
                  <c:v>100</c:v>
                </c:pt>
                <c:pt idx="1">
                  <c:v>89.92</c:v>
                </c:pt>
                <c:pt idx="2">
                  <c:v>87.590999999999994</c:v>
                </c:pt>
                <c:pt idx="3">
                  <c:v>86.292000000000002</c:v>
                </c:pt>
                <c:pt idx="4">
                  <c:v>85.557000000000002</c:v>
                </c:pt>
                <c:pt idx="5">
                  <c:v>84.843000000000004</c:v>
                </c:pt>
                <c:pt idx="6">
                  <c:v>84.241000000000113</c:v>
                </c:pt>
                <c:pt idx="7">
                  <c:v>83.790999999999997</c:v>
                </c:pt>
                <c:pt idx="8">
                  <c:v>83.296999999999997</c:v>
                </c:pt>
                <c:pt idx="9">
                  <c:v>82.83</c:v>
                </c:pt>
                <c:pt idx="10">
                  <c:v>82.405000000000001</c:v>
                </c:pt>
                <c:pt idx="11">
                  <c:v>82.061000000000007</c:v>
                </c:pt>
                <c:pt idx="12">
                  <c:v>81.654999999999987</c:v>
                </c:pt>
                <c:pt idx="13">
                  <c:v>78.085999999999999</c:v>
                </c:pt>
                <c:pt idx="14">
                  <c:v>75.096000000000004</c:v>
                </c:pt>
                <c:pt idx="15">
                  <c:v>72.302999999999983</c:v>
                </c:pt>
                <c:pt idx="16">
                  <c:v>69.305999999999983</c:v>
                </c:pt>
                <c:pt idx="17">
                  <c:v>66.42</c:v>
                </c:pt>
                <c:pt idx="18">
                  <c:v>63.514000000000003</c:v>
                </c:pt>
                <c:pt idx="19">
                  <c:v>60.514000000000003</c:v>
                </c:pt>
                <c:pt idx="20">
                  <c:v>57.319000000000003</c:v>
                </c:pt>
                <c:pt idx="21">
                  <c:v>54.094000000000001</c:v>
                </c:pt>
                <c:pt idx="22">
                  <c:v>51.017000000000003</c:v>
                </c:pt>
                <c:pt idx="23">
                  <c:v>48.061</c:v>
                </c:pt>
                <c:pt idx="24">
                  <c:v>44.902000000000001</c:v>
                </c:pt>
                <c:pt idx="25">
                  <c:v>41.931000000000004</c:v>
                </c:pt>
                <c:pt idx="26">
                  <c:v>39.012</c:v>
                </c:pt>
                <c:pt idx="27">
                  <c:v>35.825000000000003</c:v>
                </c:pt>
                <c:pt idx="28">
                  <c:v>33.197000000000003</c:v>
                </c:pt>
                <c:pt idx="29">
                  <c:v>30.294</c:v>
                </c:pt>
                <c:pt idx="30">
                  <c:v>28.094999999999999</c:v>
                </c:pt>
                <c:pt idx="31">
                  <c:v>25.815000000000001</c:v>
                </c:pt>
                <c:pt idx="32">
                  <c:v>24.155999999999999</c:v>
                </c:pt>
                <c:pt idx="33">
                  <c:v>22.042999999999989</c:v>
                </c:pt>
              </c:numCache>
            </c:numRef>
          </c:yVal>
          <c:smooth val="0"/>
        </c:ser>
        <c:ser>
          <c:idx val="2"/>
          <c:order val="2"/>
          <c:tx>
            <c:strRef>
              <c:f>Sheet1!$D$1</c:f>
              <c:strCache>
                <c:ptCount val="1"/>
                <c:pt idx="0">
                  <c:v>Retransplant/Male (N = 2,312)</c:v>
                </c:pt>
              </c:strCache>
            </c:strRef>
          </c:tx>
          <c:spPr>
            <a:ln w="41275">
              <a:solidFill>
                <a:srgbClr val="FFFF00"/>
              </a:solidFill>
            </a:ln>
          </c:spPr>
          <c:marker>
            <c:symbol val="none"/>
          </c:marker>
          <c:xVal>
            <c:numRef>
              <c:f>Sheet1!$A$2:$A$35</c:f>
              <c:numCache>
                <c:formatCode>General</c:formatCode>
                <c:ptCount val="34"/>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Sheet1!$D$2:$D$35</c:f>
              <c:numCache>
                <c:formatCode>General</c:formatCode>
                <c:ptCount val="34"/>
                <c:pt idx="0">
                  <c:v>100</c:v>
                </c:pt>
                <c:pt idx="1">
                  <c:v>80.373999999999981</c:v>
                </c:pt>
                <c:pt idx="2">
                  <c:v>76.169999999999987</c:v>
                </c:pt>
                <c:pt idx="3">
                  <c:v>73.983999999999995</c:v>
                </c:pt>
                <c:pt idx="4">
                  <c:v>72.774000000000001</c:v>
                </c:pt>
                <c:pt idx="5">
                  <c:v>71.471999999999994</c:v>
                </c:pt>
                <c:pt idx="6">
                  <c:v>70.617999999999995</c:v>
                </c:pt>
                <c:pt idx="7">
                  <c:v>69.896000000000001</c:v>
                </c:pt>
                <c:pt idx="8">
                  <c:v>69.307999999999993</c:v>
                </c:pt>
                <c:pt idx="9">
                  <c:v>68.763999999999996</c:v>
                </c:pt>
                <c:pt idx="10">
                  <c:v>68.173999999999978</c:v>
                </c:pt>
                <c:pt idx="11">
                  <c:v>67.445000000000007</c:v>
                </c:pt>
                <c:pt idx="12">
                  <c:v>66.988</c:v>
                </c:pt>
                <c:pt idx="13">
                  <c:v>62.977000000000004</c:v>
                </c:pt>
                <c:pt idx="14">
                  <c:v>58.991</c:v>
                </c:pt>
                <c:pt idx="15">
                  <c:v>56.08</c:v>
                </c:pt>
                <c:pt idx="16">
                  <c:v>52.5</c:v>
                </c:pt>
                <c:pt idx="17">
                  <c:v>49.133000000000003</c:v>
                </c:pt>
                <c:pt idx="18">
                  <c:v>44.950999999999993</c:v>
                </c:pt>
                <c:pt idx="19">
                  <c:v>42.179000000000002</c:v>
                </c:pt>
                <c:pt idx="20">
                  <c:v>38.929000000000002</c:v>
                </c:pt>
                <c:pt idx="21">
                  <c:v>35.625000000000057</c:v>
                </c:pt>
                <c:pt idx="22">
                  <c:v>33.522000000000013</c:v>
                </c:pt>
                <c:pt idx="23">
                  <c:v>30.687999999999999</c:v>
                </c:pt>
                <c:pt idx="24">
                  <c:v>27.876999999999999</c:v>
                </c:pt>
                <c:pt idx="25">
                  <c:v>25.923999999999989</c:v>
                </c:pt>
                <c:pt idx="26">
                  <c:v>24.27</c:v>
                </c:pt>
                <c:pt idx="27">
                  <c:v>22.021000000000001</c:v>
                </c:pt>
                <c:pt idx="28">
                  <c:v>20.5</c:v>
                </c:pt>
                <c:pt idx="29">
                  <c:v>18.847000000000001</c:v>
                </c:pt>
                <c:pt idx="30">
                  <c:v>16.914999999999999</c:v>
                </c:pt>
                <c:pt idx="31">
                  <c:v>14.952000000000016</c:v>
                </c:pt>
                <c:pt idx="32">
                  <c:v>12.388</c:v>
                </c:pt>
                <c:pt idx="33">
                  <c:v>11.387</c:v>
                </c:pt>
              </c:numCache>
            </c:numRef>
          </c:yVal>
          <c:smooth val="0"/>
        </c:ser>
        <c:ser>
          <c:idx val="3"/>
          <c:order val="3"/>
          <c:tx>
            <c:strRef>
              <c:f>Sheet1!$E$1</c:f>
              <c:strCache>
                <c:ptCount val="1"/>
                <c:pt idx="0">
                  <c:v>Retransplant/Female (N = 623)</c:v>
                </c:pt>
              </c:strCache>
            </c:strRef>
          </c:tx>
          <c:spPr>
            <a:ln w="41275">
              <a:solidFill>
                <a:srgbClr val="FF0000"/>
              </a:solidFill>
            </a:ln>
          </c:spPr>
          <c:marker>
            <c:symbol val="none"/>
          </c:marker>
          <c:xVal>
            <c:numRef>
              <c:f>Sheet1!$A$2:$A$35</c:f>
              <c:numCache>
                <c:formatCode>General</c:formatCode>
                <c:ptCount val="34"/>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Sheet1!$E$2:$E$35</c:f>
              <c:numCache>
                <c:formatCode>General</c:formatCode>
                <c:ptCount val="34"/>
                <c:pt idx="0">
                  <c:v>100</c:v>
                </c:pt>
                <c:pt idx="1">
                  <c:v>81.598000000000013</c:v>
                </c:pt>
                <c:pt idx="2">
                  <c:v>78.796999999999997</c:v>
                </c:pt>
                <c:pt idx="3">
                  <c:v>77.135999999999981</c:v>
                </c:pt>
                <c:pt idx="4">
                  <c:v>75.796999999999997</c:v>
                </c:pt>
                <c:pt idx="5">
                  <c:v>74.792000000000002</c:v>
                </c:pt>
                <c:pt idx="6">
                  <c:v>73.617999999999995</c:v>
                </c:pt>
                <c:pt idx="7">
                  <c:v>72.946000000000026</c:v>
                </c:pt>
                <c:pt idx="8">
                  <c:v>71.433999999999997</c:v>
                </c:pt>
                <c:pt idx="9">
                  <c:v>70.256</c:v>
                </c:pt>
                <c:pt idx="10">
                  <c:v>70.087000000000003</c:v>
                </c:pt>
                <c:pt idx="11">
                  <c:v>70.087000000000003</c:v>
                </c:pt>
                <c:pt idx="12">
                  <c:v>69.230999999999995</c:v>
                </c:pt>
                <c:pt idx="13">
                  <c:v>64.837000000000003</c:v>
                </c:pt>
                <c:pt idx="14">
                  <c:v>60.953000000000003</c:v>
                </c:pt>
                <c:pt idx="15">
                  <c:v>57.322000000000003</c:v>
                </c:pt>
                <c:pt idx="16">
                  <c:v>53.426000000000002</c:v>
                </c:pt>
                <c:pt idx="17">
                  <c:v>51.562000000000012</c:v>
                </c:pt>
                <c:pt idx="18">
                  <c:v>48.992000000000012</c:v>
                </c:pt>
                <c:pt idx="19">
                  <c:v>45.526000000000003</c:v>
                </c:pt>
                <c:pt idx="20">
                  <c:v>40.576000000000001</c:v>
                </c:pt>
                <c:pt idx="21">
                  <c:v>39.366</c:v>
                </c:pt>
                <c:pt idx="22">
                  <c:v>37.068000000000012</c:v>
                </c:pt>
                <c:pt idx="23">
                  <c:v>35.048000000000002</c:v>
                </c:pt>
                <c:pt idx="24">
                  <c:v>32.772000000000013</c:v>
                </c:pt>
                <c:pt idx="25">
                  <c:v>29.25</c:v>
                </c:pt>
                <c:pt idx="26">
                  <c:v>25.071000000000005</c:v>
                </c:pt>
                <c:pt idx="27">
                  <c:v>22.824999999999999</c:v>
                </c:pt>
                <c:pt idx="28">
                  <c:v>21.303999999999988</c:v>
                </c:pt>
              </c:numCache>
            </c:numRef>
          </c:yVal>
          <c:smooth val="0"/>
        </c:ser>
        <c:dLbls>
          <c:showLegendKey val="0"/>
          <c:showVal val="0"/>
          <c:showCatName val="0"/>
          <c:showSerName val="0"/>
          <c:showPercent val="0"/>
          <c:showBubbleSize val="0"/>
        </c:dLbls>
        <c:axId val="467719168"/>
        <c:axId val="437393192"/>
      </c:scatterChart>
      <c:valAx>
        <c:axId val="467719168"/>
        <c:scaling>
          <c:orientation val="minMax"/>
          <c:max val="2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37393192"/>
        <c:crosses val="autoZero"/>
        <c:crossBetween val="midCat"/>
        <c:majorUnit val="1"/>
      </c:valAx>
      <c:valAx>
        <c:axId val="43739319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67719168"/>
        <c:crosses val="autoZero"/>
        <c:crossBetween val="midCat"/>
        <c:majorUnit val="20"/>
      </c:valAx>
      <c:spPr>
        <a:solidFill>
          <a:schemeClr val="bg2"/>
        </a:solidFill>
        <a:ln>
          <a:solidFill>
            <a:schemeClr val="tx1"/>
          </a:solidFill>
        </a:ln>
      </c:spPr>
    </c:plotArea>
    <c:legend>
      <c:legendPos val="r"/>
      <c:layout>
        <c:manualLayout>
          <c:xMode val="edge"/>
          <c:yMode val="edge"/>
          <c:x val="0.25663716814159243"/>
          <c:y val="6.4516129032258132E-2"/>
          <c:w val="0.7078540403688488"/>
          <c:h val="0.15556176445686251"/>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9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360381390380528"/>
          <c:h val="0.81644145288290582"/>
        </c:manualLayout>
      </c:layout>
      <c:scatterChart>
        <c:scatterStyle val="smoothMarker"/>
        <c:varyColors val="0"/>
        <c:ser>
          <c:idx val="0"/>
          <c:order val="0"/>
          <c:tx>
            <c:strRef>
              <c:f>Sheet1!$B$1</c:f>
              <c:strCache>
                <c:ptCount val="1"/>
                <c:pt idx="0">
                  <c:v>Male (N = 59,974)</c:v>
                </c:pt>
              </c:strCache>
            </c:strRef>
          </c:tx>
          <c:spPr>
            <a:ln w="41275">
              <a:solidFill>
                <a:srgbClr val="00FFFF"/>
              </a:solidFill>
            </a:ln>
          </c:spPr>
          <c:marker>
            <c:symbol val="none"/>
          </c:marker>
          <c:xVal>
            <c:numRef>
              <c:f>Sheet1!$A$2:$A$35</c:f>
              <c:numCache>
                <c:formatCode>General</c:formatCode>
                <c:ptCount val="34"/>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Sheet1!$B$2:$B$35</c:f>
              <c:numCache>
                <c:formatCode>General</c:formatCode>
                <c:ptCount val="34"/>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95.507000000000005</c:v>
                </c:pt>
                <c:pt idx="14">
                  <c:v>91.807999999999993</c:v>
                </c:pt>
                <c:pt idx="15">
                  <c:v>88.111999999999995</c:v>
                </c:pt>
                <c:pt idx="16">
                  <c:v>84.361999999999995</c:v>
                </c:pt>
                <c:pt idx="17">
                  <c:v>80.319000000000003</c:v>
                </c:pt>
                <c:pt idx="18">
                  <c:v>76.027000000000001</c:v>
                </c:pt>
                <c:pt idx="19">
                  <c:v>71.614999999999995</c:v>
                </c:pt>
                <c:pt idx="20">
                  <c:v>67.320999999999998</c:v>
                </c:pt>
                <c:pt idx="21">
                  <c:v>63.006</c:v>
                </c:pt>
                <c:pt idx="22">
                  <c:v>58.64</c:v>
                </c:pt>
                <c:pt idx="23">
                  <c:v>54.249000000000002</c:v>
                </c:pt>
                <c:pt idx="24">
                  <c:v>50.129000000000012</c:v>
                </c:pt>
                <c:pt idx="25">
                  <c:v>46.156000000000006</c:v>
                </c:pt>
                <c:pt idx="26">
                  <c:v>41.877000000000002</c:v>
                </c:pt>
                <c:pt idx="27">
                  <c:v>37.943000000000005</c:v>
                </c:pt>
                <c:pt idx="28">
                  <c:v>34.313999999999993</c:v>
                </c:pt>
                <c:pt idx="29">
                  <c:v>31.001999999999999</c:v>
                </c:pt>
                <c:pt idx="30">
                  <c:v>27.792000000000002</c:v>
                </c:pt>
                <c:pt idx="31">
                  <c:v>24.934000000000001</c:v>
                </c:pt>
                <c:pt idx="32">
                  <c:v>22.507999999999999</c:v>
                </c:pt>
                <c:pt idx="33">
                  <c:v>20.128</c:v>
                </c:pt>
              </c:numCache>
            </c:numRef>
          </c:yVal>
          <c:smooth val="0"/>
        </c:ser>
        <c:ser>
          <c:idx val="1"/>
          <c:order val="1"/>
          <c:tx>
            <c:strRef>
              <c:f>Sheet1!$C$1</c:f>
              <c:strCache>
                <c:ptCount val="1"/>
                <c:pt idx="0">
                  <c:v>Female (N = 15,168)</c:v>
                </c:pt>
              </c:strCache>
            </c:strRef>
          </c:tx>
          <c:spPr>
            <a:ln w="41275">
              <a:solidFill>
                <a:srgbClr val="00FF00"/>
              </a:solidFill>
              <a:prstDash val="solid"/>
            </a:ln>
          </c:spPr>
          <c:marker>
            <c:symbol val="none"/>
          </c:marker>
          <c:xVal>
            <c:numRef>
              <c:f>Sheet1!$A$2:$A$35</c:f>
              <c:numCache>
                <c:formatCode>General</c:formatCode>
                <c:ptCount val="34"/>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Sheet1!$C$2:$C$35</c:f>
              <c:numCache>
                <c:formatCode>General</c:formatCode>
                <c:ptCount val="34"/>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95.578999999999979</c:v>
                </c:pt>
                <c:pt idx="14">
                  <c:v>91.869</c:v>
                </c:pt>
                <c:pt idx="15">
                  <c:v>88.406000000000006</c:v>
                </c:pt>
                <c:pt idx="16">
                  <c:v>84.688000000000002</c:v>
                </c:pt>
                <c:pt idx="17">
                  <c:v>81.173999999999978</c:v>
                </c:pt>
                <c:pt idx="18">
                  <c:v>77.611999999999995</c:v>
                </c:pt>
                <c:pt idx="19">
                  <c:v>73.906999999999996</c:v>
                </c:pt>
                <c:pt idx="20">
                  <c:v>69.921999999999997</c:v>
                </c:pt>
                <c:pt idx="21">
                  <c:v>66.021999999999991</c:v>
                </c:pt>
                <c:pt idx="22">
                  <c:v>62.265000000000057</c:v>
                </c:pt>
                <c:pt idx="23">
                  <c:v>58.662000000000013</c:v>
                </c:pt>
                <c:pt idx="24">
                  <c:v>54.807000000000002</c:v>
                </c:pt>
                <c:pt idx="25">
                  <c:v>51.145000000000003</c:v>
                </c:pt>
                <c:pt idx="26">
                  <c:v>47.529000000000003</c:v>
                </c:pt>
                <c:pt idx="27">
                  <c:v>43.64</c:v>
                </c:pt>
                <c:pt idx="28">
                  <c:v>40.441000000000003</c:v>
                </c:pt>
                <c:pt idx="29">
                  <c:v>36.903000000000006</c:v>
                </c:pt>
                <c:pt idx="30">
                  <c:v>34.212000000000003</c:v>
                </c:pt>
                <c:pt idx="31">
                  <c:v>31.462999999999965</c:v>
                </c:pt>
                <c:pt idx="32">
                  <c:v>29.465999999999966</c:v>
                </c:pt>
                <c:pt idx="33">
                  <c:v>26.917000000000005</c:v>
                </c:pt>
              </c:numCache>
            </c:numRef>
          </c:yVal>
          <c:smooth val="0"/>
        </c:ser>
        <c:dLbls>
          <c:showLegendKey val="0"/>
          <c:showVal val="0"/>
          <c:showCatName val="0"/>
          <c:showSerName val="0"/>
          <c:showPercent val="0"/>
          <c:showBubbleSize val="0"/>
        </c:dLbls>
        <c:axId val="491510272"/>
        <c:axId val="584864232"/>
      </c:scatterChart>
      <c:valAx>
        <c:axId val="491510272"/>
        <c:scaling>
          <c:orientation val="minMax"/>
          <c:max val="2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84864232"/>
        <c:crosses val="autoZero"/>
        <c:crossBetween val="midCat"/>
        <c:majorUnit val="1"/>
      </c:valAx>
      <c:valAx>
        <c:axId val="58486423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91510272"/>
        <c:crosses val="autoZero"/>
        <c:crossBetween val="midCat"/>
        <c:majorUnit val="20"/>
      </c:valAx>
      <c:spPr>
        <a:solidFill>
          <a:schemeClr val="bg2"/>
        </a:solidFill>
        <a:ln>
          <a:solidFill>
            <a:schemeClr val="tx1"/>
          </a:solidFill>
        </a:ln>
      </c:spPr>
    </c:plotArea>
    <c:legend>
      <c:legendPos val="r"/>
      <c:layout>
        <c:manualLayout>
          <c:xMode val="edge"/>
          <c:yMode val="edge"/>
          <c:x val="0.12241887905604718"/>
          <c:y val="0.40322580645161277"/>
          <c:w val="0.28227881912992625"/>
          <c:h val="0.1783672000677386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9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360381390380528"/>
          <c:h val="0.81644145288290582"/>
        </c:manualLayout>
      </c:layout>
      <c:scatterChart>
        <c:scatterStyle val="lineMarker"/>
        <c:varyColors val="0"/>
        <c:ser>
          <c:idx val="0"/>
          <c:order val="0"/>
          <c:tx>
            <c:strRef>
              <c:f>Sheet1!$B$1</c:f>
              <c:strCache>
                <c:ptCount val="1"/>
                <c:pt idx="0">
                  <c:v>Primary/Male (N = 58,517)</c:v>
                </c:pt>
              </c:strCache>
            </c:strRef>
          </c:tx>
          <c:spPr>
            <a:ln w="41275">
              <a:solidFill>
                <a:srgbClr val="00FFFF"/>
              </a:solidFill>
            </a:ln>
          </c:spPr>
          <c:marker>
            <c:symbol val="none"/>
          </c:marker>
          <c:xVal>
            <c:numRef>
              <c:f>Sheet1!$A$2:$A$35</c:f>
              <c:numCache>
                <c:formatCode>General</c:formatCode>
                <c:ptCount val="3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Sheet1!$B$2:$B$35</c:f>
              <c:numCache>
                <c:formatCode>General</c:formatCode>
                <c:ptCount val="34"/>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95.543999999999997</c:v>
                </c:pt>
                <c:pt idx="14">
                  <c:v>91.900999999999996</c:v>
                </c:pt>
                <c:pt idx="15">
                  <c:v>88.22</c:v>
                </c:pt>
                <c:pt idx="16">
                  <c:v>84.509</c:v>
                </c:pt>
                <c:pt idx="17">
                  <c:v>80.489000000000004</c:v>
                </c:pt>
                <c:pt idx="18">
                  <c:v>76.242000000000004</c:v>
                </c:pt>
                <c:pt idx="19">
                  <c:v>71.823999999999998</c:v>
                </c:pt>
                <c:pt idx="20">
                  <c:v>67.543000000000006</c:v>
                </c:pt>
                <c:pt idx="21">
                  <c:v>63.241999999999997</c:v>
                </c:pt>
                <c:pt idx="22">
                  <c:v>58.847000000000001</c:v>
                </c:pt>
                <c:pt idx="23">
                  <c:v>54.451000000000001</c:v>
                </c:pt>
                <c:pt idx="24">
                  <c:v>50.332000000000001</c:v>
                </c:pt>
                <c:pt idx="25">
                  <c:v>46.335000000000001</c:v>
                </c:pt>
                <c:pt idx="26">
                  <c:v>42.015999999999998</c:v>
                </c:pt>
                <c:pt idx="27">
                  <c:v>38.067999999999998</c:v>
                </c:pt>
                <c:pt idx="28">
                  <c:v>34.408999999999999</c:v>
                </c:pt>
                <c:pt idx="29">
                  <c:v>31.077999999999999</c:v>
                </c:pt>
                <c:pt idx="30">
                  <c:v>27.86</c:v>
                </c:pt>
                <c:pt idx="31">
                  <c:v>25.001999999999999</c:v>
                </c:pt>
                <c:pt idx="32">
                  <c:v>22.603999999999999</c:v>
                </c:pt>
                <c:pt idx="33">
                  <c:v>20.206</c:v>
                </c:pt>
              </c:numCache>
            </c:numRef>
          </c:yVal>
          <c:smooth val="0"/>
        </c:ser>
        <c:ser>
          <c:idx val="1"/>
          <c:order val="1"/>
          <c:tx>
            <c:strRef>
              <c:f>Sheet1!$C$1</c:f>
              <c:strCache>
                <c:ptCount val="1"/>
                <c:pt idx="0">
                  <c:v>Primary/Female (N = 14,770)</c:v>
                </c:pt>
              </c:strCache>
            </c:strRef>
          </c:tx>
          <c:spPr>
            <a:ln w="41275">
              <a:solidFill>
                <a:srgbClr val="00FF00"/>
              </a:solidFill>
              <a:prstDash val="solid"/>
            </a:ln>
          </c:spPr>
          <c:marker>
            <c:symbol val="none"/>
          </c:marker>
          <c:xVal>
            <c:numRef>
              <c:f>Sheet1!$A$2:$A$35</c:f>
              <c:numCache>
                <c:formatCode>General</c:formatCode>
                <c:ptCount val="3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Sheet1!$C$2:$C$35</c:f>
              <c:numCache>
                <c:formatCode>General</c:formatCode>
                <c:ptCount val="34"/>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95.629000000000005</c:v>
                </c:pt>
                <c:pt idx="14">
                  <c:v>91.966999999999999</c:v>
                </c:pt>
                <c:pt idx="15">
                  <c:v>88.546999999999997</c:v>
                </c:pt>
                <c:pt idx="16">
                  <c:v>84.876000000000005</c:v>
                </c:pt>
                <c:pt idx="17">
                  <c:v>81.341999999999999</c:v>
                </c:pt>
                <c:pt idx="18">
                  <c:v>77.783000000000001</c:v>
                </c:pt>
                <c:pt idx="19">
                  <c:v>74.108999999999995</c:v>
                </c:pt>
                <c:pt idx="20">
                  <c:v>70.195999999999998</c:v>
                </c:pt>
                <c:pt idx="21">
                  <c:v>66.245999999999995</c:v>
                </c:pt>
                <c:pt idx="22">
                  <c:v>62.478999999999999</c:v>
                </c:pt>
                <c:pt idx="23">
                  <c:v>58.857999999999997</c:v>
                </c:pt>
                <c:pt idx="24">
                  <c:v>54.99</c:v>
                </c:pt>
                <c:pt idx="25">
                  <c:v>51.350999999999999</c:v>
                </c:pt>
                <c:pt idx="26">
                  <c:v>47.776000000000003</c:v>
                </c:pt>
                <c:pt idx="27">
                  <c:v>43.874000000000002</c:v>
                </c:pt>
                <c:pt idx="28">
                  <c:v>40.655000000000001</c:v>
                </c:pt>
                <c:pt idx="29">
                  <c:v>37.1</c:v>
                </c:pt>
                <c:pt idx="30">
                  <c:v>34.408000000000001</c:v>
                </c:pt>
                <c:pt idx="31">
                  <c:v>31.614000000000001</c:v>
                </c:pt>
                <c:pt idx="32">
                  <c:v>29.582000000000001</c:v>
                </c:pt>
                <c:pt idx="33">
                  <c:v>26.995000000000001</c:v>
                </c:pt>
              </c:numCache>
            </c:numRef>
          </c:yVal>
          <c:smooth val="0"/>
        </c:ser>
        <c:ser>
          <c:idx val="2"/>
          <c:order val="2"/>
          <c:tx>
            <c:strRef>
              <c:f>Sheet1!$D$1</c:f>
              <c:strCache>
                <c:ptCount val="1"/>
                <c:pt idx="0">
                  <c:v>Retransplant/Male (N = 1,457)</c:v>
                </c:pt>
              </c:strCache>
            </c:strRef>
          </c:tx>
          <c:spPr>
            <a:ln w="41275">
              <a:solidFill>
                <a:srgbClr val="FFFF00"/>
              </a:solidFill>
            </a:ln>
          </c:spPr>
          <c:marker>
            <c:symbol val="none"/>
          </c:marker>
          <c:xVal>
            <c:numRef>
              <c:f>Sheet1!$A$2:$A$35</c:f>
              <c:numCache>
                <c:formatCode>General</c:formatCode>
                <c:ptCount val="3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Sheet1!$D$2:$D$35</c:f>
              <c:numCache>
                <c:formatCode>General</c:formatCode>
                <c:ptCount val="34"/>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94.013000000000005</c:v>
                </c:pt>
                <c:pt idx="14">
                  <c:v>88.061999999999998</c:v>
                </c:pt>
                <c:pt idx="15">
                  <c:v>83.715999999999994</c:v>
                </c:pt>
                <c:pt idx="16">
                  <c:v>78.372</c:v>
                </c:pt>
                <c:pt idx="17">
                  <c:v>73.346000000000004</c:v>
                </c:pt>
                <c:pt idx="18">
                  <c:v>67.102999999999994</c:v>
                </c:pt>
                <c:pt idx="19">
                  <c:v>62.965000000000003</c:v>
                </c:pt>
                <c:pt idx="20">
                  <c:v>58.113</c:v>
                </c:pt>
                <c:pt idx="21">
                  <c:v>53.180999999999997</c:v>
                </c:pt>
                <c:pt idx="22">
                  <c:v>50.042000000000002</c:v>
                </c:pt>
                <c:pt idx="23">
                  <c:v>45.811</c:v>
                </c:pt>
                <c:pt idx="24">
                  <c:v>41.615000000000002</c:v>
                </c:pt>
                <c:pt idx="25">
                  <c:v>38.698999999999998</c:v>
                </c:pt>
                <c:pt idx="26">
                  <c:v>36.229999999999997</c:v>
                </c:pt>
                <c:pt idx="27">
                  <c:v>32.874000000000002</c:v>
                </c:pt>
                <c:pt idx="28">
                  <c:v>30.603000000000002</c:v>
                </c:pt>
                <c:pt idx="29">
                  <c:v>28.135000000000002</c:v>
                </c:pt>
                <c:pt idx="30">
                  <c:v>25.25</c:v>
                </c:pt>
                <c:pt idx="31">
                  <c:v>22.32</c:v>
                </c:pt>
                <c:pt idx="32">
                  <c:v>18.492999999999999</c:v>
                </c:pt>
                <c:pt idx="33">
                  <c:v>16.998999999999999</c:v>
                </c:pt>
              </c:numCache>
            </c:numRef>
          </c:yVal>
          <c:smooth val="0"/>
        </c:ser>
        <c:ser>
          <c:idx val="3"/>
          <c:order val="3"/>
          <c:tx>
            <c:strRef>
              <c:f>Sheet1!$E$1</c:f>
              <c:strCache>
                <c:ptCount val="1"/>
                <c:pt idx="0">
                  <c:v>Retransplant/Female (N = 398)</c:v>
                </c:pt>
              </c:strCache>
            </c:strRef>
          </c:tx>
          <c:spPr>
            <a:ln w="41275">
              <a:solidFill>
                <a:srgbClr val="FF0000"/>
              </a:solidFill>
            </a:ln>
          </c:spPr>
          <c:marker>
            <c:symbol val="none"/>
          </c:marker>
          <c:xVal>
            <c:numRef>
              <c:f>Sheet1!$A$2:$A$35</c:f>
              <c:numCache>
                <c:formatCode>General</c:formatCode>
                <c:ptCount val="3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Sheet1!$E$2:$E$35</c:f>
              <c:numCache>
                <c:formatCode>General</c:formatCode>
                <c:ptCount val="34"/>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93.653000000000006</c:v>
                </c:pt>
                <c:pt idx="14">
                  <c:v>88.043999999999997</c:v>
                </c:pt>
                <c:pt idx="15">
                  <c:v>82.798000000000002</c:v>
                </c:pt>
                <c:pt idx="16">
                  <c:v>77.171000000000006</c:v>
                </c:pt>
                <c:pt idx="17">
                  <c:v>74.478999999999999</c:v>
                </c:pt>
                <c:pt idx="18">
                  <c:v>70.766999999999996</c:v>
                </c:pt>
                <c:pt idx="19">
                  <c:v>65.760000000000005</c:v>
                </c:pt>
                <c:pt idx="20">
                  <c:v>58.61</c:v>
                </c:pt>
                <c:pt idx="21">
                  <c:v>56.863</c:v>
                </c:pt>
                <c:pt idx="22">
                  <c:v>53.542000000000002</c:v>
                </c:pt>
                <c:pt idx="23">
                  <c:v>50.625</c:v>
                </c:pt>
                <c:pt idx="24">
                  <c:v>47.338000000000001</c:v>
                </c:pt>
                <c:pt idx="25">
                  <c:v>42.25</c:v>
                </c:pt>
                <c:pt idx="26">
                  <c:v>36.213999999999999</c:v>
                </c:pt>
                <c:pt idx="27">
                  <c:v>32.97</c:v>
                </c:pt>
              </c:numCache>
            </c:numRef>
          </c:yVal>
          <c:smooth val="0"/>
        </c:ser>
        <c:dLbls>
          <c:showLegendKey val="0"/>
          <c:showVal val="0"/>
          <c:showCatName val="0"/>
          <c:showSerName val="0"/>
          <c:showPercent val="0"/>
          <c:showBubbleSize val="0"/>
        </c:dLbls>
        <c:axId val="584865016"/>
        <c:axId val="584865408"/>
      </c:scatterChart>
      <c:valAx>
        <c:axId val="584865016"/>
        <c:scaling>
          <c:orientation val="minMax"/>
          <c:max val="2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84865408"/>
        <c:crosses val="autoZero"/>
        <c:crossBetween val="midCat"/>
        <c:majorUnit val="1"/>
      </c:valAx>
      <c:valAx>
        <c:axId val="58486540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84865016"/>
        <c:crosses val="autoZero"/>
        <c:crossBetween val="midCat"/>
        <c:majorUnit val="20"/>
      </c:valAx>
      <c:spPr>
        <a:solidFill>
          <a:schemeClr val="bg2"/>
        </a:solidFill>
        <a:ln>
          <a:solidFill>
            <a:schemeClr val="tx1"/>
          </a:solidFill>
        </a:ln>
      </c:spPr>
    </c:plotArea>
    <c:legend>
      <c:legendPos val="r"/>
      <c:layout>
        <c:manualLayout>
          <c:xMode val="edge"/>
          <c:yMode val="edge"/>
          <c:x val="8.8495575221238937E-2"/>
          <c:y val="0.6794585482849127"/>
          <c:w val="0.71080389287622237"/>
          <c:h val="0.15556176445686251"/>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9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49936"/>
          <c:h val="0.8245059690119273"/>
        </c:manualLayout>
      </c:layout>
      <c:scatterChart>
        <c:scatterStyle val="lineMarker"/>
        <c:varyColors val="0"/>
        <c:ser>
          <c:idx val="0"/>
          <c:order val="0"/>
          <c:tx>
            <c:strRef>
              <c:f>Sheet1!$B$1</c:f>
              <c:strCache>
                <c:ptCount val="1"/>
                <c:pt idx="0">
                  <c:v>Male/Male (N = 52,422)</c:v>
                </c:pt>
              </c:strCache>
            </c:strRef>
          </c:tx>
          <c:spPr>
            <a:ln w="41275">
              <a:solidFill>
                <a:srgbClr val="00FFFF"/>
              </a:solidFill>
            </a:ln>
          </c:spPr>
          <c:marker>
            <c:symbol val="none"/>
          </c:marker>
          <c:xVal>
            <c:numRef>
              <c:f>Sheet1!$A$2:$A$35</c:f>
              <c:numCache>
                <c:formatCode>General</c:formatCode>
                <c:ptCount val="34"/>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Sheet1!$B$2:$B$35</c:f>
              <c:numCache>
                <c:formatCode>General</c:formatCode>
                <c:ptCount val="34"/>
                <c:pt idx="0">
                  <c:v>100</c:v>
                </c:pt>
                <c:pt idx="1">
                  <c:v>91.669999999999987</c:v>
                </c:pt>
                <c:pt idx="2">
                  <c:v>89.438000000000002</c:v>
                </c:pt>
                <c:pt idx="3">
                  <c:v>88.235000000000014</c:v>
                </c:pt>
                <c:pt idx="4">
                  <c:v>87.408000000000001</c:v>
                </c:pt>
                <c:pt idx="5">
                  <c:v>86.715000000000003</c:v>
                </c:pt>
                <c:pt idx="6">
                  <c:v>86.161000000000001</c:v>
                </c:pt>
                <c:pt idx="7">
                  <c:v>85.561000000000007</c:v>
                </c:pt>
                <c:pt idx="8">
                  <c:v>85.045000000000002</c:v>
                </c:pt>
                <c:pt idx="9">
                  <c:v>84.575999999999979</c:v>
                </c:pt>
                <c:pt idx="10">
                  <c:v>84.144999999999996</c:v>
                </c:pt>
                <c:pt idx="11">
                  <c:v>83.783000000000001</c:v>
                </c:pt>
                <c:pt idx="12">
                  <c:v>83.382999999999981</c:v>
                </c:pt>
                <c:pt idx="13">
                  <c:v>79.818000000000012</c:v>
                </c:pt>
                <c:pt idx="14">
                  <c:v>76.950999999999993</c:v>
                </c:pt>
                <c:pt idx="15">
                  <c:v>74.08</c:v>
                </c:pt>
                <c:pt idx="16">
                  <c:v>71.049000000000007</c:v>
                </c:pt>
                <c:pt idx="17">
                  <c:v>67.804000000000002</c:v>
                </c:pt>
                <c:pt idx="18">
                  <c:v>64.418999999999997</c:v>
                </c:pt>
                <c:pt idx="19">
                  <c:v>60.878</c:v>
                </c:pt>
                <c:pt idx="20">
                  <c:v>57.391000000000005</c:v>
                </c:pt>
                <c:pt idx="21">
                  <c:v>53.846000000000004</c:v>
                </c:pt>
                <c:pt idx="22">
                  <c:v>50.253</c:v>
                </c:pt>
                <c:pt idx="23">
                  <c:v>46.613</c:v>
                </c:pt>
                <c:pt idx="24">
                  <c:v>43.033000000000001</c:v>
                </c:pt>
                <c:pt idx="25">
                  <c:v>39.645000000000003</c:v>
                </c:pt>
                <c:pt idx="26">
                  <c:v>35.959000000000003</c:v>
                </c:pt>
                <c:pt idx="27">
                  <c:v>32.628000000000057</c:v>
                </c:pt>
                <c:pt idx="28">
                  <c:v>29.619000000000028</c:v>
                </c:pt>
                <c:pt idx="29">
                  <c:v>26.954000000000001</c:v>
                </c:pt>
                <c:pt idx="30">
                  <c:v>24.242999999999967</c:v>
                </c:pt>
                <c:pt idx="31">
                  <c:v>21.568999999999971</c:v>
                </c:pt>
                <c:pt idx="32">
                  <c:v>19.267999999999986</c:v>
                </c:pt>
                <c:pt idx="33">
                  <c:v>17.422999999999963</c:v>
                </c:pt>
              </c:numCache>
            </c:numRef>
          </c:yVal>
          <c:smooth val="0"/>
        </c:ser>
        <c:ser>
          <c:idx val="1"/>
          <c:order val="1"/>
          <c:tx>
            <c:strRef>
              <c:f>Sheet1!$C$1</c:f>
              <c:strCache>
                <c:ptCount val="1"/>
                <c:pt idx="0">
                  <c:v>Male/Female (N = 8,290)</c:v>
                </c:pt>
              </c:strCache>
            </c:strRef>
          </c:tx>
          <c:spPr>
            <a:ln w="41275">
              <a:solidFill>
                <a:srgbClr val="00FF00"/>
              </a:solidFill>
              <a:prstDash val="solid"/>
            </a:ln>
          </c:spPr>
          <c:marker>
            <c:symbol val="none"/>
          </c:marker>
          <c:xVal>
            <c:numRef>
              <c:f>Sheet1!$A$2:$A$35</c:f>
              <c:numCache>
                <c:formatCode>General</c:formatCode>
                <c:ptCount val="34"/>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Sheet1!$C$2:$C$35</c:f>
              <c:numCache>
                <c:formatCode>General</c:formatCode>
                <c:ptCount val="34"/>
                <c:pt idx="0">
                  <c:v>100</c:v>
                </c:pt>
                <c:pt idx="1">
                  <c:v>90.796000000000006</c:v>
                </c:pt>
                <c:pt idx="2">
                  <c:v>88.558999999999983</c:v>
                </c:pt>
                <c:pt idx="3">
                  <c:v>87.275999999999982</c:v>
                </c:pt>
                <c:pt idx="4">
                  <c:v>86.497000000000114</c:v>
                </c:pt>
                <c:pt idx="5">
                  <c:v>85.766999999999996</c:v>
                </c:pt>
                <c:pt idx="6">
                  <c:v>85.147000000000006</c:v>
                </c:pt>
                <c:pt idx="7">
                  <c:v>84.675999999999988</c:v>
                </c:pt>
                <c:pt idx="8">
                  <c:v>84.266000000000005</c:v>
                </c:pt>
                <c:pt idx="9">
                  <c:v>83.682000000000002</c:v>
                </c:pt>
                <c:pt idx="10">
                  <c:v>83.170999999999978</c:v>
                </c:pt>
                <c:pt idx="11">
                  <c:v>82.834000000000003</c:v>
                </c:pt>
                <c:pt idx="12">
                  <c:v>82.382999999999981</c:v>
                </c:pt>
                <c:pt idx="13">
                  <c:v>78.403999999999996</c:v>
                </c:pt>
                <c:pt idx="14">
                  <c:v>75.205000000000013</c:v>
                </c:pt>
                <c:pt idx="15">
                  <c:v>72.290999999999997</c:v>
                </c:pt>
                <c:pt idx="16">
                  <c:v>69.124999999999986</c:v>
                </c:pt>
                <c:pt idx="17">
                  <c:v>66.334999999999994</c:v>
                </c:pt>
                <c:pt idx="18">
                  <c:v>63.341000000000001</c:v>
                </c:pt>
                <c:pt idx="19">
                  <c:v>60.231000000000002</c:v>
                </c:pt>
                <c:pt idx="20">
                  <c:v>57.145000000000003</c:v>
                </c:pt>
                <c:pt idx="21">
                  <c:v>53.713000000000001</c:v>
                </c:pt>
                <c:pt idx="22">
                  <c:v>50.58</c:v>
                </c:pt>
                <c:pt idx="23">
                  <c:v>47.523000000000003</c:v>
                </c:pt>
                <c:pt idx="24">
                  <c:v>44.253</c:v>
                </c:pt>
                <c:pt idx="25">
                  <c:v>41.335000000000001</c:v>
                </c:pt>
                <c:pt idx="26">
                  <c:v>38.613</c:v>
                </c:pt>
                <c:pt idx="27">
                  <c:v>35.429000000000002</c:v>
                </c:pt>
                <c:pt idx="28">
                  <c:v>32.795000000000066</c:v>
                </c:pt>
                <c:pt idx="29">
                  <c:v>29.760999999999989</c:v>
                </c:pt>
                <c:pt idx="30">
                  <c:v>27.274000000000001</c:v>
                </c:pt>
                <c:pt idx="31">
                  <c:v>24.873000000000001</c:v>
                </c:pt>
                <c:pt idx="32">
                  <c:v>23.216999999999999</c:v>
                </c:pt>
                <c:pt idx="33">
                  <c:v>21.202000000000002</c:v>
                </c:pt>
              </c:numCache>
            </c:numRef>
          </c:yVal>
          <c:smooth val="0"/>
        </c:ser>
        <c:ser>
          <c:idx val="2"/>
          <c:order val="2"/>
          <c:tx>
            <c:strRef>
              <c:f>Sheet1!$D$1</c:f>
              <c:strCache>
                <c:ptCount val="1"/>
                <c:pt idx="0">
                  <c:v>Female/Male (N = 16,892)</c:v>
                </c:pt>
              </c:strCache>
            </c:strRef>
          </c:tx>
          <c:spPr>
            <a:ln w="41275">
              <a:solidFill>
                <a:srgbClr val="FF0000"/>
              </a:solidFill>
            </a:ln>
          </c:spPr>
          <c:marker>
            <c:symbol val="none"/>
          </c:marker>
          <c:xVal>
            <c:numRef>
              <c:f>Sheet1!$A$2:$A$35</c:f>
              <c:numCache>
                <c:formatCode>General</c:formatCode>
                <c:ptCount val="34"/>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Sheet1!$D$2:$D$35</c:f>
              <c:numCache>
                <c:formatCode>General</c:formatCode>
                <c:ptCount val="34"/>
                <c:pt idx="0">
                  <c:v>100</c:v>
                </c:pt>
                <c:pt idx="1">
                  <c:v>87.872999999999948</c:v>
                </c:pt>
                <c:pt idx="2">
                  <c:v>85.154999999999987</c:v>
                </c:pt>
                <c:pt idx="3">
                  <c:v>83.692999999999998</c:v>
                </c:pt>
                <c:pt idx="4">
                  <c:v>82.813000000000002</c:v>
                </c:pt>
                <c:pt idx="5">
                  <c:v>81.914000000000129</c:v>
                </c:pt>
                <c:pt idx="6">
                  <c:v>81.203000000000003</c:v>
                </c:pt>
                <c:pt idx="7">
                  <c:v>80.649999999999991</c:v>
                </c:pt>
                <c:pt idx="8">
                  <c:v>80.046999999999997</c:v>
                </c:pt>
                <c:pt idx="9">
                  <c:v>79.524000000000001</c:v>
                </c:pt>
                <c:pt idx="10">
                  <c:v>79</c:v>
                </c:pt>
                <c:pt idx="11">
                  <c:v>78.628999999999948</c:v>
                </c:pt>
                <c:pt idx="12">
                  <c:v>78.331000000000003</c:v>
                </c:pt>
                <c:pt idx="13">
                  <c:v>74.933999999999997</c:v>
                </c:pt>
                <c:pt idx="14">
                  <c:v>71.935000000000002</c:v>
                </c:pt>
                <c:pt idx="15">
                  <c:v>68.789000000000001</c:v>
                </c:pt>
                <c:pt idx="16">
                  <c:v>65.843999999999994</c:v>
                </c:pt>
                <c:pt idx="17">
                  <c:v>62.693000000000012</c:v>
                </c:pt>
                <c:pt idx="18">
                  <c:v>59.201000000000001</c:v>
                </c:pt>
                <c:pt idx="19">
                  <c:v>55.454999999999998</c:v>
                </c:pt>
                <c:pt idx="20">
                  <c:v>52.093000000000011</c:v>
                </c:pt>
                <c:pt idx="21">
                  <c:v>48.821000000000005</c:v>
                </c:pt>
                <c:pt idx="22">
                  <c:v>45.349000000000004</c:v>
                </c:pt>
                <c:pt idx="23">
                  <c:v>41.907000000000004</c:v>
                </c:pt>
                <c:pt idx="24">
                  <c:v>38.585000000000001</c:v>
                </c:pt>
                <c:pt idx="25">
                  <c:v>35.253</c:v>
                </c:pt>
                <c:pt idx="26">
                  <c:v>31.940999999999967</c:v>
                </c:pt>
                <c:pt idx="27">
                  <c:v>29.129000000000001</c:v>
                </c:pt>
                <c:pt idx="28">
                  <c:v>26.119000000000028</c:v>
                </c:pt>
                <c:pt idx="29">
                  <c:v>23.596</c:v>
                </c:pt>
                <c:pt idx="30">
                  <c:v>21.332000000000001</c:v>
                </c:pt>
                <c:pt idx="31">
                  <c:v>19.684999999999999</c:v>
                </c:pt>
                <c:pt idx="32">
                  <c:v>17.992999999999967</c:v>
                </c:pt>
                <c:pt idx="33">
                  <c:v>16.141999999999999</c:v>
                </c:pt>
              </c:numCache>
            </c:numRef>
          </c:yVal>
          <c:smooth val="0"/>
        </c:ser>
        <c:ser>
          <c:idx val="3"/>
          <c:order val="3"/>
          <c:tx>
            <c:strRef>
              <c:f>Sheet1!$E$1</c:f>
              <c:strCache>
                <c:ptCount val="1"/>
                <c:pt idx="0">
                  <c:v>Female/Female (N = 9,926)</c:v>
                </c:pt>
              </c:strCache>
            </c:strRef>
          </c:tx>
          <c:spPr>
            <a:ln w="41275">
              <a:solidFill>
                <a:srgbClr val="CC99FF"/>
              </a:solidFill>
            </a:ln>
          </c:spPr>
          <c:marker>
            <c:symbol val="none"/>
          </c:marker>
          <c:xVal>
            <c:numRef>
              <c:f>Sheet1!$A$2:$A$35</c:f>
              <c:numCache>
                <c:formatCode>General</c:formatCode>
                <c:ptCount val="34"/>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Sheet1!$E$2:$E$35</c:f>
              <c:numCache>
                <c:formatCode>General</c:formatCode>
                <c:ptCount val="34"/>
                <c:pt idx="0">
                  <c:v>100</c:v>
                </c:pt>
                <c:pt idx="1">
                  <c:v>89.66</c:v>
                </c:pt>
                <c:pt idx="2">
                  <c:v>87.356999999999999</c:v>
                </c:pt>
                <c:pt idx="3">
                  <c:v>86.095000000000013</c:v>
                </c:pt>
                <c:pt idx="4">
                  <c:v>85.337999999999994</c:v>
                </c:pt>
                <c:pt idx="5">
                  <c:v>84.641999999999996</c:v>
                </c:pt>
                <c:pt idx="6">
                  <c:v>84.028999999999982</c:v>
                </c:pt>
                <c:pt idx="7">
                  <c:v>83.60199999999999</c:v>
                </c:pt>
                <c:pt idx="8">
                  <c:v>82.977000000000004</c:v>
                </c:pt>
                <c:pt idx="9">
                  <c:v>82.581000000000003</c:v>
                </c:pt>
                <c:pt idx="10">
                  <c:v>82.215000000000003</c:v>
                </c:pt>
                <c:pt idx="11">
                  <c:v>81.869</c:v>
                </c:pt>
                <c:pt idx="12">
                  <c:v>81.489999999999995</c:v>
                </c:pt>
                <c:pt idx="13">
                  <c:v>78.293999999999997</c:v>
                </c:pt>
                <c:pt idx="14">
                  <c:v>75.504000000000005</c:v>
                </c:pt>
                <c:pt idx="15">
                  <c:v>72.781000000000006</c:v>
                </c:pt>
                <c:pt idx="16">
                  <c:v>69.769000000000005</c:v>
                </c:pt>
                <c:pt idx="17">
                  <c:v>66.971999999999994</c:v>
                </c:pt>
                <c:pt idx="18">
                  <c:v>64.088999999999999</c:v>
                </c:pt>
                <c:pt idx="19">
                  <c:v>61.158000000000001</c:v>
                </c:pt>
                <c:pt idx="20">
                  <c:v>57.816999999999993</c:v>
                </c:pt>
                <c:pt idx="21">
                  <c:v>54.584000000000003</c:v>
                </c:pt>
                <c:pt idx="22">
                  <c:v>51.638000000000012</c:v>
                </c:pt>
                <c:pt idx="23">
                  <c:v>48.713000000000001</c:v>
                </c:pt>
                <c:pt idx="24">
                  <c:v>45.483000000000004</c:v>
                </c:pt>
                <c:pt idx="25">
                  <c:v>42.456000000000003</c:v>
                </c:pt>
                <c:pt idx="26">
                  <c:v>39.313999999999993</c:v>
                </c:pt>
                <c:pt idx="27">
                  <c:v>36.183</c:v>
                </c:pt>
                <c:pt idx="28">
                  <c:v>33.483000000000004</c:v>
                </c:pt>
                <c:pt idx="29">
                  <c:v>30.482999999999965</c:v>
                </c:pt>
                <c:pt idx="30">
                  <c:v>28.533000000000001</c:v>
                </c:pt>
                <c:pt idx="31">
                  <c:v>25.56</c:v>
                </c:pt>
                <c:pt idx="32">
                  <c:v>23.645</c:v>
                </c:pt>
                <c:pt idx="33">
                  <c:v>21.466999999999967</c:v>
                </c:pt>
              </c:numCache>
            </c:numRef>
          </c:yVal>
          <c:smooth val="0"/>
        </c:ser>
        <c:dLbls>
          <c:showLegendKey val="0"/>
          <c:showVal val="0"/>
          <c:showCatName val="0"/>
          <c:showSerName val="0"/>
          <c:showPercent val="0"/>
          <c:showBubbleSize val="0"/>
        </c:dLbls>
        <c:axId val="584866192"/>
        <c:axId val="584866584"/>
      </c:scatterChart>
      <c:valAx>
        <c:axId val="584866192"/>
        <c:scaling>
          <c:orientation val="minMax"/>
          <c:max val="2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84866584"/>
        <c:crosses val="autoZero"/>
        <c:crossBetween val="midCat"/>
        <c:majorUnit val="1"/>
      </c:valAx>
      <c:valAx>
        <c:axId val="58486658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84866192"/>
        <c:crosses val="autoZero"/>
        <c:crossBetween val="midCat"/>
        <c:majorUnit val="20"/>
      </c:valAx>
      <c:spPr>
        <a:solidFill>
          <a:schemeClr val="bg2"/>
        </a:solidFill>
        <a:ln>
          <a:solidFill>
            <a:schemeClr val="tx1"/>
          </a:solidFill>
        </a:ln>
      </c:spPr>
    </c:plotArea>
    <c:legend>
      <c:legendPos val="r"/>
      <c:layout>
        <c:manualLayout>
          <c:xMode val="edge"/>
          <c:yMode val="edge"/>
          <c:x val="0.10619469026548695"/>
          <c:y val="0.45161290322580727"/>
          <c:w val="0.30189533830395132"/>
          <c:h val="0.2310066886800440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9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49936"/>
          <c:h val="0.82450596901192763"/>
        </c:manualLayout>
      </c:layout>
      <c:scatterChart>
        <c:scatterStyle val="lineMarker"/>
        <c:varyColors val="0"/>
        <c:ser>
          <c:idx val="0"/>
          <c:order val="0"/>
          <c:tx>
            <c:strRef>
              <c:f>Sheet1!$B$1</c:f>
              <c:strCache>
                <c:ptCount val="1"/>
                <c:pt idx="0">
                  <c:v>Male/Male (N = 41,619)</c:v>
                </c:pt>
              </c:strCache>
            </c:strRef>
          </c:tx>
          <c:spPr>
            <a:ln w="41275">
              <a:solidFill>
                <a:srgbClr val="00FFFF"/>
              </a:solidFill>
            </a:ln>
          </c:spPr>
          <c:marker>
            <c:symbol val="none"/>
          </c:marker>
          <c:xVal>
            <c:numRef>
              <c:f>Sheet1!$A$2:$A$35</c:f>
              <c:numCache>
                <c:formatCode>General</c:formatCode>
                <c:ptCount val="34"/>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Sheet1!$B$2:$B$35</c:f>
              <c:numCache>
                <c:formatCode>General</c:formatCode>
                <c:ptCount val="34"/>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95.724999999999994</c:v>
                </c:pt>
                <c:pt idx="14">
                  <c:v>92.287000000000006</c:v>
                </c:pt>
                <c:pt idx="15">
                  <c:v>88.842000000000013</c:v>
                </c:pt>
                <c:pt idx="16">
                  <c:v>85.208000000000013</c:v>
                </c:pt>
                <c:pt idx="17">
                  <c:v>81.316999999999993</c:v>
                </c:pt>
                <c:pt idx="18">
                  <c:v>77.256</c:v>
                </c:pt>
                <c:pt idx="19">
                  <c:v>73.010000000000005</c:v>
                </c:pt>
                <c:pt idx="20">
                  <c:v>68.828000000000003</c:v>
                </c:pt>
                <c:pt idx="21">
                  <c:v>64.576999999999998</c:v>
                </c:pt>
                <c:pt idx="22">
                  <c:v>60.268000000000058</c:v>
                </c:pt>
                <c:pt idx="23">
                  <c:v>55.902000000000001</c:v>
                </c:pt>
                <c:pt idx="24">
                  <c:v>51.609000000000002</c:v>
                </c:pt>
                <c:pt idx="25">
                  <c:v>47.545000000000002</c:v>
                </c:pt>
                <c:pt idx="26">
                  <c:v>43.125000000000057</c:v>
                </c:pt>
                <c:pt idx="27">
                  <c:v>39.130000000000003</c:v>
                </c:pt>
                <c:pt idx="28">
                  <c:v>35.521000000000001</c:v>
                </c:pt>
                <c:pt idx="29">
                  <c:v>32.326000000000001</c:v>
                </c:pt>
                <c:pt idx="30">
                  <c:v>29.074000000000005</c:v>
                </c:pt>
                <c:pt idx="31">
                  <c:v>25.867000000000001</c:v>
                </c:pt>
                <c:pt idx="32">
                  <c:v>23.108000000000001</c:v>
                </c:pt>
                <c:pt idx="33">
                  <c:v>20.895</c:v>
                </c:pt>
              </c:numCache>
            </c:numRef>
          </c:yVal>
          <c:smooth val="0"/>
        </c:ser>
        <c:ser>
          <c:idx val="1"/>
          <c:order val="1"/>
          <c:tx>
            <c:strRef>
              <c:f>Sheet1!$C$1</c:f>
              <c:strCache>
                <c:ptCount val="1"/>
                <c:pt idx="0">
                  <c:v>Male/Female (N = 6,532)</c:v>
                </c:pt>
              </c:strCache>
            </c:strRef>
          </c:tx>
          <c:spPr>
            <a:ln w="41275">
              <a:solidFill>
                <a:srgbClr val="00FF00"/>
              </a:solidFill>
              <a:prstDash val="solid"/>
            </a:ln>
          </c:spPr>
          <c:marker>
            <c:symbol val="none"/>
          </c:marker>
          <c:xVal>
            <c:numRef>
              <c:f>Sheet1!$A$2:$A$35</c:f>
              <c:numCache>
                <c:formatCode>General</c:formatCode>
                <c:ptCount val="34"/>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Sheet1!$C$2:$C$35</c:f>
              <c:numCache>
                <c:formatCode>General</c:formatCode>
                <c:ptCount val="34"/>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95.169999999999987</c:v>
                </c:pt>
                <c:pt idx="14">
                  <c:v>91.287000000000006</c:v>
                </c:pt>
                <c:pt idx="15">
                  <c:v>87.748999999999995</c:v>
                </c:pt>
                <c:pt idx="16">
                  <c:v>83.906999999999996</c:v>
                </c:pt>
                <c:pt idx="17">
                  <c:v>80.52</c:v>
                </c:pt>
                <c:pt idx="18">
                  <c:v>76.885999999999981</c:v>
                </c:pt>
                <c:pt idx="19">
                  <c:v>73.111000000000004</c:v>
                </c:pt>
                <c:pt idx="20">
                  <c:v>69.364999999999995</c:v>
                </c:pt>
                <c:pt idx="21">
                  <c:v>65.198999999999998</c:v>
                </c:pt>
                <c:pt idx="22">
                  <c:v>61.396000000000001</c:v>
                </c:pt>
                <c:pt idx="23">
                  <c:v>57.685000000000002</c:v>
                </c:pt>
                <c:pt idx="24">
                  <c:v>53.716000000000001</c:v>
                </c:pt>
                <c:pt idx="25">
                  <c:v>50.174000000000007</c:v>
                </c:pt>
                <c:pt idx="26">
                  <c:v>46.87</c:v>
                </c:pt>
                <c:pt idx="27">
                  <c:v>43.005000000000003</c:v>
                </c:pt>
                <c:pt idx="28">
                  <c:v>39.807000000000002</c:v>
                </c:pt>
                <c:pt idx="29">
                  <c:v>36.126000000000012</c:v>
                </c:pt>
                <c:pt idx="30">
                  <c:v>33.107000000000006</c:v>
                </c:pt>
                <c:pt idx="31">
                  <c:v>30.190999999999999</c:v>
                </c:pt>
                <c:pt idx="32">
                  <c:v>28.181999999999999</c:v>
                </c:pt>
                <c:pt idx="33">
                  <c:v>25.736000000000001</c:v>
                </c:pt>
              </c:numCache>
            </c:numRef>
          </c:yVal>
          <c:smooth val="0"/>
        </c:ser>
        <c:ser>
          <c:idx val="2"/>
          <c:order val="2"/>
          <c:tx>
            <c:strRef>
              <c:f>Sheet1!$D$1</c:f>
              <c:strCache>
                <c:ptCount val="1"/>
                <c:pt idx="0">
                  <c:v>Female/Male (N = 12,547)</c:v>
                </c:pt>
              </c:strCache>
            </c:strRef>
          </c:tx>
          <c:spPr>
            <a:ln w="41275">
              <a:solidFill>
                <a:srgbClr val="FF0000"/>
              </a:solidFill>
            </a:ln>
          </c:spPr>
          <c:marker>
            <c:symbol val="none"/>
          </c:marker>
          <c:xVal>
            <c:numRef>
              <c:f>Sheet1!$A$2:$A$35</c:f>
              <c:numCache>
                <c:formatCode>General</c:formatCode>
                <c:ptCount val="34"/>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Sheet1!$D$2:$D$35</c:f>
              <c:numCache>
                <c:formatCode>General</c:formatCode>
                <c:ptCount val="34"/>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95.662999999999982</c:v>
                </c:pt>
                <c:pt idx="14">
                  <c:v>91.834999999999994</c:v>
                </c:pt>
                <c:pt idx="15">
                  <c:v>87.818000000000012</c:v>
                </c:pt>
                <c:pt idx="16">
                  <c:v>84.058999999999983</c:v>
                </c:pt>
                <c:pt idx="17">
                  <c:v>80.036000000000001</c:v>
                </c:pt>
                <c:pt idx="18">
                  <c:v>75.578000000000003</c:v>
                </c:pt>
                <c:pt idx="19">
                  <c:v>70.796000000000006</c:v>
                </c:pt>
                <c:pt idx="20">
                  <c:v>66.503</c:v>
                </c:pt>
                <c:pt idx="21">
                  <c:v>62.327000000000005</c:v>
                </c:pt>
                <c:pt idx="22">
                  <c:v>57.894000000000005</c:v>
                </c:pt>
                <c:pt idx="23">
                  <c:v>53.5</c:v>
                </c:pt>
                <c:pt idx="24">
                  <c:v>49.259</c:v>
                </c:pt>
                <c:pt idx="25">
                  <c:v>45.005000000000003</c:v>
                </c:pt>
                <c:pt idx="26">
                  <c:v>40.777000000000001</c:v>
                </c:pt>
                <c:pt idx="27">
                  <c:v>37.187000000000005</c:v>
                </c:pt>
                <c:pt idx="28">
                  <c:v>33.344999999999999</c:v>
                </c:pt>
                <c:pt idx="29">
                  <c:v>30.123999999999999</c:v>
                </c:pt>
                <c:pt idx="30">
                  <c:v>27.233000000000001</c:v>
                </c:pt>
                <c:pt idx="31">
                  <c:v>25.131000000000036</c:v>
                </c:pt>
                <c:pt idx="32">
                  <c:v>22.971</c:v>
                </c:pt>
                <c:pt idx="33">
                  <c:v>20.608000000000001</c:v>
                </c:pt>
              </c:numCache>
            </c:numRef>
          </c:yVal>
          <c:smooth val="0"/>
        </c:ser>
        <c:ser>
          <c:idx val="3"/>
          <c:order val="3"/>
          <c:tx>
            <c:strRef>
              <c:f>Sheet1!$E$1</c:f>
              <c:strCache>
                <c:ptCount val="1"/>
                <c:pt idx="0">
                  <c:v>Female/Female (N = 7,650)</c:v>
                </c:pt>
              </c:strCache>
            </c:strRef>
          </c:tx>
          <c:spPr>
            <a:ln w="41275">
              <a:solidFill>
                <a:srgbClr val="CC99FF"/>
              </a:solidFill>
            </a:ln>
          </c:spPr>
          <c:marker>
            <c:symbol val="none"/>
          </c:marker>
          <c:xVal>
            <c:numRef>
              <c:f>Sheet1!$A$2:$A$35</c:f>
              <c:numCache>
                <c:formatCode>General</c:formatCode>
                <c:ptCount val="34"/>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Sheet1!$E$2:$E$35</c:f>
              <c:numCache>
                <c:formatCode>General</c:formatCode>
                <c:ptCount val="34"/>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96.078000000000003</c:v>
                </c:pt>
                <c:pt idx="14">
                  <c:v>92.653999999999982</c:v>
                </c:pt>
                <c:pt idx="15">
                  <c:v>89.312000000000012</c:v>
                </c:pt>
                <c:pt idx="16">
                  <c:v>85.617000000000004</c:v>
                </c:pt>
                <c:pt idx="17">
                  <c:v>82.185000000000002</c:v>
                </c:pt>
                <c:pt idx="18">
                  <c:v>78.647000000000006</c:v>
                </c:pt>
                <c:pt idx="19">
                  <c:v>75.05</c:v>
                </c:pt>
                <c:pt idx="20">
                  <c:v>70.95</c:v>
                </c:pt>
                <c:pt idx="21">
                  <c:v>66.982000000000014</c:v>
                </c:pt>
                <c:pt idx="22">
                  <c:v>63.367000000000004</c:v>
                </c:pt>
                <c:pt idx="23">
                  <c:v>59.778000000000013</c:v>
                </c:pt>
                <c:pt idx="24">
                  <c:v>55.814999999999998</c:v>
                </c:pt>
                <c:pt idx="25">
                  <c:v>52.099000000000011</c:v>
                </c:pt>
                <c:pt idx="26">
                  <c:v>48.244</c:v>
                </c:pt>
                <c:pt idx="27">
                  <c:v>44.402000000000001</c:v>
                </c:pt>
                <c:pt idx="28">
                  <c:v>41.088000000000001</c:v>
                </c:pt>
                <c:pt idx="29">
                  <c:v>37.407000000000004</c:v>
                </c:pt>
                <c:pt idx="30">
                  <c:v>35.014000000000003</c:v>
                </c:pt>
                <c:pt idx="31">
                  <c:v>31.366</c:v>
                </c:pt>
                <c:pt idx="32">
                  <c:v>29.015999999999988</c:v>
                </c:pt>
                <c:pt idx="33">
                  <c:v>26.343</c:v>
                </c:pt>
              </c:numCache>
            </c:numRef>
          </c:yVal>
          <c:smooth val="0"/>
        </c:ser>
        <c:dLbls>
          <c:showLegendKey val="0"/>
          <c:showVal val="0"/>
          <c:showCatName val="0"/>
          <c:showSerName val="0"/>
          <c:showPercent val="0"/>
          <c:showBubbleSize val="0"/>
        </c:dLbls>
        <c:axId val="437169688"/>
        <c:axId val="437169296"/>
      </c:scatterChart>
      <c:valAx>
        <c:axId val="437169688"/>
        <c:scaling>
          <c:orientation val="minMax"/>
          <c:max val="2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37169296"/>
        <c:crosses val="autoZero"/>
        <c:crossBetween val="midCat"/>
        <c:majorUnit val="1"/>
      </c:valAx>
      <c:valAx>
        <c:axId val="43716929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37169688"/>
        <c:crosses val="autoZero"/>
        <c:crossBetween val="midCat"/>
        <c:majorUnit val="20"/>
      </c:valAx>
      <c:spPr>
        <a:solidFill>
          <a:schemeClr val="bg2"/>
        </a:solidFill>
        <a:ln>
          <a:solidFill>
            <a:schemeClr val="tx1"/>
          </a:solidFill>
        </a:ln>
      </c:spPr>
    </c:plotArea>
    <c:legend>
      <c:legendPos val="r"/>
      <c:layout>
        <c:manualLayout>
          <c:xMode val="edge"/>
          <c:yMode val="edge"/>
          <c:x val="0.12241887905604718"/>
          <c:y val="0.40322580645161277"/>
          <c:w val="0.30189533830395132"/>
          <c:h val="0.2310066886800440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9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4744E-2"/>
          <c:y val="9.0224308499901248E-2"/>
          <c:w val="0.89360381390380494"/>
          <c:h val="0.78567231980617802"/>
        </c:manualLayout>
      </c:layout>
      <c:scatterChart>
        <c:scatterStyle val="lineMarker"/>
        <c:varyColors val="0"/>
        <c:ser>
          <c:idx val="0"/>
          <c:order val="0"/>
          <c:tx>
            <c:strRef>
              <c:f>Sheet1!$B$1</c:f>
              <c:strCache>
                <c:ptCount val="1"/>
                <c:pt idx="0">
                  <c:v>Cardiomyopathy</c:v>
                </c:pt>
              </c:strCache>
            </c:strRef>
          </c:tx>
          <c:spPr>
            <a:ln w="41275">
              <a:solidFill>
                <a:srgbClr val="FFFF00"/>
              </a:solidFill>
            </a:ln>
          </c:spPr>
          <c:marker>
            <c:symbol val="none"/>
          </c:marker>
          <c:xVal>
            <c:numRef>
              <c:f>Sheet1!$A$2:$A$67</c:f>
              <c:numCache>
                <c:formatCode>General</c:formatCode>
                <c:ptCount val="66"/>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pt idx="58">
                  <c:v>11</c:v>
                </c:pt>
                <c:pt idx="59">
                  <c:v>12</c:v>
                </c:pt>
                <c:pt idx="60">
                  <c:v>13</c:v>
                </c:pt>
                <c:pt idx="61">
                  <c:v>14</c:v>
                </c:pt>
                <c:pt idx="62">
                  <c:v>15</c:v>
                </c:pt>
                <c:pt idx="63">
                  <c:v>16</c:v>
                </c:pt>
                <c:pt idx="64">
                  <c:v>17</c:v>
                </c:pt>
                <c:pt idx="65">
                  <c:v>18</c:v>
                </c:pt>
              </c:numCache>
            </c:numRef>
          </c:xVal>
          <c:yVal>
            <c:numRef>
              <c:f>Sheet1!$B$2:$B$67</c:f>
              <c:numCache>
                <c:formatCode>General</c:formatCode>
                <c:ptCount val="66"/>
                <c:pt idx="0">
                  <c:v>100</c:v>
                </c:pt>
                <c:pt idx="1">
                  <c:v>88.102000000000004</c:v>
                </c:pt>
                <c:pt idx="2">
                  <c:v>84.789000000000001</c:v>
                </c:pt>
                <c:pt idx="3">
                  <c:v>82.796999999999997</c:v>
                </c:pt>
                <c:pt idx="4">
                  <c:v>81.751999999999995</c:v>
                </c:pt>
                <c:pt idx="5">
                  <c:v>80.135999999999996</c:v>
                </c:pt>
                <c:pt idx="6">
                  <c:v>79.373000000000005</c:v>
                </c:pt>
                <c:pt idx="7">
                  <c:v>78.512</c:v>
                </c:pt>
                <c:pt idx="8">
                  <c:v>77.841999999999999</c:v>
                </c:pt>
                <c:pt idx="9">
                  <c:v>77.459000000000003</c:v>
                </c:pt>
                <c:pt idx="10">
                  <c:v>76.594999999999999</c:v>
                </c:pt>
                <c:pt idx="11">
                  <c:v>76.210999999999999</c:v>
                </c:pt>
                <c:pt idx="12">
                  <c:v>76.019000000000005</c:v>
                </c:pt>
                <c:pt idx="13">
                  <c:v>75.825999999999993</c:v>
                </c:pt>
                <c:pt idx="14">
                  <c:v>75.536000000000001</c:v>
                </c:pt>
                <c:pt idx="15">
                  <c:v>75.150999999999996</c:v>
                </c:pt>
                <c:pt idx="16">
                  <c:v>74.861000000000004</c:v>
                </c:pt>
                <c:pt idx="17">
                  <c:v>74.570999999999998</c:v>
                </c:pt>
                <c:pt idx="18">
                  <c:v>74.474000000000004</c:v>
                </c:pt>
                <c:pt idx="19">
                  <c:v>74.281000000000006</c:v>
                </c:pt>
                <c:pt idx="20">
                  <c:v>73.989999999999995</c:v>
                </c:pt>
                <c:pt idx="21">
                  <c:v>73.602999999999994</c:v>
                </c:pt>
                <c:pt idx="22">
                  <c:v>73.602999999999994</c:v>
                </c:pt>
                <c:pt idx="23">
                  <c:v>73.506</c:v>
                </c:pt>
                <c:pt idx="24">
                  <c:v>73.409000000000006</c:v>
                </c:pt>
                <c:pt idx="25">
                  <c:v>73.409000000000006</c:v>
                </c:pt>
                <c:pt idx="26">
                  <c:v>73.213999999999999</c:v>
                </c:pt>
                <c:pt idx="27">
                  <c:v>73.117000000000004</c:v>
                </c:pt>
                <c:pt idx="28">
                  <c:v>72.825999999999993</c:v>
                </c:pt>
                <c:pt idx="29">
                  <c:v>72.727999999999994</c:v>
                </c:pt>
                <c:pt idx="30">
                  <c:v>72.436999999999998</c:v>
                </c:pt>
                <c:pt idx="31">
                  <c:v>72.144999999999996</c:v>
                </c:pt>
                <c:pt idx="32">
                  <c:v>71.95</c:v>
                </c:pt>
                <c:pt idx="33">
                  <c:v>71.852999999999994</c:v>
                </c:pt>
                <c:pt idx="34">
                  <c:v>71.756</c:v>
                </c:pt>
                <c:pt idx="35">
                  <c:v>71.659000000000006</c:v>
                </c:pt>
                <c:pt idx="36">
                  <c:v>71.659000000000006</c:v>
                </c:pt>
                <c:pt idx="37">
                  <c:v>71.366</c:v>
                </c:pt>
                <c:pt idx="38">
                  <c:v>71.366</c:v>
                </c:pt>
                <c:pt idx="39">
                  <c:v>71.366</c:v>
                </c:pt>
                <c:pt idx="40">
                  <c:v>71.269000000000005</c:v>
                </c:pt>
                <c:pt idx="41">
                  <c:v>71.072999999999993</c:v>
                </c:pt>
                <c:pt idx="42">
                  <c:v>70.876999999999995</c:v>
                </c:pt>
                <c:pt idx="43">
                  <c:v>70.876999999999995</c:v>
                </c:pt>
                <c:pt idx="44">
                  <c:v>70.680999999999997</c:v>
                </c:pt>
                <c:pt idx="45">
                  <c:v>70.387</c:v>
                </c:pt>
                <c:pt idx="46">
                  <c:v>70.289000000000001</c:v>
                </c:pt>
                <c:pt idx="47">
                  <c:v>70.19</c:v>
                </c:pt>
                <c:pt idx="48">
                  <c:v>70.091999999999999</c:v>
                </c:pt>
                <c:pt idx="49">
                  <c:v>66.301000000000002</c:v>
                </c:pt>
                <c:pt idx="50">
                  <c:v>62.835999999999999</c:v>
                </c:pt>
                <c:pt idx="51">
                  <c:v>59.558</c:v>
                </c:pt>
                <c:pt idx="52">
                  <c:v>55.371000000000002</c:v>
                </c:pt>
                <c:pt idx="53">
                  <c:v>52.834000000000003</c:v>
                </c:pt>
                <c:pt idx="54">
                  <c:v>49.753</c:v>
                </c:pt>
                <c:pt idx="55">
                  <c:v>46.841000000000001</c:v>
                </c:pt>
                <c:pt idx="56">
                  <c:v>43.093000000000004</c:v>
                </c:pt>
                <c:pt idx="57">
                  <c:v>40.643000000000001</c:v>
                </c:pt>
                <c:pt idx="58">
                  <c:v>39.1</c:v>
                </c:pt>
                <c:pt idx="59">
                  <c:v>36.360999999999997</c:v>
                </c:pt>
                <c:pt idx="60">
                  <c:v>33.274999999999999</c:v>
                </c:pt>
                <c:pt idx="61">
                  <c:v>31.048999999999999</c:v>
                </c:pt>
                <c:pt idx="62">
                  <c:v>28.818000000000001</c:v>
                </c:pt>
                <c:pt idx="63">
                  <c:v>25.917999999999999</c:v>
                </c:pt>
                <c:pt idx="64">
                  <c:v>23.966999999999999</c:v>
                </c:pt>
                <c:pt idx="65">
                  <c:v>20.672000000000001</c:v>
                </c:pt>
              </c:numCache>
            </c:numRef>
          </c:yVal>
          <c:smooth val="0"/>
        </c:ser>
        <c:ser>
          <c:idx val="1"/>
          <c:order val="1"/>
          <c:tx>
            <c:strRef>
              <c:f>Sheet1!$C$1</c:f>
              <c:strCache>
                <c:ptCount val="1"/>
                <c:pt idx="0">
                  <c:v>CAD</c:v>
                </c:pt>
              </c:strCache>
            </c:strRef>
          </c:tx>
          <c:spPr>
            <a:ln w="41275">
              <a:solidFill>
                <a:srgbClr val="FF0000"/>
              </a:solidFill>
              <a:prstDash val="solid"/>
            </a:ln>
          </c:spPr>
          <c:marker>
            <c:symbol val="none"/>
          </c:marker>
          <c:xVal>
            <c:numRef>
              <c:f>Sheet1!$A$2:$A$67</c:f>
              <c:numCache>
                <c:formatCode>General</c:formatCode>
                <c:ptCount val="66"/>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pt idx="58">
                  <c:v>11</c:v>
                </c:pt>
                <c:pt idx="59">
                  <c:v>12</c:v>
                </c:pt>
                <c:pt idx="60">
                  <c:v>13</c:v>
                </c:pt>
                <c:pt idx="61">
                  <c:v>14</c:v>
                </c:pt>
                <c:pt idx="62">
                  <c:v>15</c:v>
                </c:pt>
                <c:pt idx="63">
                  <c:v>16</c:v>
                </c:pt>
                <c:pt idx="64">
                  <c:v>17</c:v>
                </c:pt>
                <c:pt idx="65">
                  <c:v>18</c:v>
                </c:pt>
              </c:numCache>
            </c:numRef>
          </c:xVal>
          <c:yVal>
            <c:numRef>
              <c:f>Sheet1!$C$2:$C$67</c:f>
              <c:numCache>
                <c:formatCode>General</c:formatCode>
                <c:ptCount val="66"/>
                <c:pt idx="0">
                  <c:v>100</c:v>
                </c:pt>
                <c:pt idx="1">
                  <c:v>82.852999999999994</c:v>
                </c:pt>
                <c:pt idx="2">
                  <c:v>79.966999999999999</c:v>
                </c:pt>
                <c:pt idx="3">
                  <c:v>77.492999999999995</c:v>
                </c:pt>
                <c:pt idx="4">
                  <c:v>75.424999999999997</c:v>
                </c:pt>
                <c:pt idx="5">
                  <c:v>74.319999999999993</c:v>
                </c:pt>
                <c:pt idx="6">
                  <c:v>73.492000000000004</c:v>
                </c:pt>
                <c:pt idx="7">
                  <c:v>72.661000000000001</c:v>
                </c:pt>
                <c:pt idx="8">
                  <c:v>71.968999999999994</c:v>
                </c:pt>
                <c:pt idx="9">
                  <c:v>70.998000000000005</c:v>
                </c:pt>
                <c:pt idx="10">
                  <c:v>70.441999999999993</c:v>
                </c:pt>
                <c:pt idx="11">
                  <c:v>69.328000000000003</c:v>
                </c:pt>
                <c:pt idx="12">
                  <c:v>68.771000000000001</c:v>
                </c:pt>
                <c:pt idx="13">
                  <c:v>68.352999999999994</c:v>
                </c:pt>
                <c:pt idx="14">
                  <c:v>68.352999999999994</c:v>
                </c:pt>
                <c:pt idx="15">
                  <c:v>67.655000000000001</c:v>
                </c:pt>
                <c:pt idx="16">
                  <c:v>67.516000000000005</c:v>
                </c:pt>
                <c:pt idx="17">
                  <c:v>67.376000000000005</c:v>
                </c:pt>
                <c:pt idx="18">
                  <c:v>66.817999999999998</c:v>
                </c:pt>
                <c:pt idx="19">
                  <c:v>65.841999999999999</c:v>
                </c:pt>
                <c:pt idx="20">
                  <c:v>65.701999999999998</c:v>
                </c:pt>
                <c:pt idx="21">
                  <c:v>65.423000000000002</c:v>
                </c:pt>
                <c:pt idx="22">
                  <c:v>65.004999999999995</c:v>
                </c:pt>
                <c:pt idx="23">
                  <c:v>64.585999999999999</c:v>
                </c:pt>
                <c:pt idx="24">
                  <c:v>64.307000000000002</c:v>
                </c:pt>
                <c:pt idx="25">
                  <c:v>64.168000000000006</c:v>
                </c:pt>
                <c:pt idx="26">
                  <c:v>64.028000000000006</c:v>
                </c:pt>
                <c:pt idx="27">
                  <c:v>63.609000000000002</c:v>
                </c:pt>
                <c:pt idx="28">
                  <c:v>63.609000000000002</c:v>
                </c:pt>
                <c:pt idx="29">
                  <c:v>63.188000000000002</c:v>
                </c:pt>
                <c:pt idx="30">
                  <c:v>62.908000000000001</c:v>
                </c:pt>
                <c:pt idx="31">
                  <c:v>62.908000000000001</c:v>
                </c:pt>
                <c:pt idx="32">
                  <c:v>62.488</c:v>
                </c:pt>
                <c:pt idx="33">
                  <c:v>62.347999999999999</c:v>
                </c:pt>
                <c:pt idx="34">
                  <c:v>62.207000000000001</c:v>
                </c:pt>
                <c:pt idx="35">
                  <c:v>61.926000000000002</c:v>
                </c:pt>
                <c:pt idx="36">
                  <c:v>61.643999999999998</c:v>
                </c:pt>
                <c:pt idx="37">
                  <c:v>61.503</c:v>
                </c:pt>
                <c:pt idx="38">
                  <c:v>61.503</c:v>
                </c:pt>
                <c:pt idx="39">
                  <c:v>61.363</c:v>
                </c:pt>
                <c:pt idx="40">
                  <c:v>61.363</c:v>
                </c:pt>
                <c:pt idx="41">
                  <c:v>60.939</c:v>
                </c:pt>
                <c:pt idx="42">
                  <c:v>60.939</c:v>
                </c:pt>
                <c:pt idx="43">
                  <c:v>60.798000000000002</c:v>
                </c:pt>
                <c:pt idx="44">
                  <c:v>60.656999999999996</c:v>
                </c:pt>
                <c:pt idx="45">
                  <c:v>60.515999999999998</c:v>
                </c:pt>
                <c:pt idx="46">
                  <c:v>60.375</c:v>
                </c:pt>
                <c:pt idx="47">
                  <c:v>60.375</c:v>
                </c:pt>
                <c:pt idx="48">
                  <c:v>60.375</c:v>
                </c:pt>
                <c:pt idx="49">
                  <c:v>55.622</c:v>
                </c:pt>
                <c:pt idx="50">
                  <c:v>52.262999999999998</c:v>
                </c:pt>
                <c:pt idx="51">
                  <c:v>48.252000000000002</c:v>
                </c:pt>
                <c:pt idx="52">
                  <c:v>45.691000000000003</c:v>
                </c:pt>
                <c:pt idx="53">
                  <c:v>42.064999999999998</c:v>
                </c:pt>
                <c:pt idx="54">
                  <c:v>36.646000000000001</c:v>
                </c:pt>
                <c:pt idx="55">
                  <c:v>33.575000000000003</c:v>
                </c:pt>
                <c:pt idx="56">
                  <c:v>30.122</c:v>
                </c:pt>
                <c:pt idx="57">
                  <c:v>26.896999999999998</c:v>
                </c:pt>
                <c:pt idx="58">
                  <c:v>24.58</c:v>
                </c:pt>
                <c:pt idx="59">
                  <c:v>21.353000000000002</c:v>
                </c:pt>
                <c:pt idx="60">
                  <c:v>18.763999999999999</c:v>
                </c:pt>
                <c:pt idx="61">
                  <c:v>17.405000000000001</c:v>
                </c:pt>
                <c:pt idx="62">
                  <c:v>15.548</c:v>
                </c:pt>
                <c:pt idx="63">
                  <c:v>13.747999999999999</c:v>
                </c:pt>
                <c:pt idx="64">
                  <c:v>12.234</c:v>
                </c:pt>
                <c:pt idx="65">
                  <c:v>11.622</c:v>
                </c:pt>
              </c:numCache>
            </c:numRef>
          </c:yVal>
          <c:smooth val="0"/>
        </c:ser>
        <c:dLbls>
          <c:showLegendKey val="0"/>
          <c:showVal val="0"/>
          <c:showCatName val="0"/>
          <c:showSerName val="0"/>
          <c:showPercent val="0"/>
          <c:showBubbleSize val="0"/>
        </c:dLbls>
        <c:axId val="584867368"/>
        <c:axId val="584867760"/>
      </c:scatterChart>
      <c:valAx>
        <c:axId val="584867368"/>
        <c:scaling>
          <c:orientation val="minMax"/>
          <c:max val="18"/>
          <c:min val="0"/>
        </c:scaling>
        <c:delete val="0"/>
        <c:axPos val="b"/>
        <c:title>
          <c:tx>
            <c:rich>
              <a:bodyPr/>
              <a:lstStyle/>
              <a:p>
                <a:pPr>
                  <a:defRPr sz="1700"/>
                </a:pPr>
                <a:r>
                  <a:rPr lang="en-US" sz="1700" dirty="0" smtClean="0"/>
                  <a:t>Years</a:t>
                </a:r>
                <a:endParaRPr lang="en-US" sz="1700" dirty="0"/>
              </a:p>
            </c:rich>
          </c:tx>
          <c:layout>
            <c:manualLayout>
              <c:xMode val="edge"/>
              <c:yMode val="edge"/>
              <c:x val="0.47842415162707042"/>
              <c:y val="0.93693054714314561"/>
            </c:manualLayout>
          </c:layout>
          <c:overlay val="0"/>
        </c:title>
        <c:numFmt formatCode="#,##0" sourceLinked="0"/>
        <c:majorTickMark val="out"/>
        <c:minorTickMark val="none"/>
        <c:tickLblPos val="nextTo"/>
        <c:txPr>
          <a:bodyPr rot="0"/>
          <a:lstStyle/>
          <a:p>
            <a:pPr>
              <a:defRPr sz="1500" b="1"/>
            </a:pPr>
            <a:endParaRPr lang="en-US"/>
          </a:p>
        </c:txPr>
        <c:crossAx val="584867760"/>
        <c:crosses val="autoZero"/>
        <c:crossBetween val="midCat"/>
        <c:majorUnit val="1"/>
      </c:valAx>
      <c:valAx>
        <c:axId val="58486776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84867368"/>
        <c:crosses val="autoZero"/>
        <c:crossBetween val="midCat"/>
        <c:majorUnit val="20"/>
      </c:valAx>
      <c:spPr>
        <a:solidFill>
          <a:schemeClr val="bg2"/>
        </a:solidFill>
        <a:ln>
          <a:solidFill>
            <a:schemeClr val="tx1"/>
          </a:solidFill>
        </a:ln>
      </c:spPr>
    </c:plotArea>
    <c:legend>
      <c:legendPos val="r"/>
      <c:layout>
        <c:manualLayout>
          <c:xMode val="edge"/>
          <c:yMode val="edge"/>
          <c:x val="0.4056047197640118"/>
          <c:y val="0.13738623056733293"/>
          <c:w val="0.46017699115044242"/>
          <c:h val="9.4451847365233196E-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4.6634564910155461E-2"/>
          <c:w val="0.89360381390380506"/>
          <c:h val="0.80105693519079368"/>
        </c:manualLayout>
      </c:layout>
      <c:scatterChart>
        <c:scatterStyle val="lineMarker"/>
        <c:varyColors val="0"/>
        <c:ser>
          <c:idx val="0"/>
          <c:order val="0"/>
          <c:tx>
            <c:strRef>
              <c:f>Sheet1!$B$1</c:f>
              <c:strCache>
                <c:ptCount val="1"/>
                <c:pt idx="0">
                  <c:v>Cardiomyopathy</c:v>
                </c:pt>
              </c:strCache>
            </c:strRef>
          </c:tx>
          <c:spPr>
            <a:ln w="41275">
              <a:solidFill>
                <a:srgbClr val="FFFF00"/>
              </a:solidFill>
            </a:ln>
          </c:spPr>
          <c:marker>
            <c:symbol val="none"/>
          </c:marker>
          <c:xVal>
            <c:numRef>
              <c:f>Sheet1!$A$2:$A$20</c:f>
              <c:numCache>
                <c:formatCode>General</c:formatCode>
                <c:ptCount val="1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numCache>
            </c:numRef>
          </c:xVal>
          <c:yVal>
            <c:numRef>
              <c:f>Sheet1!$B$2:$B$20</c:f>
              <c:numCache>
                <c:formatCode>General</c:formatCode>
                <c:ptCount val="19"/>
                <c:pt idx="0">
                  <c:v>100</c:v>
                </c:pt>
                <c:pt idx="1">
                  <c:v>100</c:v>
                </c:pt>
                <c:pt idx="2">
                  <c:v>94.591999999999999</c:v>
                </c:pt>
                <c:pt idx="3">
                  <c:v>89.647999999999996</c:v>
                </c:pt>
                <c:pt idx="4">
                  <c:v>84.971000000000004</c:v>
                </c:pt>
                <c:pt idx="5">
                  <c:v>78.998000000000005</c:v>
                </c:pt>
                <c:pt idx="6">
                  <c:v>75.378</c:v>
                </c:pt>
                <c:pt idx="7">
                  <c:v>70.981999999999999</c:v>
                </c:pt>
                <c:pt idx="8">
                  <c:v>66.828000000000003</c:v>
                </c:pt>
                <c:pt idx="9">
                  <c:v>61.48</c:v>
                </c:pt>
                <c:pt idx="10">
                  <c:v>57.985999999999997</c:v>
                </c:pt>
                <c:pt idx="11">
                  <c:v>55.783999999999999</c:v>
                </c:pt>
                <c:pt idx="12">
                  <c:v>51.877000000000002</c:v>
                </c:pt>
                <c:pt idx="13">
                  <c:v>47.472999999999999</c:v>
                </c:pt>
                <c:pt idx="14">
                  <c:v>44.298000000000002</c:v>
                </c:pt>
                <c:pt idx="15">
                  <c:v>41.113999999999997</c:v>
                </c:pt>
                <c:pt idx="16">
                  <c:v>36.976999999999997</c:v>
                </c:pt>
                <c:pt idx="17">
                  <c:v>34.194000000000003</c:v>
                </c:pt>
                <c:pt idx="18">
                  <c:v>29.492000000000001</c:v>
                </c:pt>
              </c:numCache>
            </c:numRef>
          </c:yVal>
          <c:smooth val="0"/>
        </c:ser>
        <c:ser>
          <c:idx val="1"/>
          <c:order val="1"/>
          <c:tx>
            <c:strRef>
              <c:f>Sheet1!$C$1</c:f>
              <c:strCache>
                <c:ptCount val="1"/>
                <c:pt idx="0">
                  <c:v>CAD</c:v>
                </c:pt>
              </c:strCache>
            </c:strRef>
          </c:tx>
          <c:spPr>
            <a:ln w="41275">
              <a:solidFill>
                <a:srgbClr val="FF0000"/>
              </a:solidFill>
              <a:prstDash val="solid"/>
            </a:ln>
          </c:spPr>
          <c:marker>
            <c:symbol val="none"/>
          </c:marker>
          <c:xVal>
            <c:numRef>
              <c:f>Sheet1!$A$2:$A$20</c:f>
              <c:numCache>
                <c:formatCode>General</c:formatCode>
                <c:ptCount val="1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numCache>
            </c:numRef>
          </c:xVal>
          <c:yVal>
            <c:numRef>
              <c:f>Sheet1!$C$2:$C$20</c:f>
              <c:numCache>
                <c:formatCode>General</c:formatCode>
                <c:ptCount val="19"/>
                <c:pt idx="0">
                  <c:v>100</c:v>
                </c:pt>
                <c:pt idx="1">
                  <c:v>100</c:v>
                </c:pt>
                <c:pt idx="2">
                  <c:v>92.126999999999995</c:v>
                </c:pt>
                <c:pt idx="3">
                  <c:v>86.563000000000002</c:v>
                </c:pt>
                <c:pt idx="4">
                  <c:v>79.921000000000006</c:v>
                </c:pt>
                <c:pt idx="5">
                  <c:v>75.677999999999997</c:v>
                </c:pt>
                <c:pt idx="6">
                  <c:v>69.671999999999997</c:v>
                </c:pt>
                <c:pt idx="7">
                  <c:v>60.697000000000003</c:v>
                </c:pt>
                <c:pt idx="8">
                  <c:v>55.61</c:v>
                </c:pt>
                <c:pt idx="9">
                  <c:v>49.890999999999998</c:v>
                </c:pt>
                <c:pt idx="10">
                  <c:v>44.548999999999999</c:v>
                </c:pt>
                <c:pt idx="11">
                  <c:v>40.712000000000003</c:v>
                </c:pt>
                <c:pt idx="12">
                  <c:v>35.368000000000002</c:v>
                </c:pt>
                <c:pt idx="13">
                  <c:v>31.079000000000001</c:v>
                </c:pt>
                <c:pt idx="14">
                  <c:v>28.827999999999999</c:v>
                </c:pt>
                <c:pt idx="15">
                  <c:v>25.753</c:v>
                </c:pt>
                <c:pt idx="16">
                  <c:v>22.771000000000001</c:v>
                </c:pt>
                <c:pt idx="17">
                  <c:v>20.263000000000002</c:v>
                </c:pt>
                <c:pt idx="18">
                  <c:v>19.25</c:v>
                </c:pt>
              </c:numCache>
            </c:numRef>
          </c:yVal>
          <c:smooth val="0"/>
        </c:ser>
        <c:dLbls>
          <c:showLegendKey val="0"/>
          <c:showVal val="0"/>
          <c:showCatName val="0"/>
          <c:showSerName val="0"/>
          <c:showPercent val="0"/>
          <c:showBubbleSize val="0"/>
        </c:dLbls>
        <c:axId val="584868544"/>
        <c:axId val="584868936"/>
      </c:scatterChart>
      <c:valAx>
        <c:axId val="584868544"/>
        <c:scaling>
          <c:orientation val="minMax"/>
          <c:max val="18"/>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84868936"/>
        <c:crosses val="autoZero"/>
        <c:crossBetween val="midCat"/>
        <c:majorUnit val="1"/>
      </c:valAx>
      <c:valAx>
        <c:axId val="58486893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84868544"/>
        <c:crosses val="autoZero"/>
        <c:crossBetween val="midCat"/>
        <c:majorUnit val="20"/>
      </c:valAx>
      <c:spPr>
        <a:solidFill>
          <a:schemeClr val="bg2"/>
        </a:solidFill>
        <a:ln>
          <a:solidFill>
            <a:schemeClr val="tx1"/>
          </a:solidFill>
        </a:ln>
      </c:spPr>
    </c:plotArea>
    <c:legend>
      <c:legendPos val="r"/>
      <c:layout>
        <c:manualLayout>
          <c:xMode val="edge"/>
          <c:yMode val="edge"/>
          <c:x val="0.52212389380530977"/>
          <c:y val="0.10405289723399963"/>
          <c:w val="0.38938053097345132"/>
          <c:h val="8.3126589945487578E-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4.6634564910155461E-2"/>
          <c:w val="0.90442489489698741"/>
          <c:h val="0.80105693519079368"/>
        </c:manualLayout>
      </c:layout>
      <c:scatterChart>
        <c:scatterStyle val="lineMarker"/>
        <c:varyColors val="0"/>
        <c:ser>
          <c:idx val="0"/>
          <c:order val="0"/>
          <c:tx>
            <c:strRef>
              <c:f>Sheet1!$B$1</c:f>
              <c:strCache>
                <c:ptCount val="1"/>
                <c:pt idx="0">
                  <c:v>Cardiomyopathy</c:v>
                </c:pt>
              </c:strCache>
            </c:strRef>
          </c:tx>
          <c:spPr>
            <a:ln w="41275">
              <a:solidFill>
                <a:srgbClr val="FFFF00"/>
              </a:solidFill>
            </a:ln>
          </c:spPr>
          <c:marker>
            <c:symbol val="none"/>
          </c:marker>
          <c:xVal>
            <c:numRef>
              <c:f>Sheet1!$A$2:$A$58</c:f>
              <c:numCache>
                <c:formatCode>General</c:formatCode>
                <c:ptCount val="57"/>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pt idx="54">
                  <c:v>7</c:v>
                </c:pt>
                <c:pt idx="55">
                  <c:v>8</c:v>
                </c:pt>
                <c:pt idx="56">
                  <c:v>9</c:v>
                </c:pt>
              </c:numCache>
            </c:numRef>
          </c:xVal>
          <c:yVal>
            <c:numRef>
              <c:f>Sheet1!$B$2:$B$58</c:f>
              <c:numCache>
                <c:formatCode>General</c:formatCode>
                <c:ptCount val="57"/>
                <c:pt idx="0">
                  <c:v>100</c:v>
                </c:pt>
                <c:pt idx="1">
                  <c:v>94.480999999999995</c:v>
                </c:pt>
                <c:pt idx="2">
                  <c:v>92.867999999999995</c:v>
                </c:pt>
                <c:pt idx="3">
                  <c:v>91.477999999999994</c:v>
                </c:pt>
                <c:pt idx="4">
                  <c:v>91.013000000000005</c:v>
                </c:pt>
                <c:pt idx="5">
                  <c:v>89.847999999999999</c:v>
                </c:pt>
                <c:pt idx="6">
                  <c:v>89.379000000000005</c:v>
                </c:pt>
                <c:pt idx="7">
                  <c:v>89.143000000000001</c:v>
                </c:pt>
                <c:pt idx="8">
                  <c:v>88.671000000000006</c:v>
                </c:pt>
                <c:pt idx="9">
                  <c:v>88.433999999999997</c:v>
                </c:pt>
                <c:pt idx="10">
                  <c:v>87.722999999999999</c:v>
                </c:pt>
                <c:pt idx="11">
                  <c:v>87.486000000000004</c:v>
                </c:pt>
                <c:pt idx="12">
                  <c:v>87.248999999999995</c:v>
                </c:pt>
                <c:pt idx="13">
                  <c:v>87.248999999999995</c:v>
                </c:pt>
                <c:pt idx="14">
                  <c:v>87.01</c:v>
                </c:pt>
                <c:pt idx="15">
                  <c:v>86.771000000000001</c:v>
                </c:pt>
                <c:pt idx="16">
                  <c:v>86.531000000000006</c:v>
                </c:pt>
                <c:pt idx="17">
                  <c:v>86.292000000000002</c:v>
                </c:pt>
                <c:pt idx="18">
                  <c:v>86.292000000000002</c:v>
                </c:pt>
                <c:pt idx="19">
                  <c:v>86.292000000000002</c:v>
                </c:pt>
                <c:pt idx="20">
                  <c:v>85.811999999999998</c:v>
                </c:pt>
                <c:pt idx="21">
                  <c:v>85.570999999999998</c:v>
                </c:pt>
                <c:pt idx="22">
                  <c:v>85.570999999999998</c:v>
                </c:pt>
                <c:pt idx="23">
                  <c:v>85.331000000000003</c:v>
                </c:pt>
                <c:pt idx="24">
                  <c:v>85.090999999999994</c:v>
                </c:pt>
                <c:pt idx="25">
                  <c:v>85.090999999999994</c:v>
                </c:pt>
                <c:pt idx="26">
                  <c:v>84.85</c:v>
                </c:pt>
                <c:pt idx="27">
                  <c:v>84.85</c:v>
                </c:pt>
                <c:pt idx="28">
                  <c:v>84.608000000000004</c:v>
                </c:pt>
                <c:pt idx="29">
                  <c:v>84.608000000000004</c:v>
                </c:pt>
                <c:pt idx="30">
                  <c:v>84.608000000000004</c:v>
                </c:pt>
                <c:pt idx="31">
                  <c:v>83.885000000000005</c:v>
                </c:pt>
                <c:pt idx="32">
                  <c:v>83.644000000000005</c:v>
                </c:pt>
                <c:pt idx="33">
                  <c:v>83.644000000000005</c:v>
                </c:pt>
                <c:pt idx="34">
                  <c:v>83.644000000000005</c:v>
                </c:pt>
                <c:pt idx="35">
                  <c:v>83.644000000000005</c:v>
                </c:pt>
                <c:pt idx="36">
                  <c:v>83.644000000000005</c:v>
                </c:pt>
                <c:pt idx="37">
                  <c:v>83.644000000000005</c:v>
                </c:pt>
                <c:pt idx="38">
                  <c:v>83.644000000000005</c:v>
                </c:pt>
                <c:pt idx="39">
                  <c:v>83.644000000000005</c:v>
                </c:pt>
                <c:pt idx="40">
                  <c:v>83.644000000000005</c:v>
                </c:pt>
                <c:pt idx="41">
                  <c:v>83.644000000000005</c:v>
                </c:pt>
                <c:pt idx="42">
                  <c:v>83.644000000000005</c:v>
                </c:pt>
                <c:pt idx="43">
                  <c:v>83.644000000000005</c:v>
                </c:pt>
                <c:pt idx="44">
                  <c:v>83.644000000000005</c:v>
                </c:pt>
                <c:pt idx="45">
                  <c:v>83.158000000000001</c:v>
                </c:pt>
                <c:pt idx="46">
                  <c:v>82.914000000000001</c:v>
                </c:pt>
                <c:pt idx="47">
                  <c:v>82.914000000000001</c:v>
                </c:pt>
                <c:pt idx="48">
                  <c:v>82.668999999999997</c:v>
                </c:pt>
                <c:pt idx="49">
                  <c:v>79.253</c:v>
                </c:pt>
                <c:pt idx="50">
                  <c:v>75.183999999999997</c:v>
                </c:pt>
                <c:pt idx="51">
                  <c:v>73.709999999999994</c:v>
                </c:pt>
                <c:pt idx="52">
                  <c:v>70.616</c:v>
                </c:pt>
                <c:pt idx="53">
                  <c:v>67.992999999999995</c:v>
                </c:pt>
                <c:pt idx="54">
                  <c:v>65.34</c:v>
                </c:pt>
                <c:pt idx="55">
                  <c:v>62.750999999999998</c:v>
                </c:pt>
                <c:pt idx="56">
                  <c:v>59.795999999999999</c:v>
                </c:pt>
              </c:numCache>
            </c:numRef>
          </c:yVal>
          <c:smooth val="0"/>
        </c:ser>
        <c:ser>
          <c:idx val="1"/>
          <c:order val="1"/>
          <c:tx>
            <c:strRef>
              <c:f>Sheet1!$C$1</c:f>
              <c:strCache>
                <c:ptCount val="1"/>
                <c:pt idx="0">
                  <c:v>CAD</c:v>
                </c:pt>
              </c:strCache>
            </c:strRef>
          </c:tx>
          <c:spPr>
            <a:ln w="41275">
              <a:solidFill>
                <a:srgbClr val="FF0000"/>
              </a:solidFill>
              <a:prstDash val="solid"/>
            </a:ln>
          </c:spPr>
          <c:marker>
            <c:symbol val="none"/>
          </c:marker>
          <c:xVal>
            <c:numRef>
              <c:f>Sheet1!$A$2:$A$58</c:f>
              <c:numCache>
                <c:formatCode>General</c:formatCode>
                <c:ptCount val="57"/>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pt idx="54">
                  <c:v>7</c:v>
                </c:pt>
                <c:pt idx="55">
                  <c:v>8</c:v>
                </c:pt>
                <c:pt idx="56">
                  <c:v>9</c:v>
                </c:pt>
              </c:numCache>
            </c:numRef>
          </c:xVal>
          <c:yVal>
            <c:numRef>
              <c:f>Sheet1!$C$2:$C$58</c:f>
              <c:numCache>
                <c:formatCode>General</c:formatCode>
                <c:ptCount val="57"/>
                <c:pt idx="0">
                  <c:v>100</c:v>
                </c:pt>
                <c:pt idx="1">
                  <c:v>89.582999999999998</c:v>
                </c:pt>
                <c:pt idx="2">
                  <c:v>88.542000000000002</c:v>
                </c:pt>
                <c:pt idx="3">
                  <c:v>85.933999999999997</c:v>
                </c:pt>
                <c:pt idx="4">
                  <c:v>85.406999999999996</c:v>
                </c:pt>
                <c:pt idx="5">
                  <c:v>85.406999999999996</c:v>
                </c:pt>
                <c:pt idx="6">
                  <c:v>84.88</c:v>
                </c:pt>
                <c:pt idx="7">
                  <c:v>84.352999999999994</c:v>
                </c:pt>
                <c:pt idx="8">
                  <c:v>83.825999999999993</c:v>
                </c:pt>
                <c:pt idx="9">
                  <c:v>82.244</c:v>
                </c:pt>
                <c:pt idx="10">
                  <c:v>81.712999999999994</c:v>
                </c:pt>
                <c:pt idx="11">
                  <c:v>80.111000000000004</c:v>
                </c:pt>
                <c:pt idx="12">
                  <c:v>80.111000000000004</c:v>
                </c:pt>
                <c:pt idx="13">
                  <c:v>79.572999999999993</c:v>
                </c:pt>
                <c:pt idx="14">
                  <c:v>79.572999999999993</c:v>
                </c:pt>
                <c:pt idx="15">
                  <c:v>79.036000000000001</c:v>
                </c:pt>
                <c:pt idx="16">
                  <c:v>79.036000000000001</c:v>
                </c:pt>
                <c:pt idx="17">
                  <c:v>78.498000000000005</c:v>
                </c:pt>
                <c:pt idx="18">
                  <c:v>77.959999999999994</c:v>
                </c:pt>
                <c:pt idx="19">
                  <c:v>76.885000000000005</c:v>
                </c:pt>
                <c:pt idx="20">
                  <c:v>76.885000000000005</c:v>
                </c:pt>
                <c:pt idx="21">
                  <c:v>76.885000000000005</c:v>
                </c:pt>
                <c:pt idx="22">
                  <c:v>76.885000000000005</c:v>
                </c:pt>
                <c:pt idx="23">
                  <c:v>75.81</c:v>
                </c:pt>
                <c:pt idx="24">
                  <c:v>75.81</c:v>
                </c:pt>
                <c:pt idx="25">
                  <c:v>75.81</c:v>
                </c:pt>
                <c:pt idx="26">
                  <c:v>75.81</c:v>
                </c:pt>
                <c:pt idx="27">
                  <c:v>75.272000000000006</c:v>
                </c:pt>
                <c:pt idx="28">
                  <c:v>75.272000000000006</c:v>
                </c:pt>
                <c:pt idx="29">
                  <c:v>75.272000000000006</c:v>
                </c:pt>
                <c:pt idx="30">
                  <c:v>75.272000000000006</c:v>
                </c:pt>
                <c:pt idx="31">
                  <c:v>75.272000000000006</c:v>
                </c:pt>
                <c:pt idx="32">
                  <c:v>75.272000000000006</c:v>
                </c:pt>
                <c:pt idx="33">
                  <c:v>75.272000000000006</c:v>
                </c:pt>
                <c:pt idx="34">
                  <c:v>75.272000000000006</c:v>
                </c:pt>
                <c:pt idx="35">
                  <c:v>75.272000000000006</c:v>
                </c:pt>
                <c:pt idx="36">
                  <c:v>75.272000000000006</c:v>
                </c:pt>
                <c:pt idx="37">
                  <c:v>75.272000000000006</c:v>
                </c:pt>
                <c:pt idx="38">
                  <c:v>75.272000000000006</c:v>
                </c:pt>
                <c:pt idx="39">
                  <c:v>75.272000000000006</c:v>
                </c:pt>
                <c:pt idx="40">
                  <c:v>75.272000000000006</c:v>
                </c:pt>
                <c:pt idx="41">
                  <c:v>75.272000000000006</c:v>
                </c:pt>
                <c:pt idx="42">
                  <c:v>75.272000000000006</c:v>
                </c:pt>
                <c:pt idx="43">
                  <c:v>75.272000000000006</c:v>
                </c:pt>
                <c:pt idx="44">
                  <c:v>74.730999999999995</c:v>
                </c:pt>
                <c:pt idx="45">
                  <c:v>74.730999999999995</c:v>
                </c:pt>
                <c:pt idx="46">
                  <c:v>74.730999999999995</c:v>
                </c:pt>
                <c:pt idx="47">
                  <c:v>74.730999999999995</c:v>
                </c:pt>
                <c:pt idx="48">
                  <c:v>74.730999999999995</c:v>
                </c:pt>
                <c:pt idx="49">
                  <c:v>68.930999999999997</c:v>
                </c:pt>
                <c:pt idx="50">
                  <c:v>66.253</c:v>
                </c:pt>
                <c:pt idx="51">
                  <c:v>60.863999999999997</c:v>
                </c:pt>
                <c:pt idx="52">
                  <c:v>59.927999999999997</c:v>
                </c:pt>
                <c:pt idx="53">
                  <c:v>57.530999999999999</c:v>
                </c:pt>
                <c:pt idx="54">
                  <c:v>52.847000000000001</c:v>
                </c:pt>
                <c:pt idx="55">
                  <c:v>48.744</c:v>
                </c:pt>
                <c:pt idx="56">
                  <c:v>45.697000000000003</c:v>
                </c:pt>
              </c:numCache>
            </c:numRef>
          </c:yVal>
          <c:smooth val="0"/>
        </c:ser>
        <c:dLbls>
          <c:showLegendKey val="0"/>
          <c:showVal val="0"/>
          <c:showCatName val="0"/>
          <c:showSerName val="0"/>
          <c:showPercent val="0"/>
          <c:showBubbleSize val="0"/>
        </c:dLbls>
        <c:axId val="584869720"/>
        <c:axId val="584870112"/>
      </c:scatterChart>
      <c:valAx>
        <c:axId val="584869720"/>
        <c:scaling>
          <c:orientation val="minMax"/>
          <c:max val="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84870112"/>
        <c:crosses val="autoZero"/>
        <c:crossBetween val="midCat"/>
        <c:majorUnit val="1"/>
      </c:valAx>
      <c:valAx>
        <c:axId val="58487011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84869720"/>
        <c:crosses val="autoZero"/>
        <c:crossBetween val="midCat"/>
        <c:majorUnit val="20"/>
      </c:valAx>
      <c:spPr>
        <a:solidFill>
          <a:schemeClr val="bg2"/>
        </a:solidFill>
        <a:ln>
          <a:solidFill>
            <a:schemeClr val="tx1"/>
          </a:solidFill>
        </a:ln>
      </c:spPr>
    </c:plotArea>
    <c:legend>
      <c:legendPos val="r"/>
      <c:layout>
        <c:manualLayout>
          <c:xMode val="edge"/>
          <c:yMode val="edge"/>
          <c:x val="0.50884955752212391"/>
          <c:y val="7.5847769028871387E-2"/>
          <c:w val="0.44542772861356933"/>
          <c:h val="7.9067231980617797E-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0.31343</cdr:x>
      <cdr:y>0.85965</cdr:y>
    </cdr:from>
    <cdr:to>
      <cdr:x>0.70149</cdr:x>
      <cdr:y>0.94736</cdr:y>
    </cdr:to>
    <cdr:sp macro="" textlink="">
      <cdr:nvSpPr>
        <cdr:cNvPr id="3" name="TextBox 2"/>
        <cdr:cNvSpPr txBox="1"/>
      </cdr:nvSpPr>
      <cdr:spPr>
        <a:xfrm xmlns:a="http://schemas.openxmlformats.org/drawingml/2006/main">
          <a:off x="1600200" y="3733800"/>
          <a:ext cx="1981201" cy="3809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1/2006 – 6/2013</a:t>
          </a:r>
          <a:endParaRPr lang="en-US" sz="1500" b="1" dirty="0">
            <a:solidFill>
              <a:srgbClr val="FFFF00"/>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0.43548</cdr:x>
      <cdr:y>0.86957</cdr:y>
    </cdr:from>
    <cdr:to>
      <cdr:x>0.82354</cdr:x>
      <cdr:y>0.97483</cdr:y>
    </cdr:to>
    <cdr:sp macro="" textlink="">
      <cdr:nvSpPr>
        <cdr:cNvPr id="3" name="TextBox 2"/>
        <cdr:cNvSpPr txBox="1"/>
      </cdr:nvSpPr>
      <cdr:spPr>
        <a:xfrm xmlns:a="http://schemas.openxmlformats.org/drawingml/2006/main">
          <a:off x="2057400" y="3048000"/>
          <a:ext cx="1833351" cy="3689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North America</a:t>
          </a:r>
          <a:endParaRPr lang="en-US" sz="1500" b="1" dirty="0">
            <a:solidFill>
              <a:srgbClr val="FFFF00"/>
            </a:solidFill>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0.02606</cdr:x>
      <cdr:y>0.03125</cdr:y>
    </cdr:from>
    <cdr:to>
      <cdr:x>0.23845</cdr:x>
      <cdr:y>0.10938</cdr:y>
    </cdr:to>
    <cdr:sp macro="" textlink="">
      <cdr:nvSpPr>
        <cdr:cNvPr id="2" name="TextBox 1"/>
        <cdr:cNvSpPr txBox="1"/>
      </cdr:nvSpPr>
      <cdr:spPr>
        <a:xfrm xmlns:a="http://schemas.openxmlformats.org/drawingml/2006/main">
          <a:off x="224368" y="152400"/>
          <a:ext cx="18288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smtClean="0">
              <a:solidFill>
                <a:srgbClr val="FFFF00"/>
              </a:solidFill>
            </a:rPr>
            <a:t>Retx Indication:</a:t>
          </a:r>
          <a:endParaRPr lang="en-US" sz="1600" b="1" dirty="0">
            <a:solidFill>
              <a:srgbClr val="FFFF00"/>
            </a:solidFill>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cdr:x>
      <cdr:y>0.02778</cdr:y>
    </cdr:from>
    <cdr:to>
      <cdr:x>0.45946</cdr:x>
      <cdr:y>0.13304</cdr:y>
    </cdr:to>
    <cdr:sp macro="" textlink="">
      <cdr:nvSpPr>
        <cdr:cNvPr id="3" name="TextBox 2"/>
        <cdr:cNvSpPr txBox="1"/>
      </cdr:nvSpPr>
      <cdr:spPr>
        <a:xfrm xmlns:a="http://schemas.openxmlformats.org/drawingml/2006/main">
          <a:off x="0" y="76200"/>
          <a:ext cx="1295400" cy="2887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18-39 years</a:t>
          </a:r>
          <a:endParaRPr lang="en-US" sz="1500" b="1" dirty="0">
            <a:solidFill>
              <a:srgbClr val="FFFF00"/>
            </a:solidFill>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0.30645</cdr:x>
      <cdr:y>0.02326</cdr:y>
    </cdr:from>
    <cdr:to>
      <cdr:x>0.69451</cdr:x>
      <cdr:y>0.12852</cdr:y>
    </cdr:to>
    <cdr:sp macro="" textlink="">
      <cdr:nvSpPr>
        <cdr:cNvPr id="3" name="TextBox 2"/>
        <cdr:cNvSpPr txBox="1"/>
      </cdr:nvSpPr>
      <cdr:spPr>
        <a:xfrm xmlns:a="http://schemas.openxmlformats.org/drawingml/2006/main">
          <a:off x="1447800" y="76200"/>
          <a:ext cx="1833351" cy="3448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40-59 years</a:t>
          </a:r>
          <a:endParaRPr lang="en-US" sz="1500" b="1" dirty="0">
            <a:solidFill>
              <a:srgbClr val="FFFF00"/>
            </a:solidFill>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cdr:x>
      <cdr:y>0.05556</cdr:y>
    </cdr:from>
    <cdr:to>
      <cdr:x>0.45946</cdr:x>
      <cdr:y>0.16667</cdr:y>
    </cdr:to>
    <cdr:sp macro="" textlink="">
      <cdr:nvSpPr>
        <cdr:cNvPr id="3" name="TextBox 2"/>
        <cdr:cNvSpPr txBox="1"/>
      </cdr:nvSpPr>
      <cdr:spPr>
        <a:xfrm xmlns:a="http://schemas.openxmlformats.org/drawingml/2006/main">
          <a:off x="0" y="152400"/>
          <a:ext cx="12954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sz="1500" b="1" dirty="0" smtClean="0">
              <a:solidFill>
                <a:srgbClr val="FFFF00"/>
              </a:solidFill>
            </a:rPr>
            <a:t>60-69 years</a:t>
          </a:r>
          <a:endParaRPr lang="en-US" sz="1500" b="1" dirty="0">
            <a:solidFill>
              <a:srgbClr val="FFFF00"/>
            </a:solidFill>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cdr:x>
      <cdr:y>0.05556</cdr:y>
    </cdr:from>
    <cdr:to>
      <cdr:x>0.38806</cdr:x>
      <cdr:y>0.16082</cdr:y>
    </cdr:to>
    <cdr:sp macro="" textlink="">
      <cdr:nvSpPr>
        <cdr:cNvPr id="3" name="TextBox 2"/>
        <cdr:cNvSpPr txBox="1"/>
      </cdr:nvSpPr>
      <cdr:spPr>
        <a:xfrm xmlns:a="http://schemas.openxmlformats.org/drawingml/2006/main">
          <a:off x="0" y="152400"/>
          <a:ext cx="1094096" cy="2887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70+ years</a:t>
          </a:r>
          <a:endParaRPr lang="en-US" sz="1500" b="1" dirty="0">
            <a:solidFill>
              <a:srgbClr val="FFFF00"/>
            </a:solidFill>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cdr:x>
      <cdr:y>0.02778</cdr:y>
    </cdr:from>
    <cdr:to>
      <cdr:x>0.45946</cdr:x>
      <cdr:y>0.13304</cdr:y>
    </cdr:to>
    <cdr:sp macro="" textlink="">
      <cdr:nvSpPr>
        <cdr:cNvPr id="3" name="TextBox 2"/>
        <cdr:cNvSpPr txBox="1"/>
      </cdr:nvSpPr>
      <cdr:spPr>
        <a:xfrm xmlns:a="http://schemas.openxmlformats.org/drawingml/2006/main">
          <a:off x="0" y="76200"/>
          <a:ext cx="1295400" cy="2887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18-39 years</a:t>
          </a:r>
          <a:endParaRPr lang="en-US" sz="1500" b="1" dirty="0">
            <a:solidFill>
              <a:srgbClr val="FFFF00"/>
            </a:solidFill>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0.30645</cdr:x>
      <cdr:y>0.02326</cdr:y>
    </cdr:from>
    <cdr:to>
      <cdr:x>0.69451</cdr:x>
      <cdr:y>0.12852</cdr:y>
    </cdr:to>
    <cdr:sp macro="" textlink="">
      <cdr:nvSpPr>
        <cdr:cNvPr id="3" name="TextBox 2"/>
        <cdr:cNvSpPr txBox="1"/>
      </cdr:nvSpPr>
      <cdr:spPr>
        <a:xfrm xmlns:a="http://schemas.openxmlformats.org/drawingml/2006/main">
          <a:off x="1447800" y="76200"/>
          <a:ext cx="1833351" cy="3448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40-59 years</a:t>
          </a:r>
          <a:endParaRPr lang="en-US" sz="1500" b="1" dirty="0">
            <a:solidFill>
              <a:srgbClr val="FFFF00"/>
            </a:solidFill>
          </a:endParaRPr>
        </a:p>
      </cdr:txBody>
    </cdr:sp>
  </cdr:relSizeAnchor>
</c:userShapes>
</file>

<file path=ppt/drawings/drawing18.xml><?xml version="1.0" encoding="utf-8"?>
<c:userShapes xmlns:c="http://schemas.openxmlformats.org/drawingml/2006/chart">
  <cdr:relSizeAnchor xmlns:cdr="http://schemas.openxmlformats.org/drawingml/2006/chartDrawing">
    <cdr:from>
      <cdr:x>0</cdr:x>
      <cdr:y>0.05556</cdr:y>
    </cdr:from>
    <cdr:to>
      <cdr:x>0.45946</cdr:x>
      <cdr:y>0.16667</cdr:y>
    </cdr:to>
    <cdr:sp macro="" textlink="">
      <cdr:nvSpPr>
        <cdr:cNvPr id="3" name="TextBox 2"/>
        <cdr:cNvSpPr txBox="1"/>
      </cdr:nvSpPr>
      <cdr:spPr>
        <a:xfrm xmlns:a="http://schemas.openxmlformats.org/drawingml/2006/main">
          <a:off x="0" y="152400"/>
          <a:ext cx="12954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sz="1500" b="1" dirty="0" smtClean="0">
              <a:solidFill>
                <a:srgbClr val="FFFF00"/>
              </a:solidFill>
            </a:rPr>
            <a:t>60-69 years</a:t>
          </a:r>
          <a:endParaRPr lang="en-US" sz="1500" b="1" dirty="0">
            <a:solidFill>
              <a:srgbClr val="FFFF00"/>
            </a:solidFill>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1.16136E-7</cdr:x>
      <cdr:y>0.01563</cdr:y>
    </cdr:from>
    <cdr:to>
      <cdr:x>0.19469</cdr:x>
      <cdr:y>0.09375</cdr:y>
    </cdr:to>
    <cdr:sp macro="" textlink="">
      <cdr:nvSpPr>
        <cdr:cNvPr id="2" name="TextBox 1"/>
        <cdr:cNvSpPr txBox="1"/>
      </cdr:nvSpPr>
      <cdr:spPr>
        <a:xfrm xmlns:a="http://schemas.openxmlformats.org/drawingml/2006/main">
          <a:off x="1" y="76200"/>
          <a:ext cx="16764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500" b="1" dirty="0" smtClean="0">
              <a:solidFill>
                <a:srgbClr val="FFFF00"/>
              </a:solidFill>
            </a:rPr>
            <a:t>Donor </a:t>
          </a:r>
          <a:r>
            <a:rPr lang="en-US" sz="1500" b="1" dirty="0">
              <a:solidFill>
                <a:srgbClr val="FFFF00"/>
              </a:solidFill>
            </a:rPr>
            <a:t> </a:t>
          </a:r>
          <a:r>
            <a:rPr lang="en-US" sz="1500" b="1" dirty="0" smtClean="0">
              <a:solidFill>
                <a:srgbClr val="FFFF00"/>
              </a:solidFill>
            </a:rPr>
            <a:t>Age:</a:t>
          </a:r>
          <a:endParaRPr lang="en-US" sz="1500" b="1" dirty="0">
            <a:solidFill>
              <a:srgbClr val="FFFF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0.31343</cdr:x>
      <cdr:y>0.85965</cdr:y>
    </cdr:from>
    <cdr:to>
      <cdr:x>0.70149</cdr:x>
      <cdr:y>0.96491</cdr:y>
    </cdr:to>
    <cdr:sp macro="" textlink="">
      <cdr:nvSpPr>
        <cdr:cNvPr id="3" name="TextBox 2"/>
        <cdr:cNvSpPr txBox="1"/>
      </cdr:nvSpPr>
      <cdr:spPr>
        <a:xfrm xmlns:a="http://schemas.openxmlformats.org/drawingml/2006/main">
          <a:off x="1600200" y="3733800"/>
          <a:ext cx="1981201" cy="4571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1/1982 – 6/2013</a:t>
          </a:r>
          <a:endParaRPr lang="en-US" sz="1500" b="1" dirty="0">
            <a:solidFill>
              <a:srgbClr val="FFFF00"/>
            </a:solidFill>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0.0531</cdr:x>
      <cdr:y>0.01563</cdr:y>
    </cdr:from>
    <cdr:to>
      <cdr:x>0.24779</cdr:x>
      <cdr:y>0.09375</cdr:y>
    </cdr:to>
    <cdr:sp macro="" textlink="">
      <cdr:nvSpPr>
        <cdr:cNvPr id="2" name="TextBox 1"/>
        <cdr:cNvSpPr txBox="1"/>
      </cdr:nvSpPr>
      <cdr:spPr>
        <a:xfrm xmlns:a="http://schemas.openxmlformats.org/drawingml/2006/main">
          <a:off x="457200" y="76200"/>
          <a:ext cx="1676397" cy="3809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500" b="1" dirty="0" smtClean="0">
              <a:solidFill>
                <a:srgbClr val="FFFF00"/>
              </a:solidFill>
            </a:rPr>
            <a:t>Recipient Age:</a:t>
          </a:r>
          <a:endParaRPr lang="en-US" sz="1500" b="1" dirty="0">
            <a:solidFill>
              <a:srgbClr val="FFFF00"/>
            </a:solidFill>
          </a:endParaRPr>
        </a:p>
      </cdr:txBody>
    </cdr:sp>
  </cdr:relSizeAnchor>
</c:userShapes>
</file>

<file path=ppt/drawings/drawing21.xml><?xml version="1.0" encoding="utf-8"?>
<c:userShapes xmlns:c="http://schemas.openxmlformats.org/drawingml/2006/chart">
  <cdr:relSizeAnchor xmlns:cdr="http://schemas.openxmlformats.org/drawingml/2006/chartDrawing">
    <cdr:from>
      <cdr:x>1.16136E-7</cdr:x>
      <cdr:y>0.01563</cdr:y>
    </cdr:from>
    <cdr:to>
      <cdr:x>0.19469</cdr:x>
      <cdr:y>0.09375</cdr:y>
    </cdr:to>
    <cdr:sp macro="" textlink="">
      <cdr:nvSpPr>
        <cdr:cNvPr id="2" name="TextBox 1"/>
        <cdr:cNvSpPr txBox="1"/>
      </cdr:nvSpPr>
      <cdr:spPr>
        <a:xfrm xmlns:a="http://schemas.openxmlformats.org/drawingml/2006/main">
          <a:off x="1" y="76200"/>
          <a:ext cx="16764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500" b="1" dirty="0" smtClean="0">
              <a:solidFill>
                <a:srgbClr val="FFFF00"/>
              </a:solidFill>
            </a:rPr>
            <a:t>Donor </a:t>
          </a:r>
          <a:r>
            <a:rPr lang="en-US" sz="1500" b="1" dirty="0">
              <a:solidFill>
                <a:srgbClr val="FFFF00"/>
              </a:solidFill>
            </a:rPr>
            <a:t> </a:t>
          </a:r>
          <a:r>
            <a:rPr lang="en-US" sz="1500" b="1" dirty="0" smtClean="0">
              <a:solidFill>
                <a:srgbClr val="FFFF00"/>
              </a:solidFill>
            </a:rPr>
            <a:t>Age:</a:t>
          </a:r>
          <a:endParaRPr lang="en-US" sz="1500" b="1" dirty="0">
            <a:solidFill>
              <a:srgbClr val="FFFF00"/>
            </a:solidFill>
          </a:endParaRPr>
        </a:p>
      </cdr:txBody>
    </cdr:sp>
  </cdr:relSizeAnchor>
  <cdr:relSizeAnchor xmlns:cdr="http://schemas.openxmlformats.org/drawingml/2006/chartDrawing">
    <cdr:from>
      <cdr:x>0.12389</cdr:x>
      <cdr:y>0.82813</cdr:y>
    </cdr:from>
    <cdr:to>
      <cdr:x>0.20354</cdr:x>
      <cdr:y>0.89063</cdr:y>
    </cdr:to>
    <cdr:sp macro="" textlink="">
      <cdr:nvSpPr>
        <cdr:cNvPr id="3" name="TextBox 2"/>
        <cdr:cNvSpPr txBox="1"/>
      </cdr:nvSpPr>
      <cdr:spPr>
        <a:xfrm xmlns:a="http://schemas.openxmlformats.org/drawingml/2006/main">
          <a:off x="1066800" y="4038600"/>
          <a:ext cx="6858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chemeClr val="tx1"/>
              </a:solidFill>
            </a:rPr>
            <a:t>18-39</a:t>
          </a:r>
          <a:endParaRPr lang="en-US" sz="1500" b="1" dirty="0">
            <a:solidFill>
              <a:schemeClr val="tx1"/>
            </a:solidFill>
          </a:endParaRPr>
        </a:p>
      </cdr:txBody>
    </cdr:sp>
  </cdr:relSizeAnchor>
  <cdr:relSizeAnchor xmlns:cdr="http://schemas.openxmlformats.org/drawingml/2006/chartDrawing">
    <cdr:from>
      <cdr:x>0.60177</cdr:x>
      <cdr:y>0.82813</cdr:y>
    </cdr:from>
    <cdr:to>
      <cdr:x>0.68142</cdr:x>
      <cdr:y>0.89063</cdr:y>
    </cdr:to>
    <cdr:sp macro="" textlink="">
      <cdr:nvSpPr>
        <cdr:cNvPr id="4" name="TextBox 1"/>
        <cdr:cNvSpPr txBox="1"/>
      </cdr:nvSpPr>
      <cdr:spPr>
        <a:xfrm xmlns:a="http://schemas.openxmlformats.org/drawingml/2006/main">
          <a:off x="5181600" y="4038600"/>
          <a:ext cx="6858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500" b="1" dirty="0" smtClean="0">
              <a:solidFill>
                <a:schemeClr val="tx1"/>
              </a:solidFill>
            </a:rPr>
            <a:t>18-39</a:t>
          </a:r>
          <a:endParaRPr lang="en-US" sz="1500" b="1" dirty="0">
            <a:solidFill>
              <a:schemeClr val="tx1"/>
            </a:solidFill>
          </a:endParaRPr>
        </a:p>
      </cdr:txBody>
    </cdr:sp>
  </cdr:relSizeAnchor>
  <cdr:relSizeAnchor xmlns:cdr="http://schemas.openxmlformats.org/drawingml/2006/chartDrawing">
    <cdr:from>
      <cdr:x>0.22124</cdr:x>
      <cdr:y>0.82991</cdr:y>
    </cdr:from>
    <cdr:to>
      <cdr:x>0.30207</cdr:x>
      <cdr:y>0.90291</cdr:y>
    </cdr:to>
    <cdr:sp macro="" textlink="">
      <cdr:nvSpPr>
        <cdr:cNvPr id="7" name="TextBox 6"/>
        <cdr:cNvSpPr txBox="1"/>
      </cdr:nvSpPr>
      <cdr:spPr>
        <a:xfrm xmlns:a="http://schemas.openxmlformats.org/drawingml/2006/main">
          <a:off x="1905000" y="4047288"/>
          <a:ext cx="695961" cy="3560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chemeClr val="tx1"/>
              </a:solidFill>
            </a:rPr>
            <a:t>40-59</a:t>
          </a:r>
          <a:endParaRPr lang="en-US" sz="1500" b="1" dirty="0">
            <a:solidFill>
              <a:schemeClr val="tx1"/>
            </a:solidFill>
          </a:endParaRPr>
        </a:p>
      </cdr:txBody>
    </cdr:sp>
  </cdr:relSizeAnchor>
  <cdr:relSizeAnchor xmlns:cdr="http://schemas.openxmlformats.org/drawingml/2006/chartDrawing">
    <cdr:from>
      <cdr:x>0.69912</cdr:x>
      <cdr:y>0.82813</cdr:y>
    </cdr:from>
    <cdr:to>
      <cdr:x>0.77994</cdr:x>
      <cdr:y>0.90112</cdr:y>
    </cdr:to>
    <cdr:sp macro="" textlink="">
      <cdr:nvSpPr>
        <cdr:cNvPr id="8" name="TextBox 1"/>
        <cdr:cNvSpPr txBox="1"/>
      </cdr:nvSpPr>
      <cdr:spPr>
        <a:xfrm xmlns:a="http://schemas.openxmlformats.org/drawingml/2006/main">
          <a:off x="6019800" y="4038600"/>
          <a:ext cx="695961" cy="3560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500" b="1" dirty="0" smtClean="0">
              <a:solidFill>
                <a:schemeClr val="tx1"/>
              </a:solidFill>
            </a:rPr>
            <a:t>40-59</a:t>
          </a:r>
          <a:endParaRPr lang="en-US" sz="1500" b="1" dirty="0">
            <a:solidFill>
              <a:schemeClr val="tx1"/>
            </a:solidFill>
          </a:endParaRPr>
        </a:p>
      </cdr:txBody>
    </cdr:sp>
  </cdr:relSizeAnchor>
  <cdr:relSizeAnchor xmlns:cdr="http://schemas.openxmlformats.org/drawingml/2006/chartDrawing">
    <cdr:from>
      <cdr:x>0.31665</cdr:x>
      <cdr:y>0.83015</cdr:y>
    </cdr:from>
    <cdr:to>
      <cdr:x>0.39748</cdr:x>
      <cdr:y>0.90315</cdr:y>
    </cdr:to>
    <cdr:sp macro="" textlink="">
      <cdr:nvSpPr>
        <cdr:cNvPr id="9" name="TextBox 1"/>
        <cdr:cNvSpPr txBox="1"/>
      </cdr:nvSpPr>
      <cdr:spPr>
        <a:xfrm xmlns:a="http://schemas.openxmlformats.org/drawingml/2006/main">
          <a:off x="2726576" y="4048460"/>
          <a:ext cx="695961" cy="3560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500" b="1" dirty="0" smtClean="0">
              <a:solidFill>
                <a:schemeClr val="tx1"/>
              </a:solidFill>
            </a:rPr>
            <a:t>60-69</a:t>
          </a:r>
          <a:endParaRPr lang="en-US" sz="1500" b="1" dirty="0">
            <a:solidFill>
              <a:schemeClr val="tx1"/>
            </a:solidFill>
          </a:endParaRPr>
        </a:p>
      </cdr:txBody>
    </cdr:sp>
  </cdr:relSizeAnchor>
  <cdr:relSizeAnchor xmlns:cdr="http://schemas.openxmlformats.org/drawingml/2006/chartDrawing">
    <cdr:from>
      <cdr:x>0.41334</cdr:x>
      <cdr:y>0.82991</cdr:y>
    </cdr:from>
    <cdr:to>
      <cdr:x>0.49417</cdr:x>
      <cdr:y>0.90291</cdr:y>
    </cdr:to>
    <cdr:sp macro="" textlink="">
      <cdr:nvSpPr>
        <cdr:cNvPr id="10" name="TextBox 1"/>
        <cdr:cNvSpPr txBox="1"/>
      </cdr:nvSpPr>
      <cdr:spPr>
        <a:xfrm xmlns:a="http://schemas.openxmlformats.org/drawingml/2006/main">
          <a:off x="3559126" y="4047288"/>
          <a:ext cx="695961" cy="3560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500" b="1" dirty="0" smtClean="0">
              <a:solidFill>
                <a:schemeClr val="tx1"/>
              </a:solidFill>
            </a:rPr>
            <a:t>70+</a:t>
          </a:r>
          <a:endParaRPr lang="en-US" sz="1500" b="1" dirty="0">
            <a:solidFill>
              <a:schemeClr val="tx1"/>
            </a:solidFill>
          </a:endParaRPr>
        </a:p>
      </cdr:txBody>
    </cdr:sp>
  </cdr:relSizeAnchor>
  <cdr:relSizeAnchor xmlns:cdr="http://schemas.openxmlformats.org/drawingml/2006/chartDrawing">
    <cdr:from>
      <cdr:x>0.79646</cdr:x>
      <cdr:y>0.82813</cdr:y>
    </cdr:from>
    <cdr:to>
      <cdr:x>0.87729</cdr:x>
      <cdr:y>0.90112</cdr:y>
    </cdr:to>
    <cdr:sp macro="" textlink="">
      <cdr:nvSpPr>
        <cdr:cNvPr id="11" name="TextBox 1"/>
        <cdr:cNvSpPr txBox="1"/>
      </cdr:nvSpPr>
      <cdr:spPr>
        <a:xfrm xmlns:a="http://schemas.openxmlformats.org/drawingml/2006/main">
          <a:off x="6858000" y="4038600"/>
          <a:ext cx="695961" cy="3560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500" b="1" dirty="0" smtClean="0">
              <a:solidFill>
                <a:schemeClr val="tx1"/>
              </a:solidFill>
            </a:rPr>
            <a:t>60-69</a:t>
          </a:r>
          <a:endParaRPr lang="en-US" sz="1500" b="1" dirty="0">
            <a:solidFill>
              <a:schemeClr val="tx1"/>
            </a:solidFill>
          </a:endParaRPr>
        </a:p>
      </cdr:txBody>
    </cdr:sp>
  </cdr:relSizeAnchor>
  <cdr:relSizeAnchor xmlns:cdr="http://schemas.openxmlformats.org/drawingml/2006/chartDrawing">
    <cdr:from>
      <cdr:x>0.89381</cdr:x>
      <cdr:y>0.82813</cdr:y>
    </cdr:from>
    <cdr:to>
      <cdr:x>0.97463</cdr:x>
      <cdr:y>0.90112</cdr:y>
    </cdr:to>
    <cdr:sp macro="" textlink="">
      <cdr:nvSpPr>
        <cdr:cNvPr id="12" name="TextBox 1"/>
        <cdr:cNvSpPr txBox="1"/>
      </cdr:nvSpPr>
      <cdr:spPr>
        <a:xfrm xmlns:a="http://schemas.openxmlformats.org/drawingml/2006/main">
          <a:off x="7696200" y="4038600"/>
          <a:ext cx="695961" cy="3560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500" b="1" dirty="0" smtClean="0">
              <a:solidFill>
                <a:schemeClr val="tx1"/>
              </a:solidFill>
            </a:rPr>
            <a:t>70+</a:t>
          </a:r>
          <a:endParaRPr lang="en-US" sz="1500" b="1" dirty="0">
            <a:solidFill>
              <a:schemeClr val="tx1"/>
            </a:solidFill>
          </a:endParaRPr>
        </a:p>
      </cdr:txBody>
    </cdr:sp>
  </cdr:relSizeAnchor>
</c:userShapes>
</file>

<file path=ppt/drawings/drawing22.xml><?xml version="1.0" encoding="utf-8"?>
<c:userShapes xmlns:c="http://schemas.openxmlformats.org/drawingml/2006/chart">
  <cdr:relSizeAnchor xmlns:cdr="http://schemas.openxmlformats.org/drawingml/2006/chartDrawing">
    <cdr:from>
      <cdr:x>0.0531</cdr:x>
      <cdr:y>0.01563</cdr:y>
    </cdr:from>
    <cdr:to>
      <cdr:x>0.24779</cdr:x>
      <cdr:y>0.09375</cdr:y>
    </cdr:to>
    <cdr:sp macro="" textlink="">
      <cdr:nvSpPr>
        <cdr:cNvPr id="2" name="TextBox 1"/>
        <cdr:cNvSpPr txBox="1"/>
      </cdr:nvSpPr>
      <cdr:spPr>
        <a:xfrm xmlns:a="http://schemas.openxmlformats.org/drawingml/2006/main">
          <a:off x="457200" y="76200"/>
          <a:ext cx="1676397" cy="3809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500" b="1" dirty="0" smtClean="0">
              <a:solidFill>
                <a:srgbClr val="FFFF00"/>
              </a:solidFill>
            </a:rPr>
            <a:t>Recipient Age:</a:t>
          </a:r>
          <a:endParaRPr lang="en-US" sz="1500" b="1" dirty="0">
            <a:solidFill>
              <a:srgbClr val="FFFF00"/>
            </a:solidFill>
          </a:endParaRPr>
        </a:p>
      </cdr:txBody>
    </cdr:sp>
  </cdr:relSizeAnchor>
  <cdr:relSizeAnchor xmlns:cdr="http://schemas.openxmlformats.org/drawingml/2006/chartDrawing">
    <cdr:from>
      <cdr:x>0.17699</cdr:x>
      <cdr:y>0.88222</cdr:y>
    </cdr:from>
    <cdr:to>
      <cdr:x>0.44248</cdr:x>
      <cdr:y>0.94286</cdr:y>
    </cdr:to>
    <cdr:sp macro="" textlink="">
      <cdr:nvSpPr>
        <cdr:cNvPr id="3" name="TextBox 2"/>
        <cdr:cNvSpPr txBox="1"/>
      </cdr:nvSpPr>
      <cdr:spPr>
        <a:xfrm xmlns:a="http://schemas.openxmlformats.org/drawingml/2006/main">
          <a:off x="1524000" y="4302429"/>
          <a:ext cx="2286000" cy="2957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Primary</a:t>
          </a:r>
          <a:endParaRPr lang="en-US" sz="1500" b="1" dirty="0">
            <a:solidFill>
              <a:srgbClr val="FFFF00"/>
            </a:solidFill>
          </a:endParaRPr>
        </a:p>
      </cdr:txBody>
    </cdr:sp>
  </cdr:relSizeAnchor>
  <cdr:relSizeAnchor xmlns:cdr="http://schemas.openxmlformats.org/drawingml/2006/chartDrawing">
    <cdr:from>
      <cdr:x>0.6499</cdr:x>
      <cdr:y>0.89617</cdr:y>
    </cdr:from>
    <cdr:to>
      <cdr:x>0.91538</cdr:x>
      <cdr:y>0.95681</cdr:y>
    </cdr:to>
    <cdr:sp macro="" textlink="">
      <cdr:nvSpPr>
        <cdr:cNvPr id="4" name="TextBox 1"/>
        <cdr:cNvSpPr txBox="1"/>
      </cdr:nvSpPr>
      <cdr:spPr>
        <a:xfrm xmlns:a="http://schemas.openxmlformats.org/drawingml/2006/main">
          <a:off x="5596011" y="4370464"/>
          <a:ext cx="2286000" cy="29570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500" b="1" dirty="0" smtClean="0">
              <a:solidFill>
                <a:srgbClr val="FFFF00"/>
              </a:solidFill>
            </a:rPr>
            <a:t>Retransplants</a:t>
          </a:r>
          <a:endParaRPr lang="en-US" sz="1500" b="1" dirty="0">
            <a:solidFill>
              <a:srgbClr val="FFFF00"/>
            </a:solidFill>
          </a:endParaRPr>
        </a:p>
      </cdr:txBody>
    </cdr:sp>
  </cdr:relSizeAnchor>
</c:userShapes>
</file>

<file path=ppt/drawings/drawing23.xml><?xml version="1.0" encoding="utf-8"?>
<c:userShapes xmlns:c="http://schemas.openxmlformats.org/drawingml/2006/chart">
  <cdr:relSizeAnchor xmlns:cdr="http://schemas.openxmlformats.org/drawingml/2006/chartDrawing">
    <cdr:from>
      <cdr:x>0.12727</cdr:x>
      <cdr:y>0.15625</cdr:y>
    </cdr:from>
    <cdr:to>
      <cdr:x>0.25455</cdr:x>
      <cdr:y>0.22252</cdr:y>
    </cdr:to>
    <cdr:sp macro="" textlink="">
      <cdr:nvSpPr>
        <cdr:cNvPr id="2" name="TextBox 8"/>
        <cdr:cNvSpPr txBox="1"/>
      </cdr:nvSpPr>
      <cdr:spPr>
        <a:xfrm xmlns:a="http://schemas.openxmlformats.org/drawingml/2006/main">
          <a:off x="1066800" y="762000"/>
          <a:ext cx="1066800" cy="323165"/>
        </a:xfrm>
        <a:prstGeom xmlns:a="http://schemas.openxmlformats.org/drawingml/2006/main" prst="rect">
          <a:avLst/>
        </a:prstGeom>
        <a:solidFill xmlns:a="http://schemas.openxmlformats.org/drawingml/2006/main">
          <a:schemeClr val="bg2"/>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pPr algn="ctr"/>
          <a:r>
            <a:rPr lang="en-US" sz="1500" b="1" dirty="0" smtClean="0"/>
            <a:t>N = 7,537</a:t>
          </a:r>
          <a:endParaRPr lang="en-US" sz="1500" b="1" dirty="0"/>
        </a:p>
      </cdr:txBody>
    </cdr:sp>
  </cdr:relSizeAnchor>
  <cdr:relSizeAnchor xmlns:cdr="http://schemas.openxmlformats.org/drawingml/2006/chartDrawing">
    <cdr:from>
      <cdr:x>0.25455</cdr:x>
      <cdr:y>0.5625</cdr:y>
    </cdr:from>
    <cdr:to>
      <cdr:x>0.38182</cdr:x>
      <cdr:y>0.62876</cdr:y>
    </cdr:to>
    <cdr:sp macro="" textlink="">
      <cdr:nvSpPr>
        <cdr:cNvPr id="3" name="TextBox 8"/>
        <cdr:cNvSpPr txBox="1"/>
      </cdr:nvSpPr>
      <cdr:spPr>
        <a:xfrm xmlns:a="http://schemas.openxmlformats.org/drawingml/2006/main">
          <a:off x="2133600" y="2743200"/>
          <a:ext cx="1066777" cy="323137"/>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tx1"/>
              </a:solidFill>
            </a:rPr>
            <a:t>N = 2,328</a:t>
          </a:r>
          <a:endParaRPr lang="en-US" sz="1500" b="1" dirty="0">
            <a:solidFill>
              <a:schemeClr val="tx1"/>
            </a:solidFill>
          </a:endParaRPr>
        </a:p>
      </cdr:txBody>
    </cdr:sp>
  </cdr:relSizeAnchor>
  <cdr:relSizeAnchor xmlns:cdr="http://schemas.openxmlformats.org/drawingml/2006/chartDrawing">
    <cdr:from>
      <cdr:x>0.40909</cdr:x>
      <cdr:y>0.15625</cdr:y>
    </cdr:from>
    <cdr:to>
      <cdr:x>0.55455</cdr:x>
      <cdr:y>0.22252</cdr:y>
    </cdr:to>
    <cdr:sp macro="" textlink="">
      <cdr:nvSpPr>
        <cdr:cNvPr id="4" name="TextBox 8"/>
        <cdr:cNvSpPr txBox="1"/>
      </cdr:nvSpPr>
      <cdr:spPr>
        <a:xfrm xmlns:a="http://schemas.openxmlformats.org/drawingml/2006/main">
          <a:off x="3429000" y="762001"/>
          <a:ext cx="1219199" cy="323165"/>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tx1"/>
              </a:solidFill>
            </a:rPr>
            <a:t>N = 11,195</a:t>
          </a:r>
          <a:endParaRPr lang="en-US" sz="1500" b="1" dirty="0">
            <a:solidFill>
              <a:schemeClr val="tx1"/>
            </a:solidFill>
          </a:endParaRPr>
        </a:p>
      </cdr:txBody>
    </cdr:sp>
  </cdr:relSizeAnchor>
  <cdr:relSizeAnchor xmlns:cdr="http://schemas.openxmlformats.org/drawingml/2006/chartDrawing">
    <cdr:from>
      <cdr:x>0.54545</cdr:x>
      <cdr:y>0.54688</cdr:y>
    </cdr:from>
    <cdr:to>
      <cdr:x>0.67273</cdr:x>
      <cdr:y>0.61314</cdr:y>
    </cdr:to>
    <cdr:sp macro="" textlink="">
      <cdr:nvSpPr>
        <cdr:cNvPr id="5" name="TextBox 8"/>
        <cdr:cNvSpPr txBox="1"/>
      </cdr:nvSpPr>
      <cdr:spPr>
        <a:xfrm xmlns:a="http://schemas.openxmlformats.org/drawingml/2006/main">
          <a:off x="4572000" y="2667000"/>
          <a:ext cx="1066800" cy="323165"/>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tx1"/>
              </a:solidFill>
            </a:rPr>
            <a:t>N = 3,703</a:t>
          </a:r>
          <a:endParaRPr lang="en-US" sz="1500" b="1" dirty="0">
            <a:solidFill>
              <a:schemeClr val="tx1"/>
            </a:solidFill>
          </a:endParaRPr>
        </a:p>
      </cdr:txBody>
    </cdr:sp>
  </cdr:relSizeAnchor>
  <cdr:relSizeAnchor xmlns:cdr="http://schemas.openxmlformats.org/drawingml/2006/chartDrawing">
    <cdr:from>
      <cdr:x>0.70909</cdr:x>
      <cdr:y>0.15625</cdr:y>
    </cdr:from>
    <cdr:to>
      <cdr:x>0.83636</cdr:x>
      <cdr:y>0.22252</cdr:y>
    </cdr:to>
    <cdr:sp macro="" textlink="">
      <cdr:nvSpPr>
        <cdr:cNvPr id="6" name="TextBox 8"/>
        <cdr:cNvSpPr txBox="1"/>
      </cdr:nvSpPr>
      <cdr:spPr>
        <a:xfrm xmlns:a="http://schemas.openxmlformats.org/drawingml/2006/main">
          <a:off x="5943600" y="762000"/>
          <a:ext cx="1066800" cy="323165"/>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tx1"/>
              </a:solidFill>
            </a:rPr>
            <a:t>N = 1,192</a:t>
          </a:r>
          <a:endParaRPr lang="en-US" sz="1500" b="1" dirty="0">
            <a:solidFill>
              <a:schemeClr val="tx1"/>
            </a:solidFill>
          </a:endParaRPr>
        </a:p>
      </cdr:txBody>
    </cdr:sp>
  </cdr:relSizeAnchor>
  <cdr:relSizeAnchor xmlns:cdr="http://schemas.openxmlformats.org/drawingml/2006/chartDrawing">
    <cdr:from>
      <cdr:x>0.83636</cdr:x>
      <cdr:y>0.57813</cdr:y>
    </cdr:from>
    <cdr:to>
      <cdr:x>0.95455</cdr:x>
      <cdr:y>0.64439</cdr:y>
    </cdr:to>
    <cdr:sp macro="" textlink="">
      <cdr:nvSpPr>
        <cdr:cNvPr id="7" name="TextBox 8"/>
        <cdr:cNvSpPr txBox="1"/>
      </cdr:nvSpPr>
      <cdr:spPr>
        <a:xfrm xmlns:a="http://schemas.openxmlformats.org/drawingml/2006/main">
          <a:off x="7010400" y="2819400"/>
          <a:ext cx="990600" cy="323165"/>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tx1"/>
              </a:solidFill>
            </a:rPr>
            <a:t>N = 339</a:t>
          </a:r>
          <a:endParaRPr lang="en-US" sz="1500" b="1" dirty="0">
            <a:solidFill>
              <a:schemeClr val="tx1"/>
            </a:solidFill>
          </a:endParaRPr>
        </a:p>
      </cdr:txBody>
    </cdr:sp>
  </cdr:relSizeAnchor>
</c:userShapes>
</file>

<file path=ppt/drawings/drawing24.xml><?xml version="1.0" encoding="utf-8"?>
<c:userShapes xmlns:c="http://schemas.openxmlformats.org/drawingml/2006/chart">
  <cdr:relSizeAnchor xmlns:cdr="http://schemas.openxmlformats.org/drawingml/2006/chartDrawing">
    <cdr:from>
      <cdr:x>0.13636</cdr:x>
      <cdr:y>0.17188</cdr:y>
    </cdr:from>
    <cdr:to>
      <cdr:x>0.26364</cdr:x>
      <cdr:y>0.23815</cdr:y>
    </cdr:to>
    <cdr:sp macro="" textlink="">
      <cdr:nvSpPr>
        <cdr:cNvPr id="2" name="TextBox 8"/>
        <cdr:cNvSpPr txBox="1"/>
      </cdr:nvSpPr>
      <cdr:spPr>
        <a:xfrm xmlns:a="http://schemas.openxmlformats.org/drawingml/2006/main">
          <a:off x="1142970" y="838224"/>
          <a:ext cx="1066860" cy="323165"/>
        </a:xfrm>
        <a:prstGeom xmlns:a="http://schemas.openxmlformats.org/drawingml/2006/main" prst="rect">
          <a:avLst/>
        </a:prstGeom>
        <a:solidFill xmlns:a="http://schemas.openxmlformats.org/drawingml/2006/main">
          <a:schemeClr val="bg2"/>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pPr algn="ctr"/>
          <a:r>
            <a:rPr lang="en-US" sz="1500" b="1" dirty="0" smtClean="0"/>
            <a:t>N = 6,286</a:t>
          </a:r>
          <a:endParaRPr lang="en-US" sz="1500" b="1" dirty="0"/>
        </a:p>
      </cdr:txBody>
    </cdr:sp>
  </cdr:relSizeAnchor>
  <cdr:relSizeAnchor xmlns:cdr="http://schemas.openxmlformats.org/drawingml/2006/chartDrawing">
    <cdr:from>
      <cdr:x>0.25455</cdr:x>
      <cdr:y>0.45313</cdr:y>
    </cdr:from>
    <cdr:to>
      <cdr:x>0.38182</cdr:x>
      <cdr:y>0.51939</cdr:y>
    </cdr:to>
    <cdr:sp macro="" textlink="">
      <cdr:nvSpPr>
        <cdr:cNvPr id="3" name="TextBox 8"/>
        <cdr:cNvSpPr txBox="1"/>
      </cdr:nvSpPr>
      <cdr:spPr>
        <a:xfrm xmlns:a="http://schemas.openxmlformats.org/drawingml/2006/main">
          <a:off x="2133600" y="2209800"/>
          <a:ext cx="1066777" cy="323165"/>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tx1"/>
              </a:solidFill>
            </a:rPr>
            <a:t>N = 3,512</a:t>
          </a:r>
          <a:endParaRPr lang="en-US" sz="1500" b="1" dirty="0">
            <a:solidFill>
              <a:schemeClr val="tx1"/>
            </a:solidFill>
          </a:endParaRPr>
        </a:p>
      </cdr:txBody>
    </cdr:sp>
  </cdr:relSizeAnchor>
  <cdr:relSizeAnchor xmlns:cdr="http://schemas.openxmlformats.org/drawingml/2006/chartDrawing">
    <cdr:from>
      <cdr:x>0.4</cdr:x>
      <cdr:y>0.15625</cdr:y>
    </cdr:from>
    <cdr:to>
      <cdr:x>0.55455</cdr:x>
      <cdr:y>0.22252</cdr:y>
    </cdr:to>
    <cdr:sp macro="" textlink="">
      <cdr:nvSpPr>
        <cdr:cNvPr id="4" name="TextBox 8"/>
        <cdr:cNvSpPr txBox="1"/>
      </cdr:nvSpPr>
      <cdr:spPr>
        <a:xfrm xmlns:a="http://schemas.openxmlformats.org/drawingml/2006/main">
          <a:off x="3352800" y="762001"/>
          <a:ext cx="1295399" cy="323165"/>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tx1"/>
              </a:solidFill>
            </a:rPr>
            <a:t>N = 10,628</a:t>
          </a:r>
          <a:endParaRPr lang="en-US" sz="1500" b="1" dirty="0">
            <a:solidFill>
              <a:schemeClr val="tx1"/>
            </a:solidFill>
          </a:endParaRPr>
        </a:p>
      </cdr:txBody>
    </cdr:sp>
  </cdr:relSizeAnchor>
  <cdr:relSizeAnchor xmlns:cdr="http://schemas.openxmlformats.org/drawingml/2006/chartDrawing">
    <cdr:from>
      <cdr:x>0.54545</cdr:x>
      <cdr:y>0.54688</cdr:y>
    </cdr:from>
    <cdr:to>
      <cdr:x>0.67273</cdr:x>
      <cdr:y>0.61314</cdr:y>
    </cdr:to>
    <cdr:sp macro="" textlink="">
      <cdr:nvSpPr>
        <cdr:cNvPr id="5" name="TextBox 8"/>
        <cdr:cNvSpPr txBox="1"/>
      </cdr:nvSpPr>
      <cdr:spPr>
        <a:xfrm xmlns:a="http://schemas.openxmlformats.org/drawingml/2006/main">
          <a:off x="4572000" y="2667000"/>
          <a:ext cx="1066800" cy="323165"/>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tx1"/>
              </a:solidFill>
            </a:rPr>
            <a:t>N = 4,259</a:t>
          </a:r>
          <a:endParaRPr lang="en-US" sz="1500" b="1" dirty="0">
            <a:solidFill>
              <a:schemeClr val="tx1"/>
            </a:solidFill>
          </a:endParaRPr>
        </a:p>
      </cdr:txBody>
    </cdr:sp>
  </cdr:relSizeAnchor>
  <cdr:relSizeAnchor xmlns:cdr="http://schemas.openxmlformats.org/drawingml/2006/chartDrawing">
    <cdr:from>
      <cdr:x>0.70909</cdr:x>
      <cdr:y>0.15625</cdr:y>
    </cdr:from>
    <cdr:to>
      <cdr:x>0.83636</cdr:x>
      <cdr:y>0.22252</cdr:y>
    </cdr:to>
    <cdr:sp macro="" textlink="">
      <cdr:nvSpPr>
        <cdr:cNvPr id="6" name="TextBox 8"/>
        <cdr:cNvSpPr txBox="1"/>
      </cdr:nvSpPr>
      <cdr:spPr>
        <a:xfrm xmlns:a="http://schemas.openxmlformats.org/drawingml/2006/main">
          <a:off x="5943600" y="762000"/>
          <a:ext cx="1066800" cy="323165"/>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tx1"/>
              </a:solidFill>
            </a:rPr>
            <a:t>N = 1,140</a:t>
          </a:r>
          <a:endParaRPr lang="en-US" sz="1500" b="1" dirty="0">
            <a:solidFill>
              <a:schemeClr val="tx1"/>
            </a:solidFill>
          </a:endParaRPr>
        </a:p>
      </cdr:txBody>
    </cdr:sp>
  </cdr:relSizeAnchor>
  <cdr:relSizeAnchor xmlns:cdr="http://schemas.openxmlformats.org/drawingml/2006/chartDrawing">
    <cdr:from>
      <cdr:x>0.83636</cdr:x>
      <cdr:y>0.54688</cdr:y>
    </cdr:from>
    <cdr:to>
      <cdr:x>0.94545</cdr:x>
      <cdr:y>0.61314</cdr:y>
    </cdr:to>
    <cdr:sp macro="" textlink="">
      <cdr:nvSpPr>
        <cdr:cNvPr id="7" name="TextBox 8"/>
        <cdr:cNvSpPr txBox="1"/>
      </cdr:nvSpPr>
      <cdr:spPr>
        <a:xfrm xmlns:a="http://schemas.openxmlformats.org/drawingml/2006/main">
          <a:off x="7010400" y="2667000"/>
          <a:ext cx="914400" cy="323165"/>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tx1"/>
              </a:solidFill>
            </a:rPr>
            <a:t>N = 367</a:t>
          </a:r>
          <a:endParaRPr lang="en-US" sz="1500" b="1" dirty="0">
            <a:solidFill>
              <a:schemeClr val="tx1"/>
            </a:solidFill>
          </a:endParaRPr>
        </a:p>
      </cdr:txBody>
    </cdr:sp>
  </cdr:relSizeAnchor>
</c:userShapes>
</file>

<file path=ppt/drawings/drawing25.xml><?xml version="1.0" encoding="utf-8"?>
<c:userShapes xmlns:c="http://schemas.openxmlformats.org/drawingml/2006/chart">
  <cdr:relSizeAnchor xmlns:cdr="http://schemas.openxmlformats.org/drawingml/2006/chartDrawing">
    <cdr:from>
      <cdr:x>0.14545</cdr:x>
      <cdr:y>0.84375</cdr:y>
    </cdr:from>
    <cdr:to>
      <cdr:x>0.26364</cdr:x>
      <cdr:y>0.90625</cdr:y>
    </cdr:to>
    <cdr:sp macro="" textlink="">
      <cdr:nvSpPr>
        <cdr:cNvPr id="2" name="TextBox 1"/>
        <cdr:cNvSpPr txBox="1"/>
      </cdr:nvSpPr>
      <cdr:spPr>
        <a:xfrm xmlns:a="http://schemas.openxmlformats.org/drawingml/2006/main">
          <a:off x="1219200" y="4114800"/>
          <a:ext cx="9906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chemeClr val="tx1"/>
              </a:solidFill>
            </a:rPr>
            <a:t>Primary</a:t>
          </a:r>
          <a:endParaRPr lang="en-US" sz="1500" b="1" dirty="0">
            <a:solidFill>
              <a:schemeClr val="tx1"/>
            </a:solidFill>
          </a:endParaRPr>
        </a:p>
      </cdr:txBody>
    </cdr:sp>
  </cdr:relSizeAnchor>
  <cdr:relSizeAnchor xmlns:cdr="http://schemas.openxmlformats.org/drawingml/2006/chartDrawing">
    <cdr:from>
      <cdr:x>0.66364</cdr:x>
      <cdr:y>0.84375</cdr:y>
    </cdr:from>
    <cdr:to>
      <cdr:x>0.78182</cdr:x>
      <cdr:y>0.90625</cdr:y>
    </cdr:to>
    <cdr:sp macro="" textlink="">
      <cdr:nvSpPr>
        <cdr:cNvPr id="3" name="TextBox 1"/>
        <cdr:cNvSpPr txBox="1"/>
      </cdr:nvSpPr>
      <cdr:spPr>
        <a:xfrm xmlns:a="http://schemas.openxmlformats.org/drawingml/2006/main">
          <a:off x="5562600" y="4114800"/>
          <a:ext cx="9906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500" b="1" dirty="0" smtClean="0">
              <a:solidFill>
                <a:schemeClr val="tx1"/>
              </a:solidFill>
            </a:rPr>
            <a:t>Primary</a:t>
          </a:r>
          <a:endParaRPr lang="en-US" sz="1500" b="1" dirty="0">
            <a:solidFill>
              <a:schemeClr val="tx1"/>
            </a:solidFill>
          </a:endParaRPr>
        </a:p>
      </cdr:txBody>
    </cdr:sp>
  </cdr:relSizeAnchor>
  <cdr:relSizeAnchor xmlns:cdr="http://schemas.openxmlformats.org/drawingml/2006/chartDrawing">
    <cdr:from>
      <cdr:x>0.29694</cdr:x>
      <cdr:y>0.84375</cdr:y>
    </cdr:from>
    <cdr:to>
      <cdr:x>0.45937</cdr:x>
      <cdr:y>0.90291</cdr:y>
    </cdr:to>
    <cdr:sp macro="" textlink="">
      <cdr:nvSpPr>
        <cdr:cNvPr id="5" name="TextBox 4"/>
        <cdr:cNvSpPr txBox="1"/>
      </cdr:nvSpPr>
      <cdr:spPr>
        <a:xfrm xmlns:a="http://schemas.openxmlformats.org/drawingml/2006/main">
          <a:off x="2488990" y="4114800"/>
          <a:ext cx="1361439" cy="2884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500" b="1" dirty="0" smtClean="0">
              <a:solidFill>
                <a:schemeClr val="tx1"/>
              </a:solidFill>
            </a:rPr>
            <a:t>Retransplant</a:t>
          </a:r>
          <a:endParaRPr lang="en-US" sz="1500" b="1" dirty="0">
            <a:solidFill>
              <a:schemeClr val="tx1"/>
            </a:solidFill>
          </a:endParaRPr>
        </a:p>
      </cdr:txBody>
    </cdr:sp>
  </cdr:relSizeAnchor>
  <cdr:relSizeAnchor xmlns:cdr="http://schemas.openxmlformats.org/drawingml/2006/chartDrawing">
    <cdr:from>
      <cdr:x>0.81818</cdr:x>
      <cdr:y>0.84375</cdr:y>
    </cdr:from>
    <cdr:to>
      <cdr:x>0.98061</cdr:x>
      <cdr:y>0.90291</cdr:y>
    </cdr:to>
    <cdr:sp macro="" textlink="">
      <cdr:nvSpPr>
        <cdr:cNvPr id="7" name="TextBox 1"/>
        <cdr:cNvSpPr txBox="1"/>
      </cdr:nvSpPr>
      <cdr:spPr>
        <a:xfrm xmlns:a="http://schemas.openxmlformats.org/drawingml/2006/main">
          <a:off x="6858000" y="4114800"/>
          <a:ext cx="1361439" cy="28848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500" b="1" dirty="0" smtClean="0">
              <a:solidFill>
                <a:schemeClr val="tx1"/>
              </a:solidFill>
            </a:rPr>
            <a:t>Retransplant</a:t>
          </a:r>
          <a:endParaRPr lang="en-US" sz="1500" b="1" dirty="0">
            <a:solidFill>
              <a:schemeClr val="tx1"/>
            </a:solidFill>
          </a:endParaRPr>
        </a:p>
      </cdr:txBody>
    </cdr:sp>
  </cdr:relSizeAnchor>
  <cdr:relSizeAnchor xmlns:cdr="http://schemas.openxmlformats.org/drawingml/2006/chartDrawing">
    <cdr:from>
      <cdr:x>0.2</cdr:x>
      <cdr:y>0.90625</cdr:y>
    </cdr:from>
    <cdr:to>
      <cdr:x>0.39091</cdr:x>
      <cdr:y>0.96354</cdr:y>
    </cdr:to>
    <cdr:sp macro="" textlink="">
      <cdr:nvSpPr>
        <cdr:cNvPr id="8" name="TextBox 7"/>
        <cdr:cNvSpPr txBox="1"/>
      </cdr:nvSpPr>
      <cdr:spPr>
        <a:xfrm xmlns:a="http://schemas.openxmlformats.org/drawingml/2006/main">
          <a:off x="1676400" y="4419600"/>
          <a:ext cx="1600200" cy="2793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700" b="1" dirty="0" smtClean="0">
              <a:solidFill>
                <a:schemeClr val="tx1"/>
              </a:solidFill>
            </a:rPr>
            <a:t>Europe</a:t>
          </a:r>
          <a:endParaRPr lang="en-US" sz="1700" b="1" dirty="0">
            <a:solidFill>
              <a:schemeClr val="tx1"/>
            </a:solidFill>
          </a:endParaRPr>
        </a:p>
      </cdr:txBody>
    </cdr:sp>
  </cdr:relSizeAnchor>
  <cdr:relSizeAnchor xmlns:cdr="http://schemas.openxmlformats.org/drawingml/2006/chartDrawing">
    <cdr:from>
      <cdr:x>0.70909</cdr:x>
      <cdr:y>0.90865</cdr:y>
    </cdr:from>
    <cdr:to>
      <cdr:x>0.92727</cdr:x>
      <cdr:y>0.96354</cdr:y>
    </cdr:to>
    <cdr:sp macro="" textlink="">
      <cdr:nvSpPr>
        <cdr:cNvPr id="9" name="TextBox 1"/>
        <cdr:cNvSpPr txBox="1"/>
      </cdr:nvSpPr>
      <cdr:spPr>
        <a:xfrm xmlns:a="http://schemas.openxmlformats.org/drawingml/2006/main">
          <a:off x="5943600" y="4431323"/>
          <a:ext cx="1828800" cy="26766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700" b="1" dirty="0" smtClean="0">
              <a:solidFill>
                <a:schemeClr val="tx1"/>
              </a:solidFill>
            </a:rPr>
            <a:t>North America</a:t>
          </a:r>
          <a:endParaRPr lang="en-US" sz="1700" b="1" dirty="0">
            <a:solidFill>
              <a:schemeClr val="tx1"/>
            </a:solidFill>
          </a:endParaRPr>
        </a:p>
      </cdr:txBody>
    </cdr:sp>
  </cdr:relSizeAnchor>
</c:userShapes>
</file>

<file path=ppt/drawings/drawing26.xml><?xml version="1.0" encoding="utf-8"?>
<c:userShapes xmlns:c="http://schemas.openxmlformats.org/drawingml/2006/chart">
  <cdr:relSizeAnchor xmlns:cdr="http://schemas.openxmlformats.org/drawingml/2006/chartDrawing">
    <cdr:from>
      <cdr:x>0</cdr:x>
      <cdr:y>0.91667</cdr:y>
    </cdr:from>
    <cdr:to>
      <cdr:x>0.63717</cdr:x>
      <cdr:y>1</cdr:y>
    </cdr:to>
    <cdr:sp macro="" textlink="">
      <cdr:nvSpPr>
        <cdr:cNvPr id="2" name="TextBox 1"/>
        <cdr:cNvSpPr txBox="1"/>
      </cdr:nvSpPr>
      <cdr:spPr>
        <a:xfrm xmlns:a="http://schemas.openxmlformats.org/drawingml/2006/main">
          <a:off x="-76200" y="4191000"/>
          <a:ext cx="5583520" cy="3809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sz="1400" b="1" dirty="0">
              <a:solidFill>
                <a:schemeClr val="tx1"/>
              </a:solidFill>
              <a:latin typeface="+mn-lt"/>
              <a:ea typeface="+mn-ea"/>
              <a:cs typeface="+mn-cs"/>
            </a:rPr>
            <a:t>NOTE: Different patients are </a:t>
          </a:r>
          <a:r>
            <a:rPr lang="en-US" sz="1400" b="1" dirty="0" smtClean="0">
              <a:solidFill>
                <a:schemeClr val="tx1"/>
              </a:solidFill>
              <a:latin typeface="+mn-lt"/>
              <a:ea typeface="+mn-ea"/>
              <a:cs typeface="+mn-cs"/>
            </a:rPr>
            <a:t>analyzed </a:t>
          </a:r>
          <a:r>
            <a:rPr lang="en-US" sz="1400" b="1" dirty="0">
              <a:solidFill>
                <a:schemeClr val="tx1"/>
              </a:solidFill>
              <a:latin typeface="+mn-lt"/>
              <a:ea typeface="+mn-ea"/>
              <a:cs typeface="+mn-cs"/>
            </a:rPr>
            <a:t>in Year 1 and Year </a:t>
          </a:r>
          <a:r>
            <a:rPr lang="en-US" sz="1400" b="1" dirty="0" smtClean="0">
              <a:solidFill>
                <a:schemeClr val="tx1"/>
              </a:solidFill>
              <a:latin typeface="+mn-lt"/>
              <a:ea typeface="+mn-ea"/>
              <a:cs typeface="+mn-cs"/>
            </a:rPr>
            <a:t>5.</a:t>
          </a:r>
          <a:endParaRPr lang="en-US" sz="1400" b="1" dirty="0">
            <a:solidFill>
              <a:schemeClr val="tx1"/>
            </a:solidFill>
            <a:latin typeface="+mn-lt"/>
            <a:ea typeface="+mn-ea"/>
            <a:cs typeface="+mn-cs"/>
          </a:endParaRPr>
        </a:p>
        <a:p xmlns:a="http://schemas.openxmlformats.org/drawingml/2006/main">
          <a:pPr algn="l"/>
          <a:endParaRPr lang="en-US" sz="1400" dirty="0">
            <a:solidFill>
              <a:schemeClr val="tx1"/>
            </a:solidFill>
          </a:endParaRPr>
        </a:p>
      </cdr:txBody>
    </cdr:sp>
  </cdr:relSizeAnchor>
</c:userShapes>
</file>

<file path=ppt/drawings/drawing27.xml><?xml version="1.0" encoding="utf-8"?>
<c:userShapes xmlns:c="http://schemas.openxmlformats.org/drawingml/2006/chart">
  <cdr:relSizeAnchor xmlns:cdr="http://schemas.openxmlformats.org/drawingml/2006/chartDrawing">
    <cdr:from>
      <cdr:x>0.0087</cdr:x>
      <cdr:y>0.90228</cdr:y>
    </cdr:from>
    <cdr:to>
      <cdr:x>0.48696</cdr:x>
      <cdr:y>1</cdr:y>
    </cdr:to>
    <cdr:sp macro="" textlink="">
      <cdr:nvSpPr>
        <cdr:cNvPr id="3" name="TextBox 10"/>
        <cdr:cNvSpPr txBox="1"/>
      </cdr:nvSpPr>
      <cdr:spPr>
        <a:xfrm xmlns:a="http://schemas.openxmlformats.org/drawingml/2006/main">
          <a:off x="76200" y="4330700"/>
          <a:ext cx="4191000"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200" b="1" dirty="0" smtClean="0">
              <a:solidFill>
                <a:srgbClr val="FFFF00"/>
              </a:solidFill>
            </a:rPr>
            <a:t>Analysis is limited to patients who were alive at the time of the follow-up.</a:t>
          </a:r>
          <a:endParaRPr lang="en-US" sz="1200" dirty="0">
            <a:solidFill>
              <a:srgbClr val="FFFF00"/>
            </a:solidFill>
          </a:endParaRPr>
        </a:p>
      </cdr:txBody>
    </cdr:sp>
  </cdr:relSizeAnchor>
</c:userShapes>
</file>

<file path=ppt/drawings/drawing28.xml><?xml version="1.0" encoding="utf-8"?>
<c:userShapes xmlns:c="http://schemas.openxmlformats.org/drawingml/2006/chart">
  <cdr:relSizeAnchor xmlns:cdr="http://schemas.openxmlformats.org/drawingml/2006/chartDrawing">
    <cdr:from>
      <cdr:x>0.0087</cdr:x>
      <cdr:y>0.90228</cdr:y>
    </cdr:from>
    <cdr:to>
      <cdr:x>0.48696</cdr:x>
      <cdr:y>1</cdr:y>
    </cdr:to>
    <cdr:sp macro="" textlink="">
      <cdr:nvSpPr>
        <cdr:cNvPr id="3" name="TextBox 10"/>
        <cdr:cNvSpPr txBox="1"/>
      </cdr:nvSpPr>
      <cdr:spPr>
        <a:xfrm xmlns:a="http://schemas.openxmlformats.org/drawingml/2006/main">
          <a:off x="76200" y="4330700"/>
          <a:ext cx="4191000"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200" b="1" dirty="0" smtClean="0">
              <a:solidFill>
                <a:srgbClr val="FFFF00"/>
              </a:solidFill>
            </a:rPr>
            <a:t>Analysis is limited to patients who were alive at the time of the follow-up.</a:t>
          </a:r>
          <a:endParaRPr lang="en-US" sz="1200" dirty="0">
            <a:solidFill>
              <a:srgbClr val="FFFF00"/>
            </a:solidFill>
          </a:endParaRPr>
        </a:p>
      </cdr:txBody>
    </cdr:sp>
  </cdr:relSizeAnchor>
</c:userShapes>
</file>

<file path=ppt/drawings/drawing29.xml><?xml version="1.0" encoding="utf-8"?>
<c:userShapes xmlns:c="http://schemas.openxmlformats.org/drawingml/2006/chart">
  <cdr:relSizeAnchor xmlns:cdr="http://schemas.openxmlformats.org/drawingml/2006/chartDrawing">
    <cdr:from>
      <cdr:x>0</cdr:x>
      <cdr:y>0.80328</cdr:y>
    </cdr:from>
    <cdr:to>
      <cdr:x>0.9913</cdr:x>
      <cdr:y>0.88274</cdr:y>
    </cdr:to>
    <cdr:sp macro="" textlink="">
      <cdr:nvSpPr>
        <cdr:cNvPr id="7" name="TextBox 9"/>
        <cdr:cNvSpPr txBox="1"/>
      </cdr:nvSpPr>
      <cdr:spPr>
        <a:xfrm xmlns:a="http://schemas.openxmlformats.org/drawingml/2006/main">
          <a:off x="0" y="3733800"/>
          <a:ext cx="8686800" cy="369332"/>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200" b="1" dirty="0" smtClean="0">
              <a:solidFill>
                <a:srgbClr val="FFFF00"/>
              </a:solidFill>
            </a:rPr>
            <a:t>No induction vs. IL-2R (overall and primary) was significant at p &lt; 0.05. No other pair-wise comparisons were significant at p &lt; 0.05.</a:t>
          </a:r>
        </a:p>
      </cdr:txBody>
    </cdr:sp>
  </cdr:relSizeAnchor>
  <cdr:relSizeAnchor xmlns:cdr="http://schemas.openxmlformats.org/drawingml/2006/chartDrawing">
    <cdr:from>
      <cdr:x>0.0087</cdr:x>
      <cdr:y>0</cdr:y>
    </cdr:from>
    <cdr:to>
      <cdr:x>0.08696</cdr:x>
      <cdr:y>0.72131</cdr:y>
    </cdr:to>
    <cdr:sp macro="" textlink="">
      <cdr:nvSpPr>
        <cdr:cNvPr id="9" name="TextBox 8"/>
        <cdr:cNvSpPr txBox="1"/>
      </cdr:nvSpPr>
      <cdr:spPr>
        <a:xfrm xmlns:a="http://schemas.openxmlformats.org/drawingml/2006/main">
          <a:off x="76200" y="0"/>
          <a:ext cx="685800" cy="33528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defRPr sz="1400" b="1" i="0" u="none" strike="noStrike" kern="1200" baseline="0">
              <a:solidFill>
                <a:srgbClr val="FFFFFF"/>
              </a:solidFill>
              <a:latin typeface="+mn-lt"/>
              <a:ea typeface="+mn-ea"/>
              <a:cs typeface="+mn-cs"/>
            </a:defRPr>
          </a:pPr>
          <a:r>
            <a:rPr lang="en-US" sz="1400" dirty="0" smtClean="0"/>
            <a:t>% experiencing treated rejection within 1 year </a:t>
          </a:r>
          <a:endParaRPr lang="en-US" sz="1400" dirty="0"/>
        </a:p>
      </cdr:txBody>
    </cdr:sp>
  </cdr:relSizeAnchor>
</c:userShapes>
</file>

<file path=ppt/drawings/drawing3.xml><?xml version="1.0" encoding="utf-8"?>
<c:userShapes xmlns:c="http://schemas.openxmlformats.org/drawingml/2006/chart">
  <cdr:relSizeAnchor xmlns:cdr="http://schemas.openxmlformats.org/drawingml/2006/chartDrawing">
    <cdr:from>
      <cdr:x>0.31343</cdr:x>
      <cdr:y>0.85965</cdr:y>
    </cdr:from>
    <cdr:to>
      <cdr:x>0.70149</cdr:x>
      <cdr:y>0.96491</cdr:y>
    </cdr:to>
    <cdr:sp macro="" textlink="">
      <cdr:nvSpPr>
        <cdr:cNvPr id="3" name="TextBox 2"/>
        <cdr:cNvSpPr txBox="1"/>
      </cdr:nvSpPr>
      <cdr:spPr>
        <a:xfrm xmlns:a="http://schemas.openxmlformats.org/drawingml/2006/main">
          <a:off x="1600200" y="3733800"/>
          <a:ext cx="19812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1/2006 – 6/2013</a:t>
          </a:r>
          <a:endParaRPr lang="en-US" sz="1500" b="1" dirty="0">
            <a:solidFill>
              <a:srgbClr val="FFFF00"/>
            </a:solidFill>
          </a:endParaRPr>
        </a:p>
      </cdr:txBody>
    </cdr:sp>
  </cdr:relSizeAnchor>
</c:userShapes>
</file>

<file path=ppt/drawings/drawing30.xml><?xml version="1.0" encoding="utf-8"?>
<c:userShapes xmlns:c="http://schemas.openxmlformats.org/drawingml/2006/chart">
  <cdr:relSizeAnchor xmlns:cdr="http://schemas.openxmlformats.org/drawingml/2006/chartDrawing">
    <cdr:from>
      <cdr:x>0</cdr:x>
      <cdr:y>0.80328</cdr:y>
    </cdr:from>
    <cdr:to>
      <cdr:x>0.9913</cdr:x>
      <cdr:y>0.88274</cdr:y>
    </cdr:to>
    <cdr:sp macro="" textlink="">
      <cdr:nvSpPr>
        <cdr:cNvPr id="7" name="TextBox 9"/>
        <cdr:cNvSpPr txBox="1"/>
      </cdr:nvSpPr>
      <cdr:spPr>
        <a:xfrm xmlns:a="http://schemas.openxmlformats.org/drawingml/2006/main">
          <a:off x="0" y="3733806"/>
          <a:ext cx="8686762" cy="369332"/>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200" b="1" dirty="0" smtClean="0">
              <a:solidFill>
                <a:srgbClr val="FFFF00"/>
              </a:solidFill>
            </a:rPr>
            <a:t>All pair-wise comparisons for overall and primary transplant groups were significant at p &lt; 0.05 except Polyclonal vs. IL-2R (primary). No other pair-wise comparisons were significant at p &lt; 0.05.</a:t>
          </a:r>
        </a:p>
      </cdr:txBody>
    </cdr:sp>
  </cdr:relSizeAnchor>
  <cdr:relSizeAnchor xmlns:cdr="http://schemas.openxmlformats.org/drawingml/2006/chartDrawing">
    <cdr:from>
      <cdr:x>0.0087</cdr:x>
      <cdr:y>0</cdr:y>
    </cdr:from>
    <cdr:to>
      <cdr:x>0.08696</cdr:x>
      <cdr:y>0.72131</cdr:y>
    </cdr:to>
    <cdr:sp macro="" textlink="">
      <cdr:nvSpPr>
        <cdr:cNvPr id="9" name="TextBox 8"/>
        <cdr:cNvSpPr txBox="1"/>
      </cdr:nvSpPr>
      <cdr:spPr>
        <a:xfrm xmlns:a="http://schemas.openxmlformats.org/drawingml/2006/main">
          <a:off x="76200" y="0"/>
          <a:ext cx="685800" cy="33528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defRPr sz="1400" b="1" i="0" u="none" strike="noStrike" kern="1200" baseline="0">
              <a:solidFill>
                <a:srgbClr val="FFFFFF"/>
              </a:solidFill>
              <a:latin typeface="+mn-lt"/>
              <a:ea typeface="+mn-ea"/>
              <a:cs typeface="+mn-cs"/>
            </a:defRPr>
          </a:pPr>
          <a:r>
            <a:rPr lang="en-US" sz="1400" dirty="0" smtClean="0"/>
            <a:t>% experiencing rejection within 1 year </a:t>
          </a:r>
          <a:endParaRPr lang="en-US" sz="1400" dirty="0"/>
        </a:p>
      </cdr:txBody>
    </cdr:sp>
  </cdr:relSizeAnchor>
</c:userShapes>
</file>

<file path=ppt/drawings/drawing31.xml><?xml version="1.0" encoding="utf-8"?>
<c:userShapes xmlns:c="http://schemas.openxmlformats.org/drawingml/2006/chart">
  <cdr:relSizeAnchor xmlns:cdr="http://schemas.openxmlformats.org/drawingml/2006/chartDrawing">
    <cdr:from>
      <cdr:x>0</cdr:x>
      <cdr:y>0.83607</cdr:y>
    </cdr:from>
    <cdr:to>
      <cdr:x>0.9913</cdr:x>
      <cdr:y>0.87579</cdr:y>
    </cdr:to>
    <cdr:sp macro="" textlink="">
      <cdr:nvSpPr>
        <cdr:cNvPr id="7" name="TextBox 9"/>
        <cdr:cNvSpPr txBox="1"/>
      </cdr:nvSpPr>
      <cdr:spPr>
        <a:xfrm xmlns:a="http://schemas.openxmlformats.org/drawingml/2006/main">
          <a:off x="-152400" y="3886200"/>
          <a:ext cx="8686762" cy="184666"/>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200" b="1" dirty="0" smtClean="0">
              <a:solidFill>
                <a:srgbClr val="FFFF00"/>
              </a:solidFill>
            </a:rPr>
            <a:t>All pair-wise comparisons between maintenance immunosuppression groups were significant at p &lt; 0.05 </a:t>
          </a:r>
        </a:p>
      </cdr:txBody>
    </cdr:sp>
  </cdr:relSizeAnchor>
  <cdr:relSizeAnchor xmlns:cdr="http://schemas.openxmlformats.org/drawingml/2006/chartDrawing">
    <cdr:from>
      <cdr:x>0.0087</cdr:x>
      <cdr:y>0</cdr:y>
    </cdr:from>
    <cdr:to>
      <cdr:x>0.08696</cdr:x>
      <cdr:y>0.72131</cdr:y>
    </cdr:to>
    <cdr:sp macro="" textlink="">
      <cdr:nvSpPr>
        <cdr:cNvPr id="9" name="TextBox 8"/>
        <cdr:cNvSpPr txBox="1"/>
      </cdr:nvSpPr>
      <cdr:spPr>
        <a:xfrm xmlns:a="http://schemas.openxmlformats.org/drawingml/2006/main">
          <a:off x="76200" y="0"/>
          <a:ext cx="685800" cy="33528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defRPr sz="1400" b="1" i="0" u="none" strike="noStrike" kern="1200" baseline="0">
              <a:solidFill>
                <a:srgbClr val="FFFFFF"/>
              </a:solidFill>
              <a:latin typeface="+mn-lt"/>
              <a:ea typeface="+mn-ea"/>
              <a:cs typeface="+mn-cs"/>
            </a:defRPr>
          </a:pPr>
          <a:r>
            <a:rPr lang="en-US" sz="1400" dirty="0" smtClean="0"/>
            <a:t>% experiencing treated rejection within 1 year </a:t>
          </a:r>
          <a:endParaRPr lang="en-US" sz="1400" dirty="0"/>
        </a:p>
      </cdr:txBody>
    </cdr:sp>
  </cdr:relSizeAnchor>
</c:userShapes>
</file>

<file path=ppt/drawings/drawing32.xml><?xml version="1.0" encoding="utf-8"?>
<c:userShapes xmlns:c="http://schemas.openxmlformats.org/drawingml/2006/chart">
  <cdr:relSizeAnchor xmlns:cdr="http://schemas.openxmlformats.org/drawingml/2006/chartDrawing">
    <cdr:from>
      <cdr:x>0</cdr:x>
      <cdr:y>0.83607</cdr:y>
    </cdr:from>
    <cdr:to>
      <cdr:x>0.87826</cdr:x>
      <cdr:y>0.8758</cdr:y>
    </cdr:to>
    <cdr:sp macro="" textlink="">
      <cdr:nvSpPr>
        <cdr:cNvPr id="7" name="TextBox 9"/>
        <cdr:cNvSpPr txBox="1"/>
      </cdr:nvSpPr>
      <cdr:spPr>
        <a:xfrm xmlns:a="http://schemas.openxmlformats.org/drawingml/2006/main">
          <a:off x="0" y="3886221"/>
          <a:ext cx="7696200" cy="184666"/>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200" b="1" dirty="0" smtClean="0">
              <a:solidFill>
                <a:srgbClr val="FFFF00"/>
              </a:solidFill>
            </a:rPr>
            <a:t>All pair-wise comparisons between maintenance immunosuppression groups were significant at p &lt; 0.05. </a:t>
          </a:r>
        </a:p>
      </cdr:txBody>
    </cdr:sp>
  </cdr:relSizeAnchor>
  <cdr:relSizeAnchor xmlns:cdr="http://schemas.openxmlformats.org/drawingml/2006/chartDrawing">
    <cdr:from>
      <cdr:x>0.0087</cdr:x>
      <cdr:y>0</cdr:y>
    </cdr:from>
    <cdr:to>
      <cdr:x>0.08696</cdr:x>
      <cdr:y>0.72131</cdr:y>
    </cdr:to>
    <cdr:sp macro="" textlink="">
      <cdr:nvSpPr>
        <cdr:cNvPr id="9" name="TextBox 8"/>
        <cdr:cNvSpPr txBox="1"/>
      </cdr:nvSpPr>
      <cdr:spPr>
        <a:xfrm xmlns:a="http://schemas.openxmlformats.org/drawingml/2006/main">
          <a:off x="76200" y="0"/>
          <a:ext cx="685800" cy="33528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defRPr sz="1400" b="1" i="0" u="none" strike="noStrike" kern="1200" baseline="0">
              <a:solidFill>
                <a:srgbClr val="FFFFFF"/>
              </a:solidFill>
              <a:latin typeface="+mn-lt"/>
              <a:ea typeface="+mn-ea"/>
              <a:cs typeface="+mn-cs"/>
            </a:defRPr>
          </a:pPr>
          <a:r>
            <a:rPr lang="en-US" sz="1400" dirty="0" smtClean="0"/>
            <a:t>% experiencing rejection within 1 year </a:t>
          </a:r>
          <a:endParaRPr lang="en-US" sz="1400" dirty="0"/>
        </a:p>
      </cdr:txBody>
    </cdr:sp>
  </cdr:relSizeAnchor>
</c:userShapes>
</file>

<file path=ppt/drawings/drawing33.xml><?xml version="1.0" encoding="utf-8"?>
<c:userShapes xmlns:c="http://schemas.openxmlformats.org/drawingml/2006/chart">
  <cdr:relSizeAnchor xmlns:cdr="http://schemas.openxmlformats.org/drawingml/2006/chartDrawing">
    <cdr:from>
      <cdr:x>0.0177</cdr:x>
      <cdr:y>0.01613</cdr:y>
    </cdr:from>
    <cdr:to>
      <cdr:x>0.0708</cdr:x>
      <cdr:y>0.91935</cdr:y>
    </cdr:to>
    <cdr:sp macro="" textlink="">
      <cdr:nvSpPr>
        <cdr:cNvPr id="2" name="TextBox 1"/>
        <cdr:cNvSpPr txBox="1"/>
      </cdr:nvSpPr>
      <cdr:spPr>
        <a:xfrm xmlns:a="http://schemas.openxmlformats.org/drawingml/2006/main">
          <a:off x="152400" y="76200"/>
          <a:ext cx="457200" cy="42672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a:r>
            <a:rPr lang="en-US" sz="1500" b="1" dirty="0" smtClean="0">
              <a:solidFill>
                <a:schemeClr val="tx1"/>
              </a:solidFill>
            </a:rPr>
            <a:t>% </a:t>
          </a:r>
          <a:r>
            <a:rPr lang="en-US" sz="1500" b="1" dirty="0">
              <a:solidFill>
                <a:schemeClr val="tx1"/>
              </a:solidFill>
            </a:rPr>
            <a:t>f</a:t>
          </a:r>
          <a:r>
            <a:rPr lang="en-US" sz="1500" b="1" dirty="0" smtClean="0">
              <a:solidFill>
                <a:schemeClr val="tx1"/>
              </a:solidFill>
            </a:rPr>
            <a:t>reedom </a:t>
          </a:r>
          <a:r>
            <a:rPr lang="en-US" sz="1500" b="1" dirty="0">
              <a:solidFill>
                <a:schemeClr val="tx1"/>
              </a:solidFill>
            </a:rPr>
            <a:t>from hospitalization for rejection</a:t>
          </a:r>
        </a:p>
      </cdr:txBody>
    </cdr:sp>
  </cdr:relSizeAnchor>
</c:userShapes>
</file>

<file path=ppt/drawings/drawing34.xml><?xml version="1.0" encoding="utf-8"?>
<c:userShapes xmlns:c="http://schemas.openxmlformats.org/drawingml/2006/chart">
  <cdr:relSizeAnchor xmlns:cdr="http://schemas.openxmlformats.org/drawingml/2006/chartDrawing">
    <cdr:from>
      <cdr:x>0.0885</cdr:x>
      <cdr:y>0.72581</cdr:y>
    </cdr:from>
    <cdr:to>
      <cdr:x>0.97345</cdr:x>
      <cdr:y>0.82258</cdr:y>
    </cdr:to>
    <cdr:sp macro="" textlink="">
      <cdr:nvSpPr>
        <cdr:cNvPr id="5" name="TextBox 4"/>
        <cdr:cNvSpPr txBox="1"/>
      </cdr:nvSpPr>
      <cdr:spPr>
        <a:xfrm xmlns:a="http://schemas.openxmlformats.org/drawingml/2006/main">
          <a:off x="762000" y="3484323"/>
          <a:ext cx="7620000" cy="464555"/>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lIns="45720" rIns="45720" rtlCol="0" anchor="ctr" anchorCtr="0"/>
        <a:lstStyle xmlns:a="http://schemas.openxmlformats.org/drawingml/2006/main"/>
        <a:p xmlns:a="http://schemas.openxmlformats.org/drawingml/2006/main">
          <a:r>
            <a:rPr lang="en-US" sz="1400" b="1" dirty="0" smtClean="0">
              <a:solidFill>
                <a:schemeClr val="tx1"/>
              </a:solidFill>
            </a:rPr>
            <a:t>Median survival (years): 1982-1991=8.4; 1992-2001=10.7; 2002-2005=NA; 2006-6/2012=NA</a:t>
          </a:r>
        </a:p>
      </cdr:txBody>
    </cdr:sp>
  </cdr:relSizeAnchor>
</c:userShapes>
</file>

<file path=ppt/drawings/drawing35.xml><?xml version="1.0" encoding="utf-8"?>
<c:userShapes xmlns:c="http://schemas.openxmlformats.org/drawingml/2006/chart">
  <cdr:relSizeAnchor xmlns:cdr="http://schemas.openxmlformats.org/drawingml/2006/chartDrawing">
    <cdr:from>
      <cdr:x>0.0885</cdr:x>
      <cdr:y>0.72581</cdr:y>
    </cdr:from>
    <cdr:to>
      <cdr:x>0.97345</cdr:x>
      <cdr:y>0.82258</cdr:y>
    </cdr:to>
    <cdr:sp macro="" textlink="">
      <cdr:nvSpPr>
        <cdr:cNvPr id="5" name="TextBox 4"/>
        <cdr:cNvSpPr txBox="1"/>
      </cdr:nvSpPr>
      <cdr:spPr>
        <a:xfrm xmlns:a="http://schemas.openxmlformats.org/drawingml/2006/main">
          <a:off x="762000" y="3429017"/>
          <a:ext cx="7620000" cy="457180"/>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lIns="45720" rIns="45720" rtlCol="0" anchor="ctr" anchorCtr="0"/>
        <a:lstStyle xmlns:a="http://schemas.openxmlformats.org/drawingml/2006/main"/>
        <a:p xmlns:a="http://schemas.openxmlformats.org/drawingml/2006/main">
          <a:r>
            <a:rPr lang="en-US" sz="1400" b="1" dirty="0" smtClean="0">
              <a:solidFill>
                <a:schemeClr val="tx1"/>
              </a:solidFill>
            </a:rPr>
            <a:t>Median survival (years): 1982-1991=11.8; 1992-2001=13.6; 2002-2005=NA; 2006-6/2012=NA</a:t>
          </a:r>
        </a:p>
        <a:p xmlns:a="http://schemas.openxmlformats.org/drawingml/2006/main">
          <a:endParaRPr lang="en-US" sz="1400" b="1" dirty="0" smtClean="0">
            <a:solidFill>
              <a:schemeClr val="tx1"/>
            </a:solidFill>
          </a:endParaRPr>
        </a:p>
      </cdr:txBody>
    </cdr:sp>
  </cdr:relSizeAnchor>
</c:userShapes>
</file>

<file path=ppt/drawings/drawing36.xml><?xml version="1.0" encoding="utf-8"?>
<c:userShapes xmlns:c="http://schemas.openxmlformats.org/drawingml/2006/chart">
  <cdr:relSizeAnchor xmlns:cdr="http://schemas.openxmlformats.org/drawingml/2006/chartDrawing">
    <cdr:from>
      <cdr:x>0.05263</cdr:x>
      <cdr:y>0.5405</cdr:y>
    </cdr:from>
    <cdr:to>
      <cdr:x>0.57895</cdr:x>
      <cdr:y>0.80149</cdr:y>
    </cdr:to>
    <cdr:sp macro="" textlink="">
      <cdr:nvSpPr>
        <cdr:cNvPr id="2" name="TextBox 8"/>
        <cdr:cNvSpPr txBox="1"/>
      </cdr:nvSpPr>
      <cdr:spPr>
        <a:xfrm xmlns:a="http://schemas.openxmlformats.org/drawingml/2006/main">
          <a:off x="152400" y="2677099"/>
          <a:ext cx="1524000" cy="1292662"/>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b="1" dirty="0" smtClean="0">
              <a:solidFill>
                <a:srgbClr val="FFFF00"/>
              </a:solidFill>
            </a:rPr>
            <a:t>All pair-wise comparisons were significant at p &lt; 0.01 except cardiomyopathy vs. congenital (p=0.8042)</a:t>
          </a:r>
          <a:endParaRPr lang="en-US" sz="1200" b="1" dirty="0">
            <a:solidFill>
              <a:srgbClr val="FFFF00"/>
            </a:solidFill>
          </a:endParaRPr>
        </a:p>
      </cdr:txBody>
    </cdr:sp>
  </cdr:relSizeAnchor>
</c:userShapes>
</file>

<file path=ppt/drawings/drawing37.xml><?xml version="1.0" encoding="utf-8"?>
<c:userShapes xmlns:c="http://schemas.openxmlformats.org/drawingml/2006/chart">
  <cdr:relSizeAnchor xmlns:cdr="http://schemas.openxmlformats.org/drawingml/2006/chartDrawing">
    <cdr:from>
      <cdr:x>0.08341</cdr:x>
      <cdr:y>0.50919</cdr:y>
    </cdr:from>
    <cdr:to>
      <cdr:x>0.64051</cdr:x>
      <cdr:y>0.77018</cdr:y>
    </cdr:to>
    <cdr:sp macro="" textlink="">
      <cdr:nvSpPr>
        <cdr:cNvPr id="2" name="TextBox 8"/>
        <cdr:cNvSpPr txBox="1"/>
      </cdr:nvSpPr>
      <cdr:spPr>
        <a:xfrm xmlns:a="http://schemas.openxmlformats.org/drawingml/2006/main">
          <a:off x="241528" y="2522021"/>
          <a:ext cx="1613128" cy="1292662"/>
        </a:xfrm>
        <a:prstGeom xmlns:a="http://schemas.openxmlformats.org/drawingml/2006/main" prst="rect">
          <a:avLst/>
        </a:prstGeom>
        <a:solidFill xmlns:a="http://schemas.openxmlformats.org/drawingml/2006/main">
          <a:srgbClr val="000000"/>
        </a:solidFill>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b="1" dirty="0" smtClean="0">
              <a:solidFill>
                <a:srgbClr val="FFFF00"/>
              </a:solidFill>
            </a:rPr>
            <a:t>All pair-wise comparisons were significant at p &lt; 0.05 except cardiomyopathy vs. valvular and CAD vs. retransplant</a:t>
          </a:r>
          <a:endParaRPr lang="en-US" sz="1200" b="1" dirty="0">
            <a:solidFill>
              <a:srgbClr val="FFFF00"/>
            </a:solidFill>
          </a:endParaRPr>
        </a:p>
      </cdr:txBody>
    </cdr:sp>
  </cdr:relSizeAnchor>
</c:userShapes>
</file>

<file path=ppt/drawings/drawing38.xml><?xml version="1.0" encoding="utf-8"?>
<c:userShapes xmlns:c="http://schemas.openxmlformats.org/drawingml/2006/chart">
  <cdr:relSizeAnchor xmlns:cdr="http://schemas.openxmlformats.org/drawingml/2006/chartDrawing">
    <cdr:from>
      <cdr:x>0.0885</cdr:x>
      <cdr:y>0.72581</cdr:y>
    </cdr:from>
    <cdr:to>
      <cdr:x>0.69027</cdr:x>
      <cdr:y>0.82258</cdr:y>
    </cdr:to>
    <cdr:sp macro="" textlink="">
      <cdr:nvSpPr>
        <cdr:cNvPr id="5" name="TextBox 4"/>
        <cdr:cNvSpPr txBox="1"/>
      </cdr:nvSpPr>
      <cdr:spPr>
        <a:xfrm xmlns:a="http://schemas.openxmlformats.org/drawingml/2006/main">
          <a:off x="762039" y="3484323"/>
          <a:ext cx="5181562" cy="464555"/>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lIns="45720" rIns="45720" rtlCol="0" anchor="ctr" anchorCtr="0"/>
        <a:lstStyle xmlns:a="http://schemas.openxmlformats.org/drawingml/2006/main"/>
        <a:p xmlns:a="http://schemas.openxmlformats.org/drawingml/2006/main">
          <a:r>
            <a:rPr lang="en-US" sz="1400" b="1" dirty="0" smtClean="0">
              <a:solidFill>
                <a:schemeClr val="tx1"/>
              </a:solidFill>
            </a:rPr>
            <a:t>Median survival (years): primary=10.6; retransplant=5.9</a:t>
          </a:r>
        </a:p>
      </cdr:txBody>
    </cdr:sp>
  </cdr:relSizeAnchor>
</c:userShapes>
</file>

<file path=ppt/drawings/drawing39.xml><?xml version="1.0" encoding="utf-8"?>
<c:userShapes xmlns:c="http://schemas.openxmlformats.org/drawingml/2006/chart">
  <cdr:relSizeAnchor xmlns:cdr="http://schemas.openxmlformats.org/drawingml/2006/chartDrawing">
    <cdr:from>
      <cdr:x>0.0885</cdr:x>
      <cdr:y>0.72581</cdr:y>
    </cdr:from>
    <cdr:to>
      <cdr:x>0.69027</cdr:x>
      <cdr:y>0.82258</cdr:y>
    </cdr:to>
    <cdr:sp macro="" textlink="">
      <cdr:nvSpPr>
        <cdr:cNvPr id="5" name="TextBox 4"/>
        <cdr:cNvSpPr txBox="1"/>
      </cdr:nvSpPr>
      <cdr:spPr>
        <a:xfrm xmlns:a="http://schemas.openxmlformats.org/drawingml/2006/main">
          <a:off x="762039" y="3484323"/>
          <a:ext cx="5181562" cy="464555"/>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lIns="45720" rIns="45720" rtlCol="0" anchor="ctr" anchorCtr="0"/>
        <a:lstStyle xmlns:a="http://schemas.openxmlformats.org/drawingml/2006/main"/>
        <a:p xmlns:a="http://schemas.openxmlformats.org/drawingml/2006/main">
          <a:r>
            <a:rPr lang="en-US" sz="1400" b="1" dirty="0" smtClean="0">
              <a:solidFill>
                <a:schemeClr val="tx1"/>
              </a:solidFill>
            </a:rPr>
            <a:t>Median survival (years): primary=13.1; retransplant=11.2</a:t>
          </a:r>
        </a:p>
      </cdr:txBody>
    </cdr:sp>
  </cdr:relSizeAnchor>
</c:userShapes>
</file>

<file path=ppt/drawings/drawing4.xml><?xml version="1.0" encoding="utf-8"?>
<c:userShapes xmlns:c="http://schemas.openxmlformats.org/drawingml/2006/chart">
  <cdr:relSizeAnchor xmlns:cdr="http://schemas.openxmlformats.org/drawingml/2006/chartDrawing">
    <cdr:from>
      <cdr:x>0.26866</cdr:x>
      <cdr:y>0.85965</cdr:y>
    </cdr:from>
    <cdr:to>
      <cdr:x>0.65672</cdr:x>
      <cdr:y>0.96491</cdr:y>
    </cdr:to>
    <cdr:sp macro="" textlink="">
      <cdr:nvSpPr>
        <cdr:cNvPr id="3" name="TextBox 2"/>
        <cdr:cNvSpPr txBox="1"/>
      </cdr:nvSpPr>
      <cdr:spPr>
        <a:xfrm xmlns:a="http://schemas.openxmlformats.org/drawingml/2006/main">
          <a:off x="1371600" y="3733800"/>
          <a:ext cx="1981201" cy="4571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1/1982 – 6/2013</a:t>
          </a:r>
          <a:endParaRPr lang="en-US" sz="1500" b="1" dirty="0">
            <a:solidFill>
              <a:srgbClr val="FFFF00"/>
            </a:solidFill>
          </a:endParaRPr>
        </a:p>
      </cdr:txBody>
    </cdr:sp>
  </cdr:relSizeAnchor>
</c:userShapes>
</file>

<file path=ppt/drawings/drawing40.xml><?xml version="1.0" encoding="utf-8"?>
<c:userShapes xmlns:c="http://schemas.openxmlformats.org/drawingml/2006/chart">
  <cdr:relSizeAnchor xmlns:cdr="http://schemas.openxmlformats.org/drawingml/2006/chartDrawing">
    <cdr:from>
      <cdr:x>0.0885</cdr:x>
      <cdr:y>0.69841</cdr:y>
    </cdr:from>
    <cdr:to>
      <cdr:x>0.95575</cdr:x>
      <cdr:y>0.82258</cdr:y>
    </cdr:to>
    <cdr:sp macro="" textlink="">
      <cdr:nvSpPr>
        <cdr:cNvPr id="5" name="TextBox 4"/>
        <cdr:cNvSpPr txBox="1"/>
      </cdr:nvSpPr>
      <cdr:spPr>
        <a:xfrm xmlns:a="http://schemas.openxmlformats.org/drawingml/2006/main">
          <a:off x="762038" y="3352801"/>
          <a:ext cx="7467562" cy="596078"/>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lIns="45720" rIns="45720" rtlCol="0" anchor="ctr" anchorCtr="0"/>
        <a:lstStyle xmlns:a="http://schemas.openxmlformats.org/drawingml/2006/main"/>
        <a:p xmlns:a="http://schemas.openxmlformats.org/drawingml/2006/main">
          <a:r>
            <a:rPr lang="en-US" sz="1400" b="1" dirty="0" smtClean="0">
              <a:solidFill>
                <a:schemeClr val="tx1"/>
              </a:solidFill>
            </a:rPr>
            <a:t>Median survival (years): Myopathy=4.8; Primary Failure=2.6; CAD=7.3; Rejection=5.5; Non-specific=3.8</a:t>
          </a:r>
        </a:p>
      </cdr:txBody>
    </cdr:sp>
  </cdr:relSizeAnchor>
</c:userShapes>
</file>

<file path=ppt/drawings/drawing41.xml><?xml version="1.0" encoding="utf-8"?>
<c:userShapes xmlns:c="http://schemas.openxmlformats.org/drawingml/2006/chart">
  <cdr:relSizeAnchor xmlns:cdr="http://schemas.openxmlformats.org/drawingml/2006/chartDrawing">
    <cdr:from>
      <cdr:x>0.0885</cdr:x>
      <cdr:y>0.69841</cdr:y>
    </cdr:from>
    <cdr:to>
      <cdr:x>0.95575</cdr:x>
      <cdr:y>0.82258</cdr:y>
    </cdr:to>
    <cdr:sp macro="" textlink="">
      <cdr:nvSpPr>
        <cdr:cNvPr id="5" name="TextBox 4"/>
        <cdr:cNvSpPr txBox="1"/>
      </cdr:nvSpPr>
      <cdr:spPr>
        <a:xfrm xmlns:a="http://schemas.openxmlformats.org/drawingml/2006/main">
          <a:off x="762038" y="3352801"/>
          <a:ext cx="7467562" cy="596078"/>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lIns="45720" rIns="45720" rtlCol="0" anchor="ctr" anchorCtr="0"/>
        <a:lstStyle xmlns:a="http://schemas.openxmlformats.org/drawingml/2006/main"/>
        <a:p xmlns:a="http://schemas.openxmlformats.org/drawingml/2006/main">
          <a:r>
            <a:rPr lang="en-US" sz="1400" b="1" dirty="0" smtClean="0">
              <a:solidFill>
                <a:schemeClr val="tx1"/>
              </a:solidFill>
            </a:rPr>
            <a:t>Median survival (years): Myopathy=11.4; Primary Failure=NA; CAD=10.8; Rejection=9.1; Non-specific=11.4</a:t>
          </a:r>
        </a:p>
      </cdr:txBody>
    </cdr:sp>
  </cdr:relSizeAnchor>
</c:userShapes>
</file>

<file path=ppt/drawings/drawing42.xml><?xml version="1.0" encoding="utf-8"?>
<c:userShapes xmlns:c="http://schemas.openxmlformats.org/drawingml/2006/chart">
  <cdr:relSizeAnchor xmlns:cdr="http://schemas.openxmlformats.org/drawingml/2006/chartDrawing">
    <cdr:from>
      <cdr:x>0.09735</cdr:x>
      <cdr:y>0.56237</cdr:y>
    </cdr:from>
    <cdr:to>
      <cdr:x>0.34459</cdr:x>
      <cdr:y>0.7595</cdr:y>
    </cdr:to>
    <cdr:sp macro="" textlink="">
      <cdr:nvSpPr>
        <cdr:cNvPr id="2" name="TextBox 8"/>
        <cdr:cNvSpPr txBox="1"/>
      </cdr:nvSpPr>
      <cdr:spPr>
        <a:xfrm xmlns:a="http://schemas.openxmlformats.org/drawingml/2006/main">
          <a:off x="838200" y="2633994"/>
          <a:ext cx="2128884" cy="923311"/>
        </a:xfrm>
        <a:prstGeom xmlns:a="http://schemas.openxmlformats.org/drawingml/2006/main" prst="rect">
          <a:avLst/>
        </a:prstGeom>
        <a:solidFill xmlns:a="http://schemas.openxmlformats.org/drawingml/2006/main">
          <a:schemeClr val="bg2"/>
        </a:solidFill>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b="1" dirty="0" smtClean="0">
              <a:solidFill>
                <a:srgbClr val="FFFF00"/>
              </a:solidFill>
            </a:rPr>
            <a:t>All pair-wise comparisons with CAD were significant at p &lt; 0.05. No other pair-wise comparisons were significant at p &lt; 0.05</a:t>
          </a:r>
          <a:endParaRPr lang="en-US" sz="1200" b="1" dirty="0">
            <a:solidFill>
              <a:srgbClr val="FFFF00"/>
            </a:solidFill>
          </a:endParaRPr>
        </a:p>
      </cdr:txBody>
    </cdr:sp>
  </cdr:relSizeAnchor>
</c:userShapes>
</file>

<file path=ppt/drawings/drawing43.xml><?xml version="1.0" encoding="utf-8"?>
<c:userShapes xmlns:c="http://schemas.openxmlformats.org/drawingml/2006/chart">
  <cdr:relSizeAnchor xmlns:cdr="http://schemas.openxmlformats.org/drawingml/2006/chartDrawing">
    <cdr:from>
      <cdr:x>0.14744</cdr:x>
      <cdr:y>0.5873</cdr:y>
    </cdr:from>
    <cdr:to>
      <cdr:x>0.84615</cdr:x>
      <cdr:y>0.68347</cdr:y>
    </cdr:to>
    <cdr:sp macro="" textlink="">
      <cdr:nvSpPr>
        <cdr:cNvPr id="3" name="TextBox 8"/>
        <cdr:cNvSpPr txBox="1"/>
      </cdr:nvSpPr>
      <cdr:spPr>
        <a:xfrm xmlns:a="http://schemas.openxmlformats.org/drawingml/2006/main">
          <a:off x="438150" y="2819400"/>
          <a:ext cx="2076450" cy="461665"/>
        </a:xfrm>
        <a:prstGeom xmlns:a="http://schemas.openxmlformats.org/drawingml/2006/main" prst="rect">
          <a:avLst/>
        </a:prstGeom>
        <a:solidFill xmlns:a="http://schemas.openxmlformats.org/drawingml/2006/main">
          <a:schemeClr val="bg2"/>
        </a:solidFill>
      </cdr:spPr>
      <cdr:txBody>
        <a:bodyPr xmlns:a="http://schemas.openxmlformats.org/drawingml/2006/main" wrap="square" lIns="9144" rIns="9144"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b="1" dirty="0" smtClean="0">
              <a:solidFill>
                <a:srgbClr val="FFFF00"/>
              </a:solidFill>
            </a:rPr>
            <a:t>No pair-wise comparisons were significant at p &lt; 0.05</a:t>
          </a:r>
          <a:endParaRPr lang="en-US" sz="1200" b="1" dirty="0">
            <a:solidFill>
              <a:srgbClr val="FFFF00"/>
            </a:solidFill>
          </a:endParaRPr>
        </a:p>
      </cdr:txBody>
    </cdr:sp>
  </cdr:relSizeAnchor>
</c:userShapes>
</file>

<file path=ppt/drawings/drawing44.xml><?xml version="1.0" encoding="utf-8"?>
<c:userShapes xmlns:c="http://schemas.openxmlformats.org/drawingml/2006/chart">
  <cdr:relSizeAnchor xmlns:cdr="http://schemas.openxmlformats.org/drawingml/2006/chartDrawing">
    <cdr:from>
      <cdr:x>0.1258</cdr:x>
      <cdr:y>0.53968</cdr:y>
    </cdr:from>
    <cdr:to>
      <cdr:x>0.84787</cdr:x>
      <cdr:y>0.71279</cdr:y>
    </cdr:to>
    <cdr:sp macro="" textlink="">
      <cdr:nvSpPr>
        <cdr:cNvPr id="3" name="TextBox 8"/>
        <cdr:cNvSpPr txBox="1"/>
      </cdr:nvSpPr>
      <cdr:spPr>
        <a:xfrm xmlns:a="http://schemas.openxmlformats.org/drawingml/2006/main">
          <a:off x="375403" y="2590800"/>
          <a:ext cx="2154805" cy="831032"/>
        </a:xfrm>
        <a:prstGeom xmlns:a="http://schemas.openxmlformats.org/drawingml/2006/main" prst="rect">
          <a:avLst/>
        </a:prstGeom>
        <a:solidFill xmlns:a="http://schemas.openxmlformats.org/drawingml/2006/main">
          <a:schemeClr val="bg2"/>
        </a:solidFill>
      </cdr:spPr>
      <cdr:txBody>
        <a:bodyPr xmlns:a="http://schemas.openxmlformats.org/drawingml/2006/main" wrap="square" lIns="9144" rIns="9144"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b="1" dirty="0" smtClean="0">
              <a:solidFill>
                <a:srgbClr val="FFFF00"/>
              </a:solidFill>
            </a:rPr>
            <a:t>No pair-wise comparisons were significant at p &lt; 0.05 except Myopathy vs. CAD and CAD vs. Non-specific </a:t>
          </a:r>
          <a:endParaRPr lang="en-US" sz="1200" b="1" dirty="0">
            <a:solidFill>
              <a:srgbClr val="FFFF00"/>
            </a:solidFill>
          </a:endParaRPr>
        </a:p>
      </cdr:txBody>
    </cdr:sp>
  </cdr:relSizeAnchor>
</c:userShapes>
</file>

<file path=ppt/drawings/drawing45.xml><?xml version="1.0" encoding="utf-8"?>
<c:userShapes xmlns:c="http://schemas.openxmlformats.org/drawingml/2006/chart">
  <cdr:relSizeAnchor xmlns:cdr="http://schemas.openxmlformats.org/drawingml/2006/chartDrawing">
    <cdr:from>
      <cdr:x>0.0885</cdr:x>
      <cdr:y>0.69841</cdr:y>
    </cdr:from>
    <cdr:to>
      <cdr:x>0.66372</cdr:x>
      <cdr:y>0.85433</cdr:y>
    </cdr:to>
    <cdr:sp macro="" textlink="">
      <cdr:nvSpPr>
        <cdr:cNvPr id="5" name="TextBox 4"/>
        <cdr:cNvSpPr txBox="1"/>
      </cdr:nvSpPr>
      <cdr:spPr>
        <a:xfrm xmlns:a="http://schemas.openxmlformats.org/drawingml/2006/main">
          <a:off x="762039" y="3352787"/>
          <a:ext cx="4952961" cy="748510"/>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lIns="45720" tIns="27432" rIns="45720" bIns="27432" rtlCol="0" anchor="ctr" anchorCtr="0"/>
        <a:lstStyle xmlns:a="http://schemas.openxmlformats.org/drawingml/2006/main"/>
        <a:p xmlns:a="http://schemas.openxmlformats.org/drawingml/2006/main">
          <a:r>
            <a:rPr lang="en-US" sz="1300" b="1" dirty="0" smtClean="0">
              <a:solidFill>
                <a:schemeClr val="tx1"/>
              </a:solidFill>
            </a:rPr>
            <a:t>Median survival (years): </a:t>
          </a:r>
        </a:p>
        <a:p xmlns:a="http://schemas.openxmlformats.org/drawingml/2006/main">
          <a:r>
            <a:rPr lang="en-US" sz="1300" b="1" dirty="0" smtClean="0">
              <a:solidFill>
                <a:schemeClr val="tx1"/>
              </a:solidFill>
            </a:rPr>
            <a:t>Primary: 1982-1991=8.6; 1992-2001=10.8; 2002-6/2012=NA</a:t>
          </a:r>
        </a:p>
        <a:p xmlns:a="http://schemas.openxmlformats.org/drawingml/2006/main">
          <a:r>
            <a:rPr lang="en-US" sz="1300" b="1" dirty="0" smtClean="0">
              <a:solidFill>
                <a:schemeClr val="tx1"/>
              </a:solidFill>
            </a:rPr>
            <a:t>Retransplant: 1982-1991=1.9; 1992-2001=5.2; 2002-6/2012=9.6</a:t>
          </a:r>
        </a:p>
      </cdr:txBody>
    </cdr:sp>
  </cdr:relSizeAnchor>
</c:userShapes>
</file>

<file path=ppt/drawings/drawing46.xml><?xml version="1.0" encoding="utf-8"?>
<c:userShapes xmlns:c="http://schemas.openxmlformats.org/drawingml/2006/chart">
  <cdr:relSizeAnchor xmlns:cdr="http://schemas.openxmlformats.org/drawingml/2006/chartDrawing">
    <cdr:from>
      <cdr:x>0.0885</cdr:x>
      <cdr:y>0.68684</cdr:y>
    </cdr:from>
    <cdr:to>
      <cdr:x>0.67257</cdr:x>
      <cdr:y>0.84276</cdr:y>
    </cdr:to>
    <cdr:sp macro="" textlink="">
      <cdr:nvSpPr>
        <cdr:cNvPr id="3" name="TextBox 1"/>
        <cdr:cNvSpPr txBox="1"/>
      </cdr:nvSpPr>
      <cdr:spPr>
        <a:xfrm xmlns:a="http://schemas.openxmlformats.org/drawingml/2006/main">
          <a:off x="762000" y="3297240"/>
          <a:ext cx="5029193" cy="748509"/>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wrap="square" lIns="45720" tIns="27432" rIns="45720" bIns="27432" rtlCol="0" anchor="ctr" anchorCtr="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1300" b="1" dirty="0" smtClean="0">
              <a:solidFill>
                <a:srgbClr val="FFFFFF"/>
              </a:solidFill>
            </a:rPr>
            <a:t>Median survival (years): </a:t>
          </a:r>
        </a:p>
        <a:p xmlns:a="http://schemas.openxmlformats.org/drawingml/2006/main">
          <a:r>
            <a:rPr lang="en-US" sz="1300" b="1" dirty="0" smtClean="0">
              <a:solidFill>
                <a:srgbClr val="FFFFFF"/>
              </a:solidFill>
            </a:rPr>
            <a:t>Primary: 1982-1991=11.9; 1992-2001=13.7; 2002-6/2012=NA</a:t>
          </a:r>
        </a:p>
        <a:p xmlns:a="http://schemas.openxmlformats.org/drawingml/2006/main">
          <a:r>
            <a:rPr lang="en-US" sz="1300" b="1" dirty="0" smtClean="0">
              <a:solidFill>
                <a:srgbClr val="FFFFFF"/>
              </a:solidFill>
            </a:rPr>
            <a:t>Retransplant: 1982-1991=9.0; 1992-2001=11.7; 2002-6/2012=NA</a:t>
          </a:r>
        </a:p>
      </cdr:txBody>
    </cdr:sp>
  </cdr:relSizeAnchor>
</c:userShapes>
</file>

<file path=ppt/drawings/drawing47.xml><?xml version="1.0" encoding="utf-8"?>
<c:userShapes xmlns:c="http://schemas.openxmlformats.org/drawingml/2006/chart">
  <cdr:relSizeAnchor xmlns:cdr="http://schemas.openxmlformats.org/drawingml/2006/chartDrawing">
    <cdr:from>
      <cdr:x>0.22124</cdr:x>
      <cdr:y>0.04839</cdr:y>
    </cdr:from>
    <cdr:to>
      <cdr:x>0.9292</cdr:x>
      <cdr:y>0.16129</cdr:y>
    </cdr:to>
    <cdr:sp macro="" textlink="">
      <cdr:nvSpPr>
        <cdr:cNvPr id="5" name="TextBox 4"/>
        <cdr:cNvSpPr txBox="1"/>
      </cdr:nvSpPr>
      <cdr:spPr>
        <a:xfrm xmlns:a="http://schemas.openxmlformats.org/drawingml/2006/main">
          <a:off x="1905000" y="228614"/>
          <a:ext cx="6095970" cy="533384"/>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nchor="ctr" anchorCtr="0"/>
        <a:lstStyle xmlns:a="http://schemas.openxmlformats.org/drawingml/2006/main"/>
        <a:p xmlns:a="http://schemas.openxmlformats.org/drawingml/2006/main">
          <a:r>
            <a:rPr lang="en-US" sz="1400" b="1" dirty="0" smtClean="0">
              <a:solidFill>
                <a:schemeClr val="tx1"/>
              </a:solidFill>
            </a:rPr>
            <a:t>Median survival (years): 18-39=12.6; 40-59=10.7; 60-69=9.1; 70+=8.2</a:t>
          </a:r>
        </a:p>
      </cdr:txBody>
    </cdr:sp>
  </cdr:relSizeAnchor>
</c:userShapes>
</file>

<file path=ppt/drawings/drawing48.xml><?xml version="1.0" encoding="utf-8"?>
<c:userShapes xmlns:c="http://schemas.openxmlformats.org/drawingml/2006/chart">
  <cdr:relSizeAnchor xmlns:cdr="http://schemas.openxmlformats.org/drawingml/2006/chartDrawing">
    <cdr:from>
      <cdr:x>0.60177</cdr:x>
      <cdr:y>0.2039</cdr:y>
    </cdr:from>
    <cdr:to>
      <cdr:x>0.9646</cdr:x>
      <cdr:y>0.3168</cdr:y>
    </cdr:to>
    <cdr:sp macro="" textlink="">
      <cdr:nvSpPr>
        <cdr:cNvPr id="5" name="TextBox 4"/>
        <cdr:cNvSpPr txBox="1"/>
      </cdr:nvSpPr>
      <cdr:spPr>
        <a:xfrm xmlns:a="http://schemas.openxmlformats.org/drawingml/2006/main">
          <a:off x="5181600" y="963326"/>
          <a:ext cx="3124185" cy="533384"/>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nchor="ctr" anchorCtr="0"/>
        <a:lstStyle xmlns:a="http://schemas.openxmlformats.org/drawingml/2006/main"/>
        <a:p xmlns:a="http://schemas.openxmlformats.org/drawingml/2006/main">
          <a:r>
            <a:rPr lang="en-US" sz="1400" b="1" dirty="0" smtClean="0">
              <a:solidFill>
                <a:schemeClr val="tx1"/>
              </a:solidFill>
            </a:rPr>
            <a:t>Median survival (years): 0-10=11.4; 11-39=11.4; 40-59=9.5; 60+=6.0</a:t>
          </a:r>
        </a:p>
      </cdr:txBody>
    </cdr:sp>
  </cdr:relSizeAnchor>
</c:userShapes>
</file>

<file path=ppt/drawings/drawing49.xml><?xml version="1.0" encoding="utf-8"?>
<c:userShapes xmlns:c="http://schemas.openxmlformats.org/drawingml/2006/chart">
  <cdr:relSizeAnchor xmlns:cdr="http://schemas.openxmlformats.org/drawingml/2006/chartDrawing">
    <cdr:from>
      <cdr:x>0.30088</cdr:x>
      <cdr:y>0.04839</cdr:y>
    </cdr:from>
    <cdr:to>
      <cdr:x>0.9292</cdr:x>
      <cdr:y>0.16129</cdr:y>
    </cdr:to>
    <cdr:sp macro="" textlink="">
      <cdr:nvSpPr>
        <cdr:cNvPr id="5" name="TextBox 4"/>
        <cdr:cNvSpPr txBox="1"/>
      </cdr:nvSpPr>
      <cdr:spPr>
        <a:xfrm xmlns:a="http://schemas.openxmlformats.org/drawingml/2006/main">
          <a:off x="2590800" y="228614"/>
          <a:ext cx="5410170" cy="533384"/>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nchor="ctr" anchorCtr="0"/>
        <a:lstStyle xmlns:a="http://schemas.openxmlformats.org/drawingml/2006/main"/>
        <a:p xmlns:a="http://schemas.openxmlformats.org/drawingml/2006/main">
          <a:r>
            <a:rPr lang="en-US" sz="1400" b="1" dirty="0" smtClean="0">
              <a:solidFill>
                <a:schemeClr val="tx1"/>
              </a:solidFill>
            </a:rPr>
            <a:t>Median survival (years): 18-39=7.3; 40-59=5.6; 60-69=4.0</a:t>
          </a:r>
        </a:p>
      </cdr:txBody>
    </cdr:sp>
  </cdr:relSizeAnchor>
</c:userShapes>
</file>

<file path=ppt/drawings/drawing5.xml><?xml version="1.0" encoding="utf-8"?>
<c:userShapes xmlns:c="http://schemas.openxmlformats.org/drawingml/2006/chart">
  <cdr:relSizeAnchor xmlns:cdr="http://schemas.openxmlformats.org/drawingml/2006/chartDrawing">
    <cdr:from>
      <cdr:x>0.24194</cdr:x>
      <cdr:y>0.84783</cdr:y>
    </cdr:from>
    <cdr:to>
      <cdr:x>0.63</cdr:x>
      <cdr:y>0.95309</cdr:y>
    </cdr:to>
    <cdr:sp macro="" textlink="">
      <cdr:nvSpPr>
        <cdr:cNvPr id="3" name="TextBox 2"/>
        <cdr:cNvSpPr txBox="1"/>
      </cdr:nvSpPr>
      <cdr:spPr>
        <a:xfrm xmlns:a="http://schemas.openxmlformats.org/drawingml/2006/main">
          <a:off x="1143000" y="2971800"/>
          <a:ext cx="1833350" cy="3689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Europe</a:t>
          </a:r>
          <a:endParaRPr lang="en-US" sz="1500" b="1" dirty="0">
            <a:solidFill>
              <a:srgbClr val="FFFF00"/>
            </a:solidFill>
          </a:endParaRPr>
        </a:p>
      </cdr:txBody>
    </cdr:sp>
  </cdr:relSizeAnchor>
</c:userShapes>
</file>

<file path=ppt/drawings/drawing50.xml><?xml version="1.0" encoding="utf-8"?>
<c:userShapes xmlns:c="http://schemas.openxmlformats.org/drawingml/2006/chart">
  <cdr:relSizeAnchor xmlns:cdr="http://schemas.openxmlformats.org/drawingml/2006/chartDrawing">
    <cdr:from>
      <cdr:x>0.46018</cdr:x>
      <cdr:y>0.19355</cdr:y>
    </cdr:from>
    <cdr:to>
      <cdr:x>0.93805</cdr:x>
      <cdr:y>0.30645</cdr:y>
    </cdr:to>
    <cdr:sp macro="" textlink="">
      <cdr:nvSpPr>
        <cdr:cNvPr id="5" name="TextBox 4"/>
        <cdr:cNvSpPr txBox="1"/>
      </cdr:nvSpPr>
      <cdr:spPr>
        <a:xfrm xmlns:a="http://schemas.openxmlformats.org/drawingml/2006/main">
          <a:off x="3962400" y="914400"/>
          <a:ext cx="4114785" cy="533384"/>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nchor="ctr" anchorCtr="0"/>
        <a:lstStyle xmlns:a="http://schemas.openxmlformats.org/drawingml/2006/main"/>
        <a:p xmlns:a="http://schemas.openxmlformats.org/drawingml/2006/main">
          <a:r>
            <a:rPr lang="en-US" sz="1400" b="1" dirty="0" smtClean="0">
              <a:solidFill>
                <a:schemeClr val="tx1"/>
              </a:solidFill>
            </a:rPr>
            <a:t>Median survival (years): 11-39=7.1; 40-59=4.8</a:t>
          </a:r>
        </a:p>
      </cdr:txBody>
    </cdr:sp>
  </cdr:relSizeAnchor>
</c:userShapes>
</file>

<file path=ppt/drawings/drawing51.xml><?xml version="1.0" encoding="utf-8"?>
<c:userShapes xmlns:c="http://schemas.openxmlformats.org/drawingml/2006/chart">
  <cdr:relSizeAnchor xmlns:cdr="http://schemas.openxmlformats.org/drawingml/2006/chartDrawing">
    <cdr:from>
      <cdr:x>0.10619</cdr:x>
      <cdr:y>0.72581</cdr:y>
    </cdr:from>
    <cdr:to>
      <cdr:x>0.63717</cdr:x>
      <cdr:y>0.82258</cdr:y>
    </cdr:to>
    <cdr:sp macro="" textlink="">
      <cdr:nvSpPr>
        <cdr:cNvPr id="5" name="TextBox 4"/>
        <cdr:cNvSpPr txBox="1"/>
      </cdr:nvSpPr>
      <cdr:spPr>
        <a:xfrm xmlns:a="http://schemas.openxmlformats.org/drawingml/2006/main">
          <a:off x="914360" y="3429017"/>
          <a:ext cx="4572040" cy="457180"/>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nchor="ctr" anchorCtr="0"/>
        <a:lstStyle xmlns:a="http://schemas.openxmlformats.org/drawingml/2006/main"/>
        <a:p xmlns:a="http://schemas.openxmlformats.org/drawingml/2006/main">
          <a:r>
            <a:rPr lang="en-US" sz="1400" b="1" dirty="0" smtClean="0">
              <a:solidFill>
                <a:schemeClr val="tx1"/>
              </a:solidFill>
            </a:rPr>
            <a:t>Median survival (years): Male = 10.3; Female = 11.2</a:t>
          </a:r>
        </a:p>
      </cdr:txBody>
    </cdr:sp>
  </cdr:relSizeAnchor>
</c:userShapes>
</file>

<file path=ppt/drawings/drawing52.xml><?xml version="1.0" encoding="utf-8"?>
<c:userShapes xmlns:c="http://schemas.openxmlformats.org/drawingml/2006/chart">
  <cdr:relSizeAnchor xmlns:cdr="http://schemas.openxmlformats.org/drawingml/2006/chartDrawing">
    <cdr:from>
      <cdr:x>0.10619</cdr:x>
      <cdr:y>0.66129</cdr:y>
    </cdr:from>
    <cdr:to>
      <cdr:x>0.50442</cdr:x>
      <cdr:y>0.82258</cdr:y>
    </cdr:to>
    <cdr:sp macro="" textlink="">
      <cdr:nvSpPr>
        <cdr:cNvPr id="5" name="TextBox 4"/>
        <cdr:cNvSpPr txBox="1"/>
      </cdr:nvSpPr>
      <cdr:spPr>
        <a:xfrm xmlns:a="http://schemas.openxmlformats.org/drawingml/2006/main">
          <a:off x="914360" y="3124200"/>
          <a:ext cx="3429040" cy="761997"/>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nchor="ctr" anchorCtr="0"/>
        <a:lstStyle xmlns:a="http://schemas.openxmlformats.org/drawingml/2006/main"/>
        <a:p xmlns:a="http://schemas.openxmlformats.org/drawingml/2006/main">
          <a:r>
            <a:rPr lang="en-US" sz="1400" b="1" dirty="0" smtClean="0">
              <a:solidFill>
                <a:schemeClr val="tx1"/>
              </a:solidFill>
            </a:rPr>
            <a:t>Median survival (years):</a:t>
          </a:r>
        </a:p>
        <a:p xmlns:a="http://schemas.openxmlformats.org/drawingml/2006/main">
          <a:r>
            <a:rPr lang="en-US" sz="1400" b="1" dirty="0" smtClean="0">
              <a:solidFill>
                <a:schemeClr val="tx1"/>
              </a:solidFill>
            </a:rPr>
            <a:t>Primary: Male = 10.5; Female = 11.4</a:t>
          </a:r>
        </a:p>
        <a:p xmlns:a="http://schemas.openxmlformats.org/drawingml/2006/main">
          <a:r>
            <a:rPr lang="en-US" sz="1400" b="1" dirty="0" smtClean="0">
              <a:solidFill>
                <a:schemeClr val="tx1"/>
              </a:solidFill>
            </a:rPr>
            <a:t>Retransplant: Male = 5.8; Female = 6.5</a:t>
          </a:r>
        </a:p>
      </cdr:txBody>
    </cdr:sp>
  </cdr:relSizeAnchor>
</c:userShapes>
</file>

<file path=ppt/drawings/drawing53.xml><?xml version="1.0" encoding="utf-8"?>
<c:userShapes xmlns:c="http://schemas.openxmlformats.org/drawingml/2006/chart">
  <cdr:relSizeAnchor xmlns:cdr="http://schemas.openxmlformats.org/drawingml/2006/chartDrawing">
    <cdr:from>
      <cdr:x>0.10619</cdr:x>
      <cdr:y>0.72581</cdr:y>
    </cdr:from>
    <cdr:to>
      <cdr:x>0.66372</cdr:x>
      <cdr:y>0.82258</cdr:y>
    </cdr:to>
    <cdr:sp macro="" textlink="">
      <cdr:nvSpPr>
        <cdr:cNvPr id="5" name="TextBox 4"/>
        <cdr:cNvSpPr txBox="1"/>
      </cdr:nvSpPr>
      <cdr:spPr>
        <a:xfrm xmlns:a="http://schemas.openxmlformats.org/drawingml/2006/main">
          <a:off x="914360" y="3429017"/>
          <a:ext cx="4800640" cy="457180"/>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nchor="ctr" anchorCtr="0"/>
        <a:lstStyle xmlns:a="http://schemas.openxmlformats.org/drawingml/2006/main"/>
        <a:p xmlns:a="http://schemas.openxmlformats.org/drawingml/2006/main">
          <a:r>
            <a:rPr lang="en-US" sz="1400" b="1" dirty="0" smtClean="0">
              <a:solidFill>
                <a:schemeClr val="tx1"/>
              </a:solidFill>
            </a:rPr>
            <a:t>Median survival (years): Male = 13.0; Female = 14.3</a:t>
          </a:r>
        </a:p>
      </cdr:txBody>
    </cdr:sp>
  </cdr:relSizeAnchor>
</c:userShapes>
</file>

<file path=ppt/drawings/drawing54.xml><?xml version="1.0" encoding="utf-8"?>
<c:userShapes xmlns:c="http://schemas.openxmlformats.org/drawingml/2006/chart">
  <cdr:relSizeAnchor xmlns:cdr="http://schemas.openxmlformats.org/drawingml/2006/chartDrawing">
    <cdr:from>
      <cdr:x>0.53097</cdr:x>
      <cdr:y>0.07028</cdr:y>
    </cdr:from>
    <cdr:to>
      <cdr:x>0.95477</cdr:x>
      <cdr:y>0.25493</cdr:y>
    </cdr:to>
    <cdr:sp macro="" textlink="">
      <cdr:nvSpPr>
        <cdr:cNvPr id="5" name="TextBox 4"/>
        <cdr:cNvSpPr txBox="1"/>
      </cdr:nvSpPr>
      <cdr:spPr>
        <a:xfrm xmlns:a="http://schemas.openxmlformats.org/drawingml/2006/main">
          <a:off x="4572000" y="310604"/>
          <a:ext cx="3649169" cy="816080"/>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nchor="ctr" anchorCtr="0"/>
        <a:lstStyle xmlns:a="http://schemas.openxmlformats.org/drawingml/2006/main"/>
        <a:p xmlns:a="http://schemas.openxmlformats.org/drawingml/2006/main">
          <a:r>
            <a:rPr lang="en-US" sz="1400" b="1" dirty="0" smtClean="0">
              <a:solidFill>
                <a:schemeClr val="tx1"/>
              </a:solidFill>
            </a:rPr>
            <a:t>Median survival (years):</a:t>
          </a:r>
        </a:p>
        <a:p xmlns:a="http://schemas.openxmlformats.org/drawingml/2006/main">
          <a:r>
            <a:rPr lang="en-US" sz="1400" b="1" dirty="0" smtClean="0">
              <a:solidFill>
                <a:schemeClr val="tx1"/>
              </a:solidFill>
            </a:rPr>
            <a:t>Primary: Male =  13.1; Female = 14.4</a:t>
          </a:r>
        </a:p>
        <a:p xmlns:a="http://schemas.openxmlformats.org/drawingml/2006/main">
          <a:r>
            <a:rPr lang="en-US" sz="1400" b="1" dirty="0" smtClean="0">
              <a:solidFill>
                <a:schemeClr val="tx1"/>
              </a:solidFill>
            </a:rPr>
            <a:t>Retransplant: Male = 11.0; Female = 12.1</a:t>
          </a:r>
        </a:p>
      </cdr:txBody>
    </cdr:sp>
  </cdr:relSizeAnchor>
</c:userShapes>
</file>

<file path=ppt/drawings/drawing55.xml><?xml version="1.0" encoding="utf-8"?>
<c:userShapes xmlns:c="http://schemas.openxmlformats.org/drawingml/2006/chart">
  <cdr:relSizeAnchor xmlns:cdr="http://schemas.openxmlformats.org/drawingml/2006/chartDrawing">
    <cdr:from>
      <cdr:x>0.0885</cdr:x>
      <cdr:y>0.72581</cdr:y>
    </cdr:from>
    <cdr:to>
      <cdr:x>0.61062</cdr:x>
      <cdr:y>0.83871</cdr:y>
    </cdr:to>
    <cdr:sp macro="" textlink="">
      <cdr:nvSpPr>
        <cdr:cNvPr id="5" name="TextBox 4"/>
        <cdr:cNvSpPr txBox="1"/>
      </cdr:nvSpPr>
      <cdr:spPr>
        <a:xfrm xmlns:a="http://schemas.openxmlformats.org/drawingml/2006/main">
          <a:off x="762039" y="3429001"/>
          <a:ext cx="4495762" cy="533402"/>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lIns="45720" rIns="45720" rtlCol="0" anchor="ctr" anchorCtr="0"/>
        <a:lstStyle xmlns:a="http://schemas.openxmlformats.org/drawingml/2006/main"/>
        <a:p xmlns:a="http://schemas.openxmlformats.org/drawingml/2006/main">
          <a:r>
            <a:rPr lang="en-US" sz="1400" b="1" dirty="0" smtClean="0">
              <a:solidFill>
                <a:schemeClr val="tx1"/>
              </a:solidFill>
            </a:rPr>
            <a:t>Median survival: Male/Male=11.1; Male/Female=11.2; Female/Male=9.6; Female/Female=11.6</a:t>
          </a:r>
        </a:p>
      </cdr:txBody>
    </cdr:sp>
  </cdr:relSizeAnchor>
</c:userShapes>
</file>

<file path=ppt/drawings/drawing56.xml><?xml version="1.0" encoding="utf-8"?>
<c:userShapes xmlns:c="http://schemas.openxmlformats.org/drawingml/2006/chart">
  <cdr:relSizeAnchor xmlns:cdr="http://schemas.openxmlformats.org/drawingml/2006/chartDrawing">
    <cdr:from>
      <cdr:x>0.0885</cdr:x>
      <cdr:y>0.70492</cdr:y>
    </cdr:from>
    <cdr:to>
      <cdr:x>0.6</cdr:x>
      <cdr:y>0.82258</cdr:y>
    </cdr:to>
    <cdr:sp macro="" textlink="">
      <cdr:nvSpPr>
        <cdr:cNvPr id="5" name="TextBox 4"/>
        <cdr:cNvSpPr txBox="1"/>
      </cdr:nvSpPr>
      <cdr:spPr>
        <a:xfrm xmlns:a="http://schemas.openxmlformats.org/drawingml/2006/main">
          <a:off x="775526" y="3276600"/>
          <a:ext cx="4482274" cy="546916"/>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lIns="45720" rIns="45720" rtlCol="0" anchor="ctr" anchorCtr="0"/>
        <a:lstStyle xmlns:a="http://schemas.openxmlformats.org/drawingml/2006/main"/>
        <a:p xmlns:a="http://schemas.openxmlformats.org/drawingml/2006/main">
          <a:r>
            <a:rPr lang="en-US" sz="1400" b="1" dirty="0" smtClean="0">
              <a:solidFill>
                <a:schemeClr val="tx1"/>
              </a:solidFill>
            </a:rPr>
            <a:t>Median survival: Male/Male=13.4; Male/Female=14.0; Female/Male=12.8; Female/Female=14.6</a:t>
          </a:r>
        </a:p>
      </cdr:txBody>
    </cdr:sp>
  </cdr:relSizeAnchor>
</c:userShapes>
</file>

<file path=ppt/drawings/drawing57.xml><?xml version="1.0" encoding="utf-8"?>
<c:userShapes xmlns:c="http://schemas.openxmlformats.org/drawingml/2006/chart">
  <cdr:relSizeAnchor xmlns:cdr="http://schemas.openxmlformats.org/drawingml/2006/chartDrawing">
    <cdr:from>
      <cdr:x>0.0885</cdr:x>
      <cdr:y>0.72581</cdr:y>
    </cdr:from>
    <cdr:to>
      <cdr:x>0.9646</cdr:x>
      <cdr:y>0.82258</cdr:y>
    </cdr:to>
    <cdr:sp macro="" textlink="">
      <cdr:nvSpPr>
        <cdr:cNvPr id="5" name="TextBox 4"/>
        <cdr:cNvSpPr txBox="1"/>
      </cdr:nvSpPr>
      <cdr:spPr>
        <a:xfrm xmlns:a="http://schemas.openxmlformats.org/drawingml/2006/main">
          <a:off x="762000" y="3429017"/>
          <a:ext cx="7543800" cy="457180"/>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lIns="45720" rIns="45720" rtlCol="0" anchor="ctr" anchorCtr="0"/>
        <a:lstStyle xmlns:a="http://schemas.openxmlformats.org/drawingml/2006/main"/>
        <a:p xmlns:a="http://schemas.openxmlformats.org/drawingml/2006/main">
          <a:r>
            <a:rPr lang="en-US" sz="1400" b="1" dirty="0" smtClean="0">
              <a:solidFill>
                <a:schemeClr val="tx1"/>
              </a:solidFill>
            </a:rPr>
            <a:t>Median survival (years): 1982-1991=9.6; 1992-2001=12.0; 2002-2005=NA; 2006-6/2012=NA</a:t>
          </a:r>
        </a:p>
      </cdr:txBody>
    </cdr:sp>
  </cdr:relSizeAnchor>
</c:userShapes>
</file>

<file path=ppt/drawings/drawing58.xml><?xml version="1.0" encoding="utf-8"?>
<c:userShapes xmlns:c="http://schemas.openxmlformats.org/drawingml/2006/chart">
  <cdr:relSizeAnchor xmlns:cdr="http://schemas.openxmlformats.org/drawingml/2006/chartDrawing">
    <cdr:from>
      <cdr:x>0.0885</cdr:x>
      <cdr:y>0.72581</cdr:y>
    </cdr:from>
    <cdr:to>
      <cdr:x>0.9646</cdr:x>
      <cdr:y>0.82258</cdr:y>
    </cdr:to>
    <cdr:sp macro="" textlink="">
      <cdr:nvSpPr>
        <cdr:cNvPr id="5" name="TextBox 4"/>
        <cdr:cNvSpPr txBox="1"/>
      </cdr:nvSpPr>
      <cdr:spPr>
        <a:xfrm xmlns:a="http://schemas.openxmlformats.org/drawingml/2006/main">
          <a:off x="762038" y="3429017"/>
          <a:ext cx="7543761" cy="457180"/>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nchor="ctr" anchorCtr="0"/>
        <a:lstStyle xmlns:a="http://schemas.openxmlformats.org/drawingml/2006/main"/>
        <a:p xmlns:a="http://schemas.openxmlformats.org/drawingml/2006/main">
          <a:r>
            <a:rPr lang="en-US" sz="1400" b="1" dirty="0" smtClean="0">
              <a:solidFill>
                <a:schemeClr val="tx1"/>
              </a:solidFill>
            </a:rPr>
            <a:t>Median survival (years): 1982-1991=8.0; 1992-2001=9.7; 2002-2005=NA; 2006-6/2012=NA</a:t>
          </a:r>
        </a:p>
      </cdr:txBody>
    </cdr:sp>
  </cdr:relSizeAnchor>
  <cdr:relSizeAnchor xmlns:cdr="http://schemas.openxmlformats.org/drawingml/2006/chartDrawing">
    <cdr:from>
      <cdr:x>0.42478</cdr:x>
      <cdr:y>0.08065</cdr:y>
    </cdr:from>
    <cdr:to>
      <cdr:x>0.92035</cdr:x>
      <cdr:y>0.1914</cdr:y>
    </cdr:to>
    <cdr:sp macro="" textlink="">
      <cdr:nvSpPr>
        <cdr:cNvPr id="3" name="TextBox 8"/>
        <cdr:cNvSpPr txBox="1"/>
      </cdr:nvSpPr>
      <cdr:spPr>
        <a:xfrm xmlns:a="http://schemas.openxmlformats.org/drawingml/2006/main">
          <a:off x="3657600" y="381023"/>
          <a:ext cx="4267166"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400" b="1" dirty="0" smtClean="0">
              <a:solidFill>
                <a:srgbClr val="FFFF00"/>
              </a:solidFill>
            </a:rPr>
            <a:t>All comparisons were significant at p &lt; 0.05 except 2002-2005 vs. 2006-6/2012</a:t>
          </a:r>
          <a:endParaRPr lang="en-US" sz="1400" b="1" dirty="0">
            <a:solidFill>
              <a:srgbClr val="FFFF00"/>
            </a:solidFill>
          </a:endParaRPr>
        </a:p>
      </cdr:txBody>
    </cdr:sp>
  </cdr:relSizeAnchor>
</c:userShapes>
</file>

<file path=ppt/drawings/drawing59.xml><?xml version="1.0" encoding="utf-8"?>
<c:userShapes xmlns:c="http://schemas.openxmlformats.org/drawingml/2006/chart">
  <cdr:relSizeAnchor xmlns:cdr="http://schemas.openxmlformats.org/drawingml/2006/chartDrawing">
    <cdr:from>
      <cdr:x>0.0885</cdr:x>
      <cdr:y>0.74194</cdr:y>
    </cdr:from>
    <cdr:to>
      <cdr:x>0.97345</cdr:x>
      <cdr:y>0.82258</cdr:y>
    </cdr:to>
    <cdr:sp macro="" textlink="">
      <cdr:nvSpPr>
        <cdr:cNvPr id="5" name="TextBox 4"/>
        <cdr:cNvSpPr txBox="1"/>
      </cdr:nvSpPr>
      <cdr:spPr>
        <a:xfrm xmlns:a="http://schemas.openxmlformats.org/drawingml/2006/main">
          <a:off x="775526" y="3505199"/>
          <a:ext cx="7754816" cy="380997"/>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lIns="45720" rIns="45720" rtlCol="0" anchor="ctr" anchorCtr="0"/>
        <a:lstStyle xmlns:a="http://schemas.openxmlformats.org/drawingml/2006/main"/>
        <a:p xmlns:a="http://schemas.openxmlformats.org/drawingml/2006/main">
          <a:r>
            <a:rPr lang="en-US" sz="1400" b="1" dirty="0" smtClean="0">
              <a:solidFill>
                <a:schemeClr val="tx1"/>
              </a:solidFill>
            </a:rPr>
            <a:t>Median survival (years): 1982-1991=14.4; 1992-2001=13.1; 2002-2005=NA; 2006-6/2012=NA</a:t>
          </a:r>
        </a:p>
      </cdr:txBody>
    </cdr:sp>
  </cdr:relSizeAnchor>
</c:userShapes>
</file>

<file path=ppt/drawings/drawing6.xml><?xml version="1.0" encoding="utf-8"?>
<c:userShapes xmlns:c="http://schemas.openxmlformats.org/drawingml/2006/chart">
  <cdr:relSizeAnchor xmlns:cdr="http://schemas.openxmlformats.org/drawingml/2006/chartDrawing">
    <cdr:from>
      <cdr:x>0.5</cdr:x>
      <cdr:y>0.86957</cdr:y>
    </cdr:from>
    <cdr:to>
      <cdr:x>0.88806</cdr:x>
      <cdr:y>0.97483</cdr:y>
    </cdr:to>
    <cdr:sp macro="" textlink="">
      <cdr:nvSpPr>
        <cdr:cNvPr id="3" name="TextBox 2"/>
        <cdr:cNvSpPr txBox="1"/>
      </cdr:nvSpPr>
      <cdr:spPr>
        <a:xfrm xmlns:a="http://schemas.openxmlformats.org/drawingml/2006/main">
          <a:off x="2362200" y="3048000"/>
          <a:ext cx="1833350" cy="3689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North America</a:t>
          </a:r>
          <a:endParaRPr lang="en-US" sz="1500" b="1" dirty="0">
            <a:solidFill>
              <a:srgbClr val="FFFF00"/>
            </a:solidFill>
          </a:endParaRPr>
        </a:p>
      </cdr:txBody>
    </cdr:sp>
  </cdr:relSizeAnchor>
</c:userShapes>
</file>

<file path=ppt/drawings/drawing60.xml><?xml version="1.0" encoding="utf-8"?>
<c:userShapes xmlns:c="http://schemas.openxmlformats.org/drawingml/2006/chart">
  <cdr:relSizeAnchor xmlns:cdr="http://schemas.openxmlformats.org/drawingml/2006/chartDrawing">
    <cdr:from>
      <cdr:x>0.0885</cdr:x>
      <cdr:y>0.75806</cdr:y>
    </cdr:from>
    <cdr:to>
      <cdr:x>0.97345</cdr:x>
      <cdr:y>0.83871</cdr:y>
    </cdr:to>
    <cdr:sp macro="" textlink="">
      <cdr:nvSpPr>
        <cdr:cNvPr id="5" name="TextBox 4"/>
        <cdr:cNvSpPr txBox="1"/>
      </cdr:nvSpPr>
      <cdr:spPr>
        <a:xfrm xmlns:a="http://schemas.openxmlformats.org/drawingml/2006/main">
          <a:off x="762038" y="3581400"/>
          <a:ext cx="7619951" cy="381002"/>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nchor="ctr" anchorCtr="0"/>
        <a:lstStyle xmlns:a="http://schemas.openxmlformats.org/drawingml/2006/main"/>
        <a:p xmlns:a="http://schemas.openxmlformats.org/drawingml/2006/main">
          <a:r>
            <a:rPr lang="en-US" sz="1400" b="1" dirty="0" smtClean="0">
              <a:solidFill>
                <a:schemeClr val="tx1"/>
              </a:solidFill>
            </a:rPr>
            <a:t>Median survival (years): 1982-1991=1.9; 1992-2001=5.8; 2002-2005=NA; 2006-6/2012=NA</a:t>
          </a:r>
        </a:p>
      </cdr:txBody>
    </cdr:sp>
  </cdr:relSizeAnchor>
  <cdr:relSizeAnchor xmlns:cdr="http://schemas.openxmlformats.org/drawingml/2006/chartDrawing">
    <cdr:from>
      <cdr:x>0.17699</cdr:x>
      <cdr:y>0.04839</cdr:y>
    </cdr:from>
    <cdr:to>
      <cdr:x>0.72566</cdr:x>
      <cdr:y>0.15914</cdr:y>
    </cdr:to>
    <cdr:sp macro="" textlink="">
      <cdr:nvSpPr>
        <cdr:cNvPr id="3" name="TextBox 8"/>
        <cdr:cNvSpPr txBox="1"/>
      </cdr:nvSpPr>
      <cdr:spPr>
        <a:xfrm xmlns:a="http://schemas.openxmlformats.org/drawingml/2006/main">
          <a:off x="1523990" y="228614"/>
          <a:ext cx="4724410" cy="52322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400" b="1" dirty="0" smtClean="0">
              <a:solidFill>
                <a:srgbClr val="FFFF00"/>
              </a:solidFill>
            </a:rPr>
            <a:t>All pair-wise comparisons were significant at p &lt; 0.05 except 2002-2005 vs. 2006-6/2012.</a:t>
          </a:r>
          <a:endParaRPr lang="en-US" sz="1400" b="1" dirty="0">
            <a:solidFill>
              <a:srgbClr val="FFFF00"/>
            </a:solidFill>
          </a:endParaRPr>
        </a:p>
      </cdr:txBody>
    </cdr:sp>
  </cdr:relSizeAnchor>
</c:userShapes>
</file>

<file path=ppt/drawings/drawing61.xml><?xml version="1.0" encoding="utf-8"?>
<c:userShapes xmlns:c="http://schemas.openxmlformats.org/drawingml/2006/chart">
  <cdr:relSizeAnchor xmlns:cdr="http://schemas.openxmlformats.org/drawingml/2006/chartDrawing">
    <cdr:from>
      <cdr:x>0.0885</cdr:x>
      <cdr:y>0.74194</cdr:y>
    </cdr:from>
    <cdr:to>
      <cdr:x>0.97345</cdr:x>
      <cdr:y>0.83871</cdr:y>
    </cdr:to>
    <cdr:sp macro="" textlink="">
      <cdr:nvSpPr>
        <cdr:cNvPr id="5" name="TextBox 4"/>
        <cdr:cNvSpPr txBox="1"/>
      </cdr:nvSpPr>
      <cdr:spPr>
        <a:xfrm xmlns:a="http://schemas.openxmlformats.org/drawingml/2006/main">
          <a:off x="762000" y="3505221"/>
          <a:ext cx="7620000" cy="457181"/>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nchor="ctr" anchorCtr="0"/>
        <a:lstStyle xmlns:a="http://schemas.openxmlformats.org/drawingml/2006/main"/>
        <a:p xmlns:a="http://schemas.openxmlformats.org/drawingml/2006/main">
          <a:r>
            <a:rPr lang="en-US" sz="1400" b="1" dirty="0" smtClean="0">
              <a:solidFill>
                <a:schemeClr val="tx1"/>
              </a:solidFill>
            </a:rPr>
            <a:t>Median survival (years): 1982-1991=2.1; 1992-2001=4.5; 2002-2005=NA; 2006-6/2012=NA</a:t>
          </a:r>
        </a:p>
      </cdr:txBody>
    </cdr:sp>
  </cdr:relSizeAnchor>
  <cdr:relSizeAnchor xmlns:cdr="http://schemas.openxmlformats.org/drawingml/2006/chartDrawing">
    <cdr:from>
      <cdr:x>0.17699</cdr:x>
      <cdr:y>0.04839</cdr:y>
    </cdr:from>
    <cdr:to>
      <cdr:x>0.74336</cdr:x>
      <cdr:y>0.11354</cdr:y>
    </cdr:to>
    <cdr:sp macro="" textlink="">
      <cdr:nvSpPr>
        <cdr:cNvPr id="3" name="TextBox 8"/>
        <cdr:cNvSpPr txBox="1"/>
      </cdr:nvSpPr>
      <cdr:spPr>
        <a:xfrm xmlns:a="http://schemas.openxmlformats.org/drawingml/2006/main">
          <a:off x="1523990" y="228614"/>
          <a:ext cx="4876786"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400" b="1" dirty="0" smtClean="0">
              <a:solidFill>
                <a:srgbClr val="FFFF00"/>
              </a:solidFill>
            </a:rPr>
            <a:t>No pair-wise comparisons were significant at p &lt; 0.05.</a:t>
          </a:r>
          <a:endParaRPr lang="en-US" sz="1400" b="1" dirty="0">
            <a:solidFill>
              <a:srgbClr val="FFFF00"/>
            </a:solidFill>
          </a:endParaRPr>
        </a:p>
      </cdr:txBody>
    </cdr:sp>
  </cdr:relSizeAnchor>
</c:userShapes>
</file>

<file path=ppt/drawings/drawing62.xml><?xml version="1.0" encoding="utf-8"?>
<c:userShapes xmlns:c="http://schemas.openxmlformats.org/drawingml/2006/chart">
  <cdr:relSizeAnchor xmlns:cdr="http://schemas.openxmlformats.org/drawingml/2006/chartDrawing">
    <cdr:from>
      <cdr:x>0.0885</cdr:x>
      <cdr:y>0.74194</cdr:y>
    </cdr:from>
    <cdr:to>
      <cdr:x>0.97345</cdr:x>
      <cdr:y>0.83871</cdr:y>
    </cdr:to>
    <cdr:sp macro="" textlink="">
      <cdr:nvSpPr>
        <cdr:cNvPr id="5" name="TextBox 4"/>
        <cdr:cNvSpPr txBox="1"/>
      </cdr:nvSpPr>
      <cdr:spPr>
        <a:xfrm xmlns:a="http://schemas.openxmlformats.org/drawingml/2006/main">
          <a:off x="762000" y="3505221"/>
          <a:ext cx="7620000" cy="457181"/>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nchor="ctr" anchorCtr="0"/>
        <a:lstStyle xmlns:a="http://schemas.openxmlformats.org/drawingml/2006/main"/>
        <a:p xmlns:a="http://schemas.openxmlformats.org/drawingml/2006/main">
          <a:r>
            <a:rPr lang="en-US" sz="1400" b="1" dirty="0" smtClean="0">
              <a:solidFill>
                <a:schemeClr val="tx1"/>
              </a:solidFill>
            </a:rPr>
            <a:t>Median survival (years): 1982-1991=4.6; 1992-2001=6.4; 2002-2005=NA; 2006-6/2012=NA</a:t>
          </a:r>
        </a:p>
      </cdr:txBody>
    </cdr:sp>
  </cdr:relSizeAnchor>
  <cdr:relSizeAnchor xmlns:cdr="http://schemas.openxmlformats.org/drawingml/2006/chartDrawing">
    <cdr:from>
      <cdr:x>0.17699</cdr:x>
      <cdr:y>0.04839</cdr:y>
    </cdr:from>
    <cdr:to>
      <cdr:x>0.74336</cdr:x>
      <cdr:y>0.15914</cdr:y>
    </cdr:to>
    <cdr:sp macro="" textlink="">
      <cdr:nvSpPr>
        <cdr:cNvPr id="3" name="TextBox 8"/>
        <cdr:cNvSpPr txBox="1"/>
      </cdr:nvSpPr>
      <cdr:spPr>
        <a:xfrm xmlns:a="http://schemas.openxmlformats.org/drawingml/2006/main">
          <a:off x="1524000" y="228600"/>
          <a:ext cx="4876800"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400" b="1" dirty="0" smtClean="0">
              <a:solidFill>
                <a:srgbClr val="FFFF00"/>
              </a:solidFill>
            </a:rPr>
            <a:t>All pair-wise comparisons were significant at p &lt; 0.05 except 2002-2005 vs. 2006-6/2012.</a:t>
          </a:r>
          <a:endParaRPr lang="en-US" sz="1400" b="1" dirty="0">
            <a:solidFill>
              <a:srgbClr val="FFFF00"/>
            </a:solidFill>
          </a:endParaRPr>
        </a:p>
      </cdr:txBody>
    </cdr:sp>
  </cdr:relSizeAnchor>
</c:userShapes>
</file>

<file path=ppt/drawings/drawing63.xml><?xml version="1.0" encoding="utf-8"?>
<c:userShapes xmlns:c="http://schemas.openxmlformats.org/drawingml/2006/chart">
  <cdr:relSizeAnchor xmlns:cdr="http://schemas.openxmlformats.org/drawingml/2006/chartDrawing">
    <cdr:from>
      <cdr:x>0.0885</cdr:x>
      <cdr:y>0.75806</cdr:y>
    </cdr:from>
    <cdr:to>
      <cdr:x>0.9646</cdr:x>
      <cdr:y>0.83871</cdr:y>
    </cdr:to>
    <cdr:sp macro="" textlink="">
      <cdr:nvSpPr>
        <cdr:cNvPr id="5" name="TextBox 4"/>
        <cdr:cNvSpPr txBox="1"/>
      </cdr:nvSpPr>
      <cdr:spPr>
        <a:xfrm xmlns:a="http://schemas.openxmlformats.org/drawingml/2006/main">
          <a:off x="762039" y="3581400"/>
          <a:ext cx="7543762" cy="381002"/>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nchor="ctr" anchorCtr="0"/>
        <a:lstStyle xmlns:a="http://schemas.openxmlformats.org/drawingml/2006/main"/>
        <a:p xmlns:a="http://schemas.openxmlformats.org/drawingml/2006/main">
          <a:r>
            <a:rPr lang="en-US" sz="1400" b="1" dirty="0" smtClean="0">
              <a:solidFill>
                <a:schemeClr val="tx1"/>
              </a:solidFill>
            </a:rPr>
            <a:t>Median survival (years): 1982-1991=0.6; 1992-2001=3.8; 2002-2005=NA; 2006-6/2012=NA</a:t>
          </a:r>
        </a:p>
      </cdr:txBody>
    </cdr:sp>
  </cdr:relSizeAnchor>
  <cdr:relSizeAnchor xmlns:cdr="http://schemas.openxmlformats.org/drawingml/2006/chartDrawing">
    <cdr:from>
      <cdr:x>0.22124</cdr:x>
      <cdr:y>0.04308</cdr:y>
    </cdr:from>
    <cdr:to>
      <cdr:x>0.69911</cdr:x>
      <cdr:y>0.19943</cdr:y>
    </cdr:to>
    <cdr:sp macro="" textlink="">
      <cdr:nvSpPr>
        <cdr:cNvPr id="3" name="TextBox 8"/>
        <cdr:cNvSpPr txBox="1"/>
      </cdr:nvSpPr>
      <cdr:spPr>
        <a:xfrm xmlns:a="http://schemas.openxmlformats.org/drawingml/2006/main">
          <a:off x="1905000" y="203519"/>
          <a:ext cx="4114748" cy="7386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400" b="1" dirty="0" smtClean="0">
              <a:solidFill>
                <a:srgbClr val="FFFF00"/>
              </a:solidFill>
            </a:rPr>
            <a:t>All pair-wise comparisons were significant at p &lt; 0.05 except 1982-1991 vs. 1992-2001 and 2002-2005 vs. 2006-6/2012.</a:t>
          </a:r>
          <a:endParaRPr lang="en-US" sz="1400" b="1" dirty="0">
            <a:solidFill>
              <a:srgbClr val="FFFF00"/>
            </a:solidFill>
          </a:endParaRPr>
        </a:p>
      </cdr:txBody>
    </cdr:sp>
  </cdr:relSizeAnchor>
</c:userShapes>
</file>

<file path=ppt/drawings/drawing64.xml><?xml version="1.0" encoding="utf-8"?>
<c:userShapes xmlns:c="http://schemas.openxmlformats.org/drawingml/2006/chart">
  <cdr:relSizeAnchor xmlns:cdr="http://schemas.openxmlformats.org/drawingml/2006/chartDrawing">
    <cdr:from>
      <cdr:x>0.0885</cdr:x>
      <cdr:y>0.74194</cdr:y>
    </cdr:from>
    <cdr:to>
      <cdr:x>0.97345</cdr:x>
      <cdr:y>0.83871</cdr:y>
    </cdr:to>
    <cdr:sp macro="" textlink="">
      <cdr:nvSpPr>
        <cdr:cNvPr id="5" name="TextBox 4"/>
        <cdr:cNvSpPr txBox="1"/>
      </cdr:nvSpPr>
      <cdr:spPr>
        <a:xfrm xmlns:a="http://schemas.openxmlformats.org/drawingml/2006/main">
          <a:off x="762000" y="3505221"/>
          <a:ext cx="7620000" cy="457181"/>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nchor="ctr" anchorCtr="0"/>
        <a:lstStyle xmlns:a="http://schemas.openxmlformats.org/drawingml/2006/main"/>
        <a:p xmlns:a="http://schemas.openxmlformats.org/drawingml/2006/main">
          <a:r>
            <a:rPr lang="en-US" sz="1400" b="1" dirty="0" smtClean="0">
              <a:solidFill>
                <a:schemeClr val="tx1"/>
              </a:solidFill>
            </a:rPr>
            <a:t>Median survival (years): 1982-1991=1.9; 1992-2001=5.8; 2002-2005=NA; 2006-6/2012=NA</a:t>
          </a:r>
        </a:p>
      </cdr:txBody>
    </cdr:sp>
  </cdr:relSizeAnchor>
  <cdr:relSizeAnchor xmlns:cdr="http://schemas.openxmlformats.org/drawingml/2006/chartDrawing">
    <cdr:from>
      <cdr:x>0.20354</cdr:x>
      <cdr:y>0.04308</cdr:y>
    </cdr:from>
    <cdr:to>
      <cdr:x>0.9292</cdr:x>
      <cdr:y>0.15383</cdr:y>
    </cdr:to>
    <cdr:sp macro="" textlink="">
      <cdr:nvSpPr>
        <cdr:cNvPr id="3" name="TextBox 8"/>
        <cdr:cNvSpPr txBox="1"/>
      </cdr:nvSpPr>
      <cdr:spPr>
        <a:xfrm xmlns:a="http://schemas.openxmlformats.org/drawingml/2006/main">
          <a:off x="1752600" y="203519"/>
          <a:ext cx="6248400"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400" b="1" dirty="0" smtClean="0">
              <a:solidFill>
                <a:srgbClr val="FFFF00"/>
              </a:solidFill>
            </a:rPr>
            <a:t>All pair-wise comparisons with 1982-1991 were significant at p &lt; 0.05. No other pair-wise comparisons were significant at p &lt; 0.05.</a:t>
          </a:r>
          <a:endParaRPr lang="en-US" sz="1400" b="1" dirty="0">
            <a:solidFill>
              <a:srgbClr val="FFFF00"/>
            </a:solidFill>
          </a:endParaRPr>
        </a:p>
      </cdr:txBody>
    </cdr:sp>
  </cdr:relSizeAnchor>
</c:userShapes>
</file>

<file path=ppt/drawings/drawing65.xml><?xml version="1.0" encoding="utf-8"?>
<c:userShapes xmlns:c="http://schemas.openxmlformats.org/drawingml/2006/chart">
  <cdr:relSizeAnchor xmlns:cdr="http://schemas.openxmlformats.org/drawingml/2006/chartDrawing">
    <cdr:from>
      <cdr:x>0.0885</cdr:x>
      <cdr:y>0.72581</cdr:y>
    </cdr:from>
    <cdr:to>
      <cdr:x>0.9646</cdr:x>
      <cdr:y>0.82258</cdr:y>
    </cdr:to>
    <cdr:sp macro="" textlink="">
      <cdr:nvSpPr>
        <cdr:cNvPr id="5" name="TextBox 4"/>
        <cdr:cNvSpPr txBox="1"/>
      </cdr:nvSpPr>
      <cdr:spPr>
        <a:xfrm xmlns:a="http://schemas.openxmlformats.org/drawingml/2006/main">
          <a:off x="762000" y="3429017"/>
          <a:ext cx="7543785" cy="457180"/>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lIns="45720" rIns="45720" rtlCol="0" anchor="ctr" anchorCtr="0"/>
        <a:lstStyle xmlns:a="http://schemas.openxmlformats.org/drawingml/2006/main"/>
        <a:p xmlns:a="http://schemas.openxmlformats.org/drawingml/2006/main">
          <a:r>
            <a:rPr lang="en-US" sz="1400" b="1" dirty="0" smtClean="0">
              <a:solidFill>
                <a:schemeClr val="tx1"/>
              </a:solidFill>
            </a:rPr>
            <a:t>Median survival (years): 1982-1991=9.1; 1992-2001=11.6; 2002-2005=NA; 2006-6/2012=NA</a:t>
          </a:r>
        </a:p>
      </cdr:txBody>
    </cdr:sp>
  </cdr:relSizeAnchor>
</c:userShapes>
</file>

<file path=ppt/drawings/drawing66.xml><?xml version="1.0" encoding="utf-8"?>
<c:userShapes xmlns:c="http://schemas.openxmlformats.org/drawingml/2006/chart">
  <cdr:relSizeAnchor xmlns:cdr="http://schemas.openxmlformats.org/drawingml/2006/chartDrawing">
    <cdr:from>
      <cdr:x>0.34513</cdr:x>
      <cdr:y>0.03226</cdr:y>
    </cdr:from>
    <cdr:to>
      <cdr:x>0.94883</cdr:x>
      <cdr:y>0.18861</cdr:y>
    </cdr:to>
    <cdr:sp macro="" textlink="">
      <cdr:nvSpPr>
        <cdr:cNvPr id="2" name="TextBox 8"/>
        <cdr:cNvSpPr txBox="1"/>
      </cdr:nvSpPr>
      <cdr:spPr>
        <a:xfrm xmlns:a="http://schemas.openxmlformats.org/drawingml/2006/main">
          <a:off x="2971800" y="152400"/>
          <a:ext cx="5198224" cy="738664"/>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smtClean="0">
              <a:solidFill>
                <a:srgbClr val="FFFF00"/>
              </a:solidFill>
            </a:rPr>
            <a:t>No pair-wise comparisons were significant at p &lt; 0.05 except Primary/Cigarette history vs. </a:t>
          </a:r>
          <a:r>
            <a:rPr lang="en-US" sz="1400" b="1" dirty="0" err="1" smtClean="0">
              <a:solidFill>
                <a:srgbClr val="FFFF00"/>
              </a:solidFill>
            </a:rPr>
            <a:t>Retx</a:t>
          </a:r>
          <a:r>
            <a:rPr lang="en-US" sz="1400" b="1" dirty="0" smtClean="0">
              <a:solidFill>
                <a:srgbClr val="FFFF00"/>
              </a:solidFill>
            </a:rPr>
            <a:t>/No cigarette history and Primary/No cigarette history vs. </a:t>
          </a:r>
          <a:r>
            <a:rPr lang="en-US" sz="1400" b="1" dirty="0" err="1" smtClean="0">
              <a:solidFill>
                <a:srgbClr val="FFFF00"/>
              </a:solidFill>
            </a:rPr>
            <a:t>Retx</a:t>
          </a:r>
          <a:r>
            <a:rPr lang="en-US" sz="1400" b="1" dirty="0" smtClean="0">
              <a:solidFill>
                <a:srgbClr val="FFFF00"/>
              </a:solidFill>
            </a:rPr>
            <a:t> groups.</a:t>
          </a:r>
          <a:endParaRPr lang="en-US" sz="1400" b="1" dirty="0">
            <a:solidFill>
              <a:srgbClr val="FFFF00"/>
            </a:solidFill>
          </a:endParaRPr>
        </a:p>
      </cdr:txBody>
    </cdr:sp>
  </cdr:relSizeAnchor>
</c:userShapes>
</file>

<file path=ppt/drawings/drawing67.xml><?xml version="1.0" encoding="utf-8"?>
<c:userShapes xmlns:c="http://schemas.openxmlformats.org/drawingml/2006/chart">
  <cdr:relSizeAnchor xmlns:cdr="http://schemas.openxmlformats.org/drawingml/2006/chartDrawing">
    <cdr:from>
      <cdr:x>0.17318</cdr:x>
      <cdr:y>0.91452</cdr:y>
    </cdr:from>
    <cdr:to>
      <cdr:x>0.40796</cdr:x>
      <cdr:y>0.99102</cdr:y>
    </cdr:to>
    <cdr:sp macro="" textlink="">
      <cdr:nvSpPr>
        <cdr:cNvPr id="2" name="TextBox 1"/>
        <cdr:cNvSpPr txBox="1"/>
      </cdr:nvSpPr>
      <cdr:spPr>
        <a:xfrm xmlns:a="http://schemas.openxmlformats.org/drawingml/2006/main">
          <a:off x="1517537" y="4250889"/>
          <a:ext cx="2057400" cy="3555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700" b="1" dirty="0" smtClean="0">
              <a:solidFill>
                <a:srgbClr val="FFFF00"/>
              </a:solidFill>
            </a:rPr>
            <a:t>Primary</a:t>
          </a:r>
          <a:endParaRPr lang="en-US" sz="1700" b="1" dirty="0">
            <a:solidFill>
              <a:srgbClr val="FFFF00"/>
            </a:solidFill>
          </a:endParaRPr>
        </a:p>
      </cdr:txBody>
    </cdr:sp>
  </cdr:relSizeAnchor>
  <cdr:relSizeAnchor xmlns:cdr="http://schemas.openxmlformats.org/drawingml/2006/chartDrawing">
    <cdr:from>
      <cdr:x>0.69565</cdr:x>
      <cdr:y>0.92186</cdr:y>
    </cdr:from>
    <cdr:to>
      <cdr:x>0.93043</cdr:x>
      <cdr:y>0.99836</cdr:y>
    </cdr:to>
    <cdr:sp macro="" textlink="">
      <cdr:nvSpPr>
        <cdr:cNvPr id="3" name="TextBox 1"/>
        <cdr:cNvSpPr txBox="1"/>
      </cdr:nvSpPr>
      <cdr:spPr>
        <a:xfrm xmlns:a="http://schemas.openxmlformats.org/drawingml/2006/main">
          <a:off x="6096000" y="4284982"/>
          <a:ext cx="2057400" cy="3555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700" b="1" dirty="0" smtClean="0">
              <a:solidFill>
                <a:srgbClr val="FFFF00"/>
              </a:solidFill>
            </a:rPr>
            <a:t>Retransplant</a:t>
          </a:r>
          <a:endParaRPr lang="en-US" sz="1700" b="1" dirty="0">
            <a:solidFill>
              <a:srgbClr val="FFFF00"/>
            </a:solidFill>
          </a:endParaRPr>
        </a:p>
      </cdr:txBody>
    </cdr:sp>
  </cdr:relSizeAnchor>
</c:userShapes>
</file>

<file path=ppt/drawings/drawing68.xml><?xml version="1.0" encoding="utf-8"?>
<c:userShapes xmlns:c="http://schemas.openxmlformats.org/drawingml/2006/chart">
  <cdr:relSizeAnchor xmlns:cdr="http://schemas.openxmlformats.org/drawingml/2006/chartDrawing">
    <cdr:from>
      <cdr:x>0.17897</cdr:x>
      <cdr:y>0.92308</cdr:y>
    </cdr:from>
    <cdr:to>
      <cdr:x>0.41376</cdr:x>
      <cdr:y>1</cdr:y>
    </cdr:to>
    <cdr:sp macro="" textlink="">
      <cdr:nvSpPr>
        <cdr:cNvPr id="2" name="TextBox 1"/>
        <cdr:cNvSpPr txBox="1"/>
      </cdr:nvSpPr>
      <cdr:spPr>
        <a:xfrm xmlns:a="http://schemas.openxmlformats.org/drawingml/2006/main">
          <a:off x="1568337" y="4301689"/>
          <a:ext cx="2057400" cy="3555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700" b="1" dirty="0" smtClean="0">
              <a:solidFill>
                <a:srgbClr val="FFFF00"/>
              </a:solidFill>
            </a:rPr>
            <a:t>Primary</a:t>
          </a:r>
          <a:endParaRPr lang="en-US" sz="1700" b="1" dirty="0">
            <a:solidFill>
              <a:srgbClr val="FFFF00"/>
            </a:solidFill>
          </a:endParaRPr>
        </a:p>
      </cdr:txBody>
    </cdr:sp>
  </cdr:relSizeAnchor>
  <cdr:relSizeAnchor xmlns:cdr="http://schemas.openxmlformats.org/drawingml/2006/chartDrawing">
    <cdr:from>
      <cdr:x>0.71592</cdr:x>
      <cdr:y>0.92308</cdr:y>
    </cdr:from>
    <cdr:to>
      <cdr:x>0.9507</cdr:x>
      <cdr:y>1</cdr:y>
    </cdr:to>
    <cdr:sp macro="" textlink="">
      <cdr:nvSpPr>
        <cdr:cNvPr id="3" name="TextBox 1"/>
        <cdr:cNvSpPr txBox="1"/>
      </cdr:nvSpPr>
      <cdr:spPr>
        <a:xfrm xmlns:a="http://schemas.openxmlformats.org/drawingml/2006/main">
          <a:off x="6273570" y="4267207"/>
          <a:ext cx="2057400" cy="3555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700" b="1" dirty="0" smtClean="0">
              <a:solidFill>
                <a:srgbClr val="FFFF00"/>
              </a:solidFill>
            </a:rPr>
            <a:t>Primary</a:t>
          </a:r>
          <a:endParaRPr lang="en-US" sz="1700" b="1" dirty="0">
            <a:solidFill>
              <a:srgbClr val="FFFF00"/>
            </a:solidFill>
          </a:endParaRPr>
        </a:p>
      </cdr:txBody>
    </cdr:sp>
  </cdr:relSizeAnchor>
</c:userShapes>
</file>

<file path=ppt/drawings/drawing69.xml><?xml version="1.0" encoding="utf-8"?>
<c:userShapes xmlns:c="http://schemas.openxmlformats.org/drawingml/2006/chart">
  <cdr:relSizeAnchor xmlns:cdr="http://schemas.openxmlformats.org/drawingml/2006/chartDrawing">
    <cdr:from>
      <cdr:x>0.14783</cdr:x>
      <cdr:y>0.91508</cdr:y>
    </cdr:from>
    <cdr:to>
      <cdr:x>0.38261</cdr:x>
      <cdr:y>0.99046</cdr:y>
    </cdr:to>
    <cdr:sp macro="" textlink="">
      <cdr:nvSpPr>
        <cdr:cNvPr id="2" name="TextBox 1"/>
        <cdr:cNvSpPr txBox="1"/>
      </cdr:nvSpPr>
      <cdr:spPr>
        <a:xfrm xmlns:a="http://schemas.openxmlformats.org/drawingml/2006/main">
          <a:off x="1295400" y="4316211"/>
          <a:ext cx="2057400" cy="3555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700" b="1" dirty="0" smtClean="0">
              <a:solidFill>
                <a:srgbClr val="FFFF00"/>
              </a:solidFill>
            </a:rPr>
            <a:t>Primary</a:t>
          </a:r>
          <a:endParaRPr lang="en-US" sz="1700" b="1" dirty="0">
            <a:solidFill>
              <a:srgbClr val="FFFF00"/>
            </a:solidFill>
          </a:endParaRPr>
        </a:p>
      </cdr:txBody>
    </cdr:sp>
  </cdr:relSizeAnchor>
  <cdr:relSizeAnchor xmlns:cdr="http://schemas.openxmlformats.org/drawingml/2006/chartDrawing">
    <cdr:from>
      <cdr:x>0.71592</cdr:x>
      <cdr:y>0.92461</cdr:y>
    </cdr:from>
    <cdr:to>
      <cdr:x>0.9507</cdr:x>
      <cdr:y>1</cdr:y>
    </cdr:to>
    <cdr:sp macro="" textlink="">
      <cdr:nvSpPr>
        <cdr:cNvPr id="3" name="TextBox 1"/>
        <cdr:cNvSpPr txBox="1"/>
      </cdr:nvSpPr>
      <cdr:spPr>
        <a:xfrm xmlns:a="http://schemas.openxmlformats.org/drawingml/2006/main">
          <a:off x="6273570" y="4361189"/>
          <a:ext cx="2057400" cy="3555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700" b="1" dirty="0" smtClean="0">
              <a:solidFill>
                <a:srgbClr val="FFFF00"/>
              </a:solidFill>
            </a:rPr>
            <a:t>Retransplant</a:t>
          </a:r>
          <a:endParaRPr lang="en-US" sz="1700" b="1" dirty="0">
            <a:solidFill>
              <a:srgbClr val="FFFF00"/>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0.31343</cdr:x>
      <cdr:y>0.85965</cdr:y>
    </cdr:from>
    <cdr:to>
      <cdr:x>0.70149</cdr:x>
      <cdr:y>0.96491</cdr:y>
    </cdr:to>
    <cdr:sp macro="" textlink="">
      <cdr:nvSpPr>
        <cdr:cNvPr id="3" name="TextBox 2"/>
        <cdr:cNvSpPr txBox="1"/>
      </cdr:nvSpPr>
      <cdr:spPr>
        <a:xfrm xmlns:a="http://schemas.openxmlformats.org/drawingml/2006/main">
          <a:off x="1600200" y="3733800"/>
          <a:ext cx="19812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Other</a:t>
          </a:r>
          <a:endParaRPr lang="en-US" sz="1500" b="1" dirty="0">
            <a:solidFill>
              <a:srgbClr val="FFFF00"/>
            </a:solidFill>
          </a:endParaRPr>
        </a:p>
      </cdr:txBody>
    </cdr:sp>
  </cdr:relSizeAnchor>
</c:userShapes>
</file>

<file path=ppt/drawings/drawing70.xml><?xml version="1.0" encoding="utf-8"?>
<c:userShapes xmlns:c="http://schemas.openxmlformats.org/drawingml/2006/chart">
  <cdr:relSizeAnchor xmlns:cdr="http://schemas.openxmlformats.org/drawingml/2006/chartDrawing">
    <cdr:from>
      <cdr:x>0.48673</cdr:x>
      <cdr:y>0.04912</cdr:y>
    </cdr:from>
    <cdr:to>
      <cdr:x>0.9646</cdr:x>
      <cdr:y>0.16667</cdr:y>
    </cdr:to>
    <cdr:sp macro="" textlink="">
      <cdr:nvSpPr>
        <cdr:cNvPr id="2" name="TextBox 1"/>
        <cdr:cNvSpPr txBox="1"/>
      </cdr:nvSpPr>
      <cdr:spPr>
        <a:xfrm xmlns:a="http://schemas.openxmlformats.org/drawingml/2006/main">
          <a:off x="4191000" y="224565"/>
          <a:ext cx="4114766" cy="537435"/>
        </a:xfrm>
        <a:prstGeom xmlns:a="http://schemas.openxmlformats.org/drawingml/2006/main" prst="rect">
          <a:avLst/>
        </a:prstGeom>
        <a:solidFill xmlns:a="http://schemas.openxmlformats.org/drawingml/2006/main">
          <a:schemeClr val="bg2"/>
        </a:solidFill>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tx1"/>
              </a:solidFill>
            </a:rPr>
            <a:t>* Severe renal dysfunction = </a:t>
          </a:r>
          <a:r>
            <a:rPr lang="en-US" sz="1400" b="1" dirty="0" err="1">
              <a:solidFill>
                <a:schemeClr val="tx1"/>
              </a:solidFill>
            </a:rPr>
            <a:t>Creatinine</a:t>
          </a:r>
          <a:r>
            <a:rPr lang="en-US" sz="1400" b="1" dirty="0">
              <a:solidFill>
                <a:schemeClr val="tx1"/>
              </a:solidFill>
            </a:rPr>
            <a:t> &gt; 2.5 mg/dl (221 </a:t>
          </a:r>
          <a:r>
            <a:rPr lang="en-US" sz="1400" b="1" dirty="0" err="1">
              <a:solidFill>
                <a:schemeClr val="tx1"/>
              </a:solidFill>
            </a:rPr>
            <a:t>μmol</a:t>
          </a:r>
          <a:r>
            <a:rPr lang="en-US" sz="1400" b="1" dirty="0">
              <a:solidFill>
                <a:schemeClr val="tx1"/>
              </a:solidFill>
            </a:rPr>
            <a:t>/L), dialysis or renal transplant</a:t>
          </a:r>
        </a:p>
      </cdr:txBody>
    </cdr:sp>
  </cdr:relSizeAnchor>
</c:userShapes>
</file>

<file path=ppt/drawings/drawing8.xml><?xml version="1.0" encoding="utf-8"?>
<c:userShapes xmlns:c="http://schemas.openxmlformats.org/drawingml/2006/chart">
  <cdr:relSizeAnchor xmlns:cdr="http://schemas.openxmlformats.org/drawingml/2006/chartDrawing">
    <cdr:from>
      <cdr:x>0.24194</cdr:x>
      <cdr:y>0.8913</cdr:y>
    </cdr:from>
    <cdr:to>
      <cdr:x>0.63</cdr:x>
      <cdr:y>0.99656</cdr:y>
    </cdr:to>
    <cdr:sp macro="" textlink="">
      <cdr:nvSpPr>
        <cdr:cNvPr id="3" name="TextBox 2"/>
        <cdr:cNvSpPr txBox="1"/>
      </cdr:nvSpPr>
      <cdr:spPr>
        <a:xfrm xmlns:a="http://schemas.openxmlformats.org/drawingml/2006/main">
          <a:off x="1143000" y="3124200"/>
          <a:ext cx="1833351" cy="3689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Europe</a:t>
          </a:r>
          <a:endParaRPr lang="en-US" sz="1500" b="1" dirty="0">
            <a:solidFill>
              <a:srgbClr val="FFFF00"/>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0.31343</cdr:x>
      <cdr:y>0.85965</cdr:y>
    </cdr:from>
    <cdr:to>
      <cdr:x>0.70149</cdr:x>
      <cdr:y>0.96491</cdr:y>
    </cdr:to>
    <cdr:sp macro="" textlink="">
      <cdr:nvSpPr>
        <cdr:cNvPr id="3" name="TextBox 2"/>
        <cdr:cNvSpPr txBox="1"/>
      </cdr:nvSpPr>
      <cdr:spPr>
        <a:xfrm xmlns:a="http://schemas.openxmlformats.org/drawingml/2006/main">
          <a:off x="1600200" y="3733800"/>
          <a:ext cx="19812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Other</a:t>
          </a:r>
          <a:endParaRPr lang="en-US" sz="1500" b="1" dirty="0">
            <a:solidFill>
              <a:srgbClr val="FFFF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59255E-B7F2-4609-A598-10EEBAA7217E}" type="datetimeFigureOut">
              <a:rPr lang="en-US" smtClean="0"/>
              <a:pPr/>
              <a:t>10/1/2014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FBB1FB-AC70-4579-BA4D-6720E6A05D35}" type="slidenum">
              <a:rPr lang="en-US" smtClean="0"/>
              <a:pPr/>
              <a:t>‹#›</a:t>
            </a:fld>
            <a:endParaRPr lang="en-US"/>
          </a:p>
        </p:txBody>
      </p:sp>
    </p:spTree>
    <p:extLst>
      <p:ext uri="{BB962C8B-B14F-4D97-AF65-F5344CB8AC3E}">
        <p14:creationId xmlns:p14="http://schemas.microsoft.com/office/powerpoint/2010/main" val="3502658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a:t>
            </a:fld>
            <a:endParaRPr lang="en-US"/>
          </a:p>
        </p:txBody>
      </p:sp>
    </p:spTree>
    <p:extLst>
      <p:ext uri="{BB962C8B-B14F-4D97-AF65-F5344CB8AC3E}">
        <p14:creationId xmlns:p14="http://schemas.microsoft.com/office/powerpoint/2010/main" val="2214924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a:t>
            </a:fld>
            <a:endParaRPr lang="en-US"/>
          </a:p>
        </p:txBody>
      </p:sp>
    </p:spTree>
    <p:extLst>
      <p:ext uri="{BB962C8B-B14F-4D97-AF65-F5344CB8AC3E}">
        <p14:creationId xmlns:p14="http://schemas.microsoft.com/office/powerpoint/2010/main" val="340962872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101</a:t>
            </a:fld>
            <a:endParaRPr lang="en-US"/>
          </a:p>
        </p:txBody>
      </p:sp>
    </p:spTree>
    <p:extLst>
      <p:ext uri="{BB962C8B-B14F-4D97-AF65-F5344CB8AC3E}">
        <p14:creationId xmlns:p14="http://schemas.microsoft.com/office/powerpoint/2010/main" val="112508586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Conditional survival was performed by limiting the group of patients analyzed to those who have survived to at least 1 year.  Thus it is possible to examine longer term survival after excluding early deaths.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102</a:t>
            </a:fld>
            <a:endParaRPr lang="en-US"/>
          </a:p>
        </p:txBody>
      </p:sp>
    </p:spTree>
    <p:extLst>
      <p:ext uri="{BB962C8B-B14F-4D97-AF65-F5344CB8AC3E}">
        <p14:creationId xmlns:p14="http://schemas.microsoft.com/office/powerpoint/2010/main" val="234921962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103</a:t>
            </a:fld>
            <a:endParaRPr lang="en-US"/>
          </a:p>
        </p:txBody>
      </p:sp>
    </p:spTree>
    <p:extLst>
      <p:ext uri="{BB962C8B-B14F-4D97-AF65-F5344CB8AC3E}">
        <p14:creationId xmlns:p14="http://schemas.microsoft.com/office/powerpoint/2010/main" val="272747112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sz="1200" kern="1200" baseline="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Conditional survival was performed by limiting the group of patients analyzed to those who have survived to at least 1 year.  Thus it is possible to examine longer term survival after excluding early deaths.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104</a:t>
            </a:fld>
            <a:endParaRPr lang="en-US"/>
          </a:p>
        </p:txBody>
      </p:sp>
    </p:spTree>
    <p:extLst>
      <p:ext uri="{BB962C8B-B14F-4D97-AF65-F5344CB8AC3E}">
        <p14:creationId xmlns:p14="http://schemas.microsoft.com/office/powerpoint/2010/main" val="310701853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105</a:t>
            </a:fld>
            <a:endParaRPr lang="en-US"/>
          </a:p>
        </p:txBody>
      </p:sp>
    </p:spTree>
    <p:extLst>
      <p:ext uri="{BB962C8B-B14F-4D97-AF65-F5344CB8AC3E}">
        <p14:creationId xmlns:p14="http://schemas.microsoft.com/office/powerpoint/2010/main" val="77206964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106</a:t>
            </a:fld>
            <a:endParaRPr lang="en-US"/>
          </a:p>
        </p:txBody>
      </p:sp>
    </p:spTree>
    <p:extLst>
      <p:ext uri="{BB962C8B-B14F-4D97-AF65-F5344CB8AC3E}">
        <p14:creationId xmlns:p14="http://schemas.microsoft.com/office/powerpoint/2010/main" val="313109068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107</a:t>
            </a:fld>
            <a:endParaRPr lang="en-US"/>
          </a:p>
        </p:txBody>
      </p:sp>
    </p:spTree>
    <p:extLst>
      <p:ext uri="{BB962C8B-B14F-4D97-AF65-F5344CB8AC3E}">
        <p14:creationId xmlns:p14="http://schemas.microsoft.com/office/powerpoint/2010/main" val="378380684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108</a:t>
            </a:fld>
            <a:endParaRPr lang="en-US"/>
          </a:p>
        </p:txBody>
      </p:sp>
    </p:spTree>
    <p:extLst>
      <p:ext uri="{BB962C8B-B14F-4D97-AF65-F5344CB8AC3E}">
        <p14:creationId xmlns:p14="http://schemas.microsoft.com/office/powerpoint/2010/main" val="137963531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109</a:t>
            </a:fld>
            <a:endParaRPr lang="en-US"/>
          </a:p>
        </p:txBody>
      </p:sp>
    </p:spTree>
    <p:extLst>
      <p:ext uri="{BB962C8B-B14F-4D97-AF65-F5344CB8AC3E}">
        <p14:creationId xmlns:p14="http://schemas.microsoft.com/office/powerpoint/2010/main" val="411811670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110</a:t>
            </a:fld>
            <a:endParaRPr lang="en-US"/>
          </a:p>
        </p:txBody>
      </p:sp>
    </p:spTree>
    <p:extLst>
      <p:ext uri="{BB962C8B-B14F-4D97-AF65-F5344CB8AC3E}">
        <p14:creationId xmlns:p14="http://schemas.microsoft.com/office/powerpoint/2010/main" val="2686171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1143000" y="685800"/>
            <a:ext cx="4572000" cy="3429000"/>
          </a:xfrm>
          <a:ln/>
        </p:spPr>
      </p:sp>
      <p:sp>
        <p:nvSpPr>
          <p:cNvPr id="137219" name="Rectangle 3"/>
          <p:cNvSpPr>
            <a:spLocks noGrp="1" noChangeArrowheads="1"/>
          </p:cNvSpPr>
          <p:nvPr>
            <p:ph type="body" idx="1"/>
          </p:nvPr>
        </p:nvSpPr>
        <p:spPr>
          <a:xfrm>
            <a:off x="686731" y="4344336"/>
            <a:ext cx="5484540" cy="4113553"/>
          </a:xfrm>
          <a:ln/>
        </p:spPr>
        <p:txBody>
          <a:bodyPr/>
          <a:lstStyle/>
          <a:p>
            <a:endParaRPr lang="en-US" dirty="0" smtClean="0"/>
          </a:p>
        </p:txBody>
      </p:sp>
    </p:spTree>
    <p:extLst>
      <p:ext uri="{BB962C8B-B14F-4D97-AF65-F5344CB8AC3E}">
        <p14:creationId xmlns:p14="http://schemas.microsoft.com/office/powerpoint/2010/main" val="388518652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111</a:t>
            </a:fld>
            <a:endParaRPr lang="en-US"/>
          </a:p>
        </p:txBody>
      </p:sp>
    </p:spTree>
    <p:extLst>
      <p:ext uri="{BB962C8B-B14F-4D97-AF65-F5344CB8AC3E}">
        <p14:creationId xmlns:p14="http://schemas.microsoft.com/office/powerpoint/2010/main" val="128011640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112</a:t>
            </a:fld>
            <a:endParaRPr lang="en-US"/>
          </a:p>
        </p:txBody>
      </p:sp>
    </p:spTree>
    <p:extLst>
      <p:ext uri="{BB962C8B-B14F-4D97-AF65-F5344CB8AC3E}">
        <p14:creationId xmlns:p14="http://schemas.microsoft.com/office/powerpoint/2010/main" val="78878846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113</a:t>
            </a:fld>
            <a:endParaRPr lang="en-US"/>
          </a:p>
        </p:txBody>
      </p:sp>
    </p:spTree>
    <p:extLst>
      <p:ext uri="{BB962C8B-B14F-4D97-AF65-F5344CB8AC3E}">
        <p14:creationId xmlns:p14="http://schemas.microsoft.com/office/powerpoint/2010/main" val="18773457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114</a:t>
            </a:fld>
            <a:endParaRPr lang="en-US"/>
          </a:p>
        </p:txBody>
      </p:sp>
    </p:spTree>
    <p:extLst>
      <p:ext uri="{BB962C8B-B14F-4D97-AF65-F5344CB8AC3E}">
        <p14:creationId xmlns:p14="http://schemas.microsoft.com/office/powerpoint/2010/main" val="298784863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115</a:t>
            </a:fld>
            <a:endParaRPr lang="en-US"/>
          </a:p>
        </p:txBody>
      </p:sp>
    </p:spTree>
    <p:extLst>
      <p:ext uri="{BB962C8B-B14F-4D97-AF65-F5344CB8AC3E}">
        <p14:creationId xmlns:p14="http://schemas.microsoft.com/office/powerpoint/2010/main" val="92967760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116</a:t>
            </a:fld>
            <a:endParaRPr lang="en-US"/>
          </a:p>
        </p:txBody>
      </p:sp>
    </p:spTree>
    <p:extLst>
      <p:ext uri="{BB962C8B-B14F-4D97-AF65-F5344CB8AC3E}">
        <p14:creationId xmlns:p14="http://schemas.microsoft.com/office/powerpoint/2010/main" val="101661209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117</a:t>
            </a:fld>
            <a:endParaRPr lang="en-US"/>
          </a:p>
        </p:txBody>
      </p:sp>
    </p:spTree>
    <p:extLst>
      <p:ext uri="{BB962C8B-B14F-4D97-AF65-F5344CB8AC3E}">
        <p14:creationId xmlns:p14="http://schemas.microsoft.com/office/powerpoint/2010/main" val="382116609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a:t>
            </a:r>
            <a:r>
              <a:rPr lang="en-US" sz="1200" kern="1200" baseline="0" dirty="0" err="1" smtClean="0">
                <a:solidFill>
                  <a:schemeClr val="tx1"/>
                </a:solidFill>
                <a:latin typeface="+mn-lt"/>
                <a:ea typeface="+mn-ea"/>
                <a:cs typeface="+mn-cs"/>
              </a:rPr>
              <a:t>Scheffe’s</a:t>
            </a:r>
            <a:r>
              <a:rPr lang="en-US" sz="1200" kern="1200" baseline="0" dirty="0" smtClean="0">
                <a:solidFill>
                  <a:schemeClr val="tx1"/>
                </a:solidFill>
                <a:latin typeface="+mn-lt"/>
                <a:ea typeface="+mn-ea"/>
                <a:cs typeface="+mn-cs"/>
              </a:rPr>
              <a:t>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118</a:t>
            </a:fld>
            <a:endParaRPr lang="en-US"/>
          </a:p>
        </p:txBody>
      </p:sp>
    </p:spTree>
    <p:extLst>
      <p:ext uri="{BB962C8B-B14F-4D97-AF65-F5344CB8AC3E}">
        <p14:creationId xmlns:p14="http://schemas.microsoft.com/office/powerpoint/2010/main" val="91300690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119</a:t>
            </a:fld>
            <a:endParaRPr lang="en-US"/>
          </a:p>
        </p:txBody>
      </p:sp>
    </p:spTree>
    <p:extLst>
      <p:ext uri="{BB962C8B-B14F-4D97-AF65-F5344CB8AC3E}">
        <p14:creationId xmlns:p14="http://schemas.microsoft.com/office/powerpoint/2010/main" val="8663505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a:t>
            </a:r>
            <a:r>
              <a:rPr lang="en-US" sz="1200" kern="1200" baseline="0" dirty="0" err="1" smtClean="0">
                <a:solidFill>
                  <a:schemeClr val="tx1"/>
                </a:solidFill>
                <a:latin typeface="+mn-lt"/>
                <a:ea typeface="+mn-ea"/>
                <a:cs typeface="+mn-cs"/>
              </a:rPr>
              <a:t>Scheffe’s</a:t>
            </a:r>
            <a:r>
              <a:rPr lang="en-US" sz="1200" kern="1200" baseline="0" dirty="0" smtClean="0">
                <a:solidFill>
                  <a:schemeClr val="tx1"/>
                </a:solidFill>
                <a:latin typeface="+mn-lt"/>
                <a:ea typeface="+mn-ea"/>
                <a:cs typeface="+mn-cs"/>
              </a:rPr>
              <a:t>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120</a:t>
            </a:fld>
            <a:endParaRPr lang="en-US"/>
          </a:p>
        </p:txBody>
      </p:sp>
    </p:spTree>
    <p:extLst>
      <p:ext uri="{BB962C8B-B14F-4D97-AF65-F5344CB8AC3E}">
        <p14:creationId xmlns:p14="http://schemas.microsoft.com/office/powerpoint/2010/main" val="36746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a:t>
            </a:fld>
            <a:endParaRPr lang="en-US"/>
          </a:p>
        </p:txBody>
      </p:sp>
    </p:spTree>
    <p:extLst>
      <p:ext uri="{BB962C8B-B14F-4D97-AF65-F5344CB8AC3E}">
        <p14:creationId xmlns:p14="http://schemas.microsoft.com/office/powerpoint/2010/main" val="189911715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121</a:t>
            </a:fld>
            <a:endParaRPr lang="en-US"/>
          </a:p>
        </p:txBody>
      </p:sp>
    </p:spTree>
    <p:extLst>
      <p:ext uri="{BB962C8B-B14F-4D97-AF65-F5344CB8AC3E}">
        <p14:creationId xmlns:p14="http://schemas.microsoft.com/office/powerpoint/2010/main" val="264292847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122</a:t>
            </a:fld>
            <a:endParaRPr lang="en-US"/>
          </a:p>
        </p:txBody>
      </p:sp>
    </p:spTree>
    <p:extLst>
      <p:ext uri="{BB962C8B-B14F-4D97-AF65-F5344CB8AC3E}">
        <p14:creationId xmlns:p14="http://schemas.microsoft.com/office/powerpoint/2010/main" val="316109037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dirty="0" smtClean="0"/>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123</a:t>
            </a:fld>
            <a:endParaRPr lang="en-US"/>
          </a:p>
        </p:txBody>
      </p:sp>
    </p:spTree>
    <p:extLst>
      <p:ext uri="{BB962C8B-B14F-4D97-AF65-F5344CB8AC3E}">
        <p14:creationId xmlns:p14="http://schemas.microsoft.com/office/powerpoint/2010/main" val="1361976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a:t>
            </a:r>
            <a:r>
              <a:rPr lang="en-US" sz="1200" kern="1200" baseline="0" dirty="0" err="1" smtClean="0">
                <a:solidFill>
                  <a:schemeClr val="tx1"/>
                </a:solidFill>
                <a:latin typeface="+mn-lt"/>
                <a:ea typeface="+mn-ea"/>
                <a:cs typeface="+mn-cs"/>
              </a:rPr>
              <a:t>Scheffe’s</a:t>
            </a:r>
            <a:r>
              <a:rPr lang="en-US" sz="1200" kern="1200" baseline="0" dirty="0" smtClean="0">
                <a:solidFill>
                  <a:schemeClr val="tx1"/>
                </a:solidFill>
                <a:latin typeface="+mn-lt"/>
                <a:ea typeface="+mn-ea"/>
                <a:cs typeface="+mn-cs"/>
              </a:rPr>
              <a:t>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dirty="0" smtClean="0"/>
          </a:p>
        </p:txBody>
      </p:sp>
      <p:sp>
        <p:nvSpPr>
          <p:cNvPr id="4" name="Slide Number Placeholder 3"/>
          <p:cNvSpPr>
            <a:spLocks noGrp="1"/>
          </p:cNvSpPr>
          <p:nvPr>
            <p:ph type="sldNum" sz="quarter" idx="10"/>
          </p:nvPr>
        </p:nvSpPr>
        <p:spPr/>
        <p:txBody>
          <a:bodyPr/>
          <a:lstStyle/>
          <a:p>
            <a:fld id="{8D3FF3A6-B03F-4710-AAA0-E3CB014C4A59}" type="slidenum">
              <a:rPr lang="en-US" smtClean="0"/>
              <a:pPr/>
              <a:t>124</a:t>
            </a:fld>
            <a:endParaRPr lang="en-US"/>
          </a:p>
        </p:txBody>
      </p:sp>
    </p:spTree>
    <p:extLst>
      <p:ext uri="{BB962C8B-B14F-4D97-AF65-F5344CB8AC3E}">
        <p14:creationId xmlns:p14="http://schemas.microsoft.com/office/powerpoint/2010/main" val="174236092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a:t>
            </a:r>
            <a:r>
              <a:rPr lang="en-US" sz="1200" kern="1200" baseline="0" dirty="0" err="1" smtClean="0">
                <a:solidFill>
                  <a:schemeClr val="tx1"/>
                </a:solidFill>
                <a:latin typeface="+mn-lt"/>
                <a:ea typeface="+mn-ea"/>
                <a:cs typeface="+mn-cs"/>
              </a:rPr>
              <a:t>Scheffe’s</a:t>
            </a:r>
            <a:r>
              <a:rPr lang="en-US" sz="1200" kern="1200" baseline="0" dirty="0" smtClean="0">
                <a:solidFill>
                  <a:schemeClr val="tx1"/>
                </a:solidFill>
                <a:latin typeface="+mn-lt"/>
                <a:ea typeface="+mn-ea"/>
                <a:cs typeface="+mn-cs"/>
              </a:rPr>
              <a:t>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dirty="0" smtClean="0"/>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125</a:t>
            </a:fld>
            <a:endParaRPr lang="en-US"/>
          </a:p>
        </p:txBody>
      </p:sp>
    </p:spTree>
    <p:extLst>
      <p:ext uri="{BB962C8B-B14F-4D97-AF65-F5344CB8AC3E}">
        <p14:creationId xmlns:p14="http://schemas.microsoft.com/office/powerpoint/2010/main" val="203904892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a:t>
            </a:r>
            <a:r>
              <a:rPr lang="en-US" sz="1200" kern="1200" baseline="0" dirty="0" err="1" smtClean="0">
                <a:solidFill>
                  <a:schemeClr val="tx1"/>
                </a:solidFill>
                <a:latin typeface="+mn-lt"/>
                <a:ea typeface="+mn-ea"/>
                <a:cs typeface="+mn-cs"/>
              </a:rPr>
              <a:t>Scheffe’s</a:t>
            </a:r>
            <a:r>
              <a:rPr lang="en-US" sz="1200" kern="1200" baseline="0" dirty="0" smtClean="0">
                <a:solidFill>
                  <a:schemeClr val="tx1"/>
                </a:solidFill>
                <a:latin typeface="+mn-lt"/>
                <a:ea typeface="+mn-ea"/>
                <a:cs typeface="+mn-cs"/>
              </a:rPr>
              <a:t>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dirty="0" smtClean="0"/>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126</a:t>
            </a:fld>
            <a:endParaRPr lang="en-US"/>
          </a:p>
        </p:txBody>
      </p:sp>
    </p:spTree>
    <p:extLst>
      <p:ext uri="{BB962C8B-B14F-4D97-AF65-F5344CB8AC3E}">
        <p14:creationId xmlns:p14="http://schemas.microsoft.com/office/powerpoint/2010/main" val="19818751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computed using the Kaplan-Meier method.  Rates were compared using the log-rank test statistic.  Numbers</a:t>
            </a:r>
            <a:r>
              <a:rPr lang="en-US" sz="1200" kern="1200" baseline="0" dirty="0" smtClean="0">
                <a:solidFill>
                  <a:schemeClr val="tx1"/>
                </a:solidFill>
                <a:latin typeface="+mn-lt"/>
                <a:ea typeface="+mn-ea"/>
                <a:cs typeface="+mn-cs"/>
              </a:rPr>
              <a:t> on the slide show total number of transplants for each era and transplant type.</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are shown only for groups with 10 or more patients at risk (alive with follow-up) at 1 year.</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127</a:t>
            </a:fld>
            <a:endParaRPr lang="en-US"/>
          </a:p>
        </p:txBody>
      </p:sp>
    </p:spTree>
    <p:extLst>
      <p:ext uri="{BB962C8B-B14F-4D97-AF65-F5344CB8AC3E}">
        <p14:creationId xmlns:p14="http://schemas.microsoft.com/office/powerpoint/2010/main" val="244897153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128</a:t>
            </a:fld>
            <a:endParaRPr lang="en-US"/>
          </a:p>
        </p:txBody>
      </p:sp>
    </p:spTree>
    <p:extLst>
      <p:ext uri="{BB962C8B-B14F-4D97-AF65-F5344CB8AC3E}">
        <p14:creationId xmlns:p14="http://schemas.microsoft.com/office/powerpoint/2010/main" val="421214096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a:t>
            </a:r>
            <a:r>
              <a:rPr lang="en-US" sz="1200" kern="1200" baseline="0" dirty="0" err="1" smtClean="0">
                <a:solidFill>
                  <a:schemeClr val="tx1"/>
                </a:solidFill>
                <a:latin typeface="+mn-lt"/>
                <a:ea typeface="+mn-ea"/>
                <a:cs typeface="+mn-cs"/>
              </a:rPr>
              <a:t>Scheffe’s</a:t>
            </a:r>
            <a:r>
              <a:rPr lang="en-US" sz="1200" kern="1200" baseline="0" dirty="0" smtClean="0">
                <a:solidFill>
                  <a:schemeClr val="tx1"/>
                </a:solidFill>
                <a:latin typeface="+mn-lt"/>
                <a:ea typeface="+mn-ea"/>
                <a:cs typeface="+mn-cs"/>
              </a:rPr>
              <a:t>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129</a:t>
            </a:fld>
            <a:endParaRPr lang="en-US"/>
          </a:p>
        </p:txBody>
      </p:sp>
    </p:spTree>
    <p:extLst>
      <p:ext uri="{BB962C8B-B14F-4D97-AF65-F5344CB8AC3E}">
        <p14:creationId xmlns:p14="http://schemas.microsoft.com/office/powerpoint/2010/main" val="422265179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130</a:t>
            </a:fld>
            <a:endParaRPr lang="en-US"/>
          </a:p>
        </p:txBody>
      </p:sp>
    </p:spTree>
    <p:extLst>
      <p:ext uri="{BB962C8B-B14F-4D97-AF65-F5344CB8AC3E}">
        <p14:creationId xmlns:p14="http://schemas.microsoft.com/office/powerpoint/2010/main" val="1649663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a:t>
            </a:fld>
            <a:endParaRPr lang="en-US"/>
          </a:p>
        </p:txBody>
      </p:sp>
    </p:spTree>
    <p:extLst>
      <p:ext uri="{BB962C8B-B14F-4D97-AF65-F5344CB8AC3E}">
        <p14:creationId xmlns:p14="http://schemas.microsoft.com/office/powerpoint/2010/main" val="264738697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131</a:t>
            </a:fld>
            <a:endParaRPr lang="en-US"/>
          </a:p>
        </p:txBody>
      </p:sp>
    </p:spTree>
    <p:extLst>
      <p:ext uri="{BB962C8B-B14F-4D97-AF65-F5344CB8AC3E}">
        <p14:creationId xmlns:p14="http://schemas.microsoft.com/office/powerpoint/2010/main" val="15481014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132</a:t>
            </a:fld>
            <a:endParaRPr lang="en-US"/>
          </a:p>
        </p:txBody>
      </p:sp>
    </p:spTree>
    <p:extLst>
      <p:ext uri="{BB962C8B-B14F-4D97-AF65-F5344CB8AC3E}">
        <p14:creationId xmlns:p14="http://schemas.microsoft.com/office/powerpoint/2010/main" val="426462889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Incidence was computed using a competing-risks extension of the Kaplan-Meier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133</a:t>
            </a:fld>
            <a:endParaRPr lang="en-US"/>
          </a:p>
        </p:txBody>
      </p:sp>
    </p:spTree>
    <p:extLst>
      <p:ext uri="{BB962C8B-B14F-4D97-AF65-F5344CB8AC3E}">
        <p14:creationId xmlns:p14="http://schemas.microsoft.com/office/powerpoint/2010/main" val="18517272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134</a:t>
            </a:fld>
            <a:endParaRPr lang="en-US"/>
          </a:p>
        </p:txBody>
      </p:sp>
    </p:spTree>
    <p:extLst>
      <p:ext uri="{BB962C8B-B14F-4D97-AF65-F5344CB8AC3E}">
        <p14:creationId xmlns:p14="http://schemas.microsoft.com/office/powerpoint/2010/main" val="780378375"/>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Incidence was computed using a competing-risks extension of the Kaplan-Meier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135</a:t>
            </a:fld>
            <a:endParaRPr lang="en-US"/>
          </a:p>
        </p:txBody>
      </p:sp>
    </p:spTree>
    <p:extLst>
      <p:ext uri="{BB962C8B-B14F-4D97-AF65-F5344CB8AC3E}">
        <p14:creationId xmlns:p14="http://schemas.microsoft.com/office/powerpoint/2010/main" val="355377091"/>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136</a:t>
            </a:fld>
            <a:endParaRPr lang="en-US"/>
          </a:p>
        </p:txBody>
      </p:sp>
    </p:spTree>
    <p:extLst>
      <p:ext uri="{BB962C8B-B14F-4D97-AF65-F5344CB8AC3E}">
        <p14:creationId xmlns:p14="http://schemas.microsoft.com/office/powerpoint/2010/main" val="1217860763"/>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Incidence was computed using a competing-risks extension of the Kaplan-Meier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137</a:t>
            </a:fld>
            <a:endParaRPr lang="en-US"/>
          </a:p>
        </p:txBody>
      </p:sp>
    </p:spTree>
    <p:extLst>
      <p:ext uri="{BB962C8B-B14F-4D97-AF65-F5344CB8AC3E}">
        <p14:creationId xmlns:p14="http://schemas.microsoft.com/office/powerpoint/2010/main" val="2033923315"/>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138</a:t>
            </a:fld>
            <a:endParaRPr lang="en-US"/>
          </a:p>
        </p:txBody>
      </p:sp>
    </p:spTree>
    <p:extLst>
      <p:ext uri="{BB962C8B-B14F-4D97-AF65-F5344CB8AC3E}">
        <p14:creationId xmlns:p14="http://schemas.microsoft.com/office/powerpoint/2010/main" val="179943371"/>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139</a:t>
            </a:fld>
            <a:endParaRPr lang="en-US"/>
          </a:p>
        </p:txBody>
      </p:sp>
    </p:spTree>
    <p:extLst>
      <p:ext uri="{BB962C8B-B14F-4D97-AF65-F5344CB8AC3E}">
        <p14:creationId xmlns:p14="http://schemas.microsoft.com/office/powerpoint/2010/main" val="1967307526"/>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140</a:t>
            </a:fld>
            <a:endParaRPr lang="en-US"/>
          </a:p>
        </p:txBody>
      </p:sp>
    </p:spTree>
    <p:extLst>
      <p:ext uri="{BB962C8B-B14F-4D97-AF65-F5344CB8AC3E}">
        <p14:creationId xmlns:p14="http://schemas.microsoft.com/office/powerpoint/2010/main" val="1651287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a:t>
            </a:fld>
            <a:endParaRPr lang="en-US"/>
          </a:p>
        </p:txBody>
      </p:sp>
    </p:spTree>
    <p:extLst>
      <p:ext uri="{BB962C8B-B14F-4D97-AF65-F5344CB8AC3E}">
        <p14:creationId xmlns:p14="http://schemas.microsoft.com/office/powerpoint/2010/main" val="2395219493"/>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141</a:t>
            </a:fld>
            <a:endParaRPr lang="en-US"/>
          </a:p>
        </p:txBody>
      </p:sp>
    </p:spTree>
    <p:extLst>
      <p:ext uri="{BB962C8B-B14F-4D97-AF65-F5344CB8AC3E}">
        <p14:creationId xmlns:p14="http://schemas.microsoft.com/office/powerpoint/2010/main" val="3862267525"/>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functional status reported on the 1-year, 2-year and 3-year annual follow-ups.  Because all follow-ups between January</a:t>
            </a:r>
            <a:r>
              <a:rPr lang="en-US" sz="1200" kern="1200" baseline="0" dirty="0" smtClean="0">
                <a:solidFill>
                  <a:schemeClr val="tx1"/>
                </a:solidFill>
                <a:latin typeface="+mn-lt"/>
                <a:ea typeface="+mn-ea"/>
                <a:cs typeface="+mn-cs"/>
              </a:rPr>
              <a:t> 2006 </a:t>
            </a:r>
            <a:r>
              <a:rPr lang="en-US" sz="1200" kern="1200" dirty="0" smtClean="0">
                <a:solidFill>
                  <a:schemeClr val="tx1"/>
                </a:solidFill>
                <a:latin typeface="+mn-lt"/>
                <a:ea typeface="+mn-ea"/>
                <a:cs typeface="+mn-cs"/>
              </a:rPr>
              <a:t>and June 2013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142</a:t>
            </a:fld>
            <a:endParaRPr lang="en-US"/>
          </a:p>
        </p:txBody>
      </p:sp>
    </p:spTree>
    <p:extLst>
      <p:ext uri="{BB962C8B-B14F-4D97-AF65-F5344CB8AC3E}">
        <p14:creationId xmlns:p14="http://schemas.microsoft.com/office/powerpoint/2010/main" val="2031786839"/>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employment status reported on annual follow-ups.  Because all follow-ups between 2000 and June 2013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143</a:t>
            </a:fld>
            <a:endParaRPr lang="en-US"/>
          </a:p>
        </p:txBody>
      </p:sp>
    </p:spTree>
    <p:extLst>
      <p:ext uri="{BB962C8B-B14F-4D97-AF65-F5344CB8AC3E}">
        <p14:creationId xmlns:p14="http://schemas.microsoft.com/office/powerpoint/2010/main" val="2396040654"/>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employment status reported on annual follow-ups.  Because all follow-ups between 2000 and June 2013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144</a:t>
            </a:fld>
            <a:endParaRPr lang="en-US"/>
          </a:p>
        </p:txBody>
      </p:sp>
    </p:spTree>
    <p:extLst>
      <p:ext uri="{BB962C8B-B14F-4D97-AF65-F5344CB8AC3E}">
        <p14:creationId xmlns:p14="http://schemas.microsoft.com/office/powerpoint/2010/main" val="3824244859"/>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functional status reported on the 1-year, 2-year and 3-year annual follow-ups.  Because all follow-ups between January</a:t>
            </a:r>
            <a:r>
              <a:rPr lang="en-US" sz="1200" kern="1200" baseline="0" dirty="0" smtClean="0">
                <a:solidFill>
                  <a:schemeClr val="tx1"/>
                </a:solidFill>
                <a:latin typeface="+mn-lt"/>
                <a:ea typeface="+mn-ea"/>
                <a:cs typeface="+mn-cs"/>
              </a:rPr>
              <a:t> 2006 </a:t>
            </a:r>
            <a:r>
              <a:rPr lang="en-US" sz="1200" kern="1200" dirty="0" smtClean="0">
                <a:solidFill>
                  <a:schemeClr val="tx1"/>
                </a:solidFill>
                <a:latin typeface="+mn-lt"/>
                <a:ea typeface="+mn-ea"/>
                <a:cs typeface="+mn-cs"/>
              </a:rPr>
              <a:t>and June 2013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145</a:t>
            </a:fld>
            <a:endParaRPr lang="en-US"/>
          </a:p>
        </p:txBody>
      </p:sp>
    </p:spTree>
    <p:extLst>
      <p:ext uri="{BB962C8B-B14F-4D97-AF65-F5344CB8AC3E}">
        <p14:creationId xmlns:p14="http://schemas.microsoft.com/office/powerpoint/2010/main" val="3481598816"/>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employment status reported on annual follow-ups.  Because all follow-ups between 2000 and June 2013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146</a:t>
            </a:fld>
            <a:endParaRPr lang="en-US"/>
          </a:p>
        </p:txBody>
      </p:sp>
    </p:spTree>
    <p:extLst>
      <p:ext uri="{BB962C8B-B14F-4D97-AF65-F5344CB8AC3E}">
        <p14:creationId xmlns:p14="http://schemas.microsoft.com/office/powerpoint/2010/main" val="2220454026"/>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employment status reported on annual follow-ups.  Because all follow-ups between 2000 and June 2013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147</a:t>
            </a:fld>
            <a:endParaRPr lang="en-US"/>
          </a:p>
        </p:txBody>
      </p:sp>
    </p:spTree>
    <p:extLst>
      <p:ext uri="{BB962C8B-B14F-4D97-AF65-F5344CB8AC3E}">
        <p14:creationId xmlns:p14="http://schemas.microsoft.com/office/powerpoint/2010/main" val="118190524"/>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hospitalizations reported on the annual follow-ups, representing the hospitalizations between discharge and 1 year, between the 2-year and 3-year follow-up, and between the 4-year and 5-year follow-ups, respectively.  Because all follow-ups between 2000 and June 2013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148</a:t>
            </a:fld>
            <a:endParaRPr lang="en-US"/>
          </a:p>
        </p:txBody>
      </p:sp>
    </p:spTree>
    <p:extLst>
      <p:ext uri="{BB962C8B-B14F-4D97-AF65-F5344CB8AC3E}">
        <p14:creationId xmlns:p14="http://schemas.microsoft.com/office/powerpoint/2010/main" val="3407477766"/>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within 1, 5 and 10 years following transplantation. The percentages are based on patients with known responses. To reduce bias, only patients with responses reported on every follow-up through the 5-year annual (or 10-year annual) follow-up were included in the 5-year (or 10-year) analysis.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149</a:t>
            </a:fld>
            <a:endParaRPr lang="en-US"/>
          </a:p>
        </p:txBody>
      </p:sp>
    </p:spTree>
    <p:extLst>
      <p:ext uri="{BB962C8B-B14F-4D97-AF65-F5344CB8AC3E}">
        <p14:creationId xmlns:p14="http://schemas.microsoft.com/office/powerpoint/2010/main" val="1661175788"/>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within 1, 5 and 10 years following transplantation. The percentages are based on patients with known responses. To reduce bias, only patients with responses reported on every follow-up through 10-year annual follow-up were included in the analysis.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150</a:t>
            </a:fld>
            <a:endParaRPr lang="en-US"/>
          </a:p>
        </p:txBody>
      </p:sp>
    </p:spTree>
    <p:extLst>
      <p:ext uri="{BB962C8B-B14F-4D97-AF65-F5344CB8AC3E}">
        <p14:creationId xmlns:p14="http://schemas.microsoft.com/office/powerpoint/2010/main" val="1268840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for categorical variables were made using the chi-square statistic. Multiple groups were compared using single p-value.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for continuous variables were made using </a:t>
            </a:r>
            <a:r>
              <a:rPr lang="en-US" sz="1200" kern="1200" dirty="0" err="1" smtClean="0">
                <a:solidFill>
                  <a:schemeClr val="tx1"/>
                </a:solidFill>
                <a:latin typeface="+mn-lt"/>
                <a:ea typeface="+mn-ea"/>
                <a:cs typeface="+mn-cs"/>
              </a:rPr>
              <a:t>Kruskal</a:t>
            </a:r>
            <a:r>
              <a:rPr lang="en-US" sz="1200" kern="1200" dirty="0" smtClean="0">
                <a:solidFill>
                  <a:schemeClr val="tx1"/>
                </a:solidFill>
                <a:latin typeface="+mn-lt"/>
                <a:ea typeface="+mn-ea"/>
                <a:cs typeface="+mn-cs"/>
              </a:rPr>
              <a:t>-Wallis test.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significant p-value means that at least one of the groups is different than the others but it doesn’t identify which group it is.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16</a:t>
            </a:fld>
            <a:endParaRPr lang="en-US"/>
          </a:p>
        </p:txBody>
      </p:sp>
    </p:spTree>
    <p:extLst>
      <p:ext uri="{BB962C8B-B14F-4D97-AF65-F5344CB8AC3E}">
        <p14:creationId xmlns:p14="http://schemas.microsoft.com/office/powerpoint/2010/main" val="3328664168"/>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within 1, 5 and 10 years following transplantation. The percentages are based on patients with known responses. To reduce bias, only patients with responses reported on every follow-up through the 5-year annual (or 10-year annual) follow-up were included in the 5-year (or 10-year) analysis.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151</a:t>
            </a:fld>
            <a:endParaRPr lang="en-US"/>
          </a:p>
        </p:txBody>
      </p:sp>
    </p:spTree>
    <p:extLst>
      <p:ext uri="{BB962C8B-B14F-4D97-AF65-F5344CB8AC3E}">
        <p14:creationId xmlns:p14="http://schemas.microsoft.com/office/powerpoint/2010/main" val="243813997"/>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CAV rates by era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Freedom from CAV rates were compared using the log-rank test statistic. </a:t>
            </a:r>
            <a:r>
              <a:rPr lang="en-US" sz="1200" kern="1200" baseline="0" dirty="0" smtClean="0">
                <a:solidFill>
                  <a:schemeClr val="tx1"/>
                </a:solidFill>
                <a:latin typeface="+mn-lt"/>
                <a:ea typeface="+mn-ea"/>
                <a:cs typeface="+mn-cs"/>
              </a:rPr>
              <a:t>Adjustments for multiple comparisons were done using Bonferroni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152</a:t>
            </a:fld>
            <a:endParaRPr lang="en-US"/>
          </a:p>
        </p:txBody>
      </p:sp>
    </p:spTree>
    <p:extLst>
      <p:ext uri="{BB962C8B-B14F-4D97-AF65-F5344CB8AC3E}">
        <p14:creationId xmlns:p14="http://schemas.microsoft.com/office/powerpoint/2010/main" val="1800502024"/>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CAV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Freedom from CAV rates were compared using the log-rank test statistic. </a:t>
            </a:r>
            <a:r>
              <a:rPr lang="en-US" sz="1200" kern="1200" baseline="0" dirty="0" smtClean="0">
                <a:solidFill>
                  <a:schemeClr val="tx1"/>
                </a:solidFill>
                <a:latin typeface="+mn-lt"/>
                <a:ea typeface="+mn-ea"/>
                <a:cs typeface="+mn-cs"/>
              </a:rPr>
              <a:t>Adjustments for multiple comparisons were done using Bonferroni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153</a:t>
            </a:fld>
            <a:endParaRPr lang="en-US"/>
          </a:p>
        </p:txBody>
      </p:sp>
    </p:spTree>
    <p:extLst>
      <p:ext uri="{BB962C8B-B14F-4D97-AF65-F5344CB8AC3E}">
        <p14:creationId xmlns:p14="http://schemas.microsoft.com/office/powerpoint/2010/main" val="2527462289"/>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CAV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Freedom from CAV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154</a:t>
            </a:fld>
            <a:endParaRPr lang="en-US"/>
          </a:p>
        </p:txBody>
      </p:sp>
    </p:spTree>
    <p:extLst>
      <p:ext uri="{BB962C8B-B14F-4D97-AF65-F5344CB8AC3E}">
        <p14:creationId xmlns:p14="http://schemas.microsoft.com/office/powerpoint/2010/main" val="2944819974"/>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following CAV and survival from the median time to CAV development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155</a:t>
            </a:fld>
            <a:endParaRPr lang="en-US"/>
          </a:p>
        </p:txBody>
      </p:sp>
    </p:spTree>
    <p:extLst>
      <p:ext uri="{BB962C8B-B14F-4D97-AF65-F5344CB8AC3E}">
        <p14:creationId xmlns:p14="http://schemas.microsoft.com/office/powerpoint/2010/main" val="740193238"/>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following CAV and survival from the median time to CAV development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Bonferroni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156</a:t>
            </a:fld>
            <a:endParaRPr lang="en-US"/>
          </a:p>
        </p:txBody>
      </p:sp>
    </p:spTree>
    <p:extLst>
      <p:ext uri="{BB962C8B-B14F-4D97-AF65-F5344CB8AC3E}">
        <p14:creationId xmlns:p14="http://schemas.microsoft.com/office/powerpoint/2010/main" val="2354944902"/>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severe renal dysfunction rates by era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severe renal dysfunction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Freedom from severe renal dysfunction rates were compared using the log-rank test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157</a:t>
            </a:fld>
            <a:endParaRPr lang="en-US"/>
          </a:p>
        </p:txBody>
      </p:sp>
    </p:spTree>
    <p:extLst>
      <p:ext uri="{BB962C8B-B14F-4D97-AF65-F5344CB8AC3E}">
        <p14:creationId xmlns:p14="http://schemas.microsoft.com/office/powerpoint/2010/main" val="2718171319"/>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severe renal dysfunction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severe renal dysfunction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Freedom from severe renal dysfunction rates were compared using the log-rank test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158</a:t>
            </a:fld>
            <a:endParaRPr lang="en-US"/>
          </a:p>
        </p:txBody>
      </p:sp>
    </p:spTree>
    <p:extLst>
      <p:ext uri="{BB962C8B-B14F-4D97-AF65-F5344CB8AC3E}">
        <p14:creationId xmlns:p14="http://schemas.microsoft.com/office/powerpoint/2010/main" val="543076314"/>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159</a:t>
            </a:fld>
            <a:endParaRPr lang="en-US"/>
          </a:p>
        </p:txBody>
      </p:sp>
    </p:spTree>
    <p:extLst>
      <p:ext uri="{BB962C8B-B14F-4D97-AF65-F5344CB8AC3E}">
        <p14:creationId xmlns:p14="http://schemas.microsoft.com/office/powerpoint/2010/main" val="1779540573"/>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with malignancies reported within 1, 5 and 10 years following transplantation. The percentages are based on patients with known responses.  To reduce bias, only patients with responses reported on every follow-up through the 5-year annual follow-up were included in the “5-Year Survivors” column.  Similarly, only patients with responses reported on every follow-up through the 10-year annual follow-up were included in the “10-Year Survivors” column.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160</a:t>
            </a:fld>
            <a:endParaRPr lang="en-US"/>
          </a:p>
        </p:txBody>
      </p:sp>
    </p:spTree>
    <p:extLst>
      <p:ext uri="{BB962C8B-B14F-4D97-AF65-F5344CB8AC3E}">
        <p14:creationId xmlns:p14="http://schemas.microsoft.com/office/powerpoint/2010/main" val="3422035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for categorical variables were made using the chi-square statistic. Multiple groups were compared using single p-value.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for continuous variables were made using </a:t>
            </a:r>
            <a:r>
              <a:rPr lang="en-US" sz="1200" kern="1200" dirty="0" err="1" smtClean="0">
                <a:solidFill>
                  <a:schemeClr val="tx1"/>
                </a:solidFill>
                <a:latin typeface="+mn-lt"/>
                <a:ea typeface="+mn-ea"/>
                <a:cs typeface="+mn-cs"/>
              </a:rPr>
              <a:t>Kruskal</a:t>
            </a:r>
            <a:r>
              <a:rPr lang="en-US" sz="1200" kern="1200" dirty="0" smtClean="0">
                <a:solidFill>
                  <a:schemeClr val="tx1"/>
                </a:solidFill>
                <a:latin typeface="+mn-lt"/>
                <a:ea typeface="+mn-ea"/>
                <a:cs typeface="+mn-cs"/>
              </a:rPr>
              <a:t>-Wallis test.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significant p-value means that at least one of the groups is different than the others but it doesn’t identify which group it 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a:t>
            </a:fld>
            <a:endParaRPr lang="en-US"/>
          </a:p>
        </p:txBody>
      </p:sp>
    </p:spTree>
    <p:extLst>
      <p:ext uri="{BB962C8B-B14F-4D97-AF65-F5344CB8AC3E}">
        <p14:creationId xmlns:p14="http://schemas.microsoft.com/office/powerpoint/2010/main" val="3553641237"/>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Freedom from malignancy rates were compared using the log-rank test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161</a:t>
            </a:fld>
            <a:endParaRPr lang="en-US"/>
          </a:p>
        </p:txBody>
      </p:sp>
    </p:spTree>
    <p:extLst>
      <p:ext uri="{BB962C8B-B14F-4D97-AF65-F5344CB8AC3E}">
        <p14:creationId xmlns:p14="http://schemas.microsoft.com/office/powerpoint/2010/main" val="1145058004"/>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Freedom from malignancy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162</a:t>
            </a:fld>
            <a:endParaRPr lang="en-US"/>
          </a:p>
        </p:txBody>
      </p:sp>
    </p:spTree>
    <p:extLst>
      <p:ext uri="{BB962C8B-B14F-4D97-AF65-F5344CB8AC3E}">
        <p14:creationId xmlns:p14="http://schemas.microsoft.com/office/powerpoint/2010/main" val="1069841264"/>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Freedom from malignancy rates were compared using the log-rank test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163</a:t>
            </a:fld>
            <a:endParaRPr lang="en-US"/>
          </a:p>
        </p:txBody>
      </p:sp>
    </p:spTree>
    <p:extLst>
      <p:ext uri="{BB962C8B-B14F-4D97-AF65-F5344CB8AC3E}">
        <p14:creationId xmlns:p14="http://schemas.microsoft.com/office/powerpoint/2010/main" val="2777163420"/>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Freedom from malignancy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164</a:t>
            </a:fld>
            <a:endParaRPr lang="en-US"/>
          </a:p>
        </p:txBody>
      </p:sp>
    </p:spTree>
    <p:extLst>
      <p:ext uri="{BB962C8B-B14F-4D97-AF65-F5344CB8AC3E}">
        <p14:creationId xmlns:p14="http://schemas.microsoft.com/office/powerpoint/2010/main" val="2990192529"/>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Freedom from malignancy rates were compared using the log-rank test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165</a:t>
            </a:fld>
            <a:endParaRPr lang="en-US"/>
          </a:p>
        </p:txBody>
      </p:sp>
    </p:spTree>
    <p:extLst>
      <p:ext uri="{BB962C8B-B14F-4D97-AF65-F5344CB8AC3E}">
        <p14:creationId xmlns:p14="http://schemas.microsoft.com/office/powerpoint/2010/main" val="219798916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Freedom from malignancy rates were compared using the log-rank test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166</a:t>
            </a:fld>
            <a:endParaRPr lang="en-US"/>
          </a:p>
        </p:txBody>
      </p:sp>
    </p:spTree>
    <p:extLst>
      <p:ext uri="{BB962C8B-B14F-4D97-AF65-F5344CB8AC3E}">
        <p14:creationId xmlns:p14="http://schemas.microsoft.com/office/powerpoint/2010/main" val="3856942949"/>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Freedom from malignancy rates were compared using the log-rank test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167</a:t>
            </a:fld>
            <a:endParaRPr lang="en-US"/>
          </a:p>
        </p:txBody>
      </p:sp>
    </p:spTree>
    <p:extLst>
      <p:ext uri="{BB962C8B-B14F-4D97-AF65-F5344CB8AC3E}">
        <p14:creationId xmlns:p14="http://schemas.microsoft.com/office/powerpoint/2010/main" val="414927092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following malignancy and survival from the median time to malignancy development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event had not occurred) and the date of follow-up when the event was reported was used as the date of occurrence.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168</a:t>
            </a:fld>
            <a:endParaRPr lang="en-US"/>
          </a:p>
        </p:txBody>
      </p:sp>
    </p:spTree>
    <p:extLst>
      <p:ext uri="{BB962C8B-B14F-4D97-AF65-F5344CB8AC3E}">
        <p14:creationId xmlns:p14="http://schemas.microsoft.com/office/powerpoint/2010/main" val="1962121972"/>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following malignancy and survival from the median time to malignancy development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event had not occurred) and the date of follow-up when the event was reported was used as the date of occurrence.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169</a:t>
            </a:fld>
            <a:endParaRPr lang="en-US"/>
          </a:p>
        </p:txBody>
      </p:sp>
    </p:spTree>
    <p:extLst>
      <p:ext uri="{BB962C8B-B14F-4D97-AF65-F5344CB8AC3E}">
        <p14:creationId xmlns:p14="http://schemas.microsoft.com/office/powerpoint/2010/main" val="65622483"/>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170</a:t>
            </a:fld>
            <a:endParaRPr lang="en-US"/>
          </a:p>
        </p:txBody>
      </p:sp>
    </p:spTree>
    <p:extLst>
      <p:ext uri="{BB962C8B-B14F-4D97-AF65-F5344CB8AC3E}">
        <p14:creationId xmlns:p14="http://schemas.microsoft.com/office/powerpoint/2010/main" val="3449375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for categorical variables were made using the chi-square statistic. Multiple groups were compared using single p-value.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for continuous variables were made using </a:t>
            </a:r>
            <a:r>
              <a:rPr lang="en-US" sz="1200" kern="1200" dirty="0" err="1" smtClean="0">
                <a:solidFill>
                  <a:schemeClr val="tx1"/>
                </a:solidFill>
                <a:latin typeface="+mn-lt"/>
                <a:ea typeface="+mn-ea"/>
                <a:cs typeface="+mn-cs"/>
              </a:rPr>
              <a:t>Kruskal</a:t>
            </a:r>
            <a:r>
              <a:rPr lang="en-US" sz="1200" kern="1200" dirty="0" smtClean="0">
                <a:solidFill>
                  <a:schemeClr val="tx1"/>
                </a:solidFill>
                <a:latin typeface="+mn-lt"/>
                <a:ea typeface="+mn-ea"/>
                <a:cs typeface="+mn-cs"/>
              </a:rPr>
              <a:t>-Wallis test.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significant p-value means that at least one of the groups is different than the others but it doesn’t identify which group it is.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18</a:t>
            </a:fld>
            <a:endParaRPr lang="en-US"/>
          </a:p>
        </p:txBody>
      </p:sp>
    </p:spTree>
    <p:extLst>
      <p:ext uri="{BB962C8B-B14F-4D97-AF65-F5344CB8AC3E}">
        <p14:creationId xmlns:p14="http://schemas.microsoft.com/office/powerpoint/2010/main" val="2124543504"/>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171</a:t>
            </a:fld>
            <a:endParaRPr lang="en-US"/>
          </a:p>
        </p:txBody>
      </p:sp>
    </p:spTree>
    <p:extLst>
      <p:ext uri="{BB962C8B-B14F-4D97-AF65-F5344CB8AC3E}">
        <p14:creationId xmlns:p14="http://schemas.microsoft.com/office/powerpoint/2010/main" val="713582726"/>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172</a:t>
            </a:fld>
            <a:endParaRPr lang="en-US"/>
          </a:p>
        </p:txBody>
      </p:sp>
    </p:spTree>
    <p:extLst>
      <p:ext uri="{BB962C8B-B14F-4D97-AF65-F5344CB8AC3E}">
        <p14:creationId xmlns:p14="http://schemas.microsoft.com/office/powerpoint/2010/main" val="674194573"/>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173</a:t>
            </a:fld>
            <a:endParaRPr lang="en-US"/>
          </a:p>
        </p:txBody>
      </p:sp>
    </p:spTree>
    <p:extLst>
      <p:ext uri="{BB962C8B-B14F-4D97-AF65-F5344CB8AC3E}">
        <p14:creationId xmlns:p14="http://schemas.microsoft.com/office/powerpoint/2010/main" val="3572433699"/>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174</a:t>
            </a:fld>
            <a:endParaRPr lang="en-US"/>
          </a:p>
        </p:txBody>
      </p:sp>
    </p:spTree>
    <p:extLst>
      <p:ext uri="{BB962C8B-B14F-4D97-AF65-F5344CB8AC3E}">
        <p14:creationId xmlns:p14="http://schemas.microsoft.com/office/powerpoint/2010/main" val="2829605354"/>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175</a:t>
            </a:fld>
            <a:endParaRPr lang="en-US"/>
          </a:p>
        </p:txBody>
      </p:sp>
    </p:spTree>
    <p:extLst>
      <p:ext uri="{BB962C8B-B14F-4D97-AF65-F5344CB8AC3E}">
        <p14:creationId xmlns:p14="http://schemas.microsoft.com/office/powerpoint/2010/main" val="349255521"/>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176</a:t>
            </a:fld>
            <a:endParaRPr lang="en-US"/>
          </a:p>
        </p:txBody>
      </p:sp>
    </p:spTree>
    <p:extLst>
      <p:ext uri="{BB962C8B-B14F-4D97-AF65-F5344CB8AC3E}">
        <p14:creationId xmlns:p14="http://schemas.microsoft.com/office/powerpoint/2010/main" val="3041941774"/>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177</a:t>
            </a:fld>
            <a:endParaRPr lang="en-US"/>
          </a:p>
        </p:txBody>
      </p:sp>
    </p:spTree>
    <p:extLst>
      <p:ext uri="{BB962C8B-B14F-4D97-AF65-F5344CB8AC3E}">
        <p14:creationId xmlns:p14="http://schemas.microsoft.com/office/powerpoint/2010/main" val="2963010449"/>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178</a:t>
            </a:fld>
            <a:endParaRPr lang="en-US"/>
          </a:p>
        </p:txBody>
      </p:sp>
    </p:spTree>
    <p:extLst>
      <p:ext uri="{BB962C8B-B14F-4D97-AF65-F5344CB8AC3E}">
        <p14:creationId xmlns:p14="http://schemas.microsoft.com/office/powerpoint/2010/main" val="2596452064"/>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179</a:t>
            </a:fld>
            <a:endParaRPr lang="en-US"/>
          </a:p>
        </p:txBody>
      </p:sp>
    </p:spTree>
    <p:extLst>
      <p:ext uri="{BB962C8B-B14F-4D97-AF65-F5344CB8AC3E}">
        <p14:creationId xmlns:p14="http://schemas.microsoft.com/office/powerpoint/2010/main" val="3346065148"/>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180</a:t>
            </a:fld>
            <a:endParaRPr lang="en-US"/>
          </a:p>
        </p:txBody>
      </p:sp>
    </p:spTree>
    <p:extLst>
      <p:ext uri="{BB962C8B-B14F-4D97-AF65-F5344CB8AC3E}">
        <p14:creationId xmlns:p14="http://schemas.microsoft.com/office/powerpoint/2010/main" val="256186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for categorical variables were made using the chi-square statistic. Multiple groups were compared using single p-value.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for continuous variables were made using </a:t>
            </a:r>
            <a:r>
              <a:rPr lang="en-US" sz="1200" kern="1200" dirty="0" err="1" smtClean="0">
                <a:solidFill>
                  <a:schemeClr val="tx1"/>
                </a:solidFill>
                <a:latin typeface="+mn-lt"/>
                <a:ea typeface="+mn-ea"/>
                <a:cs typeface="+mn-cs"/>
              </a:rPr>
              <a:t>Kruskal</a:t>
            </a:r>
            <a:r>
              <a:rPr lang="en-US" sz="1200" kern="1200" dirty="0" smtClean="0">
                <a:solidFill>
                  <a:schemeClr val="tx1"/>
                </a:solidFill>
                <a:latin typeface="+mn-lt"/>
                <a:ea typeface="+mn-ea"/>
                <a:cs typeface="+mn-cs"/>
              </a:rPr>
              <a:t>-Wallis test.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significant p-value means that at least one of the groups is different than the others but it doesn’t identify which group it 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a:t>
            </a:fld>
            <a:endParaRPr lang="en-US"/>
          </a:p>
        </p:txBody>
      </p:sp>
    </p:spTree>
    <p:extLst>
      <p:ext uri="{BB962C8B-B14F-4D97-AF65-F5344CB8AC3E}">
        <p14:creationId xmlns:p14="http://schemas.microsoft.com/office/powerpoint/2010/main" val="3387503594"/>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181</a:t>
            </a:fld>
            <a:endParaRPr lang="en-US"/>
          </a:p>
        </p:txBody>
      </p:sp>
    </p:spTree>
    <p:extLst>
      <p:ext uri="{BB962C8B-B14F-4D97-AF65-F5344CB8AC3E}">
        <p14:creationId xmlns:p14="http://schemas.microsoft.com/office/powerpoint/2010/main" val="1080148345"/>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182</a:t>
            </a:fld>
            <a:endParaRPr lang="en-US"/>
          </a:p>
        </p:txBody>
      </p:sp>
    </p:spTree>
    <p:extLst>
      <p:ext uri="{BB962C8B-B14F-4D97-AF65-F5344CB8AC3E}">
        <p14:creationId xmlns:p14="http://schemas.microsoft.com/office/powerpoint/2010/main" val="1857154685"/>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183</a:t>
            </a:fld>
            <a:endParaRPr lang="en-US"/>
          </a:p>
        </p:txBody>
      </p:sp>
    </p:spTree>
    <p:extLst>
      <p:ext uri="{BB962C8B-B14F-4D97-AF65-F5344CB8AC3E}">
        <p14:creationId xmlns:p14="http://schemas.microsoft.com/office/powerpoint/2010/main" val="3586458074"/>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184</a:t>
            </a:fld>
            <a:endParaRPr lang="en-US"/>
          </a:p>
        </p:txBody>
      </p:sp>
    </p:spTree>
    <p:extLst>
      <p:ext uri="{BB962C8B-B14F-4D97-AF65-F5344CB8AC3E}">
        <p14:creationId xmlns:p14="http://schemas.microsoft.com/office/powerpoint/2010/main" val="4155774657"/>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185</a:t>
            </a:fld>
            <a:endParaRPr lang="en-US"/>
          </a:p>
        </p:txBody>
      </p:sp>
    </p:spTree>
    <p:extLst>
      <p:ext uri="{BB962C8B-B14F-4D97-AF65-F5344CB8AC3E}">
        <p14:creationId xmlns:p14="http://schemas.microsoft.com/office/powerpoint/2010/main" val="3563343276"/>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186</a:t>
            </a:fld>
            <a:endParaRPr lang="en-US"/>
          </a:p>
        </p:txBody>
      </p:sp>
    </p:spTree>
    <p:extLst>
      <p:ext uri="{BB962C8B-B14F-4D97-AF65-F5344CB8AC3E}">
        <p14:creationId xmlns:p14="http://schemas.microsoft.com/office/powerpoint/2010/main" val="24085431"/>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187</a:t>
            </a:fld>
            <a:endParaRPr lang="en-US"/>
          </a:p>
        </p:txBody>
      </p:sp>
    </p:spTree>
    <p:extLst>
      <p:ext uri="{BB962C8B-B14F-4D97-AF65-F5344CB8AC3E}">
        <p14:creationId xmlns:p14="http://schemas.microsoft.com/office/powerpoint/2010/main" val="447767033"/>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188</a:t>
            </a:fld>
            <a:endParaRPr lang="en-US"/>
          </a:p>
        </p:txBody>
      </p:sp>
    </p:spTree>
    <p:extLst>
      <p:ext uri="{BB962C8B-B14F-4D97-AF65-F5344CB8AC3E}">
        <p14:creationId xmlns:p14="http://schemas.microsoft.com/office/powerpoint/2010/main" val="4167708252"/>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189</a:t>
            </a:fld>
            <a:endParaRPr lang="en-US"/>
          </a:p>
        </p:txBody>
      </p:sp>
    </p:spTree>
    <p:extLst>
      <p:ext uri="{BB962C8B-B14F-4D97-AF65-F5344CB8AC3E}">
        <p14:creationId xmlns:p14="http://schemas.microsoft.com/office/powerpoint/2010/main" val="150559179"/>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190</a:t>
            </a:fld>
            <a:endParaRPr lang="en-US"/>
          </a:p>
        </p:txBody>
      </p:sp>
    </p:spTree>
    <p:extLst>
      <p:ext uri="{BB962C8B-B14F-4D97-AF65-F5344CB8AC3E}">
        <p14:creationId xmlns:p14="http://schemas.microsoft.com/office/powerpoint/2010/main" val="603114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for categorical variables were made using the chi-square statistic. Multiple groups were compared using single p-value.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for continuous variables were made using </a:t>
            </a:r>
            <a:r>
              <a:rPr lang="en-US" sz="1200" kern="1200" dirty="0" err="1" smtClean="0">
                <a:solidFill>
                  <a:schemeClr val="tx1"/>
                </a:solidFill>
                <a:latin typeface="+mn-lt"/>
                <a:ea typeface="+mn-ea"/>
                <a:cs typeface="+mn-cs"/>
              </a:rPr>
              <a:t>Kruskal</a:t>
            </a:r>
            <a:r>
              <a:rPr lang="en-US" sz="1200" kern="1200" dirty="0" smtClean="0">
                <a:solidFill>
                  <a:schemeClr val="tx1"/>
                </a:solidFill>
                <a:latin typeface="+mn-lt"/>
                <a:ea typeface="+mn-ea"/>
                <a:cs typeface="+mn-cs"/>
              </a:rPr>
              <a:t>-Wallis test.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significant p-value means that at least one of the groups is different than the others but it doesn’t identify which group it 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20</a:t>
            </a:fld>
            <a:endParaRPr lang="en-US"/>
          </a:p>
        </p:txBody>
      </p:sp>
    </p:spTree>
    <p:extLst>
      <p:ext uri="{BB962C8B-B14F-4D97-AF65-F5344CB8AC3E}">
        <p14:creationId xmlns:p14="http://schemas.microsoft.com/office/powerpoint/2010/main" val="3588773691"/>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191</a:t>
            </a:fld>
            <a:endParaRPr lang="en-US"/>
          </a:p>
        </p:txBody>
      </p:sp>
    </p:spTree>
    <p:extLst>
      <p:ext uri="{BB962C8B-B14F-4D97-AF65-F5344CB8AC3E}">
        <p14:creationId xmlns:p14="http://schemas.microsoft.com/office/powerpoint/2010/main" val="2265472965"/>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192</a:t>
            </a:fld>
            <a:endParaRPr lang="en-US"/>
          </a:p>
        </p:txBody>
      </p:sp>
    </p:spTree>
    <p:extLst>
      <p:ext uri="{BB962C8B-B14F-4D97-AF65-F5344CB8AC3E}">
        <p14:creationId xmlns:p14="http://schemas.microsoft.com/office/powerpoint/2010/main" val="4244417187"/>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193</a:t>
            </a:fld>
            <a:endParaRPr lang="en-US"/>
          </a:p>
        </p:txBody>
      </p:sp>
    </p:spTree>
    <p:extLst>
      <p:ext uri="{BB962C8B-B14F-4D97-AF65-F5344CB8AC3E}">
        <p14:creationId xmlns:p14="http://schemas.microsoft.com/office/powerpoint/2010/main" val="2167249517"/>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194</a:t>
            </a:fld>
            <a:endParaRPr lang="en-US"/>
          </a:p>
        </p:txBody>
      </p:sp>
    </p:spTree>
    <p:extLst>
      <p:ext uri="{BB962C8B-B14F-4D97-AF65-F5344CB8AC3E}">
        <p14:creationId xmlns:p14="http://schemas.microsoft.com/office/powerpoint/2010/main" val="2802100342"/>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195</a:t>
            </a:fld>
            <a:endParaRPr lang="en-US"/>
          </a:p>
        </p:txBody>
      </p:sp>
    </p:spTree>
    <p:extLst>
      <p:ext uri="{BB962C8B-B14F-4D97-AF65-F5344CB8AC3E}">
        <p14:creationId xmlns:p14="http://schemas.microsoft.com/office/powerpoint/2010/main" val="1621456547"/>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196</a:t>
            </a:fld>
            <a:endParaRPr lang="en-US"/>
          </a:p>
        </p:txBody>
      </p:sp>
    </p:spTree>
    <p:extLst>
      <p:ext uri="{BB962C8B-B14F-4D97-AF65-F5344CB8AC3E}">
        <p14:creationId xmlns:p14="http://schemas.microsoft.com/office/powerpoint/2010/main" val="2064064989"/>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197</a:t>
            </a:fld>
            <a:endParaRPr lang="en-US"/>
          </a:p>
        </p:txBody>
      </p:sp>
    </p:spTree>
    <p:extLst>
      <p:ext uri="{BB962C8B-B14F-4D97-AF65-F5344CB8AC3E}">
        <p14:creationId xmlns:p14="http://schemas.microsoft.com/office/powerpoint/2010/main" val="449253534"/>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198</a:t>
            </a:fld>
            <a:endParaRPr lang="en-US"/>
          </a:p>
        </p:txBody>
      </p:sp>
    </p:spTree>
    <p:extLst>
      <p:ext uri="{BB962C8B-B14F-4D97-AF65-F5344CB8AC3E}">
        <p14:creationId xmlns:p14="http://schemas.microsoft.com/office/powerpoint/2010/main" val="4175519539"/>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199</a:t>
            </a:fld>
            <a:endParaRPr lang="en-US"/>
          </a:p>
        </p:txBody>
      </p:sp>
    </p:spTree>
    <p:extLst>
      <p:ext uri="{BB962C8B-B14F-4D97-AF65-F5344CB8AC3E}">
        <p14:creationId xmlns:p14="http://schemas.microsoft.com/office/powerpoint/2010/main" val="3046548990"/>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200</a:t>
            </a:fld>
            <a:endParaRPr lang="en-US"/>
          </a:p>
        </p:txBody>
      </p:sp>
    </p:spTree>
    <p:extLst>
      <p:ext uri="{BB962C8B-B14F-4D97-AF65-F5344CB8AC3E}">
        <p14:creationId xmlns:p14="http://schemas.microsoft.com/office/powerpoint/2010/main" val="495923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a:t>
            </a:fld>
            <a:endParaRPr lang="en-US"/>
          </a:p>
        </p:txBody>
      </p:sp>
    </p:spTree>
    <p:extLst>
      <p:ext uri="{BB962C8B-B14F-4D97-AF65-F5344CB8AC3E}">
        <p14:creationId xmlns:p14="http://schemas.microsoft.com/office/powerpoint/2010/main" val="646551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for categorical variables were made using the chi-square statistic. Multiple groups were compared using single p-value.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for continuous variables were made using </a:t>
            </a:r>
            <a:r>
              <a:rPr lang="en-US" sz="1200" kern="1200" dirty="0" err="1" smtClean="0">
                <a:solidFill>
                  <a:schemeClr val="tx1"/>
                </a:solidFill>
                <a:latin typeface="+mn-lt"/>
                <a:ea typeface="+mn-ea"/>
                <a:cs typeface="+mn-cs"/>
              </a:rPr>
              <a:t>Kruskal</a:t>
            </a:r>
            <a:r>
              <a:rPr lang="en-US" sz="1200" kern="1200" dirty="0" smtClean="0">
                <a:solidFill>
                  <a:schemeClr val="tx1"/>
                </a:solidFill>
                <a:latin typeface="+mn-lt"/>
                <a:ea typeface="+mn-ea"/>
                <a:cs typeface="+mn-cs"/>
              </a:rPr>
              <a:t>-Wallis test.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significant p-value means that at least one of the groups is different than the others but it doesn’t identify which group it is.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21</a:t>
            </a:fld>
            <a:endParaRPr lang="en-US"/>
          </a:p>
        </p:txBody>
      </p:sp>
    </p:spTree>
    <p:extLst>
      <p:ext uri="{BB962C8B-B14F-4D97-AF65-F5344CB8AC3E}">
        <p14:creationId xmlns:p14="http://schemas.microsoft.com/office/powerpoint/2010/main" val="3205823147"/>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201</a:t>
            </a:fld>
            <a:endParaRPr lang="en-US"/>
          </a:p>
        </p:txBody>
      </p:sp>
    </p:spTree>
    <p:extLst>
      <p:ext uri="{BB962C8B-B14F-4D97-AF65-F5344CB8AC3E}">
        <p14:creationId xmlns:p14="http://schemas.microsoft.com/office/powerpoint/2010/main" val="1892337833"/>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202</a:t>
            </a:fld>
            <a:endParaRPr lang="en-US"/>
          </a:p>
        </p:txBody>
      </p:sp>
    </p:spTree>
    <p:extLst>
      <p:ext uri="{BB962C8B-B14F-4D97-AF65-F5344CB8AC3E}">
        <p14:creationId xmlns:p14="http://schemas.microsoft.com/office/powerpoint/2010/main" val="2585139159"/>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203</a:t>
            </a:fld>
            <a:endParaRPr lang="en-US"/>
          </a:p>
        </p:txBody>
      </p:sp>
    </p:spTree>
    <p:extLst>
      <p:ext uri="{BB962C8B-B14F-4D97-AF65-F5344CB8AC3E}">
        <p14:creationId xmlns:p14="http://schemas.microsoft.com/office/powerpoint/2010/main" val="4038105838"/>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204</a:t>
            </a:fld>
            <a:endParaRPr lang="en-US"/>
          </a:p>
        </p:txBody>
      </p:sp>
    </p:spTree>
    <p:extLst>
      <p:ext uri="{BB962C8B-B14F-4D97-AF65-F5344CB8AC3E}">
        <p14:creationId xmlns:p14="http://schemas.microsoft.com/office/powerpoint/2010/main" val="615827569"/>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205</a:t>
            </a:fld>
            <a:endParaRPr lang="en-US"/>
          </a:p>
        </p:txBody>
      </p:sp>
    </p:spTree>
    <p:extLst>
      <p:ext uri="{BB962C8B-B14F-4D97-AF65-F5344CB8AC3E}">
        <p14:creationId xmlns:p14="http://schemas.microsoft.com/office/powerpoint/2010/main" val="2432243428"/>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206</a:t>
            </a:fld>
            <a:endParaRPr lang="en-US"/>
          </a:p>
        </p:txBody>
      </p:sp>
    </p:spTree>
    <p:extLst>
      <p:ext uri="{BB962C8B-B14F-4D97-AF65-F5344CB8AC3E}">
        <p14:creationId xmlns:p14="http://schemas.microsoft.com/office/powerpoint/2010/main" val="1832979295"/>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207</a:t>
            </a:fld>
            <a:endParaRPr lang="en-US"/>
          </a:p>
        </p:txBody>
      </p:sp>
    </p:spTree>
    <p:extLst>
      <p:ext uri="{BB962C8B-B14F-4D97-AF65-F5344CB8AC3E}">
        <p14:creationId xmlns:p14="http://schemas.microsoft.com/office/powerpoint/2010/main" val="4221971548"/>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208</a:t>
            </a:fld>
            <a:endParaRPr lang="en-US"/>
          </a:p>
        </p:txBody>
      </p:sp>
    </p:spTree>
    <p:extLst>
      <p:ext uri="{BB962C8B-B14F-4D97-AF65-F5344CB8AC3E}">
        <p14:creationId xmlns:p14="http://schemas.microsoft.com/office/powerpoint/2010/main" val="3317227287"/>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209</a:t>
            </a:fld>
            <a:endParaRPr lang="en-US"/>
          </a:p>
        </p:txBody>
      </p:sp>
    </p:spTree>
    <p:extLst>
      <p:ext uri="{BB962C8B-B14F-4D97-AF65-F5344CB8AC3E}">
        <p14:creationId xmlns:p14="http://schemas.microsoft.com/office/powerpoint/2010/main" val="632689981"/>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210</a:t>
            </a:fld>
            <a:endParaRPr lang="en-US"/>
          </a:p>
        </p:txBody>
      </p:sp>
    </p:spTree>
    <p:extLst>
      <p:ext uri="{BB962C8B-B14F-4D97-AF65-F5344CB8AC3E}">
        <p14:creationId xmlns:p14="http://schemas.microsoft.com/office/powerpoint/2010/main" val="3030829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for categorical variables were made using the chi-square statistic. Multiple groups were compared using single p-value.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for continuous variables were made using </a:t>
            </a:r>
            <a:r>
              <a:rPr lang="en-US" sz="1200" kern="1200" dirty="0" err="1" smtClean="0">
                <a:solidFill>
                  <a:schemeClr val="tx1"/>
                </a:solidFill>
                <a:latin typeface="+mn-lt"/>
                <a:ea typeface="+mn-ea"/>
                <a:cs typeface="+mn-cs"/>
              </a:rPr>
              <a:t>Kruskal</a:t>
            </a:r>
            <a:r>
              <a:rPr lang="en-US" sz="1200" kern="1200" dirty="0" smtClean="0">
                <a:solidFill>
                  <a:schemeClr val="tx1"/>
                </a:solidFill>
                <a:latin typeface="+mn-lt"/>
                <a:ea typeface="+mn-ea"/>
                <a:cs typeface="+mn-cs"/>
              </a:rPr>
              <a:t>-Wallis test.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significant p-value means that at least one of the groups is different than the others but it doesn’t identify which group it 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22</a:t>
            </a:fld>
            <a:endParaRPr lang="en-US"/>
          </a:p>
        </p:txBody>
      </p:sp>
    </p:spTree>
    <p:extLst>
      <p:ext uri="{BB962C8B-B14F-4D97-AF65-F5344CB8AC3E}">
        <p14:creationId xmlns:p14="http://schemas.microsoft.com/office/powerpoint/2010/main" val="3971806364"/>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211</a:t>
            </a:fld>
            <a:endParaRPr lang="en-US"/>
          </a:p>
        </p:txBody>
      </p:sp>
    </p:spTree>
    <p:extLst>
      <p:ext uri="{BB962C8B-B14F-4D97-AF65-F5344CB8AC3E}">
        <p14:creationId xmlns:p14="http://schemas.microsoft.com/office/powerpoint/2010/main" val="391071299"/>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212</a:t>
            </a:fld>
            <a:endParaRPr lang="en-US"/>
          </a:p>
        </p:txBody>
      </p:sp>
    </p:spTree>
    <p:extLst>
      <p:ext uri="{BB962C8B-B14F-4D97-AF65-F5344CB8AC3E}">
        <p14:creationId xmlns:p14="http://schemas.microsoft.com/office/powerpoint/2010/main" val="2916675397"/>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213</a:t>
            </a:fld>
            <a:endParaRPr lang="en-US"/>
          </a:p>
        </p:txBody>
      </p:sp>
    </p:spTree>
    <p:extLst>
      <p:ext uri="{BB962C8B-B14F-4D97-AF65-F5344CB8AC3E}">
        <p14:creationId xmlns:p14="http://schemas.microsoft.com/office/powerpoint/2010/main" val="3659072887"/>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214</a:t>
            </a:fld>
            <a:endParaRPr lang="en-US"/>
          </a:p>
        </p:txBody>
      </p:sp>
    </p:spTree>
    <p:extLst>
      <p:ext uri="{BB962C8B-B14F-4D97-AF65-F5344CB8AC3E}">
        <p14:creationId xmlns:p14="http://schemas.microsoft.com/office/powerpoint/2010/main" val="2728353082"/>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kern="1200" dirty="0" smtClean="0">
                <a:solidFill>
                  <a:schemeClr val="tx1"/>
                </a:solidFill>
                <a:latin typeface="+mn-lt"/>
                <a:ea typeface="+mn-ea"/>
                <a:cs typeface="+mn-cs"/>
              </a:rPr>
              <a:t>Multivariable analysis was performed using a proportional hazards model censoring all patients at 20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215</a:t>
            </a:fld>
            <a:endParaRPr lang="en-US"/>
          </a:p>
        </p:txBody>
      </p:sp>
    </p:spTree>
    <p:extLst>
      <p:ext uri="{BB962C8B-B14F-4D97-AF65-F5344CB8AC3E}">
        <p14:creationId xmlns:p14="http://schemas.microsoft.com/office/powerpoint/2010/main" val="3833596781"/>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20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216</a:t>
            </a:fld>
            <a:endParaRPr lang="en-US"/>
          </a:p>
        </p:txBody>
      </p:sp>
    </p:spTree>
    <p:extLst>
      <p:ext uri="{BB962C8B-B14F-4D97-AF65-F5344CB8AC3E}">
        <p14:creationId xmlns:p14="http://schemas.microsoft.com/office/powerpoint/2010/main" val="4099045750"/>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20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217</a:t>
            </a:fld>
            <a:endParaRPr lang="en-US"/>
          </a:p>
        </p:txBody>
      </p:sp>
    </p:spTree>
    <p:extLst>
      <p:ext uri="{BB962C8B-B14F-4D97-AF65-F5344CB8AC3E}">
        <p14:creationId xmlns:p14="http://schemas.microsoft.com/office/powerpoint/2010/main" val="749071453"/>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20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218</a:t>
            </a:fld>
            <a:endParaRPr lang="en-US"/>
          </a:p>
        </p:txBody>
      </p:sp>
    </p:spTree>
    <p:extLst>
      <p:ext uri="{BB962C8B-B14F-4D97-AF65-F5344CB8AC3E}">
        <p14:creationId xmlns:p14="http://schemas.microsoft.com/office/powerpoint/2010/main" val="3400375595"/>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20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219</a:t>
            </a:fld>
            <a:endParaRPr lang="en-US"/>
          </a:p>
        </p:txBody>
      </p:sp>
    </p:spTree>
    <p:extLst>
      <p:ext uri="{BB962C8B-B14F-4D97-AF65-F5344CB8AC3E}">
        <p14:creationId xmlns:p14="http://schemas.microsoft.com/office/powerpoint/2010/main" val="1642390781"/>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220</a:t>
            </a:fld>
            <a:endParaRPr lang="en-US"/>
          </a:p>
        </p:txBody>
      </p:sp>
    </p:spTree>
    <p:extLst>
      <p:ext uri="{BB962C8B-B14F-4D97-AF65-F5344CB8AC3E}">
        <p14:creationId xmlns:p14="http://schemas.microsoft.com/office/powerpoint/2010/main" val="25195730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for categorical variables were made using the chi-square statistic. Multiple groups were compared using single p-value.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for continuous variables were made using </a:t>
            </a:r>
            <a:r>
              <a:rPr lang="en-US" sz="1200" kern="1200" dirty="0" err="1" smtClean="0">
                <a:solidFill>
                  <a:schemeClr val="tx1"/>
                </a:solidFill>
                <a:latin typeface="+mn-lt"/>
                <a:ea typeface="+mn-ea"/>
                <a:cs typeface="+mn-cs"/>
              </a:rPr>
              <a:t>Kruskal</a:t>
            </a:r>
            <a:r>
              <a:rPr lang="en-US" sz="1200" kern="1200" dirty="0" smtClean="0">
                <a:solidFill>
                  <a:schemeClr val="tx1"/>
                </a:solidFill>
                <a:latin typeface="+mn-lt"/>
                <a:ea typeface="+mn-ea"/>
                <a:cs typeface="+mn-cs"/>
              </a:rPr>
              <a:t>-Wallis test.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significant p-value means that at least one of the groups is different than the others but it doesn’t identify which group it is.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23</a:t>
            </a:fld>
            <a:endParaRPr lang="en-US"/>
          </a:p>
        </p:txBody>
      </p:sp>
    </p:spTree>
    <p:extLst>
      <p:ext uri="{BB962C8B-B14F-4D97-AF65-F5344CB8AC3E}">
        <p14:creationId xmlns:p14="http://schemas.microsoft.com/office/powerpoint/2010/main" val="1209049984"/>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221</a:t>
            </a:fld>
            <a:endParaRPr lang="en-US"/>
          </a:p>
        </p:txBody>
      </p:sp>
    </p:spTree>
    <p:extLst>
      <p:ext uri="{BB962C8B-B14F-4D97-AF65-F5344CB8AC3E}">
        <p14:creationId xmlns:p14="http://schemas.microsoft.com/office/powerpoint/2010/main" val="2954696789"/>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222</a:t>
            </a:fld>
            <a:endParaRPr lang="en-US"/>
          </a:p>
        </p:txBody>
      </p:sp>
    </p:spTree>
    <p:extLst>
      <p:ext uri="{BB962C8B-B14F-4D97-AF65-F5344CB8AC3E}">
        <p14:creationId xmlns:p14="http://schemas.microsoft.com/office/powerpoint/2010/main" val="1993539787"/>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223</a:t>
            </a:fld>
            <a:endParaRPr lang="en-US"/>
          </a:p>
        </p:txBody>
      </p:sp>
    </p:spTree>
    <p:extLst>
      <p:ext uri="{BB962C8B-B14F-4D97-AF65-F5344CB8AC3E}">
        <p14:creationId xmlns:p14="http://schemas.microsoft.com/office/powerpoint/2010/main" val="3498172060"/>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224</a:t>
            </a:fld>
            <a:endParaRPr lang="en-US"/>
          </a:p>
        </p:txBody>
      </p:sp>
    </p:spTree>
    <p:extLst>
      <p:ext uri="{BB962C8B-B14F-4D97-AF65-F5344CB8AC3E}">
        <p14:creationId xmlns:p14="http://schemas.microsoft.com/office/powerpoint/2010/main" val="2046966439"/>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225</a:t>
            </a:fld>
            <a:endParaRPr lang="en-US"/>
          </a:p>
        </p:txBody>
      </p:sp>
    </p:spTree>
    <p:extLst>
      <p:ext uri="{BB962C8B-B14F-4D97-AF65-F5344CB8AC3E}">
        <p14:creationId xmlns:p14="http://schemas.microsoft.com/office/powerpoint/2010/main" val="947623143"/>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226</a:t>
            </a:fld>
            <a:endParaRPr lang="en-US"/>
          </a:p>
        </p:txBody>
      </p:sp>
    </p:spTree>
    <p:extLst>
      <p:ext uri="{BB962C8B-B14F-4D97-AF65-F5344CB8AC3E}">
        <p14:creationId xmlns:p14="http://schemas.microsoft.com/office/powerpoint/2010/main" val="700720446"/>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227</a:t>
            </a:fld>
            <a:endParaRPr lang="en-US"/>
          </a:p>
        </p:txBody>
      </p:sp>
    </p:spTree>
    <p:extLst>
      <p:ext uri="{BB962C8B-B14F-4D97-AF65-F5344CB8AC3E}">
        <p14:creationId xmlns:p14="http://schemas.microsoft.com/office/powerpoint/2010/main" val="658971312"/>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228</a:t>
            </a:fld>
            <a:endParaRPr lang="en-US"/>
          </a:p>
        </p:txBody>
      </p:sp>
    </p:spTree>
    <p:extLst>
      <p:ext uri="{BB962C8B-B14F-4D97-AF65-F5344CB8AC3E}">
        <p14:creationId xmlns:p14="http://schemas.microsoft.com/office/powerpoint/2010/main" val="344235600"/>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229</a:t>
            </a:fld>
            <a:endParaRPr lang="en-US"/>
          </a:p>
        </p:txBody>
      </p:sp>
    </p:spTree>
    <p:extLst>
      <p:ext uri="{BB962C8B-B14F-4D97-AF65-F5344CB8AC3E}">
        <p14:creationId xmlns:p14="http://schemas.microsoft.com/office/powerpoint/2010/main" val="2325986265"/>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230</a:t>
            </a:fld>
            <a:endParaRPr lang="en-US"/>
          </a:p>
        </p:txBody>
      </p:sp>
    </p:spTree>
    <p:extLst>
      <p:ext uri="{BB962C8B-B14F-4D97-AF65-F5344CB8AC3E}">
        <p14:creationId xmlns:p14="http://schemas.microsoft.com/office/powerpoint/2010/main" val="4098132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for categorical variables were made using the chi-square statistic. Multiple groups were compared using single p-value.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for continuous variables were made using </a:t>
            </a:r>
            <a:r>
              <a:rPr lang="en-US" sz="1200" kern="1200" dirty="0" err="1" smtClean="0">
                <a:solidFill>
                  <a:schemeClr val="tx1"/>
                </a:solidFill>
                <a:latin typeface="+mn-lt"/>
                <a:ea typeface="+mn-ea"/>
                <a:cs typeface="+mn-cs"/>
              </a:rPr>
              <a:t>Kruskal</a:t>
            </a:r>
            <a:r>
              <a:rPr lang="en-US" sz="1200" kern="1200" dirty="0" smtClean="0">
                <a:solidFill>
                  <a:schemeClr val="tx1"/>
                </a:solidFill>
                <a:latin typeface="+mn-lt"/>
                <a:ea typeface="+mn-ea"/>
                <a:cs typeface="+mn-cs"/>
              </a:rPr>
              <a:t>-Wallis test.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significant p-value means that at least one of the groups is different than the others but it doesn’t identify which group it 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24</a:t>
            </a:fld>
            <a:endParaRPr lang="en-US"/>
          </a:p>
        </p:txBody>
      </p:sp>
    </p:spTree>
    <p:extLst>
      <p:ext uri="{BB962C8B-B14F-4D97-AF65-F5344CB8AC3E}">
        <p14:creationId xmlns:p14="http://schemas.microsoft.com/office/powerpoint/2010/main" val="2573220378"/>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231</a:t>
            </a:fld>
            <a:endParaRPr lang="en-US"/>
          </a:p>
        </p:txBody>
      </p:sp>
    </p:spTree>
    <p:extLst>
      <p:ext uri="{BB962C8B-B14F-4D97-AF65-F5344CB8AC3E}">
        <p14:creationId xmlns:p14="http://schemas.microsoft.com/office/powerpoint/2010/main" val="1350544226"/>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8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232</a:t>
            </a:fld>
            <a:endParaRPr lang="en-US"/>
          </a:p>
        </p:txBody>
      </p:sp>
    </p:spTree>
    <p:extLst>
      <p:ext uri="{BB962C8B-B14F-4D97-AF65-F5344CB8AC3E}">
        <p14:creationId xmlns:p14="http://schemas.microsoft.com/office/powerpoint/2010/main" val="1933840896"/>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8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233</a:t>
            </a:fld>
            <a:endParaRPr lang="en-US"/>
          </a:p>
        </p:txBody>
      </p:sp>
    </p:spTree>
    <p:extLst>
      <p:ext uri="{BB962C8B-B14F-4D97-AF65-F5344CB8AC3E}">
        <p14:creationId xmlns:p14="http://schemas.microsoft.com/office/powerpoint/2010/main" val="3611259518"/>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8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234</a:t>
            </a:fld>
            <a:endParaRPr lang="en-US"/>
          </a:p>
        </p:txBody>
      </p:sp>
    </p:spTree>
    <p:extLst>
      <p:ext uri="{BB962C8B-B14F-4D97-AF65-F5344CB8AC3E}">
        <p14:creationId xmlns:p14="http://schemas.microsoft.com/office/powerpoint/2010/main" val="2157678541"/>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8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235</a:t>
            </a:fld>
            <a:endParaRPr lang="en-US"/>
          </a:p>
        </p:txBody>
      </p:sp>
    </p:spTree>
    <p:extLst>
      <p:ext uri="{BB962C8B-B14F-4D97-AF65-F5344CB8AC3E}">
        <p14:creationId xmlns:p14="http://schemas.microsoft.com/office/powerpoint/2010/main" val="2529342522"/>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8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236</a:t>
            </a:fld>
            <a:endParaRPr lang="en-US"/>
          </a:p>
        </p:txBody>
      </p:sp>
    </p:spTree>
    <p:extLst>
      <p:ext uri="{BB962C8B-B14F-4D97-AF65-F5344CB8AC3E}">
        <p14:creationId xmlns:p14="http://schemas.microsoft.com/office/powerpoint/2010/main" val="253007191"/>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8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237</a:t>
            </a:fld>
            <a:endParaRPr lang="en-US"/>
          </a:p>
        </p:txBody>
      </p:sp>
    </p:spTree>
    <p:extLst>
      <p:ext uri="{BB962C8B-B14F-4D97-AF65-F5344CB8AC3E}">
        <p14:creationId xmlns:p14="http://schemas.microsoft.com/office/powerpoint/2010/main" val="2297031036"/>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8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238</a:t>
            </a:fld>
            <a:endParaRPr lang="en-US"/>
          </a:p>
        </p:txBody>
      </p:sp>
    </p:spTree>
    <p:extLst>
      <p:ext uri="{BB962C8B-B14F-4D97-AF65-F5344CB8AC3E}">
        <p14:creationId xmlns:p14="http://schemas.microsoft.com/office/powerpoint/2010/main" val="3869788448"/>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8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239</a:t>
            </a:fld>
            <a:endParaRPr lang="en-US"/>
          </a:p>
        </p:txBody>
      </p:sp>
    </p:spTree>
    <p:extLst>
      <p:ext uri="{BB962C8B-B14F-4D97-AF65-F5344CB8AC3E}">
        <p14:creationId xmlns:p14="http://schemas.microsoft.com/office/powerpoint/2010/main" val="1185377951"/>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240</a:t>
            </a:fld>
            <a:endParaRPr lang="en-US"/>
          </a:p>
        </p:txBody>
      </p:sp>
    </p:spTree>
    <p:extLst>
      <p:ext uri="{BB962C8B-B14F-4D97-AF65-F5344CB8AC3E}">
        <p14:creationId xmlns:p14="http://schemas.microsoft.com/office/powerpoint/2010/main" val="8211607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for categorical variables were made using the chi-square statistic. Multiple groups were compared using single p-value.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for continuous variables were made using </a:t>
            </a:r>
            <a:r>
              <a:rPr lang="en-US" sz="1200" kern="1200" dirty="0" err="1" smtClean="0">
                <a:solidFill>
                  <a:schemeClr val="tx1"/>
                </a:solidFill>
                <a:latin typeface="+mn-lt"/>
                <a:ea typeface="+mn-ea"/>
                <a:cs typeface="+mn-cs"/>
              </a:rPr>
              <a:t>Kruskal</a:t>
            </a:r>
            <a:r>
              <a:rPr lang="en-US" sz="1200" kern="1200" dirty="0" smtClean="0">
                <a:solidFill>
                  <a:schemeClr val="tx1"/>
                </a:solidFill>
                <a:latin typeface="+mn-lt"/>
                <a:ea typeface="+mn-ea"/>
                <a:cs typeface="+mn-cs"/>
              </a:rPr>
              <a:t>-Wallis test.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significant p-value means that at least one of the groups is different than the others but it doesn’t identify which group it 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25</a:t>
            </a:fld>
            <a:endParaRPr lang="en-US"/>
          </a:p>
        </p:txBody>
      </p:sp>
    </p:spTree>
    <p:extLst>
      <p:ext uri="{BB962C8B-B14F-4D97-AF65-F5344CB8AC3E}">
        <p14:creationId xmlns:p14="http://schemas.microsoft.com/office/powerpoint/2010/main" val="3391429228"/>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a:t>
            </a:r>
            <a:r>
              <a:rPr lang="en-US" sz="1200" kern="1200" baseline="0" dirty="0" smtClean="0">
                <a:solidFill>
                  <a:schemeClr val="tx1"/>
                </a:solidFill>
                <a:latin typeface="+mn-lt"/>
                <a:ea typeface="+mn-ea"/>
                <a:cs typeface="+mn-cs"/>
              </a:rPr>
              <a:t> years.</a:t>
            </a:r>
            <a:r>
              <a:rPr lang="en-US" sz="1200" kern="1200" dirty="0" smtClean="0">
                <a:solidFill>
                  <a:schemeClr val="tx1"/>
                </a:solidFill>
                <a:latin typeface="+mn-lt"/>
                <a:ea typeface="+mn-ea"/>
                <a:cs typeface="+mn-cs"/>
              </a:rPr>
              <a:t>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241</a:t>
            </a:fld>
            <a:endParaRPr lang="en-US"/>
          </a:p>
        </p:txBody>
      </p:sp>
    </p:spTree>
    <p:extLst>
      <p:ext uri="{BB962C8B-B14F-4D97-AF65-F5344CB8AC3E}">
        <p14:creationId xmlns:p14="http://schemas.microsoft.com/office/powerpoint/2010/main" val="959225993"/>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242</a:t>
            </a:fld>
            <a:endParaRPr lang="en-US"/>
          </a:p>
        </p:txBody>
      </p:sp>
    </p:spTree>
    <p:extLst>
      <p:ext uri="{BB962C8B-B14F-4D97-AF65-F5344CB8AC3E}">
        <p14:creationId xmlns:p14="http://schemas.microsoft.com/office/powerpoint/2010/main" val="3149111614"/>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243</a:t>
            </a:fld>
            <a:endParaRPr lang="en-US"/>
          </a:p>
        </p:txBody>
      </p:sp>
    </p:spTree>
    <p:extLst>
      <p:ext uri="{BB962C8B-B14F-4D97-AF65-F5344CB8AC3E}">
        <p14:creationId xmlns:p14="http://schemas.microsoft.com/office/powerpoint/2010/main" val="1379057935"/>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244</a:t>
            </a:fld>
            <a:endParaRPr lang="en-US"/>
          </a:p>
        </p:txBody>
      </p:sp>
    </p:spTree>
    <p:extLst>
      <p:ext uri="{BB962C8B-B14F-4D97-AF65-F5344CB8AC3E}">
        <p14:creationId xmlns:p14="http://schemas.microsoft.com/office/powerpoint/2010/main" val="916480530"/>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245</a:t>
            </a:fld>
            <a:endParaRPr lang="en-US"/>
          </a:p>
        </p:txBody>
      </p:sp>
    </p:spTree>
    <p:extLst>
      <p:ext uri="{BB962C8B-B14F-4D97-AF65-F5344CB8AC3E}">
        <p14:creationId xmlns:p14="http://schemas.microsoft.com/office/powerpoint/2010/main" val="739380399"/>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246</a:t>
            </a:fld>
            <a:endParaRPr lang="en-US"/>
          </a:p>
        </p:txBody>
      </p:sp>
    </p:spTree>
    <p:extLst>
      <p:ext uri="{BB962C8B-B14F-4D97-AF65-F5344CB8AC3E}">
        <p14:creationId xmlns:p14="http://schemas.microsoft.com/office/powerpoint/2010/main" val="19122522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for categorical variables were made using the chi-square statistic. Multiple groups were compared using single p-value.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for continuous variables were made using </a:t>
            </a:r>
            <a:r>
              <a:rPr lang="en-US" sz="1200" kern="1200" dirty="0" err="1" smtClean="0">
                <a:solidFill>
                  <a:schemeClr val="tx1"/>
                </a:solidFill>
                <a:latin typeface="+mn-lt"/>
                <a:ea typeface="+mn-ea"/>
                <a:cs typeface="+mn-cs"/>
              </a:rPr>
              <a:t>Kruskal</a:t>
            </a:r>
            <a:r>
              <a:rPr lang="en-US" sz="1200" kern="1200" dirty="0" smtClean="0">
                <a:solidFill>
                  <a:schemeClr val="tx1"/>
                </a:solidFill>
                <a:latin typeface="+mn-lt"/>
                <a:ea typeface="+mn-ea"/>
                <a:cs typeface="+mn-cs"/>
              </a:rPr>
              <a:t>-Wallis test.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significant p-value means that at least one of the groups is different than the others but it doesn’t identify which group it is.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26</a:t>
            </a:fld>
            <a:endParaRPr lang="en-US"/>
          </a:p>
        </p:txBody>
      </p:sp>
    </p:spTree>
    <p:extLst>
      <p:ext uri="{BB962C8B-B14F-4D97-AF65-F5344CB8AC3E}">
        <p14:creationId xmlns:p14="http://schemas.microsoft.com/office/powerpoint/2010/main" val="18015337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for categorical variables were made using the chi-square statistic. Multiple groups were compared using single p-value.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for continuous variables were made using </a:t>
            </a:r>
            <a:r>
              <a:rPr lang="en-US" sz="1200" kern="1200" dirty="0" err="1" smtClean="0">
                <a:solidFill>
                  <a:schemeClr val="tx1"/>
                </a:solidFill>
                <a:latin typeface="+mn-lt"/>
                <a:ea typeface="+mn-ea"/>
                <a:cs typeface="+mn-cs"/>
              </a:rPr>
              <a:t>Kruskal</a:t>
            </a:r>
            <a:r>
              <a:rPr lang="en-US" sz="1200" kern="1200" dirty="0" smtClean="0">
                <a:solidFill>
                  <a:schemeClr val="tx1"/>
                </a:solidFill>
                <a:latin typeface="+mn-lt"/>
                <a:ea typeface="+mn-ea"/>
                <a:cs typeface="+mn-cs"/>
              </a:rPr>
              <a:t>-Wallis test.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significant p-value means that at least one of the groups is different than the others but it doesn’t identify which group it 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27</a:t>
            </a:fld>
            <a:endParaRPr lang="en-US"/>
          </a:p>
        </p:txBody>
      </p:sp>
    </p:spTree>
    <p:extLst>
      <p:ext uri="{BB962C8B-B14F-4D97-AF65-F5344CB8AC3E}">
        <p14:creationId xmlns:p14="http://schemas.microsoft.com/office/powerpoint/2010/main" val="29797454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for categorical variables were made using the chi-square statistic. Multiple groups were compared using single p-value.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for continuous variables were made using </a:t>
            </a:r>
            <a:r>
              <a:rPr lang="en-US" sz="1200" kern="1200" dirty="0" err="1" smtClean="0">
                <a:solidFill>
                  <a:schemeClr val="tx1"/>
                </a:solidFill>
                <a:latin typeface="+mn-lt"/>
                <a:ea typeface="+mn-ea"/>
                <a:cs typeface="+mn-cs"/>
              </a:rPr>
              <a:t>Kruskal</a:t>
            </a:r>
            <a:r>
              <a:rPr lang="en-US" sz="1200" kern="1200" dirty="0" smtClean="0">
                <a:solidFill>
                  <a:schemeClr val="tx1"/>
                </a:solidFill>
                <a:latin typeface="+mn-lt"/>
                <a:ea typeface="+mn-ea"/>
                <a:cs typeface="+mn-cs"/>
              </a:rPr>
              <a:t>-Wallis test.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significant p-value means that at least one of the groups is different than the others but it doesn’t identify which group it is.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28</a:t>
            </a:fld>
            <a:endParaRPr lang="en-US"/>
          </a:p>
        </p:txBody>
      </p:sp>
    </p:spTree>
    <p:extLst>
      <p:ext uri="{BB962C8B-B14F-4D97-AF65-F5344CB8AC3E}">
        <p14:creationId xmlns:p14="http://schemas.microsoft.com/office/powerpoint/2010/main" val="16611136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for categorical variables were made using the chi-square statistic. Multiple groups were compared using single p-value.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for continuous variables were made using </a:t>
            </a:r>
            <a:r>
              <a:rPr lang="en-US" sz="1200" kern="1200" dirty="0" err="1" smtClean="0">
                <a:solidFill>
                  <a:schemeClr val="tx1"/>
                </a:solidFill>
                <a:latin typeface="+mn-lt"/>
                <a:ea typeface="+mn-ea"/>
                <a:cs typeface="+mn-cs"/>
              </a:rPr>
              <a:t>Kruskal</a:t>
            </a:r>
            <a:r>
              <a:rPr lang="en-US" sz="1200" kern="1200" dirty="0" smtClean="0">
                <a:solidFill>
                  <a:schemeClr val="tx1"/>
                </a:solidFill>
                <a:latin typeface="+mn-lt"/>
                <a:ea typeface="+mn-ea"/>
                <a:cs typeface="+mn-cs"/>
              </a:rPr>
              <a:t>-Wallis test.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significant p-value means that at least one of the groups is different than the others but it doesn’t identify which group it 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29</a:t>
            </a:fld>
            <a:endParaRPr lang="en-US"/>
          </a:p>
        </p:txBody>
      </p:sp>
    </p:spTree>
    <p:extLst>
      <p:ext uri="{BB962C8B-B14F-4D97-AF65-F5344CB8AC3E}">
        <p14:creationId xmlns:p14="http://schemas.microsoft.com/office/powerpoint/2010/main" val="17473773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30</a:t>
            </a:fld>
            <a:endParaRPr lang="en-US"/>
          </a:p>
        </p:txBody>
      </p:sp>
    </p:spTree>
    <p:extLst>
      <p:ext uri="{BB962C8B-B14F-4D97-AF65-F5344CB8AC3E}">
        <p14:creationId xmlns:p14="http://schemas.microsoft.com/office/powerpoint/2010/main" val="1516149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a:t>
            </a:fld>
            <a:endParaRPr lang="en-US"/>
          </a:p>
        </p:txBody>
      </p:sp>
    </p:spTree>
    <p:extLst>
      <p:ext uri="{BB962C8B-B14F-4D97-AF65-F5344CB8AC3E}">
        <p14:creationId xmlns:p14="http://schemas.microsoft.com/office/powerpoint/2010/main" val="4081444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31</a:t>
            </a:fld>
            <a:endParaRPr lang="en-US"/>
          </a:p>
        </p:txBody>
      </p:sp>
    </p:spTree>
    <p:extLst>
      <p:ext uri="{BB962C8B-B14F-4D97-AF65-F5344CB8AC3E}">
        <p14:creationId xmlns:p14="http://schemas.microsoft.com/office/powerpoint/2010/main" val="937580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32</a:t>
            </a:fld>
            <a:endParaRPr lang="en-US"/>
          </a:p>
        </p:txBody>
      </p:sp>
    </p:spTree>
    <p:extLst>
      <p:ext uri="{BB962C8B-B14F-4D97-AF65-F5344CB8AC3E}">
        <p14:creationId xmlns:p14="http://schemas.microsoft.com/office/powerpoint/2010/main" val="34415614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33</a:t>
            </a:fld>
            <a:endParaRPr lang="en-US"/>
          </a:p>
        </p:txBody>
      </p:sp>
    </p:spTree>
    <p:extLst>
      <p:ext uri="{BB962C8B-B14F-4D97-AF65-F5344CB8AC3E}">
        <p14:creationId xmlns:p14="http://schemas.microsoft.com/office/powerpoint/2010/main" val="30328808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a:t>
            </a:r>
            <a:r>
              <a:rPr lang="en-US" sz="1200" kern="1200" baseline="30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 squared Pearson correlation</a:t>
            </a:r>
            <a:r>
              <a:rPr lang="en-US" sz="1200" kern="1200" baseline="0" dirty="0" smtClean="0">
                <a:solidFill>
                  <a:schemeClr val="tx1"/>
                </a:solidFill>
                <a:latin typeface="+mn-lt"/>
                <a:ea typeface="+mn-ea"/>
                <a:cs typeface="+mn-cs"/>
              </a:rPr>
              <a:t> coefficient.</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34</a:t>
            </a:fld>
            <a:endParaRPr lang="en-US"/>
          </a:p>
        </p:txBody>
      </p:sp>
    </p:spTree>
    <p:extLst>
      <p:ext uri="{BB962C8B-B14F-4D97-AF65-F5344CB8AC3E}">
        <p14:creationId xmlns:p14="http://schemas.microsoft.com/office/powerpoint/2010/main" val="37016223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a:t>
            </a:r>
            <a:r>
              <a:rPr lang="en-US" sz="1200" kern="1200" baseline="30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 squared Pearson correlation</a:t>
            </a:r>
            <a:r>
              <a:rPr lang="en-US" sz="1200" kern="1200" baseline="0" dirty="0" smtClean="0">
                <a:solidFill>
                  <a:schemeClr val="tx1"/>
                </a:solidFill>
                <a:latin typeface="+mn-lt"/>
                <a:ea typeface="+mn-ea"/>
                <a:cs typeface="+mn-cs"/>
              </a:rPr>
              <a:t> coefficient.</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35</a:t>
            </a:fld>
            <a:endParaRPr lang="en-US"/>
          </a:p>
        </p:txBody>
      </p:sp>
    </p:spTree>
    <p:extLst>
      <p:ext uri="{BB962C8B-B14F-4D97-AF65-F5344CB8AC3E}">
        <p14:creationId xmlns:p14="http://schemas.microsoft.com/office/powerpoint/2010/main" val="2083651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36</a:t>
            </a:fld>
            <a:endParaRPr lang="en-US"/>
          </a:p>
        </p:txBody>
      </p:sp>
    </p:spTree>
    <p:extLst>
      <p:ext uri="{BB962C8B-B14F-4D97-AF65-F5344CB8AC3E}">
        <p14:creationId xmlns:p14="http://schemas.microsoft.com/office/powerpoint/2010/main" val="38233209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37</a:t>
            </a:fld>
            <a:endParaRPr lang="en-US"/>
          </a:p>
        </p:txBody>
      </p:sp>
    </p:spTree>
    <p:extLst>
      <p:ext uri="{BB962C8B-B14F-4D97-AF65-F5344CB8AC3E}">
        <p14:creationId xmlns:p14="http://schemas.microsoft.com/office/powerpoint/2010/main" val="30195206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38</a:t>
            </a:fld>
            <a:endParaRPr lang="en-US"/>
          </a:p>
        </p:txBody>
      </p:sp>
    </p:spTree>
    <p:extLst>
      <p:ext uri="{BB962C8B-B14F-4D97-AF65-F5344CB8AC3E}">
        <p14:creationId xmlns:p14="http://schemas.microsoft.com/office/powerpoint/2010/main" val="16089089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39</a:t>
            </a:fld>
            <a:endParaRPr lang="en-US"/>
          </a:p>
        </p:txBody>
      </p:sp>
    </p:spTree>
    <p:extLst>
      <p:ext uri="{BB962C8B-B14F-4D97-AF65-F5344CB8AC3E}">
        <p14:creationId xmlns:p14="http://schemas.microsoft.com/office/powerpoint/2010/main" val="29825210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known PRA values are included in the tabulation.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40</a:t>
            </a:fld>
            <a:endParaRPr lang="en-US"/>
          </a:p>
        </p:txBody>
      </p:sp>
    </p:spTree>
    <p:extLst>
      <p:ext uri="{BB962C8B-B14F-4D97-AF65-F5344CB8AC3E}">
        <p14:creationId xmlns:p14="http://schemas.microsoft.com/office/powerpoint/2010/main" val="1538301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a:t>
            </a:fld>
            <a:endParaRPr lang="en-US"/>
          </a:p>
        </p:txBody>
      </p:sp>
    </p:spTree>
    <p:extLst>
      <p:ext uri="{BB962C8B-B14F-4D97-AF65-F5344CB8AC3E}">
        <p14:creationId xmlns:p14="http://schemas.microsoft.com/office/powerpoint/2010/main" val="22353344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41</a:t>
            </a:fld>
            <a:endParaRPr lang="en-US"/>
          </a:p>
        </p:txBody>
      </p:sp>
    </p:spTree>
    <p:extLst>
      <p:ext uri="{BB962C8B-B14F-4D97-AF65-F5344CB8AC3E}">
        <p14:creationId xmlns:p14="http://schemas.microsoft.com/office/powerpoint/2010/main" val="34367971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42</a:t>
            </a:fld>
            <a:endParaRPr lang="en-US"/>
          </a:p>
        </p:txBody>
      </p:sp>
    </p:spTree>
    <p:extLst>
      <p:ext uri="{BB962C8B-B14F-4D97-AF65-F5344CB8AC3E}">
        <p14:creationId xmlns:p14="http://schemas.microsoft.com/office/powerpoint/2010/main" val="33065606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43</a:t>
            </a:fld>
            <a:endParaRPr lang="en-US"/>
          </a:p>
        </p:txBody>
      </p:sp>
    </p:spTree>
    <p:extLst>
      <p:ext uri="{BB962C8B-B14F-4D97-AF65-F5344CB8AC3E}">
        <p14:creationId xmlns:p14="http://schemas.microsoft.com/office/powerpoint/2010/main" val="27594779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44</a:t>
            </a:fld>
            <a:endParaRPr lang="en-US"/>
          </a:p>
        </p:txBody>
      </p:sp>
    </p:spTree>
    <p:extLst>
      <p:ext uri="{BB962C8B-B14F-4D97-AF65-F5344CB8AC3E}">
        <p14:creationId xmlns:p14="http://schemas.microsoft.com/office/powerpoint/2010/main" val="17056887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45</a:t>
            </a:fld>
            <a:endParaRPr lang="en-US"/>
          </a:p>
        </p:txBody>
      </p:sp>
    </p:spTree>
    <p:extLst>
      <p:ext uri="{BB962C8B-B14F-4D97-AF65-F5344CB8AC3E}">
        <p14:creationId xmlns:p14="http://schemas.microsoft.com/office/powerpoint/2010/main" val="41788718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46</a:t>
            </a:fld>
            <a:endParaRPr lang="en-US"/>
          </a:p>
        </p:txBody>
      </p:sp>
    </p:spTree>
    <p:extLst>
      <p:ext uri="{BB962C8B-B14F-4D97-AF65-F5344CB8AC3E}">
        <p14:creationId xmlns:p14="http://schemas.microsoft.com/office/powerpoint/2010/main" val="10330543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47</a:t>
            </a:fld>
            <a:endParaRPr lang="en-US"/>
          </a:p>
        </p:txBody>
      </p:sp>
    </p:spTree>
    <p:extLst>
      <p:ext uri="{BB962C8B-B14F-4D97-AF65-F5344CB8AC3E}">
        <p14:creationId xmlns:p14="http://schemas.microsoft.com/office/powerpoint/2010/main" val="8332732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48</a:t>
            </a:fld>
            <a:endParaRPr lang="en-US"/>
          </a:p>
        </p:txBody>
      </p:sp>
    </p:spTree>
    <p:extLst>
      <p:ext uri="{BB962C8B-B14F-4D97-AF65-F5344CB8AC3E}">
        <p14:creationId xmlns:p14="http://schemas.microsoft.com/office/powerpoint/2010/main" val="912279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49</a:t>
            </a:fld>
            <a:endParaRPr lang="en-US"/>
          </a:p>
        </p:txBody>
      </p:sp>
    </p:spTree>
    <p:extLst>
      <p:ext uri="{BB962C8B-B14F-4D97-AF65-F5344CB8AC3E}">
        <p14:creationId xmlns:p14="http://schemas.microsoft.com/office/powerpoint/2010/main" val="15221386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50</a:t>
            </a:fld>
            <a:endParaRPr lang="en-US"/>
          </a:p>
        </p:txBody>
      </p:sp>
    </p:spTree>
    <p:extLst>
      <p:ext uri="{BB962C8B-B14F-4D97-AF65-F5344CB8AC3E}">
        <p14:creationId xmlns:p14="http://schemas.microsoft.com/office/powerpoint/2010/main" val="3355333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a:t>
            </a:fld>
            <a:endParaRPr lang="en-US"/>
          </a:p>
        </p:txBody>
      </p:sp>
    </p:spTree>
    <p:extLst>
      <p:ext uri="{BB962C8B-B14F-4D97-AF65-F5344CB8AC3E}">
        <p14:creationId xmlns:p14="http://schemas.microsoft.com/office/powerpoint/2010/main" val="16109468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51</a:t>
            </a:fld>
            <a:endParaRPr lang="en-US"/>
          </a:p>
        </p:txBody>
      </p:sp>
    </p:spTree>
    <p:extLst>
      <p:ext uri="{BB962C8B-B14F-4D97-AF65-F5344CB8AC3E}">
        <p14:creationId xmlns:p14="http://schemas.microsoft.com/office/powerpoint/2010/main" val="39592544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52</a:t>
            </a:fld>
            <a:endParaRPr lang="en-US"/>
          </a:p>
        </p:txBody>
      </p:sp>
    </p:spTree>
    <p:extLst>
      <p:ext uri="{BB962C8B-B14F-4D97-AF65-F5344CB8AC3E}">
        <p14:creationId xmlns:p14="http://schemas.microsoft.com/office/powerpoint/2010/main" val="28313728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53</a:t>
            </a:fld>
            <a:endParaRPr lang="en-US"/>
          </a:p>
        </p:txBody>
      </p:sp>
    </p:spTree>
    <p:extLst>
      <p:ext uri="{BB962C8B-B14F-4D97-AF65-F5344CB8AC3E}">
        <p14:creationId xmlns:p14="http://schemas.microsoft.com/office/powerpoint/2010/main" val="1071691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54</a:t>
            </a:fld>
            <a:endParaRPr lang="en-US"/>
          </a:p>
        </p:txBody>
      </p:sp>
    </p:spTree>
    <p:extLst>
      <p:ext uri="{BB962C8B-B14F-4D97-AF65-F5344CB8AC3E}">
        <p14:creationId xmlns:p14="http://schemas.microsoft.com/office/powerpoint/2010/main" val="6444395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55</a:t>
            </a:fld>
            <a:endParaRPr lang="en-US"/>
          </a:p>
        </p:txBody>
      </p:sp>
    </p:spTree>
    <p:extLst>
      <p:ext uri="{BB962C8B-B14F-4D97-AF65-F5344CB8AC3E}">
        <p14:creationId xmlns:p14="http://schemas.microsoft.com/office/powerpoint/2010/main" val="34504580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56</a:t>
            </a:fld>
            <a:endParaRPr lang="en-US"/>
          </a:p>
        </p:txBody>
      </p:sp>
    </p:spTree>
    <p:extLst>
      <p:ext uri="{BB962C8B-B14F-4D97-AF65-F5344CB8AC3E}">
        <p14:creationId xmlns:p14="http://schemas.microsoft.com/office/powerpoint/2010/main" val="22760856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57</a:t>
            </a:fld>
            <a:endParaRPr lang="en-US"/>
          </a:p>
        </p:txBody>
      </p:sp>
    </p:spTree>
    <p:extLst>
      <p:ext uri="{BB962C8B-B14F-4D97-AF65-F5344CB8AC3E}">
        <p14:creationId xmlns:p14="http://schemas.microsoft.com/office/powerpoint/2010/main" val="822204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58</a:t>
            </a:fld>
            <a:endParaRPr lang="en-US"/>
          </a:p>
        </p:txBody>
      </p:sp>
    </p:spTree>
    <p:extLst>
      <p:ext uri="{BB962C8B-B14F-4D97-AF65-F5344CB8AC3E}">
        <p14:creationId xmlns:p14="http://schemas.microsoft.com/office/powerpoint/2010/main" val="13169698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immunosuppression reported as being provided at the time of the 1-year and 5-year annual follow-up forms.  To provide a snapshot of current practice, only follow-ups occurring between January 2008 and June 2013 were included.  Therefore, this figure does not represent changes in practice between the 1-year follow-up and 5-year follow-up on a cohort of patients.  The patients in the 1-year tabulation are not the same patients as in the 5-year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59</a:t>
            </a:fld>
            <a:endParaRPr lang="en-US"/>
          </a:p>
        </p:txBody>
      </p:sp>
    </p:spTree>
    <p:extLst>
      <p:ext uri="{BB962C8B-B14F-4D97-AF65-F5344CB8AC3E}">
        <p14:creationId xmlns:p14="http://schemas.microsoft.com/office/powerpoint/2010/main" val="30589137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immunosuppression reported as being provided at the time of the 1-year annual follow-up forms.  As different patients were transplanted each year this figure does not represent changes in immunosuppression for individual patients but may represent changes in practice.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60</a:t>
            </a:fld>
            <a:endParaRPr lang="en-US"/>
          </a:p>
        </p:txBody>
      </p:sp>
    </p:spTree>
    <p:extLst>
      <p:ext uri="{BB962C8B-B14F-4D97-AF65-F5344CB8AC3E}">
        <p14:creationId xmlns:p14="http://schemas.microsoft.com/office/powerpoint/2010/main" val="1976644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a:t>
            </a:fld>
            <a:endParaRPr lang="en-US"/>
          </a:p>
        </p:txBody>
      </p:sp>
    </p:spTree>
    <p:extLst>
      <p:ext uri="{BB962C8B-B14F-4D97-AF65-F5344CB8AC3E}">
        <p14:creationId xmlns:p14="http://schemas.microsoft.com/office/powerpoint/2010/main" val="23304700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immunosuppression reported as being provided at the time of the 1-year and 5-year annual follow-up forms for the same patients based on follow-ups occurring between January 2001 and June 2013.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61</a:t>
            </a:fld>
            <a:endParaRPr lang="en-US"/>
          </a:p>
        </p:txBody>
      </p:sp>
    </p:spTree>
    <p:extLst>
      <p:ext uri="{BB962C8B-B14F-4D97-AF65-F5344CB8AC3E}">
        <p14:creationId xmlns:p14="http://schemas.microsoft.com/office/powerpoint/2010/main" val="11382080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immunosuppression reported as being provided at the time of the 1-year and 5-year annual follow-up forms for the same patients based on follow-ups occurring between January 2001 and June 2013.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62</a:t>
            </a:fld>
            <a:endParaRPr lang="en-US"/>
          </a:p>
        </p:txBody>
      </p:sp>
    </p:spTree>
    <p:extLst>
      <p:ext uri="{BB962C8B-B14F-4D97-AF65-F5344CB8AC3E}">
        <p14:creationId xmlns:p14="http://schemas.microsoft.com/office/powerpoint/2010/main" val="10578973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63</a:t>
            </a:fld>
            <a:endParaRPr lang="en-US"/>
          </a:p>
        </p:txBody>
      </p:sp>
    </p:spTree>
    <p:extLst>
      <p:ext uri="{BB962C8B-B14F-4D97-AF65-F5344CB8AC3E}">
        <p14:creationId xmlns:p14="http://schemas.microsoft.com/office/powerpoint/2010/main" val="108301353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64</a:t>
            </a:fld>
            <a:endParaRPr lang="en-US"/>
          </a:p>
        </p:txBody>
      </p:sp>
    </p:spTree>
    <p:extLst>
      <p:ext uri="{BB962C8B-B14F-4D97-AF65-F5344CB8AC3E}">
        <p14:creationId xmlns:p14="http://schemas.microsoft.com/office/powerpoint/2010/main" val="11802196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65</a:t>
            </a:fld>
            <a:endParaRPr lang="en-US"/>
          </a:p>
        </p:txBody>
      </p:sp>
    </p:spTree>
    <p:extLst>
      <p:ext uri="{BB962C8B-B14F-4D97-AF65-F5344CB8AC3E}">
        <p14:creationId xmlns:p14="http://schemas.microsoft.com/office/powerpoint/2010/main" val="23033735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66</a:t>
            </a:fld>
            <a:endParaRPr lang="en-US"/>
          </a:p>
        </p:txBody>
      </p:sp>
    </p:spTree>
    <p:extLst>
      <p:ext uri="{BB962C8B-B14F-4D97-AF65-F5344CB8AC3E}">
        <p14:creationId xmlns:p14="http://schemas.microsoft.com/office/powerpoint/2010/main" val="17817776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67</a:t>
            </a:fld>
            <a:endParaRPr lang="en-US"/>
          </a:p>
        </p:txBody>
      </p:sp>
    </p:spTree>
    <p:extLst>
      <p:ext uri="{BB962C8B-B14F-4D97-AF65-F5344CB8AC3E}">
        <p14:creationId xmlns:p14="http://schemas.microsoft.com/office/powerpoint/2010/main" val="243623656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68</a:t>
            </a:fld>
            <a:endParaRPr lang="en-US"/>
          </a:p>
        </p:txBody>
      </p:sp>
    </p:spTree>
    <p:extLst>
      <p:ext uri="{BB962C8B-B14F-4D97-AF65-F5344CB8AC3E}">
        <p14:creationId xmlns:p14="http://schemas.microsoft.com/office/powerpoint/2010/main" val="277833509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69</a:t>
            </a:fld>
            <a:endParaRPr lang="en-US"/>
          </a:p>
        </p:txBody>
      </p:sp>
    </p:spTree>
    <p:extLst>
      <p:ext uri="{BB962C8B-B14F-4D97-AF65-F5344CB8AC3E}">
        <p14:creationId xmlns:p14="http://schemas.microsoft.com/office/powerpoint/2010/main" val="267020702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70</a:t>
            </a:fld>
            <a:endParaRPr lang="en-US"/>
          </a:p>
        </p:txBody>
      </p:sp>
    </p:spTree>
    <p:extLst>
      <p:ext uri="{BB962C8B-B14F-4D97-AF65-F5344CB8AC3E}">
        <p14:creationId xmlns:p14="http://schemas.microsoft.com/office/powerpoint/2010/main" val="2004232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a:t>
            </a:fld>
            <a:endParaRPr lang="en-US"/>
          </a:p>
        </p:txBody>
      </p:sp>
    </p:spTree>
    <p:extLst>
      <p:ext uri="{BB962C8B-B14F-4D97-AF65-F5344CB8AC3E}">
        <p14:creationId xmlns:p14="http://schemas.microsoft.com/office/powerpoint/2010/main" val="62268030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rgbClr val="FFFF00"/>
                </a:solidFill>
                <a:latin typeface="+mn-lt"/>
                <a:ea typeface="+mn-ea"/>
                <a:cs typeface="+mn-cs"/>
              </a:rPr>
              <a:t>Freedom from hospitalization for rejection rates by era were computed using the Kaplan-Meier method.</a:t>
            </a:r>
          </a:p>
          <a:p>
            <a:endParaRPr lang="en-US" sz="1200" kern="1200" dirty="0" smtClean="0">
              <a:solidFill>
                <a:srgbClr val="FFFF00"/>
              </a:solidFill>
              <a:latin typeface="+mn-lt"/>
              <a:ea typeface="+mn-ea"/>
              <a:cs typeface="+mn-cs"/>
            </a:endParaRPr>
          </a:p>
          <a:p>
            <a:r>
              <a:rPr lang="en-US" sz="1200" kern="1200" dirty="0" smtClean="0">
                <a:solidFill>
                  <a:srgbClr val="FFFF00"/>
                </a:solidFill>
                <a:latin typeface="+mn-lt"/>
                <a:ea typeface="+mn-ea"/>
                <a:cs typeface="+mn-cs"/>
              </a:rPr>
              <a:t>Hospitalizations for rejections are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rgbClr val="FFFF0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rgbClr val="FFFF00"/>
                </a:solidFill>
                <a:latin typeface="+mn-lt"/>
                <a:ea typeface="+mn-ea"/>
                <a:cs typeface="+mn-cs"/>
              </a:rPr>
              <a:t>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smtClean="0">
              <a:solidFill>
                <a:srgbClr val="FFFF00"/>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71</a:t>
            </a:fld>
            <a:endParaRPr lang="en-US"/>
          </a:p>
        </p:txBody>
      </p:sp>
    </p:spTree>
    <p:extLst>
      <p:ext uri="{BB962C8B-B14F-4D97-AF65-F5344CB8AC3E}">
        <p14:creationId xmlns:p14="http://schemas.microsoft.com/office/powerpoint/2010/main" val="24621252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72</a:t>
            </a:fld>
            <a:endParaRPr lang="en-US"/>
          </a:p>
        </p:txBody>
      </p:sp>
    </p:spTree>
    <p:extLst>
      <p:ext uri="{BB962C8B-B14F-4D97-AF65-F5344CB8AC3E}">
        <p14:creationId xmlns:p14="http://schemas.microsoft.com/office/powerpoint/2010/main" val="43389352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73</a:t>
            </a:fld>
            <a:endParaRPr lang="en-US"/>
          </a:p>
        </p:txBody>
      </p:sp>
    </p:spTree>
    <p:extLst>
      <p:ext uri="{BB962C8B-B14F-4D97-AF65-F5344CB8AC3E}">
        <p14:creationId xmlns:p14="http://schemas.microsoft.com/office/powerpoint/2010/main" val="397588933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1 year for all patients who survived to 1 year. The conditional median survival is the estimated time point at which 50% of the recipients who survive to at least 1 year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74</a:t>
            </a:fld>
            <a:endParaRPr lang="en-US"/>
          </a:p>
        </p:txBody>
      </p:sp>
    </p:spTree>
    <p:extLst>
      <p:ext uri="{BB962C8B-B14F-4D97-AF65-F5344CB8AC3E}">
        <p14:creationId xmlns:p14="http://schemas.microsoft.com/office/powerpoint/2010/main" val="80981299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75</a:t>
            </a:fld>
            <a:endParaRPr lang="en-US"/>
          </a:p>
        </p:txBody>
      </p:sp>
    </p:spTree>
    <p:extLst>
      <p:ext uri="{BB962C8B-B14F-4D97-AF65-F5344CB8AC3E}">
        <p14:creationId xmlns:p14="http://schemas.microsoft.com/office/powerpoint/2010/main" val="112615986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76</a:t>
            </a:fld>
            <a:endParaRPr lang="en-US"/>
          </a:p>
        </p:txBody>
      </p:sp>
    </p:spTree>
    <p:extLst>
      <p:ext uri="{BB962C8B-B14F-4D97-AF65-F5344CB8AC3E}">
        <p14:creationId xmlns:p14="http://schemas.microsoft.com/office/powerpoint/2010/main" val="341669080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Conditional survival was performed by limiting the group of patients analyzed to those who have survived to at least 1 year.  Thus it is possible to examine longer term survival after excluding early deaths.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77</a:t>
            </a:fld>
            <a:endParaRPr lang="en-US"/>
          </a:p>
        </p:txBody>
      </p:sp>
    </p:spTree>
    <p:extLst>
      <p:ext uri="{BB962C8B-B14F-4D97-AF65-F5344CB8AC3E}">
        <p14:creationId xmlns:p14="http://schemas.microsoft.com/office/powerpoint/2010/main" val="259048599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78</a:t>
            </a:fld>
            <a:endParaRPr lang="en-US"/>
          </a:p>
        </p:txBody>
      </p:sp>
    </p:spTree>
    <p:extLst>
      <p:ext uri="{BB962C8B-B14F-4D97-AF65-F5344CB8AC3E}">
        <p14:creationId xmlns:p14="http://schemas.microsoft.com/office/powerpoint/2010/main" val="187840662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79</a:t>
            </a:fld>
            <a:endParaRPr lang="en-US"/>
          </a:p>
        </p:txBody>
      </p:sp>
    </p:spTree>
    <p:extLst>
      <p:ext uri="{BB962C8B-B14F-4D97-AF65-F5344CB8AC3E}">
        <p14:creationId xmlns:p14="http://schemas.microsoft.com/office/powerpoint/2010/main" val="184459590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Conditional survival was performed by limiting the group of patients analyzed to those who have survived to at least 1 year.  Thus it is possible to examine longer term survival after excluding early deaths.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80</a:t>
            </a:fld>
            <a:endParaRPr lang="en-US"/>
          </a:p>
        </p:txBody>
      </p:sp>
    </p:spTree>
    <p:extLst>
      <p:ext uri="{BB962C8B-B14F-4D97-AF65-F5344CB8AC3E}">
        <p14:creationId xmlns:p14="http://schemas.microsoft.com/office/powerpoint/2010/main" val="2722191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a:t>
            </a:fld>
            <a:endParaRPr lang="en-US"/>
          </a:p>
        </p:txBody>
      </p:sp>
    </p:spTree>
    <p:extLst>
      <p:ext uri="{BB962C8B-B14F-4D97-AF65-F5344CB8AC3E}">
        <p14:creationId xmlns:p14="http://schemas.microsoft.com/office/powerpoint/2010/main" val="387650742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81</a:t>
            </a:fld>
            <a:endParaRPr lang="en-US"/>
          </a:p>
        </p:txBody>
      </p:sp>
    </p:spTree>
    <p:extLst>
      <p:ext uri="{BB962C8B-B14F-4D97-AF65-F5344CB8AC3E}">
        <p14:creationId xmlns:p14="http://schemas.microsoft.com/office/powerpoint/2010/main" val="242706027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1 year for all patients who survived to 1 year. The conditional median survival is the estimated time point at which 50% of the recipients who survive to at least 1 year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82</a:t>
            </a:fld>
            <a:endParaRPr lang="en-US"/>
          </a:p>
        </p:txBody>
      </p:sp>
    </p:spTree>
    <p:extLst>
      <p:ext uri="{BB962C8B-B14F-4D97-AF65-F5344CB8AC3E}">
        <p14:creationId xmlns:p14="http://schemas.microsoft.com/office/powerpoint/2010/main" val="286332532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83</a:t>
            </a:fld>
            <a:endParaRPr lang="en-US"/>
          </a:p>
        </p:txBody>
      </p:sp>
    </p:spTree>
    <p:extLst>
      <p:ext uri="{BB962C8B-B14F-4D97-AF65-F5344CB8AC3E}">
        <p14:creationId xmlns:p14="http://schemas.microsoft.com/office/powerpoint/2010/main" val="206944259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84</a:t>
            </a:fld>
            <a:endParaRPr lang="en-US"/>
          </a:p>
        </p:txBody>
      </p:sp>
    </p:spTree>
    <p:extLst>
      <p:ext uri="{BB962C8B-B14F-4D97-AF65-F5344CB8AC3E}">
        <p14:creationId xmlns:p14="http://schemas.microsoft.com/office/powerpoint/2010/main" val="293604604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1 year for all patients who survived to 1 year. The conditional median survival is the estimated time point at which 50% of the recipients who survive to at least 1 year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85</a:t>
            </a:fld>
            <a:endParaRPr lang="en-US"/>
          </a:p>
        </p:txBody>
      </p:sp>
    </p:spTree>
    <p:extLst>
      <p:ext uri="{BB962C8B-B14F-4D97-AF65-F5344CB8AC3E}">
        <p14:creationId xmlns:p14="http://schemas.microsoft.com/office/powerpoint/2010/main" val="246940563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86</a:t>
            </a:fld>
            <a:endParaRPr lang="en-US"/>
          </a:p>
        </p:txBody>
      </p:sp>
    </p:spTree>
    <p:extLst>
      <p:ext uri="{BB962C8B-B14F-4D97-AF65-F5344CB8AC3E}">
        <p14:creationId xmlns:p14="http://schemas.microsoft.com/office/powerpoint/2010/main" val="408961724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Bonferroni method.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87</a:t>
            </a:fld>
            <a:endParaRPr lang="en-US"/>
          </a:p>
        </p:txBody>
      </p:sp>
    </p:spTree>
    <p:extLst>
      <p:ext uri="{BB962C8B-B14F-4D97-AF65-F5344CB8AC3E}">
        <p14:creationId xmlns:p14="http://schemas.microsoft.com/office/powerpoint/2010/main" val="214506433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1 year for all patients who survived to 1 year. The conditional median survival is the estimated time point at which 50% of the recipients who survive to at least 1 year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Bonferroni method.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88</a:t>
            </a:fld>
            <a:endParaRPr lang="en-US"/>
          </a:p>
        </p:txBody>
      </p:sp>
    </p:spTree>
    <p:extLst>
      <p:ext uri="{BB962C8B-B14F-4D97-AF65-F5344CB8AC3E}">
        <p14:creationId xmlns:p14="http://schemas.microsoft.com/office/powerpoint/2010/main" val="351018765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89</a:t>
            </a:fld>
            <a:endParaRPr lang="en-US"/>
          </a:p>
        </p:txBody>
      </p:sp>
    </p:spTree>
    <p:extLst>
      <p:ext uri="{BB962C8B-B14F-4D97-AF65-F5344CB8AC3E}">
        <p14:creationId xmlns:p14="http://schemas.microsoft.com/office/powerpoint/2010/main" val="251927539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90</a:t>
            </a:fld>
            <a:endParaRPr lang="en-US"/>
          </a:p>
        </p:txBody>
      </p:sp>
    </p:spTree>
    <p:extLst>
      <p:ext uri="{BB962C8B-B14F-4D97-AF65-F5344CB8AC3E}">
        <p14:creationId xmlns:p14="http://schemas.microsoft.com/office/powerpoint/2010/main" val="487208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a:t>
            </a:fld>
            <a:endParaRPr lang="en-US"/>
          </a:p>
        </p:txBody>
      </p:sp>
    </p:spTree>
    <p:extLst>
      <p:ext uri="{BB962C8B-B14F-4D97-AF65-F5344CB8AC3E}">
        <p14:creationId xmlns:p14="http://schemas.microsoft.com/office/powerpoint/2010/main" val="380272829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91</a:t>
            </a:fld>
            <a:endParaRPr lang="en-US"/>
          </a:p>
        </p:txBody>
      </p:sp>
    </p:spTree>
    <p:extLst>
      <p:ext uri="{BB962C8B-B14F-4D97-AF65-F5344CB8AC3E}">
        <p14:creationId xmlns:p14="http://schemas.microsoft.com/office/powerpoint/2010/main" val="215537136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92</a:t>
            </a:fld>
            <a:endParaRPr lang="en-US"/>
          </a:p>
        </p:txBody>
      </p:sp>
    </p:spTree>
    <p:extLst>
      <p:ext uri="{BB962C8B-B14F-4D97-AF65-F5344CB8AC3E}">
        <p14:creationId xmlns:p14="http://schemas.microsoft.com/office/powerpoint/2010/main" val="309227661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93</a:t>
            </a:fld>
            <a:endParaRPr lang="en-US"/>
          </a:p>
        </p:txBody>
      </p:sp>
    </p:spTree>
    <p:extLst>
      <p:ext uri="{BB962C8B-B14F-4D97-AF65-F5344CB8AC3E}">
        <p14:creationId xmlns:p14="http://schemas.microsoft.com/office/powerpoint/2010/main" val="109792516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94</a:t>
            </a:fld>
            <a:endParaRPr lang="en-US"/>
          </a:p>
        </p:txBody>
      </p:sp>
    </p:spTree>
    <p:extLst>
      <p:ext uri="{BB962C8B-B14F-4D97-AF65-F5344CB8AC3E}">
        <p14:creationId xmlns:p14="http://schemas.microsoft.com/office/powerpoint/2010/main" val="4054667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95</a:t>
            </a:fld>
            <a:endParaRPr lang="en-US"/>
          </a:p>
        </p:txBody>
      </p:sp>
    </p:spTree>
    <p:extLst>
      <p:ext uri="{BB962C8B-B14F-4D97-AF65-F5344CB8AC3E}">
        <p14:creationId xmlns:p14="http://schemas.microsoft.com/office/powerpoint/2010/main" val="79475876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96</a:t>
            </a:fld>
            <a:endParaRPr lang="en-US"/>
          </a:p>
        </p:txBody>
      </p:sp>
    </p:spTree>
    <p:extLst>
      <p:ext uri="{BB962C8B-B14F-4D97-AF65-F5344CB8AC3E}">
        <p14:creationId xmlns:p14="http://schemas.microsoft.com/office/powerpoint/2010/main" val="29665745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1 year for all patients who survived to 1 year. The conditional median survival is the estimated time point at which 50% of the recipients who survive to at least 1 year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97</a:t>
            </a:fld>
            <a:endParaRPr lang="en-US"/>
          </a:p>
        </p:txBody>
      </p:sp>
    </p:spTree>
    <p:extLst>
      <p:ext uri="{BB962C8B-B14F-4D97-AF65-F5344CB8AC3E}">
        <p14:creationId xmlns:p14="http://schemas.microsoft.com/office/powerpoint/2010/main" val="208683310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1 year for all patients who survived to 1 year. The conditional median survival is the estimated time point at which 50% of the recipients who survive to at least 1 year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98</a:t>
            </a:fld>
            <a:endParaRPr lang="en-US"/>
          </a:p>
        </p:txBody>
      </p:sp>
    </p:spTree>
    <p:extLst>
      <p:ext uri="{BB962C8B-B14F-4D97-AF65-F5344CB8AC3E}">
        <p14:creationId xmlns:p14="http://schemas.microsoft.com/office/powerpoint/2010/main" val="169160541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99</a:t>
            </a:fld>
            <a:endParaRPr lang="en-US"/>
          </a:p>
        </p:txBody>
      </p:sp>
    </p:spTree>
    <p:extLst>
      <p:ext uri="{BB962C8B-B14F-4D97-AF65-F5344CB8AC3E}">
        <p14:creationId xmlns:p14="http://schemas.microsoft.com/office/powerpoint/2010/main" val="176084748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1 year for all patients who survived to 1 year. The conditional median survival is the estimated time point at which 50% of the recipients who survive to at least 1 year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100</a:t>
            </a:fld>
            <a:endParaRPr lang="en-US"/>
          </a:p>
        </p:txBody>
      </p:sp>
    </p:spTree>
    <p:extLst>
      <p:ext uri="{BB962C8B-B14F-4D97-AF65-F5344CB8AC3E}">
        <p14:creationId xmlns:p14="http://schemas.microsoft.com/office/powerpoint/2010/main" val="1172000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600200"/>
            <a:ext cx="7772400" cy="4114800"/>
          </a:xfrm>
        </p:spPr>
        <p:txBody>
          <a:bodyPr/>
          <a:lstStyle/>
          <a:p>
            <a:pPr lvl="0"/>
            <a:endParaRPr lang="en-US" noProof="0" dirty="0" smtClean="0"/>
          </a:p>
        </p:txBody>
      </p:sp>
    </p:spTree>
    <p:extLst>
      <p:ext uri="{BB962C8B-B14F-4D97-AF65-F5344CB8AC3E}">
        <p14:creationId xmlns:p14="http://schemas.microsoft.com/office/powerpoint/2010/main" val="64224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5000">
              <a:srgbClr val="330033"/>
            </a:gs>
            <a:gs pos="100000">
              <a:schemeClr val="tx1"/>
            </a:gs>
          </a:gsLst>
          <a:lin ang="162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5000"/>
        <a:buFont typeface="Webdings" charset="2"/>
        <a:buChar char="&lt;"/>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Times"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Font typeface="Times" charset="0"/>
        <a:buChar char="•"/>
        <a:defRPr sz="2400">
          <a:solidFill>
            <a:schemeClr val="tx1"/>
          </a:solidFill>
          <a:latin typeface="+mn-lt"/>
        </a:defRPr>
      </a:lvl3pPr>
      <a:lvl4pPr marL="1600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00.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1.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2.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3.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4.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10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6.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7.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8.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9.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10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chart" Target="../charts/chart19.xml"/><Relationship Id="rId4" Type="http://schemas.openxmlformats.org/officeDocument/2006/relationships/chart" Target="../charts/chart18.xml"/></Relationships>
</file>

<file path=ppt/slides/_rels/slide110.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10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2.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3.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4.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5.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6.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1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7.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1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8.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1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9.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1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chart" Target="../charts/chart20.xml"/></Relationships>
</file>

<file path=ppt/slides/_rels/slide120.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1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1.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1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2.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1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3.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1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4.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1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5.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1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6.xml.rels><?xml version="1.0" encoding="UTF-8" standalone="yes"?>
<Relationships xmlns="http://schemas.openxmlformats.org/package/2006/relationships"><Relationship Id="rId3" Type="http://schemas.openxmlformats.org/officeDocument/2006/relationships/chart" Target="../charts/chart122.xml"/><Relationship Id="rId2" Type="http://schemas.openxmlformats.org/officeDocument/2006/relationships/notesSlide" Target="../notesSlides/notesSlide1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7.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1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8.xml.rels><?xml version="1.0" encoding="UTF-8" standalone="yes"?>
<Relationships xmlns="http://schemas.openxmlformats.org/package/2006/relationships"><Relationship Id="rId3" Type="http://schemas.openxmlformats.org/officeDocument/2006/relationships/chart" Target="../charts/chart124.xml"/><Relationship Id="rId2" Type="http://schemas.openxmlformats.org/officeDocument/2006/relationships/notesSlide" Target="../notesSlides/notesSlide1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1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chart" Target="../charts/chart126.xml"/><Relationship Id="rId2" Type="http://schemas.openxmlformats.org/officeDocument/2006/relationships/notesSlide" Target="../notesSlides/notesSlide1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3.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1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4.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1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5.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1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6.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1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7.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13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8.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13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9.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13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0.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13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14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3.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14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4.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14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14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6.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14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7.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14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14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15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3.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15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4.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15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5.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15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6.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15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7.xml.rels><?xml version="1.0" encoding="UTF-8" standalone="yes"?>
<Relationships xmlns="http://schemas.openxmlformats.org/package/2006/relationships"><Relationship Id="rId3" Type="http://schemas.openxmlformats.org/officeDocument/2006/relationships/chart" Target="../charts/chart147.xml"/><Relationship Id="rId2" Type="http://schemas.openxmlformats.org/officeDocument/2006/relationships/notesSlide" Target="../notesSlides/notesSlide15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8.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15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9.xml.rels><?xml version="1.0" encoding="UTF-8" standalone="yes"?>
<Relationships xmlns="http://schemas.openxmlformats.org/package/2006/relationships"><Relationship Id="rId3" Type="http://schemas.openxmlformats.org/officeDocument/2006/relationships/chart" Target="../charts/chart149.xml"/><Relationship Id="rId2" Type="http://schemas.openxmlformats.org/officeDocument/2006/relationships/notesSlide" Target="../notesSlides/notesSlide15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16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2.xml.rels><?xml version="1.0" encoding="UTF-8" standalone="yes"?>
<Relationships xmlns="http://schemas.openxmlformats.org/package/2006/relationships"><Relationship Id="rId3" Type="http://schemas.openxmlformats.org/officeDocument/2006/relationships/chart" Target="../charts/chart151.xml"/><Relationship Id="rId2" Type="http://schemas.openxmlformats.org/officeDocument/2006/relationships/notesSlide" Target="../notesSlides/notesSlide16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3.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16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4.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16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16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6.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16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7.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16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8.xml.rels><?xml version="1.0" encoding="UTF-8" standalone="yes"?>
<Relationships xmlns="http://schemas.openxmlformats.org/package/2006/relationships"><Relationship Id="rId3" Type="http://schemas.openxmlformats.org/officeDocument/2006/relationships/chart" Target="../charts/chart157.xml"/><Relationship Id="rId2" Type="http://schemas.openxmlformats.org/officeDocument/2006/relationships/notesSlide" Target="../notesSlides/notesSlide16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9.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16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17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4.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17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5.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17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6.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17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7.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17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8.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17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9.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17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18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3.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18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18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5.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18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6.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18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7.xml.rels><?xml version="1.0" encoding="UTF-8" standalone="yes"?>
<Relationships xmlns="http://schemas.openxmlformats.org/package/2006/relationships"><Relationship Id="rId3" Type="http://schemas.openxmlformats.org/officeDocument/2006/relationships/chart" Target="../charts/chart171.xml"/><Relationship Id="rId2" Type="http://schemas.openxmlformats.org/officeDocument/2006/relationships/notesSlide" Target="../notesSlides/notesSlide18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8.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18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9.xml.rels><?xml version="1.0" encoding="UTF-8" standalone="yes"?>
<Relationships xmlns="http://schemas.openxmlformats.org/package/2006/relationships"><Relationship Id="rId3" Type="http://schemas.openxmlformats.org/officeDocument/2006/relationships/chart" Target="../charts/chart173.xml"/><Relationship Id="rId2" Type="http://schemas.openxmlformats.org/officeDocument/2006/relationships/notesSlide" Target="../notesSlides/notesSlide18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18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1.xml.rels><?xml version="1.0" encoding="UTF-8" standalone="yes"?>
<Relationships xmlns="http://schemas.openxmlformats.org/package/2006/relationships"><Relationship Id="rId3" Type="http://schemas.openxmlformats.org/officeDocument/2006/relationships/chart" Target="../charts/chart175.xml"/><Relationship Id="rId2" Type="http://schemas.openxmlformats.org/officeDocument/2006/relationships/notesSlide" Target="../notesSlides/notesSlide19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19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5.xml.rels><?xml version="1.0" encoding="UTF-8" standalone="yes"?>
<Relationships xmlns="http://schemas.openxmlformats.org/package/2006/relationships"><Relationship Id="rId3" Type="http://schemas.openxmlformats.org/officeDocument/2006/relationships/chart" Target="../charts/chart177.xml"/><Relationship Id="rId2" Type="http://schemas.openxmlformats.org/officeDocument/2006/relationships/notesSlide" Target="../notesSlides/notesSlide19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6.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19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3" Type="http://schemas.openxmlformats.org/officeDocument/2006/relationships/chart" Target="../charts/chart179.xml"/><Relationship Id="rId2" Type="http://schemas.openxmlformats.org/officeDocument/2006/relationships/notesSlide" Target="../notesSlides/notesSlide19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19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1.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20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2.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20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3.xml.rels><?xml version="1.0" encoding="UTF-8" standalone="yes"?>
<Relationships xmlns="http://schemas.openxmlformats.org/package/2006/relationships"><Relationship Id="rId3" Type="http://schemas.openxmlformats.org/officeDocument/2006/relationships/chart" Target="../charts/chart183.xml"/><Relationship Id="rId2" Type="http://schemas.openxmlformats.org/officeDocument/2006/relationships/notesSlide" Target="../notesSlides/notesSlide20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4.xml.rels><?xml version="1.0" encoding="UTF-8" standalone="yes"?>
<Relationships xmlns="http://schemas.openxmlformats.org/package/2006/relationships"><Relationship Id="rId3" Type="http://schemas.openxmlformats.org/officeDocument/2006/relationships/chart" Target="../charts/chart184.xml"/><Relationship Id="rId2" Type="http://schemas.openxmlformats.org/officeDocument/2006/relationships/notesSlide" Target="../notesSlides/notesSlide20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5.xml.rels><?xml version="1.0" encoding="UTF-8" standalone="yes"?>
<Relationships xmlns="http://schemas.openxmlformats.org/package/2006/relationships"><Relationship Id="rId3" Type="http://schemas.openxmlformats.org/officeDocument/2006/relationships/chart" Target="../charts/chart185.xml"/><Relationship Id="rId2" Type="http://schemas.openxmlformats.org/officeDocument/2006/relationships/notesSlide" Target="../notesSlides/notesSlide20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6.xml.rels><?xml version="1.0" encoding="UTF-8" standalone="yes"?>
<Relationships xmlns="http://schemas.openxmlformats.org/package/2006/relationships"><Relationship Id="rId3" Type="http://schemas.openxmlformats.org/officeDocument/2006/relationships/chart" Target="../charts/chart186.xml"/><Relationship Id="rId2" Type="http://schemas.openxmlformats.org/officeDocument/2006/relationships/notesSlide" Target="../notesSlides/notesSlide20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3" Type="http://schemas.openxmlformats.org/officeDocument/2006/relationships/chart" Target="../charts/chart187.xml"/><Relationship Id="rId2" Type="http://schemas.openxmlformats.org/officeDocument/2006/relationships/notesSlide" Target="../notesSlides/notesSlide20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chart" Target="../charts/chart188.xml"/><Relationship Id="rId2" Type="http://schemas.openxmlformats.org/officeDocument/2006/relationships/notesSlide" Target="../notesSlides/notesSlide20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1.xml.rels><?xml version="1.0" encoding="UTF-8" standalone="yes"?>
<Relationships xmlns="http://schemas.openxmlformats.org/package/2006/relationships"><Relationship Id="rId3" Type="http://schemas.openxmlformats.org/officeDocument/2006/relationships/chart" Target="../charts/chart189.xml"/><Relationship Id="rId2" Type="http://schemas.openxmlformats.org/officeDocument/2006/relationships/notesSlide" Target="../notesSlides/notesSlide2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2.xml.rels><?xml version="1.0" encoding="UTF-8" standalone="yes"?>
<Relationships xmlns="http://schemas.openxmlformats.org/package/2006/relationships"><Relationship Id="rId3" Type="http://schemas.openxmlformats.org/officeDocument/2006/relationships/chart" Target="../charts/chart190.xml"/><Relationship Id="rId2" Type="http://schemas.openxmlformats.org/officeDocument/2006/relationships/notesSlide" Target="../notesSlides/notesSlide2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3.xml.rels><?xml version="1.0" encoding="UTF-8" standalone="yes"?>
<Relationships xmlns="http://schemas.openxmlformats.org/package/2006/relationships"><Relationship Id="rId3" Type="http://schemas.openxmlformats.org/officeDocument/2006/relationships/chart" Target="../charts/chart191.xml"/><Relationship Id="rId2" Type="http://schemas.openxmlformats.org/officeDocument/2006/relationships/notesSlide" Target="../notesSlides/notesSlide2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4.xml.rels><?xml version="1.0" encoding="UTF-8" standalone="yes"?>
<Relationships xmlns="http://schemas.openxmlformats.org/package/2006/relationships"><Relationship Id="rId3" Type="http://schemas.openxmlformats.org/officeDocument/2006/relationships/chart" Target="../charts/chart192.xml"/><Relationship Id="rId2" Type="http://schemas.openxmlformats.org/officeDocument/2006/relationships/notesSlide" Target="../notesSlides/notesSlide2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3" Type="http://schemas.openxmlformats.org/officeDocument/2006/relationships/chart" Target="../charts/chart193.xml"/><Relationship Id="rId2" Type="http://schemas.openxmlformats.org/officeDocument/2006/relationships/notesSlide" Target="../notesSlides/notesSlide2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8.xml.rels><?xml version="1.0" encoding="UTF-8" standalone="yes"?>
<Relationships xmlns="http://schemas.openxmlformats.org/package/2006/relationships"><Relationship Id="rId3" Type="http://schemas.openxmlformats.org/officeDocument/2006/relationships/chart" Target="../charts/chart194.xml"/><Relationship Id="rId2" Type="http://schemas.openxmlformats.org/officeDocument/2006/relationships/notesSlide" Target="../notesSlides/notesSlide2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9.xml.rels><?xml version="1.0" encoding="UTF-8" standalone="yes"?>
<Relationships xmlns="http://schemas.openxmlformats.org/package/2006/relationships"><Relationship Id="rId3" Type="http://schemas.openxmlformats.org/officeDocument/2006/relationships/chart" Target="../charts/chart195.xml"/><Relationship Id="rId2" Type="http://schemas.openxmlformats.org/officeDocument/2006/relationships/notesSlide" Target="../notesSlides/notesSlide2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chart" Target="../charts/chart196.xml"/><Relationship Id="rId2" Type="http://schemas.openxmlformats.org/officeDocument/2006/relationships/notesSlide" Target="../notesSlides/notesSlide2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3.xml.rels><?xml version="1.0" encoding="UTF-8" standalone="yes"?>
<Relationships xmlns="http://schemas.openxmlformats.org/package/2006/relationships"><Relationship Id="rId3" Type="http://schemas.openxmlformats.org/officeDocument/2006/relationships/chart" Target="../charts/chart197.xml"/><Relationship Id="rId2" Type="http://schemas.openxmlformats.org/officeDocument/2006/relationships/notesSlide" Target="../notesSlides/notesSlide2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4.xml.rels><?xml version="1.0" encoding="UTF-8" standalone="yes"?>
<Relationships xmlns="http://schemas.openxmlformats.org/package/2006/relationships"><Relationship Id="rId3" Type="http://schemas.openxmlformats.org/officeDocument/2006/relationships/chart" Target="../charts/chart198.xml"/><Relationship Id="rId2" Type="http://schemas.openxmlformats.org/officeDocument/2006/relationships/notesSlide" Target="../notesSlides/notesSlide2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3" Type="http://schemas.openxmlformats.org/officeDocument/2006/relationships/chart" Target="../charts/chart199.xml"/><Relationship Id="rId2" Type="http://schemas.openxmlformats.org/officeDocument/2006/relationships/notesSlide" Target="../notesSlides/notesSlide2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8.xml.rels><?xml version="1.0" encoding="UTF-8" standalone="yes"?>
<Relationships xmlns="http://schemas.openxmlformats.org/package/2006/relationships"><Relationship Id="rId3" Type="http://schemas.openxmlformats.org/officeDocument/2006/relationships/chart" Target="../charts/chart200.xml"/><Relationship Id="rId2" Type="http://schemas.openxmlformats.org/officeDocument/2006/relationships/notesSlide" Target="../notesSlides/notesSlide2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9.xml.rels><?xml version="1.0" encoding="UTF-8" standalone="yes"?>
<Relationships xmlns="http://schemas.openxmlformats.org/package/2006/relationships"><Relationship Id="rId3" Type="http://schemas.openxmlformats.org/officeDocument/2006/relationships/chart" Target="../charts/chart201.xml"/><Relationship Id="rId2" Type="http://schemas.openxmlformats.org/officeDocument/2006/relationships/notesSlide" Target="../notesSlides/notesSlide2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3" Type="http://schemas.openxmlformats.org/officeDocument/2006/relationships/chart" Target="../charts/chart202.xml"/><Relationship Id="rId2" Type="http://schemas.openxmlformats.org/officeDocument/2006/relationships/notesSlide" Target="../notesSlides/notesSlide2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1.xml.rels><?xml version="1.0" encoding="UTF-8" standalone="yes"?>
<Relationships xmlns="http://schemas.openxmlformats.org/package/2006/relationships"><Relationship Id="rId3" Type="http://schemas.openxmlformats.org/officeDocument/2006/relationships/chart" Target="../charts/chart203.xml"/><Relationship Id="rId2" Type="http://schemas.openxmlformats.org/officeDocument/2006/relationships/notesSlide" Target="../notesSlides/notesSlide2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3" Type="http://schemas.openxmlformats.org/officeDocument/2006/relationships/chart" Target="../charts/chart204.xml"/><Relationship Id="rId2" Type="http://schemas.openxmlformats.org/officeDocument/2006/relationships/notesSlide" Target="../notesSlides/notesSlide2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5.xml.rels><?xml version="1.0" encoding="UTF-8" standalone="yes"?>
<Relationships xmlns="http://schemas.openxmlformats.org/package/2006/relationships"><Relationship Id="rId3" Type="http://schemas.openxmlformats.org/officeDocument/2006/relationships/chart" Target="../charts/chart205.xml"/><Relationship Id="rId2" Type="http://schemas.openxmlformats.org/officeDocument/2006/relationships/notesSlide" Target="../notesSlides/notesSlide2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6.xml.rels><?xml version="1.0" encoding="UTF-8" standalone="yes"?>
<Relationships xmlns="http://schemas.openxmlformats.org/package/2006/relationships"><Relationship Id="rId3" Type="http://schemas.openxmlformats.org/officeDocument/2006/relationships/chart" Target="../charts/chart206.xml"/><Relationship Id="rId2" Type="http://schemas.openxmlformats.org/officeDocument/2006/relationships/notesSlide" Target="../notesSlides/notesSlide2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7.xml.rels><?xml version="1.0" encoding="UTF-8" standalone="yes"?>
<Relationships xmlns="http://schemas.openxmlformats.org/package/2006/relationships"><Relationship Id="rId3" Type="http://schemas.openxmlformats.org/officeDocument/2006/relationships/chart" Target="../charts/chart207.xml"/><Relationship Id="rId2" Type="http://schemas.openxmlformats.org/officeDocument/2006/relationships/notesSlide" Target="../notesSlides/notesSlide23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8.xml.rels><?xml version="1.0" encoding="UTF-8" standalone="yes"?>
<Relationships xmlns="http://schemas.openxmlformats.org/package/2006/relationships"><Relationship Id="rId3" Type="http://schemas.openxmlformats.org/officeDocument/2006/relationships/chart" Target="../charts/chart208.xml"/><Relationship Id="rId2" Type="http://schemas.openxmlformats.org/officeDocument/2006/relationships/notesSlide" Target="../notesSlides/notesSlide23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9.xml.rels><?xml version="1.0" encoding="UTF-8" standalone="yes"?>
<Relationships xmlns="http://schemas.openxmlformats.org/package/2006/relationships"><Relationship Id="rId3" Type="http://schemas.openxmlformats.org/officeDocument/2006/relationships/chart" Target="../charts/chart209.xml"/><Relationship Id="rId2" Type="http://schemas.openxmlformats.org/officeDocument/2006/relationships/notesSlide" Target="../notesSlides/notesSlide23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3" Type="http://schemas.openxmlformats.org/officeDocument/2006/relationships/chart" Target="../charts/chart210.xml"/><Relationship Id="rId2" Type="http://schemas.openxmlformats.org/officeDocument/2006/relationships/notesSlide" Target="../notesSlides/notesSlide24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3.xml.rels><?xml version="1.0" encoding="UTF-8" standalone="yes"?>
<Relationships xmlns="http://schemas.openxmlformats.org/package/2006/relationships"><Relationship Id="rId3" Type="http://schemas.openxmlformats.org/officeDocument/2006/relationships/chart" Target="../charts/chart211.xml"/><Relationship Id="rId2" Type="http://schemas.openxmlformats.org/officeDocument/2006/relationships/notesSlide" Target="../notesSlides/notesSlide24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4.xml.rels><?xml version="1.0" encoding="UTF-8" standalone="yes"?>
<Relationships xmlns="http://schemas.openxmlformats.org/package/2006/relationships"><Relationship Id="rId3" Type="http://schemas.openxmlformats.org/officeDocument/2006/relationships/chart" Target="../charts/chart212.xml"/><Relationship Id="rId2" Type="http://schemas.openxmlformats.org/officeDocument/2006/relationships/notesSlide" Target="../notesSlides/notesSlide24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5.xml.rels><?xml version="1.0" encoding="UTF-8" standalone="yes"?>
<Relationships xmlns="http://schemas.openxmlformats.org/package/2006/relationships"><Relationship Id="rId3" Type="http://schemas.openxmlformats.org/officeDocument/2006/relationships/chart" Target="../charts/chart213.xml"/><Relationship Id="rId2" Type="http://schemas.openxmlformats.org/officeDocument/2006/relationships/notesSlide" Target="../notesSlides/notesSlide24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6.xml.rels><?xml version="1.0" encoding="UTF-8" standalone="yes"?>
<Relationships xmlns="http://schemas.openxmlformats.org/package/2006/relationships"><Relationship Id="rId3" Type="http://schemas.openxmlformats.org/officeDocument/2006/relationships/chart" Target="../charts/chart214.xml"/><Relationship Id="rId2" Type="http://schemas.openxmlformats.org/officeDocument/2006/relationships/notesSlide" Target="../notesSlides/notesSlide24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chart" Target="../charts/chart4.xml"/></Relationships>
</file>

<file path=ppt/slides/_rels/slide50.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5.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6.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7.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8.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chart" Target="../charts/chart8.xml"/><Relationship Id="rId4" Type="http://schemas.openxmlformats.org/officeDocument/2006/relationships/chart" Target="../charts/chart7.xml"/></Relationships>
</file>

<file path=ppt/slides/_rels/slide7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1.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4.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7.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8.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chart" Target="../charts/chart72.xml"/><Relationship Id="rId5" Type="http://schemas.openxmlformats.org/officeDocument/2006/relationships/chart" Target="../charts/chart71.xml"/><Relationship Id="rId4" Type="http://schemas.openxmlformats.org/officeDocument/2006/relationships/image" Target="../media/image1.png"/></Relationships>
</file>

<file path=ppt/slides/_rels/slide79.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11.xml"/><Relationship Id="rId5" Type="http://schemas.openxmlformats.org/officeDocument/2006/relationships/image" Target="../media/image1.png"/><Relationship Id="rId4" Type="http://schemas.openxmlformats.org/officeDocument/2006/relationships/chart" Target="../charts/chart10.xml"/></Relationships>
</file>

<file path=ppt/slides/_rels/slide80.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2.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3.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4.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5.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6.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chart" Target="../charts/chart82.xml"/><Relationship Id="rId4" Type="http://schemas.openxmlformats.org/officeDocument/2006/relationships/chart" Target="../charts/chart81.xml"/></Relationships>
</file>

<file path=ppt/slides/_rels/slide87.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9.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0.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1.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2.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3.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4.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5.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7.xml.rels><?xml version="1.0" encoding="UTF-8" standalone="yes"?>
<Relationships xmlns="http://schemas.openxmlformats.org/package/2006/relationships"><Relationship Id="rId3" Type="http://schemas.openxmlformats.org/officeDocument/2006/relationships/chart" Target="../charts/chart93.xml"/><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8.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9.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HEART TRANSPLANTATION</a:t>
            </a:r>
            <a:endParaRPr lang="en-US" sz="4000" dirty="0"/>
          </a:p>
        </p:txBody>
      </p:sp>
      <p:sp>
        <p:nvSpPr>
          <p:cNvPr id="3" name="Subtitle 2"/>
          <p:cNvSpPr>
            <a:spLocks noGrp="1"/>
          </p:cNvSpPr>
          <p:nvPr>
            <p:ph type="subTitle" idx="1"/>
          </p:nvPr>
        </p:nvSpPr>
        <p:spPr/>
        <p:txBody>
          <a:bodyPr/>
          <a:lstStyle/>
          <a:p>
            <a:r>
              <a:rPr lang="en-US" dirty="0" smtClean="0"/>
              <a:t>Adult Recipients</a:t>
            </a:r>
            <a:endParaRPr lang="en-US" dirty="0"/>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2"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Heart Transplants</a:t>
            </a:r>
            <a:r>
              <a:rPr lang="en-US" sz="2800" dirty="0" smtClean="0"/>
              <a:t/>
            </a:r>
            <a:br>
              <a:rPr lang="en-US" sz="2800" dirty="0" smtClean="0"/>
            </a:br>
            <a:r>
              <a:rPr lang="en-US" sz="2400" dirty="0" smtClean="0"/>
              <a:t>Diagnosis by Age Group</a:t>
            </a:r>
            <a:r>
              <a:rPr lang="en-US" sz="2800" dirty="0" smtClean="0"/>
              <a:t/>
            </a:r>
            <a:br>
              <a:rPr lang="en-US" sz="2800" dirty="0" smtClean="0"/>
            </a:br>
            <a:r>
              <a:rPr lang="en-US" sz="2000" dirty="0" smtClean="0"/>
              <a:t>(Transplants: January 2006 – June 2013)</a:t>
            </a:r>
            <a:endParaRPr lang="en-US" sz="2000" dirty="0"/>
          </a:p>
        </p:txBody>
      </p:sp>
      <p:graphicFrame>
        <p:nvGraphicFramePr>
          <p:cNvPr id="11" name="Content Placeholder 10"/>
          <p:cNvGraphicFramePr>
            <a:graphicFrameLocks noGrp="1"/>
          </p:cNvGraphicFramePr>
          <p:nvPr>
            <p:ph idx="1"/>
          </p:nvPr>
        </p:nvGraphicFramePr>
        <p:xfrm>
          <a:off x="0" y="1371600"/>
          <a:ext cx="28194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10"/>
          <p:cNvGraphicFramePr>
            <a:graphicFrameLocks/>
          </p:cNvGraphicFramePr>
          <p:nvPr>
            <p:extLst>
              <p:ext uri="{D42A27DB-BD31-4B8C-83A1-F6EECF244321}">
                <p14:modId xmlns:p14="http://schemas.microsoft.com/office/powerpoint/2010/main" val="178262517"/>
              </p:ext>
            </p:extLst>
          </p:nvPr>
        </p:nvGraphicFramePr>
        <p:xfrm>
          <a:off x="4114800" y="1371600"/>
          <a:ext cx="4724400" cy="3276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ontent Placeholder 10"/>
          <p:cNvGraphicFramePr>
            <a:graphicFrameLocks/>
          </p:cNvGraphicFramePr>
          <p:nvPr/>
        </p:nvGraphicFramePr>
        <p:xfrm>
          <a:off x="1676400" y="3657600"/>
          <a:ext cx="28194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ontent Placeholder 10"/>
          <p:cNvGraphicFramePr>
            <a:graphicFrameLocks/>
          </p:cNvGraphicFramePr>
          <p:nvPr/>
        </p:nvGraphicFramePr>
        <p:xfrm>
          <a:off x="4495800" y="3657600"/>
          <a:ext cx="2819400" cy="2743200"/>
        </p:xfrm>
        <a:graphic>
          <a:graphicData uri="http://schemas.openxmlformats.org/drawingml/2006/chart">
            <c:chart xmlns:c="http://schemas.openxmlformats.org/drawingml/2006/chart" xmlns:r="http://schemas.openxmlformats.org/officeDocument/2006/relationships" r:id="rId6"/>
          </a:graphicData>
        </a:graphic>
      </p:graphicFrame>
      <p:grpSp>
        <p:nvGrpSpPr>
          <p:cNvPr id="13" name="Group 12"/>
          <p:cNvGrpSpPr/>
          <p:nvPr/>
        </p:nvGrpSpPr>
        <p:grpSpPr>
          <a:xfrm>
            <a:off x="2" y="6146792"/>
            <a:ext cx="4715932" cy="711201"/>
            <a:chOff x="1" y="6067776"/>
            <a:chExt cx="4952999" cy="790224"/>
          </a:xfrm>
        </p:grpSpPr>
        <p:pic>
          <p:nvPicPr>
            <p:cNvPr id="16" name="Picture 15"/>
            <p:cNvPicPr>
              <a:picLocks noChangeAspect="1"/>
            </p:cNvPicPr>
            <p:nvPr/>
          </p:nvPicPr>
          <p:blipFill>
            <a:blip r:embed="rId7"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5" name="TextBox 14"/>
          <p:cNvSpPr txBox="1"/>
          <p:nvPr/>
        </p:nvSpPr>
        <p:spPr>
          <a:xfrm>
            <a:off x="4800600" y="6174091"/>
            <a:ext cx="4191000" cy="646331"/>
          </a:xfrm>
          <a:prstGeom prst="rect">
            <a:avLst/>
          </a:prstGeom>
          <a:noFill/>
        </p:spPr>
        <p:txBody>
          <a:bodyPr wrap="square" lIns="0" rIns="0" rtlCol="0">
            <a:spAutoFit/>
          </a:bodyPr>
          <a:lstStyle/>
          <a:p>
            <a:r>
              <a:rPr lang="en-US" sz="1200" b="1" dirty="0" smtClean="0">
                <a:solidFill>
                  <a:srgbClr val="FFFF00"/>
                </a:solidFill>
              </a:rPr>
              <a:t>For some retransplants diagnosis other than retransplant is reported, so the total percentage of retransplants may be greater.</a:t>
            </a:r>
            <a:endParaRPr lang="en-US" sz="1200" b="1" dirty="0">
              <a:solidFill>
                <a:srgbClr val="FFFF00"/>
              </a:solidFill>
            </a:endParaRPr>
          </a:p>
        </p:txBody>
      </p:sp>
      <p:sp>
        <p:nvSpPr>
          <p:cNvPr id="14" name="TextBox 13"/>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Adult Heart Transplants</a:t>
            </a:r>
            <a:r>
              <a:rPr lang="en-US" sz="2800" dirty="0" smtClean="0"/>
              <a:t/>
            </a:r>
            <a:br>
              <a:rPr lang="en-US" sz="2800" dirty="0" smtClean="0"/>
            </a:br>
            <a:r>
              <a:rPr lang="en-US" sz="2400" dirty="0" smtClean="0"/>
              <a:t>Kaplan-Meier Survival by Donor/Recipient Gender  Conditional on Survival to 1 Year</a:t>
            </a:r>
            <a:br>
              <a:rPr lang="en-US" sz="2400" dirty="0" smtClean="0"/>
            </a:br>
            <a:r>
              <a:rPr lang="en-US" sz="2000" dirty="0" smtClean="0"/>
              <a:t>(Transplants: January 1982 – June 2012)</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24702940"/>
              </p:ext>
            </p:extLst>
          </p:nvPr>
        </p:nvGraphicFramePr>
        <p:xfrm>
          <a:off x="228600" y="1524000"/>
          <a:ext cx="8763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810000" y="1676400"/>
            <a:ext cx="4724400" cy="738664"/>
          </a:xfrm>
          <a:prstGeom prst="rect">
            <a:avLst/>
          </a:prstGeom>
          <a:noFill/>
        </p:spPr>
        <p:txBody>
          <a:bodyPr wrap="square" rtlCol="0">
            <a:spAutoFit/>
          </a:bodyPr>
          <a:lstStyle/>
          <a:p>
            <a:r>
              <a:rPr lang="en-US" sz="1400" b="1" dirty="0">
                <a:solidFill>
                  <a:srgbClr val="FFFF00"/>
                </a:solidFill>
              </a:rPr>
              <a:t>All pair-wise comparisons were significant at p &lt; 0.05 </a:t>
            </a:r>
            <a:r>
              <a:rPr lang="en-US" sz="1400" b="1">
                <a:solidFill>
                  <a:srgbClr val="FFFF00"/>
                </a:solidFill>
              </a:rPr>
              <a:t>except Male/Male </a:t>
            </a:r>
            <a:r>
              <a:rPr lang="en-US" sz="1400" b="1" smtClean="0">
                <a:solidFill>
                  <a:srgbClr val="FFFF00"/>
                </a:solidFill>
              </a:rPr>
              <a:t>vs</a:t>
            </a:r>
            <a:r>
              <a:rPr lang="en-US" sz="1400" b="1">
                <a:solidFill>
                  <a:srgbClr val="FFFF00"/>
                </a:solidFill>
              </a:rPr>
              <a:t>. Male/Female </a:t>
            </a:r>
            <a:r>
              <a:rPr lang="en-US" sz="1400" b="1" smtClean="0">
                <a:solidFill>
                  <a:srgbClr val="FFFF00"/>
                </a:solidFill>
              </a:rPr>
              <a:t>and </a:t>
            </a:r>
            <a:r>
              <a:rPr lang="en-US" sz="1400" b="1">
                <a:solidFill>
                  <a:srgbClr val="FFFF00"/>
                </a:solidFill>
              </a:rPr>
              <a:t>Male/Female </a:t>
            </a:r>
            <a:r>
              <a:rPr lang="en-US" sz="1400" b="1" smtClean="0">
                <a:solidFill>
                  <a:srgbClr val="FFFF00"/>
                </a:solidFill>
              </a:rPr>
              <a:t>vs</a:t>
            </a:r>
            <a:r>
              <a:rPr lang="en-US" sz="1400" b="1">
                <a:solidFill>
                  <a:srgbClr val="FFFF00"/>
                </a:solidFill>
              </a:rPr>
              <a:t>. </a:t>
            </a:r>
            <a:r>
              <a:rPr lang="en-US" sz="1400" b="1" smtClean="0">
                <a:solidFill>
                  <a:srgbClr val="FFFF00"/>
                </a:solidFill>
              </a:rPr>
              <a:t>Female/Female.</a:t>
            </a:r>
            <a:endParaRPr lang="en-US" sz="1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Heart Retransplants</a:t>
            </a:r>
            <a:r>
              <a:rPr lang="en-US" sz="2800" dirty="0" smtClean="0"/>
              <a:t/>
            </a:r>
            <a:br>
              <a:rPr lang="en-US" sz="2800" dirty="0" smtClean="0"/>
            </a:br>
            <a:r>
              <a:rPr lang="en-US" sz="2400" dirty="0" smtClean="0"/>
              <a:t>Kaplan-Meier Survival by Diagnosis </a:t>
            </a:r>
            <a:r>
              <a:rPr lang="en-US" sz="2400" dirty="0"/>
              <a:t>at Original Transplant</a:t>
            </a:r>
            <a:r>
              <a:rPr lang="en-US" sz="2800" dirty="0" smtClean="0"/>
              <a:t/>
            </a:r>
            <a:br>
              <a:rPr lang="en-US" sz="2800" dirty="0" smtClean="0"/>
            </a:br>
            <a:r>
              <a:rPr lang="en-US" sz="2000" dirty="0" smtClean="0"/>
              <a:t>(Retransplants: January 1982 – June 2012)</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25679798"/>
              </p:ext>
            </p:extLst>
          </p:nvPr>
        </p:nvGraphicFramePr>
        <p:xfrm>
          <a:off x="228600" y="12192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66800" y="4876800"/>
            <a:ext cx="1762761" cy="307777"/>
          </a:xfrm>
          <a:prstGeom prst="rect">
            <a:avLst/>
          </a:prstGeom>
          <a:solidFill>
            <a:srgbClr val="000000"/>
          </a:solidFill>
        </p:spPr>
        <p:txBody>
          <a:bodyPr wrap="square" lIns="9144" rIns="9144" rtlCol="0">
            <a:spAutoFit/>
          </a:bodyPr>
          <a:lstStyle/>
          <a:p>
            <a:r>
              <a:rPr lang="en-US" sz="1400" b="1" dirty="0" smtClean="0">
                <a:solidFill>
                  <a:srgbClr val="FFFF00"/>
                </a:solidFill>
              </a:rPr>
              <a:t>p-value &lt; 0.0001</a:t>
            </a:r>
            <a:endParaRPr lang="en-US" sz="1400" b="1" dirty="0">
              <a:solidFill>
                <a:srgbClr val="FFFF00"/>
              </a:solidFill>
            </a:endParaRPr>
          </a:p>
        </p:txBody>
      </p:sp>
      <p:sp>
        <p:nvSpPr>
          <p:cNvPr id="10" name="TextBox 9"/>
          <p:cNvSpPr txBox="1"/>
          <p:nvPr/>
        </p:nvSpPr>
        <p:spPr>
          <a:xfrm>
            <a:off x="3733199" y="2646829"/>
            <a:ext cx="4648200" cy="292388"/>
          </a:xfrm>
          <a:prstGeom prst="rect">
            <a:avLst/>
          </a:prstGeom>
          <a:noFill/>
          <a:ln>
            <a:solidFill>
              <a:srgbClr val="FFFF00"/>
            </a:solidFill>
          </a:ln>
        </p:spPr>
        <p:txBody>
          <a:bodyPr wrap="square" rtlCol="0">
            <a:spAutoFit/>
          </a:bodyPr>
          <a:lstStyle/>
          <a:p>
            <a:r>
              <a:rPr lang="en-US" sz="1300" b="1" dirty="0"/>
              <a:t>Median survival (years): </a:t>
            </a:r>
            <a:r>
              <a:rPr lang="en-US" sz="1300" b="1" dirty="0" smtClean="0"/>
              <a:t>Cardiomyopathy=6.9; CAD=3.5 </a:t>
            </a:r>
            <a:endParaRPr lang="en-US" sz="1300" b="1" dirty="0"/>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1" name="TextBox 10"/>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extLst>
      <p:ext uri="{BB962C8B-B14F-4D97-AF65-F5344CB8AC3E}">
        <p14:creationId xmlns:p14="http://schemas.microsoft.com/office/powerpoint/2010/main" val="89197557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Heart Retransplants</a:t>
            </a:r>
            <a:r>
              <a:rPr lang="en-US" sz="2800" dirty="0" smtClean="0"/>
              <a:t/>
            </a:r>
            <a:br>
              <a:rPr lang="en-US" sz="2800" dirty="0" smtClean="0"/>
            </a:br>
            <a:r>
              <a:rPr lang="en-US" sz="2100" dirty="0" smtClean="0"/>
              <a:t>Kaplan-Meier Survival by Diagnosis </a:t>
            </a:r>
            <a:r>
              <a:rPr lang="en-US" sz="2100" dirty="0"/>
              <a:t>at Original Transplant Conditional </a:t>
            </a:r>
            <a:r>
              <a:rPr lang="en-US" sz="2100" dirty="0" smtClean="0"/>
              <a:t>on Survival to 1 Year </a:t>
            </a:r>
            <a:r>
              <a:rPr lang="en-US" sz="2000" dirty="0" smtClean="0"/>
              <a:t>(Retransplants: January 1982 – June 2012)</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21407133"/>
              </p:ext>
            </p:extLst>
          </p:nvPr>
        </p:nvGraphicFramePr>
        <p:xfrm>
          <a:off x="228600" y="12192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229361" y="4038600"/>
            <a:ext cx="1600200" cy="307777"/>
          </a:xfrm>
          <a:prstGeom prst="rect">
            <a:avLst/>
          </a:prstGeom>
          <a:solidFill>
            <a:srgbClr val="000000"/>
          </a:solidFill>
        </p:spPr>
        <p:txBody>
          <a:bodyPr wrap="square" rtlCol="0">
            <a:spAutoFit/>
          </a:bodyPr>
          <a:lstStyle/>
          <a:p>
            <a:r>
              <a:rPr lang="en-US" sz="1400" b="1" dirty="0">
                <a:solidFill>
                  <a:srgbClr val="FFFF00"/>
                </a:solidFill>
              </a:rPr>
              <a:t>p-value &lt; 0.0001</a:t>
            </a:r>
          </a:p>
        </p:txBody>
      </p:sp>
      <p:sp>
        <p:nvSpPr>
          <p:cNvPr id="10" name="TextBox 9"/>
          <p:cNvSpPr txBox="1"/>
          <p:nvPr/>
        </p:nvSpPr>
        <p:spPr>
          <a:xfrm>
            <a:off x="1066800" y="4854993"/>
            <a:ext cx="4876800" cy="292388"/>
          </a:xfrm>
          <a:prstGeom prst="rect">
            <a:avLst/>
          </a:prstGeom>
          <a:noFill/>
          <a:ln>
            <a:solidFill>
              <a:srgbClr val="FFFF00"/>
            </a:solidFill>
          </a:ln>
        </p:spPr>
        <p:txBody>
          <a:bodyPr wrap="square" lIns="45720" rIns="45720" rtlCol="0">
            <a:spAutoFit/>
          </a:bodyPr>
          <a:lstStyle/>
          <a:p>
            <a:r>
              <a:rPr lang="en-US" sz="1300" b="1" dirty="0" smtClean="0"/>
              <a:t>Median survival (years): Cardiomyopathy=12.4; CAD=9.0</a:t>
            </a:r>
            <a:endParaRPr lang="en-US" sz="1300" b="1" dirty="0"/>
          </a:p>
        </p:txBody>
      </p:sp>
      <p:grpSp>
        <p:nvGrpSpPr>
          <p:cNvPr id="3"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8" name="TextBox 17"/>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1" name="TextBox 10"/>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extLst>
      <p:ext uri="{BB962C8B-B14F-4D97-AF65-F5344CB8AC3E}">
        <p14:creationId xmlns:p14="http://schemas.microsoft.com/office/powerpoint/2010/main" val="77737588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Heart Retransplants</a:t>
            </a:r>
            <a:r>
              <a:rPr lang="en-US" sz="2800" dirty="0" smtClean="0"/>
              <a:t/>
            </a:r>
            <a:br>
              <a:rPr lang="en-US" sz="2800" dirty="0" smtClean="0"/>
            </a:br>
            <a:r>
              <a:rPr lang="en-US" sz="2400" dirty="0" smtClean="0"/>
              <a:t>Kaplan-Meier Survival by Diagnosis </a:t>
            </a:r>
            <a:r>
              <a:rPr lang="en-US" sz="2400" dirty="0"/>
              <a:t>at Original Transplant</a:t>
            </a:r>
            <a:r>
              <a:rPr lang="en-US" sz="2800" dirty="0" smtClean="0"/>
              <a:t/>
            </a:r>
            <a:br>
              <a:rPr lang="en-US" sz="2800" dirty="0" smtClean="0"/>
            </a:br>
            <a:r>
              <a:rPr lang="en-US" sz="2000" dirty="0" smtClean="0"/>
              <a:t>(Retransplants: January 2003 – June 2012)</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54462759"/>
              </p:ext>
            </p:extLst>
          </p:nvPr>
        </p:nvGraphicFramePr>
        <p:xfrm>
          <a:off x="228600" y="12192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686561" y="4724400"/>
            <a:ext cx="2286000" cy="307777"/>
          </a:xfrm>
          <a:prstGeom prst="rect">
            <a:avLst/>
          </a:prstGeom>
          <a:solidFill>
            <a:srgbClr val="000000"/>
          </a:solidFill>
        </p:spPr>
        <p:txBody>
          <a:bodyPr wrap="square" rtlCol="0">
            <a:spAutoFit/>
          </a:bodyPr>
          <a:lstStyle/>
          <a:p>
            <a:r>
              <a:rPr lang="en-US" sz="1400" b="1" dirty="0" smtClean="0">
                <a:solidFill>
                  <a:srgbClr val="FFFF00"/>
                </a:solidFill>
              </a:rPr>
              <a:t>p-value = 0.0034</a:t>
            </a:r>
            <a:endParaRPr lang="en-US" sz="1400" b="1" dirty="0">
              <a:solidFill>
                <a:srgbClr val="FFFF00"/>
              </a:solidFill>
            </a:endParaRPr>
          </a:p>
        </p:txBody>
      </p:sp>
      <p:grpSp>
        <p:nvGrpSpPr>
          <p:cNvPr id="3"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extLst>
      <p:ext uri="{BB962C8B-B14F-4D97-AF65-F5344CB8AC3E}">
        <p14:creationId xmlns:p14="http://schemas.microsoft.com/office/powerpoint/2010/main" val="418865915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Heart Retransplants</a:t>
            </a:r>
            <a:br>
              <a:rPr lang="en-US" sz="2600" dirty="0" smtClean="0"/>
            </a:br>
            <a:r>
              <a:rPr lang="en-US" sz="2100" dirty="0" smtClean="0"/>
              <a:t>Kaplan-Meier Survival by Diagnosis </a:t>
            </a:r>
            <a:r>
              <a:rPr lang="en-US" sz="2100" dirty="0"/>
              <a:t>at Original Transplant Conditional </a:t>
            </a:r>
            <a:r>
              <a:rPr lang="en-US" sz="2100" dirty="0" smtClean="0"/>
              <a:t>on Survival to 1 Year </a:t>
            </a:r>
            <a:r>
              <a:rPr lang="en-US" sz="2000" dirty="0" smtClean="0"/>
              <a:t>(Retransplants: January 2003 – June 2012)</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69708862"/>
              </p:ext>
            </p:extLst>
          </p:nvPr>
        </p:nvGraphicFramePr>
        <p:xfrm>
          <a:off x="228600" y="12192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219200" y="3429000"/>
            <a:ext cx="2286000" cy="307777"/>
          </a:xfrm>
          <a:prstGeom prst="rect">
            <a:avLst/>
          </a:prstGeom>
          <a:solidFill>
            <a:srgbClr val="000000"/>
          </a:solidFill>
        </p:spPr>
        <p:txBody>
          <a:bodyPr wrap="square" rtlCol="0">
            <a:spAutoFit/>
          </a:bodyPr>
          <a:lstStyle/>
          <a:p>
            <a:r>
              <a:rPr lang="en-US" sz="1400" b="1" dirty="0" smtClean="0">
                <a:solidFill>
                  <a:srgbClr val="FFFF00"/>
                </a:solidFill>
              </a:rPr>
              <a:t>p-value = 0.0845</a:t>
            </a:r>
            <a:endParaRPr lang="en-US" sz="1400" b="1" dirty="0">
              <a:solidFill>
                <a:srgbClr val="FFFF00"/>
              </a:solidFill>
            </a:endParaRPr>
          </a:p>
        </p:txBody>
      </p:sp>
      <p:grpSp>
        <p:nvGrpSpPr>
          <p:cNvPr id="3"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extLst>
      <p:ext uri="{BB962C8B-B14F-4D97-AF65-F5344CB8AC3E}">
        <p14:creationId xmlns:p14="http://schemas.microsoft.com/office/powerpoint/2010/main" val="339339201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Heart Transplants</a:t>
            </a:r>
            <a:r>
              <a:rPr lang="en-US" sz="2800" dirty="0" smtClean="0"/>
              <a:t/>
            </a:r>
            <a:br>
              <a:rPr lang="en-US" sz="2800" dirty="0" smtClean="0"/>
            </a:br>
            <a:r>
              <a:rPr lang="en-US" sz="2200" dirty="0" smtClean="0"/>
              <a:t>Kaplan-Meier Survival by Era </a:t>
            </a:r>
            <a:r>
              <a:rPr lang="en-US" sz="2000" dirty="0" smtClean="0"/>
              <a:t>(Transplants: January 1982 – June 2012)</a:t>
            </a:r>
            <a:br>
              <a:rPr lang="en-US" sz="2000" dirty="0" smtClean="0"/>
            </a:br>
            <a:r>
              <a:rPr lang="en-US" sz="2300" dirty="0" smtClean="0">
                <a:solidFill>
                  <a:srgbClr val="FFFF00"/>
                </a:solidFill>
              </a:rPr>
              <a:t>Diagnosis: Cardiomyopath</a:t>
            </a:r>
            <a:r>
              <a:rPr lang="en-US" sz="2400" dirty="0" smtClean="0">
                <a:solidFill>
                  <a:srgbClr val="FFFF00"/>
                </a:solidFill>
              </a:rPr>
              <a:t>y</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733800" y="1752600"/>
            <a:ext cx="4648200" cy="523220"/>
          </a:xfrm>
          <a:prstGeom prst="rect">
            <a:avLst/>
          </a:prstGeom>
          <a:noFill/>
        </p:spPr>
        <p:txBody>
          <a:bodyPr wrap="square" rtlCol="0">
            <a:spAutoFit/>
          </a:bodyPr>
          <a:lstStyle/>
          <a:p>
            <a:r>
              <a:rPr lang="en-US" sz="1400" b="1" dirty="0">
                <a:solidFill>
                  <a:srgbClr val="FFFF00"/>
                </a:solidFill>
              </a:rPr>
              <a:t>All comparisons were significant at p &lt; 0.05 except 2002-2005 vs</a:t>
            </a:r>
            <a:r>
              <a:rPr lang="en-US" sz="1400" b="1">
                <a:solidFill>
                  <a:srgbClr val="FFFF00"/>
                </a:solidFill>
              </a:rPr>
              <a:t>. 2006-6/2012</a:t>
            </a:r>
            <a:r>
              <a:rPr lang="en-US" sz="1400" b="1" dirty="0">
                <a:solidFill>
                  <a:srgbClr val="FFFF00"/>
                </a:solidFill>
              </a:rPr>
              <a:t>.</a:t>
            </a:r>
          </a:p>
        </p:txBody>
      </p:sp>
      <p:grpSp>
        <p:nvGrpSpPr>
          <p:cNvPr id="3"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Heart Transplants</a:t>
            </a:r>
            <a:r>
              <a:rPr lang="en-US" sz="2800" dirty="0" smtClean="0"/>
              <a:t/>
            </a:r>
            <a:br>
              <a:rPr lang="en-US" sz="2800" dirty="0" smtClean="0"/>
            </a:br>
            <a:r>
              <a:rPr lang="en-US" sz="2200" dirty="0" smtClean="0"/>
              <a:t>Kaplan-Meier Survival by Era </a:t>
            </a:r>
            <a:r>
              <a:rPr lang="en-US" sz="2000" dirty="0" smtClean="0"/>
              <a:t>(Transplants: January 1982 – June 2012)</a:t>
            </a:r>
            <a:br>
              <a:rPr lang="en-US" sz="2000" dirty="0" smtClean="0"/>
            </a:br>
            <a:r>
              <a:rPr lang="en-US" sz="2300" dirty="0" smtClean="0">
                <a:solidFill>
                  <a:srgbClr val="FFFF00"/>
                </a:solidFill>
              </a:rPr>
              <a:t>Diagnosis: Coronary Artery Disease</a:t>
            </a:r>
            <a:endParaRPr lang="en-US" sz="23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Adult Heart Transplants</a:t>
            </a:r>
            <a:r>
              <a:rPr lang="en-US" sz="2800" dirty="0" smtClean="0"/>
              <a:t/>
            </a:r>
            <a:br>
              <a:rPr lang="en-US" sz="2800" dirty="0" smtClean="0"/>
            </a:br>
            <a:r>
              <a:rPr lang="en-US" sz="2200" dirty="0" smtClean="0"/>
              <a:t>Kaplan-Meier Survival by Era </a:t>
            </a:r>
            <a:r>
              <a:rPr lang="en-US" sz="2000" dirty="0" smtClean="0"/>
              <a:t>(Transplants: January 1982 – June 2012)</a:t>
            </a:r>
            <a:br>
              <a:rPr lang="en-US" sz="2000" dirty="0" smtClean="0"/>
            </a:br>
            <a:r>
              <a:rPr lang="en-US" sz="2300" dirty="0" smtClean="0">
                <a:solidFill>
                  <a:srgbClr val="FFFF00"/>
                </a:solidFill>
              </a:rPr>
              <a:t>Diagnosis: Congenital</a:t>
            </a:r>
            <a:endParaRPr lang="en-US" sz="23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39529131"/>
              </p:ext>
            </p:extLst>
          </p:nvPr>
        </p:nvGraphicFramePr>
        <p:xfrm>
          <a:off x="228600" y="1447800"/>
          <a:ext cx="8763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657600" y="1905000"/>
            <a:ext cx="4800600" cy="307777"/>
          </a:xfrm>
          <a:prstGeom prst="rect">
            <a:avLst/>
          </a:prstGeom>
          <a:noFill/>
        </p:spPr>
        <p:txBody>
          <a:bodyPr wrap="square" rtlCol="0">
            <a:spAutoFit/>
          </a:bodyPr>
          <a:lstStyle/>
          <a:p>
            <a:r>
              <a:rPr lang="en-US" sz="1400" b="1" dirty="0">
                <a:solidFill>
                  <a:srgbClr val="FFFF00"/>
                </a:solidFill>
              </a:rPr>
              <a:t>No pair-wise comparisons were significant at p </a:t>
            </a:r>
            <a:r>
              <a:rPr lang="en-US" sz="1400" b="1">
                <a:solidFill>
                  <a:srgbClr val="FFFF00"/>
                </a:solidFill>
              </a:rPr>
              <a:t>&lt; 0.05</a:t>
            </a:r>
            <a:r>
              <a:rPr lang="en-US" sz="1400" b="1" dirty="0">
                <a:solidFill>
                  <a:srgbClr val="FFFF00"/>
                </a:solidFill>
              </a:rPr>
              <a:t>.</a:t>
            </a:r>
          </a:p>
        </p:txBody>
      </p:sp>
      <p:grpSp>
        <p:nvGrpSpPr>
          <p:cNvPr id="3"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Adult Heart Transplants</a:t>
            </a:r>
            <a:r>
              <a:rPr lang="en-US" sz="2800" dirty="0" smtClean="0"/>
              <a:t/>
            </a:r>
            <a:br>
              <a:rPr lang="en-US" sz="2800" dirty="0" smtClean="0"/>
            </a:br>
            <a:r>
              <a:rPr lang="en-US" sz="2200" dirty="0"/>
              <a:t>Kaplan-Meier Survival by Era </a:t>
            </a:r>
            <a:r>
              <a:rPr lang="en-US" sz="2000" dirty="0" smtClean="0"/>
              <a:t>(Transplants: January 1982 – June 2012)</a:t>
            </a:r>
            <a:br>
              <a:rPr lang="en-US" sz="2000" dirty="0" smtClean="0"/>
            </a:br>
            <a:r>
              <a:rPr lang="en-US" sz="2300" dirty="0" smtClean="0">
                <a:solidFill>
                  <a:srgbClr val="FFFF00"/>
                </a:solidFill>
              </a:rPr>
              <a:t>Diagnosis: Retransplant</a:t>
            </a:r>
            <a:endParaRPr lang="en-US" sz="23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09228866"/>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4800600" y="6174091"/>
            <a:ext cx="4191000" cy="646331"/>
          </a:xfrm>
          <a:prstGeom prst="rect">
            <a:avLst/>
          </a:prstGeom>
          <a:noFill/>
        </p:spPr>
        <p:txBody>
          <a:bodyPr wrap="square" lIns="0" rIns="0" rtlCol="0">
            <a:spAutoFit/>
          </a:bodyPr>
          <a:lstStyle/>
          <a:p>
            <a:r>
              <a:rPr lang="en-US" sz="1200" b="1" dirty="0">
                <a:solidFill>
                  <a:srgbClr val="FFFF00"/>
                </a:solidFill>
              </a:rPr>
              <a:t>For some retransplants diagnosis other than </a:t>
            </a:r>
            <a:r>
              <a:rPr lang="en-US" sz="1200" b="1">
                <a:solidFill>
                  <a:srgbClr val="FFFF00"/>
                </a:solidFill>
              </a:rPr>
              <a:t>retransplant was </a:t>
            </a:r>
            <a:r>
              <a:rPr lang="en-US" sz="1200" b="1" smtClean="0">
                <a:solidFill>
                  <a:srgbClr val="FFFF00"/>
                </a:solidFill>
              </a:rPr>
              <a:t>reported</a:t>
            </a:r>
            <a:r>
              <a:rPr lang="en-US" sz="1200" b="1" dirty="0">
                <a:solidFill>
                  <a:srgbClr val="FFFF00"/>
                </a:solidFill>
              </a:rPr>
              <a:t>, so the total number of retransplants may be greater.</a:t>
            </a:r>
          </a:p>
        </p:txBody>
      </p:sp>
      <p:sp>
        <p:nvSpPr>
          <p:cNvPr id="11" name="TextBox 10"/>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Adult Heart Retransplants</a:t>
            </a:r>
            <a:r>
              <a:rPr lang="en-US" sz="2800" dirty="0" smtClean="0"/>
              <a:t/>
            </a:r>
            <a:br>
              <a:rPr lang="en-US" sz="2800" dirty="0" smtClean="0"/>
            </a:br>
            <a:r>
              <a:rPr lang="en-US" sz="2100" dirty="0"/>
              <a:t>Kaplan-Meier Survival by Era </a:t>
            </a:r>
            <a:r>
              <a:rPr lang="en-US" sz="2000" dirty="0" smtClean="0"/>
              <a:t>(Retransplants: January 1982 – June 2012)</a:t>
            </a:r>
            <a:br>
              <a:rPr lang="en-US" sz="2000" dirty="0" smtClean="0"/>
            </a:br>
            <a:r>
              <a:rPr lang="en-US" sz="2300" dirty="0">
                <a:solidFill>
                  <a:srgbClr val="FFFF00"/>
                </a:solidFill>
              </a:rPr>
              <a:t>Retransplant Indication</a:t>
            </a:r>
            <a:r>
              <a:rPr lang="en-US" sz="2300" dirty="0" smtClean="0">
                <a:solidFill>
                  <a:srgbClr val="FFFF00"/>
                </a:solidFill>
              </a:rPr>
              <a:t>: Cardiomyopath</a:t>
            </a:r>
            <a:r>
              <a:rPr lang="en-US" sz="2400" dirty="0" smtClean="0">
                <a:solidFill>
                  <a:srgbClr val="FFFF00"/>
                </a:solidFill>
              </a:rPr>
              <a:t>y</a:t>
            </a:r>
            <a:endParaRPr lang="en-US" sz="23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34673351"/>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Heart Retransplants</a:t>
            </a:r>
            <a:r>
              <a:rPr lang="en-US" sz="2800" dirty="0" smtClean="0"/>
              <a:t/>
            </a:r>
            <a:br>
              <a:rPr lang="en-US" sz="2800" dirty="0" smtClean="0"/>
            </a:br>
            <a:r>
              <a:rPr lang="en-US" sz="2400" dirty="0" smtClean="0"/>
              <a:t>Indication by Age Group</a:t>
            </a:r>
            <a:r>
              <a:rPr lang="en-US" sz="2800" dirty="0" smtClean="0"/>
              <a:t/>
            </a:r>
            <a:br>
              <a:rPr lang="en-US" sz="2800" dirty="0" smtClean="0"/>
            </a:br>
            <a:r>
              <a:rPr lang="en-US" sz="2000" dirty="0" smtClean="0"/>
              <a:t>(Retransplants: January 2006 – June 2013)</a:t>
            </a:r>
            <a:endParaRPr lang="en-US" sz="2000"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755651343"/>
              </p:ext>
            </p:extLst>
          </p:nvPr>
        </p:nvGraphicFramePr>
        <p:xfrm>
          <a:off x="0" y="1371600"/>
          <a:ext cx="28194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10"/>
          <p:cNvGraphicFramePr>
            <a:graphicFrameLocks/>
          </p:cNvGraphicFramePr>
          <p:nvPr>
            <p:extLst>
              <p:ext uri="{D42A27DB-BD31-4B8C-83A1-F6EECF244321}">
                <p14:modId xmlns:p14="http://schemas.microsoft.com/office/powerpoint/2010/main" val="968653909"/>
              </p:ext>
            </p:extLst>
          </p:nvPr>
        </p:nvGraphicFramePr>
        <p:xfrm>
          <a:off x="3733800" y="1447800"/>
          <a:ext cx="5105400" cy="3276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ontent Placeholder 10"/>
          <p:cNvGraphicFramePr>
            <a:graphicFrameLocks/>
          </p:cNvGraphicFramePr>
          <p:nvPr>
            <p:extLst>
              <p:ext uri="{D42A27DB-BD31-4B8C-83A1-F6EECF244321}">
                <p14:modId xmlns:p14="http://schemas.microsoft.com/office/powerpoint/2010/main" val="3537081026"/>
              </p:ext>
            </p:extLst>
          </p:nvPr>
        </p:nvGraphicFramePr>
        <p:xfrm>
          <a:off x="2971800" y="3657600"/>
          <a:ext cx="2819400" cy="27432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6"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4" name="TextBox 13"/>
          <p:cNvSpPr txBox="1"/>
          <p:nvPr/>
        </p:nvSpPr>
        <p:spPr>
          <a:xfrm>
            <a:off x="4874374" y="6387492"/>
            <a:ext cx="4191000" cy="276999"/>
          </a:xfrm>
          <a:prstGeom prst="rect">
            <a:avLst/>
          </a:prstGeom>
          <a:noFill/>
        </p:spPr>
        <p:txBody>
          <a:bodyPr wrap="square" lIns="0" rIns="0" rtlCol="0">
            <a:spAutoFit/>
          </a:bodyPr>
          <a:lstStyle/>
          <a:p>
            <a:r>
              <a:rPr lang="en-US" sz="1200" b="1" dirty="0" smtClean="0">
                <a:solidFill>
                  <a:srgbClr val="FFFF00"/>
                </a:solidFill>
              </a:rPr>
              <a:t>There were only 11 retransplants in 70+ years age group</a:t>
            </a:r>
            <a:endParaRPr lang="en-US" sz="1200" b="1" dirty="0">
              <a:solidFill>
                <a:srgbClr val="FFFF00"/>
              </a:solidFill>
            </a:endParaRPr>
          </a:p>
        </p:txBody>
      </p:sp>
      <p:sp>
        <p:nvSpPr>
          <p:cNvPr id="15" name="TextBox 14"/>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Adult Heart Retransplants</a:t>
            </a:r>
            <a:r>
              <a:rPr lang="en-US" sz="2800" dirty="0" smtClean="0"/>
              <a:t/>
            </a:r>
            <a:br>
              <a:rPr lang="en-US" sz="2800" dirty="0" smtClean="0"/>
            </a:br>
            <a:r>
              <a:rPr lang="en-US" sz="2100" dirty="0"/>
              <a:t>Kaplan-Meier Survival by Era </a:t>
            </a:r>
            <a:r>
              <a:rPr lang="en-US" sz="2000" dirty="0" smtClean="0"/>
              <a:t>(Retransplants: January 1982 – June 2012)</a:t>
            </a:r>
            <a:br>
              <a:rPr lang="en-US" sz="2000" dirty="0" smtClean="0"/>
            </a:br>
            <a:r>
              <a:rPr lang="en-US" sz="2300" dirty="0">
                <a:solidFill>
                  <a:srgbClr val="FFFF00"/>
                </a:solidFill>
              </a:rPr>
              <a:t>Retransplant Indication</a:t>
            </a:r>
            <a:r>
              <a:rPr lang="en-US" sz="2300" dirty="0" smtClean="0">
                <a:solidFill>
                  <a:srgbClr val="FFFF00"/>
                </a:solidFill>
              </a:rPr>
              <a:t>: Coronary Artery Disease</a:t>
            </a:r>
            <a:endParaRPr lang="en-US" sz="23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41686186"/>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Adult Heart Retransplants</a:t>
            </a:r>
            <a:r>
              <a:rPr lang="en-US" sz="2800" dirty="0" smtClean="0"/>
              <a:t/>
            </a:r>
            <a:br>
              <a:rPr lang="en-US" sz="2800" dirty="0" smtClean="0"/>
            </a:br>
            <a:r>
              <a:rPr lang="en-US" sz="2100" dirty="0" smtClean="0"/>
              <a:t>Kaplan-Meier Survival by Era </a:t>
            </a:r>
            <a:r>
              <a:rPr lang="en-US" sz="2000" dirty="0" smtClean="0"/>
              <a:t>(Retransplants: January 1982 – June 2012)</a:t>
            </a:r>
            <a:br>
              <a:rPr lang="en-US" sz="2000" dirty="0" smtClean="0"/>
            </a:br>
            <a:r>
              <a:rPr lang="en-US" sz="2300" dirty="0" smtClean="0">
                <a:solidFill>
                  <a:srgbClr val="FFFF00"/>
                </a:solidFill>
              </a:rPr>
              <a:t>Retransplant Indication: Rejection</a:t>
            </a:r>
            <a:endParaRPr lang="en-US" sz="23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61831297"/>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Adult Heart Retransplants</a:t>
            </a:r>
            <a:r>
              <a:rPr lang="en-US" sz="2800" dirty="0" smtClean="0"/>
              <a:t/>
            </a:r>
            <a:br>
              <a:rPr lang="en-US" sz="2800" dirty="0" smtClean="0"/>
            </a:br>
            <a:r>
              <a:rPr lang="en-US" sz="2100" dirty="0"/>
              <a:t>Kaplan-Meier Survival by Era </a:t>
            </a:r>
            <a:r>
              <a:rPr lang="en-US" sz="2000" dirty="0" smtClean="0"/>
              <a:t>(Retransplants: January 1982 – June 2012)</a:t>
            </a:r>
            <a:br>
              <a:rPr lang="en-US" sz="2000" dirty="0" smtClean="0"/>
            </a:br>
            <a:r>
              <a:rPr lang="en-US" sz="2300" dirty="0">
                <a:solidFill>
                  <a:srgbClr val="FFFF00"/>
                </a:solidFill>
              </a:rPr>
              <a:t>Retransplant Indication: Non-specific</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31067270"/>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Adult Heart Transplants</a:t>
            </a:r>
            <a:r>
              <a:rPr lang="en-US" sz="2800" dirty="0" smtClean="0"/>
              <a:t/>
            </a:r>
            <a:br>
              <a:rPr lang="en-US" sz="2800" dirty="0" smtClean="0"/>
            </a:br>
            <a:r>
              <a:rPr lang="en-US" sz="2200" dirty="0"/>
              <a:t>Kaplan-Meier Survival by Era </a:t>
            </a:r>
            <a:r>
              <a:rPr lang="en-US" sz="2000" dirty="0" smtClean="0"/>
              <a:t>(Transplants: January 1982 – June 2012)</a:t>
            </a:r>
            <a:br>
              <a:rPr lang="en-US" sz="2000" dirty="0" smtClean="0"/>
            </a:br>
            <a:r>
              <a:rPr lang="en-US" sz="2300" dirty="0" smtClean="0">
                <a:solidFill>
                  <a:srgbClr val="FFFF00"/>
                </a:solidFill>
              </a:rPr>
              <a:t>Diagnosis: Valvular </a:t>
            </a:r>
            <a:endParaRPr lang="en-US" sz="23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276600" y="1600200"/>
            <a:ext cx="5181600" cy="523220"/>
          </a:xfrm>
          <a:prstGeom prst="rect">
            <a:avLst/>
          </a:prstGeom>
          <a:noFill/>
        </p:spPr>
        <p:txBody>
          <a:bodyPr wrap="square" rtlCol="0">
            <a:spAutoFit/>
          </a:bodyPr>
          <a:lstStyle/>
          <a:p>
            <a:r>
              <a:rPr lang="en-US" sz="1400" b="1" dirty="0">
                <a:solidFill>
                  <a:srgbClr val="FFFF00"/>
                </a:solidFill>
              </a:rPr>
              <a:t>No pair-wise comparisons were significant at p &lt; 0.05 except 1982-1991 vs</a:t>
            </a:r>
            <a:r>
              <a:rPr lang="en-US" sz="1400" b="1">
                <a:solidFill>
                  <a:srgbClr val="FFFF00"/>
                </a:solidFill>
              </a:rPr>
              <a:t>. 1992-2001</a:t>
            </a:r>
            <a:r>
              <a:rPr lang="en-US" sz="1400" b="1" dirty="0">
                <a:solidFill>
                  <a:srgbClr val="FFFF00"/>
                </a:solidFill>
              </a:rPr>
              <a:t>.</a:t>
            </a:r>
          </a:p>
        </p:txBody>
      </p:sp>
      <p:grpSp>
        <p:nvGrpSpPr>
          <p:cNvPr id="3"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Heart Transplants</a:t>
            </a:r>
            <a:r>
              <a:rPr lang="en-US" sz="2800" dirty="0" smtClean="0"/>
              <a:t/>
            </a:r>
            <a:br>
              <a:rPr lang="en-US" sz="2800" dirty="0" smtClean="0"/>
            </a:br>
            <a:r>
              <a:rPr lang="en-US" sz="2400" dirty="0" smtClean="0"/>
              <a:t>Kaplan-Meier Survival by PVR </a:t>
            </a:r>
            <a:br>
              <a:rPr lang="en-US" sz="2400" dirty="0" smtClean="0"/>
            </a:br>
            <a:r>
              <a:rPr lang="en-US" sz="2000" dirty="0" smtClean="0"/>
              <a:t>(Transplants: January 2003 – June 2012)</a:t>
            </a:r>
            <a:endParaRPr lang="en-US" sz="2000" dirty="0"/>
          </a:p>
        </p:txBody>
      </p:sp>
      <p:graphicFrame>
        <p:nvGraphicFramePr>
          <p:cNvPr id="4" name="Content Placeholder 3"/>
          <p:cNvGraphicFramePr>
            <a:graphicFrameLocks noGrp="1"/>
          </p:cNvGraphicFramePr>
          <p:nvPr>
            <p:ph idx="1"/>
          </p:nvPr>
        </p:nvGraphicFramePr>
        <p:xfrm>
          <a:off x="228600" y="12192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200400" y="1676400"/>
            <a:ext cx="5181600" cy="523220"/>
          </a:xfrm>
          <a:prstGeom prst="rect">
            <a:avLst/>
          </a:prstGeom>
          <a:solidFill>
            <a:srgbClr val="000000"/>
          </a:solidFill>
        </p:spPr>
        <p:txBody>
          <a:bodyPr wrap="square" rtlCol="0">
            <a:spAutoFit/>
          </a:bodyPr>
          <a:lstStyle/>
          <a:p>
            <a:r>
              <a:rPr lang="en-US" sz="1400" b="1" dirty="0">
                <a:solidFill>
                  <a:srgbClr val="FFFF00"/>
                </a:solidFill>
              </a:rPr>
              <a:t>1-&lt;3 vs. 3-&lt;5: p = 0.0120</a:t>
            </a:r>
          </a:p>
          <a:p>
            <a:r>
              <a:rPr lang="en-US" sz="1400" b="1" dirty="0">
                <a:solidFill>
                  <a:srgbClr val="FFFF00"/>
                </a:solidFill>
              </a:rPr>
              <a:t>No other pair-wise comparisons were significant at p </a:t>
            </a:r>
            <a:r>
              <a:rPr lang="en-US" sz="1400" b="1">
                <a:solidFill>
                  <a:srgbClr val="FFFF00"/>
                </a:solidFill>
              </a:rPr>
              <a:t>&lt; </a:t>
            </a:r>
            <a:r>
              <a:rPr lang="en-US" sz="1400" b="1" smtClean="0">
                <a:solidFill>
                  <a:srgbClr val="FFFF00"/>
                </a:solidFill>
              </a:rPr>
              <a:t>0.05</a:t>
            </a:r>
            <a:endParaRPr lang="en-US" sz="1400" b="1" dirty="0">
              <a:solidFill>
                <a:srgbClr val="FFFF00"/>
              </a:solidFill>
            </a:endParaRPr>
          </a:p>
        </p:txBody>
      </p:sp>
      <p:grpSp>
        <p:nvGrpSpPr>
          <p:cNvPr id="3"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Adult Heart Transplants</a:t>
            </a:r>
            <a:r>
              <a:rPr lang="en-US" sz="2800" dirty="0" smtClean="0"/>
              <a:t/>
            </a:r>
            <a:br>
              <a:rPr lang="en-US" sz="2800" dirty="0" smtClean="0"/>
            </a:br>
            <a:r>
              <a:rPr lang="en-US" sz="2400" dirty="0" smtClean="0"/>
              <a:t>Kaplan-Meier Survival by BMI Group</a:t>
            </a:r>
            <a:br>
              <a:rPr lang="en-US" sz="2400" dirty="0" smtClean="0"/>
            </a:br>
            <a:r>
              <a:rPr lang="en-US" sz="2000" dirty="0" smtClean="0"/>
              <a:t>(Transplants: January 2006 – June 2012)</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5240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727337" y="1828800"/>
            <a:ext cx="4724400" cy="523220"/>
          </a:xfrm>
          <a:prstGeom prst="rect">
            <a:avLst/>
          </a:prstGeom>
          <a:solidFill>
            <a:srgbClr val="000000"/>
          </a:solidFill>
        </p:spPr>
        <p:txBody>
          <a:bodyPr wrap="square" rtlCol="0">
            <a:spAutoFit/>
          </a:bodyPr>
          <a:lstStyle/>
          <a:p>
            <a:r>
              <a:rPr lang="en-US" sz="1400" b="1" dirty="0">
                <a:solidFill>
                  <a:srgbClr val="FFFF00"/>
                </a:solidFill>
              </a:rPr>
              <a:t>No pair-wise comparisons were significant at p &lt; 0.05 except 18.5&lt;25 vs. 25-</a:t>
            </a:r>
            <a:r>
              <a:rPr lang="en-US" sz="1400" b="1">
                <a:solidFill>
                  <a:srgbClr val="FFFF00"/>
                </a:solidFill>
              </a:rPr>
              <a:t>&lt;30</a:t>
            </a:r>
            <a:r>
              <a:rPr lang="en-US" sz="1400" b="1" dirty="0">
                <a:solidFill>
                  <a:srgbClr val="FFFF00"/>
                </a:solidFill>
              </a:rPr>
              <a:t>.</a:t>
            </a:r>
          </a:p>
        </p:txBody>
      </p:sp>
      <p:grpSp>
        <p:nvGrpSpPr>
          <p:cNvPr id="3"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Adult Heart Retransplants</a:t>
            </a:r>
            <a:r>
              <a:rPr lang="en-US" sz="2800" dirty="0" smtClean="0">
                <a:solidFill>
                  <a:srgbClr val="FFFF00"/>
                </a:solidFill>
              </a:rPr>
              <a:t/>
            </a:r>
            <a:br>
              <a:rPr lang="en-US" sz="2800" dirty="0" smtClean="0">
                <a:solidFill>
                  <a:srgbClr val="FFFF00"/>
                </a:solidFill>
              </a:rPr>
            </a:br>
            <a:r>
              <a:rPr lang="en-US" sz="2400" dirty="0" smtClean="0"/>
              <a:t>Kaplan-Meier Survival by BMI Group</a:t>
            </a:r>
            <a:br>
              <a:rPr lang="en-US" sz="2400" dirty="0" smtClean="0"/>
            </a:br>
            <a:r>
              <a:rPr lang="en-US" sz="2000" dirty="0" smtClean="0"/>
              <a:t>(Retransplants: January 2006 – June 2012)</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5240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429000" y="1828800"/>
            <a:ext cx="4800600" cy="307777"/>
          </a:xfrm>
          <a:prstGeom prst="rect">
            <a:avLst/>
          </a:prstGeom>
          <a:solidFill>
            <a:srgbClr val="000000"/>
          </a:solidFill>
        </p:spPr>
        <p:txBody>
          <a:bodyPr wrap="square" rtlCol="0">
            <a:spAutoFit/>
          </a:bodyPr>
          <a:lstStyle/>
          <a:p>
            <a:r>
              <a:rPr lang="en-US" sz="1400" b="1" dirty="0">
                <a:solidFill>
                  <a:srgbClr val="FFFF00"/>
                </a:solidFill>
              </a:rPr>
              <a:t>No pair-wise comparisons were significant at p </a:t>
            </a:r>
            <a:r>
              <a:rPr lang="en-US" sz="1400" b="1">
                <a:solidFill>
                  <a:srgbClr val="FFFF00"/>
                </a:solidFill>
              </a:rPr>
              <a:t>&lt; 0.05</a:t>
            </a:r>
            <a:r>
              <a:rPr lang="en-US" sz="1400" b="1" dirty="0">
                <a:solidFill>
                  <a:srgbClr val="FFFF00"/>
                </a:solidFill>
              </a:rPr>
              <a:t>.</a:t>
            </a:r>
          </a:p>
        </p:txBody>
      </p:sp>
      <p:grpSp>
        <p:nvGrpSpPr>
          <p:cNvPr id="3"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Adult Heart Transplants</a:t>
            </a:r>
            <a:r>
              <a:rPr lang="en-US" sz="2800" dirty="0" smtClean="0"/>
              <a:t/>
            </a:r>
            <a:br>
              <a:rPr lang="en-US" sz="2800" dirty="0" smtClean="0"/>
            </a:br>
            <a:r>
              <a:rPr lang="en-US" sz="2400" dirty="0" smtClean="0"/>
              <a:t>Kaplan-Meier Survival by Recipient Diabetes Mellitus </a:t>
            </a:r>
            <a:br>
              <a:rPr lang="en-US" sz="2400" dirty="0" smtClean="0"/>
            </a:br>
            <a:r>
              <a:rPr lang="en-US" sz="2000" dirty="0" smtClean="0"/>
              <a:t>(Transplants: January 2003 – June 2012)</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5240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2286000"/>
            <a:ext cx="1524000" cy="307777"/>
          </a:xfrm>
          <a:prstGeom prst="rect">
            <a:avLst/>
          </a:prstGeom>
          <a:solidFill>
            <a:srgbClr val="000000"/>
          </a:solid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grpSp>
        <p:nvGrpSpPr>
          <p:cNvPr id="3"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Adult Heart Transplants</a:t>
            </a:r>
            <a:r>
              <a:rPr lang="en-US" sz="2800" dirty="0" smtClean="0"/>
              <a:t/>
            </a:r>
            <a:br>
              <a:rPr lang="en-US" sz="2800" dirty="0" smtClean="0"/>
            </a:br>
            <a:r>
              <a:rPr lang="en-US" sz="2400" dirty="0" smtClean="0"/>
              <a:t>Kaplan-Meier Survival by Recipient Diabetes Mellitus and Transplant Type </a:t>
            </a:r>
            <a:r>
              <a:rPr lang="en-US" sz="2000" dirty="0" smtClean="0"/>
              <a:t>(</a:t>
            </a:r>
            <a:r>
              <a:rPr lang="en-US" sz="2000" dirty="0"/>
              <a:t>T</a:t>
            </a:r>
            <a:r>
              <a:rPr lang="en-US" sz="2000" dirty="0" smtClean="0"/>
              <a:t>ransplants: January 2003 – June 2012)</a:t>
            </a:r>
            <a:endParaRPr lang="en-US" sz="24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48772849"/>
              </p:ext>
            </p:extLst>
          </p:nvPr>
        </p:nvGraphicFramePr>
        <p:xfrm>
          <a:off x="228600" y="15240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962400" y="1752600"/>
            <a:ext cx="4595087" cy="738664"/>
          </a:xfrm>
          <a:prstGeom prst="rect">
            <a:avLst/>
          </a:prstGeom>
          <a:solidFill>
            <a:srgbClr val="000000"/>
          </a:solidFill>
        </p:spPr>
        <p:txBody>
          <a:bodyPr wrap="square" rtlCol="0">
            <a:spAutoFit/>
          </a:bodyPr>
          <a:lstStyle/>
          <a:p>
            <a:r>
              <a:rPr lang="en-US" sz="1400" b="1" dirty="0">
                <a:solidFill>
                  <a:srgbClr val="FFFF00"/>
                </a:solidFill>
              </a:rPr>
              <a:t>All pair-wise comparisons with Primary/No diabetes were significant at p  &lt; 0.05. No other pair-wise comparisons were significant at p </a:t>
            </a:r>
            <a:r>
              <a:rPr lang="en-US" sz="1400" b="1">
                <a:solidFill>
                  <a:srgbClr val="FFFF00"/>
                </a:solidFill>
              </a:rPr>
              <a:t>&lt; 0.05</a:t>
            </a:r>
            <a:r>
              <a:rPr lang="en-US" sz="1400" b="1" dirty="0">
                <a:solidFill>
                  <a:srgbClr val="FFFF00"/>
                </a:solidFill>
              </a:rPr>
              <a:t>.</a:t>
            </a:r>
          </a:p>
        </p:txBody>
      </p:sp>
      <p:grpSp>
        <p:nvGrpSpPr>
          <p:cNvPr id="3"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Adult Heart Transplants</a:t>
            </a:r>
            <a:r>
              <a:rPr lang="en-US" sz="2800" dirty="0" smtClean="0"/>
              <a:t/>
            </a:r>
            <a:br>
              <a:rPr lang="en-US" sz="2800" dirty="0" smtClean="0"/>
            </a:br>
            <a:r>
              <a:rPr lang="en-US" sz="2400" dirty="0" smtClean="0"/>
              <a:t>Kaplan-Meier Survival by Recipient Cigarette History </a:t>
            </a:r>
            <a:br>
              <a:rPr lang="en-US" sz="2400" dirty="0" smtClean="0"/>
            </a:br>
            <a:r>
              <a:rPr lang="en-US" sz="2000" dirty="0" smtClean="0"/>
              <a:t>(Transplants: July 2004 – June 2012)</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5240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2286000"/>
            <a:ext cx="1524000" cy="307777"/>
          </a:xfrm>
          <a:prstGeom prst="rect">
            <a:avLst/>
          </a:prstGeom>
          <a:solidFill>
            <a:srgbClr val="000000"/>
          </a:solidFill>
        </p:spPr>
        <p:txBody>
          <a:bodyPr wrap="square" rtlCol="0">
            <a:spAutoFit/>
          </a:bodyPr>
          <a:lstStyle/>
          <a:p>
            <a:r>
              <a:rPr lang="en-US" sz="1400" b="1" dirty="0" smtClean="0">
                <a:solidFill>
                  <a:srgbClr val="FFFF00"/>
                </a:solidFill>
              </a:rPr>
              <a:t>p  = 0.0303</a:t>
            </a:r>
            <a:endParaRPr lang="en-US" sz="1400" b="1" dirty="0">
              <a:solidFill>
                <a:srgbClr val="FFFF00"/>
              </a:solidFill>
            </a:endParaRPr>
          </a:p>
        </p:txBody>
      </p:sp>
      <p:grpSp>
        <p:nvGrpSpPr>
          <p:cNvPr id="3"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0" y="152400"/>
            <a:ext cx="9144000" cy="1143000"/>
          </a:xfrm>
        </p:spPr>
        <p:txBody>
          <a:bodyPr/>
          <a:lstStyle/>
          <a:p>
            <a:r>
              <a:rPr lang="en-US" sz="2600" dirty="0" smtClean="0">
                <a:solidFill>
                  <a:schemeClr val="tx1"/>
                </a:solidFill>
              </a:rPr>
              <a:t>Adult Heart Retransplants</a:t>
            </a:r>
            <a:br>
              <a:rPr lang="en-US" sz="2600" dirty="0" smtClean="0">
                <a:solidFill>
                  <a:schemeClr val="tx1"/>
                </a:solidFill>
              </a:rPr>
            </a:br>
            <a:r>
              <a:rPr lang="en-US" sz="2400" dirty="0" smtClean="0">
                <a:solidFill>
                  <a:schemeClr val="tx1"/>
                </a:solidFill>
              </a:rPr>
              <a:t>by Year of Retransplant</a:t>
            </a:r>
            <a:endParaRPr lang="en-US" sz="2000" dirty="0" smtClean="0">
              <a:solidFill>
                <a:schemeClr val="tx1"/>
              </a:solidFill>
            </a:endParaRPr>
          </a:p>
        </p:txBody>
      </p:sp>
      <p:sp>
        <p:nvSpPr>
          <p:cNvPr id="8196" name="Rectangle 8"/>
          <p:cNvSpPr>
            <a:spLocks noChangeArrowheads="1"/>
          </p:cNvSpPr>
          <p:nvPr/>
        </p:nvSpPr>
        <p:spPr bwMode="auto">
          <a:xfrm>
            <a:off x="1066800" y="6553200"/>
            <a:ext cx="184150" cy="304800"/>
          </a:xfrm>
          <a:prstGeom prst="rect">
            <a:avLst/>
          </a:prstGeom>
          <a:noFill/>
          <a:ln w="12700" algn="ctr">
            <a:noFill/>
            <a:miter lim="800000"/>
            <a:headEnd/>
            <a:tailEnd/>
          </a:ln>
        </p:spPr>
        <p:txBody>
          <a:bodyPr wrap="none" anchor="ctr">
            <a:spAutoFit/>
          </a:bodyPr>
          <a:lstStyle/>
          <a:p>
            <a:endParaRPr lang="en-US" sz="1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5" name="Picture 14"/>
            <p:cNvPicPr>
              <a:picLocks noChangeAspect="1"/>
            </p:cNvPicPr>
            <p:nvPr/>
          </p:nvPicPr>
          <p:blipFill>
            <a:blip r:embed="rId3"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graphicFrame>
        <p:nvGraphicFramePr>
          <p:cNvPr id="11" name="Chart 10"/>
          <p:cNvGraphicFramePr/>
          <p:nvPr>
            <p:extLst>
              <p:ext uri="{D42A27DB-BD31-4B8C-83A1-F6EECF244321}">
                <p14:modId xmlns:p14="http://schemas.microsoft.com/office/powerpoint/2010/main" val="324225576"/>
              </p:ext>
            </p:extLst>
          </p:nvPr>
        </p:nvGraphicFramePr>
        <p:xfrm>
          <a:off x="304800" y="1066800"/>
          <a:ext cx="8305800" cy="49530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extLst>
      <p:ext uri="{BB962C8B-B14F-4D97-AF65-F5344CB8AC3E}">
        <p14:creationId xmlns:p14="http://schemas.microsoft.com/office/powerpoint/2010/main" val="294721989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Adult Heart Transplants</a:t>
            </a:r>
            <a:r>
              <a:rPr lang="en-US" sz="2800" dirty="0" smtClean="0"/>
              <a:t/>
            </a:r>
            <a:br>
              <a:rPr lang="en-US" sz="2800" dirty="0" smtClean="0"/>
            </a:br>
            <a:r>
              <a:rPr lang="en-US" sz="2400" dirty="0" smtClean="0"/>
              <a:t>Kaplan-Meier Survival by Recipient Cigarette </a:t>
            </a:r>
            <a:r>
              <a:rPr lang="en-US" sz="2400" smtClean="0"/>
              <a:t>History and </a:t>
            </a:r>
            <a:r>
              <a:rPr lang="en-US" sz="2400" dirty="0" smtClean="0"/>
              <a:t>Transplant Type </a:t>
            </a:r>
            <a:r>
              <a:rPr lang="en-US" sz="2000" dirty="0" smtClean="0"/>
              <a:t>(Transplants: July 2004 – June 2012)</a:t>
            </a:r>
            <a:endParaRPr lang="en-US" sz="24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86921496"/>
              </p:ext>
            </p:extLst>
          </p:nvPr>
        </p:nvGraphicFramePr>
        <p:xfrm>
          <a:off x="228600" y="15240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extLst>
      <p:ext uri="{BB962C8B-B14F-4D97-AF65-F5344CB8AC3E}">
        <p14:creationId xmlns:p14="http://schemas.microsoft.com/office/powerpoint/2010/main" val="252004459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Adult Heart Transplants</a:t>
            </a:r>
            <a:r>
              <a:rPr lang="en-US" sz="2800" dirty="0" smtClean="0"/>
              <a:t/>
            </a:r>
            <a:br>
              <a:rPr lang="en-US" sz="2800" dirty="0" smtClean="0"/>
            </a:br>
            <a:r>
              <a:rPr lang="en-US" sz="2400" dirty="0" smtClean="0"/>
              <a:t>Kaplan-Meier Survival by Recipient COPD History </a:t>
            </a:r>
            <a:br>
              <a:rPr lang="en-US" sz="2400" dirty="0" smtClean="0"/>
            </a:br>
            <a:r>
              <a:rPr lang="en-US" sz="2000" dirty="0" smtClean="0"/>
              <a:t>(Transplants: January 2003 – June 2012)</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5240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2286000"/>
            <a:ext cx="1524000" cy="307777"/>
          </a:xfrm>
          <a:prstGeom prst="rect">
            <a:avLst/>
          </a:prstGeom>
          <a:solidFill>
            <a:srgbClr val="000000"/>
          </a:solidFill>
        </p:spPr>
        <p:txBody>
          <a:bodyPr wrap="square" rtlCol="0">
            <a:spAutoFit/>
          </a:bodyPr>
          <a:lstStyle/>
          <a:p>
            <a:r>
              <a:rPr lang="en-US" sz="1400" b="1" dirty="0" smtClean="0">
                <a:solidFill>
                  <a:srgbClr val="FFFF00"/>
                </a:solidFill>
              </a:rPr>
              <a:t>p  = 0.5544</a:t>
            </a:r>
            <a:endParaRPr lang="en-US" sz="1400" b="1" dirty="0">
              <a:solidFill>
                <a:srgbClr val="FFFF00"/>
              </a:solidFill>
            </a:endParaRPr>
          </a:p>
        </p:txBody>
      </p:sp>
      <p:grpSp>
        <p:nvGrpSpPr>
          <p:cNvPr id="3"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Adult Heart Transplants</a:t>
            </a:r>
            <a:r>
              <a:rPr lang="en-US" sz="2800" dirty="0" smtClean="0"/>
              <a:t/>
            </a:r>
            <a:br>
              <a:rPr lang="en-US" sz="2800" dirty="0" smtClean="0"/>
            </a:br>
            <a:r>
              <a:rPr lang="en-US" sz="2400" dirty="0" smtClean="0"/>
              <a:t>Kaplan-Meier Survival by VAD usage  </a:t>
            </a:r>
            <a:br>
              <a:rPr lang="en-US" sz="2400" dirty="0" smtClean="0"/>
            </a:br>
            <a:r>
              <a:rPr lang="en-US" sz="2000" dirty="0" smtClean="0"/>
              <a:t>(Transplants: January 1999 – June 2012)</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5240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727337" y="1676400"/>
            <a:ext cx="4724400" cy="738664"/>
          </a:xfrm>
          <a:prstGeom prst="rect">
            <a:avLst/>
          </a:prstGeom>
          <a:solidFill>
            <a:srgbClr val="000000"/>
          </a:solidFill>
        </p:spPr>
        <p:txBody>
          <a:bodyPr wrap="square" rtlCol="0">
            <a:spAutoFit/>
          </a:bodyPr>
          <a:lstStyle/>
          <a:p>
            <a:r>
              <a:rPr lang="en-US" sz="1400" b="1" dirty="0">
                <a:solidFill>
                  <a:srgbClr val="FFFF00"/>
                </a:solidFill>
              </a:rPr>
              <a:t>All pair-wise comparisons with </a:t>
            </a:r>
            <a:r>
              <a:rPr lang="en-US" sz="1400" b="1">
                <a:solidFill>
                  <a:srgbClr val="FFFF00"/>
                </a:solidFill>
              </a:rPr>
              <a:t>pulsatile </a:t>
            </a:r>
            <a:r>
              <a:rPr lang="en-US" sz="1400" b="1" dirty="0">
                <a:solidFill>
                  <a:srgbClr val="FFFF00"/>
                </a:solidFill>
              </a:rPr>
              <a:t>flow</a:t>
            </a:r>
            <a:r>
              <a:rPr lang="en-US" sz="1400" b="1">
                <a:solidFill>
                  <a:srgbClr val="FFFF00"/>
                </a:solidFill>
              </a:rPr>
              <a:t> and </a:t>
            </a:r>
            <a:r>
              <a:rPr lang="en-US" sz="1400" b="1" dirty="0">
                <a:solidFill>
                  <a:srgbClr val="FFFF00"/>
                </a:solidFill>
              </a:rPr>
              <a:t>ECMO were significant at p &lt; 0.05. No other pair-wise comparisons were significant at p </a:t>
            </a:r>
            <a:r>
              <a:rPr lang="en-US" sz="1400" b="1">
                <a:solidFill>
                  <a:srgbClr val="FFFF00"/>
                </a:solidFill>
              </a:rPr>
              <a:t>&lt; 0.05</a:t>
            </a:r>
            <a:r>
              <a:rPr lang="en-US" sz="1400" b="1" dirty="0">
                <a:solidFill>
                  <a:srgbClr val="FFFF00"/>
                </a:solidFill>
              </a:rPr>
              <a:t>.</a:t>
            </a:r>
          </a:p>
        </p:txBody>
      </p:sp>
      <p:grpSp>
        <p:nvGrpSpPr>
          <p:cNvPr id="3"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Adult Heart Transplants</a:t>
            </a:r>
            <a:r>
              <a:rPr lang="en-US" sz="2800" dirty="0" smtClean="0"/>
              <a:t/>
            </a:r>
            <a:br>
              <a:rPr lang="en-US" sz="2800" dirty="0" smtClean="0"/>
            </a:br>
            <a:r>
              <a:rPr lang="en-US" sz="2400" dirty="0" smtClean="0"/>
              <a:t>Kaplan-Meier Survival by VAD usage Conditional on Survival to 6 Months </a:t>
            </a:r>
            <a:r>
              <a:rPr lang="en-US" sz="2000" dirty="0" smtClean="0"/>
              <a:t>(Transplants: January 1999 – June 2012)</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5240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990600" y="3505200"/>
            <a:ext cx="4800600" cy="304800"/>
          </a:xfrm>
          <a:prstGeom prst="rect">
            <a:avLst/>
          </a:prstGeom>
          <a:solidFill>
            <a:srgbClr val="000000"/>
          </a:solidFill>
        </p:spPr>
        <p:txBody>
          <a:bodyPr wrap="square" rtlCol="0">
            <a:spAutoFit/>
          </a:bodyPr>
          <a:lstStyle/>
          <a:p>
            <a:r>
              <a:rPr lang="en-US" sz="1400" b="1" dirty="0">
                <a:solidFill>
                  <a:srgbClr val="FFFF00"/>
                </a:solidFill>
              </a:rPr>
              <a:t>No pair-wise comparisons were significant at p </a:t>
            </a:r>
            <a:r>
              <a:rPr lang="en-US" sz="1400" b="1">
                <a:solidFill>
                  <a:srgbClr val="FFFF00"/>
                </a:solidFill>
              </a:rPr>
              <a:t>&lt; 0.05</a:t>
            </a:r>
            <a:r>
              <a:rPr lang="en-US" sz="1400" b="1" dirty="0">
                <a:solidFill>
                  <a:srgbClr val="FFFF00"/>
                </a:solidFill>
              </a:rPr>
              <a:t>.</a:t>
            </a:r>
          </a:p>
        </p:txBody>
      </p:sp>
      <p:grpSp>
        <p:nvGrpSpPr>
          <p:cNvPr id="3"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Adult Heart Transplants</a:t>
            </a:r>
            <a:br>
              <a:rPr lang="en-US" sz="2600" dirty="0" smtClean="0"/>
            </a:br>
            <a:r>
              <a:rPr lang="en-US" sz="2400" dirty="0" smtClean="0"/>
              <a:t>Kaplan-Meier Survival by VAD usage</a:t>
            </a:r>
            <a:br>
              <a:rPr lang="en-US" sz="2400" dirty="0" smtClean="0"/>
            </a:br>
            <a:r>
              <a:rPr lang="en-US" sz="2000" dirty="0" smtClean="0"/>
              <a:t>(Transplants: January 2005 – June 2012)</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3716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038600" y="3733800"/>
            <a:ext cx="4495800" cy="664797"/>
          </a:xfrm>
          <a:prstGeom prst="rect">
            <a:avLst/>
          </a:prstGeom>
          <a:solidFill>
            <a:srgbClr val="000000"/>
          </a:solidFill>
        </p:spPr>
        <p:txBody>
          <a:bodyPr wrap="square" lIns="9144" tIns="9144" rIns="9144" bIns="9144" rtlCol="0">
            <a:spAutoFit/>
          </a:bodyPr>
          <a:lstStyle/>
          <a:p>
            <a:r>
              <a:rPr lang="en-US" sz="1400" b="1" dirty="0" smtClean="0">
                <a:solidFill>
                  <a:srgbClr val="FFFF00"/>
                </a:solidFill>
              </a:rPr>
              <a:t>All pair-wise comparisons with LVAD+RVAD Pulsatile and ECMO were significant at p &lt; 0.05. No other pair-wise comparisons were significant at p &lt; 0.05.</a:t>
            </a:r>
            <a:endParaRPr lang="en-US" sz="1400" b="1" dirty="0">
              <a:solidFill>
                <a:srgbClr val="FFFF00"/>
              </a:solidFill>
            </a:endParaRPr>
          </a:p>
        </p:txBody>
      </p:sp>
      <p:grpSp>
        <p:nvGrpSpPr>
          <p:cNvPr id="3"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Adult Heart Transplants</a:t>
            </a:r>
            <a:r>
              <a:rPr lang="en-US" sz="2800" dirty="0" smtClean="0"/>
              <a:t/>
            </a:r>
            <a:br>
              <a:rPr lang="en-US" sz="2800" dirty="0" smtClean="0"/>
            </a:br>
            <a:r>
              <a:rPr lang="en-US" sz="2400" dirty="0" smtClean="0"/>
              <a:t>Kaplan-Meier Survival by VAD usage and Transplant Type </a:t>
            </a:r>
            <a:br>
              <a:rPr lang="en-US" sz="2400" dirty="0" smtClean="0"/>
            </a:br>
            <a:r>
              <a:rPr lang="en-US" sz="2000" dirty="0" smtClean="0"/>
              <a:t>(</a:t>
            </a:r>
            <a:r>
              <a:rPr lang="en-US" sz="2000" dirty="0"/>
              <a:t>T</a:t>
            </a:r>
            <a:r>
              <a:rPr lang="en-US" sz="2000" dirty="0" smtClean="0"/>
              <a:t>ransplants: January 1999 – June 2012)</a:t>
            </a:r>
            <a:endParaRPr lang="en-US" sz="24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02082978"/>
              </p:ext>
            </p:extLst>
          </p:nvPr>
        </p:nvGraphicFramePr>
        <p:xfrm>
          <a:off x="228600" y="15240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66800" y="3886200"/>
            <a:ext cx="6858000" cy="738664"/>
          </a:xfrm>
          <a:prstGeom prst="rect">
            <a:avLst/>
          </a:prstGeom>
          <a:solidFill>
            <a:srgbClr val="000000"/>
          </a:solidFill>
        </p:spPr>
        <p:txBody>
          <a:bodyPr wrap="square" rtlCol="0">
            <a:spAutoFit/>
          </a:bodyPr>
          <a:lstStyle/>
          <a:p>
            <a:r>
              <a:rPr lang="en-US" sz="1400" b="1" dirty="0">
                <a:solidFill>
                  <a:srgbClr val="FFFF00"/>
                </a:solidFill>
              </a:rPr>
              <a:t>All pair-wise comparisons </a:t>
            </a:r>
            <a:r>
              <a:rPr lang="en-US" sz="1400" b="1">
                <a:solidFill>
                  <a:srgbClr val="FFFF00"/>
                </a:solidFill>
              </a:rPr>
              <a:t>with </a:t>
            </a:r>
            <a:r>
              <a:rPr lang="en-US" sz="1400" b="1" err="1">
                <a:solidFill>
                  <a:srgbClr val="FFFF00"/>
                </a:solidFill>
              </a:rPr>
              <a:t>Retx</a:t>
            </a:r>
            <a:r>
              <a:rPr lang="en-US" sz="1400" b="1">
                <a:solidFill>
                  <a:srgbClr val="FFFF00"/>
                </a:solidFill>
              </a:rPr>
              <a:t>–VAD </a:t>
            </a:r>
            <a:r>
              <a:rPr lang="en-US" sz="1400" b="1" smtClean="0">
                <a:solidFill>
                  <a:srgbClr val="FFFF00"/>
                </a:solidFill>
              </a:rPr>
              <a:t>were </a:t>
            </a:r>
            <a:r>
              <a:rPr lang="en-US" sz="1400" b="1" dirty="0">
                <a:solidFill>
                  <a:srgbClr val="FFFF00"/>
                </a:solidFill>
              </a:rPr>
              <a:t>significant at p &lt; 0.05 </a:t>
            </a:r>
            <a:r>
              <a:rPr lang="en-US" sz="1400" b="1">
                <a:solidFill>
                  <a:srgbClr val="FFFF00"/>
                </a:solidFill>
              </a:rPr>
              <a:t>except </a:t>
            </a:r>
            <a:r>
              <a:rPr lang="en-US" sz="1400" b="1" err="1">
                <a:solidFill>
                  <a:srgbClr val="FFFF00"/>
                </a:solidFill>
              </a:rPr>
              <a:t>Retx</a:t>
            </a:r>
            <a:r>
              <a:rPr lang="en-US" sz="1400" b="1">
                <a:solidFill>
                  <a:srgbClr val="FFFF00"/>
                </a:solidFill>
              </a:rPr>
              <a:t>–VAD </a:t>
            </a:r>
            <a:r>
              <a:rPr lang="en-US" sz="1400" b="1" smtClean="0">
                <a:solidFill>
                  <a:srgbClr val="FFFF00"/>
                </a:solidFill>
              </a:rPr>
              <a:t>vs</a:t>
            </a:r>
            <a:r>
              <a:rPr lang="en-US" sz="1400" b="1">
                <a:solidFill>
                  <a:srgbClr val="FFFF00"/>
                </a:solidFill>
              </a:rPr>
              <a:t>. </a:t>
            </a:r>
            <a:r>
              <a:rPr lang="en-US" sz="1400" b="1" err="1">
                <a:solidFill>
                  <a:srgbClr val="FFFF00"/>
                </a:solidFill>
              </a:rPr>
              <a:t>Retx</a:t>
            </a:r>
            <a:r>
              <a:rPr lang="en-US" sz="1400" b="1">
                <a:solidFill>
                  <a:srgbClr val="FFFF00"/>
                </a:solidFill>
              </a:rPr>
              <a:t>–No </a:t>
            </a:r>
            <a:r>
              <a:rPr lang="en-US" sz="1400" b="1" smtClean="0">
                <a:solidFill>
                  <a:srgbClr val="FFFF00"/>
                </a:solidFill>
              </a:rPr>
              <a:t>LVAD/Inotropes</a:t>
            </a:r>
            <a:r>
              <a:rPr lang="en-US" sz="1400" b="1" dirty="0">
                <a:solidFill>
                  <a:srgbClr val="FFFF00"/>
                </a:solidFill>
              </a:rPr>
              <a:t>. No other pair-wise comparisons were significant at p &lt; 0.05 </a:t>
            </a:r>
            <a:r>
              <a:rPr lang="en-US" sz="1400" b="1">
                <a:solidFill>
                  <a:srgbClr val="FFFF00"/>
                </a:solidFill>
              </a:rPr>
              <a:t>except Primary–VAD </a:t>
            </a:r>
            <a:r>
              <a:rPr lang="en-US" sz="1400" b="1" smtClean="0">
                <a:solidFill>
                  <a:srgbClr val="FFFF00"/>
                </a:solidFill>
              </a:rPr>
              <a:t>vs</a:t>
            </a:r>
            <a:r>
              <a:rPr lang="en-US" sz="1400" b="1">
                <a:solidFill>
                  <a:srgbClr val="FFFF00"/>
                </a:solidFill>
              </a:rPr>
              <a:t>. Primary–No </a:t>
            </a:r>
            <a:r>
              <a:rPr lang="en-US" sz="1400" b="1" smtClean="0">
                <a:solidFill>
                  <a:srgbClr val="FFFF00"/>
                </a:solidFill>
              </a:rPr>
              <a:t>LVAD/No </a:t>
            </a:r>
            <a:r>
              <a:rPr lang="en-US" sz="1400" b="1" dirty="0">
                <a:solidFill>
                  <a:srgbClr val="FFFF00"/>
                </a:solidFill>
              </a:rPr>
              <a:t>inotropes.</a:t>
            </a:r>
          </a:p>
        </p:txBody>
      </p:sp>
      <p:grpSp>
        <p:nvGrpSpPr>
          <p:cNvPr id="3"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a:t>Adult Heart Transplants</a:t>
            </a:r>
            <a:r>
              <a:rPr lang="en-US" sz="2800" dirty="0"/>
              <a:t/>
            </a:r>
            <a:br>
              <a:rPr lang="en-US" sz="2800" dirty="0"/>
            </a:br>
            <a:r>
              <a:rPr lang="en-US" sz="2100" dirty="0"/>
              <a:t>Kaplan-Meier Survival by </a:t>
            </a:r>
            <a:r>
              <a:rPr lang="en-US" sz="2100"/>
              <a:t>VAD </a:t>
            </a:r>
            <a:r>
              <a:rPr lang="en-US" sz="2100" smtClean="0"/>
              <a:t>Usage </a:t>
            </a:r>
            <a:r>
              <a:rPr lang="en-US" sz="2100"/>
              <a:t>and </a:t>
            </a:r>
            <a:r>
              <a:rPr lang="en-US" sz="2100" dirty="0"/>
              <a:t>Transplant Type Conditional on Survival to 6 Months (Transplants: January 1999 – June 2012)</a:t>
            </a:r>
            <a:endParaRPr lang="en-US" sz="24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11507778"/>
              </p:ext>
            </p:extLst>
          </p:nvPr>
        </p:nvGraphicFramePr>
        <p:xfrm>
          <a:off x="0" y="1524000"/>
          <a:ext cx="88392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66800" y="4114800"/>
            <a:ext cx="5181600" cy="307777"/>
          </a:xfrm>
          <a:prstGeom prst="rect">
            <a:avLst/>
          </a:prstGeom>
          <a:solidFill>
            <a:srgbClr val="000000"/>
          </a:solidFill>
        </p:spPr>
        <p:txBody>
          <a:bodyPr wrap="square" rtlCol="0">
            <a:spAutoFit/>
          </a:bodyPr>
          <a:lstStyle/>
          <a:p>
            <a:r>
              <a:rPr lang="en-US" sz="1400" b="1" dirty="0">
                <a:solidFill>
                  <a:srgbClr val="FFFF00"/>
                </a:solidFill>
              </a:rPr>
              <a:t>No pair-wise comparisons were significant at p </a:t>
            </a:r>
            <a:r>
              <a:rPr lang="en-US" sz="1400" b="1">
                <a:solidFill>
                  <a:srgbClr val="FFFF00"/>
                </a:solidFill>
              </a:rPr>
              <a:t>&lt; 0.05</a:t>
            </a:r>
            <a:r>
              <a:rPr lang="en-US" sz="1400" b="1" dirty="0">
                <a:solidFill>
                  <a:srgbClr val="FFFF00"/>
                </a:solidFill>
              </a:rPr>
              <a:t>.</a:t>
            </a:r>
          </a:p>
        </p:txBody>
      </p:sp>
      <p:grpSp>
        <p:nvGrpSpPr>
          <p:cNvPr id="3"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800" dirty="0"/>
              <a:t>Adult Heart Retransplants</a:t>
            </a:r>
            <a:r>
              <a:rPr lang="en-US" sz="3200" dirty="0" smtClean="0"/>
              <a:t/>
            </a:r>
            <a:br>
              <a:rPr lang="en-US" sz="3200" dirty="0" smtClean="0"/>
            </a:br>
            <a:r>
              <a:rPr lang="en-US" sz="2800" dirty="0" smtClean="0"/>
              <a:t> </a:t>
            </a:r>
            <a:r>
              <a:rPr lang="en-US" sz="2400" dirty="0" smtClean="0"/>
              <a:t>1 Year Survival</a:t>
            </a:r>
            <a:endParaRPr lang="en-US" sz="2400" dirty="0"/>
          </a:p>
        </p:txBody>
      </p:sp>
      <p:graphicFrame>
        <p:nvGraphicFramePr>
          <p:cNvPr id="4" name="Content Placeholder 3"/>
          <p:cNvGraphicFramePr>
            <a:graphicFrameLocks noGrp="1"/>
          </p:cNvGraphicFramePr>
          <p:nvPr>
            <p:ph idx="1"/>
          </p:nvPr>
        </p:nvGraphicFramePr>
        <p:xfrm>
          <a:off x="304800" y="10668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362200" y="5791200"/>
            <a:ext cx="5334000" cy="353943"/>
          </a:xfrm>
          <a:prstGeom prst="rect">
            <a:avLst/>
          </a:prstGeom>
          <a:noFill/>
        </p:spPr>
        <p:txBody>
          <a:bodyPr wrap="square" rtlCol="0">
            <a:spAutoFit/>
          </a:bodyPr>
          <a:lstStyle/>
          <a:p>
            <a:pPr algn="ctr"/>
            <a:r>
              <a:rPr lang="en-US" sz="1700" b="1" dirty="0" smtClean="0"/>
              <a:t>Time between previous and current transplant</a:t>
            </a:r>
            <a:endParaRPr lang="en-US" sz="1700" b="1" dirty="0"/>
          </a:p>
        </p:txBody>
      </p:sp>
      <p:sp>
        <p:nvSpPr>
          <p:cNvPr id="9" name="TextBox 8"/>
          <p:cNvSpPr txBox="1"/>
          <p:nvPr/>
        </p:nvSpPr>
        <p:spPr>
          <a:xfrm>
            <a:off x="1219200" y="1143000"/>
            <a:ext cx="7620000" cy="492443"/>
          </a:xfrm>
          <a:prstGeom prst="rect">
            <a:avLst/>
          </a:prstGeom>
          <a:solidFill>
            <a:srgbClr val="000000"/>
          </a:solidFill>
          <a:ln>
            <a:solidFill>
              <a:schemeClr val="tx1"/>
            </a:solidFill>
          </a:ln>
        </p:spPr>
        <p:txBody>
          <a:bodyPr wrap="square" rtlCol="0">
            <a:spAutoFit/>
          </a:bodyPr>
          <a:lstStyle/>
          <a:p>
            <a:r>
              <a:rPr lang="en-US" sz="1300" b="1" dirty="0" smtClean="0">
                <a:solidFill>
                  <a:srgbClr val="FFFF00"/>
                </a:solidFill>
              </a:rPr>
              <a:t>Comparison of survival for interval ≤ 12 months vs. &gt; 12 months: p &lt; 0.0001</a:t>
            </a:r>
          </a:p>
          <a:p>
            <a:r>
              <a:rPr lang="en-US" sz="1300" b="1" dirty="0" smtClean="0">
                <a:solidFill>
                  <a:srgbClr val="FFFF00"/>
                </a:solidFill>
              </a:rPr>
              <a:t>Comparison of survival for interval ≤ 12 months vs. &gt; 12 months for 2006-6/2012: p &lt; 0.0001</a:t>
            </a:r>
            <a:endParaRPr lang="en-US" sz="1300" b="1" dirty="0">
              <a:solidFill>
                <a:srgbClr val="FFFF00"/>
              </a:solidFill>
            </a:endParaRPr>
          </a:p>
        </p:txBody>
      </p:sp>
      <p:grpSp>
        <p:nvGrpSpPr>
          <p:cNvPr id="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grpSp>
        <p:nvGrpSpPr>
          <p:cNvPr id="5" name="Group 61"/>
          <p:cNvGrpSpPr/>
          <p:nvPr/>
        </p:nvGrpSpPr>
        <p:grpSpPr>
          <a:xfrm>
            <a:off x="1336344" y="3505200"/>
            <a:ext cx="7413008" cy="1483056"/>
            <a:chOff x="1336344" y="3505200"/>
            <a:chExt cx="7413008" cy="1483056"/>
          </a:xfrm>
        </p:grpSpPr>
        <p:grpSp>
          <p:nvGrpSpPr>
            <p:cNvPr id="6" name="Group 59"/>
            <p:cNvGrpSpPr/>
            <p:nvPr/>
          </p:nvGrpSpPr>
          <p:grpSpPr>
            <a:xfrm>
              <a:off x="1336344" y="3853216"/>
              <a:ext cx="2827360" cy="1135040"/>
              <a:chOff x="1336344" y="3853216"/>
              <a:chExt cx="2827360" cy="1135040"/>
            </a:xfrm>
          </p:grpSpPr>
          <p:grpSp>
            <p:nvGrpSpPr>
              <p:cNvPr id="7" name="Group 34"/>
              <p:cNvGrpSpPr/>
              <p:nvPr/>
            </p:nvGrpSpPr>
            <p:grpSpPr>
              <a:xfrm>
                <a:off x="1336344" y="4150056"/>
                <a:ext cx="1281752" cy="838200"/>
                <a:chOff x="1336344" y="4114800"/>
                <a:chExt cx="1281752" cy="838200"/>
              </a:xfrm>
            </p:grpSpPr>
            <p:sp>
              <p:nvSpPr>
                <p:cNvPr id="36" name="TextBox 1"/>
                <p:cNvSpPr txBox="1"/>
                <p:nvPr/>
              </p:nvSpPr>
              <p:spPr>
                <a:xfrm>
                  <a:off x="1336344"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000000"/>
                      </a:solidFill>
                    </a:rPr>
                    <a:t>312</a:t>
                  </a:r>
                  <a:endParaRPr lang="en-US" sz="1500" b="1" dirty="0">
                    <a:solidFill>
                      <a:srgbClr val="000000"/>
                    </a:solidFill>
                  </a:endParaRPr>
                </a:p>
              </p:txBody>
            </p:sp>
            <p:sp>
              <p:nvSpPr>
                <p:cNvPr id="37" name="TextBox 1"/>
                <p:cNvSpPr txBox="1"/>
                <p:nvPr/>
              </p:nvSpPr>
              <p:spPr>
                <a:xfrm>
                  <a:off x="2035792" y="4114804"/>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t>54</a:t>
                  </a:r>
                  <a:endParaRPr lang="en-US" sz="1500" b="1" dirty="0"/>
                </a:p>
              </p:txBody>
            </p:sp>
            <p:sp>
              <p:nvSpPr>
                <p:cNvPr id="38" name="TextBox 1"/>
                <p:cNvSpPr txBox="1"/>
                <p:nvPr/>
              </p:nvSpPr>
              <p:spPr>
                <a:xfrm>
                  <a:off x="1682099"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000000"/>
                      </a:solidFill>
                    </a:rPr>
                    <a:t>247</a:t>
                  </a:r>
                  <a:endParaRPr lang="en-US" sz="1500" b="1" dirty="0">
                    <a:solidFill>
                      <a:srgbClr val="000000"/>
                    </a:solidFill>
                  </a:endParaRPr>
                </a:p>
              </p:txBody>
            </p:sp>
            <p:sp>
              <p:nvSpPr>
                <p:cNvPr id="39" name="TextBox 1"/>
                <p:cNvSpPr txBox="1"/>
                <p:nvPr/>
              </p:nvSpPr>
              <p:spPr>
                <a:xfrm>
                  <a:off x="2389485" y="4114804"/>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t>76</a:t>
                  </a:r>
                  <a:endParaRPr lang="en-US" sz="1500" b="1" dirty="0"/>
                </a:p>
              </p:txBody>
            </p:sp>
          </p:grpSp>
          <p:grpSp>
            <p:nvGrpSpPr>
              <p:cNvPr id="10" name="Group 39"/>
              <p:cNvGrpSpPr/>
              <p:nvPr/>
            </p:nvGrpSpPr>
            <p:grpSpPr>
              <a:xfrm>
                <a:off x="2881952" y="3853216"/>
                <a:ext cx="1281752" cy="838200"/>
                <a:chOff x="1336344" y="4114800"/>
                <a:chExt cx="1281752" cy="838200"/>
              </a:xfrm>
            </p:grpSpPr>
            <p:sp>
              <p:nvSpPr>
                <p:cNvPr id="41" name="TextBox 1"/>
                <p:cNvSpPr txBox="1"/>
                <p:nvPr/>
              </p:nvSpPr>
              <p:spPr>
                <a:xfrm>
                  <a:off x="1336344"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000000"/>
                      </a:solidFill>
                    </a:rPr>
                    <a:t>109</a:t>
                  </a:r>
                  <a:endParaRPr lang="en-US" sz="1500" b="1" dirty="0">
                    <a:solidFill>
                      <a:srgbClr val="000000"/>
                    </a:solidFill>
                  </a:endParaRPr>
                </a:p>
              </p:txBody>
            </p:sp>
            <p:sp>
              <p:nvSpPr>
                <p:cNvPr id="42" name="TextBox 1"/>
                <p:cNvSpPr txBox="1"/>
                <p:nvPr/>
              </p:nvSpPr>
              <p:spPr>
                <a:xfrm>
                  <a:off x="2035792" y="4114804"/>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t>26</a:t>
                  </a:r>
                  <a:endParaRPr lang="en-US" sz="1500" b="1" dirty="0"/>
                </a:p>
              </p:txBody>
            </p:sp>
            <p:sp>
              <p:nvSpPr>
                <p:cNvPr id="43" name="TextBox 1"/>
                <p:cNvSpPr txBox="1"/>
                <p:nvPr/>
              </p:nvSpPr>
              <p:spPr>
                <a:xfrm>
                  <a:off x="1682099"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000000"/>
                      </a:solidFill>
                    </a:rPr>
                    <a:t>105</a:t>
                  </a:r>
                  <a:endParaRPr lang="en-US" sz="1500" b="1" dirty="0">
                    <a:solidFill>
                      <a:srgbClr val="000000"/>
                    </a:solidFill>
                  </a:endParaRPr>
                </a:p>
              </p:txBody>
            </p:sp>
            <p:sp>
              <p:nvSpPr>
                <p:cNvPr id="44" name="TextBox 1"/>
                <p:cNvSpPr txBox="1"/>
                <p:nvPr/>
              </p:nvSpPr>
              <p:spPr>
                <a:xfrm>
                  <a:off x="2389485" y="4114804"/>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t>48</a:t>
                  </a:r>
                  <a:endParaRPr lang="en-US" sz="1500" b="1" dirty="0"/>
                </a:p>
              </p:txBody>
            </p:sp>
          </p:grpSp>
        </p:grpSp>
        <p:grpSp>
          <p:nvGrpSpPr>
            <p:cNvPr id="11" name="Group 60"/>
            <p:cNvGrpSpPr/>
            <p:nvPr/>
          </p:nvGrpSpPr>
          <p:grpSpPr>
            <a:xfrm>
              <a:off x="4392304" y="3505200"/>
              <a:ext cx="4357048" cy="1066800"/>
              <a:chOff x="4392304" y="3505200"/>
              <a:chExt cx="4357048" cy="1066800"/>
            </a:xfrm>
          </p:grpSpPr>
          <p:grpSp>
            <p:nvGrpSpPr>
              <p:cNvPr id="12" name="Group 44"/>
              <p:cNvGrpSpPr/>
              <p:nvPr/>
            </p:nvGrpSpPr>
            <p:grpSpPr>
              <a:xfrm>
                <a:off x="4392304" y="3733800"/>
                <a:ext cx="1281752" cy="838200"/>
                <a:chOff x="1336344" y="4114800"/>
                <a:chExt cx="1281752" cy="838200"/>
              </a:xfrm>
            </p:grpSpPr>
            <p:sp>
              <p:nvSpPr>
                <p:cNvPr id="46" name="TextBox 1"/>
                <p:cNvSpPr txBox="1"/>
                <p:nvPr/>
              </p:nvSpPr>
              <p:spPr>
                <a:xfrm>
                  <a:off x="1336344"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000000"/>
                      </a:solidFill>
                    </a:rPr>
                    <a:t>64</a:t>
                  </a:r>
                  <a:endParaRPr lang="en-US" sz="1500" b="1" dirty="0">
                    <a:solidFill>
                      <a:srgbClr val="000000"/>
                    </a:solidFill>
                  </a:endParaRPr>
                </a:p>
              </p:txBody>
            </p:sp>
            <p:sp>
              <p:nvSpPr>
                <p:cNvPr id="47" name="TextBox 1"/>
                <p:cNvSpPr txBox="1"/>
                <p:nvPr/>
              </p:nvSpPr>
              <p:spPr>
                <a:xfrm>
                  <a:off x="2035792" y="4114804"/>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t>23</a:t>
                  </a:r>
                  <a:endParaRPr lang="en-US" sz="1500" b="1" dirty="0"/>
                </a:p>
              </p:txBody>
            </p:sp>
            <p:sp>
              <p:nvSpPr>
                <p:cNvPr id="48" name="TextBox 1"/>
                <p:cNvSpPr txBox="1"/>
                <p:nvPr/>
              </p:nvSpPr>
              <p:spPr>
                <a:xfrm>
                  <a:off x="1682099"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000000"/>
                      </a:solidFill>
                    </a:rPr>
                    <a:t>112</a:t>
                  </a:r>
                  <a:endParaRPr lang="en-US" sz="1500" b="1" dirty="0">
                    <a:solidFill>
                      <a:srgbClr val="000000"/>
                    </a:solidFill>
                  </a:endParaRPr>
                </a:p>
              </p:txBody>
            </p:sp>
            <p:sp>
              <p:nvSpPr>
                <p:cNvPr id="49" name="TextBox 1"/>
                <p:cNvSpPr txBox="1"/>
                <p:nvPr/>
              </p:nvSpPr>
              <p:spPr>
                <a:xfrm>
                  <a:off x="2389485" y="4114804"/>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t>66</a:t>
                  </a:r>
                  <a:endParaRPr lang="en-US" sz="1500" b="1" dirty="0"/>
                </a:p>
              </p:txBody>
            </p:sp>
          </p:grpSp>
          <p:grpSp>
            <p:nvGrpSpPr>
              <p:cNvPr id="13" name="Group 49"/>
              <p:cNvGrpSpPr/>
              <p:nvPr/>
            </p:nvGrpSpPr>
            <p:grpSpPr>
              <a:xfrm>
                <a:off x="5916304" y="3657600"/>
                <a:ext cx="1281752" cy="838200"/>
                <a:chOff x="1336344" y="4114800"/>
                <a:chExt cx="1281752" cy="838200"/>
              </a:xfrm>
            </p:grpSpPr>
            <p:sp>
              <p:nvSpPr>
                <p:cNvPr id="51" name="TextBox 1"/>
                <p:cNvSpPr txBox="1"/>
                <p:nvPr/>
              </p:nvSpPr>
              <p:spPr>
                <a:xfrm>
                  <a:off x="1336344"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000000"/>
                      </a:solidFill>
                    </a:rPr>
                    <a:t>45</a:t>
                  </a:r>
                  <a:endParaRPr lang="en-US" sz="1500" b="1" dirty="0">
                    <a:solidFill>
                      <a:srgbClr val="000000"/>
                    </a:solidFill>
                  </a:endParaRPr>
                </a:p>
              </p:txBody>
            </p:sp>
            <p:sp>
              <p:nvSpPr>
                <p:cNvPr id="52" name="TextBox 1"/>
                <p:cNvSpPr txBox="1"/>
                <p:nvPr/>
              </p:nvSpPr>
              <p:spPr>
                <a:xfrm>
                  <a:off x="2035792" y="4114804"/>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t>246</a:t>
                  </a:r>
                  <a:endParaRPr lang="en-US" sz="1500" b="1" dirty="0"/>
                </a:p>
              </p:txBody>
            </p:sp>
            <p:sp>
              <p:nvSpPr>
                <p:cNvPr id="53" name="TextBox 1"/>
                <p:cNvSpPr txBox="1"/>
                <p:nvPr/>
              </p:nvSpPr>
              <p:spPr>
                <a:xfrm>
                  <a:off x="1682099"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000000"/>
                      </a:solidFill>
                    </a:rPr>
                    <a:t>423</a:t>
                  </a:r>
                  <a:endParaRPr lang="en-US" sz="1500" b="1" dirty="0">
                    <a:solidFill>
                      <a:srgbClr val="000000"/>
                    </a:solidFill>
                  </a:endParaRPr>
                </a:p>
              </p:txBody>
            </p:sp>
            <p:sp>
              <p:nvSpPr>
                <p:cNvPr id="54" name="TextBox 1"/>
                <p:cNvSpPr txBox="1"/>
                <p:nvPr/>
              </p:nvSpPr>
              <p:spPr>
                <a:xfrm>
                  <a:off x="2389485" y="4114804"/>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t>420</a:t>
                  </a:r>
                  <a:endParaRPr lang="en-US" sz="1500" b="1" dirty="0"/>
                </a:p>
              </p:txBody>
            </p:sp>
          </p:grpSp>
          <p:grpSp>
            <p:nvGrpSpPr>
              <p:cNvPr id="16" name="Group 54"/>
              <p:cNvGrpSpPr/>
              <p:nvPr/>
            </p:nvGrpSpPr>
            <p:grpSpPr>
              <a:xfrm>
                <a:off x="7467600" y="3505200"/>
                <a:ext cx="1281752" cy="838200"/>
                <a:chOff x="1336344" y="4114800"/>
                <a:chExt cx="1281752" cy="838200"/>
              </a:xfrm>
            </p:grpSpPr>
            <p:sp>
              <p:nvSpPr>
                <p:cNvPr id="56" name="TextBox 1"/>
                <p:cNvSpPr txBox="1"/>
                <p:nvPr/>
              </p:nvSpPr>
              <p:spPr>
                <a:xfrm>
                  <a:off x="1336344"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000000"/>
                      </a:solidFill>
                    </a:rPr>
                    <a:t>20,608</a:t>
                  </a:r>
                  <a:endParaRPr lang="en-US" sz="1500" b="1" dirty="0">
                    <a:solidFill>
                      <a:srgbClr val="000000"/>
                    </a:solidFill>
                  </a:endParaRPr>
                </a:p>
              </p:txBody>
            </p:sp>
            <p:sp>
              <p:nvSpPr>
                <p:cNvPr id="57" name="TextBox 1"/>
                <p:cNvSpPr txBox="1"/>
                <p:nvPr/>
              </p:nvSpPr>
              <p:spPr>
                <a:xfrm>
                  <a:off x="2035792" y="4114804"/>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t>13,128</a:t>
                  </a:r>
                  <a:endParaRPr lang="en-US" sz="1500" b="1" dirty="0"/>
                </a:p>
              </p:txBody>
            </p:sp>
            <p:sp>
              <p:nvSpPr>
                <p:cNvPr id="58" name="TextBox 1"/>
                <p:cNvSpPr txBox="1"/>
                <p:nvPr/>
              </p:nvSpPr>
              <p:spPr>
                <a:xfrm>
                  <a:off x="1682099"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000000"/>
                      </a:solidFill>
                    </a:rPr>
                    <a:t>38,376</a:t>
                  </a:r>
                  <a:endParaRPr lang="en-US" sz="1500" b="1" dirty="0">
                    <a:solidFill>
                      <a:srgbClr val="000000"/>
                    </a:solidFill>
                  </a:endParaRPr>
                </a:p>
              </p:txBody>
            </p:sp>
            <p:sp>
              <p:nvSpPr>
                <p:cNvPr id="59" name="TextBox 1"/>
                <p:cNvSpPr txBox="1"/>
                <p:nvPr/>
              </p:nvSpPr>
              <p:spPr>
                <a:xfrm>
                  <a:off x="2389485" y="4114804"/>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t>22,100</a:t>
                  </a:r>
                  <a:endParaRPr lang="en-US" sz="1500" b="1" dirty="0"/>
                </a:p>
              </p:txBody>
            </p:sp>
          </p:grpSp>
        </p:grpSp>
      </p:grpSp>
      <p:sp>
        <p:nvSpPr>
          <p:cNvPr id="40" name="TextBox 39"/>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Adult Heart Transplants</a:t>
            </a:r>
            <a:r>
              <a:rPr lang="en-US" sz="2800" dirty="0" smtClean="0"/>
              <a:t/>
            </a:r>
            <a:br>
              <a:rPr lang="en-US" sz="2800" dirty="0" smtClean="0"/>
            </a:br>
            <a:r>
              <a:rPr lang="en-US" sz="2400" dirty="0" smtClean="0"/>
              <a:t>Kaplan-Meier Survival by Employment Status at 1 Year</a:t>
            </a:r>
            <a:br>
              <a:rPr lang="en-US" sz="2400" dirty="0" smtClean="0"/>
            </a:br>
            <a:r>
              <a:rPr lang="en-US" sz="2400" dirty="0" smtClean="0"/>
              <a:t>Conditional on Survival to 1 Year</a:t>
            </a:r>
            <a:br>
              <a:rPr lang="en-US" sz="2400" dirty="0" smtClean="0"/>
            </a:br>
            <a:r>
              <a:rPr lang="en-US" sz="2000" dirty="0"/>
              <a:t>(1 Year Follow-ups: January 2000 – June 2012)</a:t>
            </a:r>
            <a:endParaRPr lang="en-US" sz="19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82988002"/>
              </p:ext>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447800" y="3505200"/>
            <a:ext cx="1600200" cy="307777"/>
          </a:xfrm>
          <a:prstGeom prst="rect">
            <a:avLst/>
          </a:prstGeom>
          <a:solidFill>
            <a:srgbClr val="000000"/>
          </a:solid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grpSp>
        <p:nvGrpSpPr>
          <p:cNvPr id="3"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Adult Heart Transplants</a:t>
            </a:r>
            <a:r>
              <a:rPr lang="en-US" sz="2800" dirty="0" smtClean="0"/>
              <a:t/>
            </a:r>
            <a:br>
              <a:rPr lang="en-US" sz="2800" dirty="0" smtClean="0"/>
            </a:br>
            <a:r>
              <a:rPr lang="en-US" sz="2400" dirty="0" smtClean="0"/>
              <a:t>Kaplan-Meier Survival by Employment Status at 1 Year and Transplant Type Conditional on Survival to 1 Year</a:t>
            </a:r>
            <a:br>
              <a:rPr lang="en-US" sz="2400" dirty="0" smtClean="0"/>
            </a:br>
            <a:r>
              <a:rPr lang="en-US" sz="2000" dirty="0"/>
              <a:t>(1 Year Follow-ups: January 2000 – June 2012)</a:t>
            </a:r>
            <a:endParaRPr lang="en-US" sz="19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25768945"/>
              </p:ext>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136537" y="3359167"/>
            <a:ext cx="5181600" cy="523220"/>
          </a:xfrm>
          <a:prstGeom prst="rect">
            <a:avLst/>
          </a:prstGeom>
          <a:solidFill>
            <a:srgbClr val="000000"/>
          </a:solidFill>
        </p:spPr>
        <p:txBody>
          <a:bodyPr wrap="square" rtlCol="0">
            <a:spAutoFit/>
          </a:bodyPr>
          <a:lstStyle/>
          <a:p>
            <a:r>
              <a:rPr lang="en-US" sz="1400" b="1" dirty="0">
                <a:solidFill>
                  <a:srgbClr val="FFFF00"/>
                </a:solidFill>
              </a:rPr>
              <a:t>No pair-wise comparisons were significant at p &lt; 0.05 except Primary/Working vs. Not </a:t>
            </a:r>
            <a:r>
              <a:rPr lang="en-US" sz="1400" b="1">
                <a:solidFill>
                  <a:srgbClr val="FFFF00"/>
                </a:solidFill>
              </a:rPr>
              <a:t>working groups</a:t>
            </a:r>
            <a:r>
              <a:rPr lang="en-US" sz="1400" b="1" dirty="0">
                <a:solidFill>
                  <a:srgbClr val="FFFF00"/>
                </a:solidFill>
              </a:rPr>
              <a:t>.</a:t>
            </a:r>
          </a:p>
        </p:txBody>
      </p:sp>
      <p:grpSp>
        <p:nvGrpSpPr>
          <p:cNvPr id="3"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extLst>
      <p:ext uri="{BB962C8B-B14F-4D97-AF65-F5344CB8AC3E}">
        <p14:creationId xmlns:p14="http://schemas.microsoft.com/office/powerpoint/2010/main" val="21691654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Adult Heart Retransplants</a:t>
            </a:r>
            <a:r>
              <a:rPr lang="en-US" sz="2800" dirty="0" smtClean="0"/>
              <a:t/>
            </a:r>
            <a:br>
              <a:rPr lang="en-US" sz="2800" dirty="0" smtClean="0"/>
            </a:br>
            <a:r>
              <a:rPr lang="en-US" sz="2400" dirty="0" smtClean="0"/>
              <a:t>by Inter-Transplant Interval </a:t>
            </a:r>
            <a:r>
              <a:rPr lang="en-US" sz="3200" dirty="0" smtClean="0"/>
              <a:t/>
            </a:r>
            <a:br>
              <a:rPr lang="en-US" sz="3200" dirty="0" smtClean="0"/>
            </a:br>
            <a:r>
              <a:rPr lang="en-US" sz="2000" dirty="0" smtClean="0"/>
              <a:t>(Retransplants: January 2006 – June 2013)</a:t>
            </a:r>
            <a:endParaRPr lang="en-US" sz="2000" dirty="0"/>
          </a:p>
        </p:txBody>
      </p:sp>
      <p:graphicFrame>
        <p:nvGraphicFramePr>
          <p:cNvPr id="10" name="Content Placeholder 9"/>
          <p:cNvGraphicFramePr>
            <a:graphicFrameLocks noGrp="1"/>
          </p:cNvGraphicFramePr>
          <p:nvPr>
            <p:ph idx="1"/>
          </p:nvPr>
        </p:nvGraphicFramePr>
        <p:xfrm>
          <a:off x="304800" y="1447800"/>
          <a:ext cx="8610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lstStyle/>
          <a:p>
            <a:r>
              <a:rPr lang="en-US" sz="2600" dirty="0" smtClean="0"/>
              <a:t>Adult Heart Transplants</a:t>
            </a:r>
            <a:br>
              <a:rPr lang="en-US" sz="2600" dirty="0" smtClean="0"/>
            </a:br>
            <a:r>
              <a:rPr lang="en-US" sz="2400" dirty="0" smtClean="0"/>
              <a:t>Cause of Death </a:t>
            </a:r>
            <a:r>
              <a:rPr lang="en-US" sz="2000" dirty="0" smtClean="0"/>
              <a:t>(Deaths: January 1994 – June 2013)</a:t>
            </a:r>
            <a:endParaRPr lang="en-US" sz="20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2531119989"/>
              </p:ext>
            </p:extLst>
          </p:nvPr>
        </p:nvGraphicFramePr>
        <p:xfrm>
          <a:off x="228603" y="1066800"/>
          <a:ext cx="8686794" cy="5037174"/>
        </p:xfrm>
        <a:graphic>
          <a:graphicData uri="http://schemas.openxmlformats.org/drawingml/2006/table">
            <a:tbl>
              <a:tblPr>
                <a:tableStyleId>{5C22544A-7EE6-4342-B048-85BDC9FD1C3A}</a:tableStyleId>
              </a:tblPr>
              <a:tblGrid>
                <a:gridCol w="1676399"/>
                <a:gridCol w="1001485"/>
                <a:gridCol w="1001485"/>
                <a:gridCol w="1001485"/>
                <a:gridCol w="1001485"/>
                <a:gridCol w="1001485"/>
                <a:gridCol w="1001485"/>
                <a:gridCol w="1001485"/>
              </a:tblGrid>
              <a:tr h="565319">
                <a:tc>
                  <a:txBody>
                    <a:bodyPr/>
                    <a:lstStyle/>
                    <a:p>
                      <a:pPr algn="ctr" rtl="0"/>
                      <a:r>
                        <a:rPr lang="en-US" sz="1200" b="1" dirty="0">
                          <a:solidFill>
                            <a:srgbClr val="FFFF00"/>
                          </a:solidFill>
                        </a:rPr>
                        <a:t>CAUSE OF DEATH</a:t>
                      </a:r>
                      <a:endParaRPr lang="en-US" sz="12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rgbClr val="FFFF00"/>
                          </a:solidFill>
                          <a:cs typeface="Arial"/>
                        </a:rPr>
                        <a:t>0-30 Days </a:t>
                      </a:r>
                    </a:p>
                    <a:p>
                      <a:pPr algn="ctr" rtl="0"/>
                      <a:r>
                        <a:rPr lang="en-US" sz="1200" b="1" dirty="0">
                          <a:solidFill>
                            <a:srgbClr val="FFFF00"/>
                          </a:solidFill>
                          <a:cs typeface="Arial"/>
                        </a:rPr>
                        <a:t>(N = </a:t>
                      </a:r>
                      <a:r>
                        <a:rPr lang="en-US" sz="1200" b="1" dirty="0" smtClean="0">
                          <a:solidFill>
                            <a:srgbClr val="FFFF00"/>
                          </a:solidFill>
                        </a:rPr>
                        <a:t>5,609</a:t>
                      </a:r>
                      <a:r>
                        <a:rPr lang="en-US" sz="1200" b="1" dirty="0" smtClean="0">
                          <a:solidFill>
                            <a:srgbClr val="FFFF00"/>
                          </a:solidFill>
                          <a:cs typeface="Arial"/>
                        </a:rPr>
                        <a:t>)</a:t>
                      </a:r>
                      <a:endParaRPr lang="en-US" sz="12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rgbClr val="FFFF00"/>
                          </a:solidFill>
                          <a:cs typeface="Arial"/>
                        </a:rPr>
                        <a:t>31 Days – </a:t>
                      </a:r>
                    </a:p>
                    <a:p>
                      <a:pPr algn="ctr" rtl="0"/>
                      <a:r>
                        <a:rPr lang="en-US" sz="1200" b="1" dirty="0">
                          <a:solidFill>
                            <a:srgbClr val="FFFF00"/>
                          </a:solidFill>
                          <a:cs typeface="Arial"/>
                        </a:rPr>
                        <a:t>1 Year</a:t>
                      </a:r>
                    </a:p>
                    <a:p>
                      <a:pPr algn="ctr" rtl="0"/>
                      <a:r>
                        <a:rPr lang="en-US" sz="1200" b="1" dirty="0">
                          <a:solidFill>
                            <a:srgbClr val="FFFF00"/>
                          </a:solidFill>
                          <a:cs typeface="Arial"/>
                        </a:rPr>
                        <a:t> (N = </a:t>
                      </a:r>
                      <a:r>
                        <a:rPr lang="en-US" sz="1200" b="1" dirty="0" smtClean="0">
                          <a:solidFill>
                            <a:srgbClr val="FFFF00"/>
                          </a:solidFill>
                        </a:rPr>
                        <a:t>4,800</a:t>
                      </a:r>
                      <a:r>
                        <a:rPr lang="en-US" sz="1200" b="1" dirty="0" smtClean="0">
                          <a:solidFill>
                            <a:srgbClr val="FFFF00"/>
                          </a:solidFill>
                          <a:cs typeface="Arial"/>
                        </a:rPr>
                        <a:t>)</a:t>
                      </a:r>
                      <a:endParaRPr lang="en-US" sz="12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rgbClr val="FFFF00"/>
                          </a:solidFill>
                          <a:cs typeface="Arial"/>
                        </a:rPr>
                        <a:t>&gt;1 Year – </a:t>
                      </a:r>
                    </a:p>
                    <a:p>
                      <a:pPr algn="ctr" rtl="0"/>
                      <a:r>
                        <a:rPr lang="en-US" sz="1200" b="1" dirty="0">
                          <a:solidFill>
                            <a:srgbClr val="FFFF00"/>
                          </a:solidFill>
                          <a:cs typeface="Arial"/>
                        </a:rPr>
                        <a:t>3 Years </a:t>
                      </a:r>
                    </a:p>
                    <a:p>
                      <a:pPr algn="ctr" rtl="0"/>
                      <a:r>
                        <a:rPr lang="en-US" sz="1200" b="1" dirty="0">
                          <a:solidFill>
                            <a:srgbClr val="FFFF00"/>
                          </a:solidFill>
                          <a:cs typeface="Arial"/>
                        </a:rPr>
                        <a:t>(N = </a:t>
                      </a:r>
                      <a:r>
                        <a:rPr lang="en-US" sz="1200" b="1" dirty="0" smtClean="0">
                          <a:solidFill>
                            <a:srgbClr val="FFFF00"/>
                          </a:solidFill>
                        </a:rPr>
                        <a:t>3,511</a:t>
                      </a:r>
                      <a:r>
                        <a:rPr lang="en-US" sz="1200" b="1" dirty="0" smtClean="0">
                          <a:solidFill>
                            <a:srgbClr val="FFFF00"/>
                          </a:solidFill>
                          <a:cs typeface="Arial"/>
                        </a:rPr>
                        <a:t>)</a:t>
                      </a:r>
                      <a:endParaRPr lang="en-US" sz="12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rgbClr val="FFFF00"/>
                          </a:solidFill>
                          <a:cs typeface="Arial"/>
                        </a:rPr>
                        <a:t>&gt;3 Years – </a:t>
                      </a:r>
                    </a:p>
                    <a:p>
                      <a:pPr algn="ctr" rtl="0"/>
                      <a:r>
                        <a:rPr lang="en-US" sz="1200" b="1" dirty="0">
                          <a:solidFill>
                            <a:srgbClr val="FFFF00"/>
                          </a:solidFill>
                          <a:cs typeface="Arial"/>
                        </a:rPr>
                        <a:t>5 Years </a:t>
                      </a:r>
                    </a:p>
                    <a:p>
                      <a:pPr algn="ctr" rtl="0"/>
                      <a:r>
                        <a:rPr lang="en-US" sz="1200" b="1" dirty="0">
                          <a:solidFill>
                            <a:srgbClr val="FFFF00"/>
                          </a:solidFill>
                          <a:cs typeface="Arial"/>
                        </a:rPr>
                        <a:t>(N = </a:t>
                      </a:r>
                      <a:r>
                        <a:rPr lang="en-US" sz="1200" b="1" dirty="0" smtClean="0">
                          <a:solidFill>
                            <a:srgbClr val="FFFF00"/>
                          </a:solidFill>
                        </a:rPr>
                        <a:t>3,085</a:t>
                      </a:r>
                      <a:r>
                        <a:rPr lang="en-US" sz="1200" b="1" dirty="0" smtClean="0">
                          <a:solidFill>
                            <a:srgbClr val="FFFF00"/>
                          </a:solidFill>
                          <a:cs typeface="Arial"/>
                        </a:rPr>
                        <a:t>)</a:t>
                      </a:r>
                      <a:endParaRPr lang="en-US" sz="12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rgbClr val="FFFF00"/>
                          </a:solidFill>
                          <a:cs typeface="Arial"/>
                        </a:rPr>
                        <a:t>&gt;5 Years –</a:t>
                      </a:r>
                    </a:p>
                    <a:p>
                      <a:pPr algn="ctr" rtl="0"/>
                      <a:r>
                        <a:rPr lang="en-US" sz="1200" b="1" dirty="0">
                          <a:solidFill>
                            <a:srgbClr val="FFFF00"/>
                          </a:solidFill>
                          <a:cs typeface="Arial"/>
                        </a:rPr>
                        <a:t>10 Years</a:t>
                      </a:r>
                    </a:p>
                    <a:p>
                      <a:pPr algn="ctr" rtl="0"/>
                      <a:r>
                        <a:rPr lang="en-US" sz="1200" b="1" dirty="0">
                          <a:solidFill>
                            <a:srgbClr val="FFFF00"/>
                          </a:solidFill>
                          <a:cs typeface="Arial"/>
                        </a:rPr>
                        <a:t>(N = </a:t>
                      </a:r>
                      <a:r>
                        <a:rPr lang="en-US" sz="1200" b="1" dirty="0" smtClean="0">
                          <a:solidFill>
                            <a:srgbClr val="FFFF00"/>
                          </a:solidFill>
                          <a:cs typeface="Arial"/>
                        </a:rPr>
                        <a:t>7,717)</a:t>
                      </a:r>
                      <a:endParaRPr lang="en-US" sz="12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rgbClr val="FFFF00"/>
                          </a:solidFill>
                          <a:cs typeface="Arial"/>
                        </a:rPr>
                        <a:t>&gt;10 Years</a:t>
                      </a:r>
                    </a:p>
                    <a:p>
                      <a:pPr algn="ctr" rtl="0"/>
                      <a:r>
                        <a:rPr lang="en-US" sz="1200" b="1" dirty="0">
                          <a:solidFill>
                            <a:srgbClr val="FFFF00"/>
                          </a:solidFill>
                          <a:cs typeface="Arial"/>
                        </a:rPr>
                        <a:t> – 15 Years</a:t>
                      </a:r>
                    </a:p>
                    <a:p>
                      <a:pPr algn="ctr" rtl="0"/>
                      <a:r>
                        <a:rPr lang="en-US" sz="1200" b="1" dirty="0">
                          <a:solidFill>
                            <a:srgbClr val="FFFF00"/>
                          </a:solidFill>
                          <a:cs typeface="Arial"/>
                        </a:rPr>
                        <a:t> (N </a:t>
                      </a:r>
                      <a:r>
                        <a:rPr lang="en-US" sz="1200" b="1" dirty="0" smtClean="0">
                          <a:solidFill>
                            <a:srgbClr val="FFFF00"/>
                          </a:solidFill>
                          <a:cs typeface="Arial"/>
                        </a:rPr>
                        <a:t>=</a:t>
                      </a:r>
                      <a:r>
                        <a:rPr lang="en-US" sz="1200" b="1" baseline="0" dirty="0" smtClean="0">
                          <a:solidFill>
                            <a:srgbClr val="FFFF00"/>
                          </a:solidFill>
                          <a:cs typeface="Arial"/>
                        </a:rPr>
                        <a:t> </a:t>
                      </a:r>
                      <a:r>
                        <a:rPr lang="en-US" sz="1200" b="1" dirty="0" smtClean="0">
                          <a:solidFill>
                            <a:srgbClr val="FFFF00"/>
                          </a:solidFill>
                          <a:cs typeface="+mn-cs"/>
                        </a:rPr>
                        <a:t>5,186</a:t>
                      </a:r>
                      <a:r>
                        <a:rPr lang="en-US" sz="1200" b="1" dirty="0" smtClean="0">
                          <a:solidFill>
                            <a:srgbClr val="FFFF00"/>
                          </a:solidFill>
                          <a:cs typeface="Arial"/>
                        </a:rPr>
                        <a:t>)</a:t>
                      </a:r>
                      <a:endParaRPr lang="en-US" sz="12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rgbClr val="FFFF00"/>
                          </a:solidFill>
                          <a:cs typeface="Arial"/>
                        </a:rPr>
                        <a:t>&gt;15 Years</a:t>
                      </a:r>
                    </a:p>
                    <a:p>
                      <a:pPr algn="ctr" rtl="0"/>
                      <a:r>
                        <a:rPr lang="en-US" sz="1200" b="1" dirty="0">
                          <a:solidFill>
                            <a:srgbClr val="FFFF00"/>
                          </a:solidFill>
                          <a:cs typeface="Arial"/>
                        </a:rPr>
                        <a:t> (N </a:t>
                      </a:r>
                      <a:r>
                        <a:rPr lang="en-US" sz="1200" b="1" dirty="0" smtClean="0">
                          <a:solidFill>
                            <a:srgbClr val="FFFF00"/>
                          </a:solidFill>
                          <a:cs typeface="Arial"/>
                        </a:rPr>
                        <a:t>= 2,959)</a:t>
                      </a:r>
                      <a:endParaRPr lang="en-US" sz="1200" dirty="0"/>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05780">
                <a:tc>
                  <a:txBody>
                    <a:bodyPr/>
                    <a:lstStyle/>
                    <a:p>
                      <a:pPr rtl="0"/>
                      <a:r>
                        <a:rPr lang="en-US" sz="1200" b="1" dirty="0">
                          <a:solidFill>
                            <a:schemeClr val="tx1"/>
                          </a:solidFill>
                        </a:rPr>
                        <a:t>Cardiac Allograft Vasculopathy</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81 (1.4%)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176 (3.7%)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423 (12.0%)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427 (13.8%)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dirty="0">
                          <a:solidFill>
                            <a:schemeClr val="tx1"/>
                          </a:solidFill>
                          <a:latin typeface="+mn-lt"/>
                        </a:rPr>
                        <a:t>1,055 (13.7%)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706 (13.6%)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dirty="0">
                          <a:solidFill>
                            <a:schemeClr val="tx1"/>
                          </a:solidFill>
                          <a:latin typeface="+mn-lt"/>
                        </a:rPr>
                        <a:t>345 (11.7%)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200" b="1">
                          <a:solidFill>
                            <a:schemeClr val="tx1"/>
                          </a:solidFill>
                        </a:rPr>
                        <a:t>Acute Rejection</a:t>
                      </a:r>
                      <a:endParaRPr lang="en-US" sz="120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256 (4.6%)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457 (9.5%)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357 (10.2%)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149 (4.8%)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149 (1.9%)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47 (0.9%)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18 (0.6%)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12775">
                <a:tc>
                  <a:txBody>
                    <a:bodyPr/>
                    <a:lstStyle/>
                    <a:p>
                      <a:pPr rtl="0"/>
                      <a:r>
                        <a:rPr lang="en-US" sz="1200" b="1" dirty="0">
                          <a:solidFill>
                            <a:schemeClr val="tx1"/>
                          </a:solidFill>
                        </a:rPr>
                        <a:t>Lymphoma</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3 (0.1%)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57 (1.2%)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84 (2.4%)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104 (3.4%)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286 (3.7%)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dirty="0">
                          <a:solidFill>
                            <a:schemeClr val="tx1"/>
                          </a:solidFill>
                          <a:latin typeface="+mn-lt"/>
                        </a:rPr>
                        <a:t>154 (3.0%)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75 (2.5%)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200" b="1">
                          <a:solidFill>
                            <a:schemeClr val="tx1"/>
                          </a:solidFill>
                        </a:rPr>
                        <a:t>Malignancy, Other</a:t>
                      </a:r>
                      <a:endParaRPr lang="en-US" sz="120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2 (0.0%)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chemeClr val="tx1"/>
                          </a:solidFill>
                          <a:latin typeface="+mn-lt"/>
                        </a:rPr>
                        <a:t>117 (2.4%)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424 (12.1%)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592 (19.2%)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1,633 (21.2%)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chemeClr val="tx1"/>
                          </a:solidFill>
                          <a:latin typeface="+mn-lt"/>
                        </a:rPr>
                        <a:t>1,090 (21.0%)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568 (19.2%)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12775">
                <a:tc>
                  <a:txBody>
                    <a:bodyPr/>
                    <a:lstStyle/>
                    <a:p>
                      <a:pPr rtl="0"/>
                      <a:r>
                        <a:rPr lang="en-US" sz="1200" b="1">
                          <a:solidFill>
                            <a:schemeClr val="tx1"/>
                          </a:solidFill>
                        </a:rPr>
                        <a:t>CMV</a:t>
                      </a:r>
                      <a:endParaRPr lang="en-US" sz="120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3 (0.1%)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51 (1.1%)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dirty="0">
                          <a:solidFill>
                            <a:schemeClr val="tx1"/>
                          </a:solidFill>
                          <a:latin typeface="+mn-lt"/>
                        </a:rPr>
                        <a:t>17 (0.5%)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6 (0.2%)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7 (0.1%)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dirty="0">
                          <a:solidFill>
                            <a:schemeClr val="tx1"/>
                          </a:solidFill>
                          <a:latin typeface="+mn-lt"/>
                        </a:rPr>
                        <a:t>3 (0.1%)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200" b="1">
                          <a:solidFill>
                            <a:schemeClr val="tx1"/>
                          </a:solidFill>
                        </a:rPr>
                        <a:t>Infection, Non-CMV</a:t>
                      </a:r>
                      <a:endParaRPr lang="en-US" sz="120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713 (12.7%)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1,470 (30.6%)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432 (12.3%)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chemeClr val="tx1"/>
                          </a:solidFill>
                          <a:latin typeface="+mn-lt"/>
                        </a:rPr>
                        <a:t>311 (10.1%)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813 (10.5%)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chemeClr val="tx1"/>
                          </a:solidFill>
                          <a:latin typeface="+mn-lt"/>
                        </a:rPr>
                        <a:t>538 (10.4%)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333 (11.3%)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12775">
                <a:tc>
                  <a:txBody>
                    <a:bodyPr/>
                    <a:lstStyle/>
                    <a:p>
                      <a:pPr rtl="0"/>
                      <a:r>
                        <a:rPr lang="en-US" sz="1200" b="1">
                          <a:solidFill>
                            <a:schemeClr val="tx1"/>
                          </a:solidFill>
                        </a:rPr>
                        <a:t>Graft Failure</a:t>
                      </a:r>
                      <a:endParaRPr lang="en-US" sz="120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2,186 (39.0%)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827 (17.2%)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914 (26.0%)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695 (22.5%)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1,406 (18.2%)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885 (17.1%)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dirty="0">
                          <a:solidFill>
                            <a:schemeClr val="tx1"/>
                          </a:solidFill>
                          <a:latin typeface="+mn-lt"/>
                        </a:rPr>
                        <a:t>487 (16.5%)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200" b="1">
                          <a:solidFill>
                            <a:schemeClr val="tx1"/>
                          </a:solidFill>
                        </a:rPr>
                        <a:t>Technical</a:t>
                      </a:r>
                      <a:endParaRPr lang="en-US" sz="120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411 (7.3%)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74 (1.5%)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24 (0.7%)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26 (0.8%)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89 (1.2%)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67 (1.3%)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chemeClr val="tx1"/>
                          </a:solidFill>
                          <a:latin typeface="+mn-lt"/>
                        </a:rPr>
                        <a:t>40 (1.4%)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12775">
                <a:tc>
                  <a:txBody>
                    <a:bodyPr/>
                    <a:lstStyle/>
                    <a:p>
                      <a:pPr rtl="0"/>
                      <a:r>
                        <a:rPr lang="en-US" sz="1200" b="1" dirty="0">
                          <a:solidFill>
                            <a:schemeClr val="tx1"/>
                          </a:solidFill>
                        </a:rPr>
                        <a:t>Other</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330 (5.9%)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340 (7.1%)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288 (8.2%)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245 (7.9%)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627 (8.1%)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355 (6.8%)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dirty="0">
                          <a:solidFill>
                            <a:schemeClr val="tx1"/>
                          </a:solidFill>
                          <a:latin typeface="+mn-lt"/>
                        </a:rPr>
                        <a:t>247 (8.3%)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200" b="1">
                          <a:solidFill>
                            <a:schemeClr val="tx1"/>
                          </a:solidFill>
                        </a:rPr>
                        <a:t>Multiple Organ Failure</a:t>
                      </a:r>
                      <a:endParaRPr lang="en-US" sz="120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1,010 (18.0%)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746 (15.5%)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213 (6.1%)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191 (6.2%)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531 (6.9%)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429 (8.3%)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chemeClr val="tx1"/>
                          </a:solidFill>
                          <a:latin typeface="+mn-lt"/>
                        </a:rPr>
                        <a:t>272 (9.2%)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12775">
                <a:tc>
                  <a:txBody>
                    <a:bodyPr/>
                    <a:lstStyle/>
                    <a:p>
                      <a:pPr rtl="0"/>
                      <a:r>
                        <a:rPr lang="en-US" sz="1200" b="1" dirty="0">
                          <a:solidFill>
                            <a:schemeClr val="tx1"/>
                          </a:solidFill>
                        </a:rPr>
                        <a:t>Renal Failure</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30 (0.5%)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48 (1.0%)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53 (1.5%)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94 (3.0%)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438 (5.7%)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433 (8.3%)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dirty="0">
                          <a:solidFill>
                            <a:schemeClr val="tx1"/>
                          </a:solidFill>
                          <a:latin typeface="+mn-lt"/>
                        </a:rPr>
                        <a:t>291 (9.8%)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200" b="1">
                          <a:solidFill>
                            <a:schemeClr val="tx1"/>
                          </a:solidFill>
                        </a:rPr>
                        <a:t>Pulmonary</a:t>
                      </a:r>
                      <a:endParaRPr lang="en-US" sz="120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167 (3.0%)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186 (3.9%)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142 (4.0%)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143 (4.6%)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335 (4.3%)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221 (4.3%)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chemeClr val="tx1"/>
                          </a:solidFill>
                          <a:latin typeface="+mn-lt"/>
                        </a:rPr>
                        <a:t>137 (4.6%)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12775">
                <a:tc>
                  <a:txBody>
                    <a:bodyPr/>
                    <a:lstStyle/>
                    <a:p>
                      <a:pPr rtl="0"/>
                      <a:r>
                        <a:rPr lang="en-US" sz="1200" b="1" dirty="0">
                          <a:solidFill>
                            <a:schemeClr val="tx1"/>
                          </a:solidFill>
                        </a:rPr>
                        <a:t>Cerebrovascular</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417 (7.4%)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251 (5.2%)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140 (4.0%)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102 (3.3%)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348 (4.5%)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258 (5.0%)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dirty="0">
                          <a:solidFill>
                            <a:schemeClr val="tx1"/>
                          </a:solidFill>
                          <a:latin typeface="+mn-lt"/>
                        </a:rPr>
                        <a:t>146 (4.9%)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200" b="1" dirty="0" smtClean="0">
                          <a:solidFill>
                            <a:srgbClr val="FFFF00"/>
                          </a:solidFill>
                        </a:rPr>
                        <a:t>Total</a:t>
                      </a:r>
                      <a:r>
                        <a:rPr lang="en-US" sz="1200" b="1" baseline="0" dirty="0" smtClean="0">
                          <a:solidFill>
                            <a:srgbClr val="FFFF00"/>
                          </a:solidFill>
                        </a:rPr>
                        <a:t> Deaths (N)</a:t>
                      </a:r>
                      <a:endParaRPr lang="en-US" sz="1200" b="1" dirty="0">
                        <a:solidFill>
                          <a:srgbClr val="FFFF00"/>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smtClean="0">
                          <a:solidFill>
                            <a:srgbClr val="FFFF00"/>
                          </a:solidFill>
                          <a:latin typeface="+mn-lt"/>
                        </a:rPr>
                        <a:t>6,363</a:t>
                      </a:r>
                      <a:endParaRPr lang="en-US" sz="1200" b="1" i="0" u="none" strike="noStrike" dirty="0">
                        <a:solidFill>
                          <a:srgbClr val="FFFF00"/>
                        </a:solidFill>
                        <a:latin typeface="+mn-lt"/>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smtClean="0">
                          <a:solidFill>
                            <a:srgbClr val="FFFF00"/>
                          </a:solidFill>
                          <a:latin typeface="+mn-lt"/>
                        </a:rPr>
                        <a:t>5,481</a:t>
                      </a:r>
                      <a:endParaRPr lang="en-US" sz="1200" b="1" i="0" u="none" strike="noStrike" dirty="0">
                        <a:solidFill>
                          <a:srgbClr val="FFFF00"/>
                        </a:solidFill>
                        <a:latin typeface="+mn-lt"/>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smtClean="0">
                          <a:solidFill>
                            <a:srgbClr val="FFFF00"/>
                          </a:solidFill>
                          <a:latin typeface="+mn-lt"/>
                        </a:rPr>
                        <a:t>4,222</a:t>
                      </a:r>
                      <a:endParaRPr lang="en-US" sz="1200" b="1" i="0" u="none" strike="noStrike" dirty="0">
                        <a:solidFill>
                          <a:srgbClr val="FFFF00"/>
                        </a:solidFill>
                        <a:latin typeface="+mn-lt"/>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smtClean="0">
                          <a:solidFill>
                            <a:srgbClr val="FFFF00"/>
                          </a:solidFill>
                          <a:latin typeface="+mn-lt"/>
                        </a:rPr>
                        <a:t>3,781</a:t>
                      </a:r>
                      <a:endParaRPr lang="en-US" sz="1200" b="1" i="0" u="none" strike="noStrike" dirty="0">
                        <a:solidFill>
                          <a:srgbClr val="FFFF00"/>
                        </a:solidFill>
                        <a:latin typeface="+mn-lt"/>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smtClean="0">
                          <a:solidFill>
                            <a:srgbClr val="FFFF00"/>
                          </a:solidFill>
                          <a:latin typeface="+mn-lt"/>
                        </a:rPr>
                        <a:t>9,534</a:t>
                      </a:r>
                      <a:endParaRPr lang="en-US" sz="1200" b="1" i="0" u="none" strike="noStrike" dirty="0">
                        <a:solidFill>
                          <a:srgbClr val="FFFF00"/>
                        </a:solidFill>
                        <a:latin typeface="+mn-lt"/>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smtClean="0">
                          <a:solidFill>
                            <a:srgbClr val="FFFF00"/>
                          </a:solidFill>
                          <a:latin typeface="+mn-lt"/>
                        </a:rPr>
                        <a:t>6,679</a:t>
                      </a:r>
                      <a:endParaRPr lang="en-US" sz="1200" b="1" i="0" u="none" strike="noStrike" dirty="0">
                        <a:solidFill>
                          <a:srgbClr val="FFFF00"/>
                        </a:solidFill>
                        <a:latin typeface="+mn-lt"/>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smtClean="0">
                          <a:solidFill>
                            <a:srgbClr val="FFFF00"/>
                          </a:solidFill>
                          <a:latin typeface="+mn-lt"/>
                        </a:rPr>
                        <a:t>3,874</a:t>
                      </a:r>
                      <a:endParaRPr lang="en-US" sz="1200" b="1" i="0" u="none" strike="noStrike" dirty="0">
                        <a:solidFill>
                          <a:srgbClr val="FFFF00"/>
                        </a:solidFill>
                        <a:latin typeface="+mn-lt"/>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bl>
          </a:graphicData>
        </a:graphic>
      </p:graphicFrame>
      <p:sp>
        <p:nvSpPr>
          <p:cNvPr id="8" name="TextBox 7"/>
          <p:cNvSpPr txBox="1"/>
          <p:nvPr/>
        </p:nvSpPr>
        <p:spPr>
          <a:xfrm>
            <a:off x="5029200" y="6172200"/>
            <a:ext cx="3886200" cy="646331"/>
          </a:xfrm>
          <a:prstGeom prst="rect">
            <a:avLst/>
          </a:prstGeom>
          <a:noFill/>
        </p:spPr>
        <p:txBody>
          <a:bodyPr wrap="square" lIns="45720" rIns="45720" rtlCol="0">
            <a:spAutoFit/>
          </a:bodyPr>
          <a:lstStyle/>
          <a:p>
            <a:r>
              <a:rPr lang="en-US" sz="1200" b="1" dirty="0">
                <a:solidFill>
                  <a:srgbClr val="FFFF00"/>
                </a:solidFill>
              </a:rPr>
              <a:t>Percentages represent % of deaths in the respective time period. Total number of deaths includes </a:t>
            </a:r>
            <a:r>
              <a:rPr lang="en-US" sz="1200" b="1">
                <a:solidFill>
                  <a:srgbClr val="FFFF00"/>
                </a:solidFill>
              </a:rPr>
              <a:t>deaths with unknown </a:t>
            </a:r>
            <a:r>
              <a:rPr lang="en-US" sz="1200" b="1" dirty="0">
                <a:solidFill>
                  <a:srgbClr val="FFFF00"/>
                </a:solidFill>
              </a:rPr>
              <a:t>causes.</a:t>
            </a:r>
            <a:endParaRPr lang="en-US" sz="1200" dirty="0">
              <a:solidFill>
                <a:srgbClr val="FFFF00"/>
              </a:solidFill>
            </a:endParaRPr>
          </a:p>
        </p:txBody>
      </p:sp>
      <p:grpSp>
        <p:nvGrpSpPr>
          <p:cNvPr id="3"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3"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9" name="TextBox 8"/>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lstStyle/>
          <a:p>
            <a:r>
              <a:rPr lang="en-US" sz="2600" dirty="0" smtClean="0"/>
              <a:t>Adult Heart Retransplants</a:t>
            </a:r>
            <a:br>
              <a:rPr lang="en-US" sz="2600" dirty="0" smtClean="0"/>
            </a:br>
            <a:r>
              <a:rPr lang="en-US" sz="2400" dirty="0" smtClean="0"/>
              <a:t>Cause of Death </a:t>
            </a:r>
            <a:r>
              <a:rPr lang="en-US" sz="2000" dirty="0" smtClean="0"/>
              <a:t>(Deaths: January 1994 – June 2013)</a:t>
            </a:r>
            <a:endParaRPr lang="en-US" sz="20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1656835831"/>
              </p:ext>
            </p:extLst>
          </p:nvPr>
        </p:nvGraphicFramePr>
        <p:xfrm>
          <a:off x="228600" y="1066800"/>
          <a:ext cx="8686794" cy="5037174"/>
        </p:xfrm>
        <a:graphic>
          <a:graphicData uri="http://schemas.openxmlformats.org/drawingml/2006/table">
            <a:tbl>
              <a:tblPr>
                <a:tableStyleId>{5C22544A-7EE6-4342-B048-85BDC9FD1C3A}</a:tableStyleId>
              </a:tblPr>
              <a:tblGrid>
                <a:gridCol w="1676399"/>
                <a:gridCol w="1001485"/>
                <a:gridCol w="1001485"/>
                <a:gridCol w="1001485"/>
                <a:gridCol w="1001485"/>
                <a:gridCol w="1001485"/>
                <a:gridCol w="1001485"/>
                <a:gridCol w="1001485"/>
              </a:tblGrid>
              <a:tr h="565319">
                <a:tc>
                  <a:txBody>
                    <a:bodyPr/>
                    <a:lstStyle/>
                    <a:p>
                      <a:pPr algn="ctr" rtl="0"/>
                      <a:r>
                        <a:rPr lang="en-US" sz="1200" b="1" dirty="0">
                          <a:solidFill>
                            <a:srgbClr val="FFFF00"/>
                          </a:solidFill>
                        </a:rPr>
                        <a:t>CAUSE OF DEATH</a:t>
                      </a:r>
                      <a:endParaRPr lang="en-US" sz="12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rgbClr val="FFFF00"/>
                          </a:solidFill>
                          <a:cs typeface="Arial"/>
                        </a:rPr>
                        <a:t>0-30 Days </a:t>
                      </a:r>
                    </a:p>
                    <a:p>
                      <a:pPr algn="ctr" rtl="0"/>
                      <a:r>
                        <a:rPr lang="en-US" sz="1200" b="1" dirty="0">
                          <a:solidFill>
                            <a:srgbClr val="FFFF00"/>
                          </a:solidFill>
                          <a:cs typeface="Arial"/>
                        </a:rPr>
                        <a:t>(N = </a:t>
                      </a:r>
                      <a:r>
                        <a:rPr lang="en-US" sz="1200" b="1" dirty="0" smtClean="0">
                          <a:solidFill>
                            <a:srgbClr val="FFFF00"/>
                          </a:solidFill>
                        </a:rPr>
                        <a:t>289</a:t>
                      </a:r>
                      <a:r>
                        <a:rPr lang="en-US" sz="1200" b="1" dirty="0" smtClean="0">
                          <a:solidFill>
                            <a:srgbClr val="FFFF00"/>
                          </a:solidFill>
                          <a:cs typeface="Arial"/>
                        </a:rPr>
                        <a:t>)</a:t>
                      </a:r>
                      <a:endParaRPr lang="en-US" sz="12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rgbClr val="FFFF00"/>
                          </a:solidFill>
                          <a:cs typeface="Arial"/>
                        </a:rPr>
                        <a:t>31 Days – </a:t>
                      </a:r>
                    </a:p>
                    <a:p>
                      <a:pPr algn="ctr" rtl="0"/>
                      <a:r>
                        <a:rPr lang="en-US" sz="1200" b="1" dirty="0">
                          <a:solidFill>
                            <a:srgbClr val="FFFF00"/>
                          </a:solidFill>
                          <a:cs typeface="Arial"/>
                        </a:rPr>
                        <a:t>1 Year</a:t>
                      </a:r>
                    </a:p>
                    <a:p>
                      <a:pPr algn="ctr" rtl="0"/>
                      <a:r>
                        <a:rPr lang="en-US" sz="1200" b="1" dirty="0">
                          <a:solidFill>
                            <a:srgbClr val="FFFF00"/>
                          </a:solidFill>
                          <a:cs typeface="Arial"/>
                        </a:rPr>
                        <a:t> (N = </a:t>
                      </a:r>
                      <a:r>
                        <a:rPr lang="en-US" sz="1200" b="1" dirty="0" smtClean="0">
                          <a:solidFill>
                            <a:srgbClr val="FFFF00"/>
                          </a:solidFill>
                        </a:rPr>
                        <a:t>194</a:t>
                      </a:r>
                      <a:r>
                        <a:rPr lang="en-US" sz="1200" b="1" dirty="0" smtClean="0">
                          <a:solidFill>
                            <a:srgbClr val="FFFF00"/>
                          </a:solidFill>
                          <a:cs typeface="Arial"/>
                        </a:rPr>
                        <a:t>)</a:t>
                      </a:r>
                      <a:endParaRPr lang="en-US" sz="12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rgbClr val="FFFF00"/>
                          </a:solidFill>
                          <a:cs typeface="Arial"/>
                        </a:rPr>
                        <a:t>&gt;1 Year – </a:t>
                      </a:r>
                    </a:p>
                    <a:p>
                      <a:pPr algn="ctr" rtl="0"/>
                      <a:r>
                        <a:rPr lang="en-US" sz="1200" b="1" dirty="0">
                          <a:solidFill>
                            <a:srgbClr val="FFFF00"/>
                          </a:solidFill>
                          <a:cs typeface="Arial"/>
                        </a:rPr>
                        <a:t>3 Years </a:t>
                      </a:r>
                    </a:p>
                    <a:p>
                      <a:pPr algn="ctr" rtl="0"/>
                      <a:r>
                        <a:rPr lang="en-US" sz="1200" b="1" dirty="0">
                          <a:solidFill>
                            <a:srgbClr val="FFFF00"/>
                          </a:solidFill>
                          <a:cs typeface="Arial"/>
                        </a:rPr>
                        <a:t>(N = </a:t>
                      </a:r>
                      <a:r>
                        <a:rPr lang="en-US" sz="1200" b="1" dirty="0" smtClean="0">
                          <a:solidFill>
                            <a:srgbClr val="FFFF00"/>
                          </a:solidFill>
                        </a:rPr>
                        <a:t>121</a:t>
                      </a:r>
                      <a:r>
                        <a:rPr lang="en-US" sz="1200" b="1" dirty="0" smtClean="0">
                          <a:solidFill>
                            <a:srgbClr val="FFFF00"/>
                          </a:solidFill>
                          <a:cs typeface="Arial"/>
                        </a:rPr>
                        <a:t>)</a:t>
                      </a:r>
                      <a:endParaRPr lang="en-US" sz="12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rgbClr val="FFFF00"/>
                          </a:solidFill>
                          <a:cs typeface="Arial"/>
                        </a:rPr>
                        <a:t>&gt;3 Years – </a:t>
                      </a:r>
                    </a:p>
                    <a:p>
                      <a:pPr algn="ctr" rtl="0"/>
                      <a:r>
                        <a:rPr lang="en-US" sz="1200" b="1" dirty="0">
                          <a:solidFill>
                            <a:srgbClr val="FFFF00"/>
                          </a:solidFill>
                          <a:cs typeface="Arial"/>
                        </a:rPr>
                        <a:t>5 Years </a:t>
                      </a:r>
                    </a:p>
                    <a:p>
                      <a:pPr algn="ctr" rtl="0"/>
                      <a:r>
                        <a:rPr lang="en-US" sz="1200" b="1" dirty="0">
                          <a:solidFill>
                            <a:srgbClr val="FFFF00"/>
                          </a:solidFill>
                          <a:cs typeface="Arial"/>
                        </a:rPr>
                        <a:t>(N = </a:t>
                      </a:r>
                      <a:r>
                        <a:rPr lang="en-US" sz="1200" b="1" dirty="0" smtClean="0">
                          <a:solidFill>
                            <a:srgbClr val="FFFF00"/>
                          </a:solidFill>
                          <a:cs typeface="+mn-cs"/>
                        </a:rPr>
                        <a:t>99</a:t>
                      </a:r>
                      <a:r>
                        <a:rPr lang="en-US" sz="1200" b="1" dirty="0" smtClean="0">
                          <a:solidFill>
                            <a:srgbClr val="FFFF00"/>
                          </a:solidFill>
                          <a:cs typeface="Arial"/>
                        </a:rPr>
                        <a:t>)</a:t>
                      </a:r>
                      <a:endParaRPr lang="en-US" sz="12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rgbClr val="FFFF00"/>
                          </a:solidFill>
                          <a:cs typeface="Arial"/>
                        </a:rPr>
                        <a:t>&gt;5 Years –</a:t>
                      </a:r>
                    </a:p>
                    <a:p>
                      <a:pPr algn="ctr" rtl="0"/>
                      <a:r>
                        <a:rPr lang="en-US" sz="1200" b="1" dirty="0">
                          <a:solidFill>
                            <a:srgbClr val="FFFF00"/>
                          </a:solidFill>
                          <a:cs typeface="Arial"/>
                        </a:rPr>
                        <a:t>10 Years</a:t>
                      </a:r>
                    </a:p>
                    <a:p>
                      <a:pPr algn="ctr" rtl="0"/>
                      <a:r>
                        <a:rPr lang="en-US" sz="1200" b="1" dirty="0">
                          <a:solidFill>
                            <a:srgbClr val="FFFF00"/>
                          </a:solidFill>
                          <a:cs typeface="Arial"/>
                        </a:rPr>
                        <a:t>(N = </a:t>
                      </a:r>
                      <a:r>
                        <a:rPr lang="en-US" sz="1200" b="1" dirty="0" smtClean="0">
                          <a:solidFill>
                            <a:srgbClr val="FFFF00"/>
                          </a:solidFill>
                          <a:cs typeface="Arial"/>
                        </a:rPr>
                        <a:t>208)</a:t>
                      </a:r>
                      <a:endParaRPr lang="en-US" sz="12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rgbClr val="FFFF00"/>
                          </a:solidFill>
                          <a:cs typeface="Arial"/>
                        </a:rPr>
                        <a:t>&gt;10 Years</a:t>
                      </a:r>
                    </a:p>
                    <a:p>
                      <a:pPr algn="ctr" rtl="0"/>
                      <a:r>
                        <a:rPr lang="en-US" sz="1200" b="1" dirty="0">
                          <a:solidFill>
                            <a:srgbClr val="FFFF00"/>
                          </a:solidFill>
                          <a:cs typeface="Arial"/>
                        </a:rPr>
                        <a:t> – 15 Years</a:t>
                      </a:r>
                    </a:p>
                    <a:p>
                      <a:pPr algn="ctr" rtl="0"/>
                      <a:r>
                        <a:rPr lang="en-US" sz="1200" b="1" dirty="0">
                          <a:solidFill>
                            <a:srgbClr val="FFFF00"/>
                          </a:solidFill>
                          <a:cs typeface="Arial"/>
                        </a:rPr>
                        <a:t> (N </a:t>
                      </a:r>
                      <a:r>
                        <a:rPr lang="en-US" sz="1200" b="1" dirty="0" smtClean="0">
                          <a:solidFill>
                            <a:srgbClr val="FFFF00"/>
                          </a:solidFill>
                          <a:cs typeface="Arial"/>
                        </a:rPr>
                        <a:t>=</a:t>
                      </a:r>
                      <a:r>
                        <a:rPr lang="en-US" sz="1200" b="1" baseline="0" dirty="0" smtClean="0">
                          <a:solidFill>
                            <a:srgbClr val="FFFF00"/>
                          </a:solidFill>
                          <a:cs typeface="Arial"/>
                        </a:rPr>
                        <a:t> </a:t>
                      </a:r>
                      <a:r>
                        <a:rPr lang="en-US" sz="1200" b="1" dirty="0" smtClean="0">
                          <a:solidFill>
                            <a:srgbClr val="FFFF00"/>
                          </a:solidFill>
                          <a:cs typeface="+mn-cs"/>
                        </a:rPr>
                        <a:t>83</a:t>
                      </a:r>
                      <a:r>
                        <a:rPr lang="en-US" sz="1200" b="1" dirty="0" smtClean="0">
                          <a:solidFill>
                            <a:srgbClr val="FFFF00"/>
                          </a:solidFill>
                          <a:cs typeface="Arial"/>
                        </a:rPr>
                        <a:t>)</a:t>
                      </a:r>
                      <a:endParaRPr lang="en-US" sz="12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rgbClr val="FFFF00"/>
                          </a:solidFill>
                          <a:cs typeface="Arial"/>
                        </a:rPr>
                        <a:t>&gt;15 Years</a:t>
                      </a:r>
                    </a:p>
                    <a:p>
                      <a:pPr algn="ctr" rtl="0"/>
                      <a:r>
                        <a:rPr lang="en-US" sz="1200" b="1" dirty="0">
                          <a:solidFill>
                            <a:srgbClr val="FFFF00"/>
                          </a:solidFill>
                          <a:cs typeface="Arial"/>
                        </a:rPr>
                        <a:t> (N </a:t>
                      </a:r>
                      <a:r>
                        <a:rPr lang="en-US" sz="1200" b="1" dirty="0" smtClean="0">
                          <a:solidFill>
                            <a:srgbClr val="FFFF00"/>
                          </a:solidFill>
                          <a:cs typeface="Arial"/>
                        </a:rPr>
                        <a:t>= 40)</a:t>
                      </a:r>
                      <a:endParaRPr lang="en-US" sz="1200" dirty="0"/>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05780">
                <a:tc>
                  <a:txBody>
                    <a:bodyPr/>
                    <a:lstStyle/>
                    <a:p>
                      <a:pPr rtl="0"/>
                      <a:r>
                        <a:rPr lang="en-US" sz="1200" b="1" dirty="0">
                          <a:solidFill>
                            <a:schemeClr val="tx1"/>
                          </a:solidFill>
                        </a:rPr>
                        <a:t>Cardiac Allograft Vasculopathy</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4 (1.4%)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6 (3.1%)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22 (18.2%)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dirty="0">
                          <a:solidFill>
                            <a:schemeClr val="tx1"/>
                          </a:solidFill>
                          <a:latin typeface="+mn-lt"/>
                        </a:rPr>
                        <a:t>13 (13.1%)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30 (14.4%)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13 (15.7%)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9 (22.5%)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200" b="1" dirty="0">
                          <a:solidFill>
                            <a:schemeClr val="tx1"/>
                          </a:solidFill>
                        </a:rPr>
                        <a:t>Acute Rejection</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14 (4.8%)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10 (5.2%)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13 (10.7%)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6 (6.1%)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chemeClr val="tx1"/>
                          </a:solidFill>
                          <a:latin typeface="+mn-lt"/>
                        </a:rPr>
                        <a:t>1 (0.5%)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2 (2.4%)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12775">
                <a:tc>
                  <a:txBody>
                    <a:bodyPr/>
                    <a:lstStyle/>
                    <a:p>
                      <a:pPr rtl="0"/>
                      <a:r>
                        <a:rPr lang="en-US" sz="1200" b="1" dirty="0">
                          <a:solidFill>
                            <a:schemeClr val="tx1"/>
                          </a:solidFill>
                        </a:rPr>
                        <a:t>Lymphoma</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3 (1.5%)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 (0.8%)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4 (4.0%)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dirty="0">
                          <a:solidFill>
                            <a:schemeClr val="tx1"/>
                          </a:solidFill>
                          <a:latin typeface="+mn-lt"/>
                        </a:rPr>
                        <a:t>6 (2.9%)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 (1.2%)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 (2.5%)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200" b="1">
                          <a:solidFill>
                            <a:schemeClr val="tx1"/>
                          </a:solidFill>
                        </a:rPr>
                        <a:t>Malignancy, Other</a:t>
                      </a:r>
                      <a:endParaRPr lang="en-US" sz="120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 (0.3%)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2 (1.0%)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14 (11.6%)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9 (9.1%)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chemeClr val="tx1"/>
                          </a:solidFill>
                          <a:latin typeface="+mn-lt"/>
                        </a:rPr>
                        <a:t>32 (15.4%)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17 (20.5%)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3 (7.5%)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12775">
                <a:tc>
                  <a:txBody>
                    <a:bodyPr/>
                    <a:lstStyle/>
                    <a:p>
                      <a:pPr rtl="0"/>
                      <a:r>
                        <a:rPr lang="en-US" sz="1200" b="1">
                          <a:solidFill>
                            <a:schemeClr val="tx1"/>
                          </a:solidFill>
                        </a:rPr>
                        <a:t>CMV</a:t>
                      </a:r>
                      <a:endParaRPr lang="en-US" sz="120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 (0.8%)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dirty="0">
                          <a:solidFill>
                            <a:schemeClr val="tx1"/>
                          </a:solidFill>
                          <a:latin typeface="+mn-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dirty="0">
                          <a:solidFill>
                            <a:schemeClr val="tx1"/>
                          </a:solidFill>
                          <a:latin typeface="+mn-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200" b="1">
                          <a:solidFill>
                            <a:schemeClr val="tx1"/>
                          </a:solidFill>
                        </a:rPr>
                        <a:t>Infection, Non-CMV</a:t>
                      </a:r>
                      <a:endParaRPr lang="en-US" sz="120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38 (13.1%)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46 (23.7%)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14 (11.6%)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11 (11.1%)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14 (6.7%)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chemeClr val="tx1"/>
                          </a:solidFill>
                          <a:latin typeface="+mn-lt"/>
                        </a:rPr>
                        <a:t>7 (8.4%)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4 (10.0%)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12775">
                <a:tc>
                  <a:txBody>
                    <a:bodyPr/>
                    <a:lstStyle/>
                    <a:p>
                      <a:pPr rtl="0"/>
                      <a:r>
                        <a:rPr lang="en-US" sz="1200" b="1">
                          <a:solidFill>
                            <a:schemeClr val="tx1"/>
                          </a:solidFill>
                        </a:rPr>
                        <a:t>Graft Failure</a:t>
                      </a:r>
                      <a:endParaRPr lang="en-US" sz="120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105 (36.3%)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46 (23.7%)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31 (25.6%)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23 (23.2%)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55 (26.4%)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20 (24.1%)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7 (17.5%)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200" b="1">
                          <a:solidFill>
                            <a:schemeClr val="tx1"/>
                          </a:solidFill>
                        </a:rPr>
                        <a:t>Technical</a:t>
                      </a:r>
                      <a:endParaRPr lang="en-US" sz="120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26 (9.0%)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4 (4.0%)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3 (1.4%)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chemeClr val="tx1"/>
                          </a:solidFill>
                          <a:latin typeface="+mn-lt"/>
                        </a:rPr>
                        <a:t>1 (1.2%)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12775">
                <a:tc>
                  <a:txBody>
                    <a:bodyPr/>
                    <a:lstStyle/>
                    <a:p>
                      <a:pPr rtl="0"/>
                      <a:r>
                        <a:rPr lang="en-US" sz="1200" b="1" dirty="0">
                          <a:solidFill>
                            <a:schemeClr val="tx1"/>
                          </a:solidFill>
                        </a:rPr>
                        <a:t>Other</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11 (3.8%)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18 (9.3%)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12 (9.9%)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4 (4.0%)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18 (8.7%)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4 (4.8%)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2 (5.0%)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200" b="1">
                          <a:solidFill>
                            <a:schemeClr val="tx1"/>
                          </a:solidFill>
                        </a:rPr>
                        <a:t>Multiple Organ Failure</a:t>
                      </a:r>
                      <a:endParaRPr lang="en-US" sz="120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64 (22.1%)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45 (23.2%)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7 (5.8%)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8 (8.1%)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20 (9.6%)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7 (8.4%)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chemeClr val="tx1"/>
                          </a:solidFill>
                          <a:latin typeface="+mn-lt"/>
                        </a:rPr>
                        <a:t>5 (12.5%)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12775">
                <a:tc>
                  <a:txBody>
                    <a:bodyPr/>
                    <a:lstStyle/>
                    <a:p>
                      <a:pPr rtl="0"/>
                      <a:r>
                        <a:rPr lang="en-US" sz="1200" b="1" dirty="0">
                          <a:solidFill>
                            <a:schemeClr val="tx1"/>
                          </a:solidFill>
                        </a:rPr>
                        <a:t>Renal Failure</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 (0.3%)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4 (2.1%)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 (0.8%)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6 (6.1%)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9 (4.3%)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4 (4.8%)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dirty="0">
                          <a:solidFill>
                            <a:schemeClr val="tx1"/>
                          </a:solidFill>
                          <a:latin typeface="+mn-lt"/>
                        </a:rPr>
                        <a:t>4 (10.0%)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200" b="1" dirty="0">
                          <a:solidFill>
                            <a:schemeClr val="tx1"/>
                          </a:solidFill>
                        </a:rPr>
                        <a:t>Pulmonary</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7 (2.4%)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8 (4.1%)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 (0.8%)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7 (7.1%)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9 (4.3%)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3 (3.6%)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chemeClr val="tx1"/>
                          </a:solidFill>
                          <a:latin typeface="+mn-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12775">
                <a:tc>
                  <a:txBody>
                    <a:bodyPr/>
                    <a:lstStyle/>
                    <a:p>
                      <a:pPr rtl="0"/>
                      <a:r>
                        <a:rPr lang="en-US" sz="1200" b="1" dirty="0">
                          <a:solidFill>
                            <a:schemeClr val="tx1"/>
                          </a:solidFill>
                        </a:rPr>
                        <a:t>Cerebrovascular</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18 (6.2%)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6 (3.1%)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4 (3.3%)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4 (4.0%)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11 (5.3%)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4 (4.8%)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dirty="0">
                          <a:solidFill>
                            <a:schemeClr val="tx1"/>
                          </a:solidFill>
                          <a:latin typeface="+mn-lt"/>
                        </a:rPr>
                        <a:t>5 (12.5%)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200" b="1" dirty="0" smtClean="0">
                          <a:solidFill>
                            <a:srgbClr val="FFFF00"/>
                          </a:solidFill>
                        </a:rPr>
                        <a:t>Total </a:t>
                      </a:r>
                      <a:r>
                        <a:rPr lang="en-US" sz="1200" b="1" baseline="0" dirty="0" smtClean="0">
                          <a:solidFill>
                            <a:srgbClr val="FFFF00"/>
                          </a:solidFill>
                        </a:rPr>
                        <a:t>Deaths (N)</a:t>
                      </a:r>
                      <a:endParaRPr lang="en-US" sz="1200" b="1" dirty="0">
                        <a:solidFill>
                          <a:srgbClr val="FFFF00"/>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rgbClr val="FFFF00"/>
                          </a:solidFill>
                          <a:latin typeface="+mn-lt"/>
                        </a:rPr>
                        <a:t>316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rgbClr val="FFFF00"/>
                          </a:solidFill>
                          <a:latin typeface="+mn-lt"/>
                        </a:rPr>
                        <a:t>218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rgbClr val="FFFF00"/>
                          </a:solidFill>
                          <a:latin typeface="+mn-lt"/>
                        </a:rPr>
                        <a:t>148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rgbClr val="FFFF00"/>
                          </a:solidFill>
                          <a:latin typeface="+mn-lt"/>
                        </a:rPr>
                        <a:t>118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rgbClr val="FFFF00"/>
                          </a:solidFill>
                          <a:latin typeface="+mn-lt"/>
                        </a:rPr>
                        <a:t>258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rgbClr val="FFFF00"/>
                          </a:solidFill>
                          <a:latin typeface="+mn-lt"/>
                        </a:rPr>
                        <a:t>118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rgbClr val="FFFF00"/>
                          </a:solidFill>
                          <a:latin typeface="+mn-lt"/>
                        </a:rPr>
                        <a:t>55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bl>
          </a:graphicData>
        </a:graphic>
      </p:graphicFrame>
      <p:sp>
        <p:nvSpPr>
          <p:cNvPr id="8" name="TextBox 7"/>
          <p:cNvSpPr txBox="1"/>
          <p:nvPr/>
        </p:nvSpPr>
        <p:spPr>
          <a:xfrm>
            <a:off x="5029200" y="6172200"/>
            <a:ext cx="3886200" cy="646331"/>
          </a:xfrm>
          <a:prstGeom prst="rect">
            <a:avLst/>
          </a:prstGeom>
          <a:noFill/>
        </p:spPr>
        <p:txBody>
          <a:bodyPr wrap="square" lIns="45720" rIns="45720" rtlCol="0">
            <a:spAutoFit/>
          </a:bodyPr>
          <a:lstStyle/>
          <a:p>
            <a:r>
              <a:rPr lang="en-US" sz="1200" b="1" dirty="0">
                <a:solidFill>
                  <a:srgbClr val="FFFF00"/>
                </a:solidFill>
              </a:rPr>
              <a:t>Percentages represent % of deaths in the respective time period. Total number of deaths includes </a:t>
            </a:r>
            <a:r>
              <a:rPr lang="en-US" sz="1200" b="1">
                <a:solidFill>
                  <a:srgbClr val="FFFF00"/>
                </a:solidFill>
              </a:rPr>
              <a:t>deaths with unknown </a:t>
            </a:r>
            <a:r>
              <a:rPr lang="en-US" sz="1200" b="1" dirty="0">
                <a:solidFill>
                  <a:srgbClr val="FFFF00"/>
                </a:solidFill>
              </a:rPr>
              <a:t>causes.</a:t>
            </a:r>
            <a:endParaRPr lang="en-US" sz="1200" dirty="0">
              <a:solidFill>
                <a:srgbClr val="FFFF00"/>
              </a:solidFill>
            </a:endParaRPr>
          </a:p>
        </p:txBody>
      </p:sp>
      <p:grpSp>
        <p:nvGrpSpPr>
          <p:cNvPr id="3"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3"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9" name="TextBox 8"/>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lstStyle/>
          <a:p>
            <a:r>
              <a:rPr lang="en-US" sz="2600" dirty="0" smtClean="0"/>
              <a:t>Adult Heart Transplants </a:t>
            </a:r>
            <a:r>
              <a:rPr lang="en-US" sz="2800" dirty="0" smtClean="0"/>
              <a:t/>
            </a:r>
            <a:br>
              <a:rPr lang="en-US" sz="2800" dirty="0" smtClean="0"/>
            </a:br>
            <a:r>
              <a:rPr lang="en-US" sz="2400" dirty="0" smtClean="0"/>
              <a:t>Relative Incidence of Leading Causes of Death</a:t>
            </a:r>
            <a:br>
              <a:rPr lang="en-US" sz="2400" dirty="0" smtClean="0"/>
            </a:br>
            <a:r>
              <a:rPr lang="en-US" sz="2000" dirty="0" smtClean="0"/>
              <a:t>(Deaths: January 1994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47737536"/>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562600" y="6073170"/>
            <a:ext cx="3581400" cy="646331"/>
          </a:xfrm>
          <a:prstGeom prst="rect">
            <a:avLst/>
          </a:prstGeom>
          <a:noFill/>
        </p:spPr>
        <p:txBody>
          <a:bodyPr wrap="square" rtlCol="0">
            <a:spAutoFit/>
          </a:bodyPr>
          <a:lstStyle/>
          <a:p>
            <a:r>
              <a:rPr lang="en-US" sz="1200" b="1" dirty="0">
                <a:solidFill>
                  <a:srgbClr val="FFFF00"/>
                </a:solidFill>
              </a:rPr>
              <a:t>Since only leading causes of death are shown, sum of percentages for each time period is less </a:t>
            </a:r>
            <a:r>
              <a:rPr lang="en-US" sz="1200" b="1">
                <a:solidFill>
                  <a:srgbClr val="FFFF00"/>
                </a:solidFill>
              </a:rPr>
              <a:t>than 100%. </a:t>
            </a:r>
            <a:endParaRPr lang="en-US" sz="1200" b="1" dirty="0">
              <a:solidFill>
                <a:srgbClr val="FFFF00"/>
              </a:solidFill>
            </a:endParaRPr>
          </a:p>
        </p:txBody>
      </p:sp>
      <p:grpSp>
        <p:nvGrpSpPr>
          <p:cNvPr id="3"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sz="2600" dirty="0" smtClean="0"/>
              <a:t>Adult Heart Transplants</a:t>
            </a:r>
            <a:r>
              <a:rPr lang="en-US" sz="2800" dirty="0" smtClean="0"/>
              <a:t/>
            </a:r>
            <a:br>
              <a:rPr lang="en-US" sz="2800" dirty="0" smtClean="0"/>
            </a:br>
            <a:r>
              <a:rPr lang="en-US" sz="2400" dirty="0" smtClean="0"/>
              <a:t>Cumulative Incidence of Leading Causes of Death</a:t>
            </a:r>
            <a:br>
              <a:rPr lang="en-US" sz="2400" dirty="0" smtClean="0"/>
            </a:br>
            <a:r>
              <a:rPr lang="en-US" sz="2000" dirty="0" smtClean="0"/>
              <a:t>(Transplants: January 1994 – June 2012)</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lstStyle/>
          <a:p>
            <a:r>
              <a:rPr lang="en-US" sz="2600" dirty="0" smtClean="0"/>
              <a:t>Adult Heart Transplants </a:t>
            </a:r>
            <a:r>
              <a:rPr lang="en-US" sz="2800" dirty="0" smtClean="0"/>
              <a:t/>
            </a:r>
            <a:br>
              <a:rPr lang="en-US" sz="2800" dirty="0" smtClean="0"/>
            </a:br>
            <a:r>
              <a:rPr lang="en-US" sz="2400" dirty="0" smtClean="0"/>
              <a:t>Relative Incidence of Leading Causes of Death</a:t>
            </a:r>
            <a:r>
              <a:rPr lang="en-US" sz="2800" dirty="0" smtClean="0"/>
              <a:t/>
            </a:r>
            <a:br>
              <a:rPr lang="en-US" sz="2800" dirty="0" smtClean="0"/>
            </a:br>
            <a:r>
              <a:rPr lang="en-US" sz="2000" dirty="0" smtClean="0"/>
              <a:t>(Deaths: January 2006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76946731"/>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76800" y="6279843"/>
            <a:ext cx="4114800" cy="461665"/>
          </a:xfrm>
          <a:prstGeom prst="rect">
            <a:avLst/>
          </a:prstGeom>
          <a:noFill/>
        </p:spPr>
        <p:txBody>
          <a:bodyPr wrap="square" rtlCol="0">
            <a:spAutoFit/>
          </a:bodyPr>
          <a:lstStyle/>
          <a:p>
            <a:r>
              <a:rPr lang="en-US" sz="1200" b="1" dirty="0">
                <a:solidFill>
                  <a:srgbClr val="FFFF00"/>
                </a:solidFill>
              </a:rPr>
              <a:t>Since only leading causes of death are shown, sum of percentages for each time period is less </a:t>
            </a:r>
            <a:r>
              <a:rPr lang="en-US" sz="1200" b="1">
                <a:solidFill>
                  <a:srgbClr val="FFFF00"/>
                </a:solidFill>
              </a:rPr>
              <a:t>than 100%. </a:t>
            </a:r>
            <a:endParaRPr lang="en-US" sz="1200" b="1" dirty="0">
              <a:solidFill>
                <a:srgbClr val="FFFF00"/>
              </a:solidFill>
            </a:endParaRPr>
          </a:p>
        </p:txBody>
      </p:sp>
      <p:grpSp>
        <p:nvGrpSpPr>
          <p:cNvPr id="3"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sz="2600" dirty="0" smtClean="0"/>
              <a:t>Adult Heart Transplants</a:t>
            </a:r>
            <a:r>
              <a:rPr lang="en-US" sz="2800" dirty="0" smtClean="0"/>
              <a:t/>
            </a:r>
            <a:br>
              <a:rPr lang="en-US" sz="2800" dirty="0" smtClean="0"/>
            </a:br>
            <a:r>
              <a:rPr lang="en-US" sz="2400" dirty="0" smtClean="0"/>
              <a:t>Cumulative Incidence of Leading Causes of Death</a:t>
            </a:r>
            <a:br>
              <a:rPr lang="en-US" sz="2400" dirty="0" smtClean="0"/>
            </a:br>
            <a:r>
              <a:rPr lang="en-US" sz="2000" dirty="0" smtClean="0"/>
              <a:t>(Transplants: January 2005 – June 2012)</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39903010"/>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lstStyle/>
          <a:p>
            <a:r>
              <a:rPr lang="en-US" sz="2600" dirty="0" smtClean="0"/>
              <a:t>Adult Heart Retransplants </a:t>
            </a:r>
            <a:r>
              <a:rPr lang="en-US" sz="2800" dirty="0" smtClean="0"/>
              <a:t/>
            </a:r>
            <a:br>
              <a:rPr lang="en-US" sz="2800" dirty="0" smtClean="0"/>
            </a:br>
            <a:r>
              <a:rPr lang="en-US" sz="2400" dirty="0" smtClean="0"/>
              <a:t>Relative Incidence of Leading Causes of Death for Retransplants </a:t>
            </a:r>
            <a:r>
              <a:rPr lang="en-US" sz="2000" dirty="0" smtClean="0"/>
              <a:t>(Deaths: January 1994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66566941"/>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00600" y="6174863"/>
            <a:ext cx="4191000" cy="461665"/>
          </a:xfrm>
          <a:prstGeom prst="rect">
            <a:avLst/>
          </a:prstGeom>
          <a:noFill/>
        </p:spPr>
        <p:txBody>
          <a:bodyPr wrap="square" rtlCol="0">
            <a:spAutoFit/>
          </a:bodyPr>
          <a:lstStyle/>
          <a:p>
            <a:r>
              <a:rPr lang="en-US" sz="1200" b="1" dirty="0">
                <a:solidFill>
                  <a:srgbClr val="FFFF00"/>
                </a:solidFill>
              </a:rPr>
              <a:t>Since only leading causes of death are shown, sum of percentages for each time period is less </a:t>
            </a:r>
            <a:r>
              <a:rPr lang="en-US" sz="1200" b="1">
                <a:solidFill>
                  <a:srgbClr val="FFFF00"/>
                </a:solidFill>
              </a:rPr>
              <a:t>than 100%. </a:t>
            </a:r>
            <a:endParaRPr lang="en-US" sz="1200" b="1" dirty="0">
              <a:solidFill>
                <a:srgbClr val="FFFF00"/>
              </a:solidFill>
            </a:endParaRPr>
          </a:p>
        </p:txBody>
      </p:sp>
      <p:grpSp>
        <p:nvGrpSpPr>
          <p:cNvPr id="3"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sz="2600" dirty="0" smtClean="0"/>
              <a:t>Adult Heart Retransplants</a:t>
            </a:r>
            <a:r>
              <a:rPr lang="en-US" sz="2800" dirty="0" smtClean="0"/>
              <a:t/>
            </a:r>
            <a:br>
              <a:rPr lang="en-US" sz="2800" dirty="0" smtClean="0"/>
            </a:br>
            <a:r>
              <a:rPr lang="en-US" sz="2400" dirty="0" smtClean="0"/>
              <a:t>Cumulative Incidence of Leading Causes of Death</a:t>
            </a:r>
            <a:br>
              <a:rPr lang="en-US" sz="2400" dirty="0" smtClean="0"/>
            </a:br>
            <a:r>
              <a:rPr lang="en-US" sz="2000" dirty="0" smtClean="0"/>
              <a:t>(Retransplants: January 1994 – June 2012)</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lstStyle/>
          <a:p>
            <a:r>
              <a:rPr lang="en-US" sz="2600" dirty="0" smtClean="0"/>
              <a:t>Adult Heart Retransplants </a:t>
            </a:r>
            <a:r>
              <a:rPr lang="en-US" sz="2800" dirty="0" smtClean="0"/>
              <a:t/>
            </a:r>
            <a:br>
              <a:rPr lang="en-US" sz="2800" dirty="0" smtClean="0"/>
            </a:br>
            <a:r>
              <a:rPr lang="en-US" sz="2400" dirty="0" smtClean="0"/>
              <a:t>Relative Incidence of Leading Causes of Death for Retransplants </a:t>
            </a:r>
            <a:r>
              <a:rPr lang="en-US" sz="2000" dirty="0" smtClean="0"/>
              <a:t>(Deaths: January 2006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71884112"/>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715934" y="6240774"/>
            <a:ext cx="4267200" cy="461665"/>
          </a:xfrm>
          <a:prstGeom prst="rect">
            <a:avLst/>
          </a:prstGeom>
          <a:noFill/>
        </p:spPr>
        <p:txBody>
          <a:bodyPr wrap="square" rtlCol="0">
            <a:spAutoFit/>
          </a:bodyPr>
          <a:lstStyle/>
          <a:p>
            <a:r>
              <a:rPr lang="en-US" sz="1200" b="1" dirty="0">
                <a:solidFill>
                  <a:srgbClr val="FFFF00"/>
                </a:solidFill>
              </a:rPr>
              <a:t>Since only leading causes of death are shown, sum of percentages for each time period is less </a:t>
            </a:r>
            <a:r>
              <a:rPr lang="en-US" sz="1200" b="1">
                <a:solidFill>
                  <a:srgbClr val="FFFF00"/>
                </a:solidFill>
              </a:rPr>
              <a:t>than 100%. </a:t>
            </a:r>
            <a:endParaRPr lang="en-US" sz="1200" b="1" dirty="0">
              <a:solidFill>
                <a:srgbClr val="FFFF00"/>
              </a:solidFill>
            </a:endParaRPr>
          </a:p>
        </p:txBody>
      </p:sp>
      <p:grpSp>
        <p:nvGrpSpPr>
          <p:cNvPr id="3"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600" dirty="0" smtClean="0"/>
              <a:t>Adult Heart Transplants</a:t>
            </a:r>
            <a:r>
              <a:rPr lang="en-US" sz="2400" dirty="0" smtClean="0"/>
              <a:t/>
            </a:r>
            <a:br>
              <a:rPr lang="en-US" sz="2400" dirty="0" smtClean="0"/>
            </a:br>
            <a:r>
              <a:rPr lang="en-US" sz="2400" dirty="0" smtClean="0"/>
              <a:t> </a:t>
            </a:r>
            <a:r>
              <a:rPr lang="en-US" sz="2200" dirty="0" smtClean="0"/>
              <a:t>Cause of Death from Leading Causes by Retransplant Indication and for Primary Transplant </a:t>
            </a:r>
            <a:r>
              <a:rPr lang="en-US" sz="2000" dirty="0" smtClean="0"/>
              <a:t>(Deaths: January 1994 – June 2013)</a:t>
            </a:r>
            <a:br>
              <a:rPr lang="en-US" sz="2000" dirty="0" smtClean="0"/>
            </a:b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863620991"/>
              </p:ext>
            </p:extLst>
          </p:nvPr>
        </p:nvGraphicFramePr>
        <p:xfrm>
          <a:off x="152400" y="1371600"/>
          <a:ext cx="8763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4800600" y="6209307"/>
            <a:ext cx="4114800" cy="461665"/>
          </a:xfrm>
          <a:prstGeom prst="rect">
            <a:avLst/>
          </a:prstGeom>
          <a:noFill/>
        </p:spPr>
        <p:txBody>
          <a:bodyPr wrap="square" rtlCol="0">
            <a:spAutoFit/>
          </a:bodyPr>
          <a:lstStyle/>
          <a:p>
            <a:r>
              <a:rPr lang="en-US" sz="1200" b="1" dirty="0">
                <a:solidFill>
                  <a:srgbClr val="FFFF00"/>
                </a:solidFill>
              </a:rPr>
              <a:t>Since only leading causes of death are shown, sum of percentages for each time period is less </a:t>
            </a:r>
            <a:r>
              <a:rPr lang="en-US" sz="1200" b="1">
                <a:solidFill>
                  <a:srgbClr val="FFFF00"/>
                </a:solidFill>
              </a:rPr>
              <a:t>than 100%. </a:t>
            </a:r>
            <a:endParaRPr lang="en-US" sz="1200" b="1" dirty="0">
              <a:solidFill>
                <a:srgbClr val="FFFF00"/>
              </a:solidFill>
            </a:endParaRPr>
          </a:p>
        </p:txBody>
      </p:sp>
      <p:grpSp>
        <p:nvGrpSpPr>
          <p:cNvPr id="3"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Adult Heart Retransplants</a:t>
            </a:r>
            <a:r>
              <a:rPr lang="en-US" sz="3600" dirty="0" smtClean="0"/>
              <a:t/>
            </a:r>
            <a:br>
              <a:rPr lang="en-US" sz="3600" dirty="0" smtClean="0"/>
            </a:br>
            <a:r>
              <a:rPr lang="en-US" sz="2400" dirty="0" smtClean="0"/>
              <a:t>Indication by Inter-Transplant Interval </a:t>
            </a:r>
            <a:r>
              <a:rPr lang="en-US" sz="2800" dirty="0" smtClean="0"/>
              <a:t/>
            </a:r>
            <a:br>
              <a:rPr lang="en-US" sz="2800" dirty="0" smtClean="0"/>
            </a:br>
            <a:r>
              <a:rPr lang="en-US" sz="2400" dirty="0" smtClean="0"/>
              <a:t>(</a:t>
            </a:r>
            <a:r>
              <a:rPr lang="en-US" sz="2000" dirty="0" smtClean="0"/>
              <a:t>Retransplants: January 2006 – June 2013)</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90760776"/>
              </p:ext>
            </p:extLst>
          </p:nvPr>
        </p:nvGraphicFramePr>
        <p:xfrm>
          <a:off x="304800" y="1447800"/>
          <a:ext cx="8610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4953000" y="6240774"/>
            <a:ext cx="4191000" cy="461665"/>
          </a:xfrm>
          <a:prstGeom prst="rect">
            <a:avLst/>
          </a:prstGeom>
          <a:noFill/>
        </p:spPr>
        <p:txBody>
          <a:bodyPr wrap="square" lIns="0" rIns="0" rtlCol="0">
            <a:spAutoFit/>
          </a:bodyPr>
          <a:lstStyle/>
          <a:p>
            <a:r>
              <a:rPr lang="en-US" sz="1200" b="1" dirty="0" smtClean="0">
                <a:solidFill>
                  <a:srgbClr val="FFFF00"/>
                </a:solidFill>
              </a:rPr>
              <a:t>For some retransplants diagnosis of retransplant is reported </a:t>
            </a:r>
            <a:endParaRPr lang="en-US" sz="1200" b="1" dirty="0">
              <a:solidFill>
                <a:srgbClr val="FFFF00"/>
              </a:solidFill>
            </a:endParaRPr>
          </a:p>
        </p:txBody>
      </p:sp>
      <p:sp>
        <p:nvSpPr>
          <p:cNvPr id="12" name="TextBox 11"/>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Adult Heart Transplants</a:t>
            </a:r>
            <a:r>
              <a:rPr lang="en-US" sz="2800" dirty="0" smtClean="0">
                <a:solidFill>
                  <a:srgbClr val="FFFF00"/>
                </a:solidFill>
              </a:rPr>
              <a:t/>
            </a:r>
            <a:br>
              <a:rPr lang="en-US" sz="2800" dirty="0" smtClean="0">
                <a:solidFill>
                  <a:srgbClr val="FFFF00"/>
                </a:solidFill>
              </a:rPr>
            </a:br>
            <a:r>
              <a:rPr lang="en-US" sz="2400" dirty="0" smtClean="0"/>
              <a:t>Kaplan-Meier Survival by PRA Group</a:t>
            </a:r>
            <a:br>
              <a:rPr lang="en-US" sz="2400" dirty="0" smtClean="0"/>
            </a:br>
            <a:r>
              <a:rPr lang="en-US" sz="2000" dirty="0" smtClean="0"/>
              <a:t>(Transplants: January 2006 – June 2012)</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5240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581400" y="4191000"/>
            <a:ext cx="4724400" cy="523220"/>
          </a:xfrm>
          <a:prstGeom prst="rect">
            <a:avLst/>
          </a:prstGeom>
          <a:solidFill>
            <a:srgbClr val="000000"/>
          </a:solidFill>
        </p:spPr>
        <p:txBody>
          <a:bodyPr wrap="square" rtlCol="0">
            <a:spAutoFit/>
          </a:bodyPr>
          <a:lstStyle/>
          <a:p>
            <a:r>
              <a:rPr lang="en-US" sz="1400" b="1" dirty="0">
                <a:solidFill>
                  <a:srgbClr val="FFFF00"/>
                </a:solidFill>
              </a:rPr>
              <a:t>No pair-wise comparisons were significant at p &lt; 0.05 except 0% vs</a:t>
            </a:r>
            <a:r>
              <a:rPr lang="en-US" sz="1400" b="1">
                <a:solidFill>
                  <a:srgbClr val="FFFF00"/>
                </a:solidFill>
              </a:rPr>
              <a:t>. 40-79%. </a:t>
            </a:r>
            <a:endParaRPr lang="en-US" sz="1400" b="1" dirty="0">
              <a:solidFill>
                <a:srgbClr val="FFFF00"/>
              </a:solidFill>
            </a:endParaRPr>
          </a:p>
        </p:txBody>
      </p:sp>
      <p:sp>
        <p:nvSpPr>
          <p:cNvPr id="10" name="TextBox 9"/>
          <p:cNvSpPr txBox="1"/>
          <p:nvPr/>
        </p:nvSpPr>
        <p:spPr>
          <a:xfrm>
            <a:off x="4800600" y="6240774"/>
            <a:ext cx="4114800" cy="461665"/>
          </a:xfrm>
          <a:prstGeom prst="rect">
            <a:avLst/>
          </a:prstGeom>
          <a:noFill/>
          <a:ln>
            <a:solidFill>
              <a:srgbClr val="000000"/>
            </a:solidFill>
          </a:ln>
        </p:spPr>
        <p:txBody>
          <a:bodyPr wrap="square" rtlCol="0">
            <a:spAutoFit/>
          </a:bodyPr>
          <a:lstStyle/>
          <a:p>
            <a:r>
              <a:rPr lang="en-US" sz="1200" b="1" dirty="0">
                <a:solidFill>
                  <a:srgbClr val="FFFF00"/>
                </a:solidFill>
              </a:rPr>
              <a:t>If Class I and Class II values were reported separately, </a:t>
            </a:r>
            <a:r>
              <a:rPr lang="en-US" sz="1200" b="1">
                <a:solidFill>
                  <a:srgbClr val="FFFF00"/>
                </a:solidFill>
              </a:rPr>
              <a:t>the greater </a:t>
            </a:r>
            <a:r>
              <a:rPr lang="en-US" sz="1200" b="1" smtClean="0">
                <a:solidFill>
                  <a:srgbClr val="FFFF00"/>
                </a:solidFill>
              </a:rPr>
              <a:t>of </a:t>
            </a:r>
            <a:r>
              <a:rPr lang="en-US" sz="1200" b="1" dirty="0">
                <a:solidFill>
                  <a:srgbClr val="FFFF00"/>
                </a:solidFill>
              </a:rPr>
              <a:t>the two values was used.</a:t>
            </a:r>
            <a:endParaRPr lang="en-US" dirty="0"/>
          </a:p>
        </p:txBody>
      </p:sp>
      <p:grpSp>
        <p:nvGrpSpPr>
          <p:cNvPr id="3"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1" name="TextBox 10"/>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381000" y="1524000"/>
            <a:ext cx="8458200" cy="4267200"/>
          </a:xfrm>
        </p:spPr>
        <p:txBody>
          <a:bodyPr lIns="9144" rIns="9144"/>
          <a:lstStyle/>
          <a:p>
            <a:pPr>
              <a:lnSpc>
                <a:spcPct val="120000"/>
              </a:lnSpc>
            </a:pPr>
            <a:r>
              <a:rPr lang="en-US" sz="2800" b="1" dirty="0" smtClean="0"/>
              <a:t>Functional status: slide 142 and 145</a:t>
            </a:r>
          </a:p>
          <a:p>
            <a:pPr>
              <a:lnSpc>
                <a:spcPct val="120000"/>
              </a:lnSpc>
            </a:pPr>
            <a:r>
              <a:rPr lang="en-US" sz="2800" b="1" dirty="0" smtClean="0"/>
              <a:t>Employment: slides 143-144 and 146-147</a:t>
            </a:r>
          </a:p>
          <a:p>
            <a:pPr>
              <a:lnSpc>
                <a:spcPct val="120000"/>
              </a:lnSpc>
            </a:pPr>
            <a:r>
              <a:rPr lang="en-US" sz="2800" b="1" dirty="0" smtClean="0"/>
              <a:t>Hospitalization: slide 148</a:t>
            </a:r>
          </a:p>
          <a:p>
            <a:pPr>
              <a:lnSpc>
                <a:spcPct val="120000"/>
              </a:lnSpc>
            </a:pPr>
            <a:r>
              <a:rPr lang="en-US" sz="2800" b="1" dirty="0" smtClean="0"/>
              <a:t>CAV: slides 149-156</a:t>
            </a:r>
          </a:p>
          <a:p>
            <a:pPr>
              <a:lnSpc>
                <a:spcPct val="120000"/>
              </a:lnSpc>
            </a:pPr>
            <a:r>
              <a:rPr lang="en-US" sz="2800" b="1" dirty="0" smtClean="0"/>
              <a:t>Renal dysfunction: slides 149-151 and 157-159</a:t>
            </a:r>
          </a:p>
          <a:p>
            <a:pPr>
              <a:lnSpc>
                <a:spcPct val="120000"/>
              </a:lnSpc>
            </a:pPr>
            <a:r>
              <a:rPr lang="en-US" sz="2800" b="1" dirty="0" smtClean="0"/>
              <a:t>Malignancy: slides 160-169</a:t>
            </a:r>
          </a:p>
          <a:p>
            <a:pPr>
              <a:lnSpc>
                <a:spcPct val="120000"/>
              </a:lnSpc>
            </a:pPr>
            <a:r>
              <a:rPr lang="en-US" sz="2800" b="1" dirty="0" smtClean="0"/>
              <a:t>Other morbidities: slides 149-151</a:t>
            </a:r>
          </a:p>
          <a:p>
            <a:pPr>
              <a:lnSpc>
                <a:spcPct val="120000"/>
              </a:lnSpc>
            </a:pPr>
            <a:endParaRPr lang="en-US" sz="2800" b="1" dirty="0" smtClean="0"/>
          </a:p>
          <a:p>
            <a:endParaRPr lang="en-US" sz="3600" dirty="0"/>
          </a:p>
        </p:txBody>
      </p:sp>
      <p:sp>
        <p:nvSpPr>
          <p:cNvPr id="13" name="Title 1"/>
          <p:cNvSpPr txBox="1">
            <a:spLocks/>
          </p:cNvSpPr>
          <p:nvPr/>
        </p:nvSpPr>
        <p:spPr bwMode="auto">
          <a:xfrm>
            <a:off x="304800" y="304801"/>
            <a:ext cx="8839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tx1"/>
                </a:solidFill>
                <a:effectLst/>
                <a:uLnTx/>
                <a:uFillTx/>
                <a:latin typeface="+mj-lt"/>
                <a:ea typeface="+mj-ea"/>
                <a:cs typeface="+mj-cs"/>
              </a:rPr>
              <a:t>Morbidity:</a:t>
            </a:r>
            <a:endParaRPr kumimoji="0" lang="en-US" sz="4000" b="1" i="0" u="none" strike="noStrike" kern="0" cap="none" spc="0" normalizeH="0" baseline="0" noProof="0" dirty="0">
              <a:ln>
                <a:noFill/>
              </a:ln>
              <a:solidFill>
                <a:schemeClr val="tx1"/>
              </a:solidFill>
              <a:effectLst/>
              <a:uLnTx/>
              <a:uFillTx/>
              <a:latin typeface="+mj-lt"/>
              <a:ea typeface="+mj-ea"/>
              <a:cs typeface="+mj-cs"/>
            </a:endParaRPr>
          </a:p>
        </p:txBody>
      </p:sp>
      <p:grpSp>
        <p:nvGrpSpPr>
          <p:cNvPr id="2"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3"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extLst>
      <p:ext uri="{BB962C8B-B14F-4D97-AF65-F5344CB8AC3E}">
        <p14:creationId xmlns:p14="http://schemas.microsoft.com/office/powerpoint/2010/main" val="78019947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Heart Transplants</a:t>
            </a:r>
            <a:r>
              <a:rPr lang="en-US" sz="2400" dirty="0" smtClean="0"/>
              <a:t/>
            </a:r>
            <a:br>
              <a:rPr lang="en-US" sz="2400" dirty="0" smtClean="0"/>
            </a:br>
            <a:r>
              <a:rPr lang="en-US" sz="2400" dirty="0" smtClean="0"/>
              <a:t>Functional Status of Surviving Recipients by </a:t>
            </a:r>
            <a:r>
              <a:rPr lang="en-US" sz="2400" kern="1200" dirty="0" smtClean="0"/>
              <a:t>Karnofsky Score (</a:t>
            </a:r>
            <a:r>
              <a:rPr lang="en-US" sz="2000" dirty="0" smtClean="0"/>
              <a:t>Follow-ups: January 2006 – June 2013)</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505368923"/>
              </p:ext>
            </p:extLst>
          </p:nvPr>
        </p:nvGraphicFramePr>
        <p:xfrm>
          <a:off x="152400" y="1600200"/>
          <a:ext cx="87630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600" dirty="0" smtClean="0"/>
              <a:t>Adult Heart Transplants</a:t>
            </a:r>
            <a:r>
              <a:rPr lang="en-US" sz="2400" dirty="0" smtClean="0"/>
              <a:t/>
            </a:r>
            <a:br>
              <a:rPr lang="en-US" sz="2400" dirty="0" smtClean="0"/>
            </a:br>
            <a:r>
              <a:rPr lang="en-US" sz="2400" dirty="0" smtClean="0"/>
              <a:t>Employment Status of Surviving Recipients </a:t>
            </a:r>
            <a:br>
              <a:rPr lang="en-US" sz="2400" dirty="0" smtClean="0"/>
            </a:br>
            <a:r>
              <a:rPr lang="en-US" sz="2000" dirty="0" smtClean="0"/>
              <a:t>(Follow-ups: January 2000 – June 2013)</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610055164"/>
              </p:ext>
            </p:extLst>
          </p:nvPr>
        </p:nvGraphicFramePr>
        <p:xfrm>
          <a:off x="152400" y="1524000"/>
          <a:ext cx="8763000" cy="44958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Heart Transplants</a:t>
            </a:r>
            <a:r>
              <a:rPr lang="en-US" sz="2400" dirty="0" smtClean="0"/>
              <a:t/>
            </a:r>
            <a:br>
              <a:rPr lang="en-US" sz="2400" dirty="0" smtClean="0"/>
            </a:br>
            <a:r>
              <a:rPr lang="en-US" sz="2400" dirty="0" smtClean="0"/>
              <a:t>Employment Status of Surviving Recipients</a:t>
            </a:r>
            <a:br>
              <a:rPr lang="en-US" sz="2400" dirty="0" smtClean="0"/>
            </a:br>
            <a:r>
              <a:rPr lang="en-US" sz="2000" dirty="0" smtClean="0"/>
              <a:t>Age at Follow-up: 25-60 Years </a:t>
            </a:r>
            <a:r>
              <a:rPr lang="en-US" sz="2400" dirty="0" smtClean="0"/>
              <a:t/>
            </a:r>
            <a:br>
              <a:rPr lang="en-US" sz="2400" dirty="0" smtClean="0"/>
            </a:br>
            <a:r>
              <a:rPr lang="en-US" sz="2000" dirty="0" smtClean="0"/>
              <a:t>(Follow-ups: January 2000 – June 2013)</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766586320"/>
              </p:ext>
            </p:extLst>
          </p:nvPr>
        </p:nvGraphicFramePr>
        <p:xfrm>
          <a:off x="152400" y="1524000"/>
          <a:ext cx="8763000" cy="44196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Heart </a:t>
            </a:r>
            <a:r>
              <a:rPr lang="en-US" sz="2600" dirty="0"/>
              <a:t>T</a:t>
            </a:r>
            <a:r>
              <a:rPr lang="en-US" sz="2600" dirty="0" smtClean="0"/>
              <a:t>ransplants</a:t>
            </a:r>
            <a:r>
              <a:rPr lang="en-US" sz="2400" dirty="0" smtClean="0"/>
              <a:t/>
            </a:r>
            <a:br>
              <a:rPr lang="en-US" sz="2400" dirty="0" smtClean="0"/>
            </a:br>
            <a:r>
              <a:rPr lang="en-US" sz="2400" dirty="0" smtClean="0"/>
              <a:t>Functional Status of Surviving Recipients by </a:t>
            </a:r>
            <a:r>
              <a:rPr lang="en-US" sz="2400" kern="1200" dirty="0" err="1" smtClean="0"/>
              <a:t>Karnofsky</a:t>
            </a:r>
            <a:r>
              <a:rPr lang="en-US" sz="2400" kern="1200" dirty="0" smtClean="0"/>
              <a:t> Score and Transplant Type (</a:t>
            </a:r>
            <a:r>
              <a:rPr lang="en-US" sz="2000" dirty="0" smtClean="0"/>
              <a:t>Follow-ups: January 2006 – June 2013)</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4262702165"/>
              </p:ext>
            </p:extLst>
          </p:nvPr>
        </p:nvGraphicFramePr>
        <p:xfrm>
          <a:off x="152400" y="1600200"/>
          <a:ext cx="87630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600" dirty="0" smtClean="0"/>
              <a:t>Adult Heart Transplants</a:t>
            </a:r>
            <a:r>
              <a:rPr lang="en-US" sz="2400" dirty="0" smtClean="0"/>
              <a:t/>
            </a:r>
            <a:br>
              <a:rPr lang="en-US" sz="2400" dirty="0" smtClean="0"/>
            </a:br>
            <a:r>
              <a:rPr lang="en-US" sz="2400" dirty="0" smtClean="0"/>
              <a:t>Employment Status of Surviving Recipients by Transplant Type </a:t>
            </a:r>
            <a:r>
              <a:rPr lang="en-US" sz="2000" dirty="0" smtClean="0"/>
              <a:t>(Follow-ups: January 2000 – June 2013)</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338305404"/>
              </p:ext>
            </p:extLst>
          </p:nvPr>
        </p:nvGraphicFramePr>
        <p:xfrm>
          <a:off x="152400" y="1523999"/>
          <a:ext cx="8763000" cy="4622799"/>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7"/>
          <p:cNvGrpSpPr/>
          <p:nvPr/>
        </p:nvGrpSpPr>
        <p:grpSpPr>
          <a:xfrm>
            <a:off x="0" y="6146799"/>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Heart </a:t>
            </a:r>
            <a:r>
              <a:rPr lang="en-US" sz="2600" dirty="0"/>
              <a:t>T</a:t>
            </a:r>
            <a:r>
              <a:rPr lang="en-US" sz="2600" dirty="0" smtClean="0"/>
              <a:t>ransplants</a:t>
            </a:r>
            <a:r>
              <a:rPr lang="en-US" sz="2400" dirty="0" smtClean="0"/>
              <a:t/>
            </a:r>
            <a:br>
              <a:rPr lang="en-US" sz="2400" dirty="0" smtClean="0"/>
            </a:br>
            <a:r>
              <a:rPr lang="en-US" sz="2300" dirty="0" smtClean="0"/>
              <a:t>Employment Status of Surviving </a:t>
            </a:r>
            <a:r>
              <a:rPr lang="en-US" sz="2300" dirty="0"/>
              <a:t>Recipients by T</a:t>
            </a:r>
            <a:r>
              <a:rPr lang="en-US" sz="2300" dirty="0" smtClean="0"/>
              <a:t>ransplant Type</a:t>
            </a:r>
            <a:r>
              <a:rPr lang="en-US" sz="2400" dirty="0" smtClean="0"/>
              <a:t/>
            </a:r>
            <a:br>
              <a:rPr lang="en-US" sz="2400" dirty="0" smtClean="0"/>
            </a:br>
            <a:r>
              <a:rPr lang="en-US" sz="2000" dirty="0" smtClean="0"/>
              <a:t>Age at Follow-up: 25-60 Years </a:t>
            </a:r>
            <a:r>
              <a:rPr lang="en-US" sz="2400" dirty="0" smtClean="0"/>
              <a:t/>
            </a:r>
            <a:br>
              <a:rPr lang="en-US" sz="2400" dirty="0" smtClean="0"/>
            </a:br>
            <a:r>
              <a:rPr lang="en-US" sz="2000" dirty="0" smtClean="0"/>
              <a:t>(Follow-ups: January 2000 – June 2013)</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809602590"/>
              </p:ext>
            </p:extLst>
          </p:nvPr>
        </p:nvGraphicFramePr>
        <p:xfrm>
          <a:off x="152400" y="1523999"/>
          <a:ext cx="8763000" cy="4716781"/>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7"/>
          <p:cNvGrpSpPr/>
          <p:nvPr/>
        </p:nvGrpSpPr>
        <p:grpSpPr>
          <a:xfrm>
            <a:off x="0" y="6146799"/>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95400"/>
          </a:xfrm>
        </p:spPr>
        <p:txBody>
          <a:bodyPr/>
          <a:lstStyle/>
          <a:p>
            <a:r>
              <a:rPr lang="en-US" sz="2600" dirty="0" smtClean="0"/>
              <a:t>Adult Heart Transplants</a:t>
            </a:r>
            <a:r>
              <a:rPr lang="en-US" sz="2400" dirty="0" smtClean="0"/>
              <a:t/>
            </a:r>
            <a:br>
              <a:rPr lang="en-US" sz="2400" dirty="0" smtClean="0"/>
            </a:br>
            <a:r>
              <a:rPr lang="en-US" sz="2400" dirty="0" err="1" smtClean="0"/>
              <a:t>Rehospitalization</a:t>
            </a:r>
            <a:r>
              <a:rPr lang="en-US" sz="2400" dirty="0" smtClean="0"/>
              <a:t> Post Transplant of Surviving Recipients </a:t>
            </a:r>
            <a:br>
              <a:rPr lang="en-US" sz="2400" dirty="0" smtClean="0"/>
            </a:br>
            <a:r>
              <a:rPr lang="en-US" sz="2000" dirty="0" smtClean="0"/>
              <a:t>(Follow-ups: January 2000 – June 2013)</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028898642"/>
              </p:ext>
            </p:extLst>
          </p:nvPr>
        </p:nvGraphicFramePr>
        <p:xfrm>
          <a:off x="152400" y="1524000"/>
          <a:ext cx="8763000" cy="44958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7"/>
          <p:cNvGrpSpPr/>
          <p:nvPr/>
        </p:nvGrpSpPr>
        <p:grpSpPr>
          <a:xfrm>
            <a:off x="0" y="6146799"/>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Adult Heart Transplants</a:t>
            </a:r>
            <a:r>
              <a:rPr lang="en-US" sz="2400" dirty="0" smtClean="0"/>
              <a:t/>
            </a:r>
            <a:br>
              <a:rPr lang="en-US" sz="2400" dirty="0" smtClean="0"/>
            </a:br>
            <a:r>
              <a:rPr lang="en-US" sz="2400" dirty="0" smtClean="0"/>
              <a:t>Cumulative Morbidity Rates in </a:t>
            </a:r>
            <a:r>
              <a:rPr lang="en-US" sz="2400" u="sng" dirty="0" smtClean="0"/>
              <a:t>Survivors</a:t>
            </a:r>
            <a:r>
              <a:rPr lang="en-US" sz="2400" dirty="0" smtClean="0"/>
              <a:t> within 1, 5 and 10 Years Post Transplant </a:t>
            </a:r>
            <a:r>
              <a:rPr lang="en-US" sz="2000" dirty="0" smtClean="0"/>
              <a:t>(Follow-ups: January 1995 – June 2013)</a:t>
            </a:r>
            <a:endParaRPr lang="en-US" sz="2000" dirty="0"/>
          </a:p>
        </p:txBody>
      </p:sp>
      <p:graphicFrame>
        <p:nvGraphicFramePr>
          <p:cNvPr id="13" name="Content Placeholder 12"/>
          <p:cNvGraphicFramePr>
            <a:graphicFrameLocks noGrp="1"/>
          </p:cNvGraphicFramePr>
          <p:nvPr>
            <p:ph idx="1"/>
          </p:nvPr>
        </p:nvGraphicFramePr>
        <p:xfrm>
          <a:off x="228598" y="1524000"/>
          <a:ext cx="8763002" cy="4267200"/>
        </p:xfrm>
        <a:graphic>
          <a:graphicData uri="http://schemas.openxmlformats.org/drawingml/2006/table">
            <a:tbl>
              <a:tblPr bandRow="1">
                <a:tableStyleId>{5C22544A-7EE6-4342-B048-85BDC9FD1C3A}</a:tableStyleId>
              </a:tblPr>
              <a:tblGrid>
                <a:gridCol w="3048002"/>
                <a:gridCol w="838200"/>
                <a:gridCol w="1066800"/>
                <a:gridCol w="914400"/>
                <a:gridCol w="990600"/>
                <a:gridCol w="952500"/>
                <a:gridCol w="952500"/>
              </a:tblGrid>
              <a:tr h="967600">
                <a:tc>
                  <a:txBody>
                    <a:bodyPr/>
                    <a:lstStyle/>
                    <a:p>
                      <a:pPr marL="0" marR="0" algn="ctr">
                        <a:spcBef>
                          <a:spcPts val="0"/>
                        </a:spcBef>
                        <a:spcAft>
                          <a:spcPts val="0"/>
                        </a:spcAft>
                      </a:pPr>
                      <a:r>
                        <a:rPr lang="en-US" sz="1300" b="1" u="none" strike="noStrike" dirty="0">
                          <a:solidFill>
                            <a:srgbClr val="FFFF00"/>
                          </a:solidFill>
                          <a:latin typeface="+mn-lt"/>
                          <a:ea typeface="Times New Roman"/>
                          <a:cs typeface="Times New Roman"/>
                        </a:rPr>
                        <a:t>Outcome</a:t>
                      </a:r>
                      <a:endParaRPr lang="en-US" sz="13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a:solidFill>
                            <a:srgbClr val="FFFF00"/>
                          </a:solidFill>
                          <a:latin typeface="+mn-lt"/>
                          <a:ea typeface="Times New Roman"/>
                          <a:cs typeface="Times New Roman"/>
                        </a:rPr>
                        <a:t>Within </a:t>
                      </a:r>
                      <a:endParaRPr lang="en-US" sz="13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300" b="1" u="sng" strike="noStrike" dirty="0" smtClean="0">
                          <a:solidFill>
                            <a:srgbClr val="FFFF00"/>
                          </a:solidFill>
                          <a:latin typeface="+mn-lt"/>
                          <a:ea typeface="Times New Roman"/>
                          <a:cs typeface="Times New Roman"/>
                        </a:rPr>
                        <a:t>1 </a:t>
                      </a:r>
                      <a:r>
                        <a:rPr lang="en-US" sz="1300" b="1" u="sng" strike="noStrike" dirty="0">
                          <a:solidFill>
                            <a:srgbClr val="FFFF00"/>
                          </a:solidFill>
                          <a:latin typeface="+mn-lt"/>
                          <a:ea typeface="Times New Roman"/>
                          <a:cs typeface="Times New Roman"/>
                        </a:rPr>
                        <a:t>Year</a:t>
                      </a:r>
                      <a:endParaRPr lang="en-US" sz="1300" b="1" u="sng" dirty="0">
                        <a:solidFill>
                          <a:srgbClr val="FFFF00"/>
                        </a:solidFill>
                        <a:latin typeface="+mn-lt"/>
                        <a:ea typeface="Times New Roman"/>
                        <a:cs typeface="Times New Roman"/>
                      </a:endParaRPr>
                    </a:p>
                  </a:txBody>
                  <a:tcPr marL="9144" marR="9144"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a:solidFill>
                            <a:srgbClr val="FFFF00"/>
                          </a:solidFill>
                          <a:latin typeface="+mn-lt"/>
                          <a:ea typeface="Times New Roman"/>
                          <a:cs typeface="Times New Roman"/>
                        </a:rPr>
                        <a:t>Total </a:t>
                      </a:r>
                      <a:r>
                        <a:rPr lang="en-US" sz="1300" b="1" u="none" strike="noStrike" dirty="0" smtClean="0">
                          <a:solidFill>
                            <a:srgbClr val="FFFF00"/>
                          </a:solidFill>
                          <a:latin typeface="+mn-lt"/>
                          <a:ea typeface="Times New Roman"/>
                          <a:cs typeface="Times New Roman"/>
                        </a:rPr>
                        <a:t>N </a:t>
                      </a:r>
                      <a:r>
                        <a:rPr lang="en-US" sz="1300" b="1" u="none" strike="noStrike" dirty="0">
                          <a:solidFill>
                            <a:srgbClr val="FFFF00"/>
                          </a:solidFill>
                          <a:latin typeface="+mn-lt"/>
                          <a:ea typeface="Times New Roman"/>
                          <a:cs typeface="Times New Roman"/>
                        </a:rPr>
                        <a:t>with </a:t>
                      </a:r>
                      <a:r>
                        <a:rPr lang="en-US" sz="1300" b="1" u="sng" strike="noStrike" dirty="0">
                          <a:solidFill>
                            <a:srgbClr val="FFFF00"/>
                          </a:solidFill>
                          <a:latin typeface="+mn-lt"/>
                          <a:ea typeface="Times New Roman"/>
                          <a:cs typeface="Times New Roman"/>
                        </a:rPr>
                        <a:t>known response</a:t>
                      </a:r>
                      <a:endParaRPr lang="en-US" sz="1300" b="1" u="sng" dirty="0">
                        <a:solidFill>
                          <a:srgbClr val="FFFF00"/>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smtClean="0">
                          <a:solidFill>
                            <a:srgbClr val="FFFF00"/>
                          </a:solidFill>
                          <a:latin typeface="+mn-lt"/>
                          <a:ea typeface="Times New Roman"/>
                          <a:cs typeface="Times New Roman"/>
                        </a:rPr>
                        <a:t>Within </a:t>
                      </a:r>
                    </a:p>
                    <a:p>
                      <a:pPr marL="0" marR="0" algn="ctr">
                        <a:spcBef>
                          <a:spcPts val="0"/>
                        </a:spcBef>
                        <a:spcAft>
                          <a:spcPts val="0"/>
                        </a:spcAft>
                      </a:pPr>
                      <a:r>
                        <a:rPr lang="en-US" sz="1300" b="1" u="sng" strike="noStrike" dirty="0" smtClean="0">
                          <a:solidFill>
                            <a:srgbClr val="FFFF00"/>
                          </a:solidFill>
                          <a:latin typeface="+mn-lt"/>
                          <a:ea typeface="Times New Roman"/>
                          <a:cs typeface="Times New Roman"/>
                        </a:rPr>
                        <a:t>5 Years</a:t>
                      </a:r>
                      <a:endParaRPr lang="en-US" sz="1300" b="1" u="sng" dirty="0" smtClean="0">
                        <a:solidFill>
                          <a:srgbClr val="FFFF00"/>
                        </a:solidFill>
                        <a:latin typeface="+mn-lt"/>
                        <a:ea typeface="Times New Roman"/>
                        <a:cs typeface="Times New Roman"/>
                      </a:endParaRPr>
                    </a:p>
                    <a:p>
                      <a:pPr marL="0" marR="0" algn="ctr">
                        <a:spcBef>
                          <a:spcPts val="0"/>
                        </a:spcBef>
                        <a:spcAft>
                          <a:spcPts val="0"/>
                        </a:spcAft>
                      </a:pPr>
                      <a:endParaRPr lang="en-US" sz="1300" b="1" u="sng" dirty="0">
                        <a:solidFill>
                          <a:srgbClr val="FFFF00"/>
                        </a:solidFill>
                        <a:latin typeface="+mn-lt"/>
                        <a:ea typeface="Times New Roman"/>
                        <a:cs typeface="Times New Roman"/>
                      </a:endParaRPr>
                    </a:p>
                  </a:txBody>
                  <a:tcPr marL="9144" marR="9144"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u="none" strike="noStrike" dirty="0" smtClean="0">
                          <a:solidFill>
                            <a:srgbClr val="FFFF00"/>
                          </a:solidFill>
                          <a:latin typeface="+mn-lt"/>
                          <a:ea typeface="Times New Roman"/>
                          <a:cs typeface="Times New Roman"/>
                        </a:rPr>
                        <a:t>Total N with </a:t>
                      </a:r>
                      <a:r>
                        <a:rPr lang="en-US" sz="1300" b="1" u="sng" strike="noStrike" dirty="0" smtClean="0">
                          <a:solidFill>
                            <a:srgbClr val="FFFF00"/>
                          </a:solidFill>
                          <a:latin typeface="+mn-lt"/>
                          <a:ea typeface="Times New Roman"/>
                          <a:cs typeface="Times New Roman"/>
                        </a:rPr>
                        <a:t>known response</a:t>
                      </a:r>
                      <a:endParaRPr lang="en-US" sz="1300" b="1" u="sng" dirty="0" smtClean="0">
                        <a:solidFill>
                          <a:srgbClr val="FFFF00"/>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smtClean="0">
                          <a:solidFill>
                            <a:srgbClr val="FFFF00"/>
                          </a:solidFill>
                          <a:latin typeface="+mn-lt"/>
                          <a:ea typeface="Times New Roman"/>
                          <a:cs typeface="Times New Roman"/>
                        </a:rPr>
                        <a:t>Within </a:t>
                      </a:r>
                    </a:p>
                    <a:p>
                      <a:pPr marL="0" marR="0" algn="ctr">
                        <a:spcBef>
                          <a:spcPts val="0"/>
                        </a:spcBef>
                        <a:spcAft>
                          <a:spcPts val="0"/>
                        </a:spcAft>
                      </a:pPr>
                      <a:r>
                        <a:rPr lang="en-US" sz="1300" b="1" u="sng" strike="noStrike" dirty="0" smtClean="0">
                          <a:solidFill>
                            <a:srgbClr val="FFFF00"/>
                          </a:solidFill>
                          <a:latin typeface="+mn-lt"/>
                          <a:ea typeface="Times New Roman"/>
                          <a:cs typeface="Times New Roman"/>
                        </a:rPr>
                        <a:t>10 Years</a:t>
                      </a:r>
                      <a:endParaRPr lang="en-US" sz="1300" b="1" u="sng" dirty="0" smtClean="0">
                        <a:solidFill>
                          <a:srgbClr val="FFFF00"/>
                        </a:solidFill>
                        <a:latin typeface="+mn-lt"/>
                        <a:ea typeface="Times New Roman"/>
                        <a:cs typeface="Times New Roman"/>
                      </a:endParaRPr>
                    </a:p>
                  </a:txBody>
                  <a:tcPr marL="9144" marR="9144"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smtClean="0">
                          <a:solidFill>
                            <a:srgbClr val="FFFF00"/>
                          </a:solidFill>
                          <a:latin typeface="+mn-lt"/>
                          <a:ea typeface="Times New Roman"/>
                          <a:cs typeface="Times New Roman"/>
                        </a:rPr>
                        <a:t>Total N with </a:t>
                      </a:r>
                      <a:r>
                        <a:rPr lang="en-US" sz="1300" b="1" u="sng" strike="noStrike" dirty="0" smtClean="0">
                          <a:solidFill>
                            <a:srgbClr val="FFFF00"/>
                          </a:solidFill>
                          <a:latin typeface="+mn-lt"/>
                          <a:ea typeface="Times New Roman"/>
                          <a:cs typeface="Times New Roman"/>
                        </a:rPr>
                        <a:t>known response</a:t>
                      </a:r>
                      <a:endParaRPr lang="en-US" sz="1300" b="1" u="sng" dirty="0">
                        <a:solidFill>
                          <a:srgbClr val="FFFF00"/>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2416">
                <a:tc>
                  <a:txBody>
                    <a:bodyPr/>
                    <a:lstStyle/>
                    <a:p>
                      <a:pPr marL="0" marR="0">
                        <a:spcBef>
                          <a:spcPts val="0"/>
                        </a:spcBef>
                        <a:spcAft>
                          <a:spcPts val="0"/>
                        </a:spcAft>
                      </a:pPr>
                      <a:r>
                        <a:rPr lang="en-US" sz="1300" b="1" dirty="0" smtClean="0">
                          <a:solidFill>
                            <a:srgbClr val="FFFFFF"/>
                          </a:solidFill>
                          <a:latin typeface="+mn-lt"/>
                          <a:ea typeface="Times New Roman"/>
                          <a:cs typeface="Times New Roman"/>
                        </a:rPr>
                        <a:t>Hypertension*</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smtClean="0">
                          <a:solidFill>
                            <a:schemeClr val="tx1"/>
                          </a:solidFill>
                          <a:latin typeface="+mn-lt"/>
                        </a:rPr>
                        <a:t>71.8%</a:t>
                      </a:r>
                      <a:endParaRPr lang="en-US" sz="13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(N = 28,163)</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smtClean="0">
                          <a:solidFill>
                            <a:schemeClr val="tx1"/>
                          </a:solidFill>
                          <a:latin typeface="+mn-lt"/>
                        </a:rPr>
                        <a:t>91.7%</a:t>
                      </a:r>
                      <a:endParaRPr lang="en-US" sz="13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(N = 13,023)</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392416">
                <a:tc>
                  <a:txBody>
                    <a:bodyPr/>
                    <a:lstStyle/>
                    <a:p>
                      <a:pPr marL="0" marR="0">
                        <a:spcBef>
                          <a:spcPts val="0"/>
                        </a:spcBef>
                        <a:spcAft>
                          <a:spcPts val="0"/>
                        </a:spcAft>
                      </a:pPr>
                      <a:r>
                        <a:rPr lang="en-US" sz="1300" b="1" kern="0" dirty="0">
                          <a:solidFill>
                            <a:srgbClr val="FFFFFF"/>
                          </a:solidFill>
                          <a:latin typeface="+mn-lt"/>
                          <a:ea typeface="Times New Roman"/>
                          <a:cs typeface="Times New Roman"/>
                        </a:rPr>
                        <a:t>Renal Dysfunction</a:t>
                      </a:r>
                      <a:endParaRPr lang="en-US" sz="13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smtClean="0">
                          <a:solidFill>
                            <a:schemeClr val="tx1"/>
                          </a:solidFill>
                          <a:latin typeface="+mn-lt"/>
                        </a:rPr>
                        <a:t>25.8%</a:t>
                      </a:r>
                      <a:endParaRPr lang="en-US" sz="13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(N = 31,118)</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smtClean="0">
                          <a:solidFill>
                            <a:schemeClr val="tx1"/>
                          </a:solidFill>
                          <a:latin typeface="+mn-lt"/>
                        </a:rPr>
                        <a:t>51.7%</a:t>
                      </a:r>
                      <a:endParaRPr lang="en-US" sz="13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(N = 15,769)</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smtClean="0">
                          <a:solidFill>
                            <a:schemeClr val="tx1"/>
                          </a:solidFill>
                          <a:latin typeface="+mn-lt"/>
                        </a:rPr>
                        <a:t>68.1%</a:t>
                      </a:r>
                      <a:endParaRPr lang="en-US" sz="13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(N = 5,428)</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57972">
                <a:tc>
                  <a:txBody>
                    <a:bodyPr/>
                    <a:lstStyle/>
                    <a:p>
                      <a:pPr marL="0" marR="0">
                        <a:spcBef>
                          <a:spcPts val="0"/>
                        </a:spcBef>
                        <a:spcAft>
                          <a:spcPts val="0"/>
                        </a:spcAft>
                      </a:pPr>
                      <a:r>
                        <a:rPr lang="en-US" sz="1300" b="1" i="1" dirty="0">
                          <a:solidFill>
                            <a:srgbClr val="FFFFFF"/>
                          </a:solidFill>
                          <a:latin typeface="+mn-lt"/>
                          <a:ea typeface="Times New Roman"/>
                          <a:cs typeface="Times New Roman"/>
                        </a:rPr>
                        <a:t>        Abnormal Creatinine </a:t>
                      </a:r>
                      <a:r>
                        <a:rPr lang="en-US" sz="1300" b="1" i="1" dirty="0" smtClean="0">
                          <a:solidFill>
                            <a:srgbClr val="FFFFFF"/>
                          </a:solidFill>
                          <a:latin typeface="+mn-lt"/>
                          <a:ea typeface="Times New Roman"/>
                          <a:cs typeface="Times New Roman"/>
                        </a:rPr>
                        <a:t>≤ </a:t>
                      </a:r>
                      <a:r>
                        <a:rPr lang="en-US" sz="1300" b="1" i="1" dirty="0">
                          <a:solidFill>
                            <a:srgbClr val="FFFFFF"/>
                          </a:solidFill>
                          <a:latin typeface="+mn-lt"/>
                          <a:ea typeface="Times New Roman"/>
                          <a:cs typeface="Times New Roman"/>
                        </a:rPr>
                        <a:t>2.5 mg/dl</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smtClean="0">
                          <a:solidFill>
                            <a:schemeClr val="tx1"/>
                          </a:solidFill>
                          <a:latin typeface="+mn-lt"/>
                        </a:rPr>
                        <a:t>17.7%</a:t>
                      </a:r>
                      <a:endParaRPr lang="en-US" sz="1300" b="1" i="1"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a:solidFill>
                            <a:schemeClr val="tx1"/>
                          </a:solidFill>
                          <a:latin typeface="+mn-lt"/>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smtClean="0">
                          <a:solidFill>
                            <a:schemeClr val="tx1"/>
                          </a:solidFill>
                          <a:latin typeface="+mn-lt"/>
                        </a:rPr>
                        <a:t>33.1%</a:t>
                      </a:r>
                      <a:endParaRPr lang="en-US" sz="1300" b="1" i="1"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smtClean="0">
                          <a:solidFill>
                            <a:schemeClr val="tx1"/>
                          </a:solidFill>
                          <a:latin typeface="+mn-lt"/>
                        </a:rPr>
                        <a:t>38.5%</a:t>
                      </a:r>
                      <a:endParaRPr lang="en-US" sz="1300" b="1" i="1"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26516">
                <a:tc>
                  <a:txBody>
                    <a:bodyPr/>
                    <a:lstStyle/>
                    <a:p>
                      <a:pPr marL="0" marR="0">
                        <a:spcBef>
                          <a:spcPts val="0"/>
                        </a:spcBef>
                        <a:spcAft>
                          <a:spcPts val="0"/>
                        </a:spcAft>
                      </a:pPr>
                      <a:r>
                        <a:rPr lang="en-US" sz="1300" b="1" i="1" dirty="0">
                          <a:solidFill>
                            <a:srgbClr val="FFFFFF"/>
                          </a:solidFill>
                          <a:latin typeface="+mn-lt"/>
                          <a:ea typeface="Times New Roman"/>
                          <a:cs typeface="Times New Roman"/>
                        </a:rPr>
                        <a:t>        Creatinine &gt; 2.5 mg/dl</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smtClean="0">
                          <a:solidFill>
                            <a:schemeClr val="tx1"/>
                          </a:solidFill>
                          <a:latin typeface="+mn-lt"/>
                        </a:rPr>
                        <a:t>6.3%</a:t>
                      </a:r>
                      <a:endParaRPr lang="en-US" sz="1300" b="1" i="1"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a:solidFill>
                            <a:schemeClr val="tx1"/>
                          </a:solidFill>
                          <a:latin typeface="+mn-lt"/>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smtClean="0">
                          <a:solidFill>
                            <a:schemeClr val="tx1"/>
                          </a:solidFill>
                          <a:latin typeface="+mn-lt"/>
                        </a:rPr>
                        <a:t>14.6%</a:t>
                      </a:r>
                      <a:endParaRPr lang="en-US" sz="1300" b="1" i="1"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smtClean="0">
                          <a:solidFill>
                            <a:schemeClr val="tx1"/>
                          </a:solidFill>
                          <a:latin typeface="+mn-lt"/>
                        </a:rPr>
                        <a:t>20.0%</a:t>
                      </a:r>
                      <a:endParaRPr lang="en-US" sz="1300" b="1" i="1"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26516">
                <a:tc>
                  <a:txBody>
                    <a:bodyPr/>
                    <a:lstStyle/>
                    <a:p>
                      <a:pPr marL="0" marR="0">
                        <a:spcBef>
                          <a:spcPts val="0"/>
                        </a:spcBef>
                        <a:spcAft>
                          <a:spcPts val="0"/>
                        </a:spcAft>
                      </a:pPr>
                      <a:r>
                        <a:rPr lang="en-US" sz="1300" b="1" i="1" dirty="0">
                          <a:solidFill>
                            <a:srgbClr val="FFFFFF"/>
                          </a:solidFill>
                          <a:latin typeface="+mn-lt"/>
                          <a:ea typeface="Times New Roman"/>
                          <a:cs typeface="Times New Roman"/>
                        </a:rPr>
                        <a:t>        Chronic Dialysis</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smtClean="0">
                          <a:solidFill>
                            <a:schemeClr val="tx1"/>
                          </a:solidFill>
                          <a:latin typeface="+mn-lt"/>
                        </a:rPr>
                        <a:t>1.5%</a:t>
                      </a:r>
                      <a:endParaRPr lang="en-US" sz="1300" b="1" i="1"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smtClean="0">
                          <a:solidFill>
                            <a:schemeClr val="tx1"/>
                          </a:solidFill>
                          <a:latin typeface="+mn-lt"/>
                        </a:rPr>
                        <a:t>2.9%</a:t>
                      </a:r>
                      <a:endParaRPr lang="en-US" sz="1300" b="1" i="1"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a:solidFill>
                            <a:schemeClr val="tx1"/>
                          </a:solidFill>
                          <a:latin typeface="+mn-lt"/>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smtClean="0">
                          <a:solidFill>
                            <a:schemeClr val="tx1"/>
                          </a:solidFill>
                          <a:latin typeface="+mn-lt"/>
                        </a:rPr>
                        <a:t>6.0%</a:t>
                      </a:r>
                      <a:endParaRPr lang="en-US" sz="1300" b="1" i="1"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26516">
                <a:tc>
                  <a:txBody>
                    <a:bodyPr/>
                    <a:lstStyle/>
                    <a:p>
                      <a:pPr marL="0" marR="0">
                        <a:spcBef>
                          <a:spcPts val="0"/>
                        </a:spcBef>
                        <a:spcAft>
                          <a:spcPts val="0"/>
                        </a:spcAft>
                      </a:pPr>
                      <a:r>
                        <a:rPr lang="en-US" sz="1300" b="1" i="1" dirty="0">
                          <a:solidFill>
                            <a:srgbClr val="FFFFFF"/>
                          </a:solidFill>
                          <a:latin typeface="+mn-lt"/>
                          <a:ea typeface="Times New Roman"/>
                          <a:cs typeface="Times New Roman"/>
                        </a:rPr>
                        <a:t>        Renal Transplant</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smtClean="0">
                          <a:solidFill>
                            <a:schemeClr val="tx1"/>
                          </a:solidFill>
                          <a:latin typeface="+mn-lt"/>
                        </a:rPr>
                        <a:t>0.3%</a:t>
                      </a:r>
                      <a:endParaRPr lang="en-US" sz="1300" b="1" i="1"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smtClean="0">
                          <a:solidFill>
                            <a:schemeClr val="tx1"/>
                          </a:solidFill>
                          <a:latin typeface="+mn-lt"/>
                        </a:rPr>
                        <a:t>1.1%</a:t>
                      </a:r>
                      <a:endParaRPr lang="en-US" sz="1300" b="1" i="1"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a:solidFill>
                            <a:schemeClr val="tx1"/>
                          </a:solidFill>
                          <a:latin typeface="+mn-lt"/>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smtClean="0">
                          <a:solidFill>
                            <a:schemeClr val="tx1"/>
                          </a:solidFill>
                          <a:latin typeface="+mn-lt"/>
                        </a:rPr>
                        <a:t>3.6%</a:t>
                      </a:r>
                      <a:endParaRPr lang="en-US" sz="1300" b="1" i="1"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92416">
                <a:tc>
                  <a:txBody>
                    <a:bodyPr/>
                    <a:lstStyle/>
                    <a:p>
                      <a:pPr marL="0" marR="0">
                        <a:spcBef>
                          <a:spcPts val="0"/>
                        </a:spcBef>
                        <a:spcAft>
                          <a:spcPts val="0"/>
                        </a:spcAft>
                      </a:pPr>
                      <a:r>
                        <a:rPr lang="en-US" sz="1300" b="1" kern="0" dirty="0" smtClean="0">
                          <a:solidFill>
                            <a:srgbClr val="FFFFFF"/>
                          </a:solidFill>
                          <a:latin typeface="+mn-lt"/>
                          <a:ea typeface="Times New Roman"/>
                          <a:cs typeface="Times New Roman"/>
                        </a:rPr>
                        <a:t>Hyperlipidemia*</a:t>
                      </a:r>
                      <a:endParaRPr lang="en-US" sz="13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smtClean="0">
                          <a:solidFill>
                            <a:schemeClr val="tx1"/>
                          </a:solidFill>
                          <a:latin typeface="+mn-lt"/>
                        </a:rPr>
                        <a:t>59.8%</a:t>
                      </a:r>
                      <a:endParaRPr lang="en-US" sz="13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(N = 29,413)</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smtClean="0">
                          <a:solidFill>
                            <a:schemeClr val="tx1"/>
                          </a:solidFill>
                          <a:latin typeface="+mn-lt"/>
                        </a:rPr>
                        <a:t>87.6%</a:t>
                      </a:r>
                      <a:endParaRPr lang="en-US" sz="13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(N = 14,372)</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92416">
                <a:tc>
                  <a:txBody>
                    <a:bodyPr/>
                    <a:lstStyle/>
                    <a:p>
                      <a:pPr marL="0" marR="0">
                        <a:spcBef>
                          <a:spcPts val="0"/>
                        </a:spcBef>
                        <a:spcAft>
                          <a:spcPts val="0"/>
                        </a:spcAft>
                      </a:pPr>
                      <a:r>
                        <a:rPr lang="en-US" sz="1300" b="1" dirty="0" smtClean="0">
                          <a:solidFill>
                            <a:schemeClr val="tx1"/>
                          </a:solidFill>
                          <a:latin typeface="+mn-lt"/>
                          <a:ea typeface="Times New Roman"/>
                          <a:cs typeface="Times New Roman"/>
                        </a:rPr>
                        <a:t>Diabetes*</a:t>
                      </a:r>
                      <a:endParaRPr lang="en-US" sz="1300" dirty="0">
                        <a:solidFill>
                          <a:schemeClr val="tx1"/>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smtClean="0">
                          <a:solidFill>
                            <a:schemeClr val="tx1"/>
                          </a:solidFill>
                          <a:latin typeface="+mn-lt"/>
                        </a:rPr>
                        <a:t>24.8%</a:t>
                      </a:r>
                      <a:endParaRPr lang="en-US" sz="13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(N = 31,120)</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smtClean="0">
                          <a:solidFill>
                            <a:schemeClr val="tx1"/>
                          </a:solidFill>
                          <a:latin typeface="+mn-lt"/>
                        </a:rPr>
                        <a:t>37.5%</a:t>
                      </a:r>
                      <a:endParaRPr lang="en-US" sz="13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(N = 15,458)</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92416">
                <a:tc>
                  <a:txBody>
                    <a:bodyPr/>
                    <a:lstStyle/>
                    <a:p>
                      <a:r>
                        <a:rPr lang="en-US" sz="1300" b="1" dirty="0" smtClean="0">
                          <a:solidFill>
                            <a:schemeClr val="tx1"/>
                          </a:solidFill>
                          <a:latin typeface="+mn-lt"/>
                        </a:rPr>
                        <a:t>Cardiac Allograft Vasculopathy</a:t>
                      </a:r>
                      <a:endParaRPr lang="en-US" sz="1300" dirty="0">
                        <a:solidFill>
                          <a:schemeClr val="tx1"/>
                        </a:solidFill>
                        <a:latin typeface="+mn-lt"/>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smtClean="0">
                          <a:solidFill>
                            <a:schemeClr val="tx1"/>
                          </a:solidFill>
                          <a:latin typeface="+mn-lt"/>
                        </a:rPr>
                        <a:t>7.8%</a:t>
                      </a:r>
                      <a:endParaRPr lang="en-US" sz="13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(N = 28,259)</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smtClean="0">
                          <a:solidFill>
                            <a:schemeClr val="tx1"/>
                          </a:solidFill>
                          <a:latin typeface="+mn-lt"/>
                        </a:rPr>
                        <a:t>30.1%</a:t>
                      </a:r>
                      <a:endParaRPr lang="en-US" sz="13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(N = 11,511)</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smtClean="0">
                          <a:solidFill>
                            <a:schemeClr val="tx1"/>
                          </a:solidFill>
                          <a:latin typeface="+mn-lt"/>
                        </a:rPr>
                        <a:t>49.7%</a:t>
                      </a:r>
                      <a:endParaRPr lang="en-US" sz="13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a:solidFill>
                            <a:schemeClr val="tx1"/>
                          </a:solidFill>
                          <a:latin typeface="+mn-lt"/>
                        </a:rPr>
                        <a:t>(N = 3,146)</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8" name="TextBox 7"/>
          <p:cNvSpPr txBox="1"/>
          <p:nvPr/>
        </p:nvSpPr>
        <p:spPr>
          <a:xfrm>
            <a:off x="5715000" y="5943600"/>
            <a:ext cx="2895600" cy="646331"/>
          </a:xfrm>
          <a:prstGeom prst="rect">
            <a:avLst/>
          </a:prstGeom>
          <a:noFill/>
        </p:spPr>
        <p:txBody>
          <a:bodyPr wrap="square" rtlCol="0">
            <a:spAutoFit/>
          </a:bodyPr>
          <a:lstStyle/>
          <a:p>
            <a:r>
              <a:rPr lang="en-US" sz="1200" b="1" dirty="0" smtClean="0"/>
              <a:t>* Data are not available 10 years post transplant</a:t>
            </a:r>
          </a:p>
          <a:p>
            <a:endParaRPr lang="en-US" sz="1200" dirty="0"/>
          </a:p>
        </p:txBody>
      </p:sp>
      <p:grpSp>
        <p:nvGrpSpPr>
          <p:cNvPr id="3" name="Group 7"/>
          <p:cNvGrpSpPr/>
          <p:nvPr/>
        </p:nvGrpSpPr>
        <p:grpSpPr>
          <a:xfrm>
            <a:off x="0" y="6146799"/>
            <a:ext cx="4715932" cy="711201"/>
            <a:chOff x="1" y="6067776"/>
            <a:chExt cx="4952999" cy="790224"/>
          </a:xfrm>
        </p:grpSpPr>
        <p:pic>
          <p:nvPicPr>
            <p:cNvPr id="10" name="Picture 9"/>
            <p:cNvPicPr>
              <a:picLocks noChangeAspect="1"/>
            </p:cNvPicPr>
            <p:nvPr/>
          </p:nvPicPr>
          <p:blipFill>
            <a:blip r:embed="rId3"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9" name="TextBox 8"/>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Adult Heart Retransplants</a:t>
            </a:r>
            <a:r>
              <a:rPr lang="en-US" sz="3600" dirty="0" smtClean="0"/>
              <a:t/>
            </a:r>
            <a:br>
              <a:rPr lang="en-US" sz="3600" dirty="0" smtClean="0"/>
            </a:br>
            <a:r>
              <a:rPr lang="en-US" sz="2400" dirty="0" smtClean="0"/>
              <a:t>Recipient Age by Inter-Transplant Interval </a:t>
            </a:r>
            <a:r>
              <a:rPr lang="en-US" sz="2800" dirty="0" smtClean="0"/>
              <a:t/>
            </a:r>
            <a:br>
              <a:rPr lang="en-US" sz="2800" dirty="0" smtClean="0"/>
            </a:br>
            <a:r>
              <a:rPr lang="en-US" sz="2400" dirty="0" smtClean="0"/>
              <a:t>(</a:t>
            </a:r>
            <a:r>
              <a:rPr lang="en-US" sz="2000" dirty="0" smtClean="0"/>
              <a:t>Retransplants: January 2006 – June 2013)</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863587760"/>
              </p:ext>
            </p:extLst>
          </p:nvPr>
        </p:nvGraphicFramePr>
        <p:xfrm>
          <a:off x="304800" y="1447800"/>
          <a:ext cx="8610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447800"/>
          </a:xfrm>
        </p:spPr>
        <p:txBody>
          <a:bodyPr/>
          <a:lstStyle/>
          <a:p>
            <a:r>
              <a:rPr lang="en-US" sz="2600" dirty="0" smtClean="0"/>
              <a:t>Adult Heart Transplants</a:t>
            </a:r>
            <a:r>
              <a:rPr lang="en-US" sz="2400" dirty="0" smtClean="0"/>
              <a:t/>
            </a:r>
            <a:br>
              <a:rPr lang="en-US" sz="2400" dirty="0" smtClean="0"/>
            </a:br>
            <a:r>
              <a:rPr lang="en-US" sz="2400" dirty="0" smtClean="0"/>
              <a:t>Cumulative Morbidity Rates in </a:t>
            </a:r>
            <a:r>
              <a:rPr lang="en-US" sz="2400" u="sng" dirty="0" smtClean="0"/>
              <a:t>Survivors</a:t>
            </a:r>
            <a:r>
              <a:rPr lang="en-US" sz="2400" dirty="0" smtClean="0"/>
              <a:t> within 1, 5 and 10 Years Post Transplant</a:t>
            </a:r>
            <a:r>
              <a:rPr lang="en-US" sz="2000" dirty="0" smtClean="0"/>
              <a:t> (Transplants: January 1995 – June 2003)</a:t>
            </a:r>
            <a:br>
              <a:rPr lang="en-US" sz="2000" dirty="0" smtClean="0"/>
            </a:br>
            <a:r>
              <a:rPr lang="en-US" sz="2000" dirty="0" smtClean="0"/>
              <a:t> For the Same Patients</a:t>
            </a:r>
            <a:endParaRPr lang="en-US" sz="2000" dirty="0"/>
          </a:p>
        </p:txBody>
      </p:sp>
      <p:graphicFrame>
        <p:nvGraphicFramePr>
          <p:cNvPr id="13" name="Content Placeholder 12"/>
          <p:cNvGraphicFramePr>
            <a:graphicFrameLocks noGrp="1"/>
          </p:cNvGraphicFramePr>
          <p:nvPr>
            <p:ph idx="1"/>
          </p:nvPr>
        </p:nvGraphicFramePr>
        <p:xfrm>
          <a:off x="152400" y="1981200"/>
          <a:ext cx="8763002" cy="3733799"/>
        </p:xfrm>
        <a:graphic>
          <a:graphicData uri="http://schemas.openxmlformats.org/drawingml/2006/table">
            <a:tbl>
              <a:tblPr bandRow="1">
                <a:tableStyleId>{5C22544A-7EE6-4342-B048-85BDC9FD1C3A}</a:tableStyleId>
              </a:tblPr>
              <a:tblGrid>
                <a:gridCol w="3048002"/>
                <a:gridCol w="838200"/>
                <a:gridCol w="1066800"/>
                <a:gridCol w="914400"/>
                <a:gridCol w="990600"/>
                <a:gridCol w="952500"/>
                <a:gridCol w="952500"/>
              </a:tblGrid>
              <a:tr h="1169217">
                <a:tc>
                  <a:txBody>
                    <a:bodyPr/>
                    <a:lstStyle/>
                    <a:p>
                      <a:pPr marL="0" marR="0" algn="ctr">
                        <a:spcBef>
                          <a:spcPts val="0"/>
                        </a:spcBef>
                        <a:spcAft>
                          <a:spcPts val="0"/>
                        </a:spcAft>
                      </a:pPr>
                      <a:r>
                        <a:rPr lang="en-US" sz="1300" b="1" u="none" strike="noStrike" dirty="0">
                          <a:solidFill>
                            <a:srgbClr val="FFFF00"/>
                          </a:solidFill>
                          <a:latin typeface="+mn-lt"/>
                          <a:ea typeface="Times New Roman"/>
                          <a:cs typeface="Times New Roman"/>
                        </a:rPr>
                        <a:t>Outcome</a:t>
                      </a:r>
                      <a:endParaRPr lang="en-US" sz="13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a:solidFill>
                            <a:srgbClr val="FFFF00"/>
                          </a:solidFill>
                          <a:latin typeface="+mn-lt"/>
                          <a:ea typeface="Times New Roman"/>
                          <a:cs typeface="Times New Roman"/>
                        </a:rPr>
                        <a:t>Within </a:t>
                      </a:r>
                      <a:endParaRPr lang="en-US" sz="13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300" b="1" u="sng" strike="noStrike" dirty="0" smtClean="0">
                          <a:solidFill>
                            <a:srgbClr val="FFFF00"/>
                          </a:solidFill>
                          <a:latin typeface="+mn-lt"/>
                          <a:ea typeface="Times New Roman"/>
                          <a:cs typeface="Times New Roman"/>
                        </a:rPr>
                        <a:t>1 </a:t>
                      </a:r>
                      <a:r>
                        <a:rPr lang="en-US" sz="1300" b="1" u="sng" strike="noStrike" dirty="0">
                          <a:solidFill>
                            <a:srgbClr val="FFFF00"/>
                          </a:solidFill>
                          <a:latin typeface="+mn-lt"/>
                          <a:ea typeface="Times New Roman"/>
                          <a:cs typeface="Times New Roman"/>
                        </a:rPr>
                        <a:t>Year</a:t>
                      </a:r>
                      <a:endParaRPr lang="en-US" sz="1300" b="1" u="sng" dirty="0">
                        <a:solidFill>
                          <a:srgbClr val="FFFF00"/>
                        </a:solidFill>
                        <a:latin typeface="+mn-lt"/>
                        <a:ea typeface="Times New Roman"/>
                        <a:cs typeface="Times New Roman"/>
                      </a:endParaRPr>
                    </a:p>
                  </a:txBody>
                  <a:tcPr marL="9144" marR="9144"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a:solidFill>
                            <a:srgbClr val="FFFF00"/>
                          </a:solidFill>
                          <a:latin typeface="+mn-lt"/>
                          <a:ea typeface="Times New Roman"/>
                          <a:cs typeface="Times New Roman"/>
                        </a:rPr>
                        <a:t>Total </a:t>
                      </a:r>
                      <a:r>
                        <a:rPr lang="en-US" sz="1300" b="1" u="none" strike="noStrike" dirty="0" smtClean="0">
                          <a:solidFill>
                            <a:srgbClr val="FFFF00"/>
                          </a:solidFill>
                          <a:latin typeface="+mn-lt"/>
                          <a:ea typeface="Times New Roman"/>
                          <a:cs typeface="Times New Roman"/>
                        </a:rPr>
                        <a:t>N </a:t>
                      </a:r>
                      <a:r>
                        <a:rPr lang="en-US" sz="1300" b="1" u="none" strike="noStrike" dirty="0">
                          <a:solidFill>
                            <a:srgbClr val="FFFF00"/>
                          </a:solidFill>
                          <a:latin typeface="+mn-lt"/>
                          <a:ea typeface="Times New Roman"/>
                          <a:cs typeface="Times New Roman"/>
                        </a:rPr>
                        <a:t>with </a:t>
                      </a:r>
                      <a:r>
                        <a:rPr lang="en-US" sz="1300" b="1" u="sng" strike="noStrike" dirty="0">
                          <a:solidFill>
                            <a:srgbClr val="FFFF00"/>
                          </a:solidFill>
                          <a:latin typeface="+mn-lt"/>
                          <a:ea typeface="Times New Roman"/>
                          <a:cs typeface="Times New Roman"/>
                        </a:rPr>
                        <a:t>known response</a:t>
                      </a:r>
                      <a:endParaRPr lang="en-US" sz="1300" b="1" u="sng" dirty="0">
                        <a:solidFill>
                          <a:srgbClr val="FFFF00"/>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smtClean="0">
                          <a:solidFill>
                            <a:srgbClr val="FFFF00"/>
                          </a:solidFill>
                          <a:latin typeface="+mn-lt"/>
                          <a:ea typeface="Times New Roman"/>
                          <a:cs typeface="Times New Roman"/>
                        </a:rPr>
                        <a:t>Within </a:t>
                      </a:r>
                    </a:p>
                    <a:p>
                      <a:pPr marL="0" marR="0" algn="ctr">
                        <a:spcBef>
                          <a:spcPts val="0"/>
                        </a:spcBef>
                        <a:spcAft>
                          <a:spcPts val="0"/>
                        </a:spcAft>
                      </a:pPr>
                      <a:r>
                        <a:rPr lang="en-US" sz="1300" b="1" u="sng" strike="noStrike" dirty="0" smtClean="0">
                          <a:solidFill>
                            <a:srgbClr val="FFFF00"/>
                          </a:solidFill>
                          <a:latin typeface="+mn-lt"/>
                          <a:ea typeface="Times New Roman"/>
                          <a:cs typeface="Times New Roman"/>
                        </a:rPr>
                        <a:t>5 Years</a:t>
                      </a:r>
                      <a:endParaRPr lang="en-US" sz="1300" b="1" u="sng" dirty="0" smtClean="0">
                        <a:solidFill>
                          <a:srgbClr val="FFFF00"/>
                        </a:solidFill>
                        <a:latin typeface="+mn-lt"/>
                        <a:ea typeface="Times New Roman"/>
                        <a:cs typeface="Times New Roman"/>
                      </a:endParaRPr>
                    </a:p>
                    <a:p>
                      <a:pPr marL="0" marR="0" algn="ctr">
                        <a:spcBef>
                          <a:spcPts val="0"/>
                        </a:spcBef>
                        <a:spcAft>
                          <a:spcPts val="0"/>
                        </a:spcAft>
                      </a:pPr>
                      <a:endParaRPr lang="en-US" sz="1300" b="1" u="sng" dirty="0">
                        <a:solidFill>
                          <a:srgbClr val="FFFF00"/>
                        </a:solidFill>
                        <a:latin typeface="+mn-lt"/>
                        <a:ea typeface="Times New Roman"/>
                        <a:cs typeface="Times New Roman"/>
                      </a:endParaRPr>
                    </a:p>
                  </a:txBody>
                  <a:tcPr marL="9144" marR="9144"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u="none" strike="noStrike" dirty="0" smtClean="0">
                          <a:solidFill>
                            <a:srgbClr val="FFFF00"/>
                          </a:solidFill>
                          <a:latin typeface="+mn-lt"/>
                          <a:ea typeface="Times New Roman"/>
                          <a:cs typeface="Times New Roman"/>
                        </a:rPr>
                        <a:t>Total N with </a:t>
                      </a:r>
                      <a:r>
                        <a:rPr lang="en-US" sz="1300" b="1" u="sng" strike="noStrike" dirty="0" smtClean="0">
                          <a:solidFill>
                            <a:srgbClr val="FFFF00"/>
                          </a:solidFill>
                          <a:latin typeface="+mn-lt"/>
                          <a:ea typeface="Times New Roman"/>
                          <a:cs typeface="Times New Roman"/>
                        </a:rPr>
                        <a:t>known response</a:t>
                      </a:r>
                      <a:endParaRPr lang="en-US" sz="1300" b="1" u="sng" dirty="0" smtClean="0">
                        <a:solidFill>
                          <a:srgbClr val="FFFF00"/>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smtClean="0">
                          <a:solidFill>
                            <a:srgbClr val="FFFF00"/>
                          </a:solidFill>
                          <a:latin typeface="+mn-lt"/>
                          <a:ea typeface="Times New Roman"/>
                          <a:cs typeface="Times New Roman"/>
                        </a:rPr>
                        <a:t>Within </a:t>
                      </a:r>
                    </a:p>
                    <a:p>
                      <a:pPr marL="0" marR="0" algn="ctr">
                        <a:spcBef>
                          <a:spcPts val="0"/>
                        </a:spcBef>
                        <a:spcAft>
                          <a:spcPts val="0"/>
                        </a:spcAft>
                      </a:pPr>
                      <a:r>
                        <a:rPr lang="en-US" sz="1300" b="1" u="sng" strike="noStrike" dirty="0" smtClean="0">
                          <a:solidFill>
                            <a:srgbClr val="FFFF00"/>
                          </a:solidFill>
                          <a:latin typeface="+mn-lt"/>
                          <a:ea typeface="Times New Roman"/>
                          <a:cs typeface="Times New Roman"/>
                        </a:rPr>
                        <a:t>10 Years</a:t>
                      </a:r>
                      <a:endParaRPr lang="en-US" sz="1300" b="1" u="sng" dirty="0" smtClean="0">
                        <a:solidFill>
                          <a:srgbClr val="FFFF00"/>
                        </a:solidFill>
                        <a:latin typeface="+mn-lt"/>
                        <a:ea typeface="Times New Roman"/>
                        <a:cs typeface="Times New Roman"/>
                      </a:endParaRPr>
                    </a:p>
                  </a:txBody>
                  <a:tcPr marL="9144" marR="9144"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smtClean="0">
                          <a:solidFill>
                            <a:srgbClr val="FFFF00"/>
                          </a:solidFill>
                          <a:latin typeface="+mn-lt"/>
                          <a:ea typeface="Times New Roman"/>
                          <a:cs typeface="Times New Roman"/>
                        </a:rPr>
                        <a:t>Total N with </a:t>
                      </a:r>
                      <a:r>
                        <a:rPr lang="en-US" sz="1300" b="1" u="sng" strike="noStrike" dirty="0" smtClean="0">
                          <a:solidFill>
                            <a:srgbClr val="FFFF00"/>
                          </a:solidFill>
                          <a:latin typeface="+mn-lt"/>
                          <a:ea typeface="Times New Roman"/>
                          <a:cs typeface="Times New Roman"/>
                        </a:rPr>
                        <a:t>known response</a:t>
                      </a:r>
                      <a:endParaRPr lang="en-US" sz="1300" b="1" u="sng" dirty="0">
                        <a:solidFill>
                          <a:srgbClr val="FFFF00"/>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74183">
                <a:tc>
                  <a:txBody>
                    <a:bodyPr/>
                    <a:lstStyle/>
                    <a:p>
                      <a:pPr marL="0" marR="0">
                        <a:spcBef>
                          <a:spcPts val="0"/>
                        </a:spcBef>
                        <a:spcAft>
                          <a:spcPts val="0"/>
                        </a:spcAft>
                      </a:pPr>
                      <a:r>
                        <a:rPr lang="en-US" sz="1300" b="1" kern="0" dirty="0">
                          <a:solidFill>
                            <a:srgbClr val="FFFFFF"/>
                          </a:solidFill>
                          <a:latin typeface="+mn-lt"/>
                          <a:ea typeface="Times New Roman"/>
                          <a:cs typeface="Times New Roman"/>
                        </a:rPr>
                        <a:t>Renal Dysfunction</a:t>
                      </a:r>
                      <a:endParaRPr lang="en-US" sz="13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23.5%</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(N = 2,566)</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49.3%</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(N = 2,566)</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65.3%</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(N = 2,566)</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432563">
                <a:tc>
                  <a:txBody>
                    <a:bodyPr/>
                    <a:lstStyle/>
                    <a:p>
                      <a:pPr marL="0" marR="0">
                        <a:spcBef>
                          <a:spcPts val="0"/>
                        </a:spcBef>
                        <a:spcAft>
                          <a:spcPts val="0"/>
                        </a:spcAft>
                      </a:pPr>
                      <a:r>
                        <a:rPr lang="en-US" sz="1300" b="1" i="1" dirty="0">
                          <a:solidFill>
                            <a:srgbClr val="FFFFFF"/>
                          </a:solidFill>
                          <a:latin typeface="+mn-lt"/>
                          <a:ea typeface="Times New Roman"/>
                          <a:cs typeface="Times New Roman"/>
                        </a:rPr>
                        <a:t>        Abnormal Creatinine </a:t>
                      </a:r>
                      <a:r>
                        <a:rPr lang="en-US" sz="1300" b="1" i="1" dirty="0" smtClean="0">
                          <a:solidFill>
                            <a:srgbClr val="FFFFFF"/>
                          </a:solidFill>
                          <a:latin typeface="+mn-lt"/>
                          <a:ea typeface="Times New Roman"/>
                          <a:cs typeface="Times New Roman"/>
                        </a:rPr>
                        <a:t>≤ </a:t>
                      </a:r>
                      <a:r>
                        <a:rPr lang="en-US" sz="1300" b="1" i="1" dirty="0">
                          <a:solidFill>
                            <a:srgbClr val="FFFFFF"/>
                          </a:solidFill>
                          <a:latin typeface="+mn-lt"/>
                          <a:ea typeface="Times New Roman"/>
                          <a:cs typeface="Times New Roman"/>
                        </a:rPr>
                        <a:t>2.5 mg/dl</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a:solidFill>
                            <a:schemeClr val="tx1"/>
                          </a:solidFill>
                          <a:latin typeface="+mn-lt"/>
                        </a:rPr>
                        <a:t>17.2%</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a:solidFill>
                            <a:schemeClr val="tx1"/>
                          </a:solidFill>
                          <a:latin typeface="+mn-lt"/>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35.0%</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40.1%</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94551">
                <a:tc>
                  <a:txBody>
                    <a:bodyPr/>
                    <a:lstStyle/>
                    <a:p>
                      <a:pPr marL="0" marR="0">
                        <a:spcBef>
                          <a:spcPts val="0"/>
                        </a:spcBef>
                        <a:spcAft>
                          <a:spcPts val="0"/>
                        </a:spcAft>
                      </a:pPr>
                      <a:r>
                        <a:rPr lang="en-US" sz="1300" b="1" i="1" dirty="0">
                          <a:solidFill>
                            <a:srgbClr val="FFFFFF"/>
                          </a:solidFill>
                          <a:latin typeface="+mn-lt"/>
                          <a:ea typeface="Times New Roman"/>
                          <a:cs typeface="Times New Roman"/>
                        </a:rPr>
                        <a:t>        Creatinine &gt; 2.5 mg/dl</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5.9%</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a:solidFill>
                            <a:schemeClr val="tx1"/>
                          </a:solidFill>
                          <a:latin typeface="+mn-lt"/>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a:solidFill>
                            <a:schemeClr val="tx1"/>
                          </a:solidFill>
                          <a:latin typeface="+mn-lt"/>
                        </a:rPr>
                        <a:t>12.4%</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17.5%</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94551">
                <a:tc>
                  <a:txBody>
                    <a:bodyPr/>
                    <a:lstStyle/>
                    <a:p>
                      <a:pPr marL="0" marR="0">
                        <a:spcBef>
                          <a:spcPts val="0"/>
                        </a:spcBef>
                        <a:spcAft>
                          <a:spcPts val="0"/>
                        </a:spcAft>
                      </a:pPr>
                      <a:r>
                        <a:rPr lang="en-US" sz="1300" b="1" i="1" dirty="0">
                          <a:solidFill>
                            <a:srgbClr val="FFFFFF"/>
                          </a:solidFill>
                          <a:latin typeface="+mn-lt"/>
                          <a:ea typeface="Times New Roman"/>
                          <a:cs typeface="Times New Roman"/>
                        </a:rPr>
                        <a:t>        Chronic Dialysis</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0.2%</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a:solidFill>
                            <a:schemeClr val="tx1"/>
                          </a:solidFill>
                          <a:latin typeface="+mn-lt"/>
                        </a:rPr>
                        <a:t>0.9%</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a:solidFill>
                            <a:schemeClr val="tx1"/>
                          </a:solidFill>
                          <a:latin typeface="+mn-lt"/>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a:solidFill>
                            <a:schemeClr val="tx1"/>
                          </a:solidFill>
                          <a:latin typeface="+mn-lt"/>
                        </a:rPr>
                        <a:t>4.3%</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94551">
                <a:tc>
                  <a:txBody>
                    <a:bodyPr/>
                    <a:lstStyle/>
                    <a:p>
                      <a:pPr marL="0" marR="0">
                        <a:spcBef>
                          <a:spcPts val="0"/>
                        </a:spcBef>
                        <a:spcAft>
                          <a:spcPts val="0"/>
                        </a:spcAft>
                      </a:pPr>
                      <a:r>
                        <a:rPr lang="en-US" sz="1300" b="1" i="1" dirty="0">
                          <a:solidFill>
                            <a:srgbClr val="FFFFFF"/>
                          </a:solidFill>
                          <a:latin typeface="+mn-lt"/>
                          <a:ea typeface="Times New Roman"/>
                          <a:cs typeface="Times New Roman"/>
                        </a:rPr>
                        <a:t>        Renal Transplant</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0.2%</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1.0%</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a:solidFill>
                            <a:schemeClr val="tx1"/>
                          </a:solidFill>
                          <a:latin typeface="+mn-lt"/>
                        </a:rPr>
                        <a:t>3.4%</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74183">
                <a:tc>
                  <a:txBody>
                    <a:bodyPr/>
                    <a:lstStyle/>
                    <a:p>
                      <a:r>
                        <a:rPr lang="en-US" sz="1300" b="1" dirty="0" smtClean="0">
                          <a:solidFill>
                            <a:schemeClr val="tx1"/>
                          </a:solidFill>
                          <a:latin typeface="+mn-lt"/>
                        </a:rPr>
                        <a:t>Cardiac Allograft Vasculopathy</a:t>
                      </a:r>
                      <a:endParaRPr lang="en-US" sz="1300" dirty="0">
                        <a:solidFill>
                          <a:schemeClr val="tx1"/>
                        </a:solidFill>
                        <a:latin typeface="+mn-lt"/>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6.9%</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(N = 2,566)</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29.3%</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(N = 2,566)</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48.9%</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a:solidFill>
                            <a:schemeClr val="tx1"/>
                          </a:solidFill>
                          <a:latin typeface="+mn-lt"/>
                        </a:rPr>
                        <a:t>(N = 2,566)</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11" name="TextBox 10"/>
          <p:cNvSpPr txBox="1"/>
          <p:nvPr/>
        </p:nvSpPr>
        <p:spPr>
          <a:xfrm>
            <a:off x="5029200" y="6019800"/>
            <a:ext cx="3886200" cy="646331"/>
          </a:xfrm>
          <a:prstGeom prst="rect">
            <a:avLst/>
          </a:prstGeom>
          <a:noFill/>
        </p:spPr>
        <p:txBody>
          <a:bodyPr wrap="square" rtlCol="0">
            <a:spAutoFit/>
          </a:bodyPr>
          <a:lstStyle/>
          <a:p>
            <a:r>
              <a:rPr lang="en-US" sz="1200" b="1" dirty="0" smtClean="0"/>
              <a:t>Only patients with known responses reported on every annual follow-up through the 10-year follow-up were included. </a:t>
            </a:r>
            <a:endParaRPr lang="en-US" sz="1200" b="1" dirty="0"/>
          </a:p>
        </p:txBody>
      </p:sp>
      <p:grpSp>
        <p:nvGrpSpPr>
          <p:cNvPr id="3" name="Group 7"/>
          <p:cNvGrpSpPr/>
          <p:nvPr/>
        </p:nvGrpSpPr>
        <p:grpSpPr>
          <a:xfrm>
            <a:off x="0" y="6146799"/>
            <a:ext cx="4715932" cy="711201"/>
            <a:chOff x="1" y="6067776"/>
            <a:chExt cx="4952999" cy="790224"/>
          </a:xfrm>
        </p:grpSpPr>
        <p:pic>
          <p:nvPicPr>
            <p:cNvPr id="10" name="Picture 9"/>
            <p:cNvPicPr>
              <a:picLocks noChangeAspect="1"/>
            </p:cNvPicPr>
            <p:nvPr/>
          </p:nvPicPr>
          <p:blipFill>
            <a:blip r:embed="rId3"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Adult Heart Retransplants</a:t>
            </a:r>
            <a:r>
              <a:rPr lang="en-US" sz="2400" dirty="0" smtClean="0"/>
              <a:t/>
            </a:r>
            <a:br>
              <a:rPr lang="en-US" sz="2400" dirty="0" smtClean="0"/>
            </a:br>
            <a:r>
              <a:rPr lang="en-US" sz="2400" dirty="0" smtClean="0"/>
              <a:t>Cumulative Morbidity Rates in </a:t>
            </a:r>
            <a:r>
              <a:rPr lang="en-US" sz="2400" u="sng" dirty="0" smtClean="0"/>
              <a:t>Survivors</a:t>
            </a:r>
            <a:r>
              <a:rPr lang="en-US" sz="2400" dirty="0" smtClean="0"/>
              <a:t> within 1, 5 and 10 </a:t>
            </a:r>
            <a:r>
              <a:rPr lang="en-US" sz="2400" smtClean="0"/>
              <a:t>Years Post Transplant </a:t>
            </a:r>
            <a:r>
              <a:rPr lang="en-US" sz="2000" dirty="0" smtClean="0"/>
              <a:t>(Follow-ups: January 1995 – June 2013)</a:t>
            </a:r>
            <a:endParaRPr lang="en-US" sz="2000" dirty="0"/>
          </a:p>
        </p:txBody>
      </p:sp>
      <p:graphicFrame>
        <p:nvGraphicFramePr>
          <p:cNvPr id="13" name="Content Placeholder 12"/>
          <p:cNvGraphicFramePr>
            <a:graphicFrameLocks noGrp="1"/>
          </p:cNvGraphicFramePr>
          <p:nvPr>
            <p:ph idx="1"/>
          </p:nvPr>
        </p:nvGraphicFramePr>
        <p:xfrm>
          <a:off x="228598" y="1524000"/>
          <a:ext cx="8763002" cy="4267200"/>
        </p:xfrm>
        <a:graphic>
          <a:graphicData uri="http://schemas.openxmlformats.org/drawingml/2006/table">
            <a:tbl>
              <a:tblPr bandRow="1">
                <a:tableStyleId>{5C22544A-7EE6-4342-B048-85BDC9FD1C3A}</a:tableStyleId>
              </a:tblPr>
              <a:tblGrid>
                <a:gridCol w="3048002"/>
                <a:gridCol w="838200"/>
                <a:gridCol w="1066800"/>
                <a:gridCol w="914400"/>
                <a:gridCol w="990600"/>
                <a:gridCol w="952500"/>
                <a:gridCol w="952500"/>
              </a:tblGrid>
              <a:tr h="967600">
                <a:tc>
                  <a:txBody>
                    <a:bodyPr/>
                    <a:lstStyle/>
                    <a:p>
                      <a:pPr marL="0" marR="0" algn="ctr">
                        <a:spcBef>
                          <a:spcPts val="0"/>
                        </a:spcBef>
                        <a:spcAft>
                          <a:spcPts val="0"/>
                        </a:spcAft>
                      </a:pPr>
                      <a:r>
                        <a:rPr lang="en-US" sz="1300" b="1" u="none" strike="noStrike" dirty="0">
                          <a:solidFill>
                            <a:srgbClr val="FFFF00"/>
                          </a:solidFill>
                          <a:latin typeface="+mn-lt"/>
                          <a:ea typeface="Times New Roman"/>
                          <a:cs typeface="Times New Roman"/>
                        </a:rPr>
                        <a:t>Outcome</a:t>
                      </a:r>
                      <a:endParaRPr lang="en-US" sz="13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a:solidFill>
                            <a:srgbClr val="FFFF00"/>
                          </a:solidFill>
                          <a:latin typeface="+mn-lt"/>
                          <a:ea typeface="Times New Roman"/>
                          <a:cs typeface="Times New Roman"/>
                        </a:rPr>
                        <a:t>Within </a:t>
                      </a:r>
                      <a:endParaRPr lang="en-US" sz="13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300" b="1" u="sng" strike="noStrike" dirty="0" smtClean="0">
                          <a:solidFill>
                            <a:srgbClr val="FFFF00"/>
                          </a:solidFill>
                          <a:latin typeface="+mn-lt"/>
                          <a:ea typeface="Times New Roman"/>
                          <a:cs typeface="Times New Roman"/>
                        </a:rPr>
                        <a:t>1 </a:t>
                      </a:r>
                      <a:r>
                        <a:rPr lang="en-US" sz="1300" b="1" u="sng" strike="noStrike" dirty="0">
                          <a:solidFill>
                            <a:srgbClr val="FFFF00"/>
                          </a:solidFill>
                          <a:latin typeface="+mn-lt"/>
                          <a:ea typeface="Times New Roman"/>
                          <a:cs typeface="Times New Roman"/>
                        </a:rPr>
                        <a:t>Year</a:t>
                      </a:r>
                      <a:endParaRPr lang="en-US" sz="1300" b="1" u="sng" dirty="0">
                        <a:solidFill>
                          <a:srgbClr val="FFFF00"/>
                        </a:solidFill>
                        <a:latin typeface="+mn-lt"/>
                        <a:ea typeface="Times New Roman"/>
                        <a:cs typeface="Times New Roman"/>
                      </a:endParaRPr>
                    </a:p>
                  </a:txBody>
                  <a:tcPr marL="9144" marR="9144"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a:solidFill>
                            <a:srgbClr val="FFFF00"/>
                          </a:solidFill>
                          <a:latin typeface="+mn-lt"/>
                          <a:ea typeface="Times New Roman"/>
                          <a:cs typeface="Times New Roman"/>
                        </a:rPr>
                        <a:t>Total </a:t>
                      </a:r>
                      <a:r>
                        <a:rPr lang="en-US" sz="1300" b="1" u="none" strike="noStrike" dirty="0" smtClean="0">
                          <a:solidFill>
                            <a:srgbClr val="FFFF00"/>
                          </a:solidFill>
                          <a:latin typeface="+mn-lt"/>
                          <a:ea typeface="Times New Roman"/>
                          <a:cs typeface="Times New Roman"/>
                        </a:rPr>
                        <a:t>N </a:t>
                      </a:r>
                      <a:r>
                        <a:rPr lang="en-US" sz="1300" b="1" u="none" strike="noStrike" dirty="0">
                          <a:solidFill>
                            <a:srgbClr val="FFFF00"/>
                          </a:solidFill>
                          <a:latin typeface="+mn-lt"/>
                          <a:ea typeface="Times New Roman"/>
                          <a:cs typeface="Times New Roman"/>
                        </a:rPr>
                        <a:t>with </a:t>
                      </a:r>
                      <a:r>
                        <a:rPr lang="en-US" sz="1300" b="1" u="sng" strike="noStrike" dirty="0">
                          <a:solidFill>
                            <a:srgbClr val="FFFF00"/>
                          </a:solidFill>
                          <a:latin typeface="+mn-lt"/>
                          <a:ea typeface="Times New Roman"/>
                          <a:cs typeface="Times New Roman"/>
                        </a:rPr>
                        <a:t>known response</a:t>
                      </a:r>
                      <a:endParaRPr lang="en-US" sz="1300" b="1" u="sng" dirty="0">
                        <a:solidFill>
                          <a:srgbClr val="FFFF00"/>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smtClean="0">
                          <a:solidFill>
                            <a:srgbClr val="FFFF00"/>
                          </a:solidFill>
                          <a:latin typeface="+mn-lt"/>
                          <a:ea typeface="Times New Roman"/>
                          <a:cs typeface="Times New Roman"/>
                        </a:rPr>
                        <a:t>Within </a:t>
                      </a:r>
                    </a:p>
                    <a:p>
                      <a:pPr marL="0" marR="0" algn="ctr">
                        <a:spcBef>
                          <a:spcPts val="0"/>
                        </a:spcBef>
                        <a:spcAft>
                          <a:spcPts val="0"/>
                        </a:spcAft>
                      </a:pPr>
                      <a:r>
                        <a:rPr lang="en-US" sz="1300" b="1" u="sng" strike="noStrike" dirty="0" smtClean="0">
                          <a:solidFill>
                            <a:srgbClr val="FFFF00"/>
                          </a:solidFill>
                          <a:latin typeface="+mn-lt"/>
                          <a:ea typeface="Times New Roman"/>
                          <a:cs typeface="Times New Roman"/>
                        </a:rPr>
                        <a:t>5 Years</a:t>
                      </a:r>
                      <a:endParaRPr lang="en-US" sz="1300" b="1" u="sng" dirty="0" smtClean="0">
                        <a:solidFill>
                          <a:srgbClr val="FFFF00"/>
                        </a:solidFill>
                        <a:latin typeface="+mn-lt"/>
                        <a:ea typeface="Times New Roman"/>
                        <a:cs typeface="Times New Roman"/>
                      </a:endParaRPr>
                    </a:p>
                    <a:p>
                      <a:pPr marL="0" marR="0" algn="ctr">
                        <a:spcBef>
                          <a:spcPts val="0"/>
                        </a:spcBef>
                        <a:spcAft>
                          <a:spcPts val="0"/>
                        </a:spcAft>
                      </a:pPr>
                      <a:endParaRPr lang="en-US" sz="1300" b="1" u="sng" dirty="0">
                        <a:solidFill>
                          <a:srgbClr val="FFFF00"/>
                        </a:solidFill>
                        <a:latin typeface="+mn-lt"/>
                        <a:ea typeface="Times New Roman"/>
                        <a:cs typeface="Times New Roman"/>
                      </a:endParaRPr>
                    </a:p>
                  </a:txBody>
                  <a:tcPr marL="9144" marR="9144"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u="none" strike="noStrike" dirty="0" smtClean="0">
                          <a:solidFill>
                            <a:srgbClr val="FFFF00"/>
                          </a:solidFill>
                          <a:latin typeface="+mn-lt"/>
                          <a:ea typeface="Times New Roman"/>
                          <a:cs typeface="Times New Roman"/>
                        </a:rPr>
                        <a:t>Total N with </a:t>
                      </a:r>
                      <a:r>
                        <a:rPr lang="en-US" sz="1300" b="1" u="sng" strike="noStrike" dirty="0" smtClean="0">
                          <a:solidFill>
                            <a:srgbClr val="FFFF00"/>
                          </a:solidFill>
                          <a:latin typeface="+mn-lt"/>
                          <a:ea typeface="Times New Roman"/>
                          <a:cs typeface="Times New Roman"/>
                        </a:rPr>
                        <a:t>known response</a:t>
                      </a:r>
                      <a:endParaRPr lang="en-US" sz="1300" b="1" u="sng" dirty="0" smtClean="0">
                        <a:solidFill>
                          <a:srgbClr val="FFFF00"/>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smtClean="0">
                          <a:solidFill>
                            <a:srgbClr val="FFFF00"/>
                          </a:solidFill>
                          <a:latin typeface="+mn-lt"/>
                          <a:ea typeface="Times New Roman"/>
                          <a:cs typeface="Times New Roman"/>
                        </a:rPr>
                        <a:t>Within </a:t>
                      </a:r>
                    </a:p>
                    <a:p>
                      <a:pPr marL="0" marR="0" algn="ctr">
                        <a:spcBef>
                          <a:spcPts val="0"/>
                        </a:spcBef>
                        <a:spcAft>
                          <a:spcPts val="0"/>
                        </a:spcAft>
                      </a:pPr>
                      <a:r>
                        <a:rPr lang="en-US" sz="1300" b="1" u="sng" strike="noStrike" dirty="0" smtClean="0">
                          <a:solidFill>
                            <a:srgbClr val="FFFF00"/>
                          </a:solidFill>
                          <a:latin typeface="+mn-lt"/>
                          <a:ea typeface="Times New Roman"/>
                          <a:cs typeface="Times New Roman"/>
                        </a:rPr>
                        <a:t>10 Years</a:t>
                      </a:r>
                      <a:endParaRPr lang="en-US" sz="1300" b="1" u="sng" dirty="0" smtClean="0">
                        <a:solidFill>
                          <a:srgbClr val="FFFF00"/>
                        </a:solidFill>
                        <a:latin typeface="+mn-lt"/>
                        <a:ea typeface="Times New Roman"/>
                        <a:cs typeface="Times New Roman"/>
                      </a:endParaRPr>
                    </a:p>
                  </a:txBody>
                  <a:tcPr marL="9144" marR="9144"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smtClean="0">
                          <a:solidFill>
                            <a:srgbClr val="FFFF00"/>
                          </a:solidFill>
                          <a:latin typeface="+mn-lt"/>
                          <a:ea typeface="Times New Roman"/>
                          <a:cs typeface="Times New Roman"/>
                        </a:rPr>
                        <a:t>Total N with </a:t>
                      </a:r>
                      <a:r>
                        <a:rPr lang="en-US" sz="1300" b="1" u="sng" strike="noStrike" dirty="0" smtClean="0">
                          <a:solidFill>
                            <a:srgbClr val="FFFF00"/>
                          </a:solidFill>
                          <a:latin typeface="+mn-lt"/>
                          <a:ea typeface="Times New Roman"/>
                          <a:cs typeface="Times New Roman"/>
                        </a:rPr>
                        <a:t>known response</a:t>
                      </a:r>
                      <a:endParaRPr lang="en-US" sz="1300" b="1" u="sng" dirty="0">
                        <a:solidFill>
                          <a:srgbClr val="FFFF00"/>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2416">
                <a:tc>
                  <a:txBody>
                    <a:bodyPr/>
                    <a:lstStyle/>
                    <a:p>
                      <a:pPr marL="0" marR="0">
                        <a:spcBef>
                          <a:spcPts val="0"/>
                        </a:spcBef>
                        <a:spcAft>
                          <a:spcPts val="0"/>
                        </a:spcAft>
                      </a:pPr>
                      <a:r>
                        <a:rPr lang="en-US" sz="1300" b="1" dirty="0" smtClean="0">
                          <a:solidFill>
                            <a:srgbClr val="FFFFFF"/>
                          </a:solidFill>
                          <a:latin typeface="+mn-lt"/>
                          <a:ea typeface="Times New Roman"/>
                          <a:cs typeface="Times New Roman"/>
                        </a:rPr>
                        <a:t>Hypertension*</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67.3%</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(N = 733)</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87.4%</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(N = 278)</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392416">
                <a:tc>
                  <a:txBody>
                    <a:bodyPr/>
                    <a:lstStyle/>
                    <a:p>
                      <a:pPr marL="0" marR="0">
                        <a:spcBef>
                          <a:spcPts val="0"/>
                        </a:spcBef>
                        <a:spcAft>
                          <a:spcPts val="0"/>
                        </a:spcAft>
                      </a:pPr>
                      <a:r>
                        <a:rPr lang="en-US" sz="1300" b="1" kern="0" dirty="0">
                          <a:solidFill>
                            <a:srgbClr val="FFFFFF"/>
                          </a:solidFill>
                          <a:latin typeface="+mn-lt"/>
                          <a:ea typeface="Times New Roman"/>
                          <a:cs typeface="Times New Roman"/>
                        </a:rPr>
                        <a:t>Renal Dysfunction</a:t>
                      </a:r>
                      <a:endParaRPr lang="en-US" sz="13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29.6%</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(N = 838)</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52.1%</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(N = 365)</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69.7%</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(N = 109)</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57972">
                <a:tc>
                  <a:txBody>
                    <a:bodyPr/>
                    <a:lstStyle/>
                    <a:p>
                      <a:pPr marL="0" marR="0">
                        <a:spcBef>
                          <a:spcPts val="0"/>
                        </a:spcBef>
                        <a:spcAft>
                          <a:spcPts val="0"/>
                        </a:spcAft>
                      </a:pPr>
                      <a:r>
                        <a:rPr lang="en-US" sz="1300" b="1" i="1" dirty="0">
                          <a:solidFill>
                            <a:srgbClr val="FFFFFF"/>
                          </a:solidFill>
                          <a:latin typeface="+mn-lt"/>
                          <a:ea typeface="Times New Roman"/>
                          <a:cs typeface="Times New Roman"/>
                        </a:rPr>
                        <a:t>        Abnormal Creatinine </a:t>
                      </a:r>
                      <a:r>
                        <a:rPr lang="en-US" sz="1300" b="1" i="1" dirty="0" smtClean="0">
                          <a:solidFill>
                            <a:srgbClr val="FFFFFF"/>
                          </a:solidFill>
                          <a:latin typeface="+mn-lt"/>
                          <a:ea typeface="Times New Roman"/>
                          <a:cs typeface="Times New Roman"/>
                        </a:rPr>
                        <a:t>≤ </a:t>
                      </a:r>
                      <a:r>
                        <a:rPr lang="en-US" sz="1300" b="1" i="1" dirty="0">
                          <a:solidFill>
                            <a:srgbClr val="FFFFFF"/>
                          </a:solidFill>
                          <a:latin typeface="+mn-lt"/>
                          <a:ea typeface="Times New Roman"/>
                          <a:cs typeface="Times New Roman"/>
                        </a:rPr>
                        <a:t>2.5 mg/dl</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a:solidFill>
                            <a:schemeClr val="tx1"/>
                          </a:solidFill>
                          <a:latin typeface="+mn-lt"/>
                        </a:rPr>
                        <a:t>17.1%</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28.8%</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25.7%</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26516">
                <a:tc>
                  <a:txBody>
                    <a:bodyPr/>
                    <a:lstStyle/>
                    <a:p>
                      <a:pPr marL="0" marR="0">
                        <a:spcBef>
                          <a:spcPts val="0"/>
                        </a:spcBef>
                        <a:spcAft>
                          <a:spcPts val="0"/>
                        </a:spcAft>
                      </a:pPr>
                      <a:r>
                        <a:rPr lang="en-US" sz="1300" b="1" i="1" dirty="0">
                          <a:solidFill>
                            <a:srgbClr val="FFFFFF"/>
                          </a:solidFill>
                          <a:latin typeface="+mn-lt"/>
                          <a:ea typeface="Times New Roman"/>
                          <a:cs typeface="Times New Roman"/>
                        </a:rPr>
                        <a:t>        Creatinine &gt; 2.5 mg/dl</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a:solidFill>
                            <a:schemeClr val="tx1"/>
                          </a:solidFill>
                          <a:latin typeface="+mn-lt"/>
                        </a:rPr>
                        <a:t>6.0%</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a:solidFill>
                            <a:schemeClr val="tx1"/>
                          </a:solidFill>
                          <a:latin typeface="+mn-lt"/>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a:solidFill>
                            <a:schemeClr val="tx1"/>
                          </a:solidFill>
                          <a:latin typeface="+mn-lt"/>
                        </a:rPr>
                        <a:t>10.4%</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19.3%</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26516">
                <a:tc>
                  <a:txBody>
                    <a:bodyPr/>
                    <a:lstStyle/>
                    <a:p>
                      <a:pPr marL="0" marR="0">
                        <a:spcBef>
                          <a:spcPts val="0"/>
                        </a:spcBef>
                        <a:spcAft>
                          <a:spcPts val="0"/>
                        </a:spcAft>
                      </a:pPr>
                      <a:r>
                        <a:rPr lang="en-US" sz="1300" b="1" i="1" dirty="0">
                          <a:solidFill>
                            <a:srgbClr val="FFFFFF"/>
                          </a:solidFill>
                          <a:latin typeface="+mn-lt"/>
                          <a:ea typeface="Times New Roman"/>
                          <a:cs typeface="Times New Roman"/>
                        </a:rPr>
                        <a:t>        Chronic Dialysis</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4.3%</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5.2%</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a:solidFill>
                            <a:schemeClr val="tx1"/>
                          </a:solidFill>
                          <a:latin typeface="+mn-lt"/>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a:solidFill>
                            <a:schemeClr val="tx1"/>
                          </a:solidFill>
                          <a:latin typeface="+mn-lt"/>
                        </a:rPr>
                        <a:t>7.3%</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26516">
                <a:tc>
                  <a:txBody>
                    <a:bodyPr/>
                    <a:lstStyle/>
                    <a:p>
                      <a:pPr marL="0" marR="0">
                        <a:spcBef>
                          <a:spcPts val="0"/>
                        </a:spcBef>
                        <a:spcAft>
                          <a:spcPts val="0"/>
                        </a:spcAft>
                      </a:pPr>
                      <a:r>
                        <a:rPr lang="en-US" sz="1300" b="1" i="1" dirty="0">
                          <a:solidFill>
                            <a:srgbClr val="FFFFFF"/>
                          </a:solidFill>
                          <a:latin typeface="+mn-lt"/>
                          <a:ea typeface="Times New Roman"/>
                          <a:cs typeface="Times New Roman"/>
                        </a:rPr>
                        <a:t>        Renal Transplant</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2.3%</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7.7%</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a:solidFill>
                            <a:schemeClr val="tx1"/>
                          </a:solidFill>
                          <a:latin typeface="+mn-lt"/>
                        </a:rPr>
                        <a:t>17.4%</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92416">
                <a:tc>
                  <a:txBody>
                    <a:bodyPr/>
                    <a:lstStyle/>
                    <a:p>
                      <a:pPr marL="0" marR="0">
                        <a:spcBef>
                          <a:spcPts val="0"/>
                        </a:spcBef>
                        <a:spcAft>
                          <a:spcPts val="0"/>
                        </a:spcAft>
                      </a:pPr>
                      <a:r>
                        <a:rPr lang="en-US" sz="1300" b="1" kern="0" dirty="0" smtClean="0">
                          <a:solidFill>
                            <a:srgbClr val="FFFFFF"/>
                          </a:solidFill>
                          <a:latin typeface="+mn-lt"/>
                          <a:ea typeface="Times New Roman"/>
                          <a:cs typeface="Times New Roman"/>
                        </a:rPr>
                        <a:t>Hyperlipidemia*</a:t>
                      </a:r>
                      <a:endParaRPr lang="en-US" sz="13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58.6%</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(N = 775)</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87.5%</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(N = 311)</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92416">
                <a:tc>
                  <a:txBody>
                    <a:bodyPr/>
                    <a:lstStyle/>
                    <a:p>
                      <a:pPr marL="0" marR="0">
                        <a:spcBef>
                          <a:spcPts val="0"/>
                        </a:spcBef>
                        <a:spcAft>
                          <a:spcPts val="0"/>
                        </a:spcAft>
                      </a:pPr>
                      <a:r>
                        <a:rPr lang="en-US" sz="1300" b="1" dirty="0" smtClean="0">
                          <a:solidFill>
                            <a:schemeClr val="tx1"/>
                          </a:solidFill>
                          <a:latin typeface="+mn-lt"/>
                          <a:ea typeface="Times New Roman"/>
                          <a:cs typeface="Times New Roman"/>
                        </a:rPr>
                        <a:t>Diabetes*</a:t>
                      </a:r>
                      <a:endParaRPr lang="en-US" sz="1300" dirty="0">
                        <a:solidFill>
                          <a:schemeClr val="tx1"/>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22.0%</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(N = 840)</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37.4%</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(N = 353)</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92416">
                <a:tc>
                  <a:txBody>
                    <a:bodyPr/>
                    <a:lstStyle/>
                    <a:p>
                      <a:r>
                        <a:rPr lang="en-US" sz="1300" b="1" dirty="0" smtClean="0">
                          <a:solidFill>
                            <a:schemeClr val="tx1"/>
                          </a:solidFill>
                          <a:latin typeface="+mn-lt"/>
                        </a:rPr>
                        <a:t>Cardiac Allograft Vasculopathy</a:t>
                      </a:r>
                      <a:endParaRPr lang="en-US" sz="1300" dirty="0">
                        <a:solidFill>
                          <a:schemeClr val="tx1"/>
                        </a:solidFill>
                        <a:latin typeface="+mn-lt"/>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9.2%</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(N = 764)</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32.6%</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(N = 291)</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52.7%</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a:solidFill>
                            <a:schemeClr val="tx1"/>
                          </a:solidFill>
                          <a:latin typeface="+mn-lt"/>
                        </a:rPr>
                        <a:t>(N = 74)</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8" name="TextBox 7"/>
          <p:cNvSpPr txBox="1"/>
          <p:nvPr/>
        </p:nvSpPr>
        <p:spPr>
          <a:xfrm>
            <a:off x="5715000" y="5943600"/>
            <a:ext cx="2895600" cy="646331"/>
          </a:xfrm>
          <a:prstGeom prst="rect">
            <a:avLst/>
          </a:prstGeom>
          <a:noFill/>
        </p:spPr>
        <p:txBody>
          <a:bodyPr wrap="square" rtlCol="0">
            <a:spAutoFit/>
          </a:bodyPr>
          <a:lstStyle/>
          <a:p>
            <a:r>
              <a:rPr lang="en-US" sz="1200" b="1" dirty="0" smtClean="0"/>
              <a:t>* Data are not available 10 years post transplant</a:t>
            </a:r>
          </a:p>
          <a:p>
            <a:endParaRPr lang="en-US" sz="1200" dirty="0"/>
          </a:p>
        </p:txBody>
      </p:sp>
      <p:grpSp>
        <p:nvGrpSpPr>
          <p:cNvPr id="3" name="Group 7"/>
          <p:cNvGrpSpPr/>
          <p:nvPr/>
        </p:nvGrpSpPr>
        <p:grpSpPr>
          <a:xfrm>
            <a:off x="0" y="6146799"/>
            <a:ext cx="4715932" cy="711201"/>
            <a:chOff x="1" y="6067776"/>
            <a:chExt cx="4952999" cy="790224"/>
          </a:xfrm>
        </p:grpSpPr>
        <p:pic>
          <p:nvPicPr>
            <p:cNvPr id="11" name="Picture 10"/>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9" name="TextBox 8"/>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r>
              <a:rPr lang="en-US" sz="2600" dirty="0" smtClean="0"/>
              <a:t>Adult Heart Transplants</a:t>
            </a:r>
            <a:r>
              <a:rPr lang="en-US" sz="2400" dirty="0" smtClean="0"/>
              <a:t/>
            </a:r>
            <a:br>
              <a:rPr lang="en-US" sz="2400" dirty="0" smtClean="0"/>
            </a:br>
            <a:r>
              <a:rPr lang="en-US" sz="2400" dirty="0" smtClean="0"/>
              <a:t>Freedom from Cardiac Allograft Vasculopathy by Transplant Type and Era </a:t>
            </a:r>
            <a:r>
              <a:rPr lang="en-US" sz="2000" dirty="0" smtClean="0"/>
              <a:t>(Transplants: April 1994 – June 2012)</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87859512"/>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66800" y="3352800"/>
            <a:ext cx="4114800" cy="1092607"/>
          </a:xfrm>
          <a:prstGeom prst="rect">
            <a:avLst/>
          </a:prstGeom>
          <a:solidFill>
            <a:schemeClr val="bg2"/>
          </a:solidFill>
        </p:spPr>
        <p:txBody>
          <a:bodyPr wrap="square" lIns="9144" rIns="9144" rtlCol="0">
            <a:spAutoFit/>
          </a:bodyPr>
          <a:lstStyle/>
          <a:p>
            <a:r>
              <a:rPr lang="en-US" sz="1300" b="1" dirty="0" smtClean="0">
                <a:solidFill>
                  <a:srgbClr val="FFFF00"/>
                </a:solidFill>
              </a:rPr>
              <a:t>No pair-wise comparisons within each transplant type and within each era were significant at p &lt; 0.05 except:</a:t>
            </a:r>
          </a:p>
          <a:p>
            <a:r>
              <a:rPr lang="en-US" sz="1300" b="1" dirty="0" smtClean="0">
                <a:solidFill>
                  <a:srgbClr val="FFFF00"/>
                </a:solidFill>
              </a:rPr>
              <a:t>2003-6/2012: primary vs. retransplant,</a:t>
            </a:r>
          </a:p>
          <a:p>
            <a:r>
              <a:rPr lang="en-US" sz="1300" b="1" dirty="0" smtClean="0">
                <a:solidFill>
                  <a:srgbClr val="FFFF00"/>
                </a:solidFill>
              </a:rPr>
              <a:t>primary: 4/1994-2002 vs. 2003-6/2012</a:t>
            </a:r>
            <a:endParaRPr lang="en-US" sz="1300" b="1" dirty="0">
              <a:solidFill>
                <a:srgbClr val="FFFF00"/>
              </a:solidFill>
            </a:endParaRPr>
          </a:p>
        </p:txBody>
      </p:sp>
      <p:grpSp>
        <p:nvGrpSpPr>
          <p:cNvPr id="3" name="Group 7"/>
          <p:cNvGrpSpPr/>
          <p:nvPr/>
        </p:nvGrpSpPr>
        <p:grpSpPr>
          <a:xfrm>
            <a:off x="0" y="6146799"/>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Adult Heart Transplants</a:t>
            </a:r>
            <a:r>
              <a:rPr lang="en-US" sz="2400" dirty="0" smtClean="0"/>
              <a:t/>
            </a:r>
            <a:br>
              <a:rPr lang="en-US" sz="2400" dirty="0" smtClean="0"/>
            </a:br>
            <a:r>
              <a:rPr lang="en-US" sz="2400" dirty="0" smtClean="0"/>
              <a:t>Freedom from Cardiac Allograft Vasculopathy by Transplant Type and Ischemia Time </a:t>
            </a:r>
            <a:r>
              <a:rPr lang="en-US" sz="2000" dirty="0" smtClean="0"/>
              <a:t>(Transplants: April 1994 – June 2012)</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9907922"/>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962400" y="1676400"/>
            <a:ext cx="4648200" cy="618631"/>
          </a:xfrm>
          <a:prstGeom prst="rect">
            <a:avLst/>
          </a:prstGeom>
          <a:solidFill>
            <a:schemeClr val="bg2"/>
          </a:solidFill>
        </p:spPr>
        <p:txBody>
          <a:bodyPr wrap="square" lIns="9144" tIns="9144" rIns="9144" bIns="9144" rtlCol="0">
            <a:spAutoFit/>
          </a:bodyPr>
          <a:lstStyle/>
          <a:p>
            <a:r>
              <a:rPr lang="en-US" sz="1300" b="1" dirty="0">
                <a:solidFill>
                  <a:srgbClr val="FFFF00"/>
                </a:solidFill>
              </a:rPr>
              <a:t>No pair-wise comparisons within each transplant type and within each ischemia group were significant at p &lt; </a:t>
            </a:r>
            <a:r>
              <a:rPr lang="en-US" sz="1300" b="1">
                <a:solidFill>
                  <a:srgbClr val="FFFF00"/>
                </a:solidFill>
              </a:rPr>
              <a:t>0.05 except 2-&lt;4 hours – primary vs. retransplant</a:t>
            </a:r>
            <a:endParaRPr lang="en-US" sz="1300" b="1" dirty="0">
              <a:solidFill>
                <a:srgbClr val="FFFF00"/>
              </a:solidFill>
            </a:endParaRPr>
          </a:p>
        </p:txBody>
      </p:sp>
      <p:grpSp>
        <p:nvGrpSpPr>
          <p:cNvPr id="3" name="Group 7"/>
          <p:cNvGrpSpPr/>
          <p:nvPr/>
        </p:nvGrpSpPr>
        <p:grpSpPr>
          <a:xfrm>
            <a:off x="0" y="6146799"/>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Adult Heart Transplants</a:t>
            </a:r>
            <a:r>
              <a:rPr lang="en-US" sz="2400" dirty="0" smtClean="0"/>
              <a:t/>
            </a:r>
            <a:br>
              <a:rPr lang="en-US" sz="2400" dirty="0" smtClean="0"/>
            </a:br>
            <a:r>
              <a:rPr lang="en-US" sz="2400" dirty="0" smtClean="0"/>
              <a:t>Freedom from Cardiac Allograft Vasculopathy by Transplant Type and Gender </a:t>
            </a:r>
            <a:r>
              <a:rPr lang="en-US" sz="2000" dirty="0" smtClean="0"/>
              <a:t>(Transplants: April 1994 – June 2012)</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79381226"/>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343400" y="1752600"/>
            <a:ext cx="4038600" cy="646331"/>
          </a:xfrm>
          <a:prstGeom prst="rect">
            <a:avLst/>
          </a:prstGeom>
          <a:solidFill>
            <a:schemeClr val="bg2"/>
          </a:solidFill>
        </p:spPr>
        <p:txBody>
          <a:bodyPr wrap="square" lIns="9144" rIns="9144" rtlCol="0">
            <a:spAutoFit/>
          </a:bodyPr>
          <a:lstStyle/>
          <a:p>
            <a:r>
              <a:rPr lang="en-US" sz="1200" b="1" dirty="0">
                <a:solidFill>
                  <a:srgbClr val="FFFF00"/>
                </a:solidFill>
              </a:rPr>
              <a:t>All pair-wise comparisons with Primary/Female </a:t>
            </a:r>
            <a:r>
              <a:rPr lang="en-US" sz="1200" b="1" dirty="0" smtClean="0">
                <a:solidFill>
                  <a:srgbClr val="FFFF00"/>
                </a:solidFill>
              </a:rPr>
              <a:t>were </a:t>
            </a:r>
            <a:r>
              <a:rPr lang="en-US" sz="1200" b="1" dirty="0">
                <a:solidFill>
                  <a:srgbClr val="FFFF00"/>
                </a:solidFill>
              </a:rPr>
              <a:t>significant at p &lt; 0.05. No other pair-wise comparisons were significant at p &lt; 0.05.</a:t>
            </a:r>
          </a:p>
        </p:txBody>
      </p:sp>
      <p:grpSp>
        <p:nvGrpSpPr>
          <p:cNvPr id="3" name="Group 7"/>
          <p:cNvGrpSpPr/>
          <p:nvPr/>
        </p:nvGrpSpPr>
        <p:grpSpPr>
          <a:xfrm>
            <a:off x="0" y="6146799"/>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Adult Heart Transplants</a:t>
            </a:r>
            <a:r>
              <a:rPr lang="en-US" sz="2500" dirty="0" smtClean="0"/>
              <a:t/>
            </a:r>
            <a:br>
              <a:rPr lang="en-US" sz="2500" dirty="0" smtClean="0"/>
            </a:br>
            <a:r>
              <a:rPr lang="en-US" sz="2400" dirty="0" smtClean="0"/>
              <a:t>Survival After Report of CAV Within 3 Years of Transplant and Survival In Patients Without CAV* by Transplant Type</a:t>
            </a:r>
            <a:br>
              <a:rPr lang="en-US" sz="2400" dirty="0" smtClean="0"/>
            </a:br>
            <a:r>
              <a:rPr lang="en-US" sz="2000" dirty="0" smtClean="0"/>
              <a:t>(Transplants: April 1994 – June 2012)</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57183929"/>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66800" y="3505200"/>
            <a:ext cx="4876800" cy="738664"/>
          </a:xfrm>
          <a:prstGeom prst="rect">
            <a:avLst/>
          </a:prstGeom>
          <a:solidFill>
            <a:schemeClr val="bg2"/>
          </a:solidFill>
        </p:spPr>
        <p:txBody>
          <a:bodyPr wrap="square" rtlCol="0">
            <a:spAutoFit/>
          </a:bodyPr>
          <a:lstStyle/>
          <a:p>
            <a:r>
              <a:rPr lang="en-US" sz="1400" b="1" dirty="0">
                <a:solidFill>
                  <a:srgbClr val="FFFF00"/>
                </a:solidFill>
              </a:rPr>
              <a:t>No pair-wise comparisons were significant at p &lt; 0.05 </a:t>
            </a:r>
            <a:r>
              <a:rPr lang="en-US" sz="1400" b="1">
                <a:solidFill>
                  <a:srgbClr val="FFFF00"/>
                </a:solidFill>
              </a:rPr>
              <a:t>except Primary/No </a:t>
            </a:r>
            <a:r>
              <a:rPr lang="en-US" sz="1400" b="1" smtClean="0">
                <a:solidFill>
                  <a:srgbClr val="FFFF00"/>
                </a:solidFill>
              </a:rPr>
              <a:t>CAV </a:t>
            </a:r>
            <a:r>
              <a:rPr lang="en-US" sz="1400" b="1" dirty="0">
                <a:solidFill>
                  <a:srgbClr val="FFFF00"/>
                </a:solidFill>
              </a:rPr>
              <a:t>vs</a:t>
            </a:r>
            <a:r>
              <a:rPr lang="en-US" sz="1400" b="1">
                <a:solidFill>
                  <a:srgbClr val="FFFF00"/>
                </a:solidFill>
              </a:rPr>
              <a:t>. </a:t>
            </a:r>
            <a:r>
              <a:rPr lang="en-US" sz="1400" b="1" smtClean="0">
                <a:solidFill>
                  <a:srgbClr val="FFFF00"/>
                </a:solidFill>
              </a:rPr>
              <a:t>Primary/CAV, </a:t>
            </a:r>
            <a:r>
              <a:rPr lang="en-US" sz="1400" b="1">
                <a:solidFill>
                  <a:srgbClr val="FFFF00"/>
                </a:solidFill>
              </a:rPr>
              <a:t>Primary/No </a:t>
            </a:r>
            <a:r>
              <a:rPr lang="en-US" sz="1400" b="1" smtClean="0">
                <a:solidFill>
                  <a:srgbClr val="FFFF00"/>
                </a:solidFill>
              </a:rPr>
              <a:t>CAV </a:t>
            </a:r>
            <a:r>
              <a:rPr lang="en-US" sz="1400" b="1" dirty="0">
                <a:solidFill>
                  <a:srgbClr val="FFFF00"/>
                </a:solidFill>
              </a:rPr>
              <a:t>vs</a:t>
            </a:r>
            <a:r>
              <a:rPr lang="en-US" sz="1400" b="1">
                <a:solidFill>
                  <a:srgbClr val="FFFF00"/>
                </a:solidFill>
              </a:rPr>
              <a:t>. </a:t>
            </a:r>
            <a:r>
              <a:rPr lang="en-US" sz="1400" b="1" err="1">
                <a:solidFill>
                  <a:srgbClr val="FFFF00"/>
                </a:solidFill>
              </a:rPr>
              <a:t>Retx</a:t>
            </a:r>
            <a:r>
              <a:rPr lang="en-US" sz="1400" b="1">
                <a:solidFill>
                  <a:srgbClr val="FFFF00"/>
                </a:solidFill>
              </a:rPr>
              <a:t>/CAV </a:t>
            </a:r>
            <a:r>
              <a:rPr lang="en-US" sz="1400" b="1" smtClean="0">
                <a:solidFill>
                  <a:srgbClr val="FFFF00"/>
                </a:solidFill>
              </a:rPr>
              <a:t>and </a:t>
            </a:r>
            <a:r>
              <a:rPr lang="en-US" sz="1400" b="1">
                <a:solidFill>
                  <a:srgbClr val="FFFF00"/>
                </a:solidFill>
              </a:rPr>
              <a:t>Primary/CAV </a:t>
            </a:r>
            <a:r>
              <a:rPr lang="en-US" sz="1400" b="1" smtClean="0">
                <a:solidFill>
                  <a:srgbClr val="FFFF00"/>
                </a:solidFill>
              </a:rPr>
              <a:t>vs</a:t>
            </a:r>
            <a:r>
              <a:rPr lang="en-US" sz="1400" b="1">
                <a:solidFill>
                  <a:srgbClr val="FFFF00"/>
                </a:solidFill>
              </a:rPr>
              <a:t>. </a:t>
            </a:r>
            <a:r>
              <a:rPr lang="en-US" sz="1400" b="1" err="1">
                <a:solidFill>
                  <a:srgbClr val="FFFF00"/>
                </a:solidFill>
              </a:rPr>
              <a:t>Retx</a:t>
            </a:r>
            <a:r>
              <a:rPr lang="en-US" sz="1400" b="1">
                <a:solidFill>
                  <a:srgbClr val="FFFF00"/>
                </a:solidFill>
              </a:rPr>
              <a:t>/No </a:t>
            </a:r>
            <a:r>
              <a:rPr lang="en-US" sz="1400" b="1" smtClean="0">
                <a:solidFill>
                  <a:srgbClr val="FFFF00"/>
                </a:solidFill>
              </a:rPr>
              <a:t>CAV</a:t>
            </a:r>
            <a:r>
              <a:rPr lang="en-US" sz="1400" b="1" dirty="0">
                <a:solidFill>
                  <a:srgbClr val="FFFF00"/>
                </a:solidFill>
              </a:rPr>
              <a:t>.</a:t>
            </a:r>
          </a:p>
        </p:txBody>
      </p:sp>
      <p:sp>
        <p:nvSpPr>
          <p:cNvPr id="10" name="TextBox 9"/>
          <p:cNvSpPr txBox="1"/>
          <p:nvPr/>
        </p:nvSpPr>
        <p:spPr>
          <a:xfrm>
            <a:off x="4800600" y="5766137"/>
            <a:ext cx="4114800" cy="1015663"/>
          </a:xfrm>
          <a:prstGeom prst="rect">
            <a:avLst/>
          </a:prstGeom>
          <a:noFill/>
        </p:spPr>
        <p:txBody>
          <a:bodyPr wrap="square" lIns="45720" rIns="45720" rtlCol="0">
            <a:spAutoFit/>
          </a:bodyPr>
          <a:lstStyle/>
          <a:p>
            <a:r>
              <a:rPr lang="en-US" sz="1200" b="1" dirty="0" smtClean="0">
                <a:solidFill>
                  <a:srgbClr val="FFFF00"/>
                </a:solidFill>
              </a:rPr>
              <a:t>* Patient survival for those without CAV within 3 years after transplant was conditioned on survival to median time of CAV development (514 days). Median time to CAV development is based on patients who developed CAV within 3 years of transplant.</a:t>
            </a:r>
            <a:endParaRPr lang="en-US" sz="1200" dirty="0">
              <a:solidFill>
                <a:srgbClr val="FFFF00"/>
              </a:solidFill>
            </a:endParaRPr>
          </a:p>
        </p:txBody>
      </p:sp>
      <p:grpSp>
        <p:nvGrpSpPr>
          <p:cNvPr id="3" name="Group 7"/>
          <p:cNvGrpSpPr/>
          <p:nvPr/>
        </p:nvGrpSpPr>
        <p:grpSpPr>
          <a:xfrm>
            <a:off x="0" y="6146799"/>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1" name="TextBox 10"/>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219200"/>
          </a:xfrm>
        </p:spPr>
        <p:txBody>
          <a:bodyPr/>
          <a:lstStyle/>
          <a:p>
            <a:r>
              <a:rPr lang="en-US" sz="2400" dirty="0" smtClean="0"/>
              <a:t>Adult Heart Transplants</a:t>
            </a:r>
            <a:r>
              <a:rPr lang="en-US" sz="2300" dirty="0" smtClean="0"/>
              <a:t/>
            </a:r>
            <a:br>
              <a:rPr lang="en-US" sz="2300" dirty="0" smtClean="0"/>
            </a:br>
            <a:r>
              <a:rPr lang="en-US" sz="2200" dirty="0"/>
              <a:t>Survival After Report of CAV Within 3 Years of Transplant and Survival In Patients Without CAV* by Era</a:t>
            </a:r>
            <a:r>
              <a:rPr lang="en-US" sz="2500" dirty="0" smtClean="0"/>
              <a:t/>
            </a:r>
            <a:br>
              <a:rPr lang="en-US" sz="2500" dirty="0" smtClean="0"/>
            </a:br>
            <a:r>
              <a:rPr lang="en-US" sz="2000" dirty="0" smtClean="0"/>
              <a:t>(Transplants: April 1994 – June 2012)</a:t>
            </a:r>
            <a:endParaRPr lang="en-US" sz="2000" dirty="0"/>
          </a:p>
        </p:txBody>
      </p:sp>
      <p:graphicFrame>
        <p:nvGraphicFramePr>
          <p:cNvPr id="4" name="Content Placeholder 3"/>
          <p:cNvGraphicFramePr>
            <a:graphicFrameLocks noGrp="1"/>
          </p:cNvGraphicFramePr>
          <p:nvPr>
            <p:ph idx="1"/>
          </p:nvPr>
        </p:nvGraphicFramePr>
        <p:xfrm>
          <a:off x="228600" y="14478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66800" y="3124200"/>
            <a:ext cx="3352800" cy="954107"/>
          </a:xfrm>
          <a:prstGeom prst="rect">
            <a:avLst/>
          </a:prstGeom>
          <a:solidFill>
            <a:schemeClr val="bg2"/>
          </a:solidFill>
        </p:spPr>
        <p:txBody>
          <a:bodyPr wrap="square" lIns="45720" rIns="45720" rtlCol="0">
            <a:spAutoFit/>
          </a:bodyPr>
          <a:lstStyle/>
          <a:p>
            <a:r>
              <a:rPr lang="en-US" sz="1400" b="1" dirty="0">
                <a:solidFill>
                  <a:srgbClr val="FFFF00"/>
                </a:solidFill>
              </a:rPr>
              <a:t>All pair-wise comparisons within each CAV group and within each era were significant at p &lt; 0.05 except: </a:t>
            </a:r>
          </a:p>
          <a:p>
            <a:r>
              <a:rPr lang="pt-BR" sz="1400" b="1" dirty="0">
                <a:solidFill>
                  <a:srgbClr val="FFFF00"/>
                </a:solidFill>
              </a:rPr>
              <a:t>No CAV: 4/1994-2002 vs</a:t>
            </a:r>
            <a:r>
              <a:rPr lang="pt-BR" sz="1400" b="1">
                <a:solidFill>
                  <a:srgbClr val="FFFF00"/>
                </a:solidFill>
              </a:rPr>
              <a:t>. 2003-6/2012</a:t>
            </a:r>
            <a:r>
              <a:rPr lang="pt-BR" sz="1400" b="1" dirty="0">
                <a:solidFill>
                  <a:srgbClr val="FFFF00"/>
                </a:solidFill>
              </a:rPr>
              <a:t>.</a:t>
            </a:r>
            <a:endParaRPr lang="en-US" sz="1400" b="1" dirty="0">
              <a:solidFill>
                <a:srgbClr val="FFFF00"/>
              </a:solidFill>
            </a:endParaRPr>
          </a:p>
        </p:txBody>
      </p:sp>
      <p:sp>
        <p:nvSpPr>
          <p:cNvPr id="10" name="TextBox 9"/>
          <p:cNvSpPr txBox="1"/>
          <p:nvPr/>
        </p:nvSpPr>
        <p:spPr>
          <a:xfrm>
            <a:off x="4876800" y="5766137"/>
            <a:ext cx="4038600" cy="1015663"/>
          </a:xfrm>
          <a:prstGeom prst="rect">
            <a:avLst/>
          </a:prstGeom>
          <a:noFill/>
        </p:spPr>
        <p:txBody>
          <a:bodyPr wrap="square" lIns="91440" rIns="0" rtlCol="0">
            <a:spAutoFit/>
          </a:bodyPr>
          <a:lstStyle/>
          <a:p>
            <a:r>
              <a:rPr lang="en-US" sz="1200" b="1" dirty="0" smtClean="0">
                <a:solidFill>
                  <a:srgbClr val="FFFF00"/>
                </a:solidFill>
              </a:rPr>
              <a:t>* Patient survival for those without CAV within 3 years after transplant was conditioned on survival to median time of CAV development (514 days). Median time to CAV development is based on patients who developed CAV within 3 years of transplant.</a:t>
            </a:r>
            <a:endParaRPr lang="en-US" sz="1200" dirty="0">
              <a:solidFill>
                <a:srgbClr val="FFFF00"/>
              </a:solidFill>
            </a:endParaRPr>
          </a:p>
        </p:txBody>
      </p:sp>
      <p:grpSp>
        <p:nvGrpSpPr>
          <p:cNvPr id="3" name="Group 7"/>
          <p:cNvGrpSpPr/>
          <p:nvPr/>
        </p:nvGrpSpPr>
        <p:grpSpPr>
          <a:xfrm>
            <a:off x="0" y="6146799"/>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1" name="TextBox 10"/>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Heart Transplants</a:t>
            </a:r>
            <a:r>
              <a:rPr lang="en-US" sz="2400" dirty="0" smtClean="0"/>
              <a:t/>
            </a:r>
            <a:br>
              <a:rPr lang="en-US" sz="2400" dirty="0" smtClean="0"/>
            </a:br>
            <a:r>
              <a:rPr lang="en-US" sz="2400" dirty="0" smtClean="0"/>
              <a:t>Freedom from Severe Renal Dysfunction by Transplant Type and Era* </a:t>
            </a:r>
            <a:r>
              <a:rPr lang="en-US" sz="2000" dirty="0" smtClean="0"/>
              <a:t> (Transplants: April 1994 – June 2012)</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36641343"/>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295400" y="3048000"/>
            <a:ext cx="3733800" cy="738664"/>
          </a:xfrm>
          <a:prstGeom prst="rect">
            <a:avLst/>
          </a:prstGeom>
          <a:noFill/>
        </p:spPr>
        <p:txBody>
          <a:bodyPr wrap="square" rtlCol="0">
            <a:spAutoFit/>
          </a:bodyPr>
          <a:lstStyle/>
          <a:p>
            <a:r>
              <a:rPr lang="en-US" sz="1400" b="1" dirty="0">
                <a:solidFill>
                  <a:srgbClr val="FFFF00"/>
                </a:solidFill>
              </a:rPr>
              <a:t>All pair-wise comparisons within each transplant type and within each era were significant at p </a:t>
            </a:r>
            <a:r>
              <a:rPr lang="en-US" sz="1400" b="1">
                <a:solidFill>
                  <a:srgbClr val="FFFF00"/>
                </a:solidFill>
              </a:rPr>
              <a:t>&lt; 0.05</a:t>
            </a:r>
            <a:r>
              <a:rPr lang="en-US" sz="1400" b="1" dirty="0">
                <a:solidFill>
                  <a:srgbClr val="FFFF00"/>
                </a:solidFill>
              </a:rPr>
              <a:t>.</a:t>
            </a:r>
          </a:p>
        </p:txBody>
      </p:sp>
      <p:sp>
        <p:nvSpPr>
          <p:cNvPr id="10" name="TextBox 1"/>
          <p:cNvSpPr txBox="1"/>
          <p:nvPr/>
        </p:nvSpPr>
        <p:spPr>
          <a:xfrm>
            <a:off x="1371600" y="3886200"/>
            <a:ext cx="4267200" cy="609600"/>
          </a:xfrm>
          <a:prstGeom prst="rect">
            <a:avLst/>
          </a:prstGeom>
          <a:solidFill>
            <a:schemeClr val="bg2"/>
          </a:solidFill>
          <a:ln>
            <a:solidFill>
              <a:schemeClr val="tx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tx1"/>
                </a:solidFill>
              </a:rPr>
              <a:t>* Severe renal dysfunction = Creatinine &gt; 2.5 mg/dl (221 </a:t>
            </a:r>
            <a:r>
              <a:rPr lang="en-US" sz="1400" b="1" dirty="0" err="1">
                <a:solidFill>
                  <a:schemeClr val="tx1"/>
                </a:solidFill>
              </a:rPr>
              <a:t>μmol</a:t>
            </a:r>
            <a:r>
              <a:rPr lang="en-US" sz="1400" b="1" dirty="0">
                <a:solidFill>
                  <a:schemeClr val="tx1"/>
                </a:solidFill>
              </a:rPr>
              <a:t>/L), dialysis or renal transplant</a:t>
            </a:r>
          </a:p>
        </p:txBody>
      </p:sp>
      <p:grpSp>
        <p:nvGrpSpPr>
          <p:cNvPr id="3" name="Group 7"/>
          <p:cNvGrpSpPr/>
          <p:nvPr/>
        </p:nvGrpSpPr>
        <p:grpSpPr>
          <a:xfrm>
            <a:off x="0" y="6146799"/>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1" name="TextBox 10"/>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Adult Heart Transplants</a:t>
            </a:r>
            <a:r>
              <a:rPr lang="en-US" sz="2400" dirty="0" smtClean="0"/>
              <a:t/>
            </a:r>
            <a:br>
              <a:rPr lang="en-US" sz="2400" dirty="0" smtClean="0"/>
            </a:br>
            <a:r>
              <a:rPr lang="en-US" sz="2400" dirty="0" smtClean="0"/>
              <a:t>Freedom from Severe Renal Dysfunction* Stratified by Ischemia Time </a:t>
            </a:r>
            <a:r>
              <a:rPr lang="en-US" sz="2000" dirty="0" smtClean="0"/>
              <a:t>(Transplants: April 1994 – June 2012)</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24878367"/>
              </p:ext>
            </p:extLst>
          </p:nvPr>
        </p:nvGraphicFramePr>
        <p:xfrm>
          <a:off x="3048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371600" y="3761977"/>
            <a:ext cx="5486400" cy="738664"/>
          </a:xfrm>
          <a:prstGeom prst="rect">
            <a:avLst/>
          </a:prstGeom>
          <a:solidFill>
            <a:schemeClr val="bg2"/>
          </a:solidFill>
        </p:spPr>
        <p:txBody>
          <a:bodyPr wrap="square" lIns="9144" rIns="9144" rtlCol="0">
            <a:spAutoFit/>
          </a:bodyPr>
          <a:lstStyle/>
          <a:p>
            <a:r>
              <a:rPr lang="en-US" sz="1400" b="1" dirty="0">
                <a:solidFill>
                  <a:srgbClr val="FFFF00"/>
                </a:solidFill>
              </a:rPr>
              <a:t>No pair-wise comparisons within each transplant type and within each ischemia group were significant at p &lt; 0.05 except</a:t>
            </a:r>
          </a:p>
          <a:p>
            <a:r>
              <a:rPr lang="en-US" sz="1400" b="1" dirty="0">
                <a:solidFill>
                  <a:srgbClr val="FFFF00"/>
                </a:solidFill>
              </a:rPr>
              <a:t>2-&lt;4 hours</a:t>
            </a:r>
            <a:r>
              <a:rPr lang="en-US" sz="1400" b="1">
                <a:solidFill>
                  <a:srgbClr val="FFFF00"/>
                </a:solidFill>
              </a:rPr>
              <a:t>: Primary </a:t>
            </a:r>
            <a:r>
              <a:rPr lang="en-US" sz="1400" b="1" smtClean="0">
                <a:solidFill>
                  <a:srgbClr val="FFFF00"/>
                </a:solidFill>
              </a:rPr>
              <a:t>vs</a:t>
            </a:r>
            <a:r>
              <a:rPr lang="en-US" sz="1400" b="1">
                <a:solidFill>
                  <a:srgbClr val="FFFF00"/>
                </a:solidFill>
              </a:rPr>
              <a:t>. </a:t>
            </a:r>
            <a:r>
              <a:rPr lang="en-US" sz="1400" b="1" dirty="0" err="1">
                <a:solidFill>
                  <a:srgbClr val="FFFF00"/>
                </a:solidFill>
              </a:rPr>
              <a:t>Retx</a:t>
            </a:r>
            <a:r>
              <a:rPr lang="en-US" sz="1400" b="1">
                <a:solidFill>
                  <a:srgbClr val="FFFF00"/>
                </a:solidFill>
              </a:rPr>
              <a:t> and </a:t>
            </a:r>
            <a:r>
              <a:rPr lang="en-US" sz="1400" b="1" smtClean="0">
                <a:solidFill>
                  <a:srgbClr val="FFFF00"/>
                </a:solidFill>
              </a:rPr>
              <a:t>4</a:t>
            </a:r>
            <a:r>
              <a:rPr lang="en-US" sz="1400" b="1" dirty="0">
                <a:solidFill>
                  <a:srgbClr val="FFFF00"/>
                </a:solidFill>
              </a:rPr>
              <a:t>+ hours</a:t>
            </a:r>
            <a:r>
              <a:rPr lang="en-US" sz="1400" b="1">
                <a:solidFill>
                  <a:srgbClr val="FFFF00"/>
                </a:solidFill>
              </a:rPr>
              <a:t>: Primary </a:t>
            </a:r>
            <a:r>
              <a:rPr lang="en-US" sz="1400" b="1" smtClean="0">
                <a:solidFill>
                  <a:srgbClr val="FFFF00"/>
                </a:solidFill>
              </a:rPr>
              <a:t>vs</a:t>
            </a:r>
            <a:r>
              <a:rPr lang="en-US" sz="1400" b="1">
                <a:solidFill>
                  <a:srgbClr val="FFFF00"/>
                </a:solidFill>
              </a:rPr>
              <a:t>. </a:t>
            </a:r>
            <a:r>
              <a:rPr lang="en-US" sz="1400" b="1" smtClean="0">
                <a:solidFill>
                  <a:srgbClr val="FFFF00"/>
                </a:solidFill>
              </a:rPr>
              <a:t>Retx.</a:t>
            </a:r>
            <a:endParaRPr lang="en-US" sz="1400" b="1" dirty="0">
              <a:solidFill>
                <a:srgbClr val="FFFF00"/>
              </a:solidFill>
            </a:endParaRPr>
          </a:p>
        </p:txBody>
      </p:sp>
      <p:sp>
        <p:nvSpPr>
          <p:cNvPr id="10" name="TextBox 1"/>
          <p:cNvSpPr txBox="1"/>
          <p:nvPr/>
        </p:nvSpPr>
        <p:spPr>
          <a:xfrm>
            <a:off x="4343400" y="1697415"/>
            <a:ext cx="4267200" cy="512385"/>
          </a:xfrm>
          <a:prstGeom prst="rect">
            <a:avLst/>
          </a:prstGeom>
          <a:solidFill>
            <a:schemeClr val="bg2"/>
          </a:solidFill>
          <a:ln>
            <a:solidFill>
              <a:schemeClr val="tx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tx1"/>
                </a:solidFill>
              </a:rPr>
              <a:t>* Severe renal dysfunction = Creatinine &gt; 2.5 mg/dl (221 </a:t>
            </a:r>
            <a:r>
              <a:rPr lang="en-US" sz="1400" b="1" dirty="0" err="1">
                <a:solidFill>
                  <a:schemeClr val="tx1"/>
                </a:solidFill>
              </a:rPr>
              <a:t>μmol</a:t>
            </a:r>
            <a:r>
              <a:rPr lang="en-US" sz="1400" b="1" dirty="0">
                <a:solidFill>
                  <a:schemeClr val="tx1"/>
                </a:solidFill>
              </a:rPr>
              <a:t>/L), dialysis or renal transplant</a:t>
            </a:r>
          </a:p>
        </p:txBody>
      </p:sp>
      <p:grpSp>
        <p:nvGrpSpPr>
          <p:cNvPr id="3" name="Group 7"/>
          <p:cNvGrpSpPr/>
          <p:nvPr/>
        </p:nvGrpSpPr>
        <p:grpSpPr>
          <a:xfrm>
            <a:off x="0" y="6146799"/>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1" name="TextBox 10"/>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Heart Transplants</a:t>
            </a:r>
            <a:r>
              <a:rPr lang="en-US" sz="2800" dirty="0" smtClean="0"/>
              <a:t/>
            </a:r>
            <a:br>
              <a:rPr lang="en-US" sz="2800" dirty="0" smtClean="0"/>
            </a:br>
            <a:r>
              <a:rPr lang="en-US" sz="2400" dirty="0" smtClean="0"/>
              <a:t>Kaplan-Meier Survival by Renal Dysfunction Within 1</a:t>
            </a:r>
            <a:r>
              <a:rPr lang="en-US" sz="2400" baseline="30000" dirty="0" smtClean="0"/>
              <a:t>st</a:t>
            </a:r>
            <a:r>
              <a:rPr lang="en-US" sz="2400" dirty="0" smtClean="0"/>
              <a:t> Year</a:t>
            </a:r>
            <a:br>
              <a:rPr lang="en-US" sz="2400" dirty="0" smtClean="0"/>
            </a:br>
            <a:r>
              <a:rPr lang="en-US" sz="2400" dirty="0" smtClean="0"/>
              <a:t>Conditional on Survival to 1 Year </a:t>
            </a:r>
            <a:br>
              <a:rPr lang="en-US" sz="2400" dirty="0" smtClean="0"/>
            </a:br>
            <a:r>
              <a:rPr lang="en-US" sz="2000" dirty="0" smtClean="0"/>
              <a:t>(1 year follow-ups: April 1994 – June 2012)</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570986"/>
              </p:ext>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990600" y="3581400"/>
            <a:ext cx="3962400" cy="954107"/>
          </a:xfrm>
          <a:prstGeom prst="rect">
            <a:avLst/>
          </a:prstGeom>
          <a:solidFill>
            <a:schemeClr val="bg2"/>
          </a:solidFill>
        </p:spPr>
        <p:txBody>
          <a:bodyPr wrap="square" rtlCol="0">
            <a:spAutoFit/>
          </a:bodyPr>
          <a:lstStyle/>
          <a:p>
            <a:r>
              <a:rPr lang="en-US" sz="1400" b="1" dirty="0">
                <a:solidFill>
                  <a:srgbClr val="FFFF00"/>
                </a:solidFill>
              </a:rPr>
              <a:t>No pair-wise comparisons were significant at p &lt; 0.05 </a:t>
            </a:r>
            <a:r>
              <a:rPr lang="en-US" sz="1400" b="1">
                <a:solidFill>
                  <a:srgbClr val="FFFF00"/>
                </a:solidFill>
              </a:rPr>
              <a:t>except </a:t>
            </a:r>
            <a:r>
              <a:rPr lang="en-US" sz="1400" b="1" dirty="0">
                <a:solidFill>
                  <a:srgbClr val="FFFF00"/>
                </a:solidFill>
              </a:rPr>
              <a:t>Primary/No</a:t>
            </a:r>
            <a:r>
              <a:rPr lang="en-US" sz="1400" b="1">
                <a:solidFill>
                  <a:srgbClr val="FFFF00"/>
                </a:solidFill>
              </a:rPr>
              <a:t> Renal Dysfunction </a:t>
            </a:r>
            <a:r>
              <a:rPr lang="en-US" sz="1400" b="1" smtClean="0">
                <a:solidFill>
                  <a:srgbClr val="FFFF00"/>
                </a:solidFill>
              </a:rPr>
              <a:t>(RD</a:t>
            </a:r>
            <a:r>
              <a:rPr lang="en-US" sz="1400" b="1" dirty="0">
                <a:solidFill>
                  <a:srgbClr val="FFFF00"/>
                </a:solidFill>
              </a:rPr>
              <a:t>) vs</a:t>
            </a:r>
            <a:r>
              <a:rPr lang="en-US" sz="1400" b="1">
                <a:solidFill>
                  <a:srgbClr val="FFFF00"/>
                </a:solidFill>
              </a:rPr>
              <a:t>. Primary/Severe </a:t>
            </a:r>
            <a:r>
              <a:rPr lang="en-US" sz="1400" b="1" smtClean="0">
                <a:solidFill>
                  <a:srgbClr val="FFFF00"/>
                </a:solidFill>
              </a:rPr>
              <a:t>RD </a:t>
            </a:r>
            <a:r>
              <a:rPr lang="en-US" sz="1400" b="1">
                <a:solidFill>
                  <a:srgbClr val="FFFF00"/>
                </a:solidFill>
              </a:rPr>
              <a:t>and Primary/Severe </a:t>
            </a:r>
            <a:r>
              <a:rPr lang="en-US" sz="1400" b="1" smtClean="0">
                <a:solidFill>
                  <a:srgbClr val="FFFF00"/>
                </a:solidFill>
              </a:rPr>
              <a:t>RD </a:t>
            </a:r>
            <a:r>
              <a:rPr lang="en-US" sz="1400" b="1" dirty="0">
                <a:solidFill>
                  <a:srgbClr val="FFFF00"/>
                </a:solidFill>
              </a:rPr>
              <a:t>vs</a:t>
            </a:r>
            <a:r>
              <a:rPr lang="en-US" sz="1400" b="1">
                <a:solidFill>
                  <a:srgbClr val="FFFF00"/>
                </a:solidFill>
              </a:rPr>
              <a:t>. </a:t>
            </a:r>
            <a:r>
              <a:rPr lang="en-US" sz="1400" b="1" err="1">
                <a:solidFill>
                  <a:srgbClr val="FFFF00"/>
                </a:solidFill>
              </a:rPr>
              <a:t>Retx</a:t>
            </a:r>
            <a:r>
              <a:rPr lang="en-US" sz="1400" b="1">
                <a:solidFill>
                  <a:srgbClr val="FFFF00"/>
                </a:solidFill>
              </a:rPr>
              <a:t>/No </a:t>
            </a:r>
            <a:r>
              <a:rPr lang="en-US" sz="1400" b="1" smtClean="0">
                <a:solidFill>
                  <a:srgbClr val="FFFF00"/>
                </a:solidFill>
              </a:rPr>
              <a:t>RD</a:t>
            </a:r>
            <a:r>
              <a:rPr lang="en-US" sz="1400" b="1" dirty="0">
                <a:solidFill>
                  <a:srgbClr val="FFFF00"/>
                </a:solidFill>
              </a:rPr>
              <a:t>.</a:t>
            </a:r>
          </a:p>
        </p:txBody>
      </p:sp>
      <p:grpSp>
        <p:nvGrpSpPr>
          <p:cNvPr id="3" name="Group 7"/>
          <p:cNvGrpSpPr/>
          <p:nvPr/>
        </p:nvGrpSpPr>
        <p:grpSpPr>
          <a:xfrm>
            <a:off x="0" y="6146799"/>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Heart Transplants</a:t>
            </a:r>
            <a:br>
              <a:rPr lang="en-US" sz="2600" dirty="0" smtClean="0"/>
            </a:br>
            <a:r>
              <a:rPr lang="en-US" sz="2400" dirty="0" smtClean="0"/>
              <a:t>Donor and Recipient Characteristics</a:t>
            </a:r>
            <a:endParaRPr lang="en-US" sz="2000" dirty="0"/>
          </a:p>
        </p:txBody>
      </p:sp>
      <p:graphicFrame>
        <p:nvGraphicFramePr>
          <p:cNvPr id="8" name="Table 7"/>
          <p:cNvGraphicFramePr>
            <a:graphicFrameLocks noGrp="1"/>
          </p:cNvGraphicFramePr>
          <p:nvPr/>
        </p:nvGraphicFramePr>
        <p:xfrm>
          <a:off x="152400" y="1371600"/>
          <a:ext cx="8839200" cy="4073515"/>
        </p:xfrm>
        <a:graphic>
          <a:graphicData uri="http://schemas.openxmlformats.org/drawingml/2006/table">
            <a:tbl>
              <a:tblPr firstRow="1" bandRow="1">
                <a:tableStyleId>{7DF18680-E054-41AD-8BC1-D1AEF772440D}</a:tableStyleId>
              </a:tblPr>
              <a:tblGrid>
                <a:gridCol w="1894115"/>
                <a:gridCol w="1992085"/>
                <a:gridCol w="1981200"/>
                <a:gridCol w="1981200"/>
                <a:gridCol w="990600"/>
              </a:tblGrid>
              <a:tr h="685800">
                <a:tc>
                  <a:txBody>
                    <a:bodyPr/>
                    <a:lstStyle/>
                    <a:p>
                      <a:endParaRPr lang="en-US"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1500" b="1" dirty="0" smtClean="0">
                          <a:solidFill>
                            <a:srgbClr val="FFFF00"/>
                          </a:solidFill>
                          <a:latin typeface="+mn-lt"/>
                          <a:ea typeface="Times New Roman"/>
                          <a:cs typeface="Verdana"/>
                        </a:rPr>
                        <a:t>1992-2000</a:t>
                      </a:r>
                    </a:p>
                    <a:p>
                      <a:pPr marL="0" marR="0" algn="ctr">
                        <a:lnSpc>
                          <a:spcPct val="100000"/>
                        </a:lnSpc>
                        <a:spcBef>
                          <a:spcPts val="0"/>
                        </a:spcBef>
                        <a:spcAft>
                          <a:spcPts val="0"/>
                        </a:spcAft>
                      </a:pPr>
                      <a:r>
                        <a:rPr lang="en-US" sz="1500" b="1" dirty="0" smtClean="0">
                          <a:solidFill>
                            <a:srgbClr val="FFFF00"/>
                          </a:solidFill>
                          <a:latin typeface="+mn-lt"/>
                          <a:ea typeface="Times New Roman"/>
                          <a:cs typeface="Verdana"/>
                        </a:rPr>
                        <a:t>(N </a:t>
                      </a:r>
                      <a:r>
                        <a:rPr lang="en-US" sz="1500" b="1" dirty="0">
                          <a:solidFill>
                            <a:srgbClr val="FFFF00"/>
                          </a:solidFill>
                          <a:latin typeface="+mn-lt"/>
                          <a:ea typeface="Times New Roman"/>
                          <a:cs typeface="Verdana"/>
                        </a:rPr>
                        <a:t>= </a:t>
                      </a:r>
                      <a:r>
                        <a:rPr lang="en-US" sz="1500" b="1" dirty="0" smtClean="0">
                          <a:solidFill>
                            <a:srgbClr val="FFFF00"/>
                          </a:solidFill>
                          <a:latin typeface="+mn-lt"/>
                          <a:ea typeface="Times New Roman"/>
                          <a:cs typeface="Verdana"/>
                        </a:rPr>
                        <a:t>37,538)</a:t>
                      </a:r>
                      <a:endParaRPr lang="en-US" sz="1500" dirty="0">
                        <a:solidFill>
                          <a:srgbClr val="FFFF00"/>
                        </a:solidFill>
                        <a:latin typeface="+mn-lt"/>
                        <a:ea typeface="Times New Roman"/>
                      </a:endParaRPr>
                    </a:p>
                  </a:txBody>
                  <a:tcPr marL="50800" marR="5080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2001-2005</a:t>
                      </a:r>
                    </a:p>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(N </a:t>
                      </a:r>
                      <a:r>
                        <a:rPr lang="en-US" sz="1500" b="1" kern="1200" dirty="0">
                          <a:solidFill>
                            <a:srgbClr val="FFFF00"/>
                          </a:solidFill>
                          <a:latin typeface="+mn-lt"/>
                          <a:ea typeface="Times New Roman"/>
                          <a:cs typeface="Verdana"/>
                        </a:rPr>
                        <a:t>= </a:t>
                      </a:r>
                      <a:r>
                        <a:rPr lang="en-US" sz="1500" b="1" kern="1200" dirty="0" smtClean="0">
                          <a:solidFill>
                            <a:srgbClr val="FFFF00"/>
                          </a:solidFill>
                          <a:latin typeface="+mn-lt"/>
                          <a:ea typeface="Times New Roman"/>
                          <a:cs typeface="Verdana"/>
                        </a:rPr>
                        <a:t>17,249)</a:t>
                      </a:r>
                      <a:endParaRPr lang="en-US" sz="1500" b="1" kern="1200" dirty="0">
                        <a:solidFill>
                          <a:srgbClr val="FFFF00"/>
                        </a:solidFill>
                        <a:latin typeface="+mn-lt"/>
                        <a:ea typeface="Times New Roman"/>
                        <a:cs typeface="Verdana"/>
                      </a:endParaRPr>
                    </a:p>
                  </a:txBody>
                  <a:tcPr marL="50800" marR="5080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2006-6/2013</a:t>
                      </a:r>
                    </a:p>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(N </a:t>
                      </a:r>
                      <a:r>
                        <a:rPr lang="en-US" sz="1500" b="1" kern="1200" dirty="0">
                          <a:solidFill>
                            <a:srgbClr val="FFFF00"/>
                          </a:solidFill>
                          <a:latin typeface="+mn-lt"/>
                          <a:ea typeface="Times New Roman"/>
                          <a:cs typeface="Verdana"/>
                        </a:rPr>
                        <a:t>= </a:t>
                      </a:r>
                      <a:r>
                        <a:rPr lang="en-US" sz="1500" b="1" kern="1200" dirty="0" smtClean="0">
                          <a:solidFill>
                            <a:srgbClr val="FFFF00"/>
                          </a:solidFill>
                          <a:latin typeface="+mn-lt"/>
                          <a:ea typeface="Times New Roman"/>
                          <a:cs typeface="Verdana"/>
                        </a:rPr>
                        <a:t>26,294)</a:t>
                      </a:r>
                      <a:endParaRPr lang="en-US" sz="1500" b="1" kern="1200" dirty="0">
                        <a:solidFill>
                          <a:srgbClr val="FFFF00"/>
                        </a:solidFill>
                        <a:latin typeface="+mn-lt"/>
                        <a:ea typeface="Times New Roman"/>
                        <a:cs typeface="Verdana"/>
                      </a:endParaRPr>
                    </a:p>
                  </a:txBody>
                  <a:tcPr marL="50800" marR="5080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1500" dirty="0" smtClean="0">
                          <a:solidFill>
                            <a:srgbClr val="FFFF00"/>
                          </a:solidFill>
                        </a:rPr>
                        <a:t>p-value</a:t>
                      </a:r>
                      <a:endParaRPr lang="en-US" sz="1500" dirty="0">
                        <a:solidFill>
                          <a:srgbClr val="FFFF00"/>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r>
              <a:tr h="352184">
                <a:tc>
                  <a:txBody>
                    <a:bodyPr/>
                    <a:lstStyle/>
                    <a:p>
                      <a:pPr rtl="0" fontAlgn="t"/>
                      <a:r>
                        <a:rPr lang="en-US" sz="1300" b="1" dirty="0">
                          <a:solidFill>
                            <a:schemeClr val="tx1"/>
                          </a:solidFill>
                          <a:latin typeface="+mn-lt"/>
                          <a:cs typeface="Times New Roman"/>
                        </a:rPr>
                        <a:t>Recipient age (years)</a:t>
                      </a:r>
                      <a:endParaRPr lang="en-US" sz="1300" b="1"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54.0 (28.0 - 65.0)</a:t>
                      </a:r>
                      <a:endParaRPr lang="en-US" sz="1300" b="1">
                        <a:solidFill>
                          <a:schemeClr val="tx1"/>
                        </a:solidFill>
                        <a:latin typeface="+mn-lt"/>
                        <a:ea typeface="Times New Roman"/>
                      </a:endParaRPr>
                    </a:p>
                  </a:txBody>
                  <a:tcPr marL="42545" marR="42545"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54.0 (26.0 - 66.0)</a:t>
                      </a:r>
                      <a:endParaRPr lang="en-US" sz="1300" b="1">
                        <a:solidFill>
                          <a:schemeClr val="tx1"/>
                        </a:solidFill>
                        <a:latin typeface="+mn-lt"/>
                        <a:ea typeface="Times New Roman"/>
                      </a:endParaRPr>
                    </a:p>
                  </a:txBody>
                  <a:tcPr marL="42545" marR="42545"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54.0 (24.0 - 67.0)</a:t>
                      </a:r>
                      <a:endParaRPr lang="en-US" sz="1300" b="1">
                        <a:solidFill>
                          <a:schemeClr val="tx1"/>
                        </a:solidFill>
                        <a:latin typeface="+mn-lt"/>
                        <a:ea typeface="Times New Roman"/>
                      </a:endParaRPr>
                    </a:p>
                  </a:txBody>
                  <a:tcPr marL="42545" marR="42545"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&lt;0.0001</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2"/>
                    </a:solidFill>
                  </a:tcPr>
                </a:tc>
              </a:tr>
              <a:tr h="352184">
                <a:tc>
                  <a:txBody>
                    <a:bodyPr/>
                    <a:lstStyle/>
                    <a:p>
                      <a:pPr rtl="0" fontAlgn="t"/>
                      <a:r>
                        <a:rPr lang="en-US" sz="1300" b="1" dirty="0">
                          <a:solidFill>
                            <a:schemeClr val="tx1"/>
                          </a:solidFill>
                          <a:latin typeface="+mn-lt"/>
                          <a:cs typeface="Times New Roman"/>
                        </a:rPr>
                        <a:t>Donor age (years)</a:t>
                      </a:r>
                      <a:endParaRPr lang="en-US" sz="1300" b="1"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31.0 (15.0 - 54.0)</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33.0 (16.0 - 55.0)</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35.0 (17.0 - 57.0)</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&lt;0.0001</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532659">
                <a:tc>
                  <a:txBody>
                    <a:bodyPr/>
                    <a:lstStyle/>
                    <a:p>
                      <a:pPr marL="0" algn="l" defTabSz="914400" rtl="0" eaLnBrk="1" fontAlgn="t" latinLnBrk="0" hangingPunct="1"/>
                      <a:r>
                        <a:rPr lang="en-US" sz="1300" b="1" kern="1200" dirty="0" smtClean="0">
                          <a:solidFill>
                            <a:schemeClr val="tx1"/>
                          </a:solidFill>
                          <a:latin typeface="+mn-lt"/>
                          <a:ea typeface="+mn-ea"/>
                          <a:cs typeface="Times New Roman"/>
                        </a:rPr>
                        <a:t>Donor and recipient age difference (years)</a:t>
                      </a:r>
                      <a:endParaRPr lang="en-US" sz="1300" b="1" kern="1200" dirty="0">
                        <a:solidFill>
                          <a:schemeClr val="tx1"/>
                        </a:solidFill>
                        <a:latin typeface="+mn-lt"/>
                        <a:ea typeface="+mn-ea"/>
                        <a:cs typeface="Times New Roman"/>
                      </a:endParaRPr>
                    </a:p>
                  </a:txBody>
                  <a:tcPr marL="45720" marR="4572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-19.0 (-44.0 - 7.0)</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-17.0 (-43.0 - 10.0)</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-16.0 (-43.0 - 12.0)</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&lt;0.0001</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64712">
                <a:tc>
                  <a:txBody>
                    <a:bodyPr/>
                    <a:lstStyle/>
                    <a:p>
                      <a:pPr rtl="0" fontAlgn="t"/>
                      <a:r>
                        <a:rPr lang="en-US" sz="1300" b="1" dirty="0">
                          <a:solidFill>
                            <a:schemeClr val="tx1"/>
                          </a:solidFill>
                          <a:latin typeface="+mn-lt"/>
                        </a:rPr>
                        <a:t>Recipient weight (kg)</a:t>
                      </a: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75.0 (51.0 - 102.0)</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77.6 (53.0 - 106.6)</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79.1 (53.3 - 110.0)</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&lt;0.0001</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64712">
                <a:tc>
                  <a:txBody>
                    <a:bodyPr/>
                    <a:lstStyle/>
                    <a:p>
                      <a:pPr rtl="0" fontAlgn="t"/>
                      <a:r>
                        <a:rPr lang="en-US" sz="1300" b="1" dirty="0">
                          <a:solidFill>
                            <a:schemeClr val="tx1"/>
                          </a:solidFill>
                          <a:latin typeface="+mn-lt"/>
                        </a:rPr>
                        <a:t>Recipient height (cm)</a:t>
                      </a: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173.0 (157.0 - 188.0)</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174.0 (157.5 - 188.0)</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174.0 (157.4 - 188.0)</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0.0014</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64712">
                <a:tc>
                  <a:txBody>
                    <a:bodyPr/>
                    <a:lstStyle/>
                    <a:p>
                      <a:pPr rtl="0" fontAlgn="t"/>
                      <a:r>
                        <a:rPr lang="en-US" sz="1300" b="1" dirty="0">
                          <a:solidFill>
                            <a:schemeClr val="tx1"/>
                          </a:solidFill>
                          <a:latin typeface="+mn-lt"/>
                        </a:rPr>
                        <a:t>Recipient BMI</a:t>
                      </a: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22.7 (19.5 - 31.7)</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24.2 (19.6 - 33.1)</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24.4 (19.7 - 34.2)</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&lt;0.0001</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52184">
                <a:tc>
                  <a:txBody>
                    <a:bodyPr/>
                    <a:lstStyle/>
                    <a:p>
                      <a:pPr rtl="0" fontAlgn="t"/>
                      <a:r>
                        <a:rPr lang="en-US" sz="1300" b="1" dirty="0">
                          <a:solidFill>
                            <a:schemeClr val="tx1"/>
                          </a:solidFill>
                          <a:latin typeface="+mn-lt"/>
                          <a:cs typeface="Times New Roman"/>
                        </a:rPr>
                        <a:t>Donor weight (kg)</a:t>
                      </a:r>
                      <a:endParaRPr lang="en-US" sz="1300" b="1"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75.0 (52.0 - 103.0)</a:t>
                      </a:r>
                      <a:r>
                        <a:rPr lang="en-US" sz="1300" b="1" baseline="30000">
                          <a:solidFill>
                            <a:schemeClr val="tx1"/>
                          </a:solidFill>
                          <a:latin typeface="+mn-lt"/>
                          <a:ea typeface="Times New Roman"/>
                          <a:cs typeface="Verdana"/>
                        </a:rPr>
                        <a:t>1</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76.7 (55.0 - 108.6)</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79.4 (56.7 - 113.4)</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&lt;0.0001</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52184">
                <a:tc>
                  <a:txBody>
                    <a:bodyPr/>
                    <a:lstStyle/>
                    <a:p>
                      <a:pPr rtl="0" fontAlgn="t"/>
                      <a:r>
                        <a:rPr lang="en-US" sz="1300" b="1" dirty="0">
                          <a:solidFill>
                            <a:schemeClr val="tx1"/>
                          </a:solidFill>
                          <a:latin typeface="+mn-lt"/>
                          <a:cs typeface="Times New Roman"/>
                        </a:rPr>
                        <a:t>Donor height (cm)</a:t>
                      </a:r>
                      <a:endParaRPr lang="en-US" sz="1300" b="1"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175.0 (155.0 - 188.0)</a:t>
                      </a:r>
                      <a:r>
                        <a:rPr lang="en-US" sz="1300" b="1" baseline="30000">
                          <a:solidFill>
                            <a:schemeClr val="tx1"/>
                          </a:solidFill>
                          <a:latin typeface="+mn-lt"/>
                          <a:ea typeface="Times New Roman"/>
                          <a:cs typeface="Verdana"/>
                        </a:rPr>
                        <a:t>1</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175.3 (157.5 - 189.0)</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175.0 (157.5 - 189.2)</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&lt;0.0001</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52184">
                <a:tc>
                  <a:txBody>
                    <a:bodyPr/>
                    <a:lstStyle/>
                    <a:p>
                      <a:pPr rtl="0" fontAlgn="t"/>
                      <a:r>
                        <a:rPr lang="en-US" sz="1300" b="1" dirty="0">
                          <a:solidFill>
                            <a:schemeClr val="tx1"/>
                          </a:solidFill>
                          <a:latin typeface="+mn-lt"/>
                        </a:rPr>
                        <a:t>Donor BMI</a:t>
                      </a:r>
                    </a:p>
                  </a:txBody>
                  <a:tcPr marL="45720" marR="45720" marT="0" marB="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24.2 (18.8 - 32.9)</a:t>
                      </a:r>
                      <a:r>
                        <a:rPr lang="en-US" sz="1300" b="1" baseline="30000">
                          <a:solidFill>
                            <a:schemeClr val="tx1"/>
                          </a:solidFill>
                          <a:latin typeface="+mn-lt"/>
                          <a:ea typeface="Times New Roman"/>
                          <a:cs typeface="Verdana"/>
                        </a:rPr>
                        <a:t>1</a:t>
                      </a:r>
                      <a:endParaRPr lang="en-US" sz="1300" b="1">
                        <a:solidFill>
                          <a:schemeClr val="tx1"/>
                        </a:solidFill>
                        <a:latin typeface="+mn-lt"/>
                        <a:ea typeface="Times New Roman"/>
                      </a:endParaRPr>
                    </a:p>
                  </a:txBody>
                  <a:tcPr marL="42545" marR="42545"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24.8 (19.5 - 34.4)</a:t>
                      </a:r>
                      <a:endParaRPr lang="en-US" sz="1300" b="1">
                        <a:solidFill>
                          <a:schemeClr val="tx1"/>
                        </a:solidFill>
                        <a:latin typeface="+mn-lt"/>
                        <a:ea typeface="Times New Roman"/>
                      </a:endParaRPr>
                    </a:p>
                  </a:txBody>
                  <a:tcPr marL="42545" marR="42545"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25.6 (19.9 - 36.5)</a:t>
                      </a:r>
                      <a:endParaRPr lang="en-US" sz="1300" b="1">
                        <a:solidFill>
                          <a:schemeClr val="tx1"/>
                        </a:solidFill>
                        <a:latin typeface="+mn-lt"/>
                        <a:ea typeface="Times New Roman"/>
                      </a:endParaRPr>
                    </a:p>
                  </a:txBody>
                  <a:tcPr marL="42545" marR="42545"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&lt;0.0001</a:t>
                      </a:r>
                      <a:endParaRPr lang="en-US" sz="1300" b="1" dirty="0">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2"/>
                    </a:solidFill>
                  </a:tcPr>
                </a:tc>
              </a:tr>
            </a:tbl>
          </a:graphicData>
        </a:graphic>
      </p:graphicFrame>
      <p:sp>
        <p:nvSpPr>
          <p:cNvPr id="9" name="TextBox 8"/>
          <p:cNvSpPr txBox="1"/>
          <p:nvPr/>
        </p:nvSpPr>
        <p:spPr>
          <a:xfrm>
            <a:off x="1447800" y="5715000"/>
            <a:ext cx="7239000" cy="292388"/>
          </a:xfrm>
          <a:prstGeom prst="rect">
            <a:avLst/>
          </a:prstGeom>
          <a:noFill/>
        </p:spPr>
        <p:txBody>
          <a:bodyPr wrap="square" rtlCol="0">
            <a:spAutoFit/>
          </a:bodyPr>
          <a:lstStyle/>
          <a:p>
            <a:pPr algn="ctr"/>
            <a:r>
              <a:rPr lang="en-US" sz="1300" b="1" dirty="0" smtClean="0">
                <a:solidFill>
                  <a:srgbClr val="FFFF00"/>
                </a:solidFill>
              </a:rPr>
              <a:t>Continuous factors are expressed as median (5</a:t>
            </a:r>
            <a:r>
              <a:rPr lang="en-US" sz="1300" b="1" baseline="30000" dirty="0" smtClean="0">
                <a:solidFill>
                  <a:srgbClr val="FFFF00"/>
                </a:solidFill>
              </a:rPr>
              <a:t>th</a:t>
            </a:r>
            <a:r>
              <a:rPr lang="en-US" sz="1300" b="1" dirty="0" smtClean="0">
                <a:solidFill>
                  <a:srgbClr val="FFFF00"/>
                </a:solidFill>
              </a:rPr>
              <a:t>-95</a:t>
            </a:r>
            <a:r>
              <a:rPr lang="en-US" sz="1300" b="1" baseline="30000" dirty="0" smtClean="0">
                <a:solidFill>
                  <a:srgbClr val="FFFF00"/>
                </a:solidFill>
              </a:rPr>
              <a:t>th</a:t>
            </a:r>
            <a:r>
              <a:rPr lang="en-US" sz="1300" b="1" dirty="0" smtClean="0">
                <a:solidFill>
                  <a:srgbClr val="FFFF00"/>
                </a:solidFill>
              </a:rPr>
              <a:t> percentiles) </a:t>
            </a:r>
            <a:endParaRPr lang="en-US" dirty="0"/>
          </a:p>
        </p:txBody>
      </p:sp>
      <p:sp>
        <p:nvSpPr>
          <p:cNvPr id="11" name="TextBox 10"/>
          <p:cNvSpPr txBox="1"/>
          <p:nvPr/>
        </p:nvSpPr>
        <p:spPr>
          <a:xfrm>
            <a:off x="5943600" y="6248400"/>
            <a:ext cx="2819400" cy="276999"/>
          </a:xfrm>
          <a:prstGeom prst="rect">
            <a:avLst/>
          </a:prstGeom>
          <a:noFill/>
        </p:spPr>
        <p:txBody>
          <a:bodyPr wrap="square" rtlCol="0">
            <a:spAutoFit/>
          </a:bodyPr>
          <a:lstStyle/>
          <a:p>
            <a:r>
              <a:rPr lang="en-US" sz="1200" b="1" baseline="30000" dirty="0" smtClean="0"/>
              <a:t>1</a:t>
            </a:r>
            <a:r>
              <a:rPr lang="en-US" sz="1200" b="1" dirty="0" smtClean="0"/>
              <a:t>  Based on 4/1994-2000 transplants.</a:t>
            </a:r>
            <a:endParaRPr lang="en-US" dirty="0"/>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3"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0" name="TextBox 9"/>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Heart Transplants</a:t>
            </a:r>
            <a:r>
              <a:rPr lang="en-US" sz="2500" dirty="0" smtClean="0"/>
              <a:t/>
            </a:r>
            <a:br>
              <a:rPr lang="en-US" sz="2500" dirty="0" smtClean="0"/>
            </a:br>
            <a:r>
              <a:rPr lang="en-US" sz="2400" dirty="0" smtClean="0"/>
              <a:t> Post Transplant Malignancy </a:t>
            </a:r>
            <a:r>
              <a:rPr lang="en-US" sz="2000" dirty="0" smtClean="0"/>
              <a:t>(Follow-ups: April 1994 – June 2013)</a:t>
            </a:r>
            <a:br>
              <a:rPr lang="en-US" sz="2000" dirty="0" smtClean="0"/>
            </a:br>
            <a:r>
              <a:rPr lang="en-US" sz="2000" dirty="0" smtClean="0"/>
              <a:t>Cumulative Morbidity Rates in </a:t>
            </a:r>
            <a:r>
              <a:rPr lang="en-US" sz="2000" u="sng" dirty="0" smtClean="0"/>
              <a:t>Survivors</a:t>
            </a:r>
            <a:endParaRPr lang="en-US" sz="2000" dirty="0"/>
          </a:p>
        </p:txBody>
      </p:sp>
      <p:graphicFrame>
        <p:nvGraphicFramePr>
          <p:cNvPr id="13" name="Content Placeholder 12"/>
          <p:cNvGraphicFramePr>
            <a:graphicFrameLocks noGrp="1"/>
          </p:cNvGraphicFramePr>
          <p:nvPr>
            <p:ph idx="1"/>
          </p:nvPr>
        </p:nvGraphicFramePr>
        <p:xfrm>
          <a:off x="304800" y="1524000"/>
          <a:ext cx="8534400" cy="3385353"/>
        </p:xfrm>
        <a:graphic>
          <a:graphicData uri="http://schemas.openxmlformats.org/drawingml/2006/table">
            <a:tbl>
              <a:tblPr bandRow="1">
                <a:tableStyleId>{5C22544A-7EE6-4342-B048-85BDC9FD1C3A}</a:tableStyleId>
              </a:tblPr>
              <a:tblGrid>
                <a:gridCol w="970809"/>
                <a:gridCol w="1162791"/>
                <a:gridCol w="1168400"/>
                <a:gridCol w="1168400"/>
                <a:gridCol w="1168400"/>
                <a:gridCol w="914400"/>
                <a:gridCol w="990600"/>
                <a:gridCol w="990600"/>
              </a:tblGrid>
              <a:tr h="381000">
                <a:tc rowSpan="2" gridSpan="2">
                  <a:txBody>
                    <a:bodyPr/>
                    <a:lstStyle/>
                    <a:p>
                      <a:pPr algn="ctr" rtl="0" fontAlgn="t"/>
                      <a:r>
                        <a:rPr lang="en-US" sz="1300" b="1" dirty="0">
                          <a:solidFill>
                            <a:srgbClr val="FFFF00"/>
                          </a:solidFill>
                        </a:rPr>
                        <a:t>Malignancy/Type</a:t>
                      </a:r>
                      <a:endParaRPr lang="en-US" sz="13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rowSpan="2" hMerge="1">
                  <a:txBody>
                    <a:bodyPr/>
                    <a:lstStyle/>
                    <a:p>
                      <a:endParaRPr lang="en-US"/>
                    </a:p>
                  </a:txBody>
                  <a:tcPr/>
                </a:tc>
                <a:tc gridSpan="3">
                  <a:txBody>
                    <a:bodyPr/>
                    <a:lstStyle/>
                    <a:p>
                      <a:pPr algn="ctr" rtl="0" fontAlgn="t"/>
                      <a:r>
                        <a:rPr lang="en-US" sz="1300" b="1" dirty="0" smtClean="0">
                          <a:solidFill>
                            <a:srgbClr val="FFFF00"/>
                          </a:solidFill>
                        </a:rPr>
                        <a:t>P</a:t>
                      </a:r>
                      <a:r>
                        <a:rPr lang="en-US" sz="1300" b="1" baseline="0" dirty="0" smtClean="0">
                          <a:solidFill>
                            <a:srgbClr val="FFFF00"/>
                          </a:solidFill>
                        </a:rPr>
                        <a:t>rimary transplants</a:t>
                      </a:r>
                      <a:endParaRPr lang="en-US" sz="1300" b="1" dirty="0">
                        <a:solidFill>
                          <a:srgbClr val="FFFF00"/>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ctr" rtl="0" fontAlgn="t"/>
                      <a:endParaRPr lang="en-US" sz="13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ctr" rtl="0" fontAlgn="t"/>
                      <a:endParaRPr lang="en-US" sz="13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gridSpan="3">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300" b="1" dirty="0" smtClean="0">
                          <a:solidFill>
                            <a:srgbClr val="FFFF00"/>
                          </a:solidFill>
                        </a:rPr>
                        <a:t>Ret</a:t>
                      </a:r>
                      <a:r>
                        <a:rPr lang="en-US" sz="1300" b="1" baseline="0" dirty="0" smtClean="0">
                          <a:solidFill>
                            <a:srgbClr val="FFFF00"/>
                          </a:solidFill>
                        </a:rPr>
                        <a:t>ransplants</a:t>
                      </a:r>
                      <a:endParaRPr lang="en-US" sz="1300" b="1" dirty="0">
                        <a:solidFill>
                          <a:srgbClr val="FFFF00"/>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ctr" rtl="0" fontAlgn="t"/>
                      <a:endParaRPr lang="en-US" sz="13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ctr" rtl="0" fontAlgn="t"/>
                      <a:endParaRPr lang="en-US" sz="13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519541">
                <a:tc gridSpan="2" vMerge="1">
                  <a:txBody>
                    <a:bodyPr/>
                    <a:lstStyle/>
                    <a:p>
                      <a:pPr algn="ctr" rtl="0" fontAlgn="t"/>
                      <a:endParaRPr lang="en-US" sz="13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vMerge="1">
                  <a:txBody>
                    <a:bodyPr/>
                    <a:lstStyle/>
                    <a:p>
                      <a:endParaRPr lang="en-US"/>
                    </a:p>
                  </a:txBody>
                  <a:tcPr/>
                </a:tc>
                <a:tc>
                  <a:txBody>
                    <a:bodyPr/>
                    <a:lstStyle/>
                    <a:p>
                      <a:pPr algn="ctr" rtl="0" fontAlgn="t"/>
                      <a:r>
                        <a:rPr lang="en-US" sz="1300" b="1" dirty="0" smtClean="0">
                          <a:solidFill>
                            <a:srgbClr val="FFFF00"/>
                          </a:solidFill>
                        </a:rPr>
                        <a:t>1-Year  Survivors</a:t>
                      </a:r>
                      <a:endParaRPr lang="en-US" sz="13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300" b="1" dirty="0" smtClean="0">
                          <a:solidFill>
                            <a:srgbClr val="FFFF00"/>
                          </a:solidFill>
                        </a:rPr>
                        <a:t>5-Year Survivors</a:t>
                      </a:r>
                      <a:endParaRPr lang="en-US" sz="13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300" b="1" dirty="0" smtClean="0">
                          <a:solidFill>
                            <a:srgbClr val="FFFF00"/>
                          </a:solidFill>
                        </a:rPr>
                        <a:t>10-Year Survivors</a:t>
                      </a:r>
                      <a:endParaRPr lang="en-US" sz="13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300" b="1" dirty="0">
                          <a:solidFill>
                            <a:srgbClr val="FFFF00"/>
                          </a:solidFill>
                        </a:rPr>
                        <a:t>1-Year  Survivors</a:t>
                      </a:r>
                      <a:endParaRPr lang="en-US" sz="13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300" b="1" dirty="0">
                          <a:solidFill>
                            <a:srgbClr val="FFFF00"/>
                          </a:solidFill>
                        </a:rPr>
                        <a:t>5-Year Survivors</a:t>
                      </a:r>
                      <a:endParaRPr lang="en-US" sz="13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300" b="1" dirty="0" smtClean="0">
                          <a:solidFill>
                            <a:srgbClr val="FFFF00"/>
                          </a:solidFill>
                        </a:rPr>
                        <a:t>10-Year </a:t>
                      </a:r>
                      <a:r>
                        <a:rPr lang="en-US" sz="1300" b="1" dirty="0">
                          <a:solidFill>
                            <a:srgbClr val="FFFF00"/>
                          </a:solidFill>
                        </a:rPr>
                        <a:t>Survivors</a:t>
                      </a:r>
                      <a:endParaRPr lang="en-US" sz="13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30886">
                <a:tc gridSpan="2">
                  <a:txBody>
                    <a:bodyPr/>
                    <a:lstStyle/>
                    <a:p>
                      <a:pPr rtl="0" fontAlgn="t"/>
                      <a:r>
                        <a:rPr lang="en-US" sz="1300" b="1" dirty="0">
                          <a:solidFill>
                            <a:schemeClr val="tx1"/>
                          </a:solidFill>
                        </a:rPr>
                        <a:t>No Malignancy</a:t>
                      </a:r>
                      <a:endParaRPr lang="en-US" sz="13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hMerge="1">
                  <a:txBody>
                    <a:bodyPr/>
                    <a:lstStyle/>
                    <a:p>
                      <a:endParaRPr lang="en-US"/>
                    </a:p>
                  </a:txBody>
                  <a:tcPr/>
                </a:tc>
                <a:tc>
                  <a:txBody>
                    <a:bodyPr/>
                    <a:lstStyle/>
                    <a:p>
                      <a:pPr algn="ctr" fontAlgn="t"/>
                      <a:r>
                        <a:rPr lang="en-US" sz="1300" b="1" i="0" u="none" strike="noStrike" dirty="0">
                          <a:solidFill>
                            <a:schemeClr val="tx1"/>
                          </a:solidFill>
                          <a:latin typeface="+mn-lt"/>
                        </a:rPr>
                        <a:t>31,821 (97.4%)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dirty="0">
                          <a:solidFill>
                            <a:schemeClr val="tx1"/>
                          </a:solidFill>
                          <a:latin typeface="+mn-lt"/>
                        </a:rPr>
                        <a:t>14,416 (85.8%)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dirty="0">
                          <a:solidFill>
                            <a:schemeClr val="tx1"/>
                          </a:solidFill>
                          <a:latin typeface="+mn-lt"/>
                        </a:rPr>
                        <a:t>4,462 (72.3%)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dirty="0">
                          <a:solidFill>
                            <a:schemeClr val="tx1"/>
                          </a:solidFill>
                          <a:latin typeface="+mn-lt"/>
                        </a:rPr>
                        <a:t>882 (</a:t>
                      </a:r>
                      <a:r>
                        <a:rPr lang="en-US" sz="1300" b="1" i="0" u="none" strike="noStrike" dirty="0" smtClean="0">
                          <a:solidFill>
                            <a:schemeClr val="tx1"/>
                          </a:solidFill>
                          <a:latin typeface="+mn-lt"/>
                        </a:rPr>
                        <a:t>97.0%)</a:t>
                      </a:r>
                      <a:endParaRPr lang="en-US" sz="1300" b="1" i="0"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dirty="0">
                          <a:solidFill>
                            <a:schemeClr val="tx1"/>
                          </a:solidFill>
                          <a:latin typeface="+mn-lt"/>
                        </a:rPr>
                        <a:t>342 (85.3%)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latin typeface="+mn-lt"/>
                        </a:rPr>
                        <a:t>82 (71.3%)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430886">
                <a:tc gridSpan="2">
                  <a:txBody>
                    <a:bodyPr/>
                    <a:lstStyle/>
                    <a:p>
                      <a:pPr rtl="0" fontAlgn="t"/>
                      <a:r>
                        <a:rPr lang="en-US" sz="1300" b="1" dirty="0">
                          <a:solidFill>
                            <a:schemeClr val="tx1"/>
                          </a:solidFill>
                        </a:rPr>
                        <a:t>Malignancy (all types combined)</a:t>
                      </a:r>
                      <a:endParaRPr lang="en-US" sz="13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US"/>
                    </a:p>
                  </a:txBody>
                  <a:tcPr/>
                </a:tc>
                <a:tc>
                  <a:txBody>
                    <a:bodyPr/>
                    <a:lstStyle/>
                    <a:p>
                      <a:pPr algn="ctr" fontAlgn="t"/>
                      <a:r>
                        <a:rPr lang="en-US" sz="1300" b="1" i="0" u="none" strike="noStrike">
                          <a:solidFill>
                            <a:schemeClr val="tx1"/>
                          </a:solidFill>
                          <a:latin typeface="+mn-lt"/>
                        </a:rPr>
                        <a:t>853 (2.6%)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dirty="0">
                          <a:solidFill>
                            <a:schemeClr val="tx1"/>
                          </a:solidFill>
                          <a:latin typeface="+mn-lt"/>
                        </a:rPr>
                        <a:t>2,380 (14.2%)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dirty="0">
                          <a:solidFill>
                            <a:schemeClr val="tx1"/>
                          </a:solidFill>
                          <a:latin typeface="+mn-lt"/>
                        </a:rPr>
                        <a:t>1,710 (27.7%)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dirty="0">
                          <a:solidFill>
                            <a:schemeClr val="tx1"/>
                          </a:solidFill>
                          <a:latin typeface="+mn-lt"/>
                        </a:rPr>
                        <a:t>27 (</a:t>
                      </a:r>
                      <a:r>
                        <a:rPr lang="en-US" sz="1300" b="1" i="0" u="none" strike="noStrike" dirty="0" smtClean="0">
                          <a:solidFill>
                            <a:schemeClr val="tx1"/>
                          </a:solidFill>
                          <a:latin typeface="+mn-lt"/>
                        </a:rPr>
                        <a:t>3.0%)</a:t>
                      </a:r>
                      <a:endParaRPr lang="en-US" sz="1300" b="1" i="0" u="none" strike="noStrike" dirty="0">
                        <a:solidFill>
                          <a:schemeClr val="tx1"/>
                        </a:solidFill>
                        <a:latin typeface="+mn-lt"/>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dirty="0">
                          <a:solidFill>
                            <a:schemeClr val="tx1"/>
                          </a:solidFill>
                          <a:latin typeface="+mn-lt"/>
                        </a:rPr>
                        <a:t>59 (14.7%)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dirty="0">
                          <a:solidFill>
                            <a:schemeClr val="tx1"/>
                          </a:solidFill>
                          <a:latin typeface="+mn-lt"/>
                        </a:rPr>
                        <a:t>33 (28.7%)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59522">
                <a:tc rowSpan="4">
                  <a:txBody>
                    <a:bodyPr/>
                    <a:lstStyle/>
                    <a:p>
                      <a:pPr marL="0" marR="0" indent="0" algn="r" defTabSz="914400" rtl="0" eaLnBrk="1" fontAlgn="t" latinLnBrk="0" hangingPunct="1">
                        <a:lnSpc>
                          <a:spcPct val="100000"/>
                        </a:lnSpc>
                        <a:spcBef>
                          <a:spcPts val="0"/>
                        </a:spcBef>
                        <a:spcAft>
                          <a:spcPts val="0"/>
                        </a:spcAft>
                        <a:buClrTx/>
                        <a:buSzTx/>
                        <a:buFontTx/>
                        <a:buNone/>
                        <a:tabLst/>
                        <a:defRPr/>
                      </a:pPr>
                      <a:r>
                        <a:rPr lang="en-US" sz="1300" b="1" i="1" kern="1200" baseline="0" dirty="0" smtClean="0">
                          <a:solidFill>
                            <a:schemeClr val="tx2">
                              <a:lumMod val="20000"/>
                              <a:lumOff val="80000"/>
                            </a:schemeClr>
                          </a:solidFill>
                          <a:latin typeface="+mn-lt"/>
                          <a:ea typeface="+mn-ea"/>
                          <a:cs typeface="+mn-cs"/>
                        </a:rPr>
                        <a:t>Malignancy Type*</a:t>
                      </a:r>
                      <a:endParaRPr lang="en-US" sz="1300" b="1" i="1" kern="1200" baseline="0" dirty="0">
                        <a:solidFill>
                          <a:schemeClr val="tx2">
                            <a:lumMod val="20000"/>
                            <a:lumOff val="80000"/>
                          </a:schemeClr>
                        </a:solidFill>
                        <a:latin typeface="+mn-lt"/>
                        <a:ea typeface="+mn-ea"/>
                        <a:cs typeface="+mn-cs"/>
                      </a:endParaRPr>
                    </a:p>
                  </a:txBody>
                  <a:tcPr marL="9144" marR="4572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rtl="0" fontAlgn="t"/>
                      <a:r>
                        <a:rPr lang="en-US" sz="1300" b="1" i="1" baseline="0" dirty="0">
                          <a:solidFill>
                            <a:schemeClr val="tx2">
                              <a:lumMod val="20000"/>
                              <a:lumOff val="80000"/>
                            </a:schemeClr>
                          </a:solidFill>
                        </a:rPr>
                        <a:t>Skin</a:t>
                      </a:r>
                      <a:endParaRPr lang="en-US" sz="1300" baseline="0" dirty="0">
                        <a:solidFill>
                          <a:schemeClr val="tx2">
                            <a:lumMod val="20000"/>
                            <a:lumOff val="80000"/>
                          </a:schemeClr>
                        </a:solidFill>
                      </a:endParaRPr>
                    </a:p>
                  </a:txBody>
                  <a:tcPr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300" b="1" i="1" u="none" strike="noStrike" dirty="0">
                          <a:solidFill>
                            <a:schemeClr val="tx2">
                              <a:lumMod val="20000"/>
                              <a:lumOff val="80000"/>
                            </a:schemeClr>
                          </a:solidFill>
                          <a:latin typeface="+mn-lt"/>
                        </a:rPr>
                        <a:t>416 (1.3%)</a:t>
                      </a:r>
                    </a:p>
                  </a:txBody>
                  <a:tcPr marL="0" marR="457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300" b="1" i="1" u="none" strike="noStrike" dirty="0">
                          <a:solidFill>
                            <a:schemeClr val="tx2">
                              <a:lumMod val="20000"/>
                              <a:lumOff val="80000"/>
                            </a:schemeClr>
                          </a:solidFill>
                          <a:latin typeface="+mn-lt"/>
                        </a:rPr>
                        <a:t>1,583 (9.4%)</a:t>
                      </a:r>
                    </a:p>
                  </a:txBody>
                  <a:tcPr marL="0" marR="457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300" b="1" i="1" u="none" strike="noStrike" dirty="0">
                          <a:solidFill>
                            <a:schemeClr val="tx2">
                              <a:lumMod val="20000"/>
                              <a:lumOff val="80000"/>
                            </a:schemeClr>
                          </a:solidFill>
                          <a:latin typeface="+mn-lt"/>
                        </a:rPr>
                        <a:t>1,209 (19.6%)</a:t>
                      </a:r>
                    </a:p>
                  </a:txBody>
                  <a:tcPr marL="0" marR="457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300" b="1" i="1" u="none" strike="noStrike" dirty="0">
                          <a:solidFill>
                            <a:schemeClr val="tx2">
                              <a:lumMod val="20000"/>
                              <a:lumOff val="80000"/>
                            </a:schemeClr>
                          </a:solidFill>
                          <a:latin typeface="+mn-lt"/>
                        </a:rPr>
                        <a:t>17 (1.9%)</a:t>
                      </a:r>
                    </a:p>
                  </a:txBody>
                  <a:tcPr marL="0" marR="457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300" b="1" i="1" u="none" strike="noStrike" dirty="0">
                          <a:solidFill>
                            <a:schemeClr val="tx2">
                              <a:lumMod val="20000"/>
                              <a:lumOff val="80000"/>
                            </a:schemeClr>
                          </a:solidFill>
                          <a:latin typeface="+mn-lt"/>
                        </a:rPr>
                        <a:t>36 (9%)</a:t>
                      </a:r>
                    </a:p>
                  </a:txBody>
                  <a:tcPr marL="0" marR="457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300" b="1" i="1" u="none" strike="noStrike">
                          <a:solidFill>
                            <a:schemeClr val="tx2">
                              <a:lumMod val="20000"/>
                              <a:lumOff val="80000"/>
                            </a:schemeClr>
                          </a:solidFill>
                          <a:latin typeface="+mn-lt"/>
                        </a:rPr>
                        <a:t>21 (18.3%)</a:t>
                      </a:r>
                    </a:p>
                  </a:txBody>
                  <a:tcPr marL="0" marR="457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59522">
                <a:tc vMerge="1">
                  <a:txBody>
                    <a:bodyPr/>
                    <a:lstStyle/>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r" defTabSz="914400" rtl="0" eaLnBrk="1" fontAlgn="t" latinLnBrk="0" hangingPunct="1"/>
                      <a:r>
                        <a:rPr lang="en-US" sz="1300" b="1" i="1" kern="1200" baseline="0" dirty="0" smtClean="0">
                          <a:solidFill>
                            <a:schemeClr val="tx2">
                              <a:lumMod val="20000"/>
                              <a:lumOff val="80000"/>
                            </a:schemeClr>
                          </a:solidFill>
                          <a:latin typeface="+mn-lt"/>
                          <a:ea typeface="+mn-ea"/>
                          <a:cs typeface="+mn-cs"/>
                        </a:rPr>
                        <a:t>Lymphoma</a:t>
                      </a:r>
                      <a:endParaRPr lang="en-US" sz="1300" b="1" i="1" kern="1200" baseline="0" dirty="0">
                        <a:solidFill>
                          <a:schemeClr val="tx2">
                            <a:lumMod val="20000"/>
                            <a:lumOff val="80000"/>
                          </a:schemeClr>
                        </a:solidFill>
                        <a:latin typeface="+mn-lt"/>
                        <a:ea typeface="+mn-ea"/>
                        <a:cs typeface="+mn-cs"/>
                      </a:endParaRPr>
                    </a:p>
                  </a:txBody>
                  <a:tcPr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300" b="1" i="1" u="none" strike="noStrike">
                          <a:solidFill>
                            <a:schemeClr val="tx2">
                              <a:lumMod val="20000"/>
                              <a:lumOff val="80000"/>
                            </a:schemeClr>
                          </a:solidFill>
                          <a:latin typeface="+mn-lt"/>
                        </a:rPr>
                        <a:t>174 (0.5%)</a:t>
                      </a:r>
                    </a:p>
                  </a:txBody>
                  <a:tcPr marL="0" marR="457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300" b="1" i="1" u="none" strike="noStrike">
                          <a:solidFill>
                            <a:schemeClr val="tx2">
                              <a:lumMod val="20000"/>
                              <a:lumOff val="80000"/>
                            </a:schemeClr>
                          </a:solidFill>
                          <a:latin typeface="+mn-lt"/>
                        </a:rPr>
                        <a:t>182 (1.1%)</a:t>
                      </a:r>
                    </a:p>
                  </a:txBody>
                  <a:tcPr marL="0" marR="457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300" b="1" i="1" u="none" strike="noStrike">
                          <a:solidFill>
                            <a:schemeClr val="tx2">
                              <a:lumMod val="20000"/>
                              <a:lumOff val="80000"/>
                            </a:schemeClr>
                          </a:solidFill>
                          <a:latin typeface="+mn-lt"/>
                        </a:rPr>
                        <a:t>105 (1.7%)</a:t>
                      </a:r>
                    </a:p>
                  </a:txBody>
                  <a:tcPr marL="0" marR="457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300" b="1" i="1" u="none" strike="noStrike" dirty="0">
                          <a:solidFill>
                            <a:schemeClr val="tx2">
                              <a:lumMod val="20000"/>
                              <a:lumOff val="80000"/>
                            </a:schemeClr>
                          </a:solidFill>
                          <a:latin typeface="+mn-lt"/>
                        </a:rPr>
                        <a:t>6 (0.7%)</a:t>
                      </a:r>
                    </a:p>
                  </a:txBody>
                  <a:tcPr marL="0" marR="457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300" b="1" i="1" u="none" strike="noStrike" dirty="0">
                          <a:solidFill>
                            <a:schemeClr val="tx2">
                              <a:lumMod val="20000"/>
                              <a:lumOff val="80000"/>
                            </a:schemeClr>
                          </a:solidFill>
                          <a:latin typeface="+mn-lt"/>
                        </a:rPr>
                        <a:t>6 (1.5%)</a:t>
                      </a:r>
                    </a:p>
                  </a:txBody>
                  <a:tcPr marL="0" marR="457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300" b="1" i="1" u="none" strike="noStrike" dirty="0">
                          <a:solidFill>
                            <a:schemeClr val="tx2">
                              <a:lumMod val="20000"/>
                              <a:lumOff val="80000"/>
                            </a:schemeClr>
                          </a:solidFill>
                          <a:latin typeface="+mn-lt"/>
                        </a:rPr>
                        <a:t>2 (1.7%)</a:t>
                      </a:r>
                    </a:p>
                  </a:txBody>
                  <a:tcPr marL="0" marR="457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59522">
                <a:tc vMerge="1">
                  <a:txBody>
                    <a:bodyPr/>
                    <a:lstStyle/>
                    <a:p>
                      <a:endParaRPr lang="en-US"/>
                    </a:p>
                  </a:txBody>
                  <a:tcPr/>
                </a:tc>
                <a:tc>
                  <a:txBody>
                    <a:bodyPr/>
                    <a:lstStyle/>
                    <a:p>
                      <a:pPr marL="0" algn="r" defTabSz="914400" rtl="0" eaLnBrk="1" fontAlgn="t" latinLnBrk="0" hangingPunct="1"/>
                      <a:r>
                        <a:rPr lang="en-US" sz="1300" b="1" i="1" kern="1200" baseline="0" dirty="0" smtClean="0">
                          <a:solidFill>
                            <a:schemeClr val="tx2">
                              <a:lumMod val="20000"/>
                              <a:lumOff val="80000"/>
                            </a:schemeClr>
                          </a:solidFill>
                          <a:latin typeface="+mn-lt"/>
                          <a:ea typeface="+mn-ea"/>
                          <a:cs typeface="+mn-cs"/>
                        </a:rPr>
                        <a:t>Other</a:t>
                      </a:r>
                      <a:endParaRPr lang="en-US" sz="1300" b="1" i="1" kern="1200" baseline="0" dirty="0">
                        <a:solidFill>
                          <a:schemeClr val="tx2">
                            <a:lumMod val="20000"/>
                            <a:lumOff val="80000"/>
                          </a:schemeClr>
                        </a:solidFill>
                        <a:latin typeface="+mn-lt"/>
                        <a:ea typeface="+mn-ea"/>
                        <a:cs typeface="+mn-cs"/>
                      </a:endParaRPr>
                    </a:p>
                  </a:txBody>
                  <a:tcPr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300" b="1" i="1" u="none" strike="noStrike">
                          <a:solidFill>
                            <a:schemeClr val="tx2">
                              <a:lumMod val="20000"/>
                              <a:lumOff val="80000"/>
                            </a:schemeClr>
                          </a:solidFill>
                          <a:latin typeface="+mn-lt"/>
                        </a:rPr>
                        <a:t>203 (0.6%)</a:t>
                      </a:r>
                    </a:p>
                  </a:txBody>
                  <a:tcPr marL="0" marR="457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300" b="1" i="1" u="none" strike="noStrike">
                          <a:solidFill>
                            <a:schemeClr val="tx2">
                              <a:lumMod val="20000"/>
                              <a:lumOff val="80000"/>
                            </a:schemeClr>
                          </a:solidFill>
                          <a:latin typeface="+mn-lt"/>
                        </a:rPr>
                        <a:t>696 (4.1%)</a:t>
                      </a:r>
                    </a:p>
                  </a:txBody>
                  <a:tcPr marL="0" marR="457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300" b="1" i="1" u="none" strike="noStrike">
                          <a:solidFill>
                            <a:schemeClr val="tx2">
                              <a:lumMod val="20000"/>
                              <a:lumOff val="80000"/>
                            </a:schemeClr>
                          </a:solidFill>
                          <a:latin typeface="+mn-lt"/>
                        </a:rPr>
                        <a:t>540 (8.7%)</a:t>
                      </a:r>
                    </a:p>
                  </a:txBody>
                  <a:tcPr marL="0" marR="457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300" b="1" i="1" u="none" strike="noStrike">
                          <a:solidFill>
                            <a:schemeClr val="tx2">
                              <a:lumMod val="20000"/>
                              <a:lumOff val="80000"/>
                            </a:schemeClr>
                          </a:solidFill>
                          <a:latin typeface="+mn-lt"/>
                        </a:rPr>
                        <a:t>2 (0.2%)</a:t>
                      </a:r>
                    </a:p>
                  </a:txBody>
                  <a:tcPr marL="0" marR="457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300" b="1" i="1" u="none" strike="noStrike" dirty="0">
                          <a:solidFill>
                            <a:schemeClr val="tx2">
                              <a:lumMod val="20000"/>
                              <a:lumOff val="80000"/>
                            </a:schemeClr>
                          </a:solidFill>
                          <a:latin typeface="+mn-lt"/>
                        </a:rPr>
                        <a:t>17 (4.2%)</a:t>
                      </a:r>
                    </a:p>
                  </a:txBody>
                  <a:tcPr marL="0" marR="457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300" b="1" i="1" u="none" strike="noStrike" dirty="0">
                          <a:solidFill>
                            <a:schemeClr val="tx2">
                              <a:lumMod val="20000"/>
                              <a:lumOff val="80000"/>
                            </a:schemeClr>
                          </a:solidFill>
                          <a:latin typeface="+mn-lt"/>
                        </a:rPr>
                        <a:t>10 (8.7%)</a:t>
                      </a:r>
                    </a:p>
                  </a:txBody>
                  <a:tcPr marL="0" marR="457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59522">
                <a:tc vMerge="1">
                  <a:txBody>
                    <a:bodyPr/>
                    <a:lstStyle/>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rtl="0" fontAlgn="t"/>
                      <a:r>
                        <a:rPr lang="en-US" sz="1300" b="1" i="1" baseline="0" dirty="0" smtClean="0">
                          <a:solidFill>
                            <a:schemeClr val="tx2">
                              <a:lumMod val="20000"/>
                              <a:lumOff val="80000"/>
                            </a:schemeClr>
                          </a:solidFill>
                        </a:rPr>
                        <a:t>Type Not Reported</a:t>
                      </a:r>
                      <a:endParaRPr lang="en-US" sz="1300" baseline="0" dirty="0">
                        <a:solidFill>
                          <a:schemeClr val="tx2">
                            <a:lumMod val="20000"/>
                            <a:lumOff val="80000"/>
                          </a:schemeClr>
                        </a:solidFill>
                      </a:endParaRPr>
                    </a:p>
                  </a:txBody>
                  <a:tcPr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300" b="1" i="1" u="none" strike="noStrike">
                          <a:solidFill>
                            <a:schemeClr val="tx2">
                              <a:lumMod val="20000"/>
                              <a:lumOff val="80000"/>
                            </a:schemeClr>
                          </a:solidFill>
                          <a:latin typeface="+mn-lt"/>
                        </a:rPr>
                        <a:t>60 (0.2%)</a:t>
                      </a:r>
                    </a:p>
                  </a:txBody>
                  <a:tcPr marL="0" marR="457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300" b="1" i="1" u="none" strike="noStrike">
                          <a:solidFill>
                            <a:schemeClr val="tx2">
                              <a:lumMod val="20000"/>
                              <a:lumOff val="80000"/>
                            </a:schemeClr>
                          </a:solidFill>
                          <a:latin typeface="+mn-lt"/>
                        </a:rPr>
                        <a:t>46 (0.3%)</a:t>
                      </a:r>
                    </a:p>
                  </a:txBody>
                  <a:tcPr marL="0" marR="457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300" b="1" i="1" u="none" strike="noStrike" dirty="0">
                          <a:solidFill>
                            <a:schemeClr val="tx2">
                              <a:lumMod val="20000"/>
                              <a:lumOff val="80000"/>
                            </a:schemeClr>
                          </a:solidFill>
                          <a:latin typeface="+mn-lt"/>
                        </a:rPr>
                        <a:t>19 (0.3%)</a:t>
                      </a:r>
                    </a:p>
                  </a:txBody>
                  <a:tcPr marL="0" marR="457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300" b="1" i="1" u="none" strike="noStrike">
                          <a:solidFill>
                            <a:schemeClr val="tx2">
                              <a:lumMod val="20000"/>
                              <a:lumOff val="80000"/>
                            </a:schemeClr>
                          </a:solidFill>
                          <a:latin typeface="+mn-lt"/>
                        </a:rPr>
                        <a:t>2 (0.2%)</a:t>
                      </a:r>
                    </a:p>
                  </a:txBody>
                  <a:tcPr marL="0" marR="457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300" b="1" i="1" u="none" strike="noStrike" dirty="0">
                          <a:solidFill>
                            <a:schemeClr val="tx2">
                              <a:lumMod val="20000"/>
                              <a:lumOff val="80000"/>
                            </a:schemeClr>
                          </a:solidFill>
                          <a:latin typeface="+mn-lt"/>
                        </a:rPr>
                        <a:t>3 (0.7%)</a:t>
                      </a:r>
                    </a:p>
                  </a:txBody>
                  <a:tcPr marL="0" marR="457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300" b="1" i="1" u="none" strike="noStrike" dirty="0">
                          <a:solidFill>
                            <a:schemeClr val="tx2">
                              <a:lumMod val="20000"/>
                              <a:lumOff val="80000"/>
                            </a:schemeClr>
                          </a:solidFill>
                          <a:latin typeface="+mn-lt"/>
                        </a:rPr>
                        <a:t>1 (0.9%)</a:t>
                      </a:r>
                    </a:p>
                  </a:txBody>
                  <a:tcPr marL="0" marR="457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bl>
          </a:graphicData>
        </a:graphic>
      </p:graphicFrame>
      <p:sp>
        <p:nvSpPr>
          <p:cNvPr id="9" name="TextBox 8"/>
          <p:cNvSpPr txBox="1"/>
          <p:nvPr/>
        </p:nvSpPr>
        <p:spPr>
          <a:xfrm>
            <a:off x="5029200" y="5933789"/>
            <a:ext cx="3810000" cy="830997"/>
          </a:xfrm>
          <a:prstGeom prst="rect">
            <a:avLst/>
          </a:prstGeom>
          <a:noFill/>
        </p:spPr>
        <p:txBody>
          <a:bodyPr wrap="square" rtlCol="0">
            <a:spAutoFit/>
          </a:bodyPr>
          <a:lstStyle/>
          <a:p>
            <a:r>
              <a:rPr lang="en-US" sz="1200" b="1" dirty="0" smtClean="0"/>
              <a:t>* Recipients may have experienced more than one type of malignancy so sum of individual malignancy types may be greater than total number with malignancy.</a:t>
            </a:r>
            <a:endParaRPr lang="en-US" sz="1200" dirty="0"/>
          </a:p>
        </p:txBody>
      </p:sp>
      <p:sp>
        <p:nvSpPr>
          <p:cNvPr id="10" name="TextBox 9"/>
          <p:cNvSpPr txBox="1"/>
          <p:nvPr/>
        </p:nvSpPr>
        <p:spPr>
          <a:xfrm>
            <a:off x="381000" y="5029200"/>
            <a:ext cx="8229600" cy="954107"/>
          </a:xfrm>
          <a:prstGeom prst="rect">
            <a:avLst/>
          </a:prstGeom>
          <a:noFill/>
        </p:spPr>
        <p:txBody>
          <a:bodyPr wrap="square" rtlCol="0">
            <a:spAutoFit/>
          </a:bodyPr>
          <a:lstStyle/>
          <a:p>
            <a:r>
              <a:rPr lang="en-US" sz="1400" b="1" dirty="0" smtClean="0">
                <a:solidFill>
                  <a:srgbClr val="FFFF00"/>
                </a:solidFill>
              </a:rPr>
              <a:t>For primary transplants “Other” includes: prostate (11, 35, 21), adenocarcinoma (7, 7, 4),  lung (6, 4, 1), bladder (4, 5, 4), Kaposi's sarcoma (0, 3, 1), breast (2, 7, 2), cervical (2, 5, 2), colon (2, 4, 2), and renal (2, 7, 2).  Numbers in parentheses are those reported within 1 year, 5 years and 10 years, respectively. </a:t>
            </a:r>
            <a:endParaRPr lang="en-US" sz="1400" b="1" dirty="0">
              <a:solidFill>
                <a:srgbClr val="FFFF00"/>
              </a:solidFill>
            </a:endParaRPr>
          </a:p>
        </p:txBody>
      </p:sp>
      <p:grpSp>
        <p:nvGrpSpPr>
          <p:cNvPr id="3" name="Group 7"/>
          <p:cNvGrpSpPr/>
          <p:nvPr/>
        </p:nvGrpSpPr>
        <p:grpSpPr>
          <a:xfrm>
            <a:off x="0" y="6146799"/>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1" name="TextBox 10"/>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sz="2600" dirty="0" smtClean="0"/>
              <a:t>Adult Heart Transplants</a:t>
            </a:r>
            <a:br>
              <a:rPr lang="en-US" sz="2600" dirty="0" smtClean="0"/>
            </a:br>
            <a:r>
              <a:rPr lang="en-US" sz="2400" dirty="0" smtClean="0"/>
              <a:t>Freedom from Malignancy by Transplant and Malignancy Type </a:t>
            </a:r>
            <a:r>
              <a:rPr lang="en-US" sz="2000" dirty="0" smtClean="0"/>
              <a:t>(Follow-ups: April 1994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41046521"/>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7"/>
          <p:cNvGrpSpPr/>
          <p:nvPr/>
        </p:nvGrpSpPr>
        <p:grpSpPr>
          <a:xfrm>
            <a:off x="0" y="6146799"/>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1371600" y="3257152"/>
            <a:ext cx="4343400" cy="738664"/>
          </a:xfrm>
          <a:prstGeom prst="rect">
            <a:avLst/>
          </a:prstGeom>
          <a:noFill/>
        </p:spPr>
        <p:txBody>
          <a:bodyPr wrap="square" rtlCol="0">
            <a:spAutoFit/>
          </a:bodyPr>
          <a:lstStyle/>
          <a:p>
            <a:r>
              <a:rPr lang="en-US" sz="1400" b="1" dirty="0">
                <a:solidFill>
                  <a:srgbClr val="FFFF00"/>
                </a:solidFill>
              </a:rPr>
              <a:t>No pair-wise comparisons between different transplant types within each malignancy type were significant at p </a:t>
            </a:r>
            <a:r>
              <a:rPr lang="en-US" sz="1400" b="1">
                <a:solidFill>
                  <a:srgbClr val="FFFF00"/>
                </a:solidFill>
              </a:rPr>
              <a:t>&lt; 0.05</a:t>
            </a:r>
            <a:r>
              <a:rPr lang="en-US" sz="1400" b="1" dirty="0">
                <a:solidFill>
                  <a:srgbClr val="FFFF00"/>
                </a:solidFill>
              </a:rPr>
              <a:t>.</a:t>
            </a:r>
            <a:endParaRPr lang="en-US" sz="1400" dirty="0"/>
          </a:p>
        </p:txBody>
      </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447800"/>
          </a:xfrm>
        </p:spPr>
        <p:txBody>
          <a:bodyPr/>
          <a:lstStyle/>
          <a:p>
            <a:r>
              <a:rPr lang="en-US" sz="2600" dirty="0" smtClean="0"/>
              <a:t>Adult Heart Transplants</a:t>
            </a:r>
            <a:br>
              <a:rPr lang="en-US" sz="2600" dirty="0" smtClean="0"/>
            </a:br>
            <a:r>
              <a:rPr lang="en-US" sz="2400" dirty="0" smtClean="0"/>
              <a:t>Freedom from Malignancy by Maintenance Immunosuppression Combinations at Discharge</a:t>
            </a:r>
            <a:br>
              <a:rPr lang="en-US" sz="2400" dirty="0" smtClean="0"/>
            </a:br>
            <a:r>
              <a:rPr lang="en-US" sz="1900" dirty="0" smtClean="0"/>
              <a:t>Conditional on Survival to 14 days (Transplants: January 2001 – June 2012)</a:t>
            </a:r>
            <a:endParaRPr lang="en-US" sz="19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26322146"/>
              </p:ext>
            </p:extLst>
          </p:nvPr>
        </p:nvGraphicFramePr>
        <p:xfrm>
          <a:off x="228600" y="16002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295400" y="3733800"/>
            <a:ext cx="5181600" cy="738664"/>
          </a:xfrm>
          <a:prstGeom prst="rect">
            <a:avLst/>
          </a:prstGeom>
          <a:solidFill>
            <a:schemeClr val="bg2"/>
          </a:solidFill>
        </p:spPr>
        <p:txBody>
          <a:bodyPr wrap="square" lIns="9144" rIns="9144" rtlCol="0">
            <a:spAutoFit/>
          </a:bodyPr>
          <a:lstStyle/>
          <a:p>
            <a:r>
              <a:rPr lang="en-US" sz="1400" b="1" dirty="0">
                <a:solidFill>
                  <a:srgbClr val="FFFF00"/>
                </a:solidFill>
              </a:rPr>
              <a:t>No pair-wise comparisons were significant at p &lt; 0.05 except primary/TAC+MMF/MPA vs. primary/</a:t>
            </a:r>
            <a:r>
              <a:rPr lang="en-US" sz="1400" b="1" dirty="0" err="1">
                <a:solidFill>
                  <a:srgbClr val="FFFF00"/>
                </a:solidFill>
              </a:rPr>
              <a:t>CyA+MMF</a:t>
            </a:r>
            <a:r>
              <a:rPr lang="en-US" sz="1400" b="1" dirty="0">
                <a:solidFill>
                  <a:srgbClr val="FFFF00"/>
                </a:solidFill>
              </a:rPr>
              <a:t>/MPA  and</a:t>
            </a:r>
          </a:p>
          <a:p>
            <a:r>
              <a:rPr lang="en-US" sz="1400" b="1" dirty="0">
                <a:solidFill>
                  <a:srgbClr val="FFFF00"/>
                </a:solidFill>
              </a:rPr>
              <a:t>primary/TAC+MMF/MPA vs</a:t>
            </a:r>
            <a:r>
              <a:rPr lang="en-US" sz="1400" b="1">
                <a:solidFill>
                  <a:srgbClr val="FFFF00"/>
                </a:solidFill>
              </a:rPr>
              <a:t>. primary/CyA+AZA</a:t>
            </a:r>
            <a:r>
              <a:rPr lang="en-US" sz="1400" b="1" dirty="0">
                <a:solidFill>
                  <a:srgbClr val="FFFF00"/>
                </a:solidFill>
              </a:rPr>
              <a:t>.</a:t>
            </a:r>
          </a:p>
        </p:txBody>
      </p:sp>
      <p:grpSp>
        <p:nvGrpSpPr>
          <p:cNvPr id="3" name="Group 7"/>
          <p:cNvGrpSpPr/>
          <p:nvPr/>
        </p:nvGrpSpPr>
        <p:grpSpPr>
          <a:xfrm>
            <a:off x="0" y="6146799"/>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9" name="TextBox 8"/>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lstStyle/>
          <a:p>
            <a:r>
              <a:rPr lang="en-US" sz="2600" dirty="0" smtClean="0"/>
              <a:t>Adult Heart Transplants</a:t>
            </a:r>
            <a:br>
              <a:rPr lang="en-US" sz="2600" dirty="0" smtClean="0"/>
            </a:br>
            <a:r>
              <a:rPr lang="en-US" sz="2400" dirty="0" smtClean="0"/>
              <a:t>Freedom from Malignancy by Transplant Type and Era</a:t>
            </a:r>
            <a:r>
              <a:rPr lang="en-US" sz="2000" dirty="0" smtClean="0"/>
              <a:t/>
            </a:r>
            <a:br>
              <a:rPr lang="en-US" sz="2000" dirty="0" smtClean="0"/>
            </a:br>
            <a:r>
              <a:rPr lang="en-US" sz="2000" dirty="0" smtClean="0"/>
              <a:t>(Transplants: April 1994 – June 2012)</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35839080"/>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572000" y="1752600"/>
            <a:ext cx="3810000" cy="954107"/>
          </a:xfrm>
          <a:prstGeom prst="rect">
            <a:avLst/>
          </a:prstGeom>
          <a:solidFill>
            <a:schemeClr val="bg2"/>
          </a:solidFill>
        </p:spPr>
        <p:txBody>
          <a:bodyPr wrap="square" rtlCol="0">
            <a:spAutoFit/>
          </a:bodyPr>
          <a:lstStyle/>
          <a:p>
            <a:r>
              <a:rPr lang="en-US" sz="1400" b="1" dirty="0">
                <a:solidFill>
                  <a:srgbClr val="FFFF00"/>
                </a:solidFill>
              </a:rPr>
              <a:t>No pair-wise comparisons within each transplant type and within each era were significant at p &lt; 0.05 except</a:t>
            </a:r>
          </a:p>
          <a:p>
            <a:r>
              <a:rPr lang="en-US" sz="1400" b="1" dirty="0">
                <a:solidFill>
                  <a:srgbClr val="FFFF00"/>
                </a:solidFill>
              </a:rPr>
              <a:t>primary: 4/1994-2002 vs</a:t>
            </a:r>
            <a:r>
              <a:rPr lang="en-US" sz="1400" b="1">
                <a:solidFill>
                  <a:srgbClr val="FFFF00"/>
                </a:solidFill>
              </a:rPr>
              <a:t>. 2003-6/2012</a:t>
            </a:r>
            <a:r>
              <a:rPr lang="en-US" sz="1400" b="1" dirty="0">
                <a:solidFill>
                  <a:srgbClr val="FFFF00"/>
                </a:solidFill>
              </a:rPr>
              <a:t>.</a:t>
            </a:r>
          </a:p>
        </p:txBody>
      </p:sp>
      <p:sp>
        <p:nvSpPr>
          <p:cNvPr id="12" name="TextBox 11"/>
          <p:cNvSpPr txBox="1"/>
          <p:nvPr/>
        </p:nvSpPr>
        <p:spPr>
          <a:xfrm>
            <a:off x="2829561" y="6146792"/>
            <a:ext cx="1795552" cy="37394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nvGrpSpPr>
          <p:cNvPr id="3" name="Group 7"/>
          <p:cNvGrpSpPr/>
          <p:nvPr/>
        </p:nvGrpSpPr>
        <p:grpSpPr>
          <a:xfrm>
            <a:off x="0" y="6146799"/>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9" name="TextBox 8"/>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Heart Transplants</a:t>
            </a:r>
            <a:br>
              <a:rPr lang="en-US" sz="2600" dirty="0" smtClean="0"/>
            </a:br>
            <a:r>
              <a:rPr lang="en-US" sz="2400" dirty="0" smtClean="0"/>
              <a:t>Freedom from Malignancy by Era and Gender</a:t>
            </a:r>
            <a:br>
              <a:rPr lang="en-US" sz="2400" dirty="0" smtClean="0"/>
            </a:br>
            <a:r>
              <a:rPr lang="en-US" sz="2000" dirty="0" smtClean="0"/>
              <a:t>(Transplants: April 1994 – June 2012)</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20878337"/>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962400" y="1676400"/>
            <a:ext cx="4572000" cy="523220"/>
          </a:xfrm>
          <a:prstGeom prst="rect">
            <a:avLst/>
          </a:prstGeom>
          <a:solidFill>
            <a:srgbClr val="000000"/>
          </a:solidFill>
        </p:spPr>
        <p:txBody>
          <a:bodyPr wrap="square" lIns="9144" rIns="9144" rtlCol="0">
            <a:spAutoFit/>
          </a:bodyPr>
          <a:lstStyle/>
          <a:p>
            <a:r>
              <a:rPr lang="en-US" sz="1400" b="1" dirty="0">
                <a:solidFill>
                  <a:srgbClr val="FFFF00"/>
                </a:solidFill>
              </a:rPr>
              <a:t>All pair-wise comparisons were significant at p &lt; 0.05 </a:t>
            </a:r>
            <a:r>
              <a:rPr lang="en-US" sz="1400" b="1">
                <a:solidFill>
                  <a:srgbClr val="FFFF00"/>
                </a:solidFill>
              </a:rPr>
              <a:t>except </a:t>
            </a:r>
            <a:r>
              <a:rPr lang="en-US" sz="1400" b="1" dirty="0">
                <a:solidFill>
                  <a:srgbClr val="FFFF00"/>
                </a:solidFill>
              </a:rPr>
              <a:t>Female</a:t>
            </a:r>
            <a:r>
              <a:rPr lang="en-US" sz="1400" b="1">
                <a:solidFill>
                  <a:srgbClr val="FFFF00"/>
                </a:solidFill>
              </a:rPr>
              <a:t>: </a:t>
            </a:r>
            <a:r>
              <a:rPr lang="en-US" sz="1400" b="1" smtClean="0">
                <a:solidFill>
                  <a:srgbClr val="FFFF00"/>
                </a:solidFill>
              </a:rPr>
              <a:t>4/1994-2002 </a:t>
            </a:r>
            <a:r>
              <a:rPr lang="en-US" sz="1400" b="1" dirty="0">
                <a:solidFill>
                  <a:srgbClr val="FFFF00"/>
                </a:solidFill>
              </a:rPr>
              <a:t>vs</a:t>
            </a:r>
            <a:r>
              <a:rPr lang="en-US" sz="1400" b="1">
                <a:solidFill>
                  <a:srgbClr val="FFFF00"/>
                </a:solidFill>
              </a:rPr>
              <a:t>. </a:t>
            </a:r>
            <a:r>
              <a:rPr lang="en-US" sz="1400" b="1" smtClean="0">
                <a:solidFill>
                  <a:srgbClr val="FFFF00"/>
                </a:solidFill>
              </a:rPr>
              <a:t>2003-06/2012</a:t>
            </a:r>
            <a:r>
              <a:rPr lang="en-US" sz="1400" b="1" dirty="0">
                <a:solidFill>
                  <a:srgbClr val="FFFF00"/>
                </a:solidFill>
              </a:rPr>
              <a:t>.</a:t>
            </a:r>
          </a:p>
        </p:txBody>
      </p:sp>
      <p:grpSp>
        <p:nvGrpSpPr>
          <p:cNvPr id="3" name="Group 7"/>
          <p:cNvGrpSpPr/>
          <p:nvPr/>
        </p:nvGrpSpPr>
        <p:grpSpPr>
          <a:xfrm>
            <a:off x="0" y="6146799"/>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9" name="TextBox 8"/>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sz="2600" dirty="0" smtClean="0"/>
              <a:t>Adult Heart Transplants</a:t>
            </a:r>
            <a:br>
              <a:rPr lang="en-US" sz="2600" dirty="0" smtClean="0"/>
            </a:br>
            <a:r>
              <a:rPr lang="en-US" sz="2400" dirty="0" smtClean="0"/>
              <a:t>Freedom from Skin Malignancy by Transplant Type and Era</a:t>
            </a:r>
            <a:r>
              <a:rPr lang="en-US" sz="2800" dirty="0" smtClean="0"/>
              <a:t/>
            </a:r>
            <a:br>
              <a:rPr lang="en-US" sz="2800" dirty="0" smtClean="0"/>
            </a:br>
            <a:r>
              <a:rPr lang="en-US" sz="2000" dirty="0" smtClean="0"/>
              <a:t>(Transplants: April 1994 – June 2012)</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52792996"/>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7"/>
          <p:cNvGrpSpPr/>
          <p:nvPr/>
        </p:nvGrpSpPr>
        <p:grpSpPr>
          <a:xfrm>
            <a:off x="0" y="6146799"/>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0" name="TextBox 9"/>
          <p:cNvSpPr txBox="1"/>
          <p:nvPr/>
        </p:nvSpPr>
        <p:spPr>
          <a:xfrm>
            <a:off x="1524000" y="3252937"/>
            <a:ext cx="3810000" cy="954107"/>
          </a:xfrm>
          <a:prstGeom prst="rect">
            <a:avLst/>
          </a:prstGeom>
          <a:solidFill>
            <a:schemeClr val="bg2"/>
          </a:solidFill>
        </p:spPr>
        <p:txBody>
          <a:bodyPr wrap="square" rtlCol="0">
            <a:spAutoFit/>
          </a:bodyPr>
          <a:lstStyle/>
          <a:p>
            <a:r>
              <a:rPr lang="en-US" sz="1400" b="1" dirty="0">
                <a:solidFill>
                  <a:srgbClr val="FFFF00"/>
                </a:solidFill>
              </a:rPr>
              <a:t>No pair-wise comparisons within each transplant type and within each era were significant at p &lt; 0.05 except</a:t>
            </a:r>
          </a:p>
          <a:p>
            <a:r>
              <a:rPr lang="en-US" sz="1400" b="1" smtClean="0">
                <a:solidFill>
                  <a:srgbClr val="FFFF00"/>
                </a:solidFill>
              </a:rPr>
              <a:t>Primary: </a:t>
            </a:r>
            <a:r>
              <a:rPr lang="en-US" sz="1400" b="1" dirty="0">
                <a:solidFill>
                  <a:srgbClr val="FFFF00"/>
                </a:solidFill>
              </a:rPr>
              <a:t>4/1994-2002 vs</a:t>
            </a:r>
            <a:r>
              <a:rPr lang="en-US" sz="1400" b="1">
                <a:solidFill>
                  <a:srgbClr val="FFFF00"/>
                </a:solidFill>
              </a:rPr>
              <a:t>. 2003-6/2012</a:t>
            </a:r>
            <a:r>
              <a:rPr lang="en-US" sz="1400" b="1" dirty="0">
                <a:solidFill>
                  <a:srgbClr val="FFFF00"/>
                </a:solidFill>
              </a:rPr>
              <a:t>.</a:t>
            </a:r>
          </a:p>
        </p:txBody>
      </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sz="2600" dirty="0" smtClean="0"/>
              <a:t>Adult Heart Transplants</a:t>
            </a:r>
            <a:br>
              <a:rPr lang="en-US" sz="2600" dirty="0" smtClean="0"/>
            </a:br>
            <a:r>
              <a:rPr lang="en-US" sz="2400" dirty="0" smtClean="0"/>
              <a:t>Freedom from Lymphoma by Transplant Type and Era</a:t>
            </a:r>
            <a:br>
              <a:rPr lang="en-US" sz="2400" dirty="0" smtClean="0"/>
            </a:br>
            <a:r>
              <a:rPr lang="en-US" sz="2000" dirty="0" smtClean="0"/>
              <a:t>(Transplants: April 1994 – June 2012)</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9127062"/>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7"/>
          <p:cNvGrpSpPr/>
          <p:nvPr/>
        </p:nvGrpSpPr>
        <p:grpSpPr>
          <a:xfrm>
            <a:off x="0" y="6146799"/>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0" name="TextBox 9"/>
          <p:cNvSpPr txBox="1"/>
          <p:nvPr/>
        </p:nvSpPr>
        <p:spPr>
          <a:xfrm>
            <a:off x="1524000" y="2895600"/>
            <a:ext cx="3810000" cy="1169551"/>
          </a:xfrm>
          <a:prstGeom prst="rect">
            <a:avLst/>
          </a:prstGeom>
          <a:solidFill>
            <a:schemeClr val="bg2"/>
          </a:solidFill>
        </p:spPr>
        <p:txBody>
          <a:bodyPr wrap="square" rtlCol="0">
            <a:spAutoFit/>
          </a:bodyPr>
          <a:lstStyle/>
          <a:p>
            <a:r>
              <a:rPr lang="en-US" sz="1400" b="1" dirty="0">
                <a:solidFill>
                  <a:srgbClr val="FFFF00"/>
                </a:solidFill>
              </a:rPr>
              <a:t>No pair-wise comparisons within each transplant type and within each era were significant at p &lt; 0.05 except</a:t>
            </a:r>
          </a:p>
          <a:p>
            <a:r>
              <a:rPr lang="en-US" sz="1400" b="1" smtClean="0">
                <a:solidFill>
                  <a:srgbClr val="FFFF00"/>
                </a:solidFill>
              </a:rPr>
              <a:t>Primary: </a:t>
            </a:r>
            <a:r>
              <a:rPr lang="en-US" sz="1400" b="1" dirty="0">
                <a:solidFill>
                  <a:srgbClr val="FFFF00"/>
                </a:solidFill>
              </a:rPr>
              <a:t>4/1994-2002 vs. 2003-6/2012 and</a:t>
            </a:r>
          </a:p>
          <a:p>
            <a:r>
              <a:rPr lang="en-US" sz="1400" b="1" dirty="0">
                <a:solidFill>
                  <a:srgbClr val="FFFF00"/>
                </a:solidFill>
              </a:rPr>
              <a:t>2003-6/2012</a:t>
            </a:r>
            <a:r>
              <a:rPr lang="en-US" sz="1400" b="1">
                <a:solidFill>
                  <a:srgbClr val="FFFF00"/>
                </a:solidFill>
              </a:rPr>
              <a:t>: Primary </a:t>
            </a:r>
            <a:r>
              <a:rPr lang="en-US" sz="1400" b="1" smtClean="0">
                <a:solidFill>
                  <a:srgbClr val="FFFF00"/>
                </a:solidFill>
              </a:rPr>
              <a:t>vs</a:t>
            </a:r>
            <a:r>
              <a:rPr lang="en-US" sz="1400" b="1">
                <a:solidFill>
                  <a:srgbClr val="FFFF00"/>
                </a:solidFill>
              </a:rPr>
              <a:t>. </a:t>
            </a:r>
            <a:r>
              <a:rPr lang="en-US" sz="1400" b="1" smtClean="0">
                <a:solidFill>
                  <a:srgbClr val="FFFF00"/>
                </a:solidFill>
              </a:rPr>
              <a:t>Retx.</a:t>
            </a:r>
            <a:endParaRPr lang="en-US" sz="1400" b="1" dirty="0">
              <a:solidFill>
                <a:srgbClr val="FFFF00"/>
              </a:solidFill>
            </a:endParaRPr>
          </a:p>
        </p:txBody>
      </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lstStyle/>
          <a:p>
            <a:r>
              <a:rPr lang="en-US" sz="2600" dirty="0" smtClean="0"/>
              <a:t>Adult Heart Transplants</a:t>
            </a:r>
            <a:br>
              <a:rPr lang="en-US" sz="2600" dirty="0" smtClean="0"/>
            </a:br>
            <a:r>
              <a:rPr lang="en-US" sz="2400" dirty="0" smtClean="0"/>
              <a:t>Freedom from Other* Malignancy by Era</a:t>
            </a:r>
            <a:br>
              <a:rPr lang="en-US" sz="2400" dirty="0" smtClean="0"/>
            </a:br>
            <a:r>
              <a:rPr lang="en-US" sz="2000" dirty="0" smtClean="0"/>
              <a:t> (Transplants: April 1994 – June 2012)</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29078461"/>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5486400" y="6165503"/>
            <a:ext cx="3352800" cy="461665"/>
          </a:xfrm>
          <a:prstGeom prst="rect">
            <a:avLst/>
          </a:prstGeom>
          <a:noFill/>
        </p:spPr>
        <p:txBody>
          <a:bodyPr wrap="square" rtlCol="0">
            <a:spAutoFit/>
          </a:bodyPr>
          <a:lstStyle/>
          <a:p>
            <a:r>
              <a:rPr lang="en-US" sz="1200" b="1" dirty="0">
                <a:solidFill>
                  <a:srgbClr val="FFFF00"/>
                </a:solidFill>
              </a:rPr>
              <a:t>* Other malignancy includes all types of malignancy except skin </a:t>
            </a:r>
            <a:r>
              <a:rPr lang="en-US" sz="1200" b="1">
                <a:solidFill>
                  <a:srgbClr val="FFFF00"/>
                </a:solidFill>
              </a:rPr>
              <a:t>and lymphoma</a:t>
            </a:r>
            <a:r>
              <a:rPr lang="en-US" sz="1200" b="1" dirty="0">
                <a:solidFill>
                  <a:srgbClr val="FFFF00"/>
                </a:solidFill>
              </a:rPr>
              <a:t>.</a:t>
            </a:r>
          </a:p>
        </p:txBody>
      </p:sp>
      <p:grpSp>
        <p:nvGrpSpPr>
          <p:cNvPr id="3" name="Group 7"/>
          <p:cNvGrpSpPr/>
          <p:nvPr/>
        </p:nvGrpSpPr>
        <p:grpSpPr>
          <a:xfrm>
            <a:off x="0" y="6146799"/>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9" name="TextBox 8"/>
          <p:cNvSpPr txBox="1"/>
          <p:nvPr/>
        </p:nvSpPr>
        <p:spPr>
          <a:xfrm>
            <a:off x="1676400" y="3124200"/>
            <a:ext cx="3810000" cy="1169551"/>
          </a:xfrm>
          <a:prstGeom prst="rect">
            <a:avLst/>
          </a:prstGeom>
          <a:solidFill>
            <a:schemeClr val="bg2"/>
          </a:solidFill>
        </p:spPr>
        <p:txBody>
          <a:bodyPr wrap="square" rtlCol="0">
            <a:spAutoFit/>
          </a:bodyPr>
          <a:lstStyle/>
          <a:p>
            <a:r>
              <a:rPr lang="en-US" sz="1400" b="1" dirty="0">
                <a:solidFill>
                  <a:srgbClr val="FFFF00"/>
                </a:solidFill>
              </a:rPr>
              <a:t>No pair-wise comparisons within each transplant type and within each era were significant at p &lt; 0.05 except</a:t>
            </a:r>
          </a:p>
          <a:p>
            <a:r>
              <a:rPr lang="en-US" sz="1400" b="1" smtClean="0">
                <a:solidFill>
                  <a:srgbClr val="FFFF00"/>
                </a:solidFill>
              </a:rPr>
              <a:t>Primary: </a:t>
            </a:r>
            <a:r>
              <a:rPr lang="en-US" sz="1400" b="1" dirty="0">
                <a:solidFill>
                  <a:srgbClr val="FFFF00"/>
                </a:solidFill>
              </a:rPr>
              <a:t>4/1994-2002 vs. 2003-6/2012 and</a:t>
            </a:r>
          </a:p>
          <a:p>
            <a:r>
              <a:rPr lang="en-US" sz="1400" b="1" smtClean="0">
                <a:solidFill>
                  <a:srgbClr val="FFFF00"/>
                </a:solidFill>
              </a:rPr>
              <a:t>Retx: </a:t>
            </a:r>
            <a:r>
              <a:rPr lang="en-US" sz="1400" b="1" dirty="0">
                <a:solidFill>
                  <a:srgbClr val="FFFF00"/>
                </a:solidFill>
              </a:rPr>
              <a:t>4/1994-2002 vs</a:t>
            </a:r>
            <a:r>
              <a:rPr lang="en-US" sz="1400" b="1">
                <a:solidFill>
                  <a:srgbClr val="FFFF00"/>
                </a:solidFill>
              </a:rPr>
              <a:t>. 2003-6/2012</a:t>
            </a:r>
            <a:r>
              <a:rPr lang="en-US" sz="1400" b="1" dirty="0">
                <a:solidFill>
                  <a:srgbClr val="FFFF00"/>
                </a:solidFill>
              </a:rPr>
              <a:t>.</a:t>
            </a:r>
          </a:p>
        </p:txBody>
      </p:sp>
      <p:sp>
        <p:nvSpPr>
          <p:cNvPr id="10" name="TextBox 9"/>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Adult Heart Transplants</a:t>
            </a:r>
            <a:r>
              <a:rPr lang="en-US" sz="2500" dirty="0" smtClean="0"/>
              <a:t/>
            </a:r>
            <a:br>
              <a:rPr lang="en-US" sz="2500" dirty="0" smtClean="0"/>
            </a:br>
            <a:r>
              <a:rPr lang="en-US" sz="2400" dirty="0" smtClean="0"/>
              <a:t>Survival After Report of Malignancy Within 3 Years of Transplant and Survival In Patients Without Malignancy* </a:t>
            </a:r>
            <a:r>
              <a:rPr lang="en-US" sz="2000" dirty="0" smtClean="0"/>
              <a:t>(Transplants: April 1994 – June 2012)</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94058374"/>
              </p:ext>
            </p:extLst>
          </p:nvPr>
        </p:nvGraphicFramePr>
        <p:xfrm>
          <a:off x="228600" y="14478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943600" y="2514600"/>
            <a:ext cx="16002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sp>
        <p:nvSpPr>
          <p:cNvPr id="10" name="TextBox 9"/>
          <p:cNvSpPr txBox="1"/>
          <p:nvPr/>
        </p:nvSpPr>
        <p:spPr>
          <a:xfrm>
            <a:off x="4876800" y="5657671"/>
            <a:ext cx="4343400" cy="1200329"/>
          </a:xfrm>
          <a:prstGeom prst="rect">
            <a:avLst/>
          </a:prstGeom>
          <a:noFill/>
        </p:spPr>
        <p:txBody>
          <a:bodyPr wrap="square" lIns="27432" rIns="27432" rtlCol="0">
            <a:spAutoFit/>
          </a:bodyPr>
          <a:lstStyle/>
          <a:p>
            <a:r>
              <a:rPr lang="en-US" sz="1200" b="1" dirty="0" smtClean="0">
                <a:solidFill>
                  <a:srgbClr val="FFFF00"/>
                </a:solidFill>
              </a:rPr>
              <a:t>* Patient survival for those without malignancy within 3 years after transplant was conditioned on survival to median time of malignancy development (546 days). Median time to malignancy development is based on patients who developed malignancy within 3 years of transplant.</a:t>
            </a:r>
            <a:endParaRPr lang="en-US" sz="1200" dirty="0">
              <a:solidFill>
                <a:srgbClr val="FFFF00"/>
              </a:solidFill>
            </a:endParaRPr>
          </a:p>
        </p:txBody>
      </p:sp>
      <p:grpSp>
        <p:nvGrpSpPr>
          <p:cNvPr id="3" name="Group 7"/>
          <p:cNvGrpSpPr/>
          <p:nvPr/>
        </p:nvGrpSpPr>
        <p:grpSpPr>
          <a:xfrm>
            <a:off x="0" y="6146799"/>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1" name="TextBox 10"/>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Adult Heart Transplants</a:t>
            </a:r>
            <a:r>
              <a:rPr lang="en-US" sz="2500" dirty="0" smtClean="0"/>
              <a:t/>
            </a:r>
            <a:br>
              <a:rPr lang="en-US" sz="2500" dirty="0" smtClean="0"/>
            </a:br>
            <a:r>
              <a:rPr lang="en-US" sz="2300" dirty="0" smtClean="0"/>
              <a:t>Survival After Report of Skin Malignancy or Lymphoma Within 3 Years of Transplant and Survival In Patients Without Malignancy</a:t>
            </a:r>
            <a:r>
              <a:rPr lang="en-US" sz="2000" dirty="0" smtClean="0"/>
              <a:t>* (Transplants: April 1994 – June 2012)</a:t>
            </a:r>
            <a:endParaRPr lang="en-US" sz="2000" dirty="0"/>
          </a:p>
        </p:txBody>
      </p:sp>
      <p:graphicFrame>
        <p:nvGraphicFramePr>
          <p:cNvPr id="4" name="Content Placeholder 3"/>
          <p:cNvGraphicFramePr>
            <a:graphicFrameLocks noGrp="1"/>
          </p:cNvGraphicFramePr>
          <p:nvPr>
            <p:ph idx="1"/>
          </p:nvPr>
        </p:nvGraphicFramePr>
        <p:xfrm>
          <a:off x="228600" y="14478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600200" y="3276600"/>
            <a:ext cx="3124200" cy="523220"/>
          </a:xfrm>
          <a:prstGeom prst="rect">
            <a:avLst/>
          </a:prstGeom>
          <a:noFill/>
        </p:spPr>
        <p:txBody>
          <a:bodyPr wrap="square" rtlCol="0">
            <a:spAutoFit/>
          </a:bodyPr>
          <a:lstStyle/>
          <a:p>
            <a:r>
              <a:rPr lang="en-US" sz="1400" b="1" dirty="0">
                <a:solidFill>
                  <a:srgbClr val="FFFF00"/>
                </a:solidFill>
              </a:rPr>
              <a:t>All pair-wise comparisons were significant at p </a:t>
            </a:r>
            <a:r>
              <a:rPr lang="en-US" sz="1400" b="1">
                <a:solidFill>
                  <a:srgbClr val="FFFF00"/>
                </a:solidFill>
              </a:rPr>
              <a:t>&lt; 0.0001</a:t>
            </a:r>
            <a:r>
              <a:rPr lang="en-US" sz="1400" b="1" dirty="0">
                <a:solidFill>
                  <a:srgbClr val="FFFF00"/>
                </a:solidFill>
              </a:rPr>
              <a:t>.</a:t>
            </a:r>
          </a:p>
        </p:txBody>
      </p:sp>
      <p:sp>
        <p:nvSpPr>
          <p:cNvPr id="10" name="TextBox 9"/>
          <p:cNvSpPr txBox="1"/>
          <p:nvPr/>
        </p:nvSpPr>
        <p:spPr>
          <a:xfrm>
            <a:off x="4800600" y="5638800"/>
            <a:ext cx="4343400" cy="1200329"/>
          </a:xfrm>
          <a:prstGeom prst="rect">
            <a:avLst/>
          </a:prstGeom>
          <a:noFill/>
        </p:spPr>
        <p:txBody>
          <a:bodyPr wrap="square" lIns="45720" rIns="45720" rtlCol="0">
            <a:spAutoFit/>
          </a:bodyPr>
          <a:lstStyle/>
          <a:p>
            <a:r>
              <a:rPr lang="en-US" sz="1200" b="1" dirty="0" smtClean="0">
                <a:solidFill>
                  <a:srgbClr val="FFFF00"/>
                </a:solidFill>
              </a:rPr>
              <a:t>* Patient survival for those without malignancy within 3 years after transplant was conditioned on survival to median time of malignancy development (546 days). Median time to malignancy development is based on patients who developed malignancy within 3 years of transplant.</a:t>
            </a:r>
            <a:endParaRPr lang="en-US" sz="1200" dirty="0">
              <a:solidFill>
                <a:srgbClr val="FFFF00"/>
              </a:solidFill>
            </a:endParaRPr>
          </a:p>
        </p:txBody>
      </p:sp>
      <p:grpSp>
        <p:nvGrpSpPr>
          <p:cNvPr id="3" name="Group 7"/>
          <p:cNvGrpSpPr/>
          <p:nvPr/>
        </p:nvGrpSpPr>
        <p:grpSpPr>
          <a:xfrm>
            <a:off x="0" y="6146799"/>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1" name="TextBox 10"/>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r>
              <a:rPr lang="en-US" sz="2600" dirty="0" smtClean="0"/>
              <a:t>Adult Heart Transplants</a:t>
            </a:r>
            <a:br>
              <a:rPr lang="en-US" sz="2600" dirty="0" smtClean="0"/>
            </a:br>
            <a:r>
              <a:rPr lang="en-US" sz="2400" dirty="0" smtClean="0"/>
              <a:t>Donor and Recipient Characteristics</a:t>
            </a:r>
            <a:endParaRPr lang="en-US" sz="2000" dirty="0"/>
          </a:p>
        </p:txBody>
      </p:sp>
      <p:graphicFrame>
        <p:nvGraphicFramePr>
          <p:cNvPr id="8" name="Table 7"/>
          <p:cNvGraphicFramePr>
            <a:graphicFrameLocks noGrp="1"/>
          </p:cNvGraphicFramePr>
          <p:nvPr/>
        </p:nvGraphicFramePr>
        <p:xfrm>
          <a:off x="152400" y="1143001"/>
          <a:ext cx="8839200" cy="4800606"/>
        </p:xfrm>
        <a:graphic>
          <a:graphicData uri="http://schemas.openxmlformats.org/drawingml/2006/table">
            <a:tbl>
              <a:tblPr firstRow="1" bandRow="1">
                <a:tableStyleId>{7DF18680-E054-41AD-8BC1-D1AEF772440D}</a:tableStyleId>
              </a:tblPr>
              <a:tblGrid>
                <a:gridCol w="3124200"/>
                <a:gridCol w="1371600"/>
                <a:gridCol w="1524000"/>
                <a:gridCol w="1371600"/>
                <a:gridCol w="1447800"/>
              </a:tblGrid>
              <a:tr h="493628">
                <a:tc>
                  <a:txBody>
                    <a:bodyPr/>
                    <a:lstStyle/>
                    <a:p>
                      <a:endParaRPr lang="en-US"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00000"/>
                        </a:lnSpc>
                        <a:spcBef>
                          <a:spcPts val="0"/>
                        </a:spcBef>
                        <a:spcAft>
                          <a:spcPts val="0"/>
                        </a:spcAft>
                      </a:pPr>
                      <a:r>
                        <a:rPr lang="en-US" sz="1500" b="1" dirty="0" smtClean="0">
                          <a:solidFill>
                            <a:srgbClr val="FFFF00"/>
                          </a:solidFill>
                          <a:latin typeface="+mn-lt"/>
                          <a:ea typeface="Times New Roman"/>
                          <a:cs typeface="Verdana"/>
                        </a:rPr>
                        <a:t>1992-2000</a:t>
                      </a:r>
                    </a:p>
                    <a:p>
                      <a:pPr marL="0" marR="0" algn="ctr">
                        <a:lnSpc>
                          <a:spcPct val="100000"/>
                        </a:lnSpc>
                        <a:spcBef>
                          <a:spcPts val="0"/>
                        </a:spcBef>
                        <a:spcAft>
                          <a:spcPts val="0"/>
                        </a:spcAft>
                      </a:pPr>
                      <a:r>
                        <a:rPr lang="en-US" sz="1500" b="1" dirty="0" smtClean="0">
                          <a:solidFill>
                            <a:srgbClr val="FFFF00"/>
                          </a:solidFill>
                          <a:latin typeface="+mn-lt"/>
                          <a:ea typeface="Times New Roman"/>
                          <a:cs typeface="Verdana"/>
                        </a:rPr>
                        <a:t>(N = 37,538)</a:t>
                      </a:r>
                      <a:endParaRPr lang="en-US" sz="1500" dirty="0">
                        <a:solidFill>
                          <a:srgbClr val="FFFF00"/>
                        </a:solidFill>
                        <a:latin typeface="+mn-lt"/>
                        <a:ea typeface="Times New Roman"/>
                      </a:endParaRP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2001-2005</a:t>
                      </a:r>
                    </a:p>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(N </a:t>
                      </a:r>
                      <a:r>
                        <a:rPr lang="en-US" sz="1500" b="1" kern="1200" dirty="0">
                          <a:solidFill>
                            <a:srgbClr val="FFFF00"/>
                          </a:solidFill>
                          <a:latin typeface="+mn-lt"/>
                          <a:ea typeface="Times New Roman"/>
                          <a:cs typeface="Verdana"/>
                        </a:rPr>
                        <a:t>= </a:t>
                      </a:r>
                      <a:r>
                        <a:rPr lang="en-US" sz="1500" b="1" kern="1200" dirty="0" smtClean="0">
                          <a:solidFill>
                            <a:srgbClr val="FFFF00"/>
                          </a:solidFill>
                          <a:latin typeface="+mn-lt"/>
                          <a:ea typeface="Times New Roman"/>
                          <a:cs typeface="Verdana"/>
                        </a:rPr>
                        <a:t>17,249)</a:t>
                      </a:r>
                      <a:endParaRPr lang="en-US" sz="1500" b="1" kern="1200" dirty="0">
                        <a:solidFill>
                          <a:srgbClr val="FFFF00"/>
                        </a:solidFill>
                        <a:latin typeface="+mn-lt"/>
                        <a:ea typeface="Times New Roman"/>
                        <a:cs typeface="Verdana"/>
                      </a:endParaRP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2006-6/2013</a:t>
                      </a:r>
                    </a:p>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(N = 26,294)</a:t>
                      </a:r>
                      <a:endParaRPr lang="en-US" sz="1500" b="1" kern="1200" dirty="0">
                        <a:solidFill>
                          <a:srgbClr val="FFFF00"/>
                        </a:solidFill>
                        <a:latin typeface="+mn-lt"/>
                        <a:ea typeface="Times New Roman"/>
                        <a:cs typeface="Verdana"/>
                      </a:endParaRP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algn="ctr"/>
                      <a:r>
                        <a:rPr lang="en-US" sz="1500" dirty="0" smtClean="0">
                          <a:solidFill>
                            <a:srgbClr val="FFFF00"/>
                          </a:solidFill>
                        </a:rPr>
                        <a:t>p-value</a:t>
                      </a:r>
                      <a:endParaRPr lang="en-US" sz="1500" dirty="0">
                        <a:solidFill>
                          <a:srgbClr val="FFFF00"/>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2"/>
                    </a:solidFill>
                  </a:tcPr>
                </a:tc>
              </a:tr>
              <a:tr h="331306">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300" b="1" kern="1200" dirty="0" smtClean="0">
                          <a:solidFill>
                            <a:schemeClr val="tx1"/>
                          </a:solidFill>
                          <a:latin typeface="+mn-lt"/>
                          <a:ea typeface="+mn-ea"/>
                          <a:cs typeface="Times New Roman"/>
                        </a:rPr>
                        <a:t>Recipient/donor gender (% male)</a:t>
                      </a:r>
                    </a:p>
                  </a:txBody>
                  <a:tcPr marL="45720" marR="4572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80.7%/ 68.4%</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77.9%/ 69.1%</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75.8%/ 68.9%</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&lt;0.0001/ 0.2358</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1306">
                <a:tc>
                  <a:txBody>
                    <a:bodyPr/>
                    <a:lstStyle/>
                    <a:p>
                      <a:pPr algn="l"/>
                      <a:r>
                        <a:rPr lang="en-US" sz="1300" b="1" dirty="0" smtClean="0">
                          <a:solidFill>
                            <a:schemeClr val="tx1"/>
                          </a:solidFill>
                          <a:latin typeface="+mn-lt"/>
                        </a:rPr>
                        <a:t>Male recipient/</a:t>
                      </a:r>
                      <a:r>
                        <a:rPr lang="en-US" sz="1300" b="1" baseline="0" dirty="0" smtClean="0">
                          <a:solidFill>
                            <a:schemeClr val="tx1"/>
                          </a:solidFill>
                          <a:latin typeface="+mn-lt"/>
                        </a:rPr>
                        <a:t> female donor</a:t>
                      </a:r>
                      <a:endParaRPr lang="en-US" sz="1300" b="1" dirty="0">
                        <a:solidFill>
                          <a:schemeClr val="tx1"/>
                        </a:solidFill>
                        <a:latin typeface="+mn-lt"/>
                      </a:endParaRPr>
                    </a:p>
                  </a:txBody>
                  <a:tcPr marL="45720" marR="4572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21.3%</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18.6%</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16.8%</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&lt;0.0001</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1306">
                <a:tc>
                  <a:txBody>
                    <a:bodyPr/>
                    <a:lstStyle/>
                    <a:p>
                      <a:pPr algn="l"/>
                      <a:r>
                        <a:rPr lang="en-US" sz="1300" b="1" dirty="0" smtClean="0">
                          <a:solidFill>
                            <a:schemeClr val="tx1"/>
                          </a:solidFill>
                          <a:latin typeface="+mn-lt"/>
                        </a:rPr>
                        <a:t>Female recipient/</a:t>
                      </a:r>
                      <a:r>
                        <a:rPr lang="en-US" sz="1300" b="1" baseline="0" dirty="0" smtClean="0">
                          <a:solidFill>
                            <a:schemeClr val="tx1"/>
                          </a:solidFill>
                          <a:latin typeface="+mn-lt"/>
                        </a:rPr>
                        <a:t> male donor</a:t>
                      </a:r>
                      <a:endParaRPr lang="en-US" sz="1300" b="1" dirty="0">
                        <a:solidFill>
                          <a:schemeClr val="tx1"/>
                        </a:solidFill>
                        <a:latin typeface="+mn-lt"/>
                      </a:endParaRPr>
                    </a:p>
                  </a:txBody>
                  <a:tcPr marL="45720" marR="4572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9.2%</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9.7%</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10.0%</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0.0022</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1306">
                <a:tc>
                  <a:txBody>
                    <a:bodyPr/>
                    <a:lstStyle/>
                    <a:p>
                      <a:pPr algn="l" rtl="0" fontAlgn="t"/>
                      <a:r>
                        <a:rPr lang="en-US" sz="1300" b="1" dirty="0">
                          <a:solidFill>
                            <a:schemeClr val="tx1"/>
                          </a:solidFill>
                          <a:latin typeface="+mn-lt"/>
                        </a:rPr>
                        <a:t>Recipient/donor diabetes mellitus</a:t>
                      </a:r>
                      <a:endParaRPr lang="en-US"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13.1%</a:t>
                      </a:r>
                      <a:r>
                        <a:rPr lang="en-US" sz="1300" b="1" baseline="30000">
                          <a:solidFill>
                            <a:schemeClr val="tx1"/>
                          </a:solidFill>
                          <a:latin typeface="+mn-lt"/>
                          <a:ea typeface="Times New Roman"/>
                          <a:cs typeface="Verdana"/>
                        </a:rPr>
                        <a:t>1</a:t>
                      </a:r>
                      <a:r>
                        <a:rPr lang="en-US" sz="1300" b="1">
                          <a:solidFill>
                            <a:schemeClr val="tx1"/>
                          </a:solidFill>
                          <a:latin typeface="+mn-lt"/>
                          <a:ea typeface="Times New Roman"/>
                          <a:cs typeface="Verdana"/>
                        </a:rPr>
                        <a:t>/ 1.6%</a:t>
                      </a:r>
                      <a:r>
                        <a:rPr lang="en-US" sz="1300" b="1" baseline="30000">
                          <a:solidFill>
                            <a:schemeClr val="tx1"/>
                          </a:solidFill>
                          <a:latin typeface="+mn-lt"/>
                          <a:ea typeface="Times New Roman"/>
                          <a:cs typeface="Verdana"/>
                        </a:rPr>
                        <a:t>1</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19.8%/ 2.0%</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25.4%/ 3.0%</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&lt;0.0001/ &lt;0.0001</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1306">
                <a:tc>
                  <a:txBody>
                    <a:bodyPr/>
                    <a:lstStyle/>
                    <a:p>
                      <a:pPr algn="l" rtl="0" fontAlgn="t"/>
                      <a:r>
                        <a:rPr lang="en-US" sz="1300" b="1" dirty="0" smtClean="0">
                          <a:solidFill>
                            <a:schemeClr val="tx1"/>
                          </a:solidFill>
                          <a:latin typeface="+mn-lt"/>
                        </a:rPr>
                        <a:t>Recipient prior history</a:t>
                      </a:r>
                      <a:r>
                        <a:rPr lang="en-US" sz="1300" b="1" baseline="0" dirty="0" smtClean="0">
                          <a:solidFill>
                            <a:schemeClr val="tx1"/>
                          </a:solidFill>
                          <a:latin typeface="+mn-lt"/>
                        </a:rPr>
                        <a:t> of dialysis</a:t>
                      </a:r>
                      <a:endParaRPr lang="en-US" sz="1300" b="1"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3.0%</a:t>
                      </a:r>
                      <a:r>
                        <a:rPr lang="en-US" sz="1300" b="1" baseline="30000">
                          <a:solidFill>
                            <a:schemeClr val="tx1"/>
                          </a:solidFill>
                          <a:latin typeface="+mn-lt"/>
                          <a:ea typeface="Times New Roman"/>
                          <a:cs typeface="Verdana"/>
                        </a:rPr>
                        <a:t>1</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4.2%</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4.3%</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&lt;0.0001</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1306">
                <a:tc>
                  <a:txBody>
                    <a:bodyPr/>
                    <a:lstStyle/>
                    <a:p>
                      <a:pPr algn="l" rtl="0" fontAlgn="t"/>
                      <a:r>
                        <a:rPr lang="en-US" sz="1300" b="1" dirty="0">
                          <a:solidFill>
                            <a:schemeClr val="tx1"/>
                          </a:solidFill>
                          <a:latin typeface="+mn-lt"/>
                        </a:rPr>
                        <a:t>Recipient </a:t>
                      </a:r>
                      <a:r>
                        <a:rPr lang="en-US" sz="1300" b="1" dirty="0" err="1">
                          <a:solidFill>
                            <a:schemeClr val="tx1"/>
                          </a:solidFill>
                          <a:latin typeface="+mn-lt"/>
                        </a:rPr>
                        <a:t>amiodarone</a:t>
                      </a:r>
                      <a:r>
                        <a:rPr lang="en-US" sz="1300" b="1" dirty="0">
                          <a:solidFill>
                            <a:schemeClr val="tx1"/>
                          </a:solidFill>
                          <a:latin typeface="+mn-lt"/>
                        </a:rPr>
                        <a:t> </a:t>
                      </a:r>
                      <a:r>
                        <a:rPr lang="en-US" sz="1300" b="1" dirty="0" smtClean="0">
                          <a:solidFill>
                            <a:schemeClr val="tx1"/>
                          </a:solidFill>
                          <a:latin typeface="+mn-lt"/>
                        </a:rPr>
                        <a:t>use</a:t>
                      </a:r>
                      <a:endParaRPr lang="en-US"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22.2%</a:t>
                      </a:r>
                      <a:r>
                        <a:rPr lang="en-US" sz="1300" b="1" baseline="30000">
                          <a:solidFill>
                            <a:schemeClr val="tx1"/>
                          </a:solidFill>
                          <a:latin typeface="+mn-lt"/>
                          <a:ea typeface="Times New Roman"/>
                          <a:cs typeface="Verdana"/>
                        </a:rPr>
                        <a:t>1</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28.8%</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30.9%</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&lt;0.0001</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1306">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300" b="1" dirty="0" smtClean="0">
                          <a:solidFill>
                            <a:schemeClr val="tx1"/>
                          </a:solidFill>
                          <a:latin typeface="+mn-lt"/>
                        </a:rPr>
                        <a:t>Recipient/donor cigarette history</a:t>
                      </a:r>
                      <a:endParaRPr lang="en-US" sz="1300" dirty="0" smtClean="0">
                        <a:solidFill>
                          <a:schemeClr val="tx1"/>
                        </a:solidFill>
                        <a:latin typeface="+mn-lt"/>
                      </a:endParaRPr>
                    </a:p>
                  </a:txBody>
                  <a:tcPr marL="45720" marR="4572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 37.9%</a:t>
                      </a:r>
                      <a:r>
                        <a:rPr lang="en-US" sz="1300" b="1" baseline="30000">
                          <a:solidFill>
                            <a:schemeClr val="tx1"/>
                          </a:solidFill>
                          <a:latin typeface="+mn-lt"/>
                          <a:ea typeface="Times New Roman"/>
                          <a:cs typeface="Verdana"/>
                        </a:rPr>
                        <a:t>1</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46.8%</a:t>
                      </a:r>
                      <a:r>
                        <a:rPr lang="en-US" sz="1300" b="1" baseline="30000">
                          <a:solidFill>
                            <a:schemeClr val="tx1"/>
                          </a:solidFill>
                          <a:latin typeface="+mn-lt"/>
                          <a:ea typeface="Times New Roman"/>
                          <a:cs typeface="Verdana"/>
                        </a:rPr>
                        <a:t>2</a:t>
                      </a:r>
                      <a:r>
                        <a:rPr lang="en-US" sz="1300" b="1">
                          <a:solidFill>
                            <a:schemeClr val="tx1"/>
                          </a:solidFill>
                          <a:latin typeface="+mn-lt"/>
                          <a:ea typeface="Times New Roman"/>
                          <a:cs typeface="Verdana"/>
                        </a:rPr>
                        <a:t>/ 29.2%</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46.3%/ 18.5%</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0.6517/ &lt;0.0001</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1306">
                <a:tc>
                  <a:txBody>
                    <a:bodyPr/>
                    <a:lstStyle/>
                    <a:p>
                      <a:pPr algn="l" rtl="0" fontAlgn="t"/>
                      <a:r>
                        <a:rPr lang="en-US" sz="1300" b="1" dirty="0">
                          <a:solidFill>
                            <a:schemeClr val="tx1"/>
                          </a:solidFill>
                          <a:latin typeface="+mn-lt"/>
                        </a:rPr>
                        <a:t>Recipient/donor hypertension</a:t>
                      </a:r>
                      <a:endParaRPr lang="en-US"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34.9%</a:t>
                      </a:r>
                      <a:r>
                        <a:rPr lang="en-US" sz="1300" b="1" baseline="30000">
                          <a:solidFill>
                            <a:schemeClr val="tx1"/>
                          </a:solidFill>
                          <a:latin typeface="+mn-lt"/>
                          <a:ea typeface="Times New Roman"/>
                          <a:cs typeface="Verdana"/>
                        </a:rPr>
                        <a:t>1</a:t>
                      </a:r>
                      <a:r>
                        <a:rPr lang="en-US" sz="1300" b="1">
                          <a:solidFill>
                            <a:schemeClr val="tx1"/>
                          </a:solidFill>
                          <a:latin typeface="+mn-lt"/>
                          <a:ea typeface="Times New Roman"/>
                          <a:cs typeface="Verdana"/>
                        </a:rPr>
                        <a:t>/ 10.6%</a:t>
                      </a:r>
                      <a:r>
                        <a:rPr lang="en-US" sz="1300" b="1" baseline="30000">
                          <a:solidFill>
                            <a:schemeClr val="tx1"/>
                          </a:solidFill>
                          <a:latin typeface="+mn-lt"/>
                          <a:ea typeface="Times New Roman"/>
                          <a:cs typeface="Verdana"/>
                        </a:rPr>
                        <a:t>1</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38.2%/ 11.4%</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46.5%/ 14.0%</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&lt;0.0001/ &lt;0.0001</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1306">
                <a:tc>
                  <a:txBody>
                    <a:bodyPr/>
                    <a:lstStyle/>
                    <a:p>
                      <a:pPr algn="l" rtl="0" fontAlgn="t"/>
                      <a:r>
                        <a:rPr lang="en-US" sz="1300" b="1" dirty="0">
                          <a:solidFill>
                            <a:schemeClr val="tx1"/>
                          </a:solidFill>
                          <a:latin typeface="+mn-lt"/>
                          <a:cs typeface="Times New Roman"/>
                        </a:rPr>
                        <a:t>Recipient prior cardiac surgery</a:t>
                      </a:r>
                      <a:endParaRPr lang="en-US"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39.1%</a:t>
                      </a:r>
                      <a:r>
                        <a:rPr lang="en-US" sz="1300" b="1" baseline="30000">
                          <a:solidFill>
                            <a:schemeClr val="tx1"/>
                          </a:solidFill>
                          <a:latin typeface="+mn-lt"/>
                          <a:ea typeface="Times New Roman"/>
                          <a:cs typeface="Verdana"/>
                        </a:rPr>
                        <a:t>2</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46.5%</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&lt;0.0001</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1306">
                <a:tc>
                  <a:txBody>
                    <a:bodyPr/>
                    <a:lstStyle/>
                    <a:p>
                      <a:pPr algn="l" rtl="0" fontAlgn="t"/>
                      <a:r>
                        <a:rPr lang="en-US" sz="1300" b="1" dirty="0">
                          <a:solidFill>
                            <a:schemeClr val="tx1"/>
                          </a:solidFill>
                          <a:latin typeface="+mn-lt"/>
                          <a:cs typeface="Times New Roman"/>
                        </a:rPr>
                        <a:t>Recipient Peripheral Vascular Disease</a:t>
                      </a:r>
                      <a:endParaRPr lang="en-US"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3.8%</a:t>
                      </a:r>
                      <a:r>
                        <a:rPr lang="en-US" sz="1300" b="1" baseline="30000">
                          <a:solidFill>
                            <a:schemeClr val="tx1"/>
                          </a:solidFill>
                          <a:latin typeface="+mn-lt"/>
                          <a:ea typeface="Times New Roman"/>
                          <a:cs typeface="Verdana"/>
                        </a:rPr>
                        <a:t>1</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3.2%</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3.0%</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0.0001</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1306">
                <a:tc>
                  <a:txBody>
                    <a:bodyPr/>
                    <a:lstStyle/>
                    <a:p>
                      <a:pPr algn="l" rtl="0" fontAlgn="t"/>
                      <a:r>
                        <a:rPr lang="en-US" sz="1300" b="1" dirty="0">
                          <a:solidFill>
                            <a:schemeClr val="tx1"/>
                          </a:solidFill>
                          <a:latin typeface="+mn-lt"/>
                          <a:cs typeface="Times New Roman"/>
                        </a:rPr>
                        <a:t>Recipient previous malignancy</a:t>
                      </a:r>
                      <a:endParaRPr lang="en-US"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3.3%</a:t>
                      </a:r>
                      <a:r>
                        <a:rPr lang="en-US" sz="1300" b="1" baseline="30000">
                          <a:solidFill>
                            <a:schemeClr val="tx1"/>
                          </a:solidFill>
                          <a:latin typeface="+mn-lt"/>
                          <a:ea typeface="Times New Roman"/>
                          <a:cs typeface="Verdana"/>
                        </a:rPr>
                        <a:t>1</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4.4%</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6.8%</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&lt;0.0001</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1306">
                <a:tc>
                  <a:txBody>
                    <a:bodyPr/>
                    <a:lstStyle/>
                    <a:p>
                      <a:pPr algn="l" rtl="0" fontAlgn="t"/>
                      <a:r>
                        <a:rPr lang="en-US" sz="1300" b="1" dirty="0">
                          <a:solidFill>
                            <a:schemeClr val="tx1"/>
                          </a:solidFill>
                          <a:latin typeface="+mn-lt"/>
                        </a:rPr>
                        <a:t>Recipient COPD</a:t>
                      </a:r>
                      <a:endParaRPr lang="en-US"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3.3%</a:t>
                      </a:r>
                      <a:r>
                        <a:rPr lang="en-US" sz="1300" b="1" baseline="30000">
                          <a:solidFill>
                            <a:schemeClr val="tx1"/>
                          </a:solidFill>
                          <a:latin typeface="+mn-lt"/>
                          <a:ea typeface="Times New Roman"/>
                          <a:cs typeface="Verdana"/>
                        </a:rPr>
                        <a:t>1</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3.2%</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4.4%</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&lt;0.0001</a:t>
                      </a:r>
                      <a:endParaRPr lang="en-US" sz="1300" b="1" dirty="0">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1306">
                <a:tc>
                  <a:txBody>
                    <a:bodyPr/>
                    <a:lstStyle/>
                    <a:p>
                      <a:pPr algn="l" rtl="0" fontAlgn="t"/>
                      <a:r>
                        <a:rPr lang="en-US" sz="1300" b="1" dirty="0">
                          <a:solidFill>
                            <a:schemeClr val="tx1"/>
                          </a:solidFill>
                          <a:latin typeface="+mn-lt"/>
                        </a:rPr>
                        <a:t>Ischemic time (hours)</a:t>
                      </a:r>
                      <a:r>
                        <a:rPr lang="en-US" sz="1300" dirty="0">
                          <a:solidFill>
                            <a:schemeClr val="tx1"/>
                          </a:solidFill>
                          <a:latin typeface="+mn-lt"/>
                        </a:rPr>
                        <a:t> </a:t>
                      </a:r>
                      <a:endParaRPr lang="en-US"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2.9 (1.3 - 4.8)</a:t>
                      </a:r>
                      <a:endParaRPr lang="en-US" sz="1300" b="1">
                        <a:solidFill>
                          <a:schemeClr val="tx1"/>
                        </a:solidFill>
                        <a:latin typeface="+mn-lt"/>
                        <a:ea typeface="Times New Roman"/>
                      </a:endParaRPr>
                    </a:p>
                  </a:txBody>
                  <a:tcPr marL="42545" marR="42545"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3.1 (1.5 - 5.0)</a:t>
                      </a:r>
                      <a:endParaRPr lang="en-US" sz="1300" b="1">
                        <a:solidFill>
                          <a:schemeClr val="tx1"/>
                        </a:solidFill>
                        <a:latin typeface="+mn-lt"/>
                        <a:ea typeface="Times New Roman"/>
                      </a:endParaRPr>
                    </a:p>
                  </a:txBody>
                  <a:tcPr marL="42545" marR="42545"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3.3 (1.6 - 5.1)</a:t>
                      </a:r>
                      <a:endParaRPr lang="en-US" sz="1300" b="1">
                        <a:solidFill>
                          <a:schemeClr val="tx1"/>
                        </a:solidFill>
                        <a:latin typeface="+mn-lt"/>
                        <a:ea typeface="Times New Roman"/>
                      </a:endParaRPr>
                    </a:p>
                  </a:txBody>
                  <a:tcPr marL="42545" marR="42545"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&lt;0.0001</a:t>
                      </a:r>
                      <a:endParaRPr lang="en-US" sz="1300" b="1" dirty="0">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2"/>
                    </a:solidFill>
                  </a:tcPr>
                </a:tc>
              </a:tr>
            </a:tbl>
          </a:graphicData>
        </a:graphic>
      </p:graphicFrame>
      <p:sp>
        <p:nvSpPr>
          <p:cNvPr id="9" name="TextBox 8"/>
          <p:cNvSpPr txBox="1"/>
          <p:nvPr/>
        </p:nvSpPr>
        <p:spPr>
          <a:xfrm>
            <a:off x="1752600" y="5956012"/>
            <a:ext cx="7239000" cy="292388"/>
          </a:xfrm>
          <a:prstGeom prst="rect">
            <a:avLst/>
          </a:prstGeom>
          <a:noFill/>
        </p:spPr>
        <p:txBody>
          <a:bodyPr wrap="square" rtlCol="0">
            <a:spAutoFit/>
          </a:bodyPr>
          <a:lstStyle/>
          <a:p>
            <a:pPr algn="ctr"/>
            <a:r>
              <a:rPr lang="en-US" sz="1300" b="1" dirty="0" smtClean="0">
                <a:solidFill>
                  <a:srgbClr val="FFFF00"/>
                </a:solidFill>
              </a:rPr>
              <a:t>Continuous factors are expressed as median (5</a:t>
            </a:r>
            <a:r>
              <a:rPr lang="en-US" sz="1300" b="1" baseline="30000" dirty="0" smtClean="0">
                <a:solidFill>
                  <a:srgbClr val="FFFF00"/>
                </a:solidFill>
              </a:rPr>
              <a:t>th</a:t>
            </a:r>
            <a:r>
              <a:rPr lang="en-US" sz="1300" b="1" dirty="0" smtClean="0">
                <a:solidFill>
                  <a:srgbClr val="FFFF00"/>
                </a:solidFill>
              </a:rPr>
              <a:t>-95</a:t>
            </a:r>
            <a:r>
              <a:rPr lang="en-US" sz="1300" b="1" baseline="30000" dirty="0" smtClean="0">
                <a:solidFill>
                  <a:srgbClr val="FFFF00"/>
                </a:solidFill>
              </a:rPr>
              <a:t>th</a:t>
            </a:r>
            <a:r>
              <a:rPr lang="en-US" sz="1300" b="1" dirty="0" smtClean="0">
                <a:solidFill>
                  <a:srgbClr val="FFFF00"/>
                </a:solidFill>
              </a:rPr>
              <a:t> percentiles) </a:t>
            </a:r>
            <a:endParaRPr lang="en-US" dirty="0"/>
          </a:p>
        </p:txBody>
      </p:sp>
      <p:sp>
        <p:nvSpPr>
          <p:cNvPr id="11" name="TextBox 10"/>
          <p:cNvSpPr txBox="1"/>
          <p:nvPr/>
        </p:nvSpPr>
        <p:spPr>
          <a:xfrm>
            <a:off x="5791200" y="6172200"/>
            <a:ext cx="3124200" cy="461665"/>
          </a:xfrm>
          <a:prstGeom prst="rect">
            <a:avLst/>
          </a:prstGeom>
          <a:noFill/>
        </p:spPr>
        <p:txBody>
          <a:bodyPr wrap="square" rtlCol="0">
            <a:spAutoFit/>
          </a:bodyPr>
          <a:lstStyle/>
          <a:p>
            <a:r>
              <a:rPr lang="en-US" sz="1200" b="1" baseline="30000" dirty="0" smtClean="0"/>
              <a:t>1</a:t>
            </a:r>
            <a:r>
              <a:rPr lang="en-US" sz="1200" b="1" dirty="0" smtClean="0"/>
              <a:t>  Based on 4/1994-2000 transplants.</a:t>
            </a:r>
          </a:p>
          <a:p>
            <a:r>
              <a:rPr lang="en-US" sz="1200" b="1" baseline="30000" dirty="0" smtClean="0"/>
              <a:t>2 </a:t>
            </a:r>
            <a:r>
              <a:rPr lang="en-US" sz="1200" b="1" dirty="0" smtClean="0"/>
              <a:t> Based on 7/2004-2005 transplants.</a:t>
            </a:r>
            <a:endParaRPr lang="en-US" dirty="0"/>
          </a:p>
        </p:txBody>
      </p:sp>
      <p:sp>
        <p:nvSpPr>
          <p:cNvPr id="14" name="TextBox 13"/>
          <p:cNvSpPr txBox="1"/>
          <p:nvPr/>
        </p:nvSpPr>
        <p:spPr>
          <a:xfrm>
            <a:off x="381000" y="5943600"/>
            <a:ext cx="1143000" cy="292388"/>
          </a:xfrm>
          <a:prstGeom prst="rect">
            <a:avLst/>
          </a:prstGeom>
          <a:noFill/>
        </p:spPr>
        <p:txBody>
          <a:bodyPr wrap="square" rtlCol="0">
            <a:spAutoFit/>
          </a:bodyPr>
          <a:lstStyle/>
          <a:p>
            <a:pPr algn="ctr"/>
            <a:r>
              <a:rPr lang="en-US" sz="1300" b="1" dirty="0" smtClean="0">
                <a:solidFill>
                  <a:srgbClr val="FFFF00"/>
                </a:solidFill>
              </a:rPr>
              <a:t>(Cont’d)</a:t>
            </a:r>
            <a:endParaRPr lang="en-US" sz="1300" dirty="0" smtClean="0">
              <a:solidFill>
                <a:srgbClr val="FFFF00"/>
              </a:solidFill>
            </a:endParaRPr>
          </a:p>
        </p:txBody>
      </p:sp>
      <p:grpSp>
        <p:nvGrpSpPr>
          <p:cNvPr id="15"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0" name="TextBox 9"/>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396013" y="685800"/>
            <a:ext cx="8458200" cy="5554974"/>
          </a:xfrm>
        </p:spPr>
        <p:txBody>
          <a:bodyPr lIns="9144" rIns="9144"/>
          <a:lstStyle/>
          <a:p>
            <a:pPr>
              <a:lnSpc>
                <a:spcPct val="120000"/>
              </a:lnSpc>
            </a:pPr>
            <a:r>
              <a:rPr lang="en-US" sz="2400" b="1" dirty="0" smtClean="0"/>
              <a:t>Mortality</a:t>
            </a:r>
          </a:p>
          <a:p>
            <a:pPr lvl="1">
              <a:lnSpc>
                <a:spcPct val="120000"/>
              </a:lnSpc>
            </a:pPr>
            <a:r>
              <a:rPr lang="en-US" sz="2000" b="1" dirty="0" smtClean="0"/>
              <a:t>Within 1 year: slides 171-179</a:t>
            </a:r>
          </a:p>
          <a:p>
            <a:pPr lvl="1">
              <a:lnSpc>
                <a:spcPct val="120000"/>
              </a:lnSpc>
            </a:pPr>
            <a:r>
              <a:rPr lang="en-US" sz="2000" b="1" dirty="0" smtClean="0"/>
              <a:t>Within 5 years: slides 180-191</a:t>
            </a:r>
          </a:p>
          <a:p>
            <a:pPr lvl="1">
              <a:lnSpc>
                <a:spcPct val="120000"/>
              </a:lnSpc>
            </a:pPr>
            <a:r>
              <a:rPr lang="en-US" sz="2000" b="1" dirty="0" smtClean="0"/>
              <a:t>Within 5 years conditional on survival to 1 year: slides 192-196</a:t>
            </a:r>
            <a:endParaRPr lang="en-US" sz="2000" b="1" dirty="0" smtClean="0">
              <a:solidFill>
                <a:srgbClr val="FFFF00"/>
              </a:solidFill>
            </a:endParaRPr>
          </a:p>
          <a:p>
            <a:pPr lvl="1">
              <a:lnSpc>
                <a:spcPct val="120000"/>
              </a:lnSpc>
            </a:pPr>
            <a:r>
              <a:rPr lang="en-US" sz="2000" b="1" dirty="0" smtClean="0"/>
              <a:t>Within 10 years: slides 197-206</a:t>
            </a:r>
          </a:p>
          <a:p>
            <a:pPr lvl="1">
              <a:lnSpc>
                <a:spcPct val="120000"/>
              </a:lnSpc>
            </a:pPr>
            <a:r>
              <a:rPr lang="en-US" sz="2000" b="1" dirty="0" smtClean="0"/>
              <a:t>Within 15 years: slides 207-214</a:t>
            </a:r>
          </a:p>
          <a:p>
            <a:pPr lvl="1">
              <a:lnSpc>
                <a:spcPct val="120000"/>
              </a:lnSpc>
            </a:pPr>
            <a:r>
              <a:rPr lang="en-US" sz="2000" b="1" dirty="0" smtClean="0"/>
              <a:t>Within 20 years: slides 215-219</a:t>
            </a:r>
          </a:p>
          <a:p>
            <a:pPr>
              <a:lnSpc>
                <a:spcPct val="120000"/>
              </a:lnSpc>
            </a:pPr>
            <a:r>
              <a:rPr lang="en-US" sz="2400" b="1" dirty="0" smtClean="0"/>
              <a:t>Severe renal dysfunction</a:t>
            </a:r>
          </a:p>
          <a:p>
            <a:pPr lvl="1">
              <a:lnSpc>
                <a:spcPct val="120000"/>
              </a:lnSpc>
            </a:pPr>
            <a:r>
              <a:rPr lang="en-US" sz="2000" b="1" dirty="0" smtClean="0"/>
              <a:t>Within 1 year: slides 220-224</a:t>
            </a:r>
          </a:p>
          <a:p>
            <a:pPr lvl="1">
              <a:lnSpc>
                <a:spcPct val="120000"/>
              </a:lnSpc>
            </a:pPr>
            <a:r>
              <a:rPr lang="en-US" sz="2000" b="1" dirty="0" smtClean="0"/>
              <a:t>Within 5 years: slides 225-231</a:t>
            </a:r>
          </a:p>
          <a:p>
            <a:pPr>
              <a:lnSpc>
                <a:spcPct val="120000"/>
              </a:lnSpc>
            </a:pPr>
            <a:r>
              <a:rPr lang="en-US" sz="2400" b="1" dirty="0" smtClean="0"/>
              <a:t>Non-skin malignancy within 8 years: slides 232-239</a:t>
            </a:r>
          </a:p>
          <a:p>
            <a:pPr>
              <a:lnSpc>
                <a:spcPct val="120000"/>
              </a:lnSpc>
            </a:pPr>
            <a:r>
              <a:rPr lang="en-US" sz="2400" b="1" dirty="0" smtClean="0"/>
              <a:t>CAV within 5 years: slides 240-246</a:t>
            </a:r>
            <a:endParaRPr lang="en-US" dirty="0"/>
          </a:p>
        </p:txBody>
      </p:sp>
      <p:sp>
        <p:nvSpPr>
          <p:cNvPr id="11" name="Title 1"/>
          <p:cNvSpPr txBox="1">
            <a:spLocks/>
          </p:cNvSpPr>
          <p:nvPr/>
        </p:nvSpPr>
        <p:spPr bwMode="auto">
          <a:xfrm>
            <a:off x="205513" y="1"/>
            <a:ext cx="88392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tx1"/>
                </a:solidFill>
                <a:effectLst/>
                <a:uLnTx/>
                <a:uFillTx/>
                <a:latin typeface="+mj-lt"/>
                <a:ea typeface="+mj-ea"/>
                <a:cs typeface="+mj-cs"/>
              </a:rPr>
              <a:t>Multivariable</a:t>
            </a:r>
            <a:r>
              <a:rPr kumimoji="0" lang="en-US" sz="4000" b="1" i="0" u="none" strike="noStrike" kern="0" cap="none" spc="0" normalizeH="0" noProof="0" dirty="0" smtClean="0">
                <a:ln>
                  <a:noFill/>
                </a:ln>
                <a:solidFill>
                  <a:schemeClr val="tx1"/>
                </a:solidFill>
                <a:effectLst/>
                <a:uLnTx/>
                <a:uFillTx/>
                <a:latin typeface="+mj-lt"/>
                <a:ea typeface="+mj-ea"/>
                <a:cs typeface="+mj-cs"/>
              </a:rPr>
              <a:t> analyses</a:t>
            </a:r>
            <a:endParaRPr kumimoji="0" lang="en-US" sz="4000" b="1" i="0" u="none" strike="noStrike" kern="0" cap="none" spc="0" normalizeH="0" baseline="0" noProof="0" dirty="0">
              <a:ln>
                <a:noFill/>
              </a:ln>
              <a:solidFill>
                <a:schemeClr val="tx1"/>
              </a:solidFill>
              <a:effectLst/>
              <a:uLnTx/>
              <a:uFillTx/>
              <a:latin typeface="+mj-lt"/>
              <a:ea typeface="+mj-ea"/>
              <a:cs typeface="+mj-cs"/>
            </a:endParaRPr>
          </a:p>
        </p:txBody>
      </p:sp>
      <p:grpSp>
        <p:nvGrpSpPr>
          <p:cNvPr id="2"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extLst>
      <p:ext uri="{BB962C8B-B14F-4D97-AF65-F5344CB8AC3E}">
        <p14:creationId xmlns:p14="http://schemas.microsoft.com/office/powerpoint/2010/main" val="2406906030"/>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ADULT HEART TRANSPLANTS </a:t>
            </a:r>
            <a:r>
              <a:rPr lang="en-US" sz="2000" dirty="0" smtClean="0"/>
              <a:t>(2007-6/2012)</a:t>
            </a:r>
            <a:br>
              <a:rPr lang="en-US" sz="2000" dirty="0" smtClean="0"/>
            </a:br>
            <a:r>
              <a:rPr lang="en-US" sz="2400" dirty="0" smtClean="0"/>
              <a:t>Risk Factors For 1 Year Mortality</a:t>
            </a:r>
            <a:endParaRPr lang="en-US" sz="2400" dirty="0"/>
          </a:p>
        </p:txBody>
      </p:sp>
      <p:sp>
        <p:nvSpPr>
          <p:cNvPr id="9" name="TextBox 8"/>
          <p:cNvSpPr txBox="1"/>
          <p:nvPr/>
        </p:nvSpPr>
        <p:spPr>
          <a:xfrm>
            <a:off x="7248801" y="6075189"/>
            <a:ext cx="1828800" cy="461665"/>
          </a:xfrm>
          <a:prstGeom prst="rect">
            <a:avLst/>
          </a:prstGeom>
          <a:noFill/>
        </p:spPr>
        <p:txBody>
          <a:bodyPr wrap="square" rtlCol="0">
            <a:spAutoFit/>
          </a:bodyPr>
          <a:lstStyle/>
          <a:p>
            <a:pPr algn="ctr"/>
            <a:r>
              <a:rPr lang="en-US" sz="2400" b="1" dirty="0" smtClean="0">
                <a:solidFill>
                  <a:srgbClr val="FFFF00"/>
                </a:solidFill>
              </a:rPr>
              <a:t>N = 10,739</a:t>
            </a:r>
            <a:endParaRPr lang="en-US" sz="2400" b="1" dirty="0">
              <a:solidFill>
                <a:srgbClr val="FFFF00"/>
              </a:solidFill>
            </a:endParaRPr>
          </a:p>
        </p:txBody>
      </p:sp>
      <p:sp>
        <p:nvSpPr>
          <p:cNvPr id="12" name="TextBox 11"/>
          <p:cNvSpPr txBox="1"/>
          <p:nvPr/>
        </p:nvSpPr>
        <p:spPr>
          <a:xfrm>
            <a:off x="5126165" y="6371790"/>
            <a:ext cx="3505200" cy="381000"/>
          </a:xfrm>
          <a:prstGeom prst="rect">
            <a:avLst/>
          </a:prstGeom>
          <a:noFill/>
        </p:spPr>
        <p:txBody>
          <a:bodyPr wrap="square" rtlCol="0">
            <a:spAutoFit/>
          </a:bodyPr>
          <a:lstStyle/>
          <a:p>
            <a:endParaRPr lang="en-US" dirty="0"/>
          </a:p>
        </p:txBody>
      </p:sp>
      <p:sp>
        <p:nvSpPr>
          <p:cNvPr id="11" name="Text Box 44"/>
          <p:cNvSpPr txBox="1">
            <a:spLocks noChangeArrowheads="1"/>
          </p:cNvSpPr>
          <p:nvPr/>
        </p:nvSpPr>
        <p:spPr bwMode="auto">
          <a:xfrm>
            <a:off x="4742828" y="6418502"/>
            <a:ext cx="4248772" cy="400110"/>
          </a:xfrm>
          <a:prstGeom prst="rect">
            <a:avLst/>
          </a:prstGeom>
          <a:noFill/>
          <a:ln w="12700">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AFD00"/>
                </a:solidFill>
                <a:effectLst/>
                <a:latin typeface="Arial" pitchFamily="34" charset="0"/>
              </a:rPr>
              <a:t>* Temporary circulatory support includes ECMO and temporary pulsatile flow devices.</a:t>
            </a:r>
          </a:p>
        </p:txBody>
      </p:sp>
      <p:grpSp>
        <p:nvGrpSpPr>
          <p:cNvPr id="1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6" name="Rectangle 2"/>
          <p:cNvSpPr>
            <a:spLocks noChangeArrowheads="1"/>
          </p:cNvSpPr>
          <p:nvPr/>
        </p:nvSpPr>
        <p:spPr bwMode="auto">
          <a:xfrm>
            <a:off x="0" y="0"/>
            <a:ext cx="9144000" cy="0"/>
          </a:xfrm>
          <a:prstGeom prst="rect">
            <a:avLst/>
          </a:prstGeom>
          <a:solidFill>
            <a:srgbClr val="FAFB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
            </a:r>
            <a:br>
              <a:rPr kumimoji="0" 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b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1295400" y="1113050"/>
            <a:ext cx="9144000" cy="0"/>
          </a:xfrm>
          <a:prstGeom prst="rect">
            <a:avLst/>
          </a:prstGeom>
          <a:solidFill>
            <a:srgbClr val="FAFB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
            </a:r>
            <a:br>
              <a:rPr kumimoji="0" 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b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8" name="Rectangle 6"/>
          <p:cNvSpPr>
            <a:spLocks noChangeArrowheads="1"/>
          </p:cNvSpPr>
          <p:nvPr/>
        </p:nvSpPr>
        <p:spPr bwMode="auto">
          <a:xfrm>
            <a:off x="152400" y="152400"/>
            <a:ext cx="9144000" cy="0"/>
          </a:xfrm>
          <a:prstGeom prst="rect">
            <a:avLst/>
          </a:prstGeom>
          <a:solidFill>
            <a:srgbClr val="FAFB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
            </a:r>
            <a:br>
              <a:rPr kumimoji="0" 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b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1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87" t="2115" r="715" b="613"/>
          <a:stretch/>
        </p:blipFill>
        <p:spPr bwMode="auto">
          <a:xfrm>
            <a:off x="1089822" y="1008964"/>
            <a:ext cx="6964356" cy="518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ADULT HEART TRANSPLANTS </a:t>
            </a:r>
            <a:r>
              <a:rPr lang="en-US" sz="2000" dirty="0" smtClean="0"/>
              <a:t>(2007-6/2012)</a:t>
            </a:r>
            <a:br>
              <a:rPr lang="en-US" sz="2000" dirty="0" smtClean="0"/>
            </a:br>
            <a:r>
              <a:rPr lang="en-US" sz="2400" dirty="0" smtClean="0"/>
              <a:t>Risk Factors For 1 Year Mortality</a:t>
            </a:r>
            <a:endParaRPr lang="en-US" sz="24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145762910"/>
              </p:ext>
            </p:extLst>
          </p:nvPr>
        </p:nvGraphicFramePr>
        <p:xfrm>
          <a:off x="304800" y="1676400"/>
          <a:ext cx="8305800" cy="2895601"/>
        </p:xfrm>
        <a:graphic>
          <a:graphicData uri="http://schemas.openxmlformats.org/drawingml/2006/table">
            <a:tbl>
              <a:tblPr firstRow="1" bandRow="1">
                <a:tableStyleId>{C083E6E3-FA7D-4D7B-A595-EF9225AFEA82}</a:tableStyleId>
              </a:tblPr>
              <a:tblGrid>
                <a:gridCol w="4114800"/>
                <a:gridCol w="41910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smtClean="0"/>
                        <a:t>Recipient</a:t>
                      </a:r>
                      <a:r>
                        <a:rPr lang="en-US" sz="1800" b="1" baseline="0" dirty="0" smtClean="0"/>
                        <a:t> age</a:t>
                      </a:r>
                      <a:endParaRPr lang="en-US" sz="1800" b="1" dirty="0"/>
                    </a:p>
                  </a:txBody>
                  <a:tcPr marL="45720" marR="0" marT="0" marB="0">
                    <a:lnL>
                      <a:noFill/>
                    </a:lnL>
                    <a:lnT w="12700" cap="flat" cmpd="sng" algn="ctr">
                      <a:noFill/>
                      <a:prstDash val="solid"/>
                      <a:round/>
                      <a:headEnd type="none" w="med" len="med"/>
                      <a:tailEnd type="none" w="med" len="med"/>
                    </a:lnT>
                    <a:solidFill>
                      <a:schemeClr val="bg2"/>
                    </a:solidFill>
                  </a:tcPr>
                </a:tc>
                <a:tc>
                  <a:txBody>
                    <a:bodyPr/>
                    <a:lstStyle/>
                    <a:p>
                      <a:pPr rtl="0" fontAlgn="t"/>
                      <a:r>
                        <a:rPr lang="en-US" sz="1800" b="1" dirty="0" smtClean="0"/>
                        <a:t>Ischemia</a:t>
                      </a:r>
                      <a:r>
                        <a:rPr lang="en-US" sz="1800" b="1" baseline="0" dirty="0" smtClean="0"/>
                        <a:t> time</a:t>
                      </a:r>
                      <a:endParaRPr lang="en-US" sz="1800" b="1" dirty="0"/>
                    </a:p>
                  </a:txBody>
                  <a:tcPr marL="45720" marR="0" marT="0" marB="0">
                    <a:lnT w="12700" cap="flat" cmpd="sng" algn="ctr">
                      <a:noFill/>
                      <a:prstDash val="solid"/>
                      <a:round/>
                      <a:headEnd type="none" w="med" len="med"/>
                      <a:tailEnd type="none" w="med" len="med"/>
                    </a:lnT>
                    <a:solidFill>
                      <a:schemeClr val="bg2"/>
                    </a:solidFill>
                  </a:tcPr>
                </a:tc>
              </a:tr>
              <a:tr h="553348">
                <a:tc>
                  <a:txBody>
                    <a:bodyPr/>
                    <a:lstStyle/>
                    <a:p>
                      <a:pPr rtl="0" fontAlgn="t"/>
                      <a:r>
                        <a:rPr lang="en-US" sz="1800" b="1" dirty="0" smtClean="0"/>
                        <a:t>Recipient</a:t>
                      </a:r>
                      <a:r>
                        <a:rPr lang="en-US" sz="1800" b="1" baseline="0" dirty="0" smtClean="0"/>
                        <a:t> height</a:t>
                      </a:r>
                      <a:endParaRPr lang="en-US" sz="1800" b="1" dirty="0"/>
                    </a:p>
                  </a:txBody>
                  <a:tcPr marL="45720" marR="0" marT="0" marB="0">
                    <a:lnL>
                      <a:noFill/>
                    </a:lnL>
                    <a:solidFill>
                      <a:schemeClr val="bg2"/>
                    </a:solidFill>
                  </a:tcPr>
                </a:tc>
                <a:tc>
                  <a:txBody>
                    <a:bodyPr/>
                    <a:lstStyle/>
                    <a:p>
                      <a:pPr rtl="0" fontAlgn="t"/>
                      <a:r>
                        <a:rPr lang="en-US" sz="1800" b="1" dirty="0" smtClean="0"/>
                        <a:t>Recipient</a:t>
                      </a:r>
                      <a:r>
                        <a:rPr lang="en-US" sz="1800" b="1" baseline="0" dirty="0" smtClean="0"/>
                        <a:t> pre-transplant bilirubin</a:t>
                      </a:r>
                      <a:endParaRPr lang="en-US" sz="1800" b="1" dirty="0"/>
                    </a:p>
                  </a:txBody>
                  <a:tcPr marL="45720" marR="0" marT="0" marB="0">
                    <a:solidFill>
                      <a:schemeClr val="bg2"/>
                    </a:solidFill>
                  </a:tcPr>
                </a:tc>
              </a:tr>
              <a:tr h="55334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Donor age</a:t>
                      </a:r>
                    </a:p>
                    <a:p>
                      <a:pPr rtl="0" fontAlgn="t"/>
                      <a:endParaRPr lang="en-US" sz="1800" b="1" dirty="0"/>
                    </a:p>
                  </a:txBody>
                  <a:tcPr marL="45720" marR="0" marT="0" marB="0">
                    <a:lnL>
                      <a:noFill/>
                    </a:lnL>
                    <a:solidFill>
                      <a:schemeClr val="bg2"/>
                    </a:solidFill>
                  </a:tcPr>
                </a:tc>
                <a:tc>
                  <a:txBody>
                    <a:bodyPr/>
                    <a:lstStyle/>
                    <a:p>
                      <a:pPr rtl="0" fontAlgn="t"/>
                      <a:r>
                        <a:rPr lang="en-US" sz="1800" b="1" dirty="0" smtClean="0"/>
                        <a:t>Recipient</a:t>
                      </a:r>
                      <a:r>
                        <a:rPr lang="en-US" sz="1800" b="1" baseline="0" dirty="0" smtClean="0"/>
                        <a:t> pre-transplant creatinine</a:t>
                      </a:r>
                      <a:endParaRPr lang="en-US" sz="1800" b="1" dirty="0"/>
                    </a:p>
                  </a:txBody>
                  <a:tcPr marL="45720" marR="0" marT="0" marB="0">
                    <a:solidFill>
                      <a:schemeClr val="bg2"/>
                    </a:solidFill>
                  </a:tcPr>
                </a:tc>
              </a:tr>
              <a:tr h="55334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Transplant center volume</a:t>
                      </a:r>
                    </a:p>
                    <a:p>
                      <a:pPr marL="0" marR="0" indent="0" algn="l" defTabSz="914400" rtl="0" eaLnBrk="1" fontAlgn="t" latinLnBrk="0" hangingPunct="1">
                        <a:lnSpc>
                          <a:spcPct val="100000"/>
                        </a:lnSpc>
                        <a:spcBef>
                          <a:spcPts val="0"/>
                        </a:spcBef>
                        <a:spcAft>
                          <a:spcPts val="0"/>
                        </a:spcAft>
                        <a:buClrTx/>
                        <a:buSzTx/>
                        <a:buFontTx/>
                        <a:buNone/>
                        <a:tabLst/>
                        <a:defRPr/>
                      </a:pPr>
                      <a:endParaRPr lang="en-US" sz="1800" b="1" dirty="0" smtClean="0"/>
                    </a:p>
                  </a:txBody>
                  <a:tcPr marL="45720" marR="0" marT="0" marB="0">
                    <a:lnL>
                      <a:noFill/>
                    </a:lnL>
                    <a:lnB>
                      <a:noFill/>
                    </a:lnB>
                    <a:solidFill>
                      <a:schemeClr val="bg2"/>
                    </a:solidFill>
                  </a:tcPr>
                </a:tc>
                <a:tc>
                  <a:txBody>
                    <a:bodyPr/>
                    <a:lstStyle/>
                    <a:p>
                      <a:pPr rtl="0" fontAlgn="t"/>
                      <a:endParaRPr lang="en-US" sz="1800" b="1" dirty="0"/>
                    </a:p>
                  </a:txBody>
                  <a:tcPr marL="45720" marR="0" marT="0" marB="0">
                    <a:lnB>
                      <a:noFill/>
                    </a:lnB>
                    <a:solidFill>
                      <a:schemeClr val="bg2"/>
                    </a:solidFill>
                  </a:tcPr>
                </a:tc>
              </a:tr>
            </a:tbl>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1" name="TextBox 1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3" name="TextBox 12"/>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(2007-6/2012)</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solidFill>
                  <a:srgbClr val="FFFF00"/>
                </a:solidFill>
              </a:rPr>
              <a:t>Recipient Age</a:t>
            </a:r>
            <a:endParaRPr lang="en-US" sz="2400" dirty="0">
              <a:solidFill>
                <a:srgbClr val="FFFF00"/>
              </a:solidFill>
            </a:endParaRPr>
          </a:p>
        </p:txBody>
      </p:sp>
      <p:graphicFrame>
        <p:nvGraphicFramePr>
          <p:cNvPr id="4" name="Content Placeholder 3"/>
          <p:cNvGraphicFramePr>
            <a:graphicFrameLocks noGrp="1"/>
          </p:cNvGraphicFramePr>
          <p:nvPr>
            <p:ph idx="1"/>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4" name="TextBox 13"/>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10,739)</a:t>
            </a:r>
            <a:endParaRPr lang="en-US" sz="2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5" name="TextBox 14"/>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extLst>
      <p:ext uri="{BB962C8B-B14F-4D97-AF65-F5344CB8AC3E}">
        <p14:creationId xmlns:p14="http://schemas.microsoft.com/office/powerpoint/2010/main" val="2130358319"/>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(2007-6/2012)</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solidFill>
                  <a:srgbClr val="FFFF00"/>
                </a:solidFill>
              </a:rPr>
              <a:t>Donor Age</a:t>
            </a:r>
            <a:endParaRPr lang="en-US" sz="2400" dirty="0">
              <a:solidFill>
                <a:srgbClr val="FFFF00"/>
              </a:solidFill>
            </a:endParaRPr>
          </a:p>
        </p:txBody>
      </p:sp>
      <p:graphicFrame>
        <p:nvGraphicFramePr>
          <p:cNvPr id="4" name="Content Placeholder 3"/>
          <p:cNvGraphicFramePr>
            <a:graphicFrameLocks noGrp="1"/>
          </p:cNvGraphicFramePr>
          <p:nvPr>
            <p:ph idx="1"/>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10,739)</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5" name="TextBox 14"/>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extLst>
      <p:ext uri="{BB962C8B-B14F-4D97-AF65-F5344CB8AC3E}">
        <p14:creationId xmlns:p14="http://schemas.microsoft.com/office/powerpoint/2010/main" val="1647854120"/>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(2007-6/2012)</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solidFill>
                  <a:srgbClr val="FFFF00"/>
                </a:solidFill>
              </a:rPr>
              <a:t>Recipient Height</a:t>
            </a:r>
            <a:endParaRPr lang="en-US" sz="2400" dirty="0">
              <a:solidFill>
                <a:srgbClr val="FFFF00"/>
              </a:solidFill>
            </a:endParaRPr>
          </a:p>
        </p:txBody>
      </p:sp>
      <p:graphicFrame>
        <p:nvGraphicFramePr>
          <p:cNvPr id="4" name="Content Placeholder 3"/>
          <p:cNvGraphicFramePr>
            <a:graphicFrameLocks noGrp="1"/>
          </p:cNvGraphicFramePr>
          <p:nvPr>
            <p:ph idx="1"/>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0" name="TextBox 9"/>
          <p:cNvSpPr txBox="1"/>
          <p:nvPr/>
        </p:nvSpPr>
        <p:spPr>
          <a:xfrm>
            <a:off x="6477000" y="6396335"/>
            <a:ext cx="1981200" cy="461665"/>
          </a:xfrm>
          <a:prstGeom prst="rect">
            <a:avLst/>
          </a:prstGeom>
          <a:noFill/>
        </p:spPr>
        <p:txBody>
          <a:bodyPr wrap="square" rtlCol="0">
            <a:spAutoFit/>
          </a:bodyPr>
          <a:lstStyle/>
          <a:p>
            <a:pPr algn="ctr"/>
            <a:r>
              <a:rPr lang="en-US" sz="2400" b="1" dirty="0" smtClean="0">
                <a:solidFill>
                  <a:srgbClr val="FFFF00"/>
                </a:solidFill>
              </a:rPr>
              <a:t>(N = 10,739)</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5" name="TextBox 14"/>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extLst>
      <p:ext uri="{BB962C8B-B14F-4D97-AF65-F5344CB8AC3E}">
        <p14:creationId xmlns:p14="http://schemas.microsoft.com/office/powerpoint/2010/main" val="3176122960"/>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(2007-6/2012)</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solidFill>
                  <a:srgbClr val="FFFF00"/>
                </a:solidFill>
              </a:rPr>
              <a:t>Ischemia Time</a:t>
            </a:r>
            <a:endParaRPr lang="en-US" sz="2400" dirty="0">
              <a:solidFill>
                <a:srgbClr val="FFFF00"/>
              </a:solidFill>
            </a:endParaRPr>
          </a:p>
        </p:txBody>
      </p:sp>
      <p:graphicFrame>
        <p:nvGraphicFramePr>
          <p:cNvPr id="4" name="Content Placeholder 3"/>
          <p:cNvGraphicFramePr>
            <a:graphicFrameLocks noGrp="1"/>
          </p:cNvGraphicFramePr>
          <p:nvPr>
            <p:ph idx="1"/>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10,739)</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5" name="TextBox 14"/>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extLst>
      <p:ext uri="{BB962C8B-B14F-4D97-AF65-F5344CB8AC3E}">
        <p14:creationId xmlns:p14="http://schemas.microsoft.com/office/powerpoint/2010/main" val="4105435834"/>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(2007-6/2012)</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solidFill>
                  <a:srgbClr val="FFFF00"/>
                </a:solidFill>
              </a:rPr>
              <a:t>Center Volume</a:t>
            </a:r>
            <a:endParaRPr lang="en-US" sz="2400" dirty="0">
              <a:solidFill>
                <a:srgbClr val="FFFF00"/>
              </a:solidFill>
            </a:endParaRPr>
          </a:p>
        </p:txBody>
      </p:sp>
      <p:graphicFrame>
        <p:nvGraphicFramePr>
          <p:cNvPr id="4" name="Content Placeholder 3"/>
          <p:cNvGraphicFramePr>
            <a:graphicFrameLocks noGrp="1"/>
          </p:cNvGraphicFramePr>
          <p:nvPr>
            <p:ph idx="1"/>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10,739)</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5" name="TextBox 14"/>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extLst>
      <p:ext uri="{BB962C8B-B14F-4D97-AF65-F5344CB8AC3E}">
        <p14:creationId xmlns:p14="http://schemas.microsoft.com/office/powerpoint/2010/main" val="3218234431"/>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(2007-6/2012)</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solidFill>
                  <a:srgbClr val="FFFF00"/>
                </a:solidFill>
              </a:rPr>
              <a:t>Recipient Pre-Transplant Bilirubin</a:t>
            </a:r>
            <a:endParaRPr lang="en-US" sz="2400" dirty="0">
              <a:solidFill>
                <a:srgbClr val="FFFF00"/>
              </a:solidFill>
            </a:endParaRPr>
          </a:p>
        </p:txBody>
      </p:sp>
      <p:graphicFrame>
        <p:nvGraphicFramePr>
          <p:cNvPr id="4" name="Content Placeholder 3"/>
          <p:cNvGraphicFramePr>
            <a:graphicFrameLocks noGrp="1"/>
          </p:cNvGraphicFramePr>
          <p:nvPr>
            <p:ph idx="1"/>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10,739)</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5" name="TextBox 14"/>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extLst>
      <p:ext uri="{BB962C8B-B14F-4D97-AF65-F5344CB8AC3E}">
        <p14:creationId xmlns:p14="http://schemas.microsoft.com/office/powerpoint/2010/main" val="938897742"/>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(2007-6/2012)</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solidFill>
                  <a:srgbClr val="FFFF00"/>
                </a:solidFill>
              </a:rPr>
              <a:t>Recipient Pre-Transplant Creatinine</a:t>
            </a:r>
            <a:endParaRPr lang="en-US" sz="2400" dirty="0">
              <a:solidFill>
                <a:srgbClr val="FFFF00"/>
              </a:solidFill>
            </a:endParaRPr>
          </a:p>
        </p:txBody>
      </p:sp>
      <p:graphicFrame>
        <p:nvGraphicFramePr>
          <p:cNvPr id="4" name="Content Placeholder 3"/>
          <p:cNvGraphicFramePr>
            <a:graphicFrameLocks noGrp="1"/>
          </p:cNvGraphicFramePr>
          <p:nvPr>
            <p:ph idx="1"/>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10,739)</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5" name="TextBox 14"/>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extLst>
      <p:ext uri="{BB962C8B-B14F-4D97-AF65-F5344CB8AC3E}">
        <p14:creationId xmlns:p14="http://schemas.microsoft.com/office/powerpoint/2010/main" val="10179332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r>
              <a:rPr lang="en-US" sz="2600" dirty="0" smtClean="0"/>
              <a:t>Adult Heart Transplants</a:t>
            </a:r>
            <a:r>
              <a:rPr lang="en-US" sz="2800" dirty="0" smtClean="0"/>
              <a:t/>
            </a:r>
            <a:br>
              <a:rPr lang="en-US" sz="2800" dirty="0" smtClean="0"/>
            </a:br>
            <a:r>
              <a:rPr lang="en-US" sz="2400" dirty="0" smtClean="0"/>
              <a:t>Donor and Recipient Characteristics</a:t>
            </a:r>
            <a:endParaRPr lang="en-US" sz="2000" dirty="0"/>
          </a:p>
        </p:txBody>
      </p:sp>
      <p:graphicFrame>
        <p:nvGraphicFramePr>
          <p:cNvPr id="8" name="Table 7"/>
          <p:cNvGraphicFramePr>
            <a:graphicFrameLocks noGrp="1"/>
          </p:cNvGraphicFramePr>
          <p:nvPr/>
        </p:nvGraphicFramePr>
        <p:xfrm>
          <a:off x="152400" y="1143000"/>
          <a:ext cx="8839200" cy="3894161"/>
        </p:xfrm>
        <a:graphic>
          <a:graphicData uri="http://schemas.openxmlformats.org/drawingml/2006/table">
            <a:tbl>
              <a:tblPr firstRow="1" bandRow="1">
                <a:tableStyleId>{7DF18680-E054-41AD-8BC1-D1AEF772440D}</a:tableStyleId>
              </a:tblPr>
              <a:tblGrid>
                <a:gridCol w="3657600"/>
                <a:gridCol w="1422400"/>
                <a:gridCol w="1422400"/>
                <a:gridCol w="1422400"/>
                <a:gridCol w="914400"/>
              </a:tblGrid>
              <a:tr h="504971">
                <a:tc>
                  <a:txBody>
                    <a:bodyPr/>
                    <a:lstStyle/>
                    <a:p>
                      <a:endParaRPr lang="en-US"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00000"/>
                        </a:lnSpc>
                        <a:spcBef>
                          <a:spcPts val="0"/>
                        </a:spcBef>
                        <a:spcAft>
                          <a:spcPts val="0"/>
                        </a:spcAft>
                      </a:pPr>
                      <a:r>
                        <a:rPr lang="en-US" sz="1500" b="1" dirty="0" smtClean="0">
                          <a:solidFill>
                            <a:srgbClr val="FFFF00"/>
                          </a:solidFill>
                          <a:latin typeface="+mn-lt"/>
                          <a:ea typeface="Times New Roman"/>
                          <a:cs typeface="Verdana"/>
                        </a:rPr>
                        <a:t>1992-2000</a:t>
                      </a:r>
                    </a:p>
                    <a:p>
                      <a:pPr marL="0" marR="0" algn="ctr">
                        <a:lnSpc>
                          <a:spcPct val="100000"/>
                        </a:lnSpc>
                        <a:spcBef>
                          <a:spcPts val="0"/>
                        </a:spcBef>
                        <a:spcAft>
                          <a:spcPts val="0"/>
                        </a:spcAft>
                      </a:pPr>
                      <a:r>
                        <a:rPr lang="en-US" sz="1500" b="1" dirty="0" smtClean="0">
                          <a:solidFill>
                            <a:srgbClr val="FFFF00"/>
                          </a:solidFill>
                          <a:latin typeface="+mn-lt"/>
                          <a:ea typeface="Times New Roman"/>
                          <a:cs typeface="Verdana"/>
                        </a:rPr>
                        <a:t>(N = 37,538)</a:t>
                      </a:r>
                      <a:endParaRPr lang="en-US" sz="1500" dirty="0">
                        <a:solidFill>
                          <a:srgbClr val="FFFF00"/>
                        </a:solidFill>
                        <a:latin typeface="+mn-lt"/>
                        <a:ea typeface="Times New Roman"/>
                      </a:endParaRP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2001-2005</a:t>
                      </a:r>
                    </a:p>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(N </a:t>
                      </a:r>
                      <a:r>
                        <a:rPr lang="en-US" sz="1500" b="1" kern="1200" dirty="0">
                          <a:solidFill>
                            <a:srgbClr val="FFFF00"/>
                          </a:solidFill>
                          <a:latin typeface="+mn-lt"/>
                          <a:ea typeface="Times New Roman"/>
                          <a:cs typeface="Verdana"/>
                        </a:rPr>
                        <a:t>= </a:t>
                      </a:r>
                      <a:r>
                        <a:rPr lang="en-US" sz="1500" b="1" kern="1200" dirty="0" smtClean="0">
                          <a:solidFill>
                            <a:srgbClr val="FFFF00"/>
                          </a:solidFill>
                          <a:latin typeface="+mn-lt"/>
                          <a:ea typeface="Times New Roman"/>
                          <a:cs typeface="Verdana"/>
                        </a:rPr>
                        <a:t>17,249)</a:t>
                      </a:r>
                      <a:endParaRPr lang="en-US" sz="1500" b="1" kern="1200" dirty="0">
                        <a:solidFill>
                          <a:srgbClr val="FFFF00"/>
                        </a:solidFill>
                        <a:latin typeface="+mn-lt"/>
                        <a:ea typeface="Times New Roman"/>
                        <a:cs typeface="Verdana"/>
                      </a:endParaRP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2006-6/2013</a:t>
                      </a:r>
                    </a:p>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(N = 26,294)</a:t>
                      </a:r>
                      <a:endParaRPr lang="en-US" sz="1500" b="1" kern="1200" dirty="0">
                        <a:solidFill>
                          <a:srgbClr val="FFFF00"/>
                        </a:solidFill>
                        <a:latin typeface="+mn-lt"/>
                        <a:ea typeface="Times New Roman"/>
                        <a:cs typeface="Verdana"/>
                      </a:endParaRP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algn="ctr"/>
                      <a:r>
                        <a:rPr lang="en-US" sz="1500" dirty="0" smtClean="0">
                          <a:solidFill>
                            <a:srgbClr val="FFFF00"/>
                          </a:solidFill>
                        </a:rPr>
                        <a:t>p-value</a:t>
                      </a:r>
                      <a:endParaRPr lang="en-US" sz="1500" dirty="0">
                        <a:solidFill>
                          <a:srgbClr val="FFFF00"/>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2"/>
                    </a:solidFill>
                  </a:tcPr>
                </a:tc>
              </a:tr>
              <a:tr h="338919">
                <a:tc>
                  <a:txBody>
                    <a:bodyPr/>
                    <a:lstStyle/>
                    <a:p>
                      <a:pPr marL="0" marR="0" lvl="0" indent="0" algn="l" defTabSz="912813"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300" b="1" i="0" u="none" strike="noStrike" cap="none" normalizeH="0" baseline="0" dirty="0" smtClean="0">
                          <a:ln>
                            <a:noFill/>
                          </a:ln>
                          <a:solidFill>
                            <a:schemeClr val="tx1"/>
                          </a:solidFill>
                          <a:effectLst/>
                          <a:latin typeface="Arial" charset="0"/>
                        </a:rPr>
                        <a:t>Most recent PRA &gt; 10%</a:t>
                      </a:r>
                      <a:r>
                        <a:rPr kumimoji="0" lang="en-US" sz="1300" b="1" i="0" u="none" strike="noStrike" cap="none" normalizeH="0" baseline="30000" dirty="0" smtClean="0">
                          <a:ln>
                            <a:noFill/>
                          </a:ln>
                          <a:solidFill>
                            <a:schemeClr val="tx1"/>
                          </a:solidFill>
                          <a:effectLst/>
                          <a:latin typeface="Arial" charset="0"/>
                        </a:rPr>
                        <a:t>1</a:t>
                      </a:r>
                      <a:endParaRPr kumimoji="0" lang="en-US" sz="1300" b="0" i="0" u="none" strike="noStrike" cap="none" normalizeH="0" baseline="3000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45720" marR="45720" marT="0" marB="0" anchor="ctr">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45720" marR="45720" marT="0" marB="0" anchor="ctr">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45720" marR="45720" marT="0" marB="0" anchor="ctr">
                    <a:solidFill>
                      <a:schemeClr val="bg2"/>
                    </a:solidFill>
                  </a:tcPr>
                </a:tc>
                <a:tc>
                  <a:txBody>
                    <a:bodyPr/>
                    <a:lstStyle/>
                    <a:p>
                      <a:pPr marL="0" marR="0" algn="ctr">
                        <a:lnSpc>
                          <a:spcPct val="115000"/>
                        </a:lnSpc>
                        <a:spcBef>
                          <a:spcPts val="400"/>
                        </a:spcBef>
                        <a:spcAft>
                          <a:spcPts val="400"/>
                        </a:spcAft>
                      </a:pPr>
                      <a:endParaRPr lang="en-US" sz="1300" b="1">
                        <a:solidFill>
                          <a:schemeClr val="tx1"/>
                        </a:solidFill>
                        <a:latin typeface="+mn-lt"/>
                        <a:ea typeface="Times New Roman"/>
                      </a:endParaRPr>
                    </a:p>
                  </a:txBody>
                  <a:tcPr marL="45720" marR="45720" marT="0" marB="0" anchor="ctr">
                    <a:lnR w="28575" cap="flat" cmpd="sng" algn="ctr">
                      <a:solidFill>
                        <a:schemeClr val="tx1"/>
                      </a:solidFill>
                      <a:prstDash val="solid"/>
                      <a:round/>
                      <a:headEnd type="none" w="med" len="med"/>
                      <a:tailEnd type="none" w="med" len="med"/>
                    </a:lnR>
                    <a:solidFill>
                      <a:schemeClr val="bg2"/>
                    </a:solidFill>
                  </a:tcPr>
                </a:tc>
              </a:tr>
              <a:tr h="338919">
                <a:tc>
                  <a:txBody>
                    <a:bodyPr/>
                    <a:lstStyle/>
                    <a:p>
                      <a:pPr marL="0" marR="0" lvl="0" indent="0" algn="l" defTabSz="912813"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300" b="1" i="0" u="none" strike="noStrike" cap="none" normalizeH="0" baseline="0" dirty="0" smtClean="0">
                          <a:ln>
                            <a:noFill/>
                          </a:ln>
                          <a:solidFill>
                            <a:schemeClr val="tx1"/>
                          </a:solidFill>
                          <a:effectLst/>
                          <a:latin typeface="Arial" charset="0"/>
                        </a:rPr>
                        <a:t>                  Overall</a:t>
                      </a:r>
                    </a:p>
                  </a:txBody>
                  <a:tcPr horzOverflow="overflow">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7.4%</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9.0%</a:t>
                      </a:r>
                      <a:r>
                        <a:rPr lang="en-US" sz="1300" b="1" baseline="30000" dirty="0">
                          <a:solidFill>
                            <a:schemeClr val="tx1"/>
                          </a:solidFill>
                          <a:latin typeface="+mn-lt"/>
                          <a:ea typeface="Times New Roman"/>
                          <a:cs typeface="Verdana"/>
                        </a:rPr>
                        <a:t>2</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12.4%</a:t>
                      </a:r>
                      <a:r>
                        <a:rPr lang="en-US" sz="1300" b="1" baseline="30000">
                          <a:solidFill>
                            <a:schemeClr val="tx1"/>
                          </a:solidFill>
                          <a:latin typeface="+mn-lt"/>
                          <a:ea typeface="Times New Roman"/>
                          <a:cs typeface="Verdana"/>
                        </a:rPr>
                        <a:t>3</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&lt;0.0001</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8919">
                <a:tc>
                  <a:txBody>
                    <a:bodyPr/>
                    <a:lstStyle/>
                    <a:p>
                      <a:pPr marL="0" marR="0" lvl="0" indent="0" algn="l" defTabSz="912813"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300" b="1" i="0" u="none" strike="noStrike" cap="none" normalizeH="0" baseline="0" dirty="0" smtClean="0">
                          <a:ln>
                            <a:noFill/>
                          </a:ln>
                          <a:solidFill>
                            <a:schemeClr val="tx1"/>
                          </a:solidFill>
                          <a:effectLst/>
                          <a:latin typeface="Arial" charset="0"/>
                        </a:rPr>
                        <a:t>                  Class I</a:t>
                      </a:r>
                    </a:p>
                  </a:txBody>
                  <a:tcPr horzOverflow="overflow">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14.5%</a:t>
                      </a:r>
                      <a:r>
                        <a:rPr lang="en-US" sz="1300" b="1" baseline="30000" dirty="0">
                          <a:solidFill>
                            <a:schemeClr val="tx1"/>
                          </a:solidFill>
                          <a:latin typeface="+mn-lt"/>
                          <a:ea typeface="Times New Roman"/>
                          <a:cs typeface="Verdana"/>
                        </a:rPr>
                        <a:t>4</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8919">
                <a:tc>
                  <a:txBody>
                    <a:bodyPr/>
                    <a:lstStyle/>
                    <a:p>
                      <a:pPr marL="0" marR="0" lvl="0" indent="0" algn="l" defTabSz="912813"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300" b="1" i="0" u="none" strike="noStrike" cap="none" normalizeH="0" baseline="0" dirty="0" smtClean="0">
                          <a:ln>
                            <a:noFill/>
                          </a:ln>
                          <a:solidFill>
                            <a:schemeClr val="tx1"/>
                          </a:solidFill>
                          <a:effectLst/>
                          <a:latin typeface="Arial" charset="0"/>
                        </a:rPr>
                        <a:t>                  Class II</a:t>
                      </a:r>
                    </a:p>
                  </a:txBody>
                  <a:tcPr horzOverflow="overflow">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10.0%</a:t>
                      </a:r>
                      <a:r>
                        <a:rPr lang="en-US" sz="1300" b="1" baseline="30000" dirty="0">
                          <a:solidFill>
                            <a:schemeClr val="tx1"/>
                          </a:solidFill>
                          <a:latin typeface="+mn-lt"/>
                          <a:ea typeface="Times New Roman"/>
                          <a:cs typeface="Verdana"/>
                        </a:rPr>
                        <a:t>4</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8919">
                <a:tc>
                  <a:txBody>
                    <a:bodyPr/>
                    <a:lstStyle/>
                    <a:p>
                      <a:pPr marL="0" marR="0" lvl="0" indent="0" algn="l" defTabSz="912813"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300" b="1" i="0" u="none" strike="noStrike" kern="1200" cap="none" normalizeH="0" baseline="0" dirty="0" smtClean="0">
                          <a:ln>
                            <a:noFill/>
                          </a:ln>
                          <a:solidFill>
                            <a:schemeClr val="tx1"/>
                          </a:solidFill>
                          <a:effectLst/>
                          <a:latin typeface="Arial" charset="0"/>
                          <a:ea typeface="+mn-ea"/>
                          <a:cs typeface="+mn-cs"/>
                        </a:rPr>
                        <a:t>Creatinine at time of </a:t>
                      </a:r>
                      <a:r>
                        <a:rPr kumimoji="0" lang="en-US" sz="1300" b="1" i="0" u="none" strike="noStrike" kern="1200" cap="none" normalizeH="0" baseline="0" dirty="0" smtClean="0">
                          <a:ln>
                            <a:noFill/>
                          </a:ln>
                          <a:solidFill>
                            <a:schemeClr val="tx1"/>
                          </a:solidFill>
                          <a:effectLst/>
                          <a:latin typeface="+mn-lt"/>
                          <a:ea typeface="+mn-ea"/>
                          <a:cs typeface="+mn-cs"/>
                        </a:rPr>
                        <a:t>transplant (</a:t>
                      </a:r>
                      <a:r>
                        <a:rPr lang="en-US" sz="1300" b="1" baseline="0" dirty="0" smtClean="0">
                          <a:solidFill>
                            <a:schemeClr val="tx1"/>
                          </a:solidFill>
                          <a:latin typeface="+mn-lt"/>
                        </a:rPr>
                        <a:t>mg/</a:t>
                      </a:r>
                      <a:r>
                        <a:rPr lang="en-US" sz="1300" b="1" baseline="0" dirty="0" err="1" smtClean="0">
                          <a:solidFill>
                            <a:schemeClr val="tx1"/>
                          </a:solidFill>
                          <a:latin typeface="+mn-lt"/>
                        </a:rPr>
                        <a:t>dL</a:t>
                      </a:r>
                      <a:r>
                        <a:rPr lang="en-US" sz="1300" b="1" baseline="0" dirty="0" smtClean="0">
                          <a:solidFill>
                            <a:schemeClr val="tx1"/>
                          </a:solidFill>
                          <a:latin typeface="+mn-lt"/>
                        </a:rPr>
                        <a:t>)</a:t>
                      </a:r>
                      <a:endParaRPr kumimoji="0" lang="en-US" sz="1300" b="1" i="0" u="none" strike="noStrike" kern="1200" cap="none" normalizeH="0" baseline="0" dirty="0" smtClean="0">
                        <a:ln>
                          <a:noFill/>
                        </a:ln>
                        <a:solidFill>
                          <a:schemeClr val="tx1"/>
                        </a:solidFill>
                        <a:effectLst/>
                        <a:latin typeface="+mn-lt"/>
                        <a:ea typeface="+mn-ea"/>
                        <a:cs typeface="+mn-cs"/>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1.2 (0.7 - 2.5)</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1.2 (0.7 - 2.4)</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1.2 (0.7 - 2.3)</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&lt;0.0001</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8919">
                <a:tc>
                  <a:txBody>
                    <a:bodyPr/>
                    <a:lstStyle/>
                    <a:p>
                      <a:pPr marL="0" marR="0" lvl="0" indent="0" algn="l" defTabSz="912813"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300" b="1" i="0" u="none" strike="noStrike" kern="1200" cap="none" normalizeH="0" baseline="0" dirty="0" smtClean="0">
                          <a:ln>
                            <a:noFill/>
                          </a:ln>
                          <a:solidFill>
                            <a:schemeClr val="tx1"/>
                          </a:solidFill>
                          <a:effectLst/>
                          <a:latin typeface="Arial" charset="0"/>
                          <a:ea typeface="+mn-ea"/>
                          <a:cs typeface="+mn-cs"/>
                        </a:rPr>
                        <a:t>Pulmonary vascular resistance (Wood units)</a:t>
                      </a: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2.2 (0.5 - 6.1)</a:t>
                      </a:r>
                      <a:r>
                        <a:rPr lang="en-US" sz="1300" b="1" baseline="30000">
                          <a:solidFill>
                            <a:schemeClr val="tx1"/>
                          </a:solidFill>
                          <a:latin typeface="+mn-lt"/>
                          <a:ea typeface="Times New Roman"/>
                          <a:cs typeface="Verdana"/>
                        </a:rPr>
                        <a:t>5</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2.0 (0.5 - 5.7)</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2.1 (0.4 - 5.4)</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&lt;0.0001</a:t>
                      </a:r>
                      <a:endParaRPr lang="en-US" sz="1300" b="1" dirty="0">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8919">
                <a:tc>
                  <a:txBody>
                    <a:bodyPr/>
                    <a:lstStyle/>
                    <a:p>
                      <a:pPr rtl="0" fontAlgn="t"/>
                      <a:r>
                        <a:rPr lang="en-US" sz="1300" b="1" dirty="0">
                          <a:solidFill>
                            <a:schemeClr val="tx1"/>
                          </a:solidFill>
                        </a:rPr>
                        <a:t>HLA Mismatches</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38919">
                <a:tc>
                  <a:txBody>
                    <a:bodyPr/>
                    <a:lstStyle/>
                    <a:p>
                      <a:pPr rtl="0" fontAlgn="t"/>
                      <a:r>
                        <a:rPr lang="en-US" sz="1300" b="1">
                          <a:solidFill>
                            <a:schemeClr val="tx1"/>
                          </a:solidFill>
                        </a:rPr>
                        <a:t>                     0-2</a:t>
                      </a:r>
                      <a:endParaRPr lang="en-US">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4.4%</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4.4%</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3.8%</a:t>
                      </a:r>
                      <a:endParaRPr lang="en-US" sz="1300" b="1" dirty="0">
                        <a:solidFill>
                          <a:schemeClr val="tx1"/>
                        </a:solidFill>
                        <a:latin typeface="+mn-lt"/>
                        <a:ea typeface="Times New Roman"/>
                      </a:endParaRPr>
                    </a:p>
                  </a:txBody>
                  <a:tcPr marL="42545" marR="42545" marT="0" marB="0" anchor="ctr">
                    <a:solidFill>
                      <a:schemeClr val="bg2"/>
                    </a:solidFill>
                  </a:tcPr>
                </a:tc>
                <a:tc rowSpan="3">
                  <a:txBody>
                    <a:bodyPr/>
                    <a:lstStyle/>
                    <a:p>
                      <a:pPr marL="0" marR="0" algn="ctr">
                        <a:lnSpc>
                          <a:spcPct val="115000"/>
                        </a:lnSpc>
                        <a:spcBef>
                          <a:spcPts val="400"/>
                        </a:spcBef>
                        <a:spcAft>
                          <a:spcPts val="400"/>
                        </a:spcAft>
                      </a:pPr>
                      <a:r>
                        <a:rPr lang="en-US" sz="1300" b="1" kern="1200" dirty="0" smtClean="0">
                          <a:solidFill>
                            <a:schemeClr val="tx1"/>
                          </a:solidFill>
                          <a:latin typeface="+mn-lt"/>
                          <a:ea typeface="+mn-ea"/>
                          <a:cs typeface="+mn-cs"/>
                        </a:rPr>
                        <a:t>&lt;0.0001</a:t>
                      </a: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2"/>
                    </a:solidFill>
                  </a:tcPr>
                </a:tc>
              </a:tr>
              <a:tr h="338919">
                <a:tc>
                  <a:txBody>
                    <a:bodyPr/>
                    <a:lstStyle/>
                    <a:p>
                      <a:pPr rtl="0" fontAlgn="t"/>
                      <a:r>
                        <a:rPr lang="en-US" sz="1300" b="1">
                          <a:solidFill>
                            <a:schemeClr val="tx1"/>
                          </a:solidFill>
                        </a:rPr>
                        <a:t>                     3-4</a:t>
                      </a:r>
                      <a:endParaRPr lang="en-US">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40.4%</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40.2%</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38.7%</a:t>
                      </a:r>
                      <a:endParaRPr lang="en-US" sz="1300" b="1" dirty="0">
                        <a:solidFill>
                          <a:schemeClr val="tx1"/>
                        </a:solidFill>
                        <a:latin typeface="+mn-lt"/>
                        <a:ea typeface="Times New Roman"/>
                      </a:endParaRPr>
                    </a:p>
                  </a:txBody>
                  <a:tcPr marL="42545" marR="42545" marT="0" marB="0" anchor="ctr">
                    <a:solidFill>
                      <a:schemeClr val="bg2"/>
                    </a:solid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38919">
                <a:tc>
                  <a:txBody>
                    <a:bodyPr/>
                    <a:lstStyle/>
                    <a:p>
                      <a:pPr rtl="0" fontAlgn="t"/>
                      <a:r>
                        <a:rPr lang="en-US" sz="1300" b="1" dirty="0">
                          <a:solidFill>
                            <a:schemeClr val="tx1"/>
                          </a:solidFill>
                        </a:rPr>
                        <a:t>                     5-6</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55.2%</a:t>
                      </a:r>
                      <a:endParaRPr lang="en-US" sz="1300" b="1">
                        <a:solidFill>
                          <a:schemeClr val="tx1"/>
                        </a:solidFill>
                        <a:latin typeface="+mn-lt"/>
                        <a:ea typeface="Times New Roman"/>
                      </a:endParaRPr>
                    </a:p>
                  </a:txBody>
                  <a:tcPr marL="42545" marR="42545"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55.4%</a:t>
                      </a:r>
                      <a:endParaRPr lang="en-US" sz="1300" b="1">
                        <a:solidFill>
                          <a:schemeClr val="tx1"/>
                        </a:solidFill>
                        <a:latin typeface="+mn-lt"/>
                        <a:ea typeface="Times New Roman"/>
                      </a:endParaRPr>
                    </a:p>
                  </a:txBody>
                  <a:tcPr marL="42545" marR="42545"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57.6%</a:t>
                      </a:r>
                      <a:endParaRPr lang="en-US" sz="1300" b="1" dirty="0">
                        <a:solidFill>
                          <a:schemeClr val="tx1"/>
                        </a:solidFill>
                        <a:latin typeface="+mn-lt"/>
                        <a:ea typeface="Times New Roman"/>
                      </a:endParaRPr>
                    </a:p>
                  </a:txBody>
                  <a:tcPr marL="42545" marR="42545" marT="0" marB="0" anchor="ctr">
                    <a:lnB w="28575" cap="flat" cmpd="sng" algn="ctr">
                      <a:solidFill>
                        <a:schemeClr val="tx1"/>
                      </a:solidFill>
                      <a:prstDash val="solid"/>
                      <a:round/>
                      <a:headEnd type="none" w="med" len="med"/>
                      <a:tailEnd type="none" w="med" len="med"/>
                    </a:lnB>
                    <a:solidFill>
                      <a:schemeClr val="bg2"/>
                    </a:solid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2"/>
                    </a:solidFill>
                  </a:tcPr>
                </a:tc>
              </a:tr>
            </a:tbl>
          </a:graphicData>
        </a:graphic>
      </p:graphicFrame>
      <p:sp>
        <p:nvSpPr>
          <p:cNvPr id="9" name="TextBox 8"/>
          <p:cNvSpPr txBox="1"/>
          <p:nvPr/>
        </p:nvSpPr>
        <p:spPr>
          <a:xfrm>
            <a:off x="1066800" y="5029200"/>
            <a:ext cx="7239000" cy="292388"/>
          </a:xfrm>
          <a:prstGeom prst="rect">
            <a:avLst/>
          </a:prstGeom>
          <a:noFill/>
        </p:spPr>
        <p:txBody>
          <a:bodyPr wrap="square" rtlCol="0">
            <a:spAutoFit/>
          </a:bodyPr>
          <a:lstStyle/>
          <a:p>
            <a:pPr algn="ctr"/>
            <a:r>
              <a:rPr lang="en-US" sz="1300" b="1" dirty="0" smtClean="0">
                <a:solidFill>
                  <a:srgbClr val="FFFF00"/>
                </a:solidFill>
              </a:rPr>
              <a:t>Continuous factors are expressed as median (5</a:t>
            </a:r>
            <a:r>
              <a:rPr lang="en-US" sz="1300" b="1" baseline="30000" dirty="0" smtClean="0">
                <a:solidFill>
                  <a:srgbClr val="FFFF00"/>
                </a:solidFill>
              </a:rPr>
              <a:t>th</a:t>
            </a:r>
            <a:r>
              <a:rPr lang="en-US" sz="1300" b="1" dirty="0" smtClean="0">
                <a:solidFill>
                  <a:srgbClr val="FFFF00"/>
                </a:solidFill>
              </a:rPr>
              <a:t>-95</a:t>
            </a:r>
            <a:r>
              <a:rPr lang="en-US" sz="1300" b="1" baseline="30000" dirty="0" smtClean="0">
                <a:solidFill>
                  <a:srgbClr val="FFFF00"/>
                </a:solidFill>
              </a:rPr>
              <a:t>th</a:t>
            </a:r>
            <a:r>
              <a:rPr lang="en-US" sz="1300" b="1" dirty="0" smtClean="0">
                <a:solidFill>
                  <a:srgbClr val="FFFF00"/>
                </a:solidFill>
              </a:rPr>
              <a:t> percentiles) </a:t>
            </a:r>
            <a:endParaRPr lang="en-US" dirty="0"/>
          </a:p>
        </p:txBody>
      </p:sp>
      <p:sp>
        <p:nvSpPr>
          <p:cNvPr id="11" name="TextBox 10"/>
          <p:cNvSpPr txBox="1"/>
          <p:nvPr/>
        </p:nvSpPr>
        <p:spPr>
          <a:xfrm>
            <a:off x="5562600" y="5715000"/>
            <a:ext cx="3581400" cy="1015663"/>
          </a:xfrm>
          <a:prstGeom prst="rect">
            <a:avLst/>
          </a:prstGeom>
          <a:noFill/>
        </p:spPr>
        <p:txBody>
          <a:bodyPr wrap="square" rtlCol="0">
            <a:spAutoFit/>
          </a:bodyPr>
          <a:lstStyle/>
          <a:p>
            <a:r>
              <a:rPr lang="en-US" sz="1200" b="1" baseline="30000" dirty="0" smtClean="0"/>
              <a:t>2 </a:t>
            </a:r>
            <a:r>
              <a:rPr lang="en-US" sz="1200" b="1" dirty="0" smtClean="0"/>
              <a:t>Based on US 2001-6/2004 transplants and non US 2001 - 2005 transplants.</a:t>
            </a:r>
          </a:p>
          <a:p>
            <a:r>
              <a:rPr lang="en-US" sz="1200" b="1" baseline="30000" dirty="0" smtClean="0"/>
              <a:t>3</a:t>
            </a:r>
            <a:r>
              <a:rPr lang="en-US" sz="1200" b="1" dirty="0" smtClean="0"/>
              <a:t> Based on non US transplants.</a:t>
            </a:r>
          </a:p>
          <a:p>
            <a:r>
              <a:rPr lang="en-US" sz="1200" b="1" baseline="30000" dirty="0" smtClean="0"/>
              <a:t>4</a:t>
            </a:r>
            <a:r>
              <a:rPr lang="en-US" sz="1200" b="1" dirty="0" smtClean="0"/>
              <a:t> Based on US transplants.</a:t>
            </a:r>
          </a:p>
          <a:p>
            <a:r>
              <a:rPr lang="en-US" sz="1200" b="1" baseline="30000" dirty="0" smtClean="0"/>
              <a:t>5</a:t>
            </a:r>
            <a:r>
              <a:rPr lang="en-US" sz="1200" b="1" dirty="0" smtClean="0"/>
              <a:t> Based on 4/1994-2000 transplants.</a:t>
            </a:r>
            <a:endParaRPr lang="en-US" sz="1200" dirty="0" smtClean="0"/>
          </a:p>
        </p:txBody>
      </p:sp>
      <p:sp>
        <p:nvSpPr>
          <p:cNvPr id="14" name="TextBox 13"/>
          <p:cNvSpPr txBox="1"/>
          <p:nvPr/>
        </p:nvSpPr>
        <p:spPr>
          <a:xfrm>
            <a:off x="1066800" y="5334000"/>
            <a:ext cx="7924800" cy="461665"/>
          </a:xfrm>
          <a:prstGeom prst="rect">
            <a:avLst/>
          </a:prstGeom>
          <a:noFill/>
        </p:spPr>
        <p:txBody>
          <a:bodyPr wrap="square" rtlCol="0">
            <a:spAutoFit/>
          </a:bodyPr>
          <a:lstStyle/>
          <a:p>
            <a:r>
              <a:rPr lang="en-US" sz="1200" b="1" baseline="30000" dirty="0" smtClean="0"/>
              <a:t>1</a:t>
            </a:r>
            <a:r>
              <a:rPr lang="en-US" sz="1200" b="1" dirty="0" smtClean="0"/>
              <a:t> PRA was collected as a single percentage outside of US. Until mid-2004 PRA was collected in US as a single percentage. After this date, PRA was collected separately for Class I and Class II.</a:t>
            </a:r>
          </a:p>
        </p:txBody>
      </p:sp>
      <p:sp>
        <p:nvSpPr>
          <p:cNvPr id="15" name="TextBox 14"/>
          <p:cNvSpPr txBox="1"/>
          <p:nvPr/>
        </p:nvSpPr>
        <p:spPr>
          <a:xfrm>
            <a:off x="381000" y="5105400"/>
            <a:ext cx="1143000" cy="292388"/>
          </a:xfrm>
          <a:prstGeom prst="rect">
            <a:avLst/>
          </a:prstGeom>
          <a:noFill/>
        </p:spPr>
        <p:txBody>
          <a:bodyPr wrap="square" rtlCol="0">
            <a:spAutoFit/>
          </a:bodyPr>
          <a:lstStyle/>
          <a:p>
            <a:pPr algn="ctr"/>
            <a:r>
              <a:rPr lang="en-US" sz="1300" b="1" dirty="0" smtClean="0">
                <a:solidFill>
                  <a:srgbClr val="FFFF00"/>
                </a:solidFill>
              </a:rPr>
              <a:t>(Cont’d)</a:t>
            </a:r>
            <a:endParaRPr lang="en-US" sz="1300" dirty="0" smtClean="0">
              <a:solidFill>
                <a:srgbClr val="FFFF00"/>
              </a:solidFill>
            </a:endParaRPr>
          </a:p>
        </p:txBody>
      </p:sp>
      <p:grpSp>
        <p:nvGrpSpPr>
          <p:cNvPr id="16" name="Group 15"/>
          <p:cNvGrpSpPr/>
          <p:nvPr/>
        </p:nvGrpSpPr>
        <p:grpSpPr>
          <a:xfrm>
            <a:off x="2" y="6146792"/>
            <a:ext cx="4715932" cy="711201"/>
            <a:chOff x="1" y="6067776"/>
            <a:chExt cx="4952999" cy="790224"/>
          </a:xfrm>
        </p:grpSpPr>
        <p:pic>
          <p:nvPicPr>
            <p:cNvPr id="17" name="Picture 16"/>
            <p:cNvPicPr>
              <a:picLocks noChangeAspect="1"/>
            </p:cNvPicPr>
            <p:nvPr/>
          </p:nvPicPr>
          <p:blipFill>
            <a:blip r:embed="rId3" cstate="print"/>
            <a:stretch>
              <a:fillRect/>
            </a:stretch>
          </p:blipFill>
          <p:spPr>
            <a:xfrm>
              <a:off x="1" y="6172200"/>
              <a:ext cx="4952999" cy="685800"/>
            </a:xfrm>
            <a:prstGeom prst="rect">
              <a:avLst/>
            </a:prstGeom>
          </p:spPr>
        </p:pic>
        <p:sp>
          <p:nvSpPr>
            <p:cNvPr id="18" name="TextBox 17"/>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2" name="TextBox 11"/>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ADULT HEART TRANSPLANTS </a:t>
            </a:r>
            <a:r>
              <a:rPr lang="en-US" sz="2000" dirty="0" smtClean="0"/>
              <a:t>(2003-6/2008)</a:t>
            </a:r>
            <a:br>
              <a:rPr lang="en-US" sz="2000" dirty="0" smtClean="0"/>
            </a:br>
            <a:r>
              <a:rPr lang="en-US" sz="2400" dirty="0" smtClean="0"/>
              <a:t>Risk Factors For 5 Year Mortality</a:t>
            </a:r>
            <a:endParaRPr lang="en-US" sz="2400" dirty="0"/>
          </a:p>
        </p:txBody>
      </p:sp>
      <p:sp>
        <p:nvSpPr>
          <p:cNvPr id="9" name="TextBox 8"/>
          <p:cNvSpPr txBox="1"/>
          <p:nvPr/>
        </p:nvSpPr>
        <p:spPr>
          <a:xfrm>
            <a:off x="7308427" y="6065850"/>
            <a:ext cx="1828800" cy="461665"/>
          </a:xfrm>
          <a:prstGeom prst="rect">
            <a:avLst/>
          </a:prstGeom>
          <a:noFill/>
        </p:spPr>
        <p:txBody>
          <a:bodyPr wrap="square" rtlCol="0">
            <a:spAutoFit/>
          </a:bodyPr>
          <a:lstStyle/>
          <a:p>
            <a:pPr algn="ctr"/>
            <a:r>
              <a:rPr lang="en-US" sz="2400" b="1" dirty="0" smtClean="0">
                <a:solidFill>
                  <a:srgbClr val="FFFF00"/>
                </a:solidFill>
              </a:rPr>
              <a:t>N = 10,306</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3" name="Picture 12"/>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4" name="Rectangle 2"/>
          <p:cNvSpPr>
            <a:spLocks noChangeArrowheads="1"/>
          </p:cNvSpPr>
          <p:nvPr/>
        </p:nvSpPr>
        <p:spPr bwMode="auto">
          <a:xfrm>
            <a:off x="1219200" y="1084582"/>
            <a:ext cx="9144000" cy="0"/>
          </a:xfrm>
          <a:prstGeom prst="rect">
            <a:avLst/>
          </a:prstGeom>
          <a:solidFill>
            <a:srgbClr val="FAFB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
            </a:r>
            <a:br>
              <a:rPr kumimoji="0" 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b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4" name="Text Box 44"/>
          <p:cNvSpPr txBox="1">
            <a:spLocks noChangeArrowheads="1"/>
          </p:cNvSpPr>
          <p:nvPr/>
        </p:nvSpPr>
        <p:spPr bwMode="auto">
          <a:xfrm>
            <a:off x="4715934" y="6408455"/>
            <a:ext cx="4330472" cy="677108"/>
          </a:xfrm>
          <a:prstGeom prst="rect">
            <a:avLst/>
          </a:prstGeom>
          <a:noFill/>
          <a:ln w="12700">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AFD00"/>
                </a:solidFill>
                <a:effectLst/>
                <a:latin typeface="Arial" pitchFamily="34" charset="0"/>
              </a:rPr>
              <a:t>* Temporary circulatory support includes ECMO and temporary pulsatile flow devices.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365" b="1"/>
          <a:stretch/>
        </p:blipFill>
        <p:spPr bwMode="auto">
          <a:xfrm>
            <a:off x="838200" y="1060838"/>
            <a:ext cx="6921272" cy="506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extLst>
      <p:ext uri="{BB962C8B-B14F-4D97-AF65-F5344CB8AC3E}">
        <p14:creationId xmlns:p14="http://schemas.microsoft.com/office/powerpoint/2010/main" val="2377229647"/>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ADULT HEART TRANSPLANTS </a:t>
            </a:r>
            <a:r>
              <a:rPr lang="en-US" sz="2000" dirty="0" smtClean="0"/>
              <a:t>(2003-6/2008)</a:t>
            </a:r>
            <a:br>
              <a:rPr lang="en-US" sz="2000" dirty="0" smtClean="0"/>
            </a:br>
            <a:r>
              <a:rPr lang="en-US" sz="2400" dirty="0" smtClean="0"/>
              <a:t>Risk Factors For 5 Year Mortality</a:t>
            </a:r>
            <a:endParaRPr lang="en-US" sz="24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131962863"/>
              </p:ext>
            </p:extLst>
          </p:nvPr>
        </p:nvGraphicFramePr>
        <p:xfrm>
          <a:off x="304800" y="1676400"/>
          <a:ext cx="8305800" cy="4002297"/>
        </p:xfrm>
        <a:graphic>
          <a:graphicData uri="http://schemas.openxmlformats.org/drawingml/2006/table">
            <a:tbl>
              <a:tblPr firstRow="1" bandRow="1">
                <a:tableStyleId>{C083E6E3-FA7D-4D7B-A595-EF9225AFEA82}</a:tableStyleId>
              </a:tblPr>
              <a:tblGrid>
                <a:gridCol w="4114800"/>
                <a:gridCol w="41910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smtClean="0"/>
                        <a:t>Recipient</a:t>
                      </a:r>
                      <a:r>
                        <a:rPr lang="en-US" sz="1800" b="1" baseline="0" dirty="0" smtClean="0"/>
                        <a:t> age</a:t>
                      </a:r>
                      <a:endParaRPr lang="en-US" sz="1800" b="1" dirty="0"/>
                    </a:p>
                  </a:txBody>
                  <a:tcPr marL="45720" marR="0" marT="0" marB="0">
                    <a:lnL>
                      <a:noFill/>
                    </a:lnL>
                    <a:lnT w="12700" cap="flat" cmpd="sng" algn="ctr">
                      <a:noFill/>
                      <a:prstDash val="solid"/>
                      <a:round/>
                      <a:headEnd type="none" w="med" len="med"/>
                      <a:tailEnd type="none" w="med" len="med"/>
                    </a:lnT>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Ischemia</a:t>
                      </a:r>
                      <a:r>
                        <a:rPr lang="en-US" sz="1800" b="1" baseline="0" dirty="0" smtClean="0"/>
                        <a:t> time</a:t>
                      </a:r>
                      <a:endParaRPr lang="en-US" sz="1800" b="1" dirty="0" smtClean="0"/>
                    </a:p>
                  </a:txBody>
                  <a:tcPr marL="45720" marR="0" marT="0" marB="0">
                    <a:lnT w="12700" cap="flat" cmpd="sng" algn="ctr">
                      <a:noFill/>
                      <a:prstDash val="solid"/>
                      <a:round/>
                      <a:headEnd type="none" w="med" len="med"/>
                      <a:tailEnd type="none" w="med" len="med"/>
                    </a:lnT>
                    <a:solidFill>
                      <a:schemeClr val="bg2"/>
                    </a:solidFill>
                  </a:tcPr>
                </a:tc>
              </a:tr>
              <a:tr h="553348">
                <a:tc>
                  <a:txBody>
                    <a:bodyPr/>
                    <a:lstStyle/>
                    <a:p>
                      <a:pPr rtl="0" fontAlgn="t"/>
                      <a:r>
                        <a:rPr lang="en-US" sz="1800" b="1" dirty="0" smtClean="0"/>
                        <a:t>Recipient</a:t>
                      </a:r>
                      <a:r>
                        <a:rPr lang="en-US" sz="1800" b="1" baseline="0" dirty="0" smtClean="0"/>
                        <a:t> height</a:t>
                      </a:r>
                      <a:endParaRPr lang="en-US" sz="1800" b="1" dirty="0"/>
                    </a:p>
                  </a:txBody>
                  <a:tcPr marL="45720" marR="0" marT="0" marB="0">
                    <a:lnL>
                      <a:noFill/>
                    </a:lnL>
                    <a:solidFill>
                      <a:schemeClr val="bg2"/>
                    </a:solidFill>
                  </a:tcPr>
                </a:tc>
                <a:tc>
                  <a:txBody>
                    <a:bodyPr/>
                    <a:lstStyle/>
                    <a:p>
                      <a:pPr rtl="0" fontAlgn="t"/>
                      <a:r>
                        <a:rPr lang="en-US" sz="1800" b="1" dirty="0" smtClean="0"/>
                        <a:t>Recipient</a:t>
                      </a:r>
                      <a:r>
                        <a:rPr lang="en-US" sz="1800" b="1" baseline="0" dirty="0" smtClean="0"/>
                        <a:t> pre-transplant bilirubin</a:t>
                      </a:r>
                      <a:endParaRPr lang="en-US" sz="1800" b="1" dirty="0"/>
                    </a:p>
                  </a:txBody>
                  <a:tcPr marL="45720" marR="0" marT="0" marB="0">
                    <a:solidFill>
                      <a:schemeClr val="bg2"/>
                    </a:solidFill>
                  </a:tcPr>
                </a:tc>
              </a:tr>
              <a:tr h="553348">
                <a:tc>
                  <a:txBody>
                    <a:bodyPr/>
                    <a:lstStyle/>
                    <a:p>
                      <a:r>
                        <a:rPr lang="en-US" b="1" dirty="0" smtClean="0"/>
                        <a:t>Recipient</a:t>
                      </a:r>
                      <a:r>
                        <a:rPr lang="en-US" b="1" baseline="0" dirty="0" smtClean="0"/>
                        <a:t> BMI</a:t>
                      </a:r>
                      <a:endParaRPr lang="en-US" b="1" dirty="0"/>
                    </a:p>
                  </a:txBody>
                  <a:tcPr marL="45720" marR="0" marT="0" marB="0">
                    <a:lnL>
                      <a:noFill/>
                    </a:lnL>
                    <a:solidFill>
                      <a:schemeClr val="bg2"/>
                    </a:solidFill>
                  </a:tcPr>
                </a:tc>
                <a:tc>
                  <a:txBody>
                    <a:bodyPr/>
                    <a:lstStyle/>
                    <a:p>
                      <a:pPr rtl="0" fontAlgn="t"/>
                      <a:r>
                        <a:rPr lang="en-US" sz="1800" b="1" dirty="0" smtClean="0"/>
                        <a:t>Recipient</a:t>
                      </a:r>
                      <a:r>
                        <a:rPr lang="en-US" sz="1800" b="1" baseline="0" dirty="0" smtClean="0"/>
                        <a:t> pre-transplant creatinine</a:t>
                      </a:r>
                      <a:endParaRPr lang="en-US" sz="1800" b="1" dirty="0"/>
                    </a:p>
                  </a:txBody>
                  <a:tcPr marL="45720" marR="0" marT="0" marB="0">
                    <a:solidFill>
                      <a:schemeClr val="bg2"/>
                    </a:solidFill>
                  </a:tcPr>
                </a:tc>
              </a:tr>
              <a:tr h="553348">
                <a:tc>
                  <a:txBody>
                    <a:bodyPr/>
                    <a:lstStyle/>
                    <a:p>
                      <a:pPr rtl="0" fontAlgn="t"/>
                      <a:r>
                        <a:rPr lang="en-US" sz="1800" b="1" dirty="0" smtClean="0"/>
                        <a:t>Donor age</a:t>
                      </a:r>
                      <a:endParaRPr lang="en-US" sz="1800" b="1" dirty="0"/>
                    </a:p>
                  </a:txBody>
                  <a:tcPr marL="45720" marR="0" marT="0" marB="0">
                    <a:lnL>
                      <a:noFill/>
                    </a:lnL>
                    <a:solidFill>
                      <a:schemeClr val="bg2"/>
                    </a:solidFill>
                  </a:tcPr>
                </a:tc>
                <a:tc>
                  <a:txBody>
                    <a:bodyPr/>
                    <a:lstStyle/>
                    <a:p>
                      <a:r>
                        <a:rPr lang="en-US" b="1" dirty="0" smtClean="0"/>
                        <a:t>Recipient</a:t>
                      </a:r>
                      <a:r>
                        <a:rPr lang="en-US" b="1" baseline="0" dirty="0" smtClean="0"/>
                        <a:t> most recent Class I PRA (%)</a:t>
                      </a:r>
                      <a:endParaRPr lang="en-US" b="1" dirty="0"/>
                    </a:p>
                  </a:txBody>
                  <a:tcPr marL="45720" marR="0" marT="0" marB="0">
                    <a:solidFill>
                      <a:schemeClr val="bg2"/>
                    </a:solidFill>
                  </a:tcPr>
                </a:tc>
              </a:tr>
              <a:tr h="553348">
                <a:tc>
                  <a:txBody>
                    <a:bodyPr/>
                    <a:lstStyle/>
                    <a:p>
                      <a:pPr rtl="0" fontAlgn="t"/>
                      <a:r>
                        <a:rPr lang="en-US" sz="1800" b="1" dirty="0" smtClean="0"/>
                        <a:t>Donor BMI</a:t>
                      </a:r>
                      <a:endParaRPr lang="en-US" sz="1800" b="1" dirty="0"/>
                    </a:p>
                  </a:txBody>
                  <a:tcPr marL="45720" marR="0" marT="0" marB="0">
                    <a:lnL>
                      <a:noFill/>
                    </a:lnL>
                    <a:solidFill>
                      <a:schemeClr val="bg2"/>
                    </a:solidFill>
                  </a:tcPr>
                </a:tc>
                <a:tc>
                  <a:txBody>
                    <a:bodyPr/>
                    <a:lstStyle/>
                    <a:p>
                      <a:pPr rtl="0" fontAlgn="t"/>
                      <a:r>
                        <a:rPr lang="en-US" sz="1800" b="1" dirty="0" smtClean="0"/>
                        <a:t>Recipient</a:t>
                      </a:r>
                      <a:r>
                        <a:rPr lang="en-US" sz="1800" b="1" baseline="0" dirty="0" smtClean="0"/>
                        <a:t> transpulmonary gradient</a:t>
                      </a:r>
                      <a:endParaRPr lang="en-US" sz="1800" b="1" dirty="0"/>
                    </a:p>
                  </a:txBody>
                  <a:tcPr marL="45720" marR="0" marT="0" marB="0">
                    <a:solidFill>
                      <a:schemeClr val="bg2"/>
                    </a:solidFill>
                  </a:tcPr>
                </a:tc>
              </a:tr>
              <a:tr h="55334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Transplant center volume</a:t>
                      </a:r>
                    </a:p>
                    <a:p>
                      <a:pPr rtl="0" fontAlgn="t"/>
                      <a:endParaRPr lang="en-US" sz="1800" b="1" dirty="0"/>
                    </a:p>
                  </a:txBody>
                  <a:tcPr marL="45720" marR="0" marT="0" marB="0">
                    <a:lnL>
                      <a:noFill/>
                    </a:lnL>
                    <a:lnB w="12700" cmpd="sng">
                      <a:noFill/>
                    </a:lnB>
                    <a:solidFill>
                      <a:schemeClr val="bg2"/>
                    </a:solidFill>
                  </a:tcPr>
                </a:tc>
                <a:tc>
                  <a:txBody>
                    <a:bodyPr/>
                    <a:lstStyle/>
                    <a:p>
                      <a:endParaRPr lang="en-US" b="1" dirty="0"/>
                    </a:p>
                  </a:txBody>
                  <a:tcPr marL="45720" marR="0" marT="0" marB="0">
                    <a:lnB w="12700" cmpd="sng">
                      <a:noFill/>
                    </a:lnB>
                    <a:solidFill>
                      <a:schemeClr val="bg2"/>
                    </a:solidFill>
                  </a:tcPr>
                </a:tc>
              </a:tr>
            </a:tbl>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1" name="TextBox 1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3" name="TextBox 12"/>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(2003-6/2008)</a:t>
            </a:r>
            <a:r>
              <a:rPr lang="en-US" sz="1800" dirty="0" smtClean="0"/>
              <a:t/>
            </a:r>
            <a:br>
              <a:rPr lang="en-US" sz="1800" dirty="0" smtClean="0"/>
            </a:br>
            <a:r>
              <a:rPr lang="en-US" sz="2400" dirty="0" smtClean="0"/>
              <a:t>Risk Factors For 5 Year Mortality with 95% Confidence Limits </a:t>
            </a:r>
            <a:br>
              <a:rPr lang="en-US" sz="2400" dirty="0" smtClean="0"/>
            </a:br>
            <a:r>
              <a:rPr lang="en-US" sz="2400" dirty="0" smtClean="0">
                <a:solidFill>
                  <a:srgbClr val="FFFF00"/>
                </a:solidFill>
              </a:rPr>
              <a:t>Recipient Age</a:t>
            </a:r>
            <a:endParaRPr lang="en-US" sz="24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39467509"/>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4" name="TextBox 13"/>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10,306)</a:t>
            </a:r>
            <a:endParaRPr lang="en-US" sz="2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5" name="TextBox 14"/>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(2003-6/2008)</a:t>
            </a:r>
            <a:r>
              <a:rPr lang="en-US" sz="1800" dirty="0" smtClean="0"/>
              <a:t/>
            </a:r>
            <a:br>
              <a:rPr lang="en-US" sz="1800" dirty="0" smtClean="0"/>
            </a:br>
            <a:r>
              <a:rPr lang="en-US" sz="2400" dirty="0" smtClean="0"/>
              <a:t>Risk Factors For 5 Year Mortality with 95% Confidence Limits </a:t>
            </a:r>
            <a:br>
              <a:rPr lang="en-US" sz="2400" dirty="0" smtClean="0"/>
            </a:br>
            <a:r>
              <a:rPr lang="en-US" sz="2400" dirty="0" smtClean="0">
                <a:solidFill>
                  <a:srgbClr val="FFFF00"/>
                </a:solidFill>
              </a:rPr>
              <a:t>Donor Age</a:t>
            </a:r>
            <a:endParaRPr lang="en-US" sz="24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00627567"/>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10,306)</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5" name="TextBox 14"/>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(2003-6/2008)</a:t>
            </a:r>
            <a:r>
              <a:rPr lang="en-US" sz="1800" dirty="0" smtClean="0"/>
              <a:t/>
            </a:r>
            <a:br>
              <a:rPr lang="en-US" sz="1800" dirty="0" smtClean="0"/>
            </a:br>
            <a:r>
              <a:rPr lang="en-US" sz="2400" dirty="0" smtClean="0"/>
              <a:t>Risk Factors For 5 Year Mortality with 95% Confidence Limits </a:t>
            </a:r>
            <a:br>
              <a:rPr lang="en-US" sz="2400" dirty="0" smtClean="0"/>
            </a:br>
            <a:r>
              <a:rPr lang="en-US" sz="2400" dirty="0" smtClean="0">
                <a:solidFill>
                  <a:srgbClr val="FFFF00"/>
                </a:solidFill>
              </a:rPr>
              <a:t>Recipient Height</a:t>
            </a:r>
            <a:endParaRPr lang="en-US" sz="24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18415826"/>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0.0006</a:t>
            </a:r>
            <a:endParaRPr lang="en-US" sz="1500" b="1" dirty="0">
              <a:solidFill>
                <a:srgbClr val="FFFF00"/>
              </a:solidFill>
            </a:endParaRPr>
          </a:p>
        </p:txBody>
      </p:sp>
      <p:sp>
        <p:nvSpPr>
          <p:cNvPr id="10" name="TextBox 9"/>
          <p:cNvSpPr txBox="1"/>
          <p:nvPr/>
        </p:nvSpPr>
        <p:spPr>
          <a:xfrm>
            <a:off x="6477000" y="6396335"/>
            <a:ext cx="1981200" cy="461665"/>
          </a:xfrm>
          <a:prstGeom prst="rect">
            <a:avLst/>
          </a:prstGeom>
          <a:noFill/>
        </p:spPr>
        <p:txBody>
          <a:bodyPr wrap="square" rtlCol="0">
            <a:spAutoFit/>
          </a:bodyPr>
          <a:lstStyle/>
          <a:p>
            <a:pPr algn="ctr"/>
            <a:r>
              <a:rPr lang="en-US" sz="2400" b="1" dirty="0" smtClean="0">
                <a:solidFill>
                  <a:srgbClr val="FFFF00"/>
                </a:solidFill>
              </a:rPr>
              <a:t>(N = 10,306)</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5" name="TextBox 14"/>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(2003-6/2008)</a:t>
            </a:r>
            <a:r>
              <a:rPr lang="en-US" sz="1800" dirty="0" smtClean="0"/>
              <a:t/>
            </a:r>
            <a:br>
              <a:rPr lang="en-US" sz="1800" dirty="0" smtClean="0"/>
            </a:br>
            <a:r>
              <a:rPr lang="en-US" sz="2400" dirty="0" smtClean="0"/>
              <a:t>Risk Factors For 5 Year Mortality with 95% Confidence Limits </a:t>
            </a:r>
            <a:br>
              <a:rPr lang="en-US" sz="2400" dirty="0" smtClean="0"/>
            </a:br>
            <a:r>
              <a:rPr lang="en-US" sz="2400" dirty="0" smtClean="0">
                <a:solidFill>
                  <a:srgbClr val="FFFF00"/>
                </a:solidFill>
              </a:rPr>
              <a:t>Recipient and Donor BMI</a:t>
            </a:r>
            <a:endParaRPr lang="en-US" sz="24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19662234"/>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676400" y="4495800"/>
            <a:ext cx="3276600" cy="553998"/>
          </a:xfrm>
          <a:prstGeom prst="rect">
            <a:avLst/>
          </a:prstGeom>
          <a:noFill/>
        </p:spPr>
        <p:txBody>
          <a:bodyPr wrap="square" rtlCol="0">
            <a:spAutoFit/>
          </a:bodyPr>
          <a:lstStyle/>
          <a:p>
            <a:r>
              <a:rPr lang="en-US" sz="1500" b="1" dirty="0" smtClean="0">
                <a:solidFill>
                  <a:srgbClr val="FFFF00"/>
                </a:solidFill>
              </a:rPr>
              <a:t>Recipient BMI: p = 0.0022</a:t>
            </a:r>
          </a:p>
          <a:p>
            <a:r>
              <a:rPr lang="en-US" sz="1500" b="1" dirty="0" smtClean="0">
                <a:solidFill>
                  <a:srgbClr val="FFFF00"/>
                </a:solidFill>
              </a:rPr>
              <a:t>Donor BMI: p = 0.0227</a:t>
            </a:r>
            <a:endParaRPr lang="en-US" sz="1500" b="1" dirty="0">
              <a:solidFill>
                <a:srgbClr val="FFFF00"/>
              </a:solidFill>
            </a:endParaRPr>
          </a:p>
        </p:txBody>
      </p:sp>
      <p:sp>
        <p:nvSpPr>
          <p:cNvPr id="10" name="TextBox 9"/>
          <p:cNvSpPr txBox="1"/>
          <p:nvPr/>
        </p:nvSpPr>
        <p:spPr>
          <a:xfrm>
            <a:off x="6477000" y="6396335"/>
            <a:ext cx="1981200" cy="461665"/>
          </a:xfrm>
          <a:prstGeom prst="rect">
            <a:avLst/>
          </a:prstGeom>
          <a:noFill/>
        </p:spPr>
        <p:txBody>
          <a:bodyPr wrap="square" rtlCol="0">
            <a:spAutoFit/>
          </a:bodyPr>
          <a:lstStyle/>
          <a:p>
            <a:pPr algn="ctr"/>
            <a:r>
              <a:rPr lang="en-US" sz="2400" b="1" dirty="0" smtClean="0">
                <a:solidFill>
                  <a:srgbClr val="FFFF00"/>
                </a:solidFill>
              </a:rPr>
              <a:t>(N = 10,306)</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5" name="TextBox 14"/>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(2003-6/2008)</a:t>
            </a:r>
            <a:r>
              <a:rPr lang="en-US" sz="1800" dirty="0" smtClean="0"/>
              <a:t/>
            </a:r>
            <a:br>
              <a:rPr lang="en-US" sz="1800" dirty="0" smtClean="0"/>
            </a:br>
            <a:r>
              <a:rPr lang="en-US" sz="2400" dirty="0" smtClean="0"/>
              <a:t>Risk Factors For 5 Year Mortality with 95% Confidence Limits </a:t>
            </a:r>
            <a:br>
              <a:rPr lang="en-US" sz="2400" dirty="0" smtClean="0"/>
            </a:br>
            <a:r>
              <a:rPr lang="en-US" sz="2400" dirty="0" smtClean="0">
                <a:solidFill>
                  <a:srgbClr val="FFFF00"/>
                </a:solidFill>
              </a:rPr>
              <a:t>Ischemia Time</a:t>
            </a:r>
            <a:endParaRPr lang="en-US" sz="24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71873719"/>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10,306)</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5" name="TextBox 14"/>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(2003-6/2008)</a:t>
            </a:r>
            <a:r>
              <a:rPr lang="en-US" sz="1800" dirty="0" smtClean="0"/>
              <a:t/>
            </a:r>
            <a:br>
              <a:rPr lang="en-US" sz="1800" dirty="0" smtClean="0"/>
            </a:br>
            <a:r>
              <a:rPr lang="en-US" sz="2400" dirty="0" smtClean="0"/>
              <a:t>Risk Factors For 5 Year Mortality with 95% Confidence Limits </a:t>
            </a:r>
            <a:br>
              <a:rPr lang="en-US" sz="2400" dirty="0" smtClean="0"/>
            </a:br>
            <a:r>
              <a:rPr lang="en-US" sz="2400" dirty="0" smtClean="0">
                <a:solidFill>
                  <a:srgbClr val="FFFF00"/>
                </a:solidFill>
              </a:rPr>
              <a:t>Center Volume</a:t>
            </a:r>
            <a:endParaRPr lang="en-US" sz="24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0542083"/>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0.0036</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10,306)</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5" name="TextBox 14"/>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(2003-6/2008)</a:t>
            </a:r>
            <a:r>
              <a:rPr lang="en-US" sz="1800" dirty="0" smtClean="0"/>
              <a:t/>
            </a:r>
            <a:br>
              <a:rPr lang="en-US" sz="1800" dirty="0" smtClean="0"/>
            </a:br>
            <a:r>
              <a:rPr lang="en-US" sz="2400" dirty="0" smtClean="0"/>
              <a:t>Risk Factors For 5 Year Mortality with 95% Confidence Limits </a:t>
            </a:r>
            <a:br>
              <a:rPr lang="en-US" sz="2400" dirty="0" smtClean="0"/>
            </a:br>
            <a:r>
              <a:rPr lang="en-US" sz="2400" dirty="0" smtClean="0">
                <a:solidFill>
                  <a:srgbClr val="FFFF00"/>
                </a:solidFill>
              </a:rPr>
              <a:t>Recipient Pre-Transplant Bilirubin</a:t>
            </a:r>
            <a:endParaRPr lang="en-US" sz="24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66364114"/>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0.0109</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10,306)</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5" name="TextBox 14"/>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(2003-6/2008)</a:t>
            </a:r>
            <a:r>
              <a:rPr lang="en-US" sz="1800" dirty="0" smtClean="0"/>
              <a:t/>
            </a:r>
            <a:br>
              <a:rPr lang="en-US" sz="1800" dirty="0" smtClean="0"/>
            </a:br>
            <a:r>
              <a:rPr lang="en-US" sz="2400" dirty="0" smtClean="0"/>
              <a:t>Risk Factors For 5 Year Mortality with 95% Confidence Limits </a:t>
            </a:r>
            <a:br>
              <a:rPr lang="en-US" sz="2400" dirty="0" smtClean="0"/>
            </a:br>
            <a:r>
              <a:rPr lang="en-US" sz="2400" dirty="0" smtClean="0">
                <a:solidFill>
                  <a:srgbClr val="FFFF00"/>
                </a:solidFill>
              </a:rPr>
              <a:t>Recipient Pre-Transplant Creatinine</a:t>
            </a:r>
            <a:endParaRPr lang="en-US" sz="24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25819035"/>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10,306)</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5" name="TextBox 14"/>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r>
              <a:rPr lang="en-US" sz="2600" dirty="0" smtClean="0"/>
              <a:t>Adult Heart Transplants</a:t>
            </a:r>
            <a:r>
              <a:rPr lang="en-US" sz="2800" dirty="0" smtClean="0"/>
              <a:t/>
            </a:r>
            <a:br>
              <a:rPr lang="en-US" sz="2800" dirty="0" smtClean="0"/>
            </a:br>
            <a:r>
              <a:rPr lang="en-US" sz="2400" dirty="0" smtClean="0"/>
              <a:t>Donor and Recipient Characteristics</a:t>
            </a:r>
            <a:endParaRPr lang="en-US" sz="2000" dirty="0"/>
          </a:p>
        </p:txBody>
      </p:sp>
      <p:graphicFrame>
        <p:nvGraphicFramePr>
          <p:cNvPr id="8" name="Table 7"/>
          <p:cNvGraphicFramePr>
            <a:graphicFrameLocks noGrp="1"/>
          </p:cNvGraphicFramePr>
          <p:nvPr/>
        </p:nvGraphicFramePr>
        <p:xfrm>
          <a:off x="152400" y="1177120"/>
          <a:ext cx="8839200" cy="4461683"/>
        </p:xfrm>
        <a:graphic>
          <a:graphicData uri="http://schemas.openxmlformats.org/drawingml/2006/table">
            <a:tbl>
              <a:tblPr firstRow="1" bandRow="1">
                <a:tableStyleId>{7DF18680-E054-41AD-8BC1-D1AEF772440D}</a:tableStyleId>
              </a:tblPr>
              <a:tblGrid>
                <a:gridCol w="3124200"/>
                <a:gridCol w="1371600"/>
                <a:gridCol w="1524000"/>
                <a:gridCol w="1371600"/>
                <a:gridCol w="1447800"/>
              </a:tblGrid>
              <a:tr h="532241">
                <a:tc>
                  <a:txBody>
                    <a:bodyPr/>
                    <a:lstStyle/>
                    <a:p>
                      <a:endParaRPr lang="en-US"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00000"/>
                        </a:lnSpc>
                        <a:spcBef>
                          <a:spcPts val="0"/>
                        </a:spcBef>
                        <a:spcAft>
                          <a:spcPts val="0"/>
                        </a:spcAft>
                      </a:pPr>
                      <a:r>
                        <a:rPr lang="en-US" sz="1500" b="1" dirty="0" smtClean="0">
                          <a:solidFill>
                            <a:srgbClr val="FFFF00"/>
                          </a:solidFill>
                          <a:latin typeface="+mn-lt"/>
                          <a:ea typeface="Times New Roman"/>
                          <a:cs typeface="Verdana"/>
                        </a:rPr>
                        <a:t>1992-2000</a:t>
                      </a:r>
                    </a:p>
                    <a:p>
                      <a:pPr marL="0" marR="0" algn="ctr">
                        <a:lnSpc>
                          <a:spcPct val="100000"/>
                        </a:lnSpc>
                        <a:spcBef>
                          <a:spcPts val="0"/>
                        </a:spcBef>
                        <a:spcAft>
                          <a:spcPts val="0"/>
                        </a:spcAft>
                      </a:pPr>
                      <a:r>
                        <a:rPr lang="en-US" sz="1500" b="1" dirty="0" smtClean="0">
                          <a:solidFill>
                            <a:srgbClr val="FFFF00"/>
                          </a:solidFill>
                          <a:latin typeface="+mn-lt"/>
                          <a:ea typeface="Times New Roman"/>
                          <a:cs typeface="Verdana"/>
                        </a:rPr>
                        <a:t>(N = 37,538)</a:t>
                      </a:r>
                      <a:endParaRPr lang="en-US" sz="1500" dirty="0">
                        <a:solidFill>
                          <a:srgbClr val="FFFF00"/>
                        </a:solidFill>
                        <a:latin typeface="+mn-lt"/>
                        <a:ea typeface="Times New Roman"/>
                      </a:endParaRP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2001-2005</a:t>
                      </a:r>
                    </a:p>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(N </a:t>
                      </a:r>
                      <a:r>
                        <a:rPr lang="en-US" sz="1500" b="1" kern="1200" dirty="0">
                          <a:solidFill>
                            <a:srgbClr val="FFFF00"/>
                          </a:solidFill>
                          <a:latin typeface="+mn-lt"/>
                          <a:ea typeface="Times New Roman"/>
                          <a:cs typeface="Verdana"/>
                        </a:rPr>
                        <a:t>= </a:t>
                      </a:r>
                      <a:r>
                        <a:rPr lang="en-US" sz="1500" b="1" kern="1200" dirty="0" smtClean="0">
                          <a:solidFill>
                            <a:srgbClr val="FFFF00"/>
                          </a:solidFill>
                          <a:latin typeface="+mn-lt"/>
                          <a:ea typeface="Times New Roman"/>
                          <a:cs typeface="Verdana"/>
                        </a:rPr>
                        <a:t>17,249)</a:t>
                      </a:r>
                      <a:endParaRPr lang="en-US" sz="1500" b="1" kern="1200" dirty="0">
                        <a:solidFill>
                          <a:srgbClr val="FFFF00"/>
                        </a:solidFill>
                        <a:latin typeface="+mn-lt"/>
                        <a:ea typeface="Times New Roman"/>
                        <a:cs typeface="Verdana"/>
                      </a:endParaRP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2006-6/2013</a:t>
                      </a:r>
                    </a:p>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(N = 26,294)</a:t>
                      </a:r>
                      <a:endParaRPr lang="en-US" sz="1500" b="1" kern="1200" dirty="0">
                        <a:solidFill>
                          <a:srgbClr val="FFFF00"/>
                        </a:solidFill>
                        <a:latin typeface="+mn-lt"/>
                        <a:ea typeface="Times New Roman"/>
                        <a:cs typeface="Verdana"/>
                      </a:endParaRP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algn="ctr"/>
                      <a:r>
                        <a:rPr lang="en-US" sz="1500" dirty="0" smtClean="0">
                          <a:solidFill>
                            <a:srgbClr val="FFFF00"/>
                          </a:solidFill>
                        </a:rPr>
                        <a:t>p-value</a:t>
                      </a:r>
                      <a:endParaRPr lang="en-US" sz="1500" dirty="0">
                        <a:solidFill>
                          <a:srgbClr val="FFFF00"/>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2"/>
                    </a:solidFill>
                  </a:tcPr>
                </a:tc>
              </a:tr>
              <a:tr h="357222">
                <a:tc>
                  <a:txBody>
                    <a:bodyPr/>
                    <a:lstStyle/>
                    <a:p>
                      <a:pPr rtl="0" fontAlgn="t"/>
                      <a:r>
                        <a:rPr lang="en-US" sz="1300" b="1">
                          <a:solidFill>
                            <a:schemeClr val="tx1"/>
                          </a:solidFill>
                        </a:rPr>
                        <a:t>Diagnosis</a:t>
                      </a:r>
                      <a:endParaRPr lang="en-US">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45720" marR="45720" marT="0" marB="0" anchor="ctr">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45720" marR="45720" marT="0" marB="0" anchor="ctr">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45720" marR="45720" marT="0" marB="0" anchor="ctr">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45720" marR="45720" marT="0" marB="0" anchor="ctr">
                    <a:lnR w="28575" cap="flat" cmpd="sng" algn="ctr">
                      <a:solidFill>
                        <a:schemeClr val="tx1"/>
                      </a:solidFill>
                      <a:prstDash val="solid"/>
                      <a:round/>
                      <a:headEnd type="none" w="med" len="med"/>
                      <a:tailEnd type="none" w="med" len="med"/>
                    </a:lnR>
                    <a:solidFill>
                      <a:schemeClr val="bg2"/>
                    </a:solidFill>
                  </a:tcPr>
                </a:tc>
              </a:tr>
              <a:tr h="357222">
                <a:tc>
                  <a:txBody>
                    <a:bodyPr/>
                    <a:lstStyle/>
                    <a:p>
                      <a:pPr rtl="0" fontAlgn="t"/>
                      <a:r>
                        <a:rPr lang="en-US" sz="1300" b="1" dirty="0">
                          <a:solidFill>
                            <a:schemeClr val="tx1"/>
                          </a:solidFill>
                        </a:rPr>
                        <a:t>                     </a:t>
                      </a:r>
                      <a:r>
                        <a:rPr lang="en-US" sz="1300" b="1" dirty="0" smtClean="0">
                          <a:solidFill>
                            <a:schemeClr val="tx1"/>
                          </a:solidFill>
                        </a:rPr>
                        <a:t>Cardiomyopathy</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46.5%</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48.4%</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54.6%</a:t>
                      </a:r>
                      <a:endParaRPr lang="en-US" sz="1300" b="1">
                        <a:solidFill>
                          <a:schemeClr val="tx1"/>
                        </a:solidFill>
                        <a:latin typeface="+mn-lt"/>
                        <a:ea typeface="Times New Roman"/>
                      </a:endParaRPr>
                    </a:p>
                  </a:txBody>
                  <a:tcPr marL="42545" marR="42545" marT="0" marB="0" anchor="ctr">
                    <a:solidFill>
                      <a:schemeClr val="bg2"/>
                    </a:solidFill>
                  </a:tcPr>
                </a:tc>
                <a:tc rowSpan="6">
                  <a:txBody>
                    <a:bodyPr/>
                    <a:lstStyle/>
                    <a:p>
                      <a:pPr marL="0" marR="0" algn="ctr">
                        <a:lnSpc>
                          <a:spcPct val="115000"/>
                        </a:lnSpc>
                        <a:spcBef>
                          <a:spcPts val="400"/>
                        </a:spcBef>
                        <a:spcAft>
                          <a:spcPts val="400"/>
                        </a:spcAft>
                      </a:pPr>
                      <a:r>
                        <a:rPr lang="en-US" sz="1300" b="1" kern="1200" dirty="0" smtClean="0">
                          <a:solidFill>
                            <a:schemeClr val="tx1"/>
                          </a:solidFill>
                          <a:latin typeface="+mn-lt"/>
                          <a:ea typeface="+mn-ea"/>
                          <a:cs typeface="+mn-cs"/>
                        </a:rPr>
                        <a:t>&lt;0.0001</a:t>
                      </a:r>
                      <a:endParaRPr lang="en-US" sz="1300" b="1" dirty="0">
                        <a:solidFill>
                          <a:schemeClr val="tx1"/>
                        </a:solidFill>
                        <a:latin typeface="+mn-lt"/>
                        <a:ea typeface="Times New Roman"/>
                      </a:endParaRPr>
                    </a:p>
                  </a:txBody>
                  <a:tcPr marL="45720" marR="45720" marT="0" marB="0" anchor="ctr">
                    <a:lnR w="28575" cap="flat" cmpd="sng" algn="ctr">
                      <a:solidFill>
                        <a:schemeClr val="tx1"/>
                      </a:solidFill>
                      <a:prstDash val="solid"/>
                      <a:round/>
                      <a:headEnd type="none" w="med" len="med"/>
                      <a:tailEnd type="none" w="med" len="med"/>
                    </a:lnR>
                    <a:solidFill>
                      <a:schemeClr val="bg2"/>
                    </a:solidFill>
                  </a:tcPr>
                </a:tc>
              </a:tr>
              <a:tr h="357222">
                <a:tc>
                  <a:txBody>
                    <a:bodyPr/>
                    <a:lstStyle/>
                    <a:p>
                      <a:pPr rtl="0" fontAlgn="t"/>
                      <a:r>
                        <a:rPr lang="en-US" sz="1300" b="1" dirty="0" smtClean="0">
                          <a:solidFill>
                            <a:schemeClr val="tx1"/>
                          </a:solidFill>
                        </a:rPr>
                        <a:t>                     Coronary </a:t>
                      </a:r>
                      <a:r>
                        <a:rPr lang="en-US" sz="1300" b="1" dirty="0">
                          <a:solidFill>
                            <a:schemeClr val="tx1"/>
                          </a:solidFill>
                        </a:rPr>
                        <a:t>artery disease</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45.8%</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42.7%</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36.4%</a:t>
                      </a:r>
                      <a:endParaRPr lang="en-US" sz="1300" b="1">
                        <a:solidFill>
                          <a:schemeClr val="tx1"/>
                        </a:solidFill>
                        <a:latin typeface="+mn-lt"/>
                        <a:ea typeface="Times New Roman"/>
                      </a:endParaRPr>
                    </a:p>
                  </a:txBody>
                  <a:tcPr marL="42545" marR="42545" marT="0" marB="0" anchor="ctr">
                    <a:solidFill>
                      <a:schemeClr val="bg2"/>
                    </a:solid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45720" marR="45720" marT="0" marB="0" anchor="ctr">
                    <a:lnR w="28575" cap="flat" cmpd="sng" algn="ctr">
                      <a:solidFill>
                        <a:schemeClr val="tx1"/>
                      </a:solidFill>
                      <a:prstDash val="solid"/>
                      <a:round/>
                      <a:headEnd type="none" w="med" len="med"/>
                      <a:tailEnd type="none" w="med" len="med"/>
                    </a:lnR>
                    <a:solidFill>
                      <a:schemeClr val="bg2"/>
                    </a:solidFill>
                  </a:tcPr>
                </a:tc>
              </a:tr>
              <a:tr h="357222">
                <a:tc>
                  <a:txBody>
                    <a:bodyPr/>
                    <a:lstStyle/>
                    <a:p>
                      <a:pPr rtl="0" fontAlgn="t"/>
                      <a:r>
                        <a:rPr lang="en-US" sz="1300" b="1" dirty="0">
                          <a:solidFill>
                            <a:schemeClr val="tx1"/>
                          </a:solidFill>
                        </a:rPr>
                        <a:t>                     Valvular</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3.9%</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3.6%</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2.8%</a:t>
                      </a:r>
                      <a:endParaRPr lang="en-US" sz="1300" b="1">
                        <a:solidFill>
                          <a:schemeClr val="tx1"/>
                        </a:solidFill>
                        <a:latin typeface="+mn-lt"/>
                        <a:ea typeface="Times New Roman"/>
                      </a:endParaRPr>
                    </a:p>
                  </a:txBody>
                  <a:tcPr marL="42545" marR="42545" marT="0" marB="0" anchor="ctr">
                    <a:solidFill>
                      <a:schemeClr val="bg2"/>
                    </a:solid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57222">
                <a:tc>
                  <a:txBody>
                    <a:bodyPr/>
                    <a:lstStyle/>
                    <a:p>
                      <a:pPr rtl="0" fontAlgn="t"/>
                      <a:r>
                        <a:rPr lang="en-US" sz="1300" b="1" dirty="0">
                          <a:solidFill>
                            <a:schemeClr val="tx1"/>
                          </a:solidFill>
                        </a:rPr>
                        <a:t>                     </a:t>
                      </a:r>
                      <a:r>
                        <a:rPr lang="en-US" sz="1300" b="1" dirty="0" smtClean="0">
                          <a:solidFill>
                            <a:schemeClr val="tx1"/>
                          </a:solidFill>
                        </a:rPr>
                        <a:t>Retransplant</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1.9%</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2.2%</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2.5%</a:t>
                      </a:r>
                      <a:endParaRPr lang="en-US" sz="1300" b="1">
                        <a:solidFill>
                          <a:schemeClr val="tx1"/>
                        </a:solidFill>
                        <a:latin typeface="+mn-lt"/>
                        <a:ea typeface="Times New Roman"/>
                      </a:endParaRPr>
                    </a:p>
                  </a:txBody>
                  <a:tcPr marL="42545" marR="42545" marT="0" marB="0" anchor="ctr">
                    <a:solidFill>
                      <a:schemeClr val="bg2"/>
                    </a:solid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57222">
                <a:tc>
                  <a:txBody>
                    <a:bodyPr/>
                    <a:lstStyle/>
                    <a:p>
                      <a:pPr rtl="0" fontAlgn="t"/>
                      <a:r>
                        <a:rPr lang="en-US" sz="1300" b="1">
                          <a:solidFill>
                            <a:schemeClr val="tx1"/>
                          </a:solidFill>
                        </a:rPr>
                        <a:t>                     Congenital</a:t>
                      </a:r>
                      <a:endParaRPr lang="en-US">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1.8%</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2.7%</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3.1%</a:t>
                      </a:r>
                      <a:endParaRPr lang="en-US" sz="1300" b="1">
                        <a:solidFill>
                          <a:schemeClr val="tx1"/>
                        </a:solidFill>
                        <a:latin typeface="+mn-lt"/>
                        <a:ea typeface="Times New Roman"/>
                      </a:endParaRPr>
                    </a:p>
                  </a:txBody>
                  <a:tcPr marL="42545" marR="42545" marT="0" marB="0" anchor="ctr">
                    <a:solidFill>
                      <a:schemeClr val="bg2"/>
                    </a:solid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57222">
                <a:tc>
                  <a:txBody>
                    <a:bodyPr/>
                    <a:lstStyle/>
                    <a:p>
                      <a:pPr rtl="0" fontAlgn="t"/>
                      <a:r>
                        <a:rPr lang="en-US" sz="1300" b="1" dirty="0">
                          <a:solidFill>
                            <a:schemeClr val="tx1"/>
                          </a:solidFill>
                        </a:rPr>
                        <a:t>                     Other causes</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0.2%</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0.3%</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0.6%</a:t>
                      </a:r>
                      <a:endParaRPr lang="en-US" sz="1300" b="1" dirty="0">
                        <a:solidFill>
                          <a:schemeClr val="tx1"/>
                        </a:solidFill>
                        <a:latin typeface="+mn-lt"/>
                        <a:ea typeface="Times New Roman"/>
                      </a:endParaRPr>
                    </a:p>
                  </a:txBody>
                  <a:tcPr marL="42545" marR="42545" marT="0" marB="0" anchor="ctr">
                    <a:solidFill>
                      <a:schemeClr val="bg2"/>
                    </a:solid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57222">
                <a:tc>
                  <a:txBody>
                    <a:bodyPr/>
                    <a:lstStyle/>
                    <a:p>
                      <a:pPr rtl="0" fontAlgn="t"/>
                      <a:r>
                        <a:rPr lang="en-US" sz="1300" b="1">
                          <a:solidFill>
                            <a:schemeClr val="tx1"/>
                          </a:solidFill>
                        </a:rPr>
                        <a:t>Donor cause of death</a:t>
                      </a:r>
                      <a:endParaRPr lang="en-US">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400"/>
                        </a:spcBef>
                        <a:spcAft>
                          <a:spcPts val="400"/>
                        </a:spcAft>
                      </a:pPr>
                      <a:endParaRPr lang="en-US" sz="1300" b="1">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57222">
                <a:tc>
                  <a:txBody>
                    <a:bodyPr/>
                    <a:lstStyle/>
                    <a:p>
                      <a:pPr rtl="0" fontAlgn="t"/>
                      <a:r>
                        <a:rPr lang="en-US" sz="1300" b="1" dirty="0">
                          <a:solidFill>
                            <a:schemeClr val="tx1"/>
                          </a:solidFill>
                        </a:rPr>
                        <a:t>                     Head trauma</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45.5%</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53.9%</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45.3%</a:t>
                      </a:r>
                      <a:endParaRPr lang="en-US" sz="1300" b="1" dirty="0">
                        <a:solidFill>
                          <a:schemeClr val="tx1"/>
                        </a:solidFill>
                        <a:latin typeface="+mn-lt"/>
                        <a:ea typeface="Times New Roman"/>
                      </a:endParaRPr>
                    </a:p>
                  </a:txBody>
                  <a:tcPr marL="42545" marR="42545" marT="0" marB="0" anchor="ctr">
                    <a:solidFill>
                      <a:schemeClr val="bg2"/>
                    </a:solidFill>
                  </a:tcPr>
                </a:tc>
                <a:tc rowSpan="3">
                  <a:txBody>
                    <a:bodyPr/>
                    <a:lstStyle/>
                    <a:p>
                      <a:pPr marL="0" marR="0" algn="ctr">
                        <a:lnSpc>
                          <a:spcPct val="115000"/>
                        </a:lnSpc>
                        <a:spcBef>
                          <a:spcPts val="400"/>
                        </a:spcBef>
                        <a:spcAft>
                          <a:spcPts val="400"/>
                        </a:spcAft>
                      </a:pPr>
                      <a:r>
                        <a:rPr lang="en-US" sz="1300" b="1" kern="1200" dirty="0" smtClean="0">
                          <a:solidFill>
                            <a:schemeClr val="tx1"/>
                          </a:solidFill>
                          <a:latin typeface="+mn-lt"/>
                          <a:ea typeface="+mn-ea"/>
                          <a:cs typeface="+mn-cs"/>
                        </a:rPr>
                        <a:t>&lt;0.0001</a:t>
                      </a: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2"/>
                    </a:solidFill>
                  </a:tcPr>
                </a:tc>
              </a:tr>
              <a:tr h="357222">
                <a:tc>
                  <a:txBody>
                    <a:bodyPr/>
                    <a:lstStyle/>
                    <a:p>
                      <a:pPr rtl="0" fontAlgn="t"/>
                      <a:r>
                        <a:rPr lang="en-US" sz="1300" b="1" dirty="0">
                          <a:solidFill>
                            <a:schemeClr val="tx1"/>
                          </a:solidFill>
                        </a:rPr>
                        <a:t>                     Stroke</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28.7%</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32.5%</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24.4%</a:t>
                      </a:r>
                      <a:endParaRPr lang="en-US" sz="1300" b="1" dirty="0">
                        <a:solidFill>
                          <a:schemeClr val="tx1"/>
                        </a:solidFill>
                        <a:latin typeface="+mn-lt"/>
                        <a:ea typeface="Times New Roman"/>
                      </a:endParaRPr>
                    </a:p>
                  </a:txBody>
                  <a:tcPr marL="42545" marR="42545" marT="0" marB="0" anchor="ctr">
                    <a:solidFill>
                      <a:schemeClr val="bg2"/>
                    </a:solid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57222">
                <a:tc>
                  <a:txBody>
                    <a:bodyPr/>
                    <a:lstStyle/>
                    <a:p>
                      <a:pPr rtl="0" fontAlgn="t"/>
                      <a:r>
                        <a:rPr lang="en-US" sz="1300" b="1" dirty="0">
                          <a:solidFill>
                            <a:schemeClr val="tx1"/>
                          </a:solidFill>
                        </a:rPr>
                        <a:t>                     Other</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25.8%</a:t>
                      </a:r>
                      <a:endParaRPr lang="en-US" sz="1300" b="1">
                        <a:solidFill>
                          <a:schemeClr val="tx1"/>
                        </a:solidFill>
                        <a:latin typeface="+mn-lt"/>
                        <a:ea typeface="Times New Roman"/>
                      </a:endParaRPr>
                    </a:p>
                  </a:txBody>
                  <a:tcPr marL="42545" marR="42545"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13.5%</a:t>
                      </a:r>
                      <a:endParaRPr lang="en-US" sz="1300" b="1">
                        <a:solidFill>
                          <a:schemeClr val="tx1"/>
                        </a:solidFill>
                        <a:latin typeface="+mn-lt"/>
                        <a:ea typeface="Times New Roman"/>
                      </a:endParaRPr>
                    </a:p>
                  </a:txBody>
                  <a:tcPr marL="42545" marR="42545"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30.3%</a:t>
                      </a:r>
                      <a:endParaRPr lang="en-US" sz="1300" b="1" dirty="0">
                        <a:solidFill>
                          <a:schemeClr val="tx1"/>
                        </a:solidFill>
                        <a:latin typeface="+mn-lt"/>
                        <a:ea typeface="Times New Roman"/>
                      </a:endParaRPr>
                    </a:p>
                  </a:txBody>
                  <a:tcPr marL="42545" marR="42545" marT="0" marB="0" anchor="ctr">
                    <a:lnB w="28575" cap="flat" cmpd="sng" algn="ctr">
                      <a:solidFill>
                        <a:schemeClr val="tx1"/>
                      </a:solidFill>
                      <a:prstDash val="solid"/>
                      <a:round/>
                      <a:headEnd type="none" w="med" len="med"/>
                      <a:tailEnd type="none" w="med" len="med"/>
                    </a:lnB>
                    <a:solidFill>
                      <a:schemeClr val="bg2"/>
                    </a:solid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2"/>
                    </a:solidFill>
                  </a:tcPr>
                </a:tc>
              </a:tr>
            </a:tbl>
          </a:graphicData>
        </a:graphic>
      </p:graphicFrame>
      <p:sp>
        <p:nvSpPr>
          <p:cNvPr id="14" name="TextBox 13"/>
          <p:cNvSpPr txBox="1"/>
          <p:nvPr/>
        </p:nvSpPr>
        <p:spPr>
          <a:xfrm>
            <a:off x="533400" y="5791200"/>
            <a:ext cx="1143000" cy="292388"/>
          </a:xfrm>
          <a:prstGeom prst="rect">
            <a:avLst/>
          </a:prstGeom>
          <a:noFill/>
        </p:spPr>
        <p:txBody>
          <a:bodyPr wrap="square" rtlCol="0">
            <a:spAutoFit/>
          </a:bodyPr>
          <a:lstStyle/>
          <a:p>
            <a:pPr algn="ctr"/>
            <a:r>
              <a:rPr lang="en-US" sz="1300" b="1" dirty="0" smtClean="0">
                <a:solidFill>
                  <a:srgbClr val="FFFF00"/>
                </a:solidFill>
              </a:rPr>
              <a:t>(Cont’d)</a:t>
            </a:r>
            <a:endParaRPr lang="en-US" sz="1300" dirty="0" smtClean="0">
              <a:solidFill>
                <a:srgbClr val="FFFF00"/>
              </a:solidFill>
            </a:endParaRPr>
          </a:p>
        </p:txBody>
      </p:sp>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2" name="TextBox 11"/>
          <p:cNvSpPr txBox="1"/>
          <p:nvPr/>
        </p:nvSpPr>
        <p:spPr>
          <a:xfrm>
            <a:off x="4800600" y="6174091"/>
            <a:ext cx="4191000" cy="646331"/>
          </a:xfrm>
          <a:prstGeom prst="rect">
            <a:avLst/>
          </a:prstGeom>
          <a:noFill/>
        </p:spPr>
        <p:txBody>
          <a:bodyPr wrap="square" lIns="0" rIns="0" rtlCol="0">
            <a:spAutoFit/>
          </a:bodyPr>
          <a:lstStyle/>
          <a:p>
            <a:r>
              <a:rPr lang="en-US" sz="1200" b="1" dirty="0" smtClean="0">
                <a:solidFill>
                  <a:srgbClr val="FFFF00"/>
                </a:solidFill>
              </a:rPr>
              <a:t>For some retransplants diagnosis other than retransplant is reported, so the total percentage of retransplants may be greater.</a:t>
            </a:r>
            <a:endParaRPr lang="en-US" sz="1200" b="1" dirty="0">
              <a:solidFill>
                <a:srgbClr val="FFFF00"/>
              </a:solidFill>
            </a:endParaRPr>
          </a:p>
        </p:txBody>
      </p:sp>
      <p:sp>
        <p:nvSpPr>
          <p:cNvPr id="10" name="TextBox 9"/>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(2003-6/2008)</a:t>
            </a:r>
            <a:r>
              <a:rPr lang="en-US" sz="1800" dirty="0" smtClean="0"/>
              <a:t/>
            </a:r>
            <a:br>
              <a:rPr lang="en-US" sz="1800" dirty="0" smtClean="0"/>
            </a:br>
            <a:r>
              <a:rPr lang="en-US" sz="2400" dirty="0" smtClean="0"/>
              <a:t>Risk Factors For 5 Year Mortality with 95% Confidence Limits </a:t>
            </a:r>
            <a:br>
              <a:rPr lang="en-US" sz="2400" dirty="0" smtClean="0"/>
            </a:br>
            <a:r>
              <a:rPr lang="en-US" sz="2400" dirty="0" smtClean="0">
                <a:solidFill>
                  <a:srgbClr val="FFFF00"/>
                </a:solidFill>
              </a:rPr>
              <a:t>Recipient Most Recent Class I PRA (%)</a:t>
            </a:r>
            <a:endParaRPr lang="en-US" sz="24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84105657"/>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10,306)</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5" name="TextBox 14"/>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extLst>
      <p:ext uri="{BB962C8B-B14F-4D97-AF65-F5344CB8AC3E}">
        <p14:creationId xmlns:p14="http://schemas.microsoft.com/office/powerpoint/2010/main" val="1614168205"/>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(2003-6/2008)</a:t>
            </a:r>
            <a:r>
              <a:rPr lang="en-US" sz="1800" dirty="0" smtClean="0"/>
              <a:t/>
            </a:r>
            <a:br>
              <a:rPr lang="en-US" sz="1800" dirty="0" smtClean="0"/>
            </a:br>
            <a:r>
              <a:rPr lang="en-US" sz="2400" dirty="0" smtClean="0"/>
              <a:t>Risk Factors For 5 Year Mortality with 95% Confidence Limits </a:t>
            </a:r>
            <a:br>
              <a:rPr lang="en-US" sz="2400" dirty="0" smtClean="0"/>
            </a:br>
            <a:r>
              <a:rPr lang="en-US" sz="2400" dirty="0" smtClean="0">
                <a:solidFill>
                  <a:srgbClr val="FFFF00"/>
                </a:solidFill>
              </a:rPr>
              <a:t>Transpulmonary Pressure Gradient (TPG)</a:t>
            </a:r>
            <a:endParaRPr lang="en-US" sz="24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05709945"/>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0.0024</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10,306)</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5" name="TextBox 14"/>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sz="2800" dirty="0" smtClean="0"/>
              <a:t>ADULT HEART TRANSPLANTS </a:t>
            </a:r>
            <a:r>
              <a:rPr lang="en-US" sz="2000" dirty="0" smtClean="0"/>
              <a:t>(2003-6/2008)</a:t>
            </a:r>
            <a:br>
              <a:rPr lang="en-US" sz="2000" dirty="0" smtClean="0"/>
            </a:br>
            <a:r>
              <a:rPr lang="en-US" sz="2400" dirty="0" smtClean="0"/>
              <a:t>Risk Factors For 5 Year Mortality</a:t>
            </a:r>
            <a:br>
              <a:rPr lang="en-US" sz="2400" dirty="0" smtClean="0"/>
            </a:br>
            <a:r>
              <a:rPr lang="en-US" sz="2400" dirty="0" smtClean="0"/>
              <a:t>Conditional on Survival to 1 Year </a:t>
            </a:r>
            <a:endParaRPr lang="en-US" sz="2400" dirty="0"/>
          </a:p>
        </p:txBody>
      </p:sp>
      <p:sp>
        <p:nvSpPr>
          <p:cNvPr id="9" name="TextBox 8"/>
          <p:cNvSpPr txBox="1"/>
          <p:nvPr/>
        </p:nvSpPr>
        <p:spPr>
          <a:xfrm>
            <a:off x="6908800" y="6196013"/>
            <a:ext cx="1828800" cy="461665"/>
          </a:xfrm>
          <a:prstGeom prst="rect">
            <a:avLst/>
          </a:prstGeom>
          <a:noFill/>
        </p:spPr>
        <p:txBody>
          <a:bodyPr wrap="square" rtlCol="0">
            <a:spAutoFit/>
          </a:bodyPr>
          <a:lstStyle/>
          <a:p>
            <a:pPr algn="ctr"/>
            <a:r>
              <a:rPr lang="en-US" sz="2400" b="1" dirty="0" smtClean="0">
                <a:solidFill>
                  <a:srgbClr val="FFFF00"/>
                </a:solidFill>
              </a:rPr>
              <a:t>N = 8,777</a:t>
            </a:r>
            <a:endParaRPr lang="en-US" sz="2400" b="1"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grpSp>
        <p:nvGrpSpPr>
          <p:cNvPr id="11" name="Group 10"/>
          <p:cNvGrpSpPr/>
          <p:nvPr/>
        </p:nvGrpSpPr>
        <p:grpSpPr>
          <a:xfrm>
            <a:off x="2" y="6146792"/>
            <a:ext cx="4715932" cy="711201"/>
            <a:chOff x="1" y="6067776"/>
            <a:chExt cx="4952999" cy="790224"/>
          </a:xfrm>
        </p:grpSpPr>
        <p:pic>
          <p:nvPicPr>
            <p:cNvPr id="13" name="Picture 12"/>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3" name="Rectangle 2"/>
          <p:cNvSpPr>
            <a:spLocks noChangeArrowheads="1"/>
          </p:cNvSpPr>
          <p:nvPr/>
        </p:nvSpPr>
        <p:spPr bwMode="auto">
          <a:xfrm>
            <a:off x="0" y="0"/>
            <a:ext cx="9144000" cy="0"/>
          </a:xfrm>
          <a:prstGeom prst="rect">
            <a:avLst/>
          </a:prstGeom>
          <a:solidFill>
            <a:srgbClr val="FAFB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
            </a:r>
            <a:br>
              <a:rPr kumimoji="0" 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b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1300462"/>
            <a:ext cx="6461773" cy="484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800" dirty="0" smtClean="0"/>
              <a:t>ADULT HEART TRANSPLANTS </a:t>
            </a:r>
            <a:r>
              <a:rPr lang="en-US" sz="2000" dirty="0" smtClean="0"/>
              <a:t>(2003-6/2008)</a:t>
            </a:r>
            <a:br>
              <a:rPr lang="en-US" sz="2000" dirty="0" smtClean="0"/>
            </a:br>
            <a:r>
              <a:rPr lang="en-US" sz="2400" dirty="0" smtClean="0"/>
              <a:t>Risk Factors For 5 Year Mortality</a:t>
            </a:r>
            <a:br>
              <a:rPr lang="en-US" sz="2400" dirty="0" smtClean="0"/>
            </a:br>
            <a:r>
              <a:rPr lang="en-US" sz="2400" dirty="0" smtClean="0"/>
              <a:t>Conditional on Survival to 1 Year </a:t>
            </a:r>
            <a:endParaRPr lang="en-US" sz="24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459041429"/>
              </p:ext>
            </p:extLst>
          </p:nvPr>
        </p:nvGraphicFramePr>
        <p:xfrm>
          <a:off x="338863" y="1905000"/>
          <a:ext cx="8572500" cy="1788905"/>
        </p:xfrm>
        <a:graphic>
          <a:graphicData uri="http://schemas.openxmlformats.org/drawingml/2006/table">
            <a:tbl>
              <a:tblPr firstRow="1" bandRow="1">
                <a:tableStyleId>{C083E6E3-FA7D-4D7B-A595-EF9225AFEA82}</a:tableStyleId>
              </a:tblPr>
              <a:tblGrid>
                <a:gridCol w="4381500"/>
                <a:gridCol w="41910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smtClean="0"/>
                        <a:t>Difference in donor and recipient </a:t>
                      </a:r>
                      <a:r>
                        <a:rPr lang="en-US" sz="1800" b="1" baseline="0" dirty="0" smtClean="0"/>
                        <a:t>age</a:t>
                      </a:r>
                      <a:endParaRPr lang="en-US" sz="1800" b="1" dirty="0"/>
                    </a:p>
                  </a:txBody>
                  <a:tcPr marL="45720" marR="0" marT="0" marB="0">
                    <a:lnL>
                      <a:noFill/>
                    </a:lnL>
                    <a:lnT w="12700" cap="flat" cmpd="sng" algn="ctr">
                      <a:noFill/>
                      <a:prstDash val="solid"/>
                      <a:round/>
                      <a:headEnd type="none" w="med" len="med"/>
                      <a:tailEnd type="none" w="med" len="med"/>
                    </a:lnT>
                    <a:lnB>
                      <a:noFill/>
                    </a:lnB>
                    <a:solidFill>
                      <a:schemeClr val="bg2"/>
                    </a:solidFill>
                  </a:tcPr>
                </a:tc>
                <a:tc>
                  <a:txBody>
                    <a:bodyPr/>
                    <a:lstStyle/>
                    <a:p>
                      <a:pPr rtl="0" fontAlgn="t"/>
                      <a:r>
                        <a:rPr lang="en-US" sz="1800" b="1" dirty="0" smtClean="0"/>
                        <a:t>Recipient height</a:t>
                      </a:r>
                      <a:endParaRPr lang="en-US" sz="1800" b="1" dirty="0"/>
                    </a:p>
                  </a:txBody>
                  <a:tcPr marL="45720" marR="0" marT="0" marB="0">
                    <a:lnT w="12700" cap="flat" cmpd="sng" algn="ctr">
                      <a:noFill/>
                      <a:prstDash val="solid"/>
                      <a:round/>
                      <a:headEnd type="none" w="med" len="med"/>
                      <a:tailEnd type="none" w="med" len="med"/>
                    </a:lnT>
                    <a:lnB>
                      <a:noFill/>
                    </a:lnB>
                    <a:solidFill>
                      <a:schemeClr val="bg2"/>
                    </a:solidFill>
                  </a:tcPr>
                </a:tc>
              </a:tr>
              <a:tr h="5533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Recipient </a:t>
                      </a:r>
                      <a:r>
                        <a:rPr lang="en-US" sz="1800" b="1" baseline="0" dirty="0" smtClean="0"/>
                        <a:t>pre-transplant creatinine</a:t>
                      </a:r>
                      <a:endParaRPr lang="en-US" sz="1800" b="1" dirty="0" smtClean="0"/>
                    </a:p>
                    <a:p>
                      <a:endParaRPr lang="en-US" b="1" dirty="0"/>
                    </a:p>
                  </a:txBody>
                  <a:tcPr marL="45720" marR="0" marT="0" marB="0">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txBody>
                  <a:tcPr marL="45720" marR="0" marT="0" marB="0">
                    <a:lnL>
                      <a:noFill/>
                    </a:lnL>
                    <a:lnR>
                      <a:noFill/>
                    </a:lnR>
                    <a:lnT>
                      <a:noFill/>
                    </a:lnT>
                    <a:lnB w="12700" cmpd="sng">
                      <a:noFill/>
                    </a:lnB>
                    <a:lnTlToBr w="12700" cmpd="sng">
                      <a:noFill/>
                      <a:prstDash val="solid"/>
                    </a:lnTlToBr>
                    <a:lnBlToTr w="12700" cmpd="sng">
                      <a:noFill/>
                      <a:prstDash val="solid"/>
                    </a:lnBlToTr>
                    <a:solidFill>
                      <a:schemeClr val="bg2"/>
                    </a:solidFill>
                  </a:tcPr>
                </a:tc>
              </a:tr>
            </a:tbl>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1" name="TextBox 1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3" name="TextBox 12"/>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400" dirty="0" smtClean="0"/>
              <a:t>ADULT HEART TRANSPLANTS </a:t>
            </a:r>
            <a:r>
              <a:rPr lang="en-US" sz="1800" dirty="0" smtClean="0"/>
              <a:t>(2003-6/2008)</a:t>
            </a:r>
            <a:r>
              <a:rPr lang="en-US" sz="1600" dirty="0" smtClean="0"/>
              <a:t/>
            </a:r>
            <a:br>
              <a:rPr lang="en-US" sz="1600" dirty="0" smtClean="0"/>
            </a:br>
            <a:r>
              <a:rPr lang="en-US" sz="2000" dirty="0" smtClean="0"/>
              <a:t>Risk Factors For 5 Year Mortality with 95% Confidence Limits</a:t>
            </a:r>
            <a:br>
              <a:rPr lang="en-US" sz="2000" dirty="0" smtClean="0"/>
            </a:br>
            <a:r>
              <a:rPr lang="en-US" sz="2000" dirty="0" smtClean="0"/>
              <a:t>Conditional on Survival to 1 Year </a:t>
            </a:r>
            <a:br>
              <a:rPr lang="en-US" sz="2000" dirty="0" smtClean="0"/>
            </a:br>
            <a:r>
              <a:rPr lang="en-US" sz="2000" dirty="0" smtClean="0">
                <a:solidFill>
                  <a:srgbClr val="FFFF00"/>
                </a:solidFill>
              </a:rPr>
              <a:t>Donor Age - Recipient Age</a:t>
            </a:r>
            <a:endParaRPr lang="en-US" sz="20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95483817"/>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943600" y="47244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4" name="TextBox 13"/>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8,777)</a:t>
            </a:r>
            <a:endParaRPr lang="en-US" sz="2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5" name="TextBox 14"/>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400" dirty="0" smtClean="0"/>
              <a:t>ADULT HEART TRANSPLANTS </a:t>
            </a:r>
            <a:r>
              <a:rPr lang="en-US" sz="1800" dirty="0" smtClean="0"/>
              <a:t>(2003-6/2008)</a:t>
            </a:r>
            <a:r>
              <a:rPr lang="en-US" sz="1600" dirty="0" smtClean="0"/>
              <a:t/>
            </a:r>
            <a:br>
              <a:rPr lang="en-US" sz="1600" dirty="0" smtClean="0"/>
            </a:br>
            <a:r>
              <a:rPr lang="en-US" sz="2000" dirty="0" smtClean="0"/>
              <a:t>Risk Factors For 5 Year Mortality with 95% Confidence Limits</a:t>
            </a:r>
            <a:br>
              <a:rPr lang="en-US" sz="2000" dirty="0" smtClean="0"/>
            </a:br>
            <a:r>
              <a:rPr lang="en-US" sz="2000" dirty="0" smtClean="0"/>
              <a:t>Conditional on Survival to 1 Year  </a:t>
            </a:r>
            <a:br>
              <a:rPr lang="en-US" sz="2000" dirty="0" smtClean="0"/>
            </a:br>
            <a:r>
              <a:rPr lang="en-US" sz="2000" dirty="0" smtClean="0">
                <a:solidFill>
                  <a:srgbClr val="FFFF00"/>
                </a:solidFill>
              </a:rPr>
              <a:t>Recipient Height</a:t>
            </a:r>
            <a:endParaRPr lang="en-US" sz="20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05153498"/>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934200" y="4495800"/>
            <a:ext cx="1828800" cy="323165"/>
          </a:xfrm>
          <a:prstGeom prst="rect">
            <a:avLst/>
          </a:prstGeom>
          <a:noFill/>
        </p:spPr>
        <p:txBody>
          <a:bodyPr wrap="square" rtlCol="0">
            <a:spAutoFit/>
          </a:bodyPr>
          <a:lstStyle/>
          <a:p>
            <a:r>
              <a:rPr lang="en-US" sz="1500" b="1" dirty="0" smtClean="0">
                <a:solidFill>
                  <a:srgbClr val="FFFF00"/>
                </a:solidFill>
              </a:rPr>
              <a:t>p = 0.0474</a:t>
            </a:r>
            <a:endParaRPr lang="en-US" sz="1500" b="1" dirty="0">
              <a:solidFill>
                <a:srgbClr val="FFFF00"/>
              </a:solidFill>
            </a:endParaRPr>
          </a:p>
        </p:txBody>
      </p:sp>
      <p:sp>
        <p:nvSpPr>
          <p:cNvPr id="10" name="TextBox 9"/>
          <p:cNvSpPr txBox="1"/>
          <p:nvPr/>
        </p:nvSpPr>
        <p:spPr>
          <a:xfrm>
            <a:off x="6477000" y="6396335"/>
            <a:ext cx="1981200" cy="461665"/>
          </a:xfrm>
          <a:prstGeom prst="rect">
            <a:avLst/>
          </a:prstGeom>
          <a:noFill/>
        </p:spPr>
        <p:txBody>
          <a:bodyPr wrap="square" rtlCol="0">
            <a:spAutoFit/>
          </a:bodyPr>
          <a:lstStyle/>
          <a:p>
            <a:pPr algn="ctr"/>
            <a:r>
              <a:rPr lang="en-US" sz="2400" b="1" dirty="0" smtClean="0">
                <a:solidFill>
                  <a:srgbClr val="FFFF00"/>
                </a:solidFill>
              </a:rPr>
              <a:t>(N = 8,777)</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5" name="TextBox 14"/>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400" dirty="0" smtClean="0"/>
              <a:t>ADULT HEART TRANSPLANTS </a:t>
            </a:r>
            <a:r>
              <a:rPr lang="en-US" sz="1800" dirty="0" smtClean="0"/>
              <a:t>(2003-6/2008)</a:t>
            </a:r>
            <a:r>
              <a:rPr lang="en-US" sz="1600" dirty="0" smtClean="0"/>
              <a:t/>
            </a:r>
            <a:br>
              <a:rPr lang="en-US" sz="1600" dirty="0" smtClean="0"/>
            </a:br>
            <a:r>
              <a:rPr lang="en-US" sz="2000" dirty="0" smtClean="0"/>
              <a:t>Risk Factors For 5 Year Mortality with 95% Confidence Limits</a:t>
            </a:r>
            <a:br>
              <a:rPr lang="en-US" sz="2000" dirty="0" smtClean="0"/>
            </a:br>
            <a:r>
              <a:rPr lang="en-US" sz="2000" dirty="0" smtClean="0"/>
              <a:t>Conditional on Survival to 1 Year  </a:t>
            </a:r>
            <a:br>
              <a:rPr lang="en-US" sz="2000" dirty="0" smtClean="0"/>
            </a:br>
            <a:r>
              <a:rPr lang="en-US" sz="2000" dirty="0" smtClean="0">
                <a:solidFill>
                  <a:srgbClr val="FFFF00"/>
                </a:solidFill>
              </a:rPr>
              <a:t>Recipient Pre-Transplant Creatinine</a:t>
            </a:r>
            <a:endParaRPr lang="en-US" sz="20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19583060"/>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0.0398</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8,777)</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5" name="TextBox 14"/>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ADULT HEART TRANSPLANTS </a:t>
            </a:r>
            <a:r>
              <a:rPr lang="en-US" sz="2000" dirty="0" smtClean="0"/>
              <a:t>(1998-6/2003)</a:t>
            </a:r>
            <a:br>
              <a:rPr lang="en-US" sz="2000" dirty="0" smtClean="0"/>
            </a:br>
            <a:r>
              <a:rPr lang="en-US" sz="2400" dirty="0" smtClean="0"/>
              <a:t>Risk Factors For 10 Year Mortality</a:t>
            </a:r>
            <a:endParaRPr lang="en-US" sz="2400" dirty="0"/>
          </a:p>
        </p:txBody>
      </p:sp>
      <p:sp>
        <p:nvSpPr>
          <p:cNvPr id="9" name="TextBox 8"/>
          <p:cNvSpPr txBox="1"/>
          <p:nvPr/>
        </p:nvSpPr>
        <p:spPr>
          <a:xfrm>
            <a:off x="7010400" y="6396335"/>
            <a:ext cx="1828800" cy="461665"/>
          </a:xfrm>
          <a:prstGeom prst="rect">
            <a:avLst/>
          </a:prstGeom>
          <a:noFill/>
        </p:spPr>
        <p:txBody>
          <a:bodyPr wrap="square" rtlCol="0">
            <a:spAutoFit/>
          </a:bodyPr>
          <a:lstStyle/>
          <a:p>
            <a:pPr algn="ctr"/>
            <a:r>
              <a:rPr lang="en-US" sz="2400" b="1" dirty="0" smtClean="0">
                <a:solidFill>
                  <a:srgbClr val="FFFF00"/>
                </a:solidFill>
              </a:rPr>
              <a:t>N = 11,641</a:t>
            </a:r>
            <a:endParaRPr lang="en-US" sz="2400" b="1"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grpSp>
        <p:nvGrpSpPr>
          <p:cNvPr id="11" name="Group 10"/>
          <p:cNvGrpSpPr/>
          <p:nvPr/>
        </p:nvGrpSpPr>
        <p:grpSpPr>
          <a:xfrm>
            <a:off x="2" y="6146792"/>
            <a:ext cx="4715932" cy="711201"/>
            <a:chOff x="1" y="6067776"/>
            <a:chExt cx="4952999" cy="790224"/>
          </a:xfrm>
        </p:grpSpPr>
        <p:pic>
          <p:nvPicPr>
            <p:cNvPr id="13" name="Picture 12"/>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900" y="1134869"/>
            <a:ext cx="6667500" cy="499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ADULT HEART TRANSPLANTS </a:t>
            </a:r>
            <a:r>
              <a:rPr lang="en-US" sz="2000" dirty="0" smtClean="0"/>
              <a:t>(1998-6/2003)</a:t>
            </a:r>
            <a:br>
              <a:rPr lang="en-US" sz="2000" dirty="0" smtClean="0"/>
            </a:br>
            <a:r>
              <a:rPr lang="en-US" sz="2400" dirty="0" smtClean="0"/>
              <a:t>Risk Factors For 10 Year Mortality</a:t>
            </a:r>
            <a:endParaRPr lang="en-US" sz="24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811150557"/>
              </p:ext>
            </p:extLst>
          </p:nvPr>
        </p:nvGraphicFramePr>
        <p:xfrm>
          <a:off x="304800" y="1676400"/>
          <a:ext cx="8305800" cy="2895601"/>
        </p:xfrm>
        <a:graphic>
          <a:graphicData uri="http://schemas.openxmlformats.org/drawingml/2006/table">
            <a:tbl>
              <a:tblPr firstRow="1" bandRow="1">
                <a:tableStyleId>{C083E6E3-FA7D-4D7B-A595-EF9225AFEA82}</a:tableStyleId>
              </a:tblPr>
              <a:tblGrid>
                <a:gridCol w="4114800"/>
                <a:gridCol w="41910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smtClean="0"/>
                        <a:t>Recipient</a:t>
                      </a:r>
                      <a:r>
                        <a:rPr lang="en-US" sz="1800" b="1" baseline="0" dirty="0" smtClean="0"/>
                        <a:t> age</a:t>
                      </a:r>
                      <a:endParaRPr lang="en-US" sz="1800" b="1" dirty="0"/>
                    </a:p>
                  </a:txBody>
                  <a:tcPr marL="45720" marR="0" marT="0" marB="0">
                    <a:lnL>
                      <a:noFill/>
                    </a:lnL>
                    <a:lnT w="12700" cap="flat" cmpd="sng" algn="ctr">
                      <a:noFill/>
                      <a:prstDash val="solid"/>
                      <a:round/>
                      <a:headEnd type="none" w="med" len="med"/>
                      <a:tailEnd type="none" w="med" len="med"/>
                    </a:lnT>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Ischemia</a:t>
                      </a:r>
                      <a:r>
                        <a:rPr lang="en-US" sz="1800" b="1" baseline="0" dirty="0" smtClean="0"/>
                        <a:t> time</a:t>
                      </a:r>
                      <a:endParaRPr lang="en-US" sz="1800" b="1" dirty="0" smtClean="0"/>
                    </a:p>
                  </a:txBody>
                  <a:tcPr marL="45720" marR="0" marT="0" marB="0">
                    <a:lnT w="12700" cap="flat" cmpd="sng" algn="ctr">
                      <a:noFill/>
                      <a:prstDash val="solid"/>
                      <a:round/>
                      <a:headEnd type="none" w="med" len="med"/>
                      <a:tailEnd type="none" w="med" len="med"/>
                    </a:lnT>
                    <a:solidFill>
                      <a:schemeClr val="bg2"/>
                    </a:solidFill>
                  </a:tcPr>
                </a:tc>
              </a:tr>
              <a:tr h="553348">
                <a:tc>
                  <a:txBody>
                    <a:bodyPr/>
                    <a:lstStyle/>
                    <a:p>
                      <a:r>
                        <a:rPr lang="en-US" b="1" dirty="0" smtClean="0"/>
                        <a:t>Recipient</a:t>
                      </a:r>
                      <a:r>
                        <a:rPr lang="en-US" b="1" baseline="0" dirty="0" smtClean="0"/>
                        <a:t> weight</a:t>
                      </a:r>
                      <a:endParaRPr lang="en-US" b="1" dirty="0"/>
                    </a:p>
                  </a:txBody>
                  <a:tcPr marL="45720" marR="0" marT="0" marB="0">
                    <a:lnL>
                      <a:noFill/>
                    </a:lnL>
                    <a:solidFill>
                      <a:schemeClr val="bg2"/>
                    </a:solidFill>
                  </a:tcPr>
                </a:tc>
                <a:tc>
                  <a:txBody>
                    <a:bodyPr/>
                    <a:lstStyle/>
                    <a:p>
                      <a:pPr rtl="0" fontAlgn="t"/>
                      <a:r>
                        <a:rPr lang="en-US" sz="1800" b="1" dirty="0" smtClean="0"/>
                        <a:t>Recipient</a:t>
                      </a:r>
                      <a:r>
                        <a:rPr lang="en-US" sz="1800" b="1" baseline="0" dirty="0" smtClean="0"/>
                        <a:t> pre-transplant bilirubin</a:t>
                      </a:r>
                      <a:endParaRPr lang="en-US" sz="1800" b="1" dirty="0"/>
                    </a:p>
                  </a:txBody>
                  <a:tcPr marL="45720" marR="0" marT="0" marB="0">
                    <a:solidFill>
                      <a:schemeClr val="bg2"/>
                    </a:solidFill>
                  </a:tcPr>
                </a:tc>
              </a:tr>
              <a:tr h="553348">
                <a:tc>
                  <a:txBody>
                    <a:bodyPr/>
                    <a:lstStyle/>
                    <a:p>
                      <a:pPr rtl="0" fontAlgn="t"/>
                      <a:r>
                        <a:rPr lang="en-US" sz="1800" b="1" dirty="0" smtClean="0"/>
                        <a:t>Donor age</a:t>
                      </a:r>
                      <a:endParaRPr lang="en-US" sz="1800" b="1" dirty="0"/>
                    </a:p>
                  </a:txBody>
                  <a:tcPr marL="45720" marR="0" marT="0" marB="0">
                    <a:lnL>
                      <a:noFill/>
                    </a:lnL>
                    <a:lnB>
                      <a:noFill/>
                    </a:lnB>
                    <a:solidFill>
                      <a:schemeClr val="bg2"/>
                    </a:solidFill>
                  </a:tcPr>
                </a:tc>
                <a:tc>
                  <a:txBody>
                    <a:bodyPr/>
                    <a:lstStyle/>
                    <a:p>
                      <a:pPr rtl="0" fontAlgn="t"/>
                      <a:r>
                        <a:rPr lang="en-US" sz="1800" b="1" dirty="0" smtClean="0"/>
                        <a:t>Recipient</a:t>
                      </a:r>
                      <a:r>
                        <a:rPr lang="en-US" sz="1800" b="1" baseline="0" dirty="0" smtClean="0"/>
                        <a:t> pre-transplant creatinine</a:t>
                      </a:r>
                      <a:endParaRPr lang="en-US" sz="1800" b="1" dirty="0"/>
                    </a:p>
                  </a:txBody>
                  <a:tcPr marL="45720" marR="0" marT="0" marB="0">
                    <a:lnB>
                      <a:noFill/>
                    </a:lnB>
                    <a:solidFill>
                      <a:schemeClr val="bg2"/>
                    </a:solidFill>
                  </a:tcPr>
                </a:tc>
              </a:tr>
              <a:tr h="553348">
                <a:tc>
                  <a:txBody>
                    <a:bodyPr/>
                    <a:lstStyle/>
                    <a:p>
                      <a:pPr rtl="0" fontAlgn="t"/>
                      <a:r>
                        <a:rPr lang="en-US" sz="1800" b="1" dirty="0" smtClean="0"/>
                        <a:t>Donor weight</a:t>
                      </a:r>
                      <a:endParaRPr lang="en-US" sz="1800" b="1" dirty="0"/>
                    </a:p>
                  </a:txBody>
                  <a:tcPr marL="45720" marR="0" marT="0" marB="0">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Transplant center volume</a:t>
                      </a:r>
                    </a:p>
                    <a:p>
                      <a:endParaRPr lang="en-US" b="1" dirty="0"/>
                    </a:p>
                  </a:txBody>
                  <a:tcPr marL="45720" marR="0" marT="0" marB="0">
                    <a:lnL>
                      <a:noFill/>
                    </a:lnL>
                    <a:lnR>
                      <a:noFill/>
                    </a:lnR>
                    <a:lnT>
                      <a:noFill/>
                    </a:lnT>
                    <a:lnB w="12700" cmpd="sng">
                      <a:noFill/>
                    </a:lnB>
                    <a:lnTlToBr w="12700" cmpd="sng">
                      <a:noFill/>
                      <a:prstDash val="solid"/>
                    </a:lnTlToBr>
                    <a:lnBlToTr w="12700" cmpd="sng">
                      <a:noFill/>
                      <a:prstDash val="solid"/>
                    </a:lnBlToTr>
                    <a:solidFill>
                      <a:schemeClr val="bg2"/>
                    </a:solidFill>
                  </a:tcPr>
                </a:tc>
              </a:tr>
            </a:tbl>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1" name="TextBox 1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3" name="TextBox 12"/>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800" dirty="0" smtClean="0"/>
              <a:t>ADULT HEART TRANSPLANTS </a:t>
            </a:r>
            <a:r>
              <a:rPr lang="en-US" sz="2000" dirty="0" smtClean="0"/>
              <a:t>(1998-6/2003)</a:t>
            </a:r>
            <a:r>
              <a:rPr lang="en-US" sz="1800" dirty="0" smtClean="0"/>
              <a:t/>
            </a:r>
            <a:br>
              <a:rPr lang="en-US" sz="1800" dirty="0" smtClean="0"/>
            </a:br>
            <a:r>
              <a:rPr lang="en-US" sz="2300" dirty="0" smtClean="0"/>
              <a:t>Risk Factors For 10 Year Mortality with 95% Confidence Limits </a:t>
            </a:r>
            <a:br>
              <a:rPr lang="en-US" sz="2300" dirty="0" smtClean="0"/>
            </a:br>
            <a:r>
              <a:rPr lang="en-US" sz="2300" dirty="0" smtClean="0">
                <a:solidFill>
                  <a:srgbClr val="FFFF00"/>
                </a:solidFill>
              </a:rPr>
              <a:t>Recipient Age</a:t>
            </a:r>
            <a:endParaRPr lang="en-US" sz="23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57694768"/>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4" name="TextBox 13"/>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11,641)</a:t>
            </a:r>
            <a:endParaRPr lang="en-US" sz="2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5" name="TextBox 14"/>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z="3200" dirty="0" smtClean="0"/>
              <a:t>Table of Contents</a:t>
            </a:r>
            <a:endParaRPr lang="en-US" sz="3200" dirty="0"/>
          </a:p>
        </p:txBody>
      </p:sp>
      <p:sp>
        <p:nvSpPr>
          <p:cNvPr id="10" name="Content Placeholder 9"/>
          <p:cNvSpPr>
            <a:spLocks noGrp="1"/>
          </p:cNvSpPr>
          <p:nvPr>
            <p:ph idx="1"/>
          </p:nvPr>
        </p:nvSpPr>
        <p:spPr>
          <a:xfrm>
            <a:off x="457200" y="1600200"/>
            <a:ext cx="8458200" cy="4114800"/>
          </a:xfrm>
        </p:spPr>
        <p:txBody>
          <a:bodyPr lIns="9144" rIns="9144"/>
          <a:lstStyle/>
          <a:p>
            <a:pPr>
              <a:lnSpc>
                <a:spcPct val="120000"/>
              </a:lnSpc>
            </a:pPr>
            <a:r>
              <a:rPr lang="en-US" sz="2800" b="1" dirty="0" smtClean="0"/>
              <a:t>Donor and recipient characteristics: slides 3-53</a:t>
            </a:r>
          </a:p>
          <a:p>
            <a:pPr>
              <a:lnSpc>
                <a:spcPct val="120000"/>
              </a:lnSpc>
            </a:pPr>
            <a:r>
              <a:rPr lang="en-US" sz="2800" b="1" dirty="0"/>
              <a:t>Immunosuppression: slides </a:t>
            </a:r>
            <a:r>
              <a:rPr lang="en-US" sz="2800" b="1" dirty="0" smtClean="0"/>
              <a:t>54-71</a:t>
            </a:r>
            <a:endParaRPr lang="en-US" sz="2800" b="1" dirty="0"/>
          </a:p>
          <a:p>
            <a:pPr>
              <a:lnSpc>
                <a:spcPct val="120000"/>
              </a:lnSpc>
            </a:pPr>
            <a:r>
              <a:rPr lang="en-US" sz="2800" b="1" dirty="0" smtClean="0"/>
              <a:t>Survival slides: slides 72-140</a:t>
            </a:r>
          </a:p>
          <a:p>
            <a:pPr>
              <a:lnSpc>
                <a:spcPct val="120000"/>
              </a:lnSpc>
            </a:pPr>
            <a:r>
              <a:rPr lang="en-US" sz="2800" b="1" dirty="0" smtClean="0"/>
              <a:t>Morbidity: slides 141-169</a:t>
            </a:r>
          </a:p>
          <a:p>
            <a:pPr>
              <a:lnSpc>
                <a:spcPct val="120000"/>
              </a:lnSpc>
            </a:pPr>
            <a:r>
              <a:rPr lang="en-US" sz="2800" b="1" dirty="0" smtClean="0"/>
              <a:t>Multivariable analyses: slides 170-246</a:t>
            </a:r>
          </a:p>
          <a:p>
            <a:pPr>
              <a:buNone/>
            </a:pPr>
            <a:endParaRPr lang="en-US" dirty="0"/>
          </a:p>
        </p:txBody>
      </p:sp>
      <p:grpSp>
        <p:nvGrpSpPr>
          <p:cNvPr id="9" name="Group 8"/>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extLst>
      <p:ext uri="{BB962C8B-B14F-4D97-AF65-F5344CB8AC3E}">
        <p14:creationId xmlns:p14="http://schemas.microsoft.com/office/powerpoint/2010/main" val="34192546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r>
              <a:rPr lang="en-US" sz="2600" dirty="0" smtClean="0"/>
              <a:t>Adult Heart Transplants</a:t>
            </a:r>
            <a:br>
              <a:rPr lang="en-US" sz="2600" dirty="0" smtClean="0"/>
            </a:br>
            <a:r>
              <a:rPr lang="en-US" sz="2400" dirty="0" smtClean="0"/>
              <a:t>Donor and Recipient Characteristics</a:t>
            </a:r>
            <a:endParaRPr lang="en-US" sz="2000" dirty="0"/>
          </a:p>
        </p:txBody>
      </p:sp>
      <p:graphicFrame>
        <p:nvGraphicFramePr>
          <p:cNvPr id="8" name="Table 7"/>
          <p:cNvGraphicFramePr>
            <a:graphicFrameLocks noGrp="1"/>
          </p:cNvGraphicFramePr>
          <p:nvPr>
            <p:extLst>
              <p:ext uri="{D42A27DB-BD31-4B8C-83A1-F6EECF244321}">
                <p14:modId xmlns:p14="http://schemas.microsoft.com/office/powerpoint/2010/main" val="1406217395"/>
              </p:ext>
            </p:extLst>
          </p:nvPr>
        </p:nvGraphicFramePr>
        <p:xfrm>
          <a:off x="152400" y="1143000"/>
          <a:ext cx="8839200" cy="4566957"/>
        </p:xfrm>
        <a:graphic>
          <a:graphicData uri="http://schemas.openxmlformats.org/drawingml/2006/table">
            <a:tbl>
              <a:tblPr firstRow="1" bandRow="1">
                <a:tableStyleId>{7DF18680-E054-41AD-8BC1-D1AEF772440D}</a:tableStyleId>
              </a:tblPr>
              <a:tblGrid>
                <a:gridCol w="3733800"/>
                <a:gridCol w="1320800"/>
                <a:gridCol w="1320800"/>
                <a:gridCol w="1320800"/>
                <a:gridCol w="1143000"/>
              </a:tblGrid>
              <a:tr h="560150">
                <a:tc>
                  <a:txBody>
                    <a:bodyPr/>
                    <a:lstStyle/>
                    <a:p>
                      <a:endParaRPr lang="en-US"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00000"/>
                        </a:lnSpc>
                        <a:spcBef>
                          <a:spcPts val="0"/>
                        </a:spcBef>
                        <a:spcAft>
                          <a:spcPts val="0"/>
                        </a:spcAft>
                      </a:pPr>
                      <a:r>
                        <a:rPr lang="en-US" sz="1500" b="1" dirty="0" smtClean="0">
                          <a:solidFill>
                            <a:srgbClr val="FFFF00"/>
                          </a:solidFill>
                          <a:latin typeface="+mn-lt"/>
                          <a:ea typeface="Times New Roman"/>
                          <a:cs typeface="Verdana"/>
                        </a:rPr>
                        <a:t>1992-2000</a:t>
                      </a:r>
                    </a:p>
                    <a:p>
                      <a:pPr marL="0" marR="0" algn="ctr">
                        <a:lnSpc>
                          <a:spcPct val="100000"/>
                        </a:lnSpc>
                        <a:spcBef>
                          <a:spcPts val="0"/>
                        </a:spcBef>
                        <a:spcAft>
                          <a:spcPts val="0"/>
                        </a:spcAft>
                      </a:pPr>
                      <a:r>
                        <a:rPr lang="en-US" sz="1500" b="1" dirty="0" smtClean="0">
                          <a:solidFill>
                            <a:srgbClr val="FFFF00"/>
                          </a:solidFill>
                          <a:latin typeface="+mn-lt"/>
                          <a:ea typeface="Times New Roman"/>
                          <a:cs typeface="Verdana"/>
                        </a:rPr>
                        <a:t>(N = 37,538)</a:t>
                      </a:r>
                      <a:endParaRPr lang="en-US" sz="1500" dirty="0">
                        <a:solidFill>
                          <a:srgbClr val="FFFF00"/>
                        </a:solidFill>
                        <a:latin typeface="+mn-lt"/>
                        <a:ea typeface="Times New Roman"/>
                      </a:endParaRP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2001-2005</a:t>
                      </a:r>
                    </a:p>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(N </a:t>
                      </a:r>
                      <a:r>
                        <a:rPr lang="en-US" sz="1500" b="1" kern="1200" dirty="0">
                          <a:solidFill>
                            <a:srgbClr val="FFFF00"/>
                          </a:solidFill>
                          <a:latin typeface="+mn-lt"/>
                          <a:ea typeface="Times New Roman"/>
                          <a:cs typeface="Verdana"/>
                        </a:rPr>
                        <a:t>= </a:t>
                      </a:r>
                      <a:r>
                        <a:rPr lang="en-US" sz="1500" b="1" kern="1200" dirty="0" smtClean="0">
                          <a:solidFill>
                            <a:srgbClr val="FFFF00"/>
                          </a:solidFill>
                          <a:latin typeface="+mn-lt"/>
                          <a:ea typeface="Times New Roman"/>
                          <a:cs typeface="Verdana"/>
                        </a:rPr>
                        <a:t>17,249)</a:t>
                      </a:r>
                      <a:endParaRPr lang="en-US" sz="1500" b="1" kern="1200" dirty="0">
                        <a:solidFill>
                          <a:srgbClr val="FFFF00"/>
                        </a:solidFill>
                        <a:latin typeface="+mn-lt"/>
                        <a:ea typeface="Times New Roman"/>
                        <a:cs typeface="Verdana"/>
                      </a:endParaRP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2006-6/2013</a:t>
                      </a:r>
                    </a:p>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(N = 26,294)</a:t>
                      </a:r>
                      <a:endParaRPr lang="en-US" sz="1500" b="1" kern="1200" dirty="0">
                        <a:solidFill>
                          <a:srgbClr val="FFFF00"/>
                        </a:solidFill>
                        <a:latin typeface="+mn-lt"/>
                        <a:ea typeface="Times New Roman"/>
                        <a:cs typeface="Verdana"/>
                      </a:endParaRP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algn="ctr"/>
                      <a:r>
                        <a:rPr lang="en-US" sz="1500" dirty="0" smtClean="0">
                          <a:solidFill>
                            <a:srgbClr val="FFFF00"/>
                          </a:solidFill>
                        </a:rPr>
                        <a:t>p-value</a:t>
                      </a:r>
                      <a:endParaRPr lang="en-US" sz="1500" dirty="0">
                        <a:solidFill>
                          <a:srgbClr val="FFFF00"/>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2"/>
                    </a:solidFill>
                  </a:tcPr>
                </a:tc>
              </a:tr>
              <a:tr h="623221">
                <a:tc>
                  <a:txBody>
                    <a:bodyPr/>
                    <a:lstStyle/>
                    <a:p>
                      <a:pPr rtl="0" fontAlgn="t"/>
                      <a:r>
                        <a:rPr lang="en-US" sz="1300" b="1" dirty="0">
                          <a:solidFill>
                            <a:schemeClr val="tx1"/>
                          </a:solidFill>
                        </a:rPr>
                        <a:t>Pre-operative support (multiple items may be reported)</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45720" marR="45720" marT="0" marB="0" anchor="ctr">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45720" marR="45720" marT="0" marB="0" anchor="ctr">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45720" marR="45720" marT="0" marB="0" anchor="ctr">
                    <a:solidFill>
                      <a:schemeClr val="bg2"/>
                    </a:solidFill>
                  </a:tcPr>
                </a:tc>
                <a:tc>
                  <a:txBody>
                    <a:bodyPr/>
                    <a:lstStyle/>
                    <a:p>
                      <a:pPr marL="0" marR="0" algn="ctr">
                        <a:lnSpc>
                          <a:spcPct val="115000"/>
                        </a:lnSpc>
                        <a:spcBef>
                          <a:spcPts val="400"/>
                        </a:spcBef>
                        <a:spcAft>
                          <a:spcPts val="400"/>
                        </a:spcAft>
                      </a:pPr>
                      <a:endParaRPr lang="en-US" sz="1300" b="1">
                        <a:solidFill>
                          <a:schemeClr val="tx1"/>
                        </a:solidFill>
                        <a:latin typeface="+mn-lt"/>
                        <a:ea typeface="Times New Roman"/>
                      </a:endParaRPr>
                    </a:p>
                  </a:txBody>
                  <a:tcPr marL="45720" marR="45720" marT="0" marB="0" anchor="ctr">
                    <a:lnR w="28575" cap="flat" cmpd="sng" algn="ctr">
                      <a:solidFill>
                        <a:schemeClr val="tx1"/>
                      </a:solidFill>
                      <a:prstDash val="solid"/>
                      <a:round/>
                      <a:headEnd type="none" w="med" len="med"/>
                      <a:tailEnd type="none" w="med" len="med"/>
                    </a:lnR>
                    <a:solidFill>
                      <a:schemeClr val="bg2"/>
                    </a:solidFill>
                  </a:tcPr>
                </a:tc>
              </a:tr>
              <a:tr h="375954">
                <a:tc>
                  <a:txBody>
                    <a:bodyPr/>
                    <a:lstStyle/>
                    <a:p>
                      <a:pPr rtl="0" fontAlgn="t"/>
                      <a:r>
                        <a:rPr lang="en-US" sz="1300" b="1">
                          <a:solidFill>
                            <a:schemeClr val="tx1"/>
                          </a:solidFill>
                        </a:rPr>
                        <a:t>                     Hospitalized at time of transplant</a:t>
                      </a:r>
                      <a:endParaRPr lang="en-US">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60.4%</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47.9%</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44.5%</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&lt;0.0001</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75954">
                <a:tc>
                  <a:txBody>
                    <a:bodyPr/>
                    <a:lstStyle/>
                    <a:p>
                      <a:pPr rtl="0" fontAlgn="t"/>
                      <a:r>
                        <a:rPr lang="en-US" sz="1300" b="1" dirty="0">
                          <a:solidFill>
                            <a:schemeClr val="tx1"/>
                          </a:solidFill>
                        </a:rPr>
                        <a:t>                     On IV </a:t>
                      </a:r>
                      <a:r>
                        <a:rPr lang="en-US" sz="1300" b="1" dirty="0" err="1">
                          <a:solidFill>
                            <a:schemeClr val="tx1"/>
                          </a:solidFill>
                        </a:rPr>
                        <a:t>inotropes</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55.8%</a:t>
                      </a:r>
                      <a:r>
                        <a:rPr lang="en-US" sz="1300" b="1" baseline="30000">
                          <a:solidFill>
                            <a:schemeClr val="tx1"/>
                          </a:solidFill>
                          <a:latin typeface="+mn-lt"/>
                          <a:ea typeface="Times New Roman"/>
                          <a:cs typeface="Verdana"/>
                        </a:rPr>
                        <a:t>1</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47.3%</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42.2%</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&lt;0.0001</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75954">
                <a:tc>
                  <a:txBody>
                    <a:bodyPr/>
                    <a:lstStyle/>
                    <a:p>
                      <a:pPr rtl="0" fontAlgn="t"/>
                      <a:r>
                        <a:rPr lang="en-US" sz="1300" b="1" dirty="0">
                          <a:solidFill>
                            <a:schemeClr val="tx1"/>
                          </a:solidFill>
                        </a:rPr>
                        <a:t>                     Ventilator</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3.4%</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3.3%</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2.7%</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0.0005</a:t>
                      </a:r>
                      <a:endParaRPr lang="en-US" sz="1300" b="1" dirty="0">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75954">
                <a:tc>
                  <a:txBody>
                    <a:bodyPr/>
                    <a:lstStyle/>
                    <a:p>
                      <a:pPr rtl="0" fontAlgn="t"/>
                      <a:r>
                        <a:rPr lang="en-US" sz="1300" b="1" dirty="0">
                          <a:solidFill>
                            <a:schemeClr val="tx1"/>
                          </a:solidFill>
                        </a:rPr>
                        <a:t>                     IABP</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6.5%</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6.8%</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6.6%</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0.6612</a:t>
                      </a:r>
                      <a:endParaRPr lang="en-US" sz="1300" b="1" dirty="0">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75954">
                <a:tc>
                  <a:txBody>
                    <a:bodyPr/>
                    <a:lstStyle/>
                    <a:p>
                      <a:pPr rtl="0" fontAlgn="t"/>
                      <a:r>
                        <a:rPr lang="en-US" sz="1300" b="1" kern="1200" dirty="0" smtClean="0">
                          <a:solidFill>
                            <a:schemeClr val="tx1"/>
                          </a:solidFill>
                          <a:latin typeface="+mn-lt"/>
                          <a:ea typeface="+mn-ea"/>
                          <a:cs typeface="+mn-cs"/>
                        </a:rPr>
                        <a:t>Mechanical circulatory support</a:t>
                      </a:r>
                      <a:endParaRPr lang="en-US" sz="1300" b="1" kern="1200" dirty="0">
                        <a:solidFill>
                          <a:schemeClr val="tx1"/>
                        </a:solidFill>
                        <a:latin typeface="+mn-lt"/>
                        <a:ea typeface="+mn-ea"/>
                        <a:cs typeface="+mn-cs"/>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dirty="0" smtClean="0">
                          <a:solidFill>
                            <a:schemeClr val="tx1"/>
                          </a:solidFill>
                          <a:latin typeface="+mn-lt"/>
                          <a:ea typeface="Times New Roman"/>
                        </a:rPr>
                        <a:t>18.8</a:t>
                      </a:r>
                      <a:r>
                        <a:rPr lang="en-US" sz="1300" b="1" baseline="30000" dirty="0" smtClean="0">
                          <a:solidFill>
                            <a:schemeClr val="tx1"/>
                          </a:solidFill>
                          <a:latin typeface="+mn-lt"/>
                          <a:ea typeface="Times New Roman"/>
                        </a:rPr>
                        <a:t>2</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smtClean="0">
                          <a:solidFill>
                            <a:schemeClr val="tx1"/>
                          </a:solidFill>
                          <a:latin typeface="+mn-lt"/>
                          <a:ea typeface="Times New Roman"/>
                        </a:rPr>
                        <a:t>24.1</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smtClean="0">
                          <a:solidFill>
                            <a:schemeClr val="tx1"/>
                          </a:solidFill>
                          <a:latin typeface="+mn-lt"/>
                          <a:ea typeface="Times New Roman"/>
                        </a:rPr>
                        <a:t>35.1</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indent="0" algn="ctr" defTabSz="914400" rtl="0" eaLnBrk="1" fontAlgn="auto" latinLnBrk="0" hangingPunct="1">
                        <a:lnSpc>
                          <a:spcPct val="115000"/>
                        </a:lnSpc>
                        <a:spcBef>
                          <a:spcPts val="335"/>
                        </a:spcBef>
                        <a:spcAft>
                          <a:spcPts val="335"/>
                        </a:spcAft>
                        <a:buClrTx/>
                        <a:buSzTx/>
                        <a:buFontTx/>
                        <a:buNone/>
                        <a:tabLst/>
                        <a:defRPr/>
                      </a:pPr>
                      <a:r>
                        <a:rPr lang="en-US" sz="1300" b="1" dirty="0" smtClean="0">
                          <a:solidFill>
                            <a:schemeClr val="tx1"/>
                          </a:solidFill>
                          <a:latin typeface="+mn-lt"/>
                          <a:ea typeface="Times New Roman"/>
                          <a:cs typeface="Verdana"/>
                        </a:rPr>
                        <a:t>&lt;0.0001</a:t>
                      </a:r>
                      <a:endParaRPr lang="en-US" sz="1300" b="1" dirty="0" smtClean="0">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75954">
                <a:tc>
                  <a:txBody>
                    <a:bodyPr/>
                    <a:lstStyle/>
                    <a:p>
                      <a:pPr rtl="0" fontAlgn="t"/>
                      <a:r>
                        <a:rPr lang="en-US" sz="1300" b="1" dirty="0">
                          <a:solidFill>
                            <a:schemeClr val="tx1"/>
                          </a:solidFill>
                        </a:rPr>
                        <a:t>                     LVAD</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11.9%</a:t>
                      </a:r>
                      <a:r>
                        <a:rPr lang="en-US" sz="1300" b="1" baseline="30000" dirty="0">
                          <a:solidFill>
                            <a:schemeClr val="tx1"/>
                          </a:solidFill>
                          <a:latin typeface="+mn-lt"/>
                          <a:ea typeface="Times New Roman"/>
                          <a:cs typeface="Verdana"/>
                        </a:rPr>
                        <a:t>2</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16.9%</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29.8%</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&lt;0.0001</a:t>
                      </a:r>
                      <a:endParaRPr lang="en-US" sz="1300" b="1" dirty="0">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75954">
                <a:tc>
                  <a:txBody>
                    <a:bodyPr/>
                    <a:lstStyle/>
                    <a:p>
                      <a:pPr rtl="0" fontAlgn="t"/>
                      <a:r>
                        <a:rPr lang="en-US" sz="1300" b="1" dirty="0">
                          <a:solidFill>
                            <a:schemeClr val="tx1"/>
                          </a:solidFill>
                        </a:rPr>
                        <a:t>                     RVAD</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4.9%</a:t>
                      </a:r>
                      <a:r>
                        <a:rPr lang="en-US" sz="1300" b="1" baseline="30000">
                          <a:solidFill>
                            <a:schemeClr val="tx1"/>
                          </a:solidFill>
                          <a:latin typeface="+mn-lt"/>
                          <a:ea typeface="Times New Roman"/>
                          <a:cs typeface="Verdana"/>
                        </a:rPr>
                        <a:t>3</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3.6%</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0.0031</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75954">
                <a:tc>
                  <a:txBody>
                    <a:bodyPr/>
                    <a:lstStyle/>
                    <a:p>
                      <a:pPr rtl="0" fontAlgn="t"/>
                      <a:r>
                        <a:rPr lang="en-US" sz="1300" b="1" dirty="0">
                          <a:solidFill>
                            <a:schemeClr val="tx1"/>
                          </a:solidFill>
                        </a:rPr>
                        <a:t>                     TAH</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0.1%</a:t>
                      </a:r>
                      <a:r>
                        <a:rPr lang="en-US" sz="1300" b="1" baseline="30000">
                          <a:solidFill>
                            <a:schemeClr val="tx1"/>
                          </a:solidFill>
                          <a:latin typeface="+mn-lt"/>
                          <a:ea typeface="Times New Roman"/>
                          <a:cs typeface="Verdana"/>
                        </a:rPr>
                        <a:t>2</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0.1%</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1.0%</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&lt;0.0001</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75954">
                <a:tc>
                  <a:txBody>
                    <a:bodyPr/>
                    <a:lstStyle/>
                    <a:p>
                      <a:pPr rtl="0" fontAlgn="t"/>
                      <a:r>
                        <a:rPr lang="en-US" sz="1300" b="1" dirty="0">
                          <a:solidFill>
                            <a:schemeClr val="tx1"/>
                          </a:solidFill>
                        </a:rPr>
                        <a:t>                     ECMO</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0.3%</a:t>
                      </a:r>
                      <a:r>
                        <a:rPr lang="en-US" sz="1300" b="1" baseline="30000">
                          <a:solidFill>
                            <a:schemeClr val="tx1"/>
                          </a:solidFill>
                          <a:latin typeface="+mn-lt"/>
                          <a:ea typeface="Times New Roman"/>
                          <a:cs typeface="Verdana"/>
                        </a:rPr>
                        <a:t>4</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0.5%</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1.1%</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&lt;0.0001</a:t>
                      </a:r>
                      <a:endParaRPr lang="en-US" sz="1300" b="1" dirty="0">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bl>
          </a:graphicData>
        </a:graphic>
      </p:graphicFrame>
      <p:sp>
        <p:nvSpPr>
          <p:cNvPr id="11" name="TextBox 10"/>
          <p:cNvSpPr txBox="1"/>
          <p:nvPr/>
        </p:nvSpPr>
        <p:spPr>
          <a:xfrm>
            <a:off x="5486400" y="5715000"/>
            <a:ext cx="3124200" cy="830997"/>
          </a:xfrm>
          <a:prstGeom prst="rect">
            <a:avLst/>
          </a:prstGeom>
          <a:noFill/>
        </p:spPr>
        <p:txBody>
          <a:bodyPr wrap="square" rtlCol="0">
            <a:spAutoFit/>
          </a:bodyPr>
          <a:lstStyle/>
          <a:p>
            <a:r>
              <a:rPr lang="en-US" sz="1200" b="1" baseline="30000" dirty="0" smtClean="0"/>
              <a:t>1</a:t>
            </a:r>
            <a:r>
              <a:rPr lang="en-US" sz="1200" b="1" dirty="0" smtClean="0"/>
              <a:t>  Based on 4/1994-2000 transplants.</a:t>
            </a:r>
          </a:p>
          <a:p>
            <a:r>
              <a:rPr lang="en-US" sz="1200" b="1" baseline="30000" dirty="0" smtClean="0"/>
              <a:t>2</a:t>
            </a:r>
            <a:r>
              <a:rPr lang="en-US" sz="1200" b="1" dirty="0" smtClean="0"/>
              <a:t>  Based on 11/1999-2000 transplants.</a:t>
            </a:r>
          </a:p>
          <a:p>
            <a:r>
              <a:rPr lang="en-US" sz="1200" b="1" baseline="30000" dirty="0" smtClean="0"/>
              <a:t>3</a:t>
            </a:r>
            <a:r>
              <a:rPr lang="en-US" sz="1200" b="1" dirty="0" smtClean="0"/>
              <a:t>  Based on 2005 transplants.</a:t>
            </a:r>
          </a:p>
          <a:p>
            <a:r>
              <a:rPr lang="en-US" sz="1200" b="1" baseline="30000" dirty="0" smtClean="0"/>
              <a:t>4</a:t>
            </a:r>
            <a:r>
              <a:rPr lang="en-US" sz="1200" b="1" dirty="0" smtClean="0"/>
              <a:t>  Based on 5/1995-2000 transplants.</a:t>
            </a:r>
            <a:endParaRPr lang="en-US" dirty="0"/>
          </a:p>
        </p:txBody>
      </p:sp>
      <p:sp>
        <p:nvSpPr>
          <p:cNvPr id="14" name="TextBox 13"/>
          <p:cNvSpPr txBox="1"/>
          <p:nvPr/>
        </p:nvSpPr>
        <p:spPr>
          <a:xfrm>
            <a:off x="381000" y="5811440"/>
            <a:ext cx="1143000" cy="292388"/>
          </a:xfrm>
          <a:prstGeom prst="rect">
            <a:avLst/>
          </a:prstGeom>
          <a:noFill/>
        </p:spPr>
        <p:txBody>
          <a:bodyPr wrap="square" rtlCol="0">
            <a:spAutoFit/>
          </a:bodyPr>
          <a:lstStyle/>
          <a:p>
            <a:pPr algn="ctr"/>
            <a:r>
              <a:rPr lang="en-US" sz="1300" b="1" dirty="0" smtClean="0">
                <a:solidFill>
                  <a:srgbClr val="FFFF00"/>
                </a:solidFill>
              </a:rPr>
              <a:t>(Cont’d)</a:t>
            </a:r>
            <a:endParaRPr lang="en-US" sz="1300" dirty="0" smtClean="0">
              <a:solidFill>
                <a:srgbClr val="FFFF00"/>
              </a:solidFill>
            </a:endParaRPr>
          </a:p>
        </p:txBody>
      </p:sp>
      <p:grpSp>
        <p:nvGrpSpPr>
          <p:cNvPr id="15"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9" name="TextBox 8"/>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800" dirty="0" smtClean="0"/>
              <a:t>ADULT HEART TRANSPLANTS </a:t>
            </a:r>
            <a:r>
              <a:rPr lang="en-US" sz="2000" dirty="0" smtClean="0"/>
              <a:t>(1998-6/2003)</a:t>
            </a:r>
            <a:r>
              <a:rPr lang="en-US" sz="1800" dirty="0" smtClean="0"/>
              <a:t/>
            </a:r>
            <a:br>
              <a:rPr lang="en-US" sz="1800" dirty="0" smtClean="0"/>
            </a:br>
            <a:r>
              <a:rPr lang="en-US" sz="2300" dirty="0" smtClean="0"/>
              <a:t>Risk Factors For 10 Year Mortality with 95% Confidence Limits </a:t>
            </a:r>
            <a:r>
              <a:rPr lang="en-US" sz="2400" dirty="0" smtClean="0"/>
              <a:t/>
            </a:r>
            <a:br>
              <a:rPr lang="en-US" sz="2400" dirty="0" smtClean="0"/>
            </a:br>
            <a:r>
              <a:rPr lang="en-US" sz="2400" dirty="0" smtClean="0">
                <a:solidFill>
                  <a:srgbClr val="FFFF00"/>
                </a:solidFill>
              </a:rPr>
              <a:t>Donor Age</a:t>
            </a:r>
            <a:endParaRPr lang="en-US" sz="24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41598865"/>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11,641)</a:t>
            </a:r>
            <a:endParaRPr lang="en-US" sz="2400" b="1" dirty="0">
              <a:solidFill>
                <a:srgbClr val="FFFF00"/>
              </a:solidFill>
            </a:endParaRPr>
          </a:p>
        </p:txBody>
      </p:sp>
      <p:grpSp>
        <p:nvGrpSpPr>
          <p:cNvPr id="15" name="Group 14"/>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TextBox 1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1" name="TextBox 2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1" name="TextBox 10"/>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800" dirty="0" smtClean="0"/>
              <a:t>ADULT HEART TRANSPLANTS </a:t>
            </a:r>
            <a:r>
              <a:rPr lang="en-US" sz="2000" dirty="0" smtClean="0"/>
              <a:t>(1998-6/2003)</a:t>
            </a:r>
            <a:r>
              <a:rPr lang="en-US" sz="1800" dirty="0" smtClean="0"/>
              <a:t/>
            </a:r>
            <a:br>
              <a:rPr lang="en-US" sz="1800" dirty="0" smtClean="0"/>
            </a:br>
            <a:r>
              <a:rPr lang="en-US" sz="2300" dirty="0" smtClean="0"/>
              <a:t>Risk Factors For 10 Year Mortality with 95% Confidence Limits </a:t>
            </a:r>
            <a:br>
              <a:rPr lang="en-US" sz="2300" dirty="0" smtClean="0"/>
            </a:br>
            <a:r>
              <a:rPr lang="en-US" sz="2300" dirty="0" smtClean="0">
                <a:solidFill>
                  <a:srgbClr val="FFFF00"/>
                </a:solidFill>
              </a:rPr>
              <a:t>Recipient Weight</a:t>
            </a:r>
            <a:endParaRPr lang="en-US" sz="23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37615033"/>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0.0007</a:t>
            </a:r>
            <a:endParaRPr lang="en-US" sz="1500" b="1" dirty="0">
              <a:solidFill>
                <a:srgbClr val="FFFF00"/>
              </a:solidFill>
            </a:endParaRPr>
          </a:p>
        </p:txBody>
      </p:sp>
      <p:sp>
        <p:nvSpPr>
          <p:cNvPr id="10" name="TextBox 9"/>
          <p:cNvSpPr txBox="1"/>
          <p:nvPr/>
        </p:nvSpPr>
        <p:spPr>
          <a:xfrm>
            <a:off x="6477000" y="6396335"/>
            <a:ext cx="1981200" cy="461665"/>
          </a:xfrm>
          <a:prstGeom prst="rect">
            <a:avLst/>
          </a:prstGeom>
          <a:noFill/>
        </p:spPr>
        <p:txBody>
          <a:bodyPr wrap="square" rtlCol="0">
            <a:spAutoFit/>
          </a:bodyPr>
          <a:lstStyle/>
          <a:p>
            <a:pPr algn="ctr"/>
            <a:r>
              <a:rPr lang="en-US" sz="2400" b="1" dirty="0" smtClean="0">
                <a:solidFill>
                  <a:srgbClr val="FFFF00"/>
                </a:solidFill>
              </a:rPr>
              <a:t>(N = 11,641)</a:t>
            </a:r>
            <a:endParaRPr lang="en-US" sz="2400" b="1" dirty="0">
              <a:solidFill>
                <a:srgbClr val="FFFF00"/>
              </a:solidFill>
            </a:endParaRPr>
          </a:p>
        </p:txBody>
      </p:sp>
      <p:grpSp>
        <p:nvGrpSpPr>
          <p:cNvPr id="15"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20" name="TextBox 1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1" name="TextBox 2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1" name="TextBox 10"/>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800" dirty="0" smtClean="0"/>
              <a:t>ADULT HEART TRANSPLANTS </a:t>
            </a:r>
            <a:r>
              <a:rPr lang="en-US" sz="2000" dirty="0" smtClean="0"/>
              <a:t>(1998-6/2003)</a:t>
            </a:r>
            <a:r>
              <a:rPr lang="en-US" sz="1800" dirty="0" smtClean="0"/>
              <a:t/>
            </a:r>
            <a:br>
              <a:rPr lang="en-US" sz="1800" dirty="0" smtClean="0"/>
            </a:br>
            <a:r>
              <a:rPr lang="en-US" sz="2300" dirty="0" smtClean="0"/>
              <a:t>Risk Factors For 10 Year Mortality with 95% Confidence Limits </a:t>
            </a:r>
            <a:br>
              <a:rPr lang="en-US" sz="2300" dirty="0" smtClean="0"/>
            </a:br>
            <a:r>
              <a:rPr lang="en-US" sz="2300" dirty="0" smtClean="0">
                <a:solidFill>
                  <a:srgbClr val="FFFF00"/>
                </a:solidFill>
              </a:rPr>
              <a:t>Donor Weight</a:t>
            </a:r>
            <a:endParaRPr lang="en-US" sz="23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15183239"/>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0.0456</a:t>
            </a:r>
            <a:endParaRPr lang="en-US" sz="1500" b="1" dirty="0">
              <a:solidFill>
                <a:srgbClr val="FFFF00"/>
              </a:solidFill>
            </a:endParaRPr>
          </a:p>
        </p:txBody>
      </p:sp>
      <p:sp>
        <p:nvSpPr>
          <p:cNvPr id="10" name="TextBox 9"/>
          <p:cNvSpPr txBox="1"/>
          <p:nvPr/>
        </p:nvSpPr>
        <p:spPr>
          <a:xfrm>
            <a:off x="6477000" y="6396335"/>
            <a:ext cx="1981200" cy="461665"/>
          </a:xfrm>
          <a:prstGeom prst="rect">
            <a:avLst/>
          </a:prstGeom>
          <a:noFill/>
        </p:spPr>
        <p:txBody>
          <a:bodyPr wrap="square" rtlCol="0">
            <a:spAutoFit/>
          </a:bodyPr>
          <a:lstStyle/>
          <a:p>
            <a:pPr algn="ctr"/>
            <a:r>
              <a:rPr lang="en-US" sz="2400" b="1" dirty="0" smtClean="0">
                <a:solidFill>
                  <a:srgbClr val="FFFF00"/>
                </a:solidFill>
              </a:rPr>
              <a:t>(N = 11,641)</a:t>
            </a:r>
            <a:endParaRPr lang="en-US" sz="2400" b="1" dirty="0">
              <a:solidFill>
                <a:srgbClr val="FFFF00"/>
              </a:solidFill>
            </a:endParaRPr>
          </a:p>
        </p:txBody>
      </p:sp>
      <p:grpSp>
        <p:nvGrpSpPr>
          <p:cNvPr id="15"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20" name="TextBox 1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1" name="TextBox 2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1" name="TextBox 10"/>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extLst>
      <p:ext uri="{BB962C8B-B14F-4D97-AF65-F5344CB8AC3E}">
        <p14:creationId xmlns:p14="http://schemas.microsoft.com/office/powerpoint/2010/main" val="1336967682"/>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800" dirty="0" smtClean="0"/>
              <a:t>ADULT HEART TRANSPLANTS </a:t>
            </a:r>
            <a:r>
              <a:rPr lang="en-US" sz="2000" dirty="0" smtClean="0"/>
              <a:t>(1998-6/2003)</a:t>
            </a:r>
            <a:r>
              <a:rPr lang="en-US" sz="1800" dirty="0" smtClean="0"/>
              <a:t/>
            </a:r>
            <a:br>
              <a:rPr lang="en-US" sz="1800" dirty="0" smtClean="0"/>
            </a:br>
            <a:r>
              <a:rPr lang="en-US" sz="2300" dirty="0" smtClean="0"/>
              <a:t>Risk Factors For 10 Year Mortality with 95% Confidence Limits </a:t>
            </a:r>
            <a:br>
              <a:rPr lang="en-US" sz="2300" dirty="0" smtClean="0"/>
            </a:br>
            <a:r>
              <a:rPr lang="en-US" sz="2300" dirty="0" smtClean="0">
                <a:solidFill>
                  <a:srgbClr val="FFFF00"/>
                </a:solidFill>
              </a:rPr>
              <a:t>Ischemia Time</a:t>
            </a:r>
            <a:endParaRPr lang="en-US" sz="23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82840682"/>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0.0007</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11,641)</a:t>
            </a:r>
            <a:endParaRPr lang="en-US" sz="2400" b="1" dirty="0">
              <a:solidFill>
                <a:srgbClr val="FFFF00"/>
              </a:solidFill>
            </a:endParaRPr>
          </a:p>
        </p:txBody>
      </p:sp>
      <p:grpSp>
        <p:nvGrpSpPr>
          <p:cNvPr id="15" name="Group 14"/>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TextBox 1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1" name="TextBox 2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1" name="TextBox 10"/>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800" dirty="0" smtClean="0"/>
              <a:t>ADULT HEART TRANSPLANTS </a:t>
            </a:r>
            <a:r>
              <a:rPr lang="en-US" sz="2000" dirty="0" smtClean="0"/>
              <a:t>(1998-6/2003)</a:t>
            </a:r>
            <a:r>
              <a:rPr lang="en-US" sz="1800" dirty="0" smtClean="0"/>
              <a:t/>
            </a:r>
            <a:br>
              <a:rPr lang="en-US" sz="1800" dirty="0" smtClean="0"/>
            </a:br>
            <a:r>
              <a:rPr lang="en-US" sz="2300" dirty="0" smtClean="0"/>
              <a:t>Risk Factors For 10 Year Mortality with 95% Confidence Limits </a:t>
            </a:r>
            <a:br>
              <a:rPr lang="en-US" sz="2300" dirty="0" smtClean="0"/>
            </a:br>
            <a:r>
              <a:rPr lang="en-US" sz="2300" dirty="0" smtClean="0">
                <a:solidFill>
                  <a:srgbClr val="FFFF00"/>
                </a:solidFill>
              </a:rPr>
              <a:t>Center Volume</a:t>
            </a:r>
            <a:endParaRPr lang="en-US" sz="23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56314840"/>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11,641)</a:t>
            </a:r>
            <a:endParaRPr lang="en-US" sz="2400" b="1" dirty="0">
              <a:solidFill>
                <a:srgbClr val="FFFF00"/>
              </a:solidFill>
            </a:endParaRPr>
          </a:p>
        </p:txBody>
      </p:sp>
      <p:grpSp>
        <p:nvGrpSpPr>
          <p:cNvPr id="15" name="Group 14"/>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TextBox 1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1" name="TextBox 2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1" name="TextBox 10"/>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800" dirty="0" smtClean="0"/>
              <a:t>ADULT HEART TRANSPLANTS </a:t>
            </a:r>
            <a:r>
              <a:rPr lang="en-US" sz="2000" dirty="0" smtClean="0"/>
              <a:t>(1998-6/2003)</a:t>
            </a:r>
            <a:r>
              <a:rPr lang="en-US" sz="1800" dirty="0" smtClean="0"/>
              <a:t/>
            </a:r>
            <a:br>
              <a:rPr lang="en-US" sz="1800" dirty="0" smtClean="0"/>
            </a:br>
            <a:r>
              <a:rPr lang="en-US" sz="2300" dirty="0" smtClean="0"/>
              <a:t>Risk Factors For 10 Year Mortality with 95% Confidence Limits </a:t>
            </a:r>
            <a:br>
              <a:rPr lang="en-US" sz="2300" dirty="0" smtClean="0"/>
            </a:br>
            <a:r>
              <a:rPr lang="en-US" sz="2300" dirty="0" smtClean="0">
                <a:solidFill>
                  <a:srgbClr val="FFFF00"/>
                </a:solidFill>
              </a:rPr>
              <a:t>Recipient Pre-Transplant Bilirubin</a:t>
            </a:r>
            <a:endParaRPr lang="en-US" sz="23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82008102"/>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0.0002</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11,641)</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5" name="TextBox 14"/>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800" dirty="0" smtClean="0"/>
              <a:t>ADULT HEART TRANSPLANTS </a:t>
            </a:r>
            <a:r>
              <a:rPr lang="en-US" sz="2000" dirty="0" smtClean="0"/>
              <a:t>(1998-6/2003)</a:t>
            </a:r>
            <a:r>
              <a:rPr lang="en-US" sz="1800" dirty="0" smtClean="0"/>
              <a:t/>
            </a:r>
            <a:br>
              <a:rPr lang="en-US" sz="1800" dirty="0" smtClean="0"/>
            </a:br>
            <a:r>
              <a:rPr lang="en-US" sz="2300" dirty="0" smtClean="0"/>
              <a:t>Risk Factors For 10 Year Mortality with 95% Confidence Limits </a:t>
            </a:r>
            <a:br>
              <a:rPr lang="en-US" sz="2300" dirty="0" smtClean="0"/>
            </a:br>
            <a:r>
              <a:rPr lang="en-US" sz="2300" dirty="0" smtClean="0">
                <a:solidFill>
                  <a:srgbClr val="FFFF00"/>
                </a:solidFill>
              </a:rPr>
              <a:t>Recipient Pre-Transplant Creatinine</a:t>
            </a:r>
            <a:endParaRPr lang="en-US" sz="23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65990679"/>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11,641)</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5" name="TextBox 14"/>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ADULT HEART TRANSPLANTS </a:t>
            </a:r>
            <a:r>
              <a:rPr lang="en-US" sz="2000" dirty="0" smtClean="0"/>
              <a:t>(1993-6/1998)</a:t>
            </a:r>
            <a:br>
              <a:rPr lang="en-US" sz="2000" dirty="0" smtClean="0"/>
            </a:br>
            <a:r>
              <a:rPr lang="en-US" sz="2400" dirty="0" smtClean="0"/>
              <a:t>Risk Factors For 15 Year Mortality</a:t>
            </a:r>
            <a:endParaRPr lang="en-US" sz="2400" dirty="0"/>
          </a:p>
        </p:txBody>
      </p:sp>
      <p:sp>
        <p:nvSpPr>
          <p:cNvPr id="9" name="TextBox 8"/>
          <p:cNvSpPr txBox="1"/>
          <p:nvPr/>
        </p:nvSpPr>
        <p:spPr>
          <a:xfrm>
            <a:off x="7010400" y="6396335"/>
            <a:ext cx="1828800" cy="461665"/>
          </a:xfrm>
          <a:prstGeom prst="rect">
            <a:avLst/>
          </a:prstGeom>
          <a:noFill/>
        </p:spPr>
        <p:txBody>
          <a:bodyPr wrap="square" rtlCol="0">
            <a:spAutoFit/>
          </a:bodyPr>
          <a:lstStyle/>
          <a:p>
            <a:pPr algn="ctr"/>
            <a:r>
              <a:rPr lang="en-US" sz="2400" b="1" dirty="0" smtClean="0">
                <a:solidFill>
                  <a:srgbClr val="FFFF00"/>
                </a:solidFill>
              </a:rPr>
              <a:t>N = 11,423</a:t>
            </a:r>
            <a:endParaRPr lang="en-US" sz="2400" b="1"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grpSp>
        <p:nvGrpSpPr>
          <p:cNvPr id="11" name="Group 10"/>
          <p:cNvGrpSpPr/>
          <p:nvPr/>
        </p:nvGrpSpPr>
        <p:grpSpPr>
          <a:xfrm>
            <a:off x="2" y="6146792"/>
            <a:ext cx="4715932" cy="711201"/>
            <a:chOff x="1" y="6067776"/>
            <a:chExt cx="4952999" cy="790224"/>
          </a:xfrm>
        </p:grpSpPr>
        <p:pic>
          <p:nvPicPr>
            <p:cNvPr id="13" name="Picture 12"/>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084582"/>
            <a:ext cx="6640315" cy="4977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ADULT HEART TRANSPLANTS </a:t>
            </a:r>
            <a:r>
              <a:rPr lang="en-US" sz="2000" dirty="0" smtClean="0"/>
              <a:t>(1993-6/1998)</a:t>
            </a:r>
            <a:br>
              <a:rPr lang="en-US" sz="2000" dirty="0" smtClean="0"/>
            </a:br>
            <a:r>
              <a:rPr lang="en-US" sz="2400" dirty="0" smtClean="0"/>
              <a:t>Risk Factors For 15 Year Mortality</a:t>
            </a:r>
            <a:endParaRPr lang="en-US" sz="24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167877321"/>
              </p:ext>
            </p:extLst>
          </p:nvPr>
        </p:nvGraphicFramePr>
        <p:xfrm>
          <a:off x="304800" y="1676400"/>
          <a:ext cx="8305800" cy="2342253"/>
        </p:xfrm>
        <a:graphic>
          <a:graphicData uri="http://schemas.openxmlformats.org/drawingml/2006/table">
            <a:tbl>
              <a:tblPr firstRow="1" bandRow="1">
                <a:tableStyleId>{C083E6E3-FA7D-4D7B-A595-EF9225AFEA82}</a:tableStyleId>
              </a:tblPr>
              <a:tblGrid>
                <a:gridCol w="4419600"/>
                <a:gridCol w="38862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smtClean="0"/>
                        <a:t>Recipient</a:t>
                      </a:r>
                      <a:r>
                        <a:rPr lang="en-US" sz="1800" b="1" baseline="0" dirty="0" smtClean="0"/>
                        <a:t> age</a:t>
                      </a:r>
                      <a:endParaRPr lang="en-US" sz="1800" b="1" dirty="0"/>
                    </a:p>
                  </a:txBody>
                  <a:tcPr marL="45720" marR="0" marT="0" marB="0">
                    <a:lnL>
                      <a:noFill/>
                    </a:lnL>
                    <a:lnT w="12700" cap="flat" cmpd="sng" algn="ctr">
                      <a:noFill/>
                      <a:prstDash val="solid"/>
                      <a:round/>
                      <a:headEnd type="none" w="med" len="med"/>
                      <a:tailEnd type="none" w="med" len="med"/>
                    </a:lnT>
                    <a:lnB>
                      <a:noFill/>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Ischemia</a:t>
                      </a:r>
                      <a:r>
                        <a:rPr lang="en-US" sz="1800" b="1" baseline="0" dirty="0" smtClean="0"/>
                        <a:t> time</a:t>
                      </a:r>
                      <a:endParaRPr lang="en-US" sz="1800" b="1" dirty="0" smtClean="0"/>
                    </a:p>
                  </a:txBody>
                  <a:tcPr marL="45720" marR="0" marT="0" marB="0">
                    <a:lnT w="12700" cap="flat" cmpd="sng" algn="ctr">
                      <a:noFill/>
                      <a:prstDash val="solid"/>
                      <a:round/>
                      <a:headEnd type="none" w="med" len="med"/>
                      <a:tailEnd type="none" w="med" len="med"/>
                    </a:lnT>
                    <a:lnB>
                      <a:noFill/>
                    </a:lnB>
                    <a:solidFill>
                      <a:schemeClr val="bg2"/>
                    </a:solidFill>
                  </a:tcPr>
                </a:tc>
              </a:tr>
              <a:tr h="553348">
                <a:tc>
                  <a:txBody>
                    <a:bodyPr/>
                    <a:lstStyle/>
                    <a:p>
                      <a:pPr rtl="0" fontAlgn="t"/>
                      <a:r>
                        <a:rPr lang="en-US" sz="1800" b="1" dirty="0" smtClean="0"/>
                        <a:t>Difference in recipient and donor </a:t>
                      </a:r>
                      <a:r>
                        <a:rPr lang="en-US" sz="1800" b="1" baseline="0" dirty="0" smtClean="0"/>
                        <a:t>age</a:t>
                      </a:r>
                      <a:endParaRPr lang="en-US" sz="1800" b="1" dirty="0"/>
                    </a:p>
                  </a:txBody>
                  <a:tcPr marL="45720" marR="0" marT="0" marB="0">
                    <a:lnL>
                      <a:noFill/>
                    </a:lnL>
                    <a:lnT w="12700" cap="flat" cmpd="sng" algn="ctr">
                      <a:noFill/>
                      <a:prstDash val="solid"/>
                      <a:round/>
                      <a:headEnd type="none" w="med" len="med"/>
                      <a:tailEnd type="none" w="med" len="med"/>
                    </a:lnT>
                    <a:solidFill>
                      <a:schemeClr val="bg2"/>
                    </a:solidFill>
                  </a:tcPr>
                </a:tc>
                <a:tc>
                  <a:txBody>
                    <a:bodyPr/>
                    <a:lstStyle/>
                    <a:p>
                      <a:pPr rtl="0" fontAlgn="t"/>
                      <a:r>
                        <a:rPr lang="en-US" sz="1800" b="1" dirty="0" smtClean="0"/>
                        <a:t>Recipient</a:t>
                      </a:r>
                      <a:r>
                        <a:rPr lang="en-US" sz="1800" b="1" baseline="0" dirty="0" smtClean="0"/>
                        <a:t> pre-transplant creatinine</a:t>
                      </a:r>
                      <a:endParaRPr lang="en-US" sz="1800" b="1" dirty="0"/>
                    </a:p>
                  </a:txBody>
                  <a:tcPr marL="45720" marR="0" marT="0" marB="0">
                    <a:lnT w="12700" cap="flat" cmpd="sng" algn="ctr">
                      <a:noFill/>
                      <a:prstDash val="solid"/>
                      <a:round/>
                      <a:headEnd type="none" w="med" len="med"/>
                      <a:tailEnd type="none" w="med" len="med"/>
                    </a:lnT>
                    <a:solidFill>
                      <a:schemeClr val="bg2"/>
                    </a:solidFill>
                  </a:tcPr>
                </a:tc>
              </a:tr>
              <a:tr h="553348">
                <a:tc>
                  <a:txBody>
                    <a:bodyPr/>
                    <a:lstStyle/>
                    <a:p>
                      <a:pPr rtl="0" fontAlgn="t"/>
                      <a:r>
                        <a:rPr lang="en-US" sz="1800" b="1" dirty="0" smtClean="0"/>
                        <a:t>Recipient</a:t>
                      </a:r>
                      <a:r>
                        <a:rPr lang="en-US" sz="1800" b="1" baseline="0" dirty="0" smtClean="0"/>
                        <a:t> BMI</a:t>
                      </a:r>
                      <a:endParaRPr lang="en-US" sz="1800" b="1" dirty="0"/>
                    </a:p>
                  </a:txBody>
                  <a:tcPr marL="45720" marR="0" marT="0" marB="0">
                    <a:lnL>
                      <a:noFill/>
                    </a:lnL>
                    <a:lnB>
                      <a:noFill/>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Transplant center volume</a:t>
                      </a:r>
                    </a:p>
                    <a:p>
                      <a:endParaRPr lang="en-US" dirty="0"/>
                    </a:p>
                  </a:txBody>
                  <a:tcPr marL="45720" marR="0" marT="0" marB="0">
                    <a:lnB>
                      <a:noFill/>
                    </a:lnB>
                    <a:solidFill>
                      <a:schemeClr val="bg2"/>
                    </a:solidFill>
                  </a:tcPr>
                </a:tc>
              </a:tr>
            </a:tbl>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1" name="TextBox 1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3" name="TextBox 12"/>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(1993-6/1998)</a:t>
            </a:r>
            <a:r>
              <a:rPr lang="en-US" sz="1800" dirty="0" smtClean="0"/>
              <a:t/>
            </a:r>
            <a:br>
              <a:rPr lang="en-US" sz="1800" dirty="0" smtClean="0"/>
            </a:br>
            <a:r>
              <a:rPr lang="en-US" sz="2300" dirty="0" smtClean="0"/>
              <a:t>Risk Factors For 15 Year Mortality with 95% Confidence Limits </a:t>
            </a:r>
            <a:br>
              <a:rPr lang="en-US" sz="2300" dirty="0" smtClean="0"/>
            </a:br>
            <a:r>
              <a:rPr lang="en-US" sz="2300" dirty="0" smtClean="0">
                <a:solidFill>
                  <a:srgbClr val="FFFF00"/>
                </a:solidFill>
              </a:rPr>
              <a:t>Recipient Age</a:t>
            </a:r>
            <a:endParaRPr lang="en-US" sz="23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16111377"/>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4" name="TextBox 13"/>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11,423)</a:t>
            </a:r>
            <a:endParaRPr lang="en-US" sz="2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5" name="TextBox 14"/>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Heart Retransplants</a:t>
            </a:r>
            <a:br>
              <a:rPr lang="en-US" sz="2600" dirty="0" smtClean="0"/>
            </a:br>
            <a:r>
              <a:rPr lang="en-US" sz="2400" dirty="0" smtClean="0"/>
              <a:t>Donor and Recipient Characteristics</a:t>
            </a:r>
            <a:endParaRPr lang="en-US" sz="2000" dirty="0"/>
          </a:p>
        </p:txBody>
      </p:sp>
      <p:graphicFrame>
        <p:nvGraphicFramePr>
          <p:cNvPr id="8" name="Table 7"/>
          <p:cNvGraphicFramePr>
            <a:graphicFrameLocks noGrp="1"/>
          </p:cNvGraphicFramePr>
          <p:nvPr/>
        </p:nvGraphicFramePr>
        <p:xfrm>
          <a:off x="152400" y="1371600"/>
          <a:ext cx="8839200" cy="4073515"/>
        </p:xfrm>
        <a:graphic>
          <a:graphicData uri="http://schemas.openxmlformats.org/drawingml/2006/table">
            <a:tbl>
              <a:tblPr firstRow="1" bandRow="1">
                <a:tableStyleId>{7DF18680-E054-41AD-8BC1-D1AEF772440D}</a:tableStyleId>
              </a:tblPr>
              <a:tblGrid>
                <a:gridCol w="1894115"/>
                <a:gridCol w="1992085"/>
                <a:gridCol w="1981200"/>
                <a:gridCol w="1981200"/>
                <a:gridCol w="990600"/>
              </a:tblGrid>
              <a:tr h="685800">
                <a:tc>
                  <a:txBody>
                    <a:bodyPr/>
                    <a:lstStyle/>
                    <a:p>
                      <a:endParaRPr lang="en-US"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1500" b="1" dirty="0" smtClean="0">
                          <a:solidFill>
                            <a:srgbClr val="FFFF00"/>
                          </a:solidFill>
                          <a:latin typeface="+mn-lt"/>
                          <a:ea typeface="Times New Roman"/>
                          <a:cs typeface="Verdana"/>
                        </a:rPr>
                        <a:t>1992-2000</a:t>
                      </a:r>
                    </a:p>
                    <a:p>
                      <a:pPr marL="0" marR="0" algn="ctr">
                        <a:lnSpc>
                          <a:spcPct val="100000"/>
                        </a:lnSpc>
                        <a:spcBef>
                          <a:spcPts val="0"/>
                        </a:spcBef>
                        <a:spcAft>
                          <a:spcPts val="0"/>
                        </a:spcAft>
                      </a:pPr>
                      <a:r>
                        <a:rPr lang="en-US" sz="1500" b="1" dirty="0" smtClean="0">
                          <a:solidFill>
                            <a:srgbClr val="FFFF00"/>
                          </a:solidFill>
                          <a:latin typeface="+mn-lt"/>
                          <a:ea typeface="Times New Roman"/>
                          <a:cs typeface="Verdana"/>
                        </a:rPr>
                        <a:t>(N </a:t>
                      </a:r>
                      <a:r>
                        <a:rPr lang="en-US" sz="1500" b="1" dirty="0">
                          <a:solidFill>
                            <a:srgbClr val="FFFF00"/>
                          </a:solidFill>
                          <a:latin typeface="+mn-lt"/>
                          <a:ea typeface="Times New Roman"/>
                          <a:cs typeface="Verdana"/>
                        </a:rPr>
                        <a:t>= </a:t>
                      </a:r>
                      <a:r>
                        <a:rPr lang="en-US" sz="1500" b="1" dirty="0" smtClean="0">
                          <a:solidFill>
                            <a:srgbClr val="FFFF00"/>
                          </a:solidFill>
                          <a:latin typeface="+mn-lt"/>
                          <a:ea typeface="Times New Roman"/>
                          <a:cs typeface="Verdana"/>
                        </a:rPr>
                        <a:t>1,026)</a:t>
                      </a:r>
                      <a:endParaRPr lang="en-US" sz="1500" dirty="0">
                        <a:solidFill>
                          <a:srgbClr val="FFFF00"/>
                        </a:solidFill>
                        <a:latin typeface="+mn-lt"/>
                        <a:ea typeface="Times New Roman"/>
                      </a:endParaRPr>
                    </a:p>
                  </a:txBody>
                  <a:tcPr marL="50800" marR="5080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2001-2005</a:t>
                      </a:r>
                    </a:p>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(N </a:t>
                      </a:r>
                      <a:r>
                        <a:rPr lang="en-US" sz="1500" b="1" kern="1200" dirty="0">
                          <a:solidFill>
                            <a:srgbClr val="FFFF00"/>
                          </a:solidFill>
                          <a:latin typeface="+mn-lt"/>
                          <a:ea typeface="Times New Roman"/>
                          <a:cs typeface="Verdana"/>
                        </a:rPr>
                        <a:t>= </a:t>
                      </a:r>
                      <a:r>
                        <a:rPr lang="en-US" sz="1500" b="1" kern="1200" dirty="0" smtClean="0">
                          <a:solidFill>
                            <a:srgbClr val="FFFF00"/>
                          </a:solidFill>
                          <a:latin typeface="+mn-lt"/>
                          <a:ea typeface="Times New Roman"/>
                          <a:cs typeface="Verdana"/>
                        </a:rPr>
                        <a:t>508)</a:t>
                      </a:r>
                      <a:endParaRPr lang="en-US" sz="1500" b="1" kern="1200" dirty="0">
                        <a:solidFill>
                          <a:srgbClr val="FFFF00"/>
                        </a:solidFill>
                        <a:latin typeface="+mn-lt"/>
                        <a:ea typeface="Times New Roman"/>
                        <a:cs typeface="Verdana"/>
                      </a:endParaRPr>
                    </a:p>
                  </a:txBody>
                  <a:tcPr marL="50800" marR="5080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2006-6/2013</a:t>
                      </a:r>
                    </a:p>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(N </a:t>
                      </a:r>
                      <a:r>
                        <a:rPr lang="en-US" sz="1500" b="1" kern="1200" dirty="0">
                          <a:solidFill>
                            <a:srgbClr val="FFFF00"/>
                          </a:solidFill>
                          <a:latin typeface="+mn-lt"/>
                          <a:ea typeface="Times New Roman"/>
                          <a:cs typeface="Verdana"/>
                        </a:rPr>
                        <a:t>= </a:t>
                      </a:r>
                      <a:r>
                        <a:rPr lang="en-US" sz="1500" b="1" kern="1200" dirty="0" smtClean="0">
                          <a:solidFill>
                            <a:srgbClr val="FFFF00"/>
                          </a:solidFill>
                          <a:latin typeface="+mn-lt"/>
                          <a:ea typeface="Times New Roman"/>
                          <a:cs typeface="Verdana"/>
                        </a:rPr>
                        <a:t>820)</a:t>
                      </a:r>
                      <a:endParaRPr lang="en-US" sz="1500" b="1" kern="1200" dirty="0">
                        <a:solidFill>
                          <a:srgbClr val="FFFF00"/>
                        </a:solidFill>
                        <a:latin typeface="+mn-lt"/>
                        <a:ea typeface="Times New Roman"/>
                        <a:cs typeface="Verdana"/>
                      </a:endParaRPr>
                    </a:p>
                  </a:txBody>
                  <a:tcPr marL="50800" marR="5080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1500" dirty="0" smtClean="0">
                          <a:solidFill>
                            <a:srgbClr val="FFFF00"/>
                          </a:solidFill>
                        </a:rPr>
                        <a:t>p-value</a:t>
                      </a:r>
                      <a:endParaRPr lang="en-US" sz="1500" dirty="0">
                        <a:solidFill>
                          <a:srgbClr val="FFFF00"/>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r>
              <a:tr h="352184">
                <a:tc>
                  <a:txBody>
                    <a:bodyPr/>
                    <a:lstStyle/>
                    <a:p>
                      <a:pPr rtl="0" fontAlgn="t"/>
                      <a:r>
                        <a:rPr lang="en-US" sz="1300" b="1" dirty="0">
                          <a:solidFill>
                            <a:schemeClr val="tx1"/>
                          </a:solidFill>
                          <a:latin typeface="+mn-lt"/>
                          <a:cs typeface="Times New Roman"/>
                        </a:rPr>
                        <a:t>Recipient age (years)</a:t>
                      </a:r>
                      <a:endParaRPr lang="en-US" sz="1300" b="1"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j-lt"/>
                          <a:ea typeface="Times New Roman"/>
                          <a:cs typeface="Verdana"/>
                        </a:rPr>
                        <a:t>51.0 (23.0 - 64.0)</a:t>
                      </a:r>
                      <a:endParaRPr lang="en-US" sz="1300" b="1">
                        <a:solidFill>
                          <a:schemeClr val="tx1"/>
                        </a:solidFill>
                        <a:latin typeface="+mj-lt"/>
                        <a:ea typeface="Times New Roman"/>
                      </a:endParaRPr>
                    </a:p>
                  </a:txBody>
                  <a:tcPr marL="42545" marR="42545"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j-lt"/>
                          <a:ea typeface="Times New Roman"/>
                          <a:cs typeface="Verdana"/>
                        </a:rPr>
                        <a:t>50.5 (22.0 - 65.0)</a:t>
                      </a:r>
                      <a:endParaRPr lang="en-US" sz="1300" b="1">
                        <a:solidFill>
                          <a:schemeClr val="tx1"/>
                        </a:solidFill>
                        <a:latin typeface="+mj-lt"/>
                        <a:ea typeface="Times New Roman"/>
                      </a:endParaRPr>
                    </a:p>
                  </a:txBody>
                  <a:tcPr marL="42545" marR="42545"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j-lt"/>
                          <a:ea typeface="Times New Roman"/>
                          <a:cs typeface="Verdana"/>
                        </a:rPr>
                        <a:t>46.0 (20.0 - 65.0)</a:t>
                      </a:r>
                      <a:endParaRPr lang="en-US" sz="1300" b="1">
                        <a:solidFill>
                          <a:schemeClr val="tx1"/>
                        </a:solidFill>
                        <a:latin typeface="+mj-lt"/>
                        <a:ea typeface="Times New Roman"/>
                      </a:endParaRPr>
                    </a:p>
                  </a:txBody>
                  <a:tcPr marL="42545" marR="42545"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j-lt"/>
                          <a:ea typeface="Times New Roman"/>
                          <a:cs typeface="Verdana"/>
                        </a:rPr>
                        <a:t>&lt;0.0001</a:t>
                      </a:r>
                      <a:endParaRPr lang="en-US" sz="1300" b="1">
                        <a:solidFill>
                          <a:schemeClr val="tx1"/>
                        </a:solidFill>
                        <a:latin typeface="+mj-lt"/>
                        <a:ea typeface="Times New Roman"/>
                      </a:endParaRPr>
                    </a:p>
                  </a:txBody>
                  <a:tcPr marL="42545" marR="42545"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2"/>
                    </a:solidFill>
                  </a:tcPr>
                </a:tc>
              </a:tr>
              <a:tr h="352184">
                <a:tc>
                  <a:txBody>
                    <a:bodyPr/>
                    <a:lstStyle/>
                    <a:p>
                      <a:pPr rtl="0" fontAlgn="t"/>
                      <a:r>
                        <a:rPr lang="en-US" sz="1300" b="1" dirty="0">
                          <a:solidFill>
                            <a:schemeClr val="tx1"/>
                          </a:solidFill>
                          <a:latin typeface="+mn-lt"/>
                          <a:cs typeface="Times New Roman"/>
                        </a:rPr>
                        <a:t>Donor age (years)</a:t>
                      </a:r>
                      <a:endParaRPr lang="en-US" sz="1300" b="1"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j-lt"/>
                          <a:ea typeface="Times New Roman"/>
                          <a:cs typeface="Verdana"/>
                        </a:rPr>
                        <a:t>32.0 (15.0 - 54.0)</a:t>
                      </a:r>
                      <a:endParaRPr lang="en-US" sz="1300" b="1">
                        <a:solidFill>
                          <a:schemeClr val="tx1"/>
                        </a:solidFill>
                        <a:latin typeface="+mj-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j-lt"/>
                          <a:ea typeface="Times New Roman"/>
                          <a:cs typeface="Verdana"/>
                        </a:rPr>
                        <a:t>34.0 (17.0 - 55.0)</a:t>
                      </a:r>
                      <a:endParaRPr lang="en-US" sz="1300" b="1">
                        <a:solidFill>
                          <a:schemeClr val="tx1"/>
                        </a:solidFill>
                        <a:latin typeface="+mj-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j-lt"/>
                          <a:ea typeface="Times New Roman"/>
                          <a:cs typeface="Verdana"/>
                        </a:rPr>
                        <a:t>32.0 (16.0 - 56.0)</a:t>
                      </a:r>
                      <a:endParaRPr lang="en-US" sz="1300" b="1">
                        <a:solidFill>
                          <a:schemeClr val="tx1"/>
                        </a:solidFill>
                        <a:latin typeface="+mj-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j-lt"/>
                          <a:ea typeface="Times New Roman"/>
                          <a:cs typeface="Verdana"/>
                        </a:rPr>
                        <a:t>0.0642</a:t>
                      </a:r>
                      <a:endParaRPr lang="en-US" sz="1300" b="1">
                        <a:solidFill>
                          <a:schemeClr val="tx1"/>
                        </a:solidFill>
                        <a:latin typeface="+mj-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532659">
                <a:tc>
                  <a:txBody>
                    <a:bodyPr/>
                    <a:lstStyle/>
                    <a:p>
                      <a:pPr marL="0" algn="l" defTabSz="914400" rtl="0" eaLnBrk="1" fontAlgn="t" latinLnBrk="0" hangingPunct="1"/>
                      <a:r>
                        <a:rPr lang="en-US" sz="1300" b="1" kern="1200" dirty="0" smtClean="0">
                          <a:solidFill>
                            <a:schemeClr val="tx1"/>
                          </a:solidFill>
                          <a:latin typeface="+mn-lt"/>
                          <a:ea typeface="+mn-ea"/>
                          <a:cs typeface="Times New Roman"/>
                        </a:rPr>
                        <a:t>Donor and recipient age difference (years)</a:t>
                      </a:r>
                      <a:endParaRPr lang="en-US" sz="1300" b="1" kern="1200" dirty="0">
                        <a:solidFill>
                          <a:schemeClr val="tx1"/>
                        </a:solidFill>
                        <a:latin typeface="+mn-lt"/>
                        <a:ea typeface="+mn-ea"/>
                        <a:cs typeface="Times New Roman"/>
                      </a:endParaRPr>
                    </a:p>
                  </a:txBody>
                  <a:tcPr marL="45720" marR="4572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j-lt"/>
                          <a:ea typeface="Times New Roman"/>
                          <a:cs typeface="Verdana"/>
                        </a:rPr>
                        <a:t>-16.0 (-40.0 - 11.0)</a:t>
                      </a:r>
                      <a:endParaRPr lang="en-US" sz="1300" b="1">
                        <a:solidFill>
                          <a:schemeClr val="tx1"/>
                        </a:solidFill>
                        <a:latin typeface="+mj-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j-lt"/>
                          <a:ea typeface="Times New Roman"/>
                          <a:cs typeface="Verdana"/>
                        </a:rPr>
                        <a:t>-12.5 (-40.0 - 16.0)</a:t>
                      </a:r>
                      <a:endParaRPr lang="en-US" sz="1300" b="1">
                        <a:solidFill>
                          <a:schemeClr val="tx1"/>
                        </a:solidFill>
                        <a:latin typeface="+mj-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j-lt"/>
                          <a:ea typeface="Times New Roman"/>
                          <a:cs typeface="Verdana"/>
                        </a:rPr>
                        <a:t>-10.0 (-40.0 - 19.0)</a:t>
                      </a:r>
                      <a:endParaRPr lang="en-US" sz="1300" b="1">
                        <a:solidFill>
                          <a:schemeClr val="tx1"/>
                        </a:solidFill>
                        <a:latin typeface="+mj-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j-lt"/>
                          <a:ea typeface="Times New Roman"/>
                          <a:cs typeface="Verdana"/>
                        </a:rPr>
                        <a:t>&lt;0.0001</a:t>
                      </a:r>
                      <a:endParaRPr lang="en-US" sz="1300" b="1">
                        <a:solidFill>
                          <a:schemeClr val="tx1"/>
                        </a:solidFill>
                        <a:latin typeface="+mj-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64712">
                <a:tc>
                  <a:txBody>
                    <a:bodyPr/>
                    <a:lstStyle/>
                    <a:p>
                      <a:pPr rtl="0" fontAlgn="t"/>
                      <a:r>
                        <a:rPr lang="en-US" sz="1300" b="1" dirty="0">
                          <a:solidFill>
                            <a:schemeClr val="tx1"/>
                          </a:solidFill>
                          <a:latin typeface="+mn-lt"/>
                        </a:rPr>
                        <a:t>Recipient weight (kg)</a:t>
                      </a: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j-lt"/>
                          <a:ea typeface="Times New Roman"/>
                          <a:cs typeface="Verdana"/>
                        </a:rPr>
                        <a:t>76.2 (49.9 - 105.0)</a:t>
                      </a:r>
                      <a:endParaRPr lang="en-US" sz="1300" b="1">
                        <a:solidFill>
                          <a:schemeClr val="tx1"/>
                        </a:solidFill>
                        <a:latin typeface="+mj-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j-lt"/>
                          <a:ea typeface="Times New Roman"/>
                          <a:cs typeface="Verdana"/>
                        </a:rPr>
                        <a:t>76.2 (51.0 - 105.0)</a:t>
                      </a:r>
                      <a:endParaRPr lang="en-US" sz="1300" b="1">
                        <a:solidFill>
                          <a:schemeClr val="tx1"/>
                        </a:solidFill>
                        <a:latin typeface="+mj-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j-lt"/>
                          <a:ea typeface="Times New Roman"/>
                          <a:cs typeface="Verdana"/>
                        </a:rPr>
                        <a:t>75.0 (51.0 - 105.2)</a:t>
                      </a:r>
                      <a:endParaRPr lang="en-US" sz="1300" b="1">
                        <a:solidFill>
                          <a:schemeClr val="tx1"/>
                        </a:solidFill>
                        <a:latin typeface="+mj-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j-lt"/>
                          <a:ea typeface="Times New Roman"/>
                          <a:cs typeface="Verdana"/>
                        </a:rPr>
                        <a:t>0.6153</a:t>
                      </a:r>
                      <a:endParaRPr lang="en-US" sz="1300" b="1">
                        <a:solidFill>
                          <a:schemeClr val="tx1"/>
                        </a:solidFill>
                        <a:latin typeface="+mj-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64712">
                <a:tc>
                  <a:txBody>
                    <a:bodyPr/>
                    <a:lstStyle/>
                    <a:p>
                      <a:pPr rtl="0" fontAlgn="t"/>
                      <a:r>
                        <a:rPr lang="en-US" sz="1300" b="1" dirty="0">
                          <a:solidFill>
                            <a:schemeClr val="tx1"/>
                          </a:solidFill>
                          <a:latin typeface="+mn-lt"/>
                        </a:rPr>
                        <a:t>Recipient height (cm)</a:t>
                      </a: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j-lt"/>
                          <a:ea typeface="Times New Roman"/>
                          <a:cs typeface="Verdana"/>
                        </a:rPr>
                        <a:t>174.0 (157.5 - 188.0)</a:t>
                      </a:r>
                      <a:endParaRPr lang="en-US" sz="1300" b="1">
                        <a:solidFill>
                          <a:schemeClr val="tx1"/>
                        </a:solidFill>
                        <a:latin typeface="+mj-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j-lt"/>
                          <a:ea typeface="Times New Roman"/>
                          <a:cs typeface="Verdana"/>
                        </a:rPr>
                        <a:t>172.7 (157.0 - 188.0)</a:t>
                      </a:r>
                      <a:endParaRPr lang="en-US" sz="1300" b="1">
                        <a:solidFill>
                          <a:schemeClr val="tx1"/>
                        </a:solidFill>
                        <a:latin typeface="+mj-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j-lt"/>
                          <a:ea typeface="Times New Roman"/>
                          <a:cs typeface="Verdana"/>
                        </a:rPr>
                        <a:t>172.7 (154.9 - 187.5)</a:t>
                      </a:r>
                      <a:endParaRPr lang="en-US" sz="1300" b="1">
                        <a:solidFill>
                          <a:schemeClr val="tx1"/>
                        </a:solidFill>
                        <a:latin typeface="+mj-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j-lt"/>
                          <a:ea typeface="Times New Roman"/>
                          <a:cs typeface="Verdana"/>
                        </a:rPr>
                        <a:t>0.0005</a:t>
                      </a:r>
                      <a:endParaRPr lang="en-US" sz="1300" b="1">
                        <a:solidFill>
                          <a:schemeClr val="tx1"/>
                        </a:solidFill>
                        <a:latin typeface="+mj-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64712">
                <a:tc>
                  <a:txBody>
                    <a:bodyPr/>
                    <a:lstStyle/>
                    <a:p>
                      <a:pPr rtl="0" fontAlgn="t"/>
                      <a:r>
                        <a:rPr lang="en-US" sz="1300" b="1" dirty="0">
                          <a:solidFill>
                            <a:schemeClr val="tx1"/>
                          </a:solidFill>
                          <a:latin typeface="+mn-lt"/>
                        </a:rPr>
                        <a:t>Recipient BMI</a:t>
                      </a: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j-lt"/>
                          <a:ea typeface="Times New Roman"/>
                          <a:cs typeface="Verdana"/>
                        </a:rPr>
                        <a:t>22.6 (19.6 - 32.8)</a:t>
                      </a:r>
                      <a:endParaRPr lang="en-US" sz="1300" b="1">
                        <a:solidFill>
                          <a:schemeClr val="tx1"/>
                        </a:solidFill>
                        <a:latin typeface="+mj-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j-lt"/>
                          <a:ea typeface="Times New Roman"/>
                          <a:cs typeface="Verdana"/>
                        </a:rPr>
                        <a:t>24.1 (19.2 - 33.1)</a:t>
                      </a:r>
                      <a:endParaRPr lang="en-US" sz="1300" b="1">
                        <a:solidFill>
                          <a:schemeClr val="tx1"/>
                        </a:solidFill>
                        <a:latin typeface="+mj-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j-lt"/>
                          <a:ea typeface="Times New Roman"/>
                          <a:cs typeface="Verdana"/>
                        </a:rPr>
                        <a:t>23.9 (18.4 - 34.5)</a:t>
                      </a:r>
                      <a:endParaRPr lang="en-US" sz="1300" b="1">
                        <a:solidFill>
                          <a:schemeClr val="tx1"/>
                        </a:solidFill>
                        <a:latin typeface="+mj-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j-lt"/>
                          <a:ea typeface="Times New Roman"/>
                          <a:cs typeface="Verdana"/>
                        </a:rPr>
                        <a:t>0.0062</a:t>
                      </a:r>
                      <a:endParaRPr lang="en-US" sz="1300" b="1">
                        <a:solidFill>
                          <a:schemeClr val="tx1"/>
                        </a:solidFill>
                        <a:latin typeface="+mj-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52184">
                <a:tc>
                  <a:txBody>
                    <a:bodyPr/>
                    <a:lstStyle/>
                    <a:p>
                      <a:pPr rtl="0" fontAlgn="t"/>
                      <a:r>
                        <a:rPr lang="en-US" sz="1300" b="1" dirty="0">
                          <a:solidFill>
                            <a:schemeClr val="tx1"/>
                          </a:solidFill>
                          <a:latin typeface="+mn-lt"/>
                          <a:cs typeface="Times New Roman"/>
                        </a:rPr>
                        <a:t>Donor weight (kg)</a:t>
                      </a:r>
                      <a:endParaRPr lang="en-US" sz="1300" b="1"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j-lt"/>
                          <a:ea typeface="Times New Roman"/>
                          <a:cs typeface="Verdana"/>
                        </a:rPr>
                        <a:t>75.0 (50.0 - 100.2)</a:t>
                      </a:r>
                      <a:r>
                        <a:rPr lang="en-US" sz="1300" b="1" baseline="30000">
                          <a:solidFill>
                            <a:schemeClr val="tx1"/>
                          </a:solidFill>
                          <a:latin typeface="+mj-lt"/>
                          <a:ea typeface="Times New Roman"/>
                          <a:cs typeface="Verdana"/>
                        </a:rPr>
                        <a:t>1</a:t>
                      </a:r>
                      <a:endParaRPr lang="en-US" sz="1300" b="1">
                        <a:solidFill>
                          <a:schemeClr val="tx1"/>
                        </a:solidFill>
                        <a:latin typeface="+mj-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j-lt"/>
                          <a:ea typeface="Times New Roman"/>
                          <a:cs typeface="Verdana"/>
                        </a:rPr>
                        <a:t>75.0 (54.0 - 104.5)</a:t>
                      </a:r>
                      <a:endParaRPr lang="en-US" sz="1300" b="1">
                        <a:solidFill>
                          <a:schemeClr val="tx1"/>
                        </a:solidFill>
                        <a:latin typeface="+mj-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j-lt"/>
                          <a:ea typeface="Times New Roman"/>
                          <a:cs typeface="Verdana"/>
                        </a:rPr>
                        <a:t>76.3 (55.0 - 109.0)</a:t>
                      </a:r>
                      <a:endParaRPr lang="en-US" sz="1300" b="1">
                        <a:solidFill>
                          <a:schemeClr val="tx1"/>
                        </a:solidFill>
                        <a:latin typeface="+mj-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j-lt"/>
                          <a:ea typeface="Times New Roman"/>
                          <a:cs typeface="Verdana"/>
                        </a:rPr>
                        <a:t>0.0103</a:t>
                      </a:r>
                      <a:endParaRPr lang="en-US" sz="1300" b="1">
                        <a:solidFill>
                          <a:schemeClr val="tx1"/>
                        </a:solidFill>
                        <a:latin typeface="+mj-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52184">
                <a:tc>
                  <a:txBody>
                    <a:bodyPr/>
                    <a:lstStyle/>
                    <a:p>
                      <a:pPr rtl="0" fontAlgn="t"/>
                      <a:r>
                        <a:rPr lang="en-US" sz="1300" b="1" dirty="0">
                          <a:solidFill>
                            <a:schemeClr val="tx1"/>
                          </a:solidFill>
                          <a:latin typeface="+mn-lt"/>
                          <a:cs typeface="Times New Roman"/>
                        </a:rPr>
                        <a:t>Donor height (cm)</a:t>
                      </a:r>
                      <a:endParaRPr lang="en-US" sz="1300" b="1"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j-lt"/>
                          <a:ea typeface="Times New Roman"/>
                          <a:cs typeface="Verdana"/>
                        </a:rPr>
                        <a:t>175.0 (152.0 - 188.0)</a:t>
                      </a:r>
                      <a:r>
                        <a:rPr lang="en-US" sz="1300" b="1" baseline="30000">
                          <a:solidFill>
                            <a:schemeClr val="tx1"/>
                          </a:solidFill>
                          <a:latin typeface="+mj-lt"/>
                          <a:ea typeface="Times New Roman"/>
                          <a:cs typeface="Verdana"/>
                        </a:rPr>
                        <a:t>1</a:t>
                      </a:r>
                      <a:endParaRPr lang="en-US" sz="1300" b="1">
                        <a:solidFill>
                          <a:schemeClr val="tx1"/>
                        </a:solidFill>
                        <a:latin typeface="+mj-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j-lt"/>
                          <a:ea typeface="Times New Roman"/>
                          <a:cs typeface="Verdana"/>
                        </a:rPr>
                        <a:t>175.0 (157.5 - 188.0)</a:t>
                      </a:r>
                      <a:endParaRPr lang="en-US" sz="1300" b="1">
                        <a:solidFill>
                          <a:schemeClr val="tx1"/>
                        </a:solidFill>
                        <a:latin typeface="+mj-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j-lt"/>
                          <a:ea typeface="Times New Roman"/>
                          <a:cs typeface="Verdana"/>
                        </a:rPr>
                        <a:t>172.7 (157.0 - 188.0)</a:t>
                      </a:r>
                      <a:endParaRPr lang="en-US" sz="1300" b="1">
                        <a:solidFill>
                          <a:schemeClr val="tx1"/>
                        </a:solidFill>
                        <a:latin typeface="+mj-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j-lt"/>
                          <a:ea typeface="Times New Roman"/>
                          <a:cs typeface="Verdana"/>
                        </a:rPr>
                        <a:t>0.0002</a:t>
                      </a:r>
                      <a:endParaRPr lang="en-US" sz="1300" b="1">
                        <a:solidFill>
                          <a:schemeClr val="tx1"/>
                        </a:solidFill>
                        <a:latin typeface="+mj-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52184">
                <a:tc>
                  <a:txBody>
                    <a:bodyPr/>
                    <a:lstStyle/>
                    <a:p>
                      <a:pPr rtl="0" fontAlgn="t"/>
                      <a:r>
                        <a:rPr lang="en-US" sz="1300" b="1" dirty="0">
                          <a:solidFill>
                            <a:schemeClr val="tx1"/>
                          </a:solidFill>
                          <a:latin typeface="+mn-lt"/>
                        </a:rPr>
                        <a:t>Donor BMI</a:t>
                      </a:r>
                    </a:p>
                  </a:txBody>
                  <a:tcPr marL="45720" marR="45720" marT="0" marB="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j-lt"/>
                          <a:ea typeface="Times New Roman"/>
                          <a:cs typeface="Verdana"/>
                        </a:rPr>
                        <a:t>24.4 (18.4 - 31.9)</a:t>
                      </a:r>
                      <a:r>
                        <a:rPr lang="en-US" sz="1300" b="1" baseline="30000">
                          <a:solidFill>
                            <a:schemeClr val="tx1"/>
                          </a:solidFill>
                          <a:latin typeface="+mj-lt"/>
                          <a:ea typeface="Times New Roman"/>
                          <a:cs typeface="Verdana"/>
                        </a:rPr>
                        <a:t>1</a:t>
                      </a:r>
                      <a:endParaRPr lang="en-US" sz="1300" b="1">
                        <a:solidFill>
                          <a:schemeClr val="tx1"/>
                        </a:solidFill>
                        <a:latin typeface="+mj-lt"/>
                        <a:ea typeface="Times New Roman"/>
                      </a:endParaRPr>
                    </a:p>
                  </a:txBody>
                  <a:tcPr marL="42545" marR="42545"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j-lt"/>
                          <a:ea typeface="Times New Roman"/>
                          <a:cs typeface="Verdana"/>
                        </a:rPr>
                        <a:t>24.8 (18.9 - 33.2)</a:t>
                      </a:r>
                      <a:endParaRPr lang="en-US" sz="1300" b="1">
                        <a:solidFill>
                          <a:schemeClr val="tx1"/>
                        </a:solidFill>
                        <a:latin typeface="+mj-lt"/>
                        <a:ea typeface="Times New Roman"/>
                      </a:endParaRPr>
                    </a:p>
                  </a:txBody>
                  <a:tcPr marL="42545" marR="42545"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j-lt"/>
                          <a:ea typeface="Times New Roman"/>
                          <a:cs typeface="Verdana"/>
                        </a:rPr>
                        <a:t>25.6 (19.5 - 36.5)</a:t>
                      </a:r>
                      <a:endParaRPr lang="en-US" sz="1300" b="1">
                        <a:solidFill>
                          <a:schemeClr val="tx1"/>
                        </a:solidFill>
                        <a:latin typeface="+mj-lt"/>
                        <a:ea typeface="Times New Roman"/>
                      </a:endParaRPr>
                    </a:p>
                  </a:txBody>
                  <a:tcPr marL="42545" marR="42545"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j-lt"/>
                          <a:ea typeface="Times New Roman"/>
                          <a:cs typeface="Verdana"/>
                        </a:rPr>
                        <a:t>&lt;0.0001</a:t>
                      </a:r>
                      <a:endParaRPr lang="en-US" sz="1300" b="1" dirty="0">
                        <a:solidFill>
                          <a:schemeClr val="tx1"/>
                        </a:solidFill>
                        <a:latin typeface="+mj-lt"/>
                        <a:ea typeface="Times New Roman"/>
                      </a:endParaRPr>
                    </a:p>
                  </a:txBody>
                  <a:tcPr marL="42545" marR="42545"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2"/>
                    </a:solidFill>
                  </a:tcPr>
                </a:tc>
              </a:tr>
            </a:tbl>
          </a:graphicData>
        </a:graphic>
      </p:graphicFrame>
      <p:sp>
        <p:nvSpPr>
          <p:cNvPr id="9" name="TextBox 8"/>
          <p:cNvSpPr txBox="1"/>
          <p:nvPr/>
        </p:nvSpPr>
        <p:spPr>
          <a:xfrm>
            <a:off x="1447800" y="5715000"/>
            <a:ext cx="7239000" cy="292388"/>
          </a:xfrm>
          <a:prstGeom prst="rect">
            <a:avLst/>
          </a:prstGeom>
          <a:noFill/>
        </p:spPr>
        <p:txBody>
          <a:bodyPr wrap="square" rtlCol="0">
            <a:spAutoFit/>
          </a:bodyPr>
          <a:lstStyle/>
          <a:p>
            <a:pPr algn="ctr"/>
            <a:r>
              <a:rPr lang="en-US" sz="1300" b="1" dirty="0" smtClean="0">
                <a:solidFill>
                  <a:srgbClr val="FFFF00"/>
                </a:solidFill>
              </a:rPr>
              <a:t>Continuous factors are expressed as median (5</a:t>
            </a:r>
            <a:r>
              <a:rPr lang="en-US" sz="1300" b="1" baseline="30000" dirty="0" smtClean="0">
                <a:solidFill>
                  <a:srgbClr val="FFFF00"/>
                </a:solidFill>
              </a:rPr>
              <a:t>th</a:t>
            </a:r>
            <a:r>
              <a:rPr lang="en-US" sz="1300" b="1" dirty="0" smtClean="0">
                <a:solidFill>
                  <a:srgbClr val="FFFF00"/>
                </a:solidFill>
              </a:rPr>
              <a:t>-95</a:t>
            </a:r>
            <a:r>
              <a:rPr lang="en-US" sz="1300" b="1" baseline="30000" dirty="0" smtClean="0">
                <a:solidFill>
                  <a:srgbClr val="FFFF00"/>
                </a:solidFill>
              </a:rPr>
              <a:t>th</a:t>
            </a:r>
            <a:r>
              <a:rPr lang="en-US" sz="1300" b="1" dirty="0" smtClean="0">
                <a:solidFill>
                  <a:srgbClr val="FFFF00"/>
                </a:solidFill>
              </a:rPr>
              <a:t> percentiles) </a:t>
            </a:r>
            <a:endParaRPr lang="en-US" dirty="0"/>
          </a:p>
        </p:txBody>
      </p:sp>
      <p:sp>
        <p:nvSpPr>
          <p:cNvPr id="11" name="TextBox 10"/>
          <p:cNvSpPr txBox="1"/>
          <p:nvPr/>
        </p:nvSpPr>
        <p:spPr>
          <a:xfrm>
            <a:off x="5791200" y="6248400"/>
            <a:ext cx="2971800" cy="276999"/>
          </a:xfrm>
          <a:prstGeom prst="rect">
            <a:avLst/>
          </a:prstGeom>
          <a:noFill/>
        </p:spPr>
        <p:txBody>
          <a:bodyPr wrap="square" rtlCol="0">
            <a:spAutoFit/>
          </a:bodyPr>
          <a:lstStyle/>
          <a:p>
            <a:r>
              <a:rPr lang="en-US" sz="1200" b="1" baseline="30000" dirty="0" smtClean="0"/>
              <a:t>1</a:t>
            </a:r>
            <a:r>
              <a:rPr lang="en-US" sz="1200" b="1" dirty="0" smtClean="0"/>
              <a:t>  Based on 4/1994-2000 retransplants.</a:t>
            </a:r>
            <a:endParaRPr lang="en-US" dirty="0"/>
          </a:p>
        </p:txBody>
      </p:sp>
      <p:grpSp>
        <p:nvGrpSpPr>
          <p:cNvPr id="3"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3"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0" name="TextBox 9"/>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(1993-6/1998)</a:t>
            </a:r>
            <a:r>
              <a:rPr lang="en-US" sz="1800" dirty="0" smtClean="0"/>
              <a:t/>
            </a:r>
            <a:br>
              <a:rPr lang="en-US" sz="1800" dirty="0" smtClean="0"/>
            </a:br>
            <a:r>
              <a:rPr lang="en-US" sz="2300" dirty="0" smtClean="0"/>
              <a:t>Risk Factors For 15 Year Mortality with 95% Confidence Limits </a:t>
            </a:r>
            <a:br>
              <a:rPr lang="en-US" sz="2300" dirty="0" smtClean="0"/>
            </a:br>
            <a:r>
              <a:rPr lang="en-US" sz="2300" dirty="0" smtClean="0">
                <a:solidFill>
                  <a:srgbClr val="FFFF00"/>
                </a:solidFill>
              </a:rPr>
              <a:t>Donor Age – Recipient Age</a:t>
            </a:r>
            <a:endParaRPr lang="en-US" sz="23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2358520"/>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4" name="TextBox 13"/>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11,423)</a:t>
            </a:r>
            <a:endParaRPr lang="en-US" sz="2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5" name="TextBox 14"/>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(1993-6/1998)</a:t>
            </a:r>
            <a:r>
              <a:rPr lang="en-US" sz="1800" dirty="0" smtClean="0"/>
              <a:t/>
            </a:r>
            <a:br>
              <a:rPr lang="en-US" sz="1800" dirty="0" smtClean="0"/>
            </a:br>
            <a:r>
              <a:rPr lang="en-US" sz="2300" dirty="0" smtClean="0"/>
              <a:t>Risk Factors For 15 Year Mortality with 95% Confidence Limits </a:t>
            </a:r>
            <a:br>
              <a:rPr lang="en-US" sz="2300" dirty="0" smtClean="0"/>
            </a:br>
            <a:r>
              <a:rPr lang="en-US" sz="2300" dirty="0" smtClean="0">
                <a:solidFill>
                  <a:srgbClr val="FFFF00"/>
                </a:solidFill>
              </a:rPr>
              <a:t>Recipient BMI</a:t>
            </a:r>
            <a:endParaRPr lang="en-US" sz="23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7284055"/>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0" name="TextBox 9"/>
          <p:cNvSpPr txBox="1"/>
          <p:nvPr/>
        </p:nvSpPr>
        <p:spPr>
          <a:xfrm>
            <a:off x="6477000" y="6396335"/>
            <a:ext cx="1981200" cy="461665"/>
          </a:xfrm>
          <a:prstGeom prst="rect">
            <a:avLst/>
          </a:prstGeom>
          <a:noFill/>
        </p:spPr>
        <p:txBody>
          <a:bodyPr wrap="square" rtlCol="0">
            <a:spAutoFit/>
          </a:bodyPr>
          <a:lstStyle/>
          <a:p>
            <a:pPr algn="ctr"/>
            <a:r>
              <a:rPr lang="en-US" sz="2400" b="1" dirty="0" smtClean="0">
                <a:solidFill>
                  <a:srgbClr val="FFFF00"/>
                </a:solidFill>
              </a:rPr>
              <a:t>(N = 11,423)</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5" name="TextBox 14"/>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(1993-6/1998)</a:t>
            </a:r>
            <a:r>
              <a:rPr lang="en-US" sz="1800" dirty="0" smtClean="0"/>
              <a:t/>
            </a:r>
            <a:br>
              <a:rPr lang="en-US" sz="1800" dirty="0" smtClean="0"/>
            </a:br>
            <a:r>
              <a:rPr lang="en-US" sz="2300" dirty="0" smtClean="0"/>
              <a:t>Risk Factors For 15 Year Mortality with 95% Confidence Limits </a:t>
            </a:r>
            <a:br>
              <a:rPr lang="en-US" sz="2300" dirty="0" smtClean="0"/>
            </a:br>
            <a:r>
              <a:rPr lang="en-US" sz="2300" dirty="0" smtClean="0">
                <a:solidFill>
                  <a:srgbClr val="FFFF00"/>
                </a:solidFill>
              </a:rPr>
              <a:t>Ischemia Time</a:t>
            </a:r>
            <a:endParaRPr lang="en-US" sz="23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41463706"/>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0.0003</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11,423)</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5" name="TextBox 14"/>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(1993-6/1998)</a:t>
            </a:r>
            <a:r>
              <a:rPr lang="en-US" sz="1800" dirty="0" smtClean="0"/>
              <a:t/>
            </a:r>
            <a:br>
              <a:rPr lang="en-US" sz="1800" dirty="0" smtClean="0"/>
            </a:br>
            <a:r>
              <a:rPr lang="en-US" sz="2300" dirty="0" smtClean="0"/>
              <a:t>Risk Factors For 15 Year Mortality with 95% Confidence Limits </a:t>
            </a:r>
            <a:br>
              <a:rPr lang="en-US" sz="2300" dirty="0" smtClean="0"/>
            </a:br>
            <a:r>
              <a:rPr lang="en-US" sz="2300" dirty="0" smtClean="0">
                <a:solidFill>
                  <a:srgbClr val="FFFF00"/>
                </a:solidFill>
              </a:rPr>
              <a:t>Center Volume</a:t>
            </a:r>
            <a:endParaRPr lang="en-US" sz="23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09356306"/>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0.0009</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11,423)</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5" name="TextBox 14"/>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(1993-6/1998)</a:t>
            </a:r>
            <a:r>
              <a:rPr lang="en-US" sz="1800" dirty="0" smtClean="0"/>
              <a:t/>
            </a:r>
            <a:br>
              <a:rPr lang="en-US" sz="1800" dirty="0" smtClean="0"/>
            </a:br>
            <a:r>
              <a:rPr lang="en-US" sz="2300" dirty="0" smtClean="0"/>
              <a:t>Risk Factors For 15 Year Mortality with 95% Confidence Limits </a:t>
            </a:r>
            <a:br>
              <a:rPr lang="en-US" sz="2300" dirty="0" smtClean="0"/>
            </a:br>
            <a:r>
              <a:rPr lang="en-US" sz="2300" dirty="0" smtClean="0">
                <a:solidFill>
                  <a:srgbClr val="FFFF00"/>
                </a:solidFill>
              </a:rPr>
              <a:t>Recipient Pre-Transplant Creatinine</a:t>
            </a:r>
            <a:endParaRPr lang="en-US" sz="23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36535077"/>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11,423)</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5" name="TextBox 14"/>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ADULT HEART TRANSPLANTS </a:t>
            </a:r>
            <a:r>
              <a:rPr lang="en-US" sz="2000" dirty="0" smtClean="0"/>
              <a:t>(1988-6/1993)</a:t>
            </a:r>
            <a:br>
              <a:rPr lang="en-US" sz="2000" dirty="0" smtClean="0"/>
            </a:br>
            <a:r>
              <a:rPr lang="en-US" sz="2400" dirty="0" smtClean="0"/>
              <a:t>Risk Factors For 20 Year Mortality</a:t>
            </a:r>
            <a:endParaRPr lang="en-US" sz="2400" dirty="0"/>
          </a:p>
        </p:txBody>
      </p:sp>
      <p:sp>
        <p:nvSpPr>
          <p:cNvPr id="9" name="TextBox 8"/>
          <p:cNvSpPr txBox="1"/>
          <p:nvPr/>
        </p:nvSpPr>
        <p:spPr>
          <a:xfrm>
            <a:off x="7010400" y="6396335"/>
            <a:ext cx="1828800" cy="461665"/>
          </a:xfrm>
          <a:prstGeom prst="rect">
            <a:avLst/>
          </a:prstGeom>
          <a:noFill/>
        </p:spPr>
        <p:txBody>
          <a:bodyPr wrap="square" rtlCol="0">
            <a:spAutoFit/>
          </a:bodyPr>
          <a:lstStyle/>
          <a:p>
            <a:pPr algn="ctr"/>
            <a:r>
              <a:rPr lang="en-US" sz="2400" b="1" dirty="0" smtClean="0">
                <a:solidFill>
                  <a:srgbClr val="FFFF00"/>
                </a:solidFill>
              </a:rPr>
              <a:t>N = 19,208</a:t>
            </a:r>
            <a:endParaRPr lang="en-US" sz="2400" b="1"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grpSp>
        <p:nvGrpSpPr>
          <p:cNvPr id="11" name="Group 10"/>
          <p:cNvGrpSpPr/>
          <p:nvPr/>
        </p:nvGrpSpPr>
        <p:grpSpPr>
          <a:xfrm>
            <a:off x="2" y="6146792"/>
            <a:ext cx="4715932" cy="711201"/>
            <a:chOff x="1" y="6067776"/>
            <a:chExt cx="4952999" cy="790224"/>
          </a:xfrm>
        </p:grpSpPr>
        <p:pic>
          <p:nvPicPr>
            <p:cNvPr id="13" name="Picture 12"/>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3" name="Rectangle 2"/>
          <p:cNvSpPr>
            <a:spLocks noChangeArrowheads="1"/>
          </p:cNvSpPr>
          <p:nvPr/>
        </p:nvSpPr>
        <p:spPr bwMode="auto">
          <a:xfrm>
            <a:off x="883508" y="3860792"/>
            <a:ext cx="9144000" cy="0"/>
          </a:xfrm>
          <a:prstGeom prst="rect">
            <a:avLst/>
          </a:prstGeom>
          <a:solidFill>
            <a:srgbClr val="FAFB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
            </a:r>
            <a:br>
              <a:rPr kumimoji="0" 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b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7508" y="1078013"/>
            <a:ext cx="6761892" cy="506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ADULT HEART TRANSPLANTS </a:t>
            </a:r>
            <a:r>
              <a:rPr lang="en-US" sz="2000" dirty="0" smtClean="0"/>
              <a:t>(1988-6/1993)</a:t>
            </a:r>
            <a:br>
              <a:rPr lang="en-US" sz="2000" dirty="0" smtClean="0"/>
            </a:br>
            <a:r>
              <a:rPr lang="en-US" sz="2400" dirty="0" smtClean="0"/>
              <a:t>Risk Factors For 20 Year Mortality</a:t>
            </a:r>
            <a:endParaRPr lang="en-US" sz="24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159268939"/>
              </p:ext>
            </p:extLst>
          </p:nvPr>
        </p:nvGraphicFramePr>
        <p:xfrm>
          <a:off x="304800" y="1676400"/>
          <a:ext cx="8305800" cy="1788905"/>
        </p:xfrm>
        <a:graphic>
          <a:graphicData uri="http://schemas.openxmlformats.org/drawingml/2006/table">
            <a:tbl>
              <a:tblPr firstRow="1" bandRow="1">
                <a:tableStyleId>{C083E6E3-FA7D-4D7B-A595-EF9225AFEA82}</a:tableStyleId>
              </a:tblPr>
              <a:tblGrid>
                <a:gridCol w="4114800"/>
                <a:gridCol w="41910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smtClean="0"/>
                        <a:t>Recipient</a:t>
                      </a:r>
                      <a:r>
                        <a:rPr lang="en-US" sz="1800" b="1" baseline="0" dirty="0" smtClean="0"/>
                        <a:t> age</a:t>
                      </a:r>
                      <a:endParaRPr lang="en-US" sz="1800" b="1" dirty="0"/>
                    </a:p>
                  </a:txBody>
                  <a:tcPr marL="45720" marR="0" marT="0" marB="0">
                    <a:lnL>
                      <a:noFill/>
                    </a:lnL>
                    <a:lnT w="12700" cap="flat" cmpd="sng" algn="ctr">
                      <a:noFill/>
                      <a:prstDash val="solid"/>
                      <a:round/>
                      <a:headEnd type="none" w="med" len="med"/>
                      <a:tailEnd type="none" w="med" len="med"/>
                    </a:lnT>
                    <a:lnB>
                      <a:noFill/>
                    </a:lnB>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Transplant center volume</a:t>
                      </a:r>
                    </a:p>
                    <a:p>
                      <a:pPr rtl="0" fontAlgn="t"/>
                      <a:endParaRPr lang="en-US" sz="1800" b="1" dirty="0"/>
                    </a:p>
                  </a:txBody>
                  <a:tcPr marL="45720" marR="0" marT="0" marB="0">
                    <a:lnT w="12700" cap="flat" cmpd="sng" algn="ctr">
                      <a:noFill/>
                      <a:prstDash val="solid"/>
                      <a:round/>
                      <a:headEnd type="none" w="med" len="med"/>
                      <a:tailEnd type="none" w="med" len="med"/>
                    </a:lnT>
                    <a:lnB>
                      <a:noFill/>
                    </a:lnB>
                    <a:solidFill>
                      <a:schemeClr val="bg2"/>
                    </a:solidFill>
                  </a:tcPr>
                </a:tc>
              </a:tr>
              <a:tr h="553348">
                <a:tc>
                  <a:txBody>
                    <a:bodyPr/>
                    <a:lstStyle/>
                    <a:p>
                      <a:pPr rtl="0" fontAlgn="t"/>
                      <a:r>
                        <a:rPr lang="en-US" sz="1800" b="1" dirty="0" smtClean="0"/>
                        <a:t>Difference</a:t>
                      </a:r>
                      <a:r>
                        <a:rPr lang="en-US" sz="1800" b="1" baseline="0" dirty="0" smtClean="0"/>
                        <a:t> in donor age and recipient age as a percentage of recipient age</a:t>
                      </a:r>
                      <a:endParaRPr lang="en-US" sz="1800" b="1" dirty="0"/>
                    </a:p>
                  </a:txBody>
                  <a:tcPr marL="45720" marR="0" marT="0" marB="0">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p>
                  </a:txBody>
                  <a:tcPr marL="45720" marR="0" marT="0" marB="0">
                    <a:lnL>
                      <a:noFill/>
                    </a:lnL>
                    <a:lnR>
                      <a:noFill/>
                    </a:lnR>
                    <a:lnT>
                      <a:noFill/>
                    </a:lnT>
                    <a:lnB w="12700" cmpd="sng">
                      <a:noFill/>
                    </a:lnB>
                    <a:lnTlToBr w="12700" cmpd="sng">
                      <a:noFill/>
                      <a:prstDash val="solid"/>
                    </a:lnTlToBr>
                    <a:lnBlToTr w="12700" cmpd="sng">
                      <a:noFill/>
                      <a:prstDash val="solid"/>
                    </a:lnBlToTr>
                    <a:solidFill>
                      <a:schemeClr val="bg2"/>
                    </a:solidFill>
                  </a:tcPr>
                </a:tc>
              </a:tr>
            </a:tbl>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1" name="TextBox 1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3" name="TextBox 12"/>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(1988-6/1993)</a:t>
            </a:r>
            <a:r>
              <a:rPr lang="en-US" sz="1800" dirty="0" smtClean="0"/>
              <a:t/>
            </a:r>
            <a:br>
              <a:rPr lang="en-US" sz="1800" dirty="0" smtClean="0"/>
            </a:br>
            <a:r>
              <a:rPr lang="en-US" sz="2300" dirty="0" smtClean="0"/>
              <a:t>Risk Factors For 20 Year Mortality with 95% Confidence Limits </a:t>
            </a:r>
            <a:br>
              <a:rPr lang="en-US" sz="2300" dirty="0" smtClean="0"/>
            </a:br>
            <a:r>
              <a:rPr lang="en-US" sz="2300" dirty="0" smtClean="0">
                <a:solidFill>
                  <a:srgbClr val="FFFF00"/>
                </a:solidFill>
              </a:rPr>
              <a:t>Recipient Age</a:t>
            </a:r>
            <a:endParaRPr lang="en-US" sz="23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8138339"/>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4" name="TextBox 13"/>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19,208)</a:t>
            </a:r>
            <a:endParaRPr lang="en-US" sz="2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5" name="TextBox 14"/>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(1988-6/1993)</a:t>
            </a:r>
            <a:r>
              <a:rPr lang="en-US" sz="1800" dirty="0" smtClean="0"/>
              <a:t/>
            </a:r>
            <a:br>
              <a:rPr lang="en-US" sz="1800" dirty="0" smtClean="0"/>
            </a:br>
            <a:r>
              <a:rPr lang="en-US" sz="2300" dirty="0" smtClean="0"/>
              <a:t>Risk Factors For 20 Year Mortality with 95% Confidence Limits </a:t>
            </a:r>
            <a:r>
              <a:rPr lang="en-US" sz="2400" dirty="0" smtClean="0"/>
              <a:t/>
            </a:r>
            <a:br>
              <a:rPr lang="en-US" sz="2400" dirty="0" smtClean="0"/>
            </a:br>
            <a:r>
              <a:rPr lang="en-US" sz="2200" dirty="0" smtClean="0">
                <a:solidFill>
                  <a:srgbClr val="FFFF00"/>
                </a:solidFill>
              </a:rPr>
              <a:t>Percentage Difference in Donor Age and Recipient Age</a:t>
            </a:r>
            <a:endParaRPr lang="en-US" sz="22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2560252"/>
              </p:ext>
            </p:extLst>
          </p:nvPr>
        </p:nvGraphicFramePr>
        <p:xfrm>
          <a:off x="228600" y="1186254"/>
          <a:ext cx="8229600" cy="439583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19,208)</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3" name="TextBox 2"/>
          <p:cNvSpPr txBox="1"/>
          <p:nvPr/>
        </p:nvSpPr>
        <p:spPr>
          <a:xfrm>
            <a:off x="47367" y="5342587"/>
            <a:ext cx="6503978" cy="900246"/>
          </a:xfrm>
          <a:prstGeom prst="rect">
            <a:avLst/>
          </a:prstGeom>
          <a:noFill/>
        </p:spPr>
        <p:txBody>
          <a:bodyPr wrap="square" rtlCol="0">
            <a:spAutoFit/>
          </a:bodyPr>
          <a:lstStyle/>
          <a:p>
            <a:r>
              <a:rPr lang="en-US" sz="1050" b="1" dirty="0" smtClean="0">
                <a:solidFill>
                  <a:srgbClr val="FFFF00"/>
                </a:solidFill>
              </a:rPr>
              <a:t>If the donor is younger than the recipient then the percentage will be negative.  If the difference is relatively small, the percentage difference will be close to 0%.</a:t>
            </a:r>
          </a:p>
          <a:p>
            <a:endParaRPr lang="en-US" sz="1050" b="1" dirty="0" smtClean="0">
              <a:solidFill>
                <a:srgbClr val="FFFF00"/>
              </a:solidFill>
            </a:endParaRPr>
          </a:p>
          <a:p>
            <a:r>
              <a:rPr lang="en-US" sz="1050" b="1" dirty="0" smtClean="0">
                <a:solidFill>
                  <a:srgbClr val="FFFF00"/>
                </a:solidFill>
              </a:rPr>
              <a:t>Example: If a donor was 30 years old and the recipient was 50 years old, the difference between the two ages would be -20.  Therefore the percentage would be 100*(-20/50) = -40%</a:t>
            </a:r>
            <a:endParaRPr lang="en-US" sz="1050" b="1" dirty="0">
              <a:solidFill>
                <a:srgbClr val="FFFF00"/>
              </a:solidFill>
            </a:endParaRPr>
          </a:p>
        </p:txBody>
      </p:sp>
      <p:sp>
        <p:nvSpPr>
          <p:cNvPr id="15" name="TextBox 14"/>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(1988-6/1993)</a:t>
            </a:r>
            <a:r>
              <a:rPr lang="en-US" sz="1800" dirty="0" smtClean="0"/>
              <a:t/>
            </a:r>
            <a:br>
              <a:rPr lang="en-US" sz="1800" dirty="0" smtClean="0"/>
            </a:br>
            <a:r>
              <a:rPr lang="en-US" sz="2300" dirty="0" smtClean="0"/>
              <a:t>Risk Factors For 20 Year Mortality with 95% Confidence Limits </a:t>
            </a:r>
            <a:br>
              <a:rPr lang="en-US" sz="2300" dirty="0" smtClean="0"/>
            </a:br>
            <a:r>
              <a:rPr lang="en-US" sz="2300" dirty="0" smtClean="0">
                <a:solidFill>
                  <a:srgbClr val="FFFF00"/>
                </a:solidFill>
              </a:rPr>
              <a:t>Center Volume</a:t>
            </a:r>
            <a:endParaRPr lang="en-US" sz="23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6583833"/>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19,208)</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5" name="TextBox 14"/>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r>
              <a:rPr lang="en-US" sz="2600" dirty="0" smtClean="0"/>
              <a:t>Adult Heart Retransplants</a:t>
            </a:r>
            <a:br>
              <a:rPr lang="en-US" sz="2600" dirty="0" smtClean="0"/>
            </a:br>
            <a:r>
              <a:rPr lang="en-US" sz="2400" dirty="0" smtClean="0"/>
              <a:t>Donor and Recipient Characteristics</a:t>
            </a:r>
            <a:endParaRPr lang="en-US" sz="2000" dirty="0"/>
          </a:p>
        </p:txBody>
      </p:sp>
      <p:graphicFrame>
        <p:nvGraphicFramePr>
          <p:cNvPr id="8" name="Table 7"/>
          <p:cNvGraphicFramePr>
            <a:graphicFrameLocks noGrp="1"/>
          </p:cNvGraphicFramePr>
          <p:nvPr/>
        </p:nvGraphicFramePr>
        <p:xfrm>
          <a:off x="152400" y="1143001"/>
          <a:ext cx="8839200" cy="4469300"/>
        </p:xfrm>
        <a:graphic>
          <a:graphicData uri="http://schemas.openxmlformats.org/drawingml/2006/table">
            <a:tbl>
              <a:tblPr firstRow="1" bandRow="1">
                <a:tableStyleId>{7DF18680-E054-41AD-8BC1-D1AEF772440D}</a:tableStyleId>
              </a:tblPr>
              <a:tblGrid>
                <a:gridCol w="3124200"/>
                <a:gridCol w="1371600"/>
                <a:gridCol w="1524000"/>
                <a:gridCol w="1371600"/>
                <a:gridCol w="1447800"/>
              </a:tblGrid>
              <a:tr h="493628">
                <a:tc>
                  <a:txBody>
                    <a:bodyPr/>
                    <a:lstStyle/>
                    <a:p>
                      <a:endParaRPr lang="en-US"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00000"/>
                        </a:lnSpc>
                        <a:spcBef>
                          <a:spcPts val="0"/>
                        </a:spcBef>
                        <a:spcAft>
                          <a:spcPts val="0"/>
                        </a:spcAft>
                      </a:pPr>
                      <a:r>
                        <a:rPr lang="en-US" sz="1500" b="1" dirty="0" smtClean="0">
                          <a:solidFill>
                            <a:srgbClr val="FFFF00"/>
                          </a:solidFill>
                          <a:latin typeface="+mn-lt"/>
                          <a:ea typeface="Times New Roman"/>
                          <a:cs typeface="Verdana"/>
                        </a:rPr>
                        <a:t>1992-2000</a:t>
                      </a:r>
                    </a:p>
                    <a:p>
                      <a:pPr marL="0" marR="0" algn="ctr">
                        <a:lnSpc>
                          <a:spcPct val="100000"/>
                        </a:lnSpc>
                        <a:spcBef>
                          <a:spcPts val="0"/>
                        </a:spcBef>
                        <a:spcAft>
                          <a:spcPts val="0"/>
                        </a:spcAft>
                      </a:pPr>
                      <a:r>
                        <a:rPr lang="en-US" sz="1500" b="1" dirty="0" smtClean="0">
                          <a:solidFill>
                            <a:srgbClr val="FFFF00"/>
                          </a:solidFill>
                          <a:latin typeface="+mn-lt"/>
                          <a:ea typeface="Times New Roman"/>
                          <a:cs typeface="Verdana"/>
                        </a:rPr>
                        <a:t>(N </a:t>
                      </a:r>
                      <a:r>
                        <a:rPr lang="en-US" sz="1500" b="1" dirty="0">
                          <a:solidFill>
                            <a:srgbClr val="FFFF00"/>
                          </a:solidFill>
                          <a:latin typeface="+mn-lt"/>
                          <a:ea typeface="Times New Roman"/>
                          <a:cs typeface="Verdana"/>
                        </a:rPr>
                        <a:t>= </a:t>
                      </a:r>
                      <a:r>
                        <a:rPr lang="en-US" sz="1500" b="1" dirty="0" smtClean="0">
                          <a:solidFill>
                            <a:srgbClr val="FFFF00"/>
                          </a:solidFill>
                          <a:latin typeface="+mn-lt"/>
                          <a:ea typeface="Times New Roman"/>
                          <a:cs typeface="Verdana"/>
                        </a:rPr>
                        <a:t>1,026)</a:t>
                      </a:r>
                      <a:endParaRPr lang="en-US" sz="1500" dirty="0">
                        <a:solidFill>
                          <a:srgbClr val="FFFF00"/>
                        </a:solidFill>
                        <a:latin typeface="+mn-lt"/>
                        <a:ea typeface="Times New Roman"/>
                      </a:endParaRP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2001-2005</a:t>
                      </a:r>
                    </a:p>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(N </a:t>
                      </a:r>
                      <a:r>
                        <a:rPr lang="en-US" sz="1500" b="1" kern="1200" dirty="0">
                          <a:solidFill>
                            <a:srgbClr val="FFFF00"/>
                          </a:solidFill>
                          <a:latin typeface="+mn-lt"/>
                          <a:ea typeface="Times New Roman"/>
                          <a:cs typeface="Verdana"/>
                        </a:rPr>
                        <a:t>= </a:t>
                      </a:r>
                      <a:r>
                        <a:rPr lang="en-US" sz="1500" b="1" kern="1200" dirty="0" smtClean="0">
                          <a:solidFill>
                            <a:srgbClr val="FFFF00"/>
                          </a:solidFill>
                          <a:latin typeface="+mn-lt"/>
                          <a:ea typeface="Times New Roman"/>
                          <a:cs typeface="Verdana"/>
                        </a:rPr>
                        <a:t>508)</a:t>
                      </a:r>
                      <a:endParaRPr lang="en-US" sz="1500" b="1" kern="1200" dirty="0">
                        <a:solidFill>
                          <a:srgbClr val="FFFF00"/>
                        </a:solidFill>
                        <a:latin typeface="+mn-lt"/>
                        <a:ea typeface="Times New Roman"/>
                        <a:cs typeface="Verdana"/>
                      </a:endParaRP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2006-6/2013</a:t>
                      </a:r>
                    </a:p>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(N </a:t>
                      </a:r>
                      <a:r>
                        <a:rPr lang="en-US" sz="1500" b="1" kern="1200" dirty="0">
                          <a:solidFill>
                            <a:srgbClr val="FFFF00"/>
                          </a:solidFill>
                          <a:latin typeface="+mn-lt"/>
                          <a:ea typeface="Times New Roman"/>
                          <a:cs typeface="Verdana"/>
                        </a:rPr>
                        <a:t>= </a:t>
                      </a:r>
                      <a:r>
                        <a:rPr lang="en-US" sz="1500" b="1" kern="1200" dirty="0" smtClean="0">
                          <a:solidFill>
                            <a:srgbClr val="FFFF00"/>
                          </a:solidFill>
                          <a:latin typeface="+mn-lt"/>
                          <a:ea typeface="Times New Roman"/>
                          <a:cs typeface="Verdana"/>
                        </a:rPr>
                        <a:t>820)</a:t>
                      </a:r>
                      <a:endParaRPr lang="en-US" sz="1500" b="1" kern="1200" dirty="0">
                        <a:solidFill>
                          <a:srgbClr val="FFFF00"/>
                        </a:solidFill>
                        <a:latin typeface="+mn-lt"/>
                        <a:ea typeface="Times New Roman"/>
                        <a:cs typeface="Verdana"/>
                      </a:endParaRP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algn="ctr"/>
                      <a:r>
                        <a:rPr lang="en-US" sz="1500" dirty="0" smtClean="0">
                          <a:solidFill>
                            <a:srgbClr val="FFFF00"/>
                          </a:solidFill>
                        </a:rPr>
                        <a:t>p-value</a:t>
                      </a:r>
                      <a:endParaRPr lang="en-US" sz="1500" dirty="0">
                        <a:solidFill>
                          <a:srgbClr val="FFFF00"/>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2"/>
                    </a:solidFill>
                  </a:tcPr>
                </a:tc>
              </a:tr>
              <a:tr h="331306">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300" b="1" kern="1200" dirty="0" smtClean="0">
                          <a:solidFill>
                            <a:schemeClr val="tx1"/>
                          </a:solidFill>
                          <a:latin typeface="+mn-lt"/>
                          <a:ea typeface="+mn-ea"/>
                          <a:cs typeface="Times New Roman"/>
                        </a:rPr>
                        <a:t>Recipient/donor gender (% male)</a:t>
                      </a:r>
                    </a:p>
                  </a:txBody>
                  <a:tcPr marL="45720" marR="4572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82.8%/ 70.9%</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76.0%/ 66.7%</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67.4%/ 63.3%</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&lt;0.0001/ 0.0025</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1306">
                <a:tc>
                  <a:txBody>
                    <a:bodyPr/>
                    <a:lstStyle/>
                    <a:p>
                      <a:pPr algn="l"/>
                      <a:r>
                        <a:rPr lang="en-US" sz="1300" b="1" dirty="0" smtClean="0">
                          <a:solidFill>
                            <a:schemeClr val="tx1"/>
                          </a:solidFill>
                          <a:latin typeface="+mn-lt"/>
                        </a:rPr>
                        <a:t>Male recipient/</a:t>
                      </a:r>
                      <a:r>
                        <a:rPr lang="en-US" sz="1300" b="1" baseline="0" dirty="0" smtClean="0">
                          <a:solidFill>
                            <a:schemeClr val="tx1"/>
                          </a:solidFill>
                          <a:latin typeface="+mn-lt"/>
                        </a:rPr>
                        <a:t> female donor</a:t>
                      </a:r>
                      <a:endParaRPr lang="en-US" sz="1300" b="1" dirty="0">
                        <a:solidFill>
                          <a:schemeClr val="tx1"/>
                        </a:solidFill>
                        <a:latin typeface="+mn-lt"/>
                      </a:endParaRPr>
                    </a:p>
                  </a:txBody>
                  <a:tcPr marL="45720" marR="4572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20.6%</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19.3%</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16.4%</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0.075</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1306">
                <a:tc>
                  <a:txBody>
                    <a:bodyPr/>
                    <a:lstStyle/>
                    <a:p>
                      <a:pPr algn="l"/>
                      <a:r>
                        <a:rPr lang="en-US" sz="1300" b="1" dirty="0" smtClean="0">
                          <a:solidFill>
                            <a:schemeClr val="tx1"/>
                          </a:solidFill>
                          <a:latin typeface="+mn-lt"/>
                        </a:rPr>
                        <a:t>Female recipient/</a:t>
                      </a:r>
                      <a:r>
                        <a:rPr lang="en-US" sz="1300" b="1" baseline="0" dirty="0" smtClean="0">
                          <a:solidFill>
                            <a:schemeClr val="tx1"/>
                          </a:solidFill>
                          <a:latin typeface="+mn-lt"/>
                        </a:rPr>
                        <a:t> male donor</a:t>
                      </a:r>
                      <a:endParaRPr lang="en-US" sz="1300" b="1" dirty="0">
                        <a:solidFill>
                          <a:schemeClr val="tx1"/>
                        </a:solidFill>
                        <a:latin typeface="+mn-lt"/>
                      </a:endParaRPr>
                    </a:p>
                  </a:txBody>
                  <a:tcPr marL="45720" marR="4572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8.6%</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10.4%</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12.6%</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0.0213</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1306">
                <a:tc>
                  <a:txBody>
                    <a:bodyPr/>
                    <a:lstStyle/>
                    <a:p>
                      <a:pPr algn="l" rtl="0" fontAlgn="t"/>
                      <a:r>
                        <a:rPr lang="en-US" sz="1300" b="1" dirty="0">
                          <a:solidFill>
                            <a:schemeClr val="tx1"/>
                          </a:solidFill>
                          <a:latin typeface="+mn-lt"/>
                        </a:rPr>
                        <a:t>Recipient/donor diabetes mellitus</a:t>
                      </a:r>
                      <a:endParaRPr lang="en-US"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10.8%</a:t>
                      </a:r>
                      <a:r>
                        <a:rPr lang="en-US" sz="1300" b="1" baseline="30000">
                          <a:solidFill>
                            <a:schemeClr val="tx1"/>
                          </a:solidFill>
                          <a:latin typeface="+mn-lt"/>
                          <a:ea typeface="Times New Roman"/>
                          <a:cs typeface="Verdana"/>
                        </a:rPr>
                        <a:t>1</a:t>
                      </a:r>
                      <a:r>
                        <a:rPr lang="en-US" sz="1300" b="1">
                          <a:solidFill>
                            <a:schemeClr val="tx1"/>
                          </a:solidFill>
                          <a:latin typeface="+mn-lt"/>
                          <a:ea typeface="Times New Roman"/>
                          <a:cs typeface="Verdana"/>
                        </a:rPr>
                        <a:t>/ 1.0%</a:t>
                      </a:r>
                      <a:r>
                        <a:rPr lang="en-US" sz="1300" b="1" baseline="30000">
                          <a:solidFill>
                            <a:schemeClr val="tx1"/>
                          </a:solidFill>
                          <a:latin typeface="+mn-lt"/>
                          <a:ea typeface="Times New Roman"/>
                          <a:cs typeface="Verdana"/>
                        </a:rPr>
                        <a:t>1</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17.8%/ 2.8%</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22.7%/ 3.2%</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&lt;0.0001/ 0.0867</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1306">
                <a:tc>
                  <a:txBody>
                    <a:bodyPr/>
                    <a:lstStyle/>
                    <a:p>
                      <a:pPr algn="l" rtl="0" fontAlgn="t"/>
                      <a:r>
                        <a:rPr lang="en-US" sz="1300" b="1" dirty="0" smtClean="0">
                          <a:solidFill>
                            <a:schemeClr val="tx1"/>
                          </a:solidFill>
                          <a:latin typeface="+mn-lt"/>
                        </a:rPr>
                        <a:t>Recipient prior history</a:t>
                      </a:r>
                      <a:r>
                        <a:rPr lang="en-US" sz="1300" b="1" baseline="0" dirty="0" smtClean="0">
                          <a:solidFill>
                            <a:schemeClr val="tx1"/>
                          </a:solidFill>
                          <a:latin typeface="+mn-lt"/>
                        </a:rPr>
                        <a:t> of dialysis</a:t>
                      </a:r>
                      <a:endParaRPr lang="en-US" sz="1300" b="1"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13.9%</a:t>
                      </a:r>
                      <a:r>
                        <a:rPr lang="en-US" sz="1300" b="1" baseline="30000">
                          <a:solidFill>
                            <a:schemeClr val="tx1"/>
                          </a:solidFill>
                          <a:latin typeface="+mn-lt"/>
                          <a:ea typeface="Times New Roman"/>
                          <a:cs typeface="Verdana"/>
                        </a:rPr>
                        <a:t>1</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15.7%</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15.6%</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0.7616</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1306">
                <a:tc>
                  <a:txBody>
                    <a:bodyPr/>
                    <a:lstStyle/>
                    <a:p>
                      <a:pPr algn="l" rtl="0" fontAlgn="t"/>
                      <a:r>
                        <a:rPr lang="en-US" sz="1300" b="1" dirty="0">
                          <a:solidFill>
                            <a:schemeClr val="tx1"/>
                          </a:solidFill>
                          <a:latin typeface="+mn-lt"/>
                        </a:rPr>
                        <a:t>Recipient </a:t>
                      </a:r>
                      <a:r>
                        <a:rPr lang="en-US" sz="1300" b="1" dirty="0" err="1">
                          <a:solidFill>
                            <a:schemeClr val="tx1"/>
                          </a:solidFill>
                          <a:latin typeface="+mn-lt"/>
                        </a:rPr>
                        <a:t>amiodarone</a:t>
                      </a:r>
                      <a:r>
                        <a:rPr lang="en-US" sz="1300" b="1" dirty="0">
                          <a:solidFill>
                            <a:schemeClr val="tx1"/>
                          </a:solidFill>
                          <a:latin typeface="+mn-lt"/>
                        </a:rPr>
                        <a:t> </a:t>
                      </a:r>
                      <a:r>
                        <a:rPr lang="en-US" sz="1300" b="1" dirty="0" smtClean="0">
                          <a:solidFill>
                            <a:schemeClr val="tx1"/>
                          </a:solidFill>
                          <a:latin typeface="+mn-lt"/>
                        </a:rPr>
                        <a:t>use</a:t>
                      </a:r>
                      <a:endParaRPr lang="en-US"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5.1%</a:t>
                      </a:r>
                      <a:r>
                        <a:rPr lang="en-US" sz="1300" b="1" baseline="30000">
                          <a:solidFill>
                            <a:schemeClr val="tx1"/>
                          </a:solidFill>
                          <a:latin typeface="+mn-lt"/>
                          <a:ea typeface="Times New Roman"/>
                          <a:cs typeface="Verdana"/>
                        </a:rPr>
                        <a:t>1</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10.2%</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10.1%</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0.0268</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1306">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300" b="1" dirty="0" smtClean="0">
                          <a:solidFill>
                            <a:schemeClr val="tx1"/>
                          </a:solidFill>
                          <a:latin typeface="+mn-lt"/>
                        </a:rPr>
                        <a:t>Donor cigarette history</a:t>
                      </a:r>
                      <a:endParaRPr lang="en-US" sz="1300" dirty="0" smtClean="0">
                        <a:solidFill>
                          <a:schemeClr val="tx1"/>
                        </a:solidFill>
                        <a:latin typeface="+mn-lt"/>
                      </a:endParaRPr>
                    </a:p>
                  </a:txBody>
                  <a:tcPr marL="45720" marR="4572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33.8%</a:t>
                      </a:r>
                      <a:r>
                        <a:rPr lang="en-US" sz="1300" b="1" baseline="30000">
                          <a:solidFill>
                            <a:schemeClr val="tx1"/>
                          </a:solidFill>
                          <a:latin typeface="+mn-lt"/>
                          <a:ea typeface="Times New Roman"/>
                          <a:cs typeface="Verdana"/>
                        </a:rPr>
                        <a:t>1</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27.0%</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16.9%</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&lt;0.0001</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1306">
                <a:tc>
                  <a:txBody>
                    <a:bodyPr/>
                    <a:lstStyle/>
                    <a:p>
                      <a:pPr algn="l" rtl="0" fontAlgn="t"/>
                      <a:r>
                        <a:rPr lang="en-US" sz="1300" b="1" dirty="0">
                          <a:solidFill>
                            <a:schemeClr val="tx1"/>
                          </a:solidFill>
                          <a:latin typeface="+mn-lt"/>
                        </a:rPr>
                        <a:t>Recipient/donor hypertension</a:t>
                      </a:r>
                      <a:endParaRPr lang="en-US"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55.0%</a:t>
                      </a:r>
                      <a:r>
                        <a:rPr lang="en-US" sz="1300" b="1" baseline="30000">
                          <a:solidFill>
                            <a:schemeClr val="tx1"/>
                          </a:solidFill>
                          <a:latin typeface="+mn-lt"/>
                          <a:ea typeface="Times New Roman"/>
                          <a:cs typeface="Verdana"/>
                        </a:rPr>
                        <a:t>1</a:t>
                      </a:r>
                      <a:r>
                        <a:rPr lang="en-US" sz="1300" b="1">
                          <a:solidFill>
                            <a:schemeClr val="tx1"/>
                          </a:solidFill>
                          <a:latin typeface="+mn-lt"/>
                          <a:ea typeface="Times New Roman"/>
                          <a:cs typeface="Verdana"/>
                        </a:rPr>
                        <a:t>/ 10.6%</a:t>
                      </a:r>
                      <a:r>
                        <a:rPr lang="en-US" sz="1300" b="1" baseline="30000">
                          <a:solidFill>
                            <a:schemeClr val="tx1"/>
                          </a:solidFill>
                          <a:latin typeface="+mn-lt"/>
                          <a:ea typeface="Times New Roman"/>
                          <a:cs typeface="Verdana"/>
                        </a:rPr>
                        <a:t>1</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49.5%/ 10.5%</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57.2%/ 11.7%</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0.1047/ 0.7904</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1306">
                <a:tc>
                  <a:txBody>
                    <a:bodyPr/>
                    <a:lstStyle/>
                    <a:p>
                      <a:pPr algn="l" rtl="0" fontAlgn="t"/>
                      <a:r>
                        <a:rPr lang="en-US" sz="1300" b="1" dirty="0">
                          <a:solidFill>
                            <a:schemeClr val="tx1"/>
                          </a:solidFill>
                          <a:latin typeface="+mn-lt"/>
                          <a:cs typeface="Times New Roman"/>
                        </a:rPr>
                        <a:t>Recipient Peripheral Vascular Disease</a:t>
                      </a:r>
                      <a:endParaRPr lang="en-US"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4.6%</a:t>
                      </a:r>
                      <a:r>
                        <a:rPr lang="en-US" sz="1300" b="1" baseline="30000">
                          <a:solidFill>
                            <a:schemeClr val="tx1"/>
                          </a:solidFill>
                          <a:latin typeface="+mn-lt"/>
                          <a:ea typeface="Times New Roman"/>
                          <a:cs typeface="Verdana"/>
                        </a:rPr>
                        <a:t>1</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2.9%</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2.5%</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0.2245</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1306">
                <a:tc>
                  <a:txBody>
                    <a:bodyPr/>
                    <a:lstStyle/>
                    <a:p>
                      <a:pPr algn="l" rtl="0" fontAlgn="t"/>
                      <a:r>
                        <a:rPr lang="en-US" sz="1300" b="1" dirty="0">
                          <a:solidFill>
                            <a:schemeClr val="tx1"/>
                          </a:solidFill>
                          <a:latin typeface="+mn-lt"/>
                          <a:cs typeface="Times New Roman"/>
                        </a:rPr>
                        <a:t>Recipient previous malignancy</a:t>
                      </a:r>
                      <a:endParaRPr lang="en-US"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3.9%</a:t>
                      </a:r>
                      <a:r>
                        <a:rPr lang="en-US" sz="1300" b="1" baseline="30000">
                          <a:solidFill>
                            <a:schemeClr val="tx1"/>
                          </a:solidFill>
                          <a:latin typeface="+mn-lt"/>
                          <a:ea typeface="Times New Roman"/>
                          <a:cs typeface="Verdana"/>
                        </a:rPr>
                        <a:t>1</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5.3%</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10.4%</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0.0004</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1306">
                <a:tc>
                  <a:txBody>
                    <a:bodyPr/>
                    <a:lstStyle/>
                    <a:p>
                      <a:pPr algn="l" rtl="0" fontAlgn="t"/>
                      <a:r>
                        <a:rPr lang="en-US" sz="1300" b="1" dirty="0">
                          <a:solidFill>
                            <a:schemeClr val="tx1"/>
                          </a:solidFill>
                          <a:latin typeface="+mn-lt"/>
                        </a:rPr>
                        <a:t>Recipient COPD</a:t>
                      </a:r>
                      <a:endParaRPr lang="en-US"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1.5%</a:t>
                      </a:r>
                      <a:r>
                        <a:rPr lang="en-US" sz="1300" b="1" baseline="30000">
                          <a:solidFill>
                            <a:schemeClr val="tx1"/>
                          </a:solidFill>
                          <a:latin typeface="+mn-lt"/>
                          <a:ea typeface="Times New Roman"/>
                          <a:cs typeface="Verdana"/>
                        </a:rPr>
                        <a:t>1</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2.7%</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1.4%</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0.4034</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1306">
                <a:tc>
                  <a:txBody>
                    <a:bodyPr/>
                    <a:lstStyle/>
                    <a:p>
                      <a:pPr algn="l" rtl="0" fontAlgn="t"/>
                      <a:r>
                        <a:rPr lang="en-US" sz="1300" b="1" dirty="0">
                          <a:solidFill>
                            <a:schemeClr val="tx1"/>
                          </a:solidFill>
                          <a:latin typeface="+mn-lt"/>
                        </a:rPr>
                        <a:t>Ischemic time (hours)</a:t>
                      </a:r>
                      <a:r>
                        <a:rPr lang="en-US" sz="1300" dirty="0">
                          <a:solidFill>
                            <a:schemeClr val="tx1"/>
                          </a:solidFill>
                          <a:latin typeface="+mn-lt"/>
                        </a:rPr>
                        <a:t> </a:t>
                      </a:r>
                      <a:endParaRPr lang="en-US"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3.0 (1.5 - 5.0)</a:t>
                      </a:r>
                      <a:endParaRPr lang="en-US" sz="1300" b="1">
                        <a:solidFill>
                          <a:schemeClr val="tx1"/>
                        </a:solidFill>
                        <a:latin typeface="+mn-lt"/>
                        <a:ea typeface="Times New Roman"/>
                      </a:endParaRPr>
                    </a:p>
                  </a:txBody>
                  <a:tcPr marL="42545" marR="42545"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3.1 (1.7 - 4.9)</a:t>
                      </a:r>
                      <a:endParaRPr lang="en-US" sz="1300" b="1">
                        <a:solidFill>
                          <a:schemeClr val="tx1"/>
                        </a:solidFill>
                        <a:latin typeface="+mn-lt"/>
                        <a:ea typeface="Times New Roman"/>
                      </a:endParaRPr>
                    </a:p>
                  </a:txBody>
                  <a:tcPr marL="42545" marR="42545"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3.4 (1.7 - 5.2)</a:t>
                      </a:r>
                      <a:endParaRPr lang="en-US" sz="1300" b="1">
                        <a:solidFill>
                          <a:schemeClr val="tx1"/>
                        </a:solidFill>
                        <a:latin typeface="+mn-lt"/>
                        <a:ea typeface="Times New Roman"/>
                      </a:endParaRPr>
                    </a:p>
                  </a:txBody>
                  <a:tcPr marL="42545" marR="42545"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&lt;0.0001</a:t>
                      </a:r>
                      <a:endParaRPr lang="en-US" sz="1300" b="1" dirty="0">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2"/>
                    </a:solidFill>
                  </a:tcPr>
                </a:tc>
              </a:tr>
            </a:tbl>
          </a:graphicData>
        </a:graphic>
      </p:graphicFrame>
      <p:sp>
        <p:nvSpPr>
          <p:cNvPr id="9" name="TextBox 8"/>
          <p:cNvSpPr txBox="1"/>
          <p:nvPr/>
        </p:nvSpPr>
        <p:spPr>
          <a:xfrm>
            <a:off x="1676400" y="5791200"/>
            <a:ext cx="7239000" cy="292388"/>
          </a:xfrm>
          <a:prstGeom prst="rect">
            <a:avLst/>
          </a:prstGeom>
          <a:noFill/>
        </p:spPr>
        <p:txBody>
          <a:bodyPr wrap="square" rtlCol="0">
            <a:spAutoFit/>
          </a:bodyPr>
          <a:lstStyle/>
          <a:p>
            <a:pPr algn="ctr"/>
            <a:r>
              <a:rPr lang="en-US" sz="1300" b="1" dirty="0" smtClean="0">
                <a:solidFill>
                  <a:srgbClr val="FFFF00"/>
                </a:solidFill>
              </a:rPr>
              <a:t>Continuous factors are expressed as median (5</a:t>
            </a:r>
            <a:r>
              <a:rPr lang="en-US" sz="1300" b="1" baseline="30000" dirty="0" smtClean="0">
                <a:solidFill>
                  <a:srgbClr val="FFFF00"/>
                </a:solidFill>
              </a:rPr>
              <a:t>th</a:t>
            </a:r>
            <a:r>
              <a:rPr lang="en-US" sz="1300" b="1" dirty="0" smtClean="0">
                <a:solidFill>
                  <a:srgbClr val="FFFF00"/>
                </a:solidFill>
              </a:rPr>
              <a:t>-95</a:t>
            </a:r>
            <a:r>
              <a:rPr lang="en-US" sz="1300" b="1" baseline="30000" dirty="0" smtClean="0">
                <a:solidFill>
                  <a:srgbClr val="FFFF00"/>
                </a:solidFill>
              </a:rPr>
              <a:t>th</a:t>
            </a:r>
            <a:r>
              <a:rPr lang="en-US" sz="1300" b="1" dirty="0" smtClean="0">
                <a:solidFill>
                  <a:srgbClr val="FFFF00"/>
                </a:solidFill>
              </a:rPr>
              <a:t> percentiles) </a:t>
            </a:r>
            <a:endParaRPr lang="en-US" dirty="0"/>
          </a:p>
        </p:txBody>
      </p:sp>
      <p:sp>
        <p:nvSpPr>
          <p:cNvPr id="11" name="TextBox 10"/>
          <p:cNvSpPr txBox="1"/>
          <p:nvPr/>
        </p:nvSpPr>
        <p:spPr>
          <a:xfrm>
            <a:off x="5791200" y="6200001"/>
            <a:ext cx="3124200" cy="276999"/>
          </a:xfrm>
          <a:prstGeom prst="rect">
            <a:avLst/>
          </a:prstGeom>
          <a:noFill/>
        </p:spPr>
        <p:txBody>
          <a:bodyPr wrap="square" rtlCol="0">
            <a:spAutoFit/>
          </a:bodyPr>
          <a:lstStyle/>
          <a:p>
            <a:r>
              <a:rPr lang="en-US" sz="1200" b="1" baseline="30000" dirty="0" smtClean="0"/>
              <a:t>1</a:t>
            </a:r>
            <a:r>
              <a:rPr lang="en-US" sz="1200" b="1" dirty="0" smtClean="0"/>
              <a:t>  Based on 4/1994-2000 retransplants.</a:t>
            </a:r>
          </a:p>
        </p:txBody>
      </p:sp>
      <p:sp>
        <p:nvSpPr>
          <p:cNvPr id="14" name="TextBox 13"/>
          <p:cNvSpPr txBox="1"/>
          <p:nvPr/>
        </p:nvSpPr>
        <p:spPr>
          <a:xfrm>
            <a:off x="381000" y="5791200"/>
            <a:ext cx="1143000" cy="292388"/>
          </a:xfrm>
          <a:prstGeom prst="rect">
            <a:avLst/>
          </a:prstGeom>
          <a:noFill/>
        </p:spPr>
        <p:txBody>
          <a:bodyPr wrap="square" rtlCol="0">
            <a:spAutoFit/>
          </a:bodyPr>
          <a:lstStyle/>
          <a:p>
            <a:pPr algn="ctr"/>
            <a:r>
              <a:rPr lang="en-US" sz="1300" b="1" dirty="0" smtClean="0">
                <a:solidFill>
                  <a:srgbClr val="FFFF00"/>
                </a:solidFill>
              </a:rPr>
              <a:t>(Cont’d)</a:t>
            </a:r>
            <a:endParaRPr lang="en-US" sz="1300" dirty="0" smtClean="0">
              <a:solidFill>
                <a:srgbClr val="FFFF00"/>
              </a:solidFill>
            </a:endParaRPr>
          </a:p>
        </p:txBody>
      </p:sp>
      <p:grpSp>
        <p:nvGrpSpPr>
          <p:cNvPr id="3"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0" name="TextBox 9"/>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371600"/>
          </a:xfrm>
        </p:spPr>
        <p:txBody>
          <a:bodyPr/>
          <a:lstStyle/>
          <a:p>
            <a:r>
              <a:rPr lang="en-US" sz="2400" dirty="0" smtClean="0"/>
              <a:t>ADULT HEART TRANSPLANTS </a:t>
            </a:r>
            <a:r>
              <a:rPr lang="en-US" sz="2000" dirty="0" smtClean="0"/>
              <a:t>(2007-6/2012)</a:t>
            </a:r>
            <a:br>
              <a:rPr lang="en-US" sz="2000" dirty="0" smtClean="0"/>
            </a:br>
            <a:r>
              <a:rPr lang="en-US" sz="1800" dirty="0" smtClean="0"/>
              <a:t>Risk Factors for Developing Severe Renal Dysfunction within 1 Year</a:t>
            </a:r>
            <a:br>
              <a:rPr lang="en-US" sz="1800" dirty="0" smtClean="0"/>
            </a:br>
            <a:r>
              <a:rPr lang="en-US" sz="1800" dirty="0" smtClean="0"/>
              <a:t>Limited to Recipients without Severe Renal Dysfunction* Pre-Transplant</a:t>
            </a:r>
            <a:br>
              <a:rPr lang="en-US" sz="1800" dirty="0" smtClean="0"/>
            </a:br>
            <a:r>
              <a:rPr lang="en-US" sz="1800" dirty="0" smtClean="0"/>
              <a:t>Conditional on Survival to Transplant Discharge</a:t>
            </a:r>
            <a:endParaRPr lang="en-US" sz="2400" dirty="0"/>
          </a:p>
        </p:txBody>
      </p:sp>
      <p:sp>
        <p:nvSpPr>
          <p:cNvPr id="9" name="TextBox 8"/>
          <p:cNvSpPr txBox="1"/>
          <p:nvPr/>
        </p:nvSpPr>
        <p:spPr>
          <a:xfrm>
            <a:off x="7454672" y="5915959"/>
            <a:ext cx="1828800" cy="461665"/>
          </a:xfrm>
          <a:prstGeom prst="rect">
            <a:avLst/>
          </a:prstGeom>
          <a:noFill/>
        </p:spPr>
        <p:txBody>
          <a:bodyPr wrap="square" rtlCol="0">
            <a:spAutoFit/>
          </a:bodyPr>
          <a:lstStyle/>
          <a:p>
            <a:pPr algn="ctr"/>
            <a:r>
              <a:rPr lang="en-US" sz="2400" b="1" dirty="0" smtClean="0">
                <a:solidFill>
                  <a:srgbClr val="FFFF00"/>
                </a:solidFill>
              </a:rPr>
              <a:t>N = 9,019</a:t>
            </a:r>
            <a:endParaRPr lang="en-US" sz="2400" b="1" dirty="0">
              <a:solidFill>
                <a:srgbClr val="FFFF00"/>
              </a:solidFill>
            </a:endParaRPr>
          </a:p>
        </p:txBody>
      </p:sp>
      <p:sp>
        <p:nvSpPr>
          <p:cNvPr id="4" name="Text Box 15"/>
          <p:cNvSpPr txBox="1">
            <a:spLocks noChangeArrowheads="1"/>
          </p:cNvSpPr>
          <p:nvPr/>
        </p:nvSpPr>
        <p:spPr bwMode="auto">
          <a:xfrm>
            <a:off x="6080925" y="6259315"/>
            <a:ext cx="2905125" cy="461665"/>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800" b="0" i="0" u="none" strike="noStrike" cap="none" normalizeH="0" baseline="0" dirty="0" smtClean="0">
              <a:ln>
                <a:noFill/>
              </a:ln>
              <a:solidFill>
                <a:schemeClr val="tx1"/>
              </a:solidFill>
              <a:effectLst/>
              <a:latin typeface="Arial" pitchFamily="34" charset="0"/>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3"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200" y="1403091"/>
            <a:ext cx="6387872" cy="4788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685800"/>
          </a:xfrm>
        </p:spPr>
        <p:txBody>
          <a:bodyPr/>
          <a:lstStyle/>
          <a:p>
            <a:r>
              <a:rPr lang="en-US" sz="2400" dirty="0" smtClean="0"/>
              <a:t>ADULT HEART TRANSPLANTS </a:t>
            </a:r>
            <a:r>
              <a:rPr lang="en-US" sz="2000" dirty="0" smtClean="0"/>
              <a:t>(2007-6/2012)</a:t>
            </a:r>
            <a:br>
              <a:rPr lang="en-US" sz="2000" dirty="0" smtClean="0"/>
            </a:br>
            <a:r>
              <a:rPr lang="en-US" sz="1800" dirty="0" smtClean="0"/>
              <a:t>Risk Factors for Developing Severe Renal Dysfunction within 1 Year</a:t>
            </a:r>
            <a:br>
              <a:rPr lang="en-US" sz="1800" dirty="0" smtClean="0"/>
            </a:br>
            <a:r>
              <a:rPr lang="en-US" sz="1800" dirty="0" smtClean="0"/>
              <a:t>Limited to Recipients without Severe Renal Dysfunction* Pre-Transplant</a:t>
            </a:r>
            <a:br>
              <a:rPr lang="en-US" sz="1800" dirty="0" smtClean="0"/>
            </a:br>
            <a:r>
              <a:rPr lang="en-US" sz="1800" dirty="0" smtClean="0"/>
              <a:t>Conditional on Survival to Transplant Discharge</a:t>
            </a:r>
            <a:endParaRPr lang="en-US" sz="16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4061362151"/>
              </p:ext>
            </p:extLst>
          </p:nvPr>
        </p:nvGraphicFramePr>
        <p:xfrm>
          <a:off x="304800" y="1676400"/>
          <a:ext cx="8305800" cy="1788905"/>
        </p:xfrm>
        <a:graphic>
          <a:graphicData uri="http://schemas.openxmlformats.org/drawingml/2006/table">
            <a:tbl>
              <a:tblPr firstRow="1" bandRow="1">
                <a:tableStyleId>{C083E6E3-FA7D-4D7B-A595-EF9225AFEA82}</a:tableStyleId>
              </a:tblPr>
              <a:tblGrid>
                <a:gridCol w="3276600"/>
                <a:gridCol w="50292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smtClean="0"/>
                        <a:t>Recipient</a:t>
                      </a:r>
                      <a:r>
                        <a:rPr lang="en-US" sz="1800" b="1" baseline="0" dirty="0" smtClean="0"/>
                        <a:t> age</a:t>
                      </a:r>
                      <a:endParaRPr lang="en-US" sz="1800" b="1" dirty="0"/>
                    </a:p>
                  </a:txBody>
                  <a:tcPr marL="45720" marR="0" marT="0" marB="0">
                    <a:lnL>
                      <a:noFill/>
                    </a:lnL>
                    <a:lnT w="12700" cap="flat" cmpd="sng" algn="ctr">
                      <a:noFill/>
                      <a:prstDash val="solid"/>
                      <a:round/>
                      <a:headEnd type="none" w="med" len="med"/>
                      <a:tailEnd type="none" w="med" len="med"/>
                    </a:lnT>
                    <a:lnB>
                      <a:noFill/>
                    </a:lnB>
                    <a:solidFill>
                      <a:schemeClr val="bg2"/>
                    </a:solidFill>
                  </a:tcPr>
                </a:tc>
                <a:tc>
                  <a:txBody>
                    <a:bodyPr/>
                    <a:lstStyle/>
                    <a:p>
                      <a:pPr rtl="0" fontAlgn="t"/>
                      <a:r>
                        <a:rPr lang="en-US" sz="1800" b="1" dirty="0" smtClean="0"/>
                        <a:t>Recipient pre-transplant</a:t>
                      </a:r>
                      <a:r>
                        <a:rPr lang="en-US" sz="1800" b="1" baseline="0" dirty="0" smtClean="0"/>
                        <a:t> creatinine</a:t>
                      </a:r>
                      <a:endParaRPr lang="en-US" sz="1800" b="1" dirty="0"/>
                    </a:p>
                  </a:txBody>
                  <a:tcPr marL="45720" marR="0" marT="0" marB="0">
                    <a:lnT w="12700" cap="flat" cmpd="sng" algn="ctr">
                      <a:noFill/>
                      <a:prstDash val="solid"/>
                      <a:round/>
                      <a:headEnd type="none" w="med" len="med"/>
                      <a:tailEnd type="none" w="med" len="med"/>
                    </a:lnT>
                    <a:lnB>
                      <a:noFill/>
                    </a:lnB>
                    <a:solidFill>
                      <a:schemeClr val="bg2"/>
                    </a:solidFill>
                  </a:tcPr>
                </a:tc>
              </a:tr>
              <a:tr h="553348">
                <a:tc>
                  <a:txBody>
                    <a:bodyPr/>
                    <a:lstStyle/>
                    <a:p>
                      <a:pPr rtl="0" fontAlgn="t"/>
                      <a:r>
                        <a:rPr lang="en-US" sz="1800" b="1" dirty="0" smtClean="0"/>
                        <a:t>Recipient</a:t>
                      </a:r>
                      <a:r>
                        <a:rPr lang="en-US" sz="1800" b="1" baseline="0" dirty="0" smtClean="0"/>
                        <a:t> weight</a:t>
                      </a:r>
                      <a:endParaRPr lang="en-US" sz="1800" b="1" dirty="0"/>
                    </a:p>
                  </a:txBody>
                  <a:tcPr marL="45720" marR="0" marT="0" marB="0">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rtl="0" fontAlgn="t"/>
                      <a:endParaRPr lang="en-US" sz="1800" b="1" dirty="0"/>
                    </a:p>
                  </a:txBody>
                  <a:tcPr marL="45720" marR="0" marT="0" marB="0">
                    <a:lnL>
                      <a:noFill/>
                    </a:lnL>
                    <a:lnR>
                      <a:noFill/>
                    </a:lnR>
                    <a:lnT>
                      <a:noFill/>
                    </a:lnT>
                    <a:lnB w="12700" cmpd="sng">
                      <a:noFill/>
                    </a:lnB>
                    <a:lnTlToBr w="12700" cmpd="sng">
                      <a:noFill/>
                      <a:prstDash val="solid"/>
                    </a:lnTlToBr>
                    <a:lnBlToTr w="12700" cmpd="sng">
                      <a:noFill/>
                      <a:prstDash val="solid"/>
                    </a:lnBlToTr>
                    <a:solidFill>
                      <a:schemeClr val="bg2"/>
                    </a:solidFill>
                  </a:tcPr>
                </a:tc>
              </a:tr>
            </a:tbl>
          </a:graphicData>
        </a:graphic>
      </p:graphicFrame>
      <p:sp>
        <p:nvSpPr>
          <p:cNvPr id="8" name="Text Box 15"/>
          <p:cNvSpPr txBox="1">
            <a:spLocks noChangeArrowheads="1"/>
          </p:cNvSpPr>
          <p:nvPr/>
        </p:nvSpPr>
        <p:spPr bwMode="auto">
          <a:xfrm>
            <a:off x="6019800" y="5943600"/>
            <a:ext cx="2905125" cy="461665"/>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800" b="0" i="0" u="none" strike="noStrike" cap="none" normalizeH="0" baseline="0" dirty="0" smtClean="0">
              <a:ln>
                <a:noFill/>
              </a:ln>
              <a:solidFill>
                <a:schemeClr val="tx1"/>
              </a:solidFill>
              <a:effectLst/>
              <a:latin typeface="Arial" pitchFamily="34" charset="0"/>
            </a:endParaRPr>
          </a:p>
        </p:txBody>
      </p:sp>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3"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4" name="TextBox 13"/>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524000"/>
          </a:xfrm>
        </p:spPr>
        <p:txBody>
          <a:bodyPr/>
          <a:lstStyle/>
          <a:p>
            <a:r>
              <a:rPr lang="en-US" sz="2400" dirty="0" smtClean="0"/>
              <a:t>ADULT HEART TRANSPLANTS </a:t>
            </a:r>
            <a:r>
              <a:rPr lang="en-US" sz="2000" dirty="0" smtClean="0"/>
              <a:t>(2007-6/2012)</a:t>
            </a:r>
            <a:r>
              <a:rPr lang="en-US" sz="1800" dirty="0" smtClean="0"/>
              <a:t/>
            </a:r>
            <a:br>
              <a:rPr lang="en-US" sz="1800" dirty="0" smtClean="0"/>
            </a:br>
            <a:r>
              <a:rPr lang="en-US" sz="1800" dirty="0" smtClean="0"/>
              <a:t>Risk Factors for Developing Severe Renal Dysfunction within 1 Year</a:t>
            </a:r>
            <a:br>
              <a:rPr lang="en-US" sz="1800" dirty="0" smtClean="0"/>
            </a:br>
            <a:r>
              <a:rPr lang="en-US" sz="1800" dirty="0" smtClean="0"/>
              <a:t>Limited to Recipients without Severe Renal Dysfunction* Pre-Transplant</a:t>
            </a:r>
            <a:br>
              <a:rPr lang="en-US" sz="1800" dirty="0" smtClean="0"/>
            </a:br>
            <a:r>
              <a:rPr lang="en-US" sz="1800" dirty="0" smtClean="0"/>
              <a:t>Conditional on Survival to Transplant Discharge </a:t>
            </a:r>
            <a:br>
              <a:rPr lang="en-US" sz="1800" dirty="0" smtClean="0"/>
            </a:br>
            <a:r>
              <a:rPr lang="en-US" sz="2000" dirty="0" smtClean="0">
                <a:solidFill>
                  <a:srgbClr val="FFFF00"/>
                </a:solidFill>
              </a:rPr>
              <a:t>Recipient Age</a:t>
            </a:r>
            <a:endParaRPr lang="en-US" sz="24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36188765"/>
              </p:ext>
            </p:extLst>
          </p:nvPr>
        </p:nvGraphicFramePr>
        <p:xfrm>
          <a:off x="228600" y="15240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0.0107</a:t>
            </a:r>
            <a:endParaRPr lang="en-US" sz="1500" b="1" dirty="0">
              <a:solidFill>
                <a:srgbClr val="FFFF00"/>
              </a:solidFill>
            </a:endParaRPr>
          </a:p>
        </p:txBody>
      </p:sp>
      <p:sp>
        <p:nvSpPr>
          <p:cNvPr id="14" name="TextBox 13"/>
          <p:cNvSpPr txBox="1"/>
          <p:nvPr/>
        </p:nvSpPr>
        <p:spPr>
          <a:xfrm>
            <a:off x="6477000" y="6396335"/>
            <a:ext cx="1981200" cy="461665"/>
          </a:xfrm>
          <a:prstGeom prst="rect">
            <a:avLst/>
          </a:prstGeom>
          <a:noFill/>
        </p:spPr>
        <p:txBody>
          <a:bodyPr wrap="square" rtlCol="0">
            <a:spAutoFit/>
          </a:bodyPr>
          <a:lstStyle/>
          <a:p>
            <a:pPr algn="ctr"/>
            <a:r>
              <a:rPr lang="en-US" sz="2400" b="1" dirty="0" smtClean="0">
                <a:solidFill>
                  <a:srgbClr val="FFFF00"/>
                </a:solidFill>
              </a:rPr>
              <a:t>(N = 9,019)</a:t>
            </a:r>
            <a:endParaRPr lang="en-US" sz="2400" b="1" dirty="0">
              <a:solidFill>
                <a:srgbClr val="FFFF00"/>
              </a:solidFill>
            </a:endParaRPr>
          </a:p>
        </p:txBody>
      </p:sp>
      <p:sp>
        <p:nvSpPr>
          <p:cNvPr id="10" name="Text Box 15"/>
          <p:cNvSpPr txBox="1">
            <a:spLocks noChangeArrowheads="1"/>
          </p:cNvSpPr>
          <p:nvPr/>
        </p:nvSpPr>
        <p:spPr bwMode="auto">
          <a:xfrm>
            <a:off x="6238875" y="5791200"/>
            <a:ext cx="2905125" cy="461665"/>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800" b="0" i="0" u="none" strike="noStrike" cap="none" normalizeH="0" baseline="0" dirty="0" smtClean="0">
              <a:ln>
                <a:noFill/>
              </a:ln>
              <a:solidFill>
                <a:schemeClr val="tx1"/>
              </a:solidFill>
              <a:effectLst/>
              <a:latin typeface="Arial" pitchFamily="34" charset="0"/>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6" name="TextBox 15"/>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90600"/>
          </a:xfrm>
        </p:spPr>
        <p:txBody>
          <a:bodyPr/>
          <a:lstStyle/>
          <a:p>
            <a:r>
              <a:rPr lang="en-US" sz="2400" dirty="0" smtClean="0"/>
              <a:t>ADULT HEART TRANSPLANTS </a:t>
            </a:r>
            <a:r>
              <a:rPr lang="en-US" sz="2000" dirty="0" smtClean="0"/>
              <a:t>(2007-6/2012)</a:t>
            </a:r>
            <a:r>
              <a:rPr lang="en-US" sz="1800" dirty="0" smtClean="0"/>
              <a:t/>
            </a:r>
            <a:br>
              <a:rPr lang="en-US" sz="1800" dirty="0" smtClean="0"/>
            </a:br>
            <a:r>
              <a:rPr lang="en-US" sz="1800" dirty="0" smtClean="0"/>
              <a:t>Risk Factors for Developing Severe Renal Dysfunction within 1 Year</a:t>
            </a:r>
            <a:br>
              <a:rPr lang="en-US" sz="1800" dirty="0" smtClean="0"/>
            </a:br>
            <a:r>
              <a:rPr lang="en-US" sz="1800" dirty="0" smtClean="0"/>
              <a:t>Limited to Recipients without Severe Renal Dysfunction* Pre-Transplant</a:t>
            </a:r>
            <a:br>
              <a:rPr lang="en-US" sz="1800" dirty="0" smtClean="0"/>
            </a:br>
            <a:r>
              <a:rPr lang="en-US" sz="1800" dirty="0" smtClean="0"/>
              <a:t>Conditional on Survival to Transplant Discharge </a:t>
            </a:r>
            <a:r>
              <a:rPr lang="en-US" sz="1600" dirty="0" smtClean="0"/>
              <a:t/>
            </a:r>
            <a:br>
              <a:rPr lang="en-US" sz="1600" dirty="0" smtClean="0"/>
            </a:br>
            <a:r>
              <a:rPr lang="en-US" sz="2000" dirty="0" smtClean="0">
                <a:solidFill>
                  <a:srgbClr val="FFFF00"/>
                </a:solidFill>
              </a:rPr>
              <a:t>Recipient Weight</a:t>
            </a:r>
            <a:endParaRPr lang="en-US" sz="16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4849822"/>
              </p:ext>
            </p:extLst>
          </p:nvPr>
        </p:nvGraphicFramePr>
        <p:xfrm>
          <a:off x="228600" y="15240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0.0059</a:t>
            </a:r>
            <a:endParaRPr lang="en-US" sz="1500" b="1" dirty="0">
              <a:solidFill>
                <a:srgbClr val="FFFF00"/>
              </a:solidFill>
            </a:endParaRPr>
          </a:p>
        </p:txBody>
      </p:sp>
      <p:sp>
        <p:nvSpPr>
          <p:cNvPr id="10" name="TextBox 9"/>
          <p:cNvSpPr txBox="1"/>
          <p:nvPr/>
        </p:nvSpPr>
        <p:spPr>
          <a:xfrm>
            <a:off x="6477000" y="6396335"/>
            <a:ext cx="1981200" cy="461665"/>
          </a:xfrm>
          <a:prstGeom prst="rect">
            <a:avLst/>
          </a:prstGeom>
          <a:noFill/>
        </p:spPr>
        <p:txBody>
          <a:bodyPr wrap="square" rtlCol="0">
            <a:spAutoFit/>
          </a:bodyPr>
          <a:lstStyle/>
          <a:p>
            <a:pPr algn="ctr"/>
            <a:r>
              <a:rPr lang="en-US" sz="2400" b="1" dirty="0" smtClean="0">
                <a:solidFill>
                  <a:srgbClr val="FFFF00"/>
                </a:solidFill>
              </a:rPr>
              <a:t>(N = 9,019)</a:t>
            </a:r>
            <a:endParaRPr lang="en-US" sz="2400" b="1" dirty="0">
              <a:solidFill>
                <a:srgbClr val="FFFF00"/>
              </a:solidFill>
            </a:endParaRPr>
          </a:p>
        </p:txBody>
      </p:sp>
      <p:sp>
        <p:nvSpPr>
          <p:cNvPr id="15" name="Text Box 15"/>
          <p:cNvSpPr txBox="1">
            <a:spLocks noChangeArrowheads="1"/>
          </p:cNvSpPr>
          <p:nvPr/>
        </p:nvSpPr>
        <p:spPr bwMode="auto">
          <a:xfrm>
            <a:off x="6238875" y="5943600"/>
            <a:ext cx="2905125" cy="461665"/>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800" b="0" i="0" u="none" strike="noStrike" cap="none" normalizeH="0" baseline="0" dirty="0" smtClean="0">
              <a:ln>
                <a:noFill/>
              </a:ln>
              <a:solidFill>
                <a:schemeClr val="tx1"/>
              </a:solidFill>
              <a:effectLst/>
              <a:latin typeface="Arial" pitchFamily="34" charset="0"/>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6" name="TextBox 15"/>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90600"/>
          </a:xfrm>
        </p:spPr>
        <p:txBody>
          <a:bodyPr/>
          <a:lstStyle/>
          <a:p>
            <a:r>
              <a:rPr lang="en-US" sz="2400" dirty="0" smtClean="0"/>
              <a:t>ADULT HEART TRANSPLANTS </a:t>
            </a:r>
            <a:r>
              <a:rPr lang="en-US" sz="2000" dirty="0" smtClean="0"/>
              <a:t>(2007-6/2012)</a:t>
            </a:r>
            <a:r>
              <a:rPr lang="en-US" sz="1800" dirty="0" smtClean="0"/>
              <a:t/>
            </a:r>
            <a:br>
              <a:rPr lang="en-US" sz="1800" dirty="0" smtClean="0"/>
            </a:br>
            <a:r>
              <a:rPr lang="en-US" sz="1800" dirty="0" smtClean="0"/>
              <a:t>Risk Factors for Developing Severe Renal Dysfunction within 1 Year</a:t>
            </a:r>
            <a:br>
              <a:rPr lang="en-US" sz="1800" dirty="0" smtClean="0"/>
            </a:br>
            <a:r>
              <a:rPr lang="en-US" sz="1800" dirty="0" smtClean="0"/>
              <a:t>Limited to Recipients without Severe Renal Dysfunction* Pre-Transplant</a:t>
            </a:r>
            <a:br>
              <a:rPr lang="en-US" sz="1800" dirty="0" smtClean="0"/>
            </a:br>
            <a:r>
              <a:rPr lang="en-US" sz="1800" dirty="0" smtClean="0"/>
              <a:t>Conditional on Survival to Transplant Discharge </a:t>
            </a:r>
            <a:br>
              <a:rPr lang="en-US" sz="1800" dirty="0" smtClean="0"/>
            </a:br>
            <a:r>
              <a:rPr lang="en-US" sz="2000" dirty="0" smtClean="0">
                <a:solidFill>
                  <a:srgbClr val="FFFF00"/>
                </a:solidFill>
              </a:rPr>
              <a:t>Recipient Pre-Transplant Creatinine</a:t>
            </a:r>
            <a:endParaRPr lang="en-US" sz="16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93775574"/>
              </p:ext>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676400" y="21336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9,019)</a:t>
            </a:r>
            <a:endParaRPr lang="en-US" sz="2400" b="1" dirty="0">
              <a:solidFill>
                <a:srgbClr val="FFFF00"/>
              </a:solidFill>
            </a:endParaRPr>
          </a:p>
        </p:txBody>
      </p:sp>
      <p:sp>
        <p:nvSpPr>
          <p:cNvPr id="14" name="Text Box 15"/>
          <p:cNvSpPr txBox="1">
            <a:spLocks noChangeArrowheads="1"/>
          </p:cNvSpPr>
          <p:nvPr/>
        </p:nvSpPr>
        <p:spPr bwMode="auto">
          <a:xfrm>
            <a:off x="6238875" y="5867400"/>
            <a:ext cx="2905125" cy="461665"/>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800" b="0" i="0" u="none" strike="noStrike" cap="none" normalizeH="0" baseline="0" dirty="0" smtClean="0">
              <a:ln>
                <a:noFill/>
              </a:ln>
              <a:solidFill>
                <a:schemeClr val="tx1"/>
              </a:solidFill>
              <a:effectLst/>
              <a:latin typeface="Arial" pitchFamily="34" charset="0"/>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6" name="TextBox 15"/>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371600"/>
          </a:xfrm>
        </p:spPr>
        <p:txBody>
          <a:bodyPr/>
          <a:lstStyle/>
          <a:p>
            <a:r>
              <a:rPr lang="en-US" sz="2400" dirty="0" smtClean="0"/>
              <a:t>ADULT HEART TRANSPLANTS </a:t>
            </a:r>
            <a:r>
              <a:rPr lang="en-US" sz="2000" dirty="0" smtClean="0"/>
              <a:t>(2003-6/2008)</a:t>
            </a:r>
            <a:br>
              <a:rPr lang="en-US" sz="2000" dirty="0" smtClean="0"/>
            </a:br>
            <a:r>
              <a:rPr lang="en-US" sz="1800" dirty="0" smtClean="0"/>
              <a:t>Risk Factors for Developing Severe Renal Dysfunction within 5 Years</a:t>
            </a:r>
            <a:br>
              <a:rPr lang="en-US" sz="1800" dirty="0" smtClean="0"/>
            </a:br>
            <a:r>
              <a:rPr lang="en-US" sz="1800" dirty="0" smtClean="0"/>
              <a:t>Limited to Recipients without Severe Renal Dysfunction* Pre-Transplant</a:t>
            </a:r>
            <a:br>
              <a:rPr lang="en-US" sz="1800" dirty="0" smtClean="0"/>
            </a:br>
            <a:r>
              <a:rPr lang="en-US" sz="1800" dirty="0" smtClean="0"/>
              <a:t>Conditional on Survival to Transplant Discharge</a:t>
            </a:r>
            <a:endParaRPr lang="en-US" sz="2400" dirty="0"/>
          </a:p>
        </p:txBody>
      </p:sp>
      <p:sp>
        <p:nvSpPr>
          <p:cNvPr id="9" name="TextBox 8"/>
          <p:cNvSpPr txBox="1"/>
          <p:nvPr/>
        </p:nvSpPr>
        <p:spPr>
          <a:xfrm>
            <a:off x="7404438" y="6053097"/>
            <a:ext cx="1828800" cy="461665"/>
          </a:xfrm>
          <a:prstGeom prst="rect">
            <a:avLst/>
          </a:prstGeom>
          <a:noFill/>
        </p:spPr>
        <p:txBody>
          <a:bodyPr wrap="square" rtlCol="0">
            <a:spAutoFit/>
          </a:bodyPr>
          <a:lstStyle/>
          <a:p>
            <a:pPr algn="ctr"/>
            <a:r>
              <a:rPr lang="en-US" sz="2400" b="1" dirty="0" smtClean="0">
                <a:solidFill>
                  <a:srgbClr val="FFFF00"/>
                </a:solidFill>
              </a:rPr>
              <a:t>N = 8,239</a:t>
            </a:r>
            <a:endParaRPr lang="en-US" sz="2400" b="1" dirty="0">
              <a:solidFill>
                <a:srgbClr val="FFFF00"/>
              </a:solidFill>
            </a:endParaRPr>
          </a:p>
        </p:txBody>
      </p:sp>
      <p:sp>
        <p:nvSpPr>
          <p:cNvPr id="12" name="TextBox 11"/>
          <p:cNvSpPr txBox="1"/>
          <p:nvPr/>
        </p:nvSpPr>
        <p:spPr>
          <a:xfrm>
            <a:off x="5191170" y="6359568"/>
            <a:ext cx="3505200" cy="381000"/>
          </a:xfrm>
          <a:prstGeom prst="rect">
            <a:avLst/>
          </a:prstGeom>
          <a:noFill/>
        </p:spPr>
        <p:txBody>
          <a:bodyPr wrap="square" rtlCol="0">
            <a:spAutoFit/>
          </a:bodyPr>
          <a:lstStyle/>
          <a:p>
            <a:endParaRPr lang="en-US" dirty="0"/>
          </a:p>
        </p:txBody>
      </p:sp>
      <p:sp>
        <p:nvSpPr>
          <p:cNvPr id="4" name="Text Box 15"/>
          <p:cNvSpPr txBox="1">
            <a:spLocks noChangeArrowheads="1"/>
          </p:cNvSpPr>
          <p:nvPr/>
        </p:nvSpPr>
        <p:spPr bwMode="auto">
          <a:xfrm>
            <a:off x="5100349" y="6354541"/>
            <a:ext cx="2905125" cy="461665"/>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800" b="0" i="0" u="none" strike="noStrike" cap="none" normalizeH="0" baseline="0" dirty="0" smtClean="0">
              <a:ln>
                <a:noFill/>
              </a:ln>
              <a:solidFill>
                <a:schemeClr val="tx1"/>
              </a:solidFill>
              <a:effectLst/>
              <a:latin typeface="Arial" pitchFamily="34" charset="0"/>
            </a:endParaRPr>
          </a:p>
        </p:txBody>
      </p:sp>
      <p:grpSp>
        <p:nvGrpSpPr>
          <p:cNvPr id="11" name="Group 10"/>
          <p:cNvGrpSpPr/>
          <p:nvPr/>
        </p:nvGrpSpPr>
        <p:grpSpPr>
          <a:xfrm>
            <a:off x="2" y="6146792"/>
            <a:ext cx="4715932" cy="711201"/>
            <a:chOff x="1" y="6067776"/>
            <a:chExt cx="4952999" cy="790224"/>
          </a:xfrm>
        </p:grpSpPr>
        <p:pic>
          <p:nvPicPr>
            <p:cNvPr id="13" name="Picture 12"/>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3" name="Rectangle 4"/>
          <p:cNvSpPr>
            <a:spLocks noChangeArrowheads="1"/>
          </p:cNvSpPr>
          <p:nvPr/>
        </p:nvSpPr>
        <p:spPr bwMode="auto">
          <a:xfrm>
            <a:off x="0" y="0"/>
            <a:ext cx="9144000" cy="0"/>
          </a:xfrm>
          <a:prstGeom prst="rect">
            <a:avLst/>
          </a:prstGeom>
          <a:solidFill>
            <a:srgbClr val="FAFB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
            </a:r>
            <a:br>
              <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2019" y="1369041"/>
            <a:ext cx="6326188" cy="4742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685800"/>
          </a:xfrm>
        </p:spPr>
        <p:txBody>
          <a:bodyPr/>
          <a:lstStyle/>
          <a:p>
            <a:r>
              <a:rPr lang="en-US" sz="2400" dirty="0" smtClean="0"/>
              <a:t>ADULT HEART TRANSPLANTS </a:t>
            </a:r>
            <a:r>
              <a:rPr lang="en-US" sz="2000" dirty="0" smtClean="0"/>
              <a:t>(2003-6/2008)</a:t>
            </a:r>
            <a:br>
              <a:rPr lang="en-US" sz="2000" dirty="0" smtClean="0"/>
            </a:br>
            <a:r>
              <a:rPr lang="en-US" sz="1800" dirty="0" smtClean="0"/>
              <a:t>Risk Factors for Developing Severe Renal Dysfunction within 5 Years</a:t>
            </a:r>
            <a:br>
              <a:rPr lang="en-US" sz="1800" dirty="0" smtClean="0"/>
            </a:br>
            <a:r>
              <a:rPr lang="en-US" sz="1800" dirty="0" smtClean="0"/>
              <a:t>Limited to Recipients without Severe Renal Dysfunction* Pre-Transplant</a:t>
            </a:r>
            <a:br>
              <a:rPr lang="en-US" sz="1800" dirty="0" smtClean="0"/>
            </a:br>
            <a:r>
              <a:rPr lang="en-US" sz="1800" dirty="0" smtClean="0"/>
              <a:t>Conditional on Survival to Transplant Discharge</a:t>
            </a:r>
            <a:endParaRPr lang="en-US" sz="16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956630911"/>
              </p:ext>
            </p:extLst>
          </p:nvPr>
        </p:nvGraphicFramePr>
        <p:xfrm>
          <a:off x="304800" y="1676400"/>
          <a:ext cx="8305800" cy="2650444"/>
        </p:xfrm>
        <a:graphic>
          <a:graphicData uri="http://schemas.openxmlformats.org/drawingml/2006/table">
            <a:tbl>
              <a:tblPr firstRow="1" bandRow="1">
                <a:tableStyleId>{C083E6E3-FA7D-4D7B-A595-EF9225AFEA82}</a:tableStyleId>
              </a:tblPr>
              <a:tblGrid>
                <a:gridCol w="4191000"/>
                <a:gridCol w="4114800"/>
              </a:tblGrid>
              <a:tr h="771973">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626157">
                <a:tc>
                  <a:txBody>
                    <a:bodyPr/>
                    <a:lstStyle/>
                    <a:p>
                      <a:pPr rtl="0" fontAlgn="t"/>
                      <a:r>
                        <a:rPr lang="en-US" sz="1800" b="1" dirty="0" smtClean="0"/>
                        <a:t>Recipient</a:t>
                      </a:r>
                      <a:r>
                        <a:rPr lang="en-US" sz="1800" b="1" baseline="0" dirty="0" smtClean="0"/>
                        <a:t> age</a:t>
                      </a:r>
                      <a:endParaRPr lang="en-US" sz="1800" b="1" dirty="0"/>
                    </a:p>
                  </a:txBody>
                  <a:tcPr marL="45720" marR="0" marT="0" marB="0">
                    <a:lnL>
                      <a:noFill/>
                    </a:lnL>
                    <a:lnT w="12700" cap="flat" cmpd="sng" algn="ctr">
                      <a:noFill/>
                      <a:prstDash val="solid"/>
                      <a:round/>
                      <a:headEnd type="none" w="med" len="med"/>
                      <a:tailEnd type="none" w="med" len="med"/>
                    </a:lnT>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Recipient pre-transplant bilirubin</a:t>
                      </a:r>
                    </a:p>
                    <a:p>
                      <a:pPr marL="0" marR="0" indent="0" algn="l" defTabSz="914400" rtl="0" eaLnBrk="1" fontAlgn="t" latinLnBrk="0" hangingPunct="1">
                        <a:lnSpc>
                          <a:spcPct val="100000"/>
                        </a:lnSpc>
                        <a:spcBef>
                          <a:spcPts val="0"/>
                        </a:spcBef>
                        <a:spcAft>
                          <a:spcPts val="0"/>
                        </a:spcAft>
                        <a:buClrTx/>
                        <a:buSzTx/>
                        <a:buFontTx/>
                        <a:buNone/>
                        <a:tabLst/>
                        <a:defRPr/>
                      </a:pPr>
                      <a:endParaRPr lang="en-US" sz="1800" b="1" dirty="0" smtClean="0"/>
                    </a:p>
                  </a:txBody>
                  <a:tcPr marL="45720" marR="0" marT="0" marB="0">
                    <a:lnT w="12700" cap="flat" cmpd="sng" algn="ctr">
                      <a:noFill/>
                      <a:prstDash val="solid"/>
                      <a:round/>
                      <a:headEnd type="none" w="med" len="med"/>
                      <a:tailEnd type="none" w="med" len="med"/>
                    </a:lnT>
                    <a:solidFill>
                      <a:schemeClr val="bg2"/>
                    </a:solidFill>
                  </a:tcPr>
                </a:tc>
              </a:tr>
              <a:tr h="626157">
                <a:tc>
                  <a:txBody>
                    <a:bodyPr/>
                    <a:lstStyle/>
                    <a:p>
                      <a:pPr rtl="0" fontAlgn="t"/>
                      <a:r>
                        <a:rPr lang="en-US" sz="1800" b="1" dirty="0" smtClean="0"/>
                        <a:t>Recipient</a:t>
                      </a:r>
                      <a:r>
                        <a:rPr lang="en-US" sz="1800" b="1" baseline="0" dirty="0" smtClean="0"/>
                        <a:t> weight</a:t>
                      </a:r>
                      <a:endParaRPr lang="en-US" sz="1800" b="1" dirty="0"/>
                    </a:p>
                  </a:txBody>
                  <a:tcPr marL="45720" marR="0" marT="0" marB="0">
                    <a:lnL>
                      <a:noFill/>
                    </a:lnL>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Recipient pulmonary artery systolic pressure</a:t>
                      </a:r>
                      <a:endParaRPr lang="en-US" sz="1800" b="1" dirty="0"/>
                    </a:p>
                  </a:txBody>
                  <a:tcPr marL="45720" marR="0" marT="0" marB="0">
                    <a:solidFill>
                      <a:schemeClr val="bg2"/>
                    </a:solidFill>
                  </a:tcPr>
                </a:tc>
              </a:tr>
              <a:tr h="626157">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Recipient</a:t>
                      </a:r>
                      <a:r>
                        <a:rPr lang="en-US" sz="1800" b="1" baseline="0" dirty="0" smtClean="0"/>
                        <a:t> pre-transplant creatinine</a:t>
                      </a:r>
                      <a:endParaRPr lang="en-US" sz="1800" b="1" dirty="0" smtClean="0"/>
                    </a:p>
                    <a:p>
                      <a:pPr rtl="0" fontAlgn="t"/>
                      <a:endParaRPr lang="en-US" sz="1800" b="1" dirty="0"/>
                    </a:p>
                  </a:txBody>
                  <a:tcPr marL="45720" marR="0" marT="0" marB="0">
                    <a:lnL>
                      <a:noFill/>
                    </a:lnL>
                    <a:lnB w="12700" cmpd="sng">
                      <a:noFill/>
                    </a:lnB>
                    <a:solidFill>
                      <a:schemeClr val="bg2"/>
                    </a:solidFill>
                  </a:tcPr>
                </a:tc>
                <a:tc>
                  <a:txBody>
                    <a:bodyPr/>
                    <a:lstStyle/>
                    <a:p>
                      <a:pPr rtl="0" fontAlgn="t"/>
                      <a:endParaRPr lang="en-US" sz="1800" b="1" dirty="0"/>
                    </a:p>
                  </a:txBody>
                  <a:tcPr marL="45720" marR="0" marT="0" marB="0">
                    <a:lnB w="12700" cmpd="sng">
                      <a:noFill/>
                    </a:lnB>
                    <a:solidFill>
                      <a:schemeClr val="bg2"/>
                    </a:solidFill>
                  </a:tcPr>
                </a:tc>
              </a:tr>
            </a:tbl>
          </a:graphicData>
        </a:graphic>
      </p:graphicFrame>
      <p:sp>
        <p:nvSpPr>
          <p:cNvPr id="8" name="Text Box 15"/>
          <p:cNvSpPr txBox="1">
            <a:spLocks noChangeArrowheads="1"/>
          </p:cNvSpPr>
          <p:nvPr/>
        </p:nvSpPr>
        <p:spPr bwMode="auto">
          <a:xfrm>
            <a:off x="6019800" y="5943600"/>
            <a:ext cx="2905125" cy="461665"/>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800" b="0" i="0" u="none" strike="noStrike" cap="none" normalizeH="0" baseline="0" dirty="0" smtClean="0">
              <a:ln>
                <a:noFill/>
              </a:ln>
              <a:solidFill>
                <a:schemeClr val="tx1"/>
              </a:solidFill>
              <a:effectLst/>
              <a:latin typeface="Arial" pitchFamily="34" charset="0"/>
            </a:endParaRPr>
          </a:p>
        </p:txBody>
      </p:sp>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3"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4" name="TextBox 13"/>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524000"/>
          </a:xfrm>
        </p:spPr>
        <p:txBody>
          <a:bodyPr/>
          <a:lstStyle/>
          <a:p>
            <a:r>
              <a:rPr lang="en-US" sz="2400" dirty="0" smtClean="0"/>
              <a:t>ADULT HEART TRANSPLANTS </a:t>
            </a:r>
            <a:r>
              <a:rPr lang="en-US" sz="2000" dirty="0" smtClean="0"/>
              <a:t>(2003-6/2008)</a:t>
            </a:r>
            <a:r>
              <a:rPr lang="en-US" sz="1800" dirty="0" smtClean="0"/>
              <a:t/>
            </a:r>
            <a:br>
              <a:rPr lang="en-US" sz="1800" dirty="0" smtClean="0"/>
            </a:br>
            <a:r>
              <a:rPr lang="en-US" sz="1800" dirty="0" smtClean="0"/>
              <a:t>Risk Factors for Developing Severe Renal Dysfunction within 5 Years</a:t>
            </a:r>
            <a:br>
              <a:rPr lang="en-US" sz="1800" dirty="0" smtClean="0"/>
            </a:br>
            <a:r>
              <a:rPr lang="en-US" sz="1800" dirty="0" smtClean="0"/>
              <a:t>Limited to Recipients without Severe Renal Dysfunction* Pre-Transplant</a:t>
            </a:r>
            <a:br>
              <a:rPr lang="en-US" sz="1800" dirty="0" smtClean="0"/>
            </a:br>
            <a:r>
              <a:rPr lang="en-US" sz="1800" dirty="0" smtClean="0"/>
              <a:t>Conditional on Survival to Transplant Discharge </a:t>
            </a:r>
            <a:br>
              <a:rPr lang="en-US" sz="1800" dirty="0" smtClean="0"/>
            </a:br>
            <a:r>
              <a:rPr lang="en-US" sz="2000" dirty="0" smtClean="0">
                <a:solidFill>
                  <a:srgbClr val="FFFF00"/>
                </a:solidFill>
              </a:rPr>
              <a:t>Recipient Age</a:t>
            </a:r>
            <a:endParaRPr lang="en-US" sz="24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78094375"/>
              </p:ext>
            </p:extLst>
          </p:nvPr>
        </p:nvGraphicFramePr>
        <p:xfrm>
          <a:off x="228600" y="16002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0.0149</a:t>
            </a:r>
            <a:endParaRPr lang="en-US" sz="1500" b="1" dirty="0">
              <a:solidFill>
                <a:srgbClr val="FFFF00"/>
              </a:solidFill>
            </a:endParaRPr>
          </a:p>
        </p:txBody>
      </p:sp>
      <p:sp>
        <p:nvSpPr>
          <p:cNvPr id="14" name="TextBox 13"/>
          <p:cNvSpPr txBox="1"/>
          <p:nvPr/>
        </p:nvSpPr>
        <p:spPr>
          <a:xfrm>
            <a:off x="6477000" y="6396335"/>
            <a:ext cx="1981200" cy="461665"/>
          </a:xfrm>
          <a:prstGeom prst="rect">
            <a:avLst/>
          </a:prstGeom>
          <a:noFill/>
        </p:spPr>
        <p:txBody>
          <a:bodyPr wrap="square" rtlCol="0">
            <a:spAutoFit/>
          </a:bodyPr>
          <a:lstStyle/>
          <a:p>
            <a:pPr algn="ctr"/>
            <a:r>
              <a:rPr lang="en-US" sz="2400" b="1" dirty="0" smtClean="0">
                <a:solidFill>
                  <a:srgbClr val="FFFF00"/>
                </a:solidFill>
              </a:rPr>
              <a:t>(N = 8,239)</a:t>
            </a:r>
            <a:endParaRPr lang="en-US" sz="2400" b="1" dirty="0">
              <a:solidFill>
                <a:srgbClr val="FFFF00"/>
              </a:solidFill>
            </a:endParaRPr>
          </a:p>
        </p:txBody>
      </p:sp>
      <p:sp>
        <p:nvSpPr>
          <p:cNvPr id="10" name="Text Box 15"/>
          <p:cNvSpPr txBox="1">
            <a:spLocks noChangeArrowheads="1"/>
          </p:cNvSpPr>
          <p:nvPr/>
        </p:nvSpPr>
        <p:spPr bwMode="auto">
          <a:xfrm>
            <a:off x="6238875" y="5791200"/>
            <a:ext cx="2905125" cy="461665"/>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800" b="0" i="0" u="none" strike="noStrike" cap="none" normalizeH="0" baseline="0" dirty="0" smtClean="0">
              <a:ln>
                <a:noFill/>
              </a:ln>
              <a:solidFill>
                <a:schemeClr val="tx1"/>
              </a:solidFill>
              <a:effectLst/>
              <a:latin typeface="Arial" pitchFamily="34" charset="0"/>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6" name="TextBox 15"/>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524000"/>
          </a:xfrm>
        </p:spPr>
        <p:txBody>
          <a:bodyPr/>
          <a:lstStyle/>
          <a:p>
            <a:r>
              <a:rPr lang="en-US" sz="2400" dirty="0" smtClean="0"/>
              <a:t>ADULT HEART TRANSPLANTS </a:t>
            </a:r>
            <a:r>
              <a:rPr lang="en-US" sz="2000" dirty="0" smtClean="0"/>
              <a:t>(2003-6/2008)</a:t>
            </a:r>
            <a:r>
              <a:rPr lang="en-US" sz="1800" dirty="0" smtClean="0"/>
              <a:t/>
            </a:r>
            <a:br>
              <a:rPr lang="en-US" sz="1800" dirty="0" smtClean="0"/>
            </a:br>
            <a:r>
              <a:rPr lang="en-US" sz="1800" dirty="0" smtClean="0"/>
              <a:t>Risk Factors for Developing Severe Renal Dysfunction within 5 Years</a:t>
            </a:r>
            <a:br>
              <a:rPr lang="en-US" sz="1800" dirty="0" smtClean="0"/>
            </a:br>
            <a:r>
              <a:rPr lang="en-US" sz="1800" dirty="0" smtClean="0"/>
              <a:t>Limited to Recipients without Severe Renal Dysfunction* Pre-Transplant</a:t>
            </a:r>
            <a:br>
              <a:rPr lang="en-US" sz="1800" dirty="0" smtClean="0"/>
            </a:br>
            <a:r>
              <a:rPr lang="en-US" sz="1800" dirty="0" smtClean="0"/>
              <a:t>Conditional on Survival to Transplant Discharge </a:t>
            </a:r>
            <a:br>
              <a:rPr lang="en-US" sz="1800" dirty="0" smtClean="0"/>
            </a:br>
            <a:r>
              <a:rPr lang="en-US" sz="2000" dirty="0" smtClean="0">
                <a:solidFill>
                  <a:srgbClr val="FFFF00"/>
                </a:solidFill>
              </a:rPr>
              <a:t>Recipient Weight</a:t>
            </a:r>
            <a:endParaRPr lang="en-US" sz="24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82413737"/>
              </p:ext>
            </p:extLst>
          </p:nvPr>
        </p:nvGraphicFramePr>
        <p:xfrm>
          <a:off x="228600" y="16002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0.0021</a:t>
            </a:r>
            <a:endParaRPr lang="en-US" sz="1500" b="1" dirty="0">
              <a:solidFill>
                <a:srgbClr val="FFFF00"/>
              </a:solidFill>
            </a:endParaRPr>
          </a:p>
        </p:txBody>
      </p:sp>
      <p:sp>
        <p:nvSpPr>
          <p:cNvPr id="14" name="TextBox 13"/>
          <p:cNvSpPr txBox="1"/>
          <p:nvPr/>
        </p:nvSpPr>
        <p:spPr>
          <a:xfrm>
            <a:off x="6477000" y="6396335"/>
            <a:ext cx="1981200" cy="461665"/>
          </a:xfrm>
          <a:prstGeom prst="rect">
            <a:avLst/>
          </a:prstGeom>
          <a:noFill/>
        </p:spPr>
        <p:txBody>
          <a:bodyPr wrap="square" rtlCol="0">
            <a:spAutoFit/>
          </a:bodyPr>
          <a:lstStyle/>
          <a:p>
            <a:pPr algn="ctr"/>
            <a:r>
              <a:rPr lang="en-US" sz="2400" b="1" dirty="0" smtClean="0">
                <a:solidFill>
                  <a:srgbClr val="FFFF00"/>
                </a:solidFill>
              </a:rPr>
              <a:t>(N = 8,239)</a:t>
            </a:r>
            <a:endParaRPr lang="en-US" sz="2400" b="1" dirty="0">
              <a:solidFill>
                <a:srgbClr val="FFFF00"/>
              </a:solidFill>
            </a:endParaRPr>
          </a:p>
        </p:txBody>
      </p:sp>
      <p:sp>
        <p:nvSpPr>
          <p:cNvPr id="10" name="Text Box 15"/>
          <p:cNvSpPr txBox="1">
            <a:spLocks noChangeArrowheads="1"/>
          </p:cNvSpPr>
          <p:nvPr/>
        </p:nvSpPr>
        <p:spPr bwMode="auto">
          <a:xfrm>
            <a:off x="6238875" y="5791200"/>
            <a:ext cx="2905125" cy="461665"/>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800" b="0" i="0" u="none" strike="noStrike" cap="none" normalizeH="0" baseline="0" dirty="0" smtClean="0">
              <a:ln>
                <a:noFill/>
              </a:ln>
              <a:solidFill>
                <a:schemeClr val="tx1"/>
              </a:solidFill>
              <a:effectLst/>
              <a:latin typeface="Arial" pitchFamily="34" charset="0"/>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6" name="TextBox 15"/>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400" dirty="0" smtClean="0"/>
              <a:t>ADULT HEART TRANSPLANTS </a:t>
            </a:r>
            <a:r>
              <a:rPr lang="en-US" sz="2000" dirty="0" smtClean="0"/>
              <a:t>(2003-6/2008)</a:t>
            </a:r>
            <a:r>
              <a:rPr lang="en-US" sz="1800" dirty="0" smtClean="0"/>
              <a:t/>
            </a:r>
            <a:br>
              <a:rPr lang="en-US" sz="1800" dirty="0" smtClean="0"/>
            </a:br>
            <a:r>
              <a:rPr lang="en-US" sz="1800" dirty="0" smtClean="0"/>
              <a:t>Risk Factors for Developing Severe Renal Dysfunction within 5 Years</a:t>
            </a:r>
            <a:br>
              <a:rPr lang="en-US" sz="1800" dirty="0" smtClean="0"/>
            </a:br>
            <a:r>
              <a:rPr lang="en-US" sz="1800" dirty="0" smtClean="0"/>
              <a:t>Limited to Recipients without Severe Renal Dysfunction* Pre-Transplant</a:t>
            </a:r>
            <a:br>
              <a:rPr lang="en-US" sz="1800" dirty="0" smtClean="0"/>
            </a:br>
            <a:r>
              <a:rPr lang="en-US" sz="1800" dirty="0" smtClean="0"/>
              <a:t>Conditional on Survival to Transplant Discharge </a:t>
            </a:r>
            <a:br>
              <a:rPr lang="en-US" sz="1800" dirty="0" smtClean="0"/>
            </a:br>
            <a:r>
              <a:rPr lang="en-US" sz="2000" dirty="0" smtClean="0">
                <a:solidFill>
                  <a:srgbClr val="FFFF00"/>
                </a:solidFill>
              </a:rPr>
              <a:t>Recipient Pre-Transplant Creatinine</a:t>
            </a:r>
            <a:endParaRPr lang="en-US" sz="16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53877607"/>
              </p:ext>
            </p:extLst>
          </p:nvPr>
        </p:nvGraphicFramePr>
        <p:xfrm>
          <a:off x="228600" y="14478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842608" y="1652496"/>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8,239)</a:t>
            </a:r>
            <a:endParaRPr lang="en-US" sz="2400" b="1" dirty="0">
              <a:solidFill>
                <a:srgbClr val="FFFF00"/>
              </a:solidFill>
            </a:endParaRPr>
          </a:p>
        </p:txBody>
      </p:sp>
      <p:sp>
        <p:nvSpPr>
          <p:cNvPr id="14" name="Text Box 15"/>
          <p:cNvSpPr txBox="1">
            <a:spLocks noChangeArrowheads="1"/>
          </p:cNvSpPr>
          <p:nvPr/>
        </p:nvSpPr>
        <p:spPr bwMode="auto">
          <a:xfrm>
            <a:off x="6238875" y="5791200"/>
            <a:ext cx="2905125" cy="461665"/>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800" b="0" i="0" u="none" strike="noStrike" cap="none" normalizeH="0" baseline="0" dirty="0" smtClean="0">
              <a:ln>
                <a:noFill/>
              </a:ln>
              <a:solidFill>
                <a:schemeClr val="tx1"/>
              </a:solidFill>
              <a:effectLst/>
              <a:latin typeface="Arial" pitchFamily="34" charset="0"/>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6" name="TextBox 15"/>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r>
              <a:rPr lang="en-US" sz="2600" dirty="0" smtClean="0"/>
              <a:t>Adult Heart Retransplants</a:t>
            </a:r>
            <a:r>
              <a:rPr lang="en-US" sz="2800" dirty="0" smtClean="0"/>
              <a:t/>
            </a:r>
            <a:br>
              <a:rPr lang="en-US" sz="2800" dirty="0" smtClean="0"/>
            </a:br>
            <a:r>
              <a:rPr lang="en-US" sz="2400" dirty="0" smtClean="0"/>
              <a:t>Donor and Recipient Characteristics</a:t>
            </a:r>
            <a:endParaRPr lang="en-US" sz="2000" dirty="0"/>
          </a:p>
        </p:txBody>
      </p:sp>
      <p:graphicFrame>
        <p:nvGraphicFramePr>
          <p:cNvPr id="8" name="Table 7"/>
          <p:cNvGraphicFramePr>
            <a:graphicFrameLocks noGrp="1"/>
          </p:cNvGraphicFramePr>
          <p:nvPr/>
        </p:nvGraphicFramePr>
        <p:xfrm>
          <a:off x="152400" y="1143001"/>
          <a:ext cx="8839200" cy="4343397"/>
        </p:xfrm>
        <a:graphic>
          <a:graphicData uri="http://schemas.openxmlformats.org/drawingml/2006/table">
            <a:tbl>
              <a:tblPr firstRow="1" bandRow="1">
                <a:tableStyleId>{7DF18680-E054-41AD-8BC1-D1AEF772440D}</a:tableStyleId>
              </a:tblPr>
              <a:tblGrid>
                <a:gridCol w="3657600"/>
                <a:gridCol w="1422400"/>
                <a:gridCol w="1422400"/>
                <a:gridCol w="1422400"/>
                <a:gridCol w="914400"/>
              </a:tblGrid>
              <a:tr h="563227">
                <a:tc>
                  <a:txBody>
                    <a:bodyPr/>
                    <a:lstStyle/>
                    <a:p>
                      <a:endParaRPr lang="en-US"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00000"/>
                        </a:lnSpc>
                        <a:spcBef>
                          <a:spcPts val="0"/>
                        </a:spcBef>
                        <a:spcAft>
                          <a:spcPts val="0"/>
                        </a:spcAft>
                      </a:pPr>
                      <a:r>
                        <a:rPr lang="en-US" sz="1500" b="1" dirty="0" smtClean="0">
                          <a:solidFill>
                            <a:srgbClr val="FFFF00"/>
                          </a:solidFill>
                          <a:latin typeface="+mn-lt"/>
                          <a:ea typeface="Times New Roman"/>
                          <a:cs typeface="Verdana"/>
                        </a:rPr>
                        <a:t>1992-2000</a:t>
                      </a:r>
                    </a:p>
                    <a:p>
                      <a:pPr marL="0" marR="0" algn="ctr">
                        <a:lnSpc>
                          <a:spcPct val="100000"/>
                        </a:lnSpc>
                        <a:spcBef>
                          <a:spcPts val="0"/>
                        </a:spcBef>
                        <a:spcAft>
                          <a:spcPts val="0"/>
                        </a:spcAft>
                      </a:pPr>
                      <a:r>
                        <a:rPr lang="en-US" sz="1500" b="1" dirty="0" smtClean="0">
                          <a:solidFill>
                            <a:srgbClr val="FFFF00"/>
                          </a:solidFill>
                          <a:latin typeface="+mn-lt"/>
                          <a:ea typeface="Times New Roman"/>
                          <a:cs typeface="Verdana"/>
                        </a:rPr>
                        <a:t>(N </a:t>
                      </a:r>
                      <a:r>
                        <a:rPr lang="en-US" sz="1500" b="1" dirty="0">
                          <a:solidFill>
                            <a:srgbClr val="FFFF00"/>
                          </a:solidFill>
                          <a:latin typeface="+mn-lt"/>
                          <a:ea typeface="Times New Roman"/>
                          <a:cs typeface="Verdana"/>
                        </a:rPr>
                        <a:t>= </a:t>
                      </a:r>
                      <a:r>
                        <a:rPr lang="en-US" sz="1500" b="1" dirty="0" smtClean="0">
                          <a:solidFill>
                            <a:srgbClr val="FFFF00"/>
                          </a:solidFill>
                          <a:latin typeface="+mn-lt"/>
                          <a:ea typeface="Times New Roman"/>
                          <a:cs typeface="Verdana"/>
                        </a:rPr>
                        <a:t>1,026)</a:t>
                      </a:r>
                      <a:endParaRPr lang="en-US" sz="1500" dirty="0">
                        <a:solidFill>
                          <a:srgbClr val="FFFF00"/>
                        </a:solidFill>
                        <a:latin typeface="+mn-lt"/>
                        <a:ea typeface="Times New Roman"/>
                      </a:endParaRP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2001-2005</a:t>
                      </a:r>
                    </a:p>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(N </a:t>
                      </a:r>
                      <a:r>
                        <a:rPr lang="en-US" sz="1500" b="1" kern="1200" dirty="0">
                          <a:solidFill>
                            <a:srgbClr val="FFFF00"/>
                          </a:solidFill>
                          <a:latin typeface="+mn-lt"/>
                          <a:ea typeface="Times New Roman"/>
                          <a:cs typeface="Verdana"/>
                        </a:rPr>
                        <a:t>= </a:t>
                      </a:r>
                      <a:r>
                        <a:rPr lang="en-US" sz="1500" b="1" kern="1200" dirty="0" smtClean="0">
                          <a:solidFill>
                            <a:srgbClr val="FFFF00"/>
                          </a:solidFill>
                          <a:latin typeface="+mn-lt"/>
                          <a:ea typeface="Times New Roman"/>
                          <a:cs typeface="Verdana"/>
                        </a:rPr>
                        <a:t>508)</a:t>
                      </a:r>
                      <a:endParaRPr lang="en-US" sz="1500" b="1" kern="1200" dirty="0">
                        <a:solidFill>
                          <a:srgbClr val="FFFF00"/>
                        </a:solidFill>
                        <a:latin typeface="+mn-lt"/>
                        <a:ea typeface="Times New Roman"/>
                        <a:cs typeface="Verdana"/>
                      </a:endParaRP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2006-6/2013</a:t>
                      </a:r>
                    </a:p>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(N </a:t>
                      </a:r>
                      <a:r>
                        <a:rPr lang="en-US" sz="1500" b="1" kern="1200" dirty="0">
                          <a:solidFill>
                            <a:srgbClr val="FFFF00"/>
                          </a:solidFill>
                          <a:latin typeface="+mn-lt"/>
                          <a:ea typeface="Times New Roman"/>
                          <a:cs typeface="Verdana"/>
                        </a:rPr>
                        <a:t>= </a:t>
                      </a:r>
                      <a:r>
                        <a:rPr lang="en-US" sz="1500" b="1" kern="1200" dirty="0" smtClean="0">
                          <a:solidFill>
                            <a:srgbClr val="FFFF00"/>
                          </a:solidFill>
                          <a:latin typeface="+mn-lt"/>
                          <a:ea typeface="Times New Roman"/>
                          <a:cs typeface="Verdana"/>
                        </a:rPr>
                        <a:t>820)</a:t>
                      </a:r>
                      <a:endParaRPr lang="en-US" sz="1500" b="1" kern="1200" dirty="0">
                        <a:solidFill>
                          <a:srgbClr val="FFFF00"/>
                        </a:solidFill>
                        <a:latin typeface="+mn-lt"/>
                        <a:ea typeface="Times New Roman"/>
                        <a:cs typeface="Verdana"/>
                      </a:endParaRP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algn="ctr"/>
                      <a:r>
                        <a:rPr lang="en-US" sz="1500" dirty="0" smtClean="0">
                          <a:solidFill>
                            <a:srgbClr val="FFFF00"/>
                          </a:solidFill>
                        </a:rPr>
                        <a:t>p-value</a:t>
                      </a:r>
                      <a:endParaRPr lang="en-US" sz="1500" dirty="0">
                        <a:solidFill>
                          <a:srgbClr val="FFFF00"/>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2"/>
                    </a:solidFill>
                  </a:tcPr>
                </a:tc>
              </a:tr>
              <a:tr h="378017">
                <a:tc>
                  <a:txBody>
                    <a:bodyPr/>
                    <a:lstStyle/>
                    <a:p>
                      <a:pPr marL="0" marR="0" lvl="0" indent="0" algn="l" defTabSz="912813"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300" b="1" i="0" u="none" strike="noStrike" kern="1200" cap="none" normalizeH="0" baseline="0" dirty="0" smtClean="0">
                          <a:ln>
                            <a:noFill/>
                          </a:ln>
                          <a:solidFill>
                            <a:schemeClr val="tx1"/>
                          </a:solidFill>
                          <a:effectLst/>
                          <a:latin typeface="Arial" charset="0"/>
                          <a:ea typeface="+mn-ea"/>
                          <a:cs typeface="+mn-cs"/>
                        </a:rPr>
                        <a:t>Creatinine at time of </a:t>
                      </a:r>
                      <a:r>
                        <a:rPr kumimoji="0" lang="en-US" sz="1300" b="1" i="0" u="none" strike="noStrike" kern="1200" cap="none" normalizeH="0" baseline="0" dirty="0" smtClean="0">
                          <a:ln>
                            <a:noFill/>
                          </a:ln>
                          <a:solidFill>
                            <a:schemeClr val="tx1"/>
                          </a:solidFill>
                          <a:effectLst/>
                          <a:latin typeface="+mn-lt"/>
                          <a:ea typeface="+mn-ea"/>
                          <a:cs typeface="+mn-cs"/>
                        </a:rPr>
                        <a:t>transplant (</a:t>
                      </a:r>
                      <a:r>
                        <a:rPr lang="en-US" sz="1300" b="1" baseline="0" dirty="0" smtClean="0">
                          <a:solidFill>
                            <a:schemeClr val="tx1"/>
                          </a:solidFill>
                          <a:latin typeface="+mn-lt"/>
                        </a:rPr>
                        <a:t>mg/</a:t>
                      </a:r>
                      <a:r>
                        <a:rPr lang="en-US" sz="1300" b="1" baseline="0" dirty="0" err="1" smtClean="0">
                          <a:solidFill>
                            <a:schemeClr val="tx1"/>
                          </a:solidFill>
                          <a:latin typeface="+mn-lt"/>
                        </a:rPr>
                        <a:t>dL</a:t>
                      </a:r>
                      <a:r>
                        <a:rPr lang="en-US" sz="1300" b="1" baseline="0" dirty="0" smtClean="0">
                          <a:solidFill>
                            <a:schemeClr val="tx1"/>
                          </a:solidFill>
                          <a:latin typeface="+mn-lt"/>
                        </a:rPr>
                        <a:t>)</a:t>
                      </a:r>
                      <a:endParaRPr kumimoji="0" lang="en-US" sz="1300" b="1" i="0" u="none" strike="noStrike" kern="1200" cap="none" normalizeH="0" baseline="0" dirty="0" smtClean="0">
                        <a:ln>
                          <a:noFill/>
                        </a:ln>
                        <a:solidFill>
                          <a:schemeClr val="tx1"/>
                        </a:solidFill>
                        <a:effectLst/>
                        <a:latin typeface="+mn-lt"/>
                        <a:ea typeface="+mn-ea"/>
                        <a:cs typeface="+mn-cs"/>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1.7 (0.9 - 4.1)</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1.5 (0.9 - 3.5)</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1.5 (0.8 - 3.6)</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smtClean="0">
                          <a:solidFill>
                            <a:schemeClr val="tx1"/>
                          </a:solidFill>
                          <a:latin typeface="+mn-lt"/>
                          <a:ea typeface="Times New Roman"/>
                          <a:cs typeface="Verdana"/>
                        </a:rPr>
                        <a:t>0.0011</a:t>
                      </a:r>
                      <a:endParaRPr lang="en-US" sz="1300" b="1" dirty="0">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78017">
                <a:tc>
                  <a:txBody>
                    <a:bodyPr/>
                    <a:lstStyle/>
                    <a:p>
                      <a:pPr marL="0" marR="0" lvl="0" indent="0" algn="l" defTabSz="912813"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300" b="1" i="0" u="none" strike="noStrike" kern="1200" cap="none" normalizeH="0" baseline="0" dirty="0" smtClean="0">
                          <a:ln>
                            <a:noFill/>
                          </a:ln>
                          <a:solidFill>
                            <a:schemeClr val="tx1"/>
                          </a:solidFill>
                          <a:effectLst/>
                          <a:latin typeface="Arial" charset="0"/>
                          <a:ea typeface="+mn-ea"/>
                          <a:cs typeface="+mn-cs"/>
                        </a:rPr>
                        <a:t>Pulmonary vascular resistance (Wood units)</a:t>
                      </a: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1.3 (0.4 - 4.1)</a:t>
                      </a:r>
                      <a:r>
                        <a:rPr lang="en-US" sz="1300" b="1" baseline="30000">
                          <a:solidFill>
                            <a:schemeClr val="tx1"/>
                          </a:solidFill>
                          <a:latin typeface="+mn-lt"/>
                          <a:ea typeface="Times New Roman"/>
                          <a:cs typeface="Verdana"/>
                        </a:rPr>
                        <a:t>1</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1.4 (0.0 - 4.3)</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1.3 (0.2 - 4.3)</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smtClean="0">
                          <a:solidFill>
                            <a:schemeClr val="tx1"/>
                          </a:solidFill>
                          <a:latin typeface="+mn-lt"/>
                          <a:ea typeface="Times New Roman"/>
                          <a:cs typeface="Verdana"/>
                        </a:rPr>
                        <a:t>0.1608</a:t>
                      </a:r>
                      <a:endParaRPr lang="en-US" sz="1300" b="1" dirty="0">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78017">
                <a:tc>
                  <a:txBody>
                    <a:bodyPr/>
                    <a:lstStyle/>
                    <a:p>
                      <a:pPr rtl="0" fontAlgn="t"/>
                      <a:r>
                        <a:rPr lang="en-US" sz="1300" b="1" dirty="0">
                          <a:solidFill>
                            <a:schemeClr val="tx1"/>
                          </a:solidFill>
                        </a:rPr>
                        <a:t>HLA Mismatches</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2.2%</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5.8%</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5.4%</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78017">
                <a:tc>
                  <a:txBody>
                    <a:bodyPr/>
                    <a:lstStyle/>
                    <a:p>
                      <a:pPr rtl="0" fontAlgn="t"/>
                      <a:r>
                        <a:rPr lang="en-US" sz="1300" b="1">
                          <a:solidFill>
                            <a:schemeClr val="tx1"/>
                          </a:solidFill>
                        </a:rPr>
                        <a:t>                     0-2</a:t>
                      </a:r>
                      <a:endParaRPr lang="en-US">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42.1%</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46.3%</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35.9%</a:t>
                      </a:r>
                      <a:endParaRPr lang="en-US" sz="1300" b="1">
                        <a:solidFill>
                          <a:schemeClr val="tx1"/>
                        </a:solidFill>
                        <a:latin typeface="+mn-lt"/>
                        <a:ea typeface="Times New Roman"/>
                      </a:endParaRPr>
                    </a:p>
                  </a:txBody>
                  <a:tcPr marL="42545" marR="42545" marT="0" marB="0" anchor="ctr">
                    <a:solidFill>
                      <a:schemeClr val="bg2"/>
                    </a:solidFill>
                  </a:tcPr>
                </a:tc>
                <a:tc rowSpan="3">
                  <a:txBody>
                    <a:bodyPr/>
                    <a:lstStyle/>
                    <a:p>
                      <a:pPr marL="0" marR="0" algn="ctr">
                        <a:lnSpc>
                          <a:spcPct val="115000"/>
                        </a:lnSpc>
                        <a:spcBef>
                          <a:spcPts val="400"/>
                        </a:spcBef>
                        <a:spcAft>
                          <a:spcPts val="400"/>
                        </a:spcAft>
                      </a:pPr>
                      <a:r>
                        <a:rPr lang="en-US" sz="1300" b="1" kern="1200" dirty="0" smtClean="0">
                          <a:solidFill>
                            <a:schemeClr val="tx1"/>
                          </a:solidFill>
                          <a:latin typeface="+mn-lt"/>
                          <a:ea typeface="+mn-ea"/>
                          <a:cs typeface="+mn-cs"/>
                        </a:rPr>
                        <a:t>0.0015</a:t>
                      </a: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78017">
                <a:tc>
                  <a:txBody>
                    <a:bodyPr/>
                    <a:lstStyle/>
                    <a:p>
                      <a:pPr rtl="0" fontAlgn="t"/>
                      <a:r>
                        <a:rPr lang="en-US" sz="1300" b="1">
                          <a:solidFill>
                            <a:schemeClr val="tx1"/>
                          </a:solidFill>
                        </a:rPr>
                        <a:t>                     3-4</a:t>
                      </a:r>
                      <a:endParaRPr lang="en-US">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55.7%</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48.0%</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58.6%</a:t>
                      </a:r>
                      <a:endParaRPr lang="en-US" sz="1300" b="1">
                        <a:solidFill>
                          <a:schemeClr val="tx1"/>
                        </a:solidFill>
                        <a:latin typeface="+mn-lt"/>
                        <a:ea typeface="Times New Roman"/>
                      </a:endParaRPr>
                    </a:p>
                  </a:txBody>
                  <a:tcPr marL="42545" marR="42545" marT="0" marB="0" anchor="ctr">
                    <a:solidFill>
                      <a:schemeClr val="bg2"/>
                    </a:solid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78017">
                <a:tc>
                  <a:txBody>
                    <a:bodyPr/>
                    <a:lstStyle/>
                    <a:p>
                      <a:pPr rtl="0" fontAlgn="t"/>
                      <a:r>
                        <a:rPr lang="en-US" sz="1300" b="1" dirty="0">
                          <a:solidFill>
                            <a:schemeClr val="tx1"/>
                          </a:solidFill>
                        </a:rPr>
                        <a:t>                     5-6</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1.7 (0.9 - 4.1)</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1.5 (0.9 - 3.5)</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1.5 (0.8 - 3.6)</a:t>
                      </a:r>
                      <a:endParaRPr lang="en-US" sz="1300" b="1" dirty="0">
                        <a:solidFill>
                          <a:schemeClr val="tx1"/>
                        </a:solidFill>
                        <a:latin typeface="+mn-lt"/>
                        <a:ea typeface="Times New Roman"/>
                      </a:endParaRPr>
                    </a:p>
                  </a:txBody>
                  <a:tcPr marL="42545" marR="42545" marT="0" marB="0" anchor="ctr">
                    <a:solidFill>
                      <a:schemeClr val="bg2"/>
                    </a:solid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2"/>
                    </a:solidFill>
                  </a:tcPr>
                </a:tc>
              </a:tr>
              <a:tr h="378017">
                <a:tc>
                  <a:txBody>
                    <a:bodyPr/>
                    <a:lstStyle/>
                    <a:p>
                      <a:pPr rtl="0" fontAlgn="t"/>
                      <a:r>
                        <a:rPr lang="en-US" sz="1300" b="1" dirty="0">
                          <a:solidFill>
                            <a:schemeClr val="tx1"/>
                          </a:solidFill>
                        </a:rPr>
                        <a:t>Donor cause of death</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78017">
                <a:tc>
                  <a:txBody>
                    <a:bodyPr/>
                    <a:lstStyle/>
                    <a:p>
                      <a:pPr rtl="0" fontAlgn="t"/>
                      <a:r>
                        <a:rPr lang="en-US" sz="1300" b="1" dirty="0">
                          <a:solidFill>
                            <a:schemeClr val="tx1"/>
                          </a:solidFill>
                        </a:rPr>
                        <a:t>                     Head trauma</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45.9%</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52.6%</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46.1%</a:t>
                      </a:r>
                      <a:endParaRPr lang="en-US" sz="1300" b="1">
                        <a:solidFill>
                          <a:schemeClr val="tx1"/>
                        </a:solidFill>
                        <a:latin typeface="+mn-lt"/>
                        <a:ea typeface="Times New Roman"/>
                      </a:endParaRPr>
                    </a:p>
                  </a:txBody>
                  <a:tcPr marL="42545" marR="42545" marT="0" marB="0" anchor="ctr">
                    <a:solidFill>
                      <a:schemeClr val="bg2"/>
                    </a:solidFill>
                  </a:tcPr>
                </a:tc>
                <a:tc rowSpan="3">
                  <a:txBody>
                    <a:bodyPr/>
                    <a:lstStyle/>
                    <a:p>
                      <a:pPr marL="0" marR="0" algn="ctr">
                        <a:lnSpc>
                          <a:spcPct val="115000"/>
                        </a:lnSpc>
                        <a:spcBef>
                          <a:spcPts val="400"/>
                        </a:spcBef>
                        <a:spcAft>
                          <a:spcPts val="400"/>
                        </a:spcAft>
                      </a:pPr>
                      <a:r>
                        <a:rPr lang="en-US" sz="1300" b="1" dirty="0" smtClean="0">
                          <a:solidFill>
                            <a:schemeClr val="tx1"/>
                          </a:solidFill>
                          <a:latin typeface="+mn-lt"/>
                          <a:ea typeface="Times New Roman"/>
                        </a:rPr>
                        <a:t>&lt;0.0001</a:t>
                      </a: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2"/>
                    </a:solidFill>
                  </a:tcPr>
                </a:tc>
              </a:tr>
              <a:tr h="378017">
                <a:tc>
                  <a:txBody>
                    <a:bodyPr/>
                    <a:lstStyle/>
                    <a:p>
                      <a:pPr rtl="0" fontAlgn="t"/>
                      <a:r>
                        <a:rPr lang="en-US" sz="1300" b="1" dirty="0">
                          <a:solidFill>
                            <a:schemeClr val="tx1"/>
                          </a:solidFill>
                        </a:rPr>
                        <a:t>                     Stroke</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30.2%</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34.5%</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23.4%</a:t>
                      </a:r>
                      <a:endParaRPr lang="en-US" sz="1300" b="1">
                        <a:solidFill>
                          <a:schemeClr val="tx1"/>
                        </a:solidFill>
                        <a:latin typeface="+mn-lt"/>
                        <a:ea typeface="Times New Roman"/>
                      </a:endParaRPr>
                    </a:p>
                  </a:txBody>
                  <a:tcPr marL="42545" marR="42545" marT="0" marB="0" anchor="ctr">
                    <a:solidFill>
                      <a:schemeClr val="bg2"/>
                    </a:solid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78017">
                <a:tc>
                  <a:txBody>
                    <a:bodyPr/>
                    <a:lstStyle/>
                    <a:p>
                      <a:pPr rtl="0" fontAlgn="t"/>
                      <a:r>
                        <a:rPr lang="en-US" sz="1300" b="1" dirty="0">
                          <a:solidFill>
                            <a:schemeClr val="tx1"/>
                          </a:solidFill>
                        </a:rPr>
                        <a:t>                     Other</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23.9%</a:t>
                      </a:r>
                      <a:endParaRPr lang="en-US" sz="1300" b="1">
                        <a:solidFill>
                          <a:schemeClr val="tx1"/>
                        </a:solidFill>
                        <a:latin typeface="+mn-lt"/>
                        <a:ea typeface="Times New Roman"/>
                      </a:endParaRPr>
                    </a:p>
                  </a:txBody>
                  <a:tcPr marL="42545" marR="42545"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12.8%</a:t>
                      </a:r>
                      <a:endParaRPr lang="en-US" sz="1300" b="1">
                        <a:solidFill>
                          <a:schemeClr val="tx1"/>
                        </a:solidFill>
                        <a:latin typeface="+mn-lt"/>
                        <a:ea typeface="Times New Roman"/>
                      </a:endParaRPr>
                    </a:p>
                  </a:txBody>
                  <a:tcPr marL="42545" marR="42545"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30.5%</a:t>
                      </a:r>
                      <a:endParaRPr lang="en-US" sz="1300" b="1" dirty="0">
                        <a:solidFill>
                          <a:schemeClr val="tx1"/>
                        </a:solidFill>
                        <a:latin typeface="+mn-lt"/>
                        <a:ea typeface="Times New Roman"/>
                      </a:endParaRPr>
                    </a:p>
                  </a:txBody>
                  <a:tcPr marL="42545" marR="42545" marT="0" marB="0" anchor="ctr">
                    <a:lnB w="28575" cap="flat" cmpd="sng" algn="ctr">
                      <a:solidFill>
                        <a:schemeClr val="tx1"/>
                      </a:solidFill>
                      <a:prstDash val="solid"/>
                      <a:round/>
                      <a:headEnd type="none" w="med" len="med"/>
                      <a:tailEnd type="none" w="med" len="med"/>
                    </a:lnB>
                    <a:solidFill>
                      <a:schemeClr val="bg2"/>
                    </a:solid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2"/>
                    </a:solidFill>
                  </a:tcPr>
                </a:tc>
              </a:tr>
            </a:tbl>
          </a:graphicData>
        </a:graphic>
      </p:graphicFrame>
      <p:sp>
        <p:nvSpPr>
          <p:cNvPr id="9" name="TextBox 8"/>
          <p:cNvSpPr txBox="1"/>
          <p:nvPr/>
        </p:nvSpPr>
        <p:spPr>
          <a:xfrm>
            <a:off x="1371600" y="5715000"/>
            <a:ext cx="7239000" cy="292388"/>
          </a:xfrm>
          <a:prstGeom prst="rect">
            <a:avLst/>
          </a:prstGeom>
          <a:noFill/>
        </p:spPr>
        <p:txBody>
          <a:bodyPr wrap="square" rtlCol="0">
            <a:spAutoFit/>
          </a:bodyPr>
          <a:lstStyle/>
          <a:p>
            <a:pPr algn="ctr"/>
            <a:r>
              <a:rPr lang="en-US" sz="1300" b="1" dirty="0" smtClean="0">
                <a:solidFill>
                  <a:srgbClr val="FFFF00"/>
                </a:solidFill>
              </a:rPr>
              <a:t>Continuous factors are expressed as median (5</a:t>
            </a:r>
            <a:r>
              <a:rPr lang="en-US" sz="1300" b="1" baseline="30000" dirty="0" smtClean="0">
                <a:solidFill>
                  <a:srgbClr val="FFFF00"/>
                </a:solidFill>
              </a:rPr>
              <a:t>th</a:t>
            </a:r>
            <a:r>
              <a:rPr lang="en-US" sz="1300" b="1" dirty="0" smtClean="0">
                <a:solidFill>
                  <a:srgbClr val="FFFF00"/>
                </a:solidFill>
              </a:rPr>
              <a:t>-95</a:t>
            </a:r>
            <a:r>
              <a:rPr lang="en-US" sz="1300" b="1" baseline="30000" dirty="0" smtClean="0">
                <a:solidFill>
                  <a:srgbClr val="FFFF00"/>
                </a:solidFill>
              </a:rPr>
              <a:t>th</a:t>
            </a:r>
            <a:r>
              <a:rPr lang="en-US" sz="1300" b="1" dirty="0" smtClean="0">
                <a:solidFill>
                  <a:srgbClr val="FFFF00"/>
                </a:solidFill>
              </a:rPr>
              <a:t> percentiles) </a:t>
            </a:r>
            <a:endParaRPr lang="en-US" dirty="0"/>
          </a:p>
        </p:txBody>
      </p:sp>
      <p:sp>
        <p:nvSpPr>
          <p:cNvPr id="11" name="TextBox 10"/>
          <p:cNvSpPr txBox="1"/>
          <p:nvPr/>
        </p:nvSpPr>
        <p:spPr>
          <a:xfrm>
            <a:off x="5334000" y="6096000"/>
            <a:ext cx="3581400" cy="276999"/>
          </a:xfrm>
          <a:prstGeom prst="rect">
            <a:avLst/>
          </a:prstGeom>
          <a:noFill/>
        </p:spPr>
        <p:txBody>
          <a:bodyPr wrap="square" rtlCol="0">
            <a:spAutoFit/>
          </a:bodyPr>
          <a:lstStyle/>
          <a:p>
            <a:r>
              <a:rPr lang="en-US" sz="1200" b="1" baseline="30000" dirty="0" smtClean="0"/>
              <a:t>1</a:t>
            </a:r>
            <a:r>
              <a:rPr lang="en-US" sz="1200" b="1" dirty="0" smtClean="0"/>
              <a:t> Based on 4/1994-2000 retransplants.</a:t>
            </a:r>
            <a:endParaRPr lang="en-US" sz="1200" dirty="0" smtClean="0"/>
          </a:p>
        </p:txBody>
      </p:sp>
      <p:sp>
        <p:nvSpPr>
          <p:cNvPr id="15" name="TextBox 14"/>
          <p:cNvSpPr txBox="1"/>
          <p:nvPr/>
        </p:nvSpPr>
        <p:spPr>
          <a:xfrm>
            <a:off x="304800" y="5638800"/>
            <a:ext cx="1143000" cy="292388"/>
          </a:xfrm>
          <a:prstGeom prst="rect">
            <a:avLst/>
          </a:prstGeom>
          <a:noFill/>
        </p:spPr>
        <p:txBody>
          <a:bodyPr wrap="square" rtlCol="0">
            <a:spAutoFit/>
          </a:bodyPr>
          <a:lstStyle/>
          <a:p>
            <a:pPr algn="ctr"/>
            <a:r>
              <a:rPr lang="en-US" sz="1300" b="1" dirty="0" smtClean="0">
                <a:solidFill>
                  <a:srgbClr val="FFFF00"/>
                </a:solidFill>
              </a:rPr>
              <a:t>(Cont’d)</a:t>
            </a:r>
            <a:endParaRPr lang="en-US" sz="1300" dirty="0" smtClean="0">
              <a:solidFill>
                <a:srgbClr val="FFFF00"/>
              </a:solidFill>
            </a:endParaRPr>
          </a:p>
        </p:txBody>
      </p:sp>
      <p:grpSp>
        <p:nvGrpSpPr>
          <p:cNvPr id="3" name="Group 15"/>
          <p:cNvGrpSpPr/>
          <p:nvPr/>
        </p:nvGrpSpPr>
        <p:grpSpPr>
          <a:xfrm>
            <a:off x="2" y="6146792"/>
            <a:ext cx="4715932" cy="711201"/>
            <a:chOff x="1" y="6067776"/>
            <a:chExt cx="4952999" cy="790224"/>
          </a:xfrm>
        </p:grpSpPr>
        <p:pic>
          <p:nvPicPr>
            <p:cNvPr id="17" name="Picture 16"/>
            <p:cNvPicPr>
              <a:picLocks noChangeAspect="1"/>
            </p:cNvPicPr>
            <p:nvPr/>
          </p:nvPicPr>
          <p:blipFill>
            <a:blip r:embed="rId3" cstate="print"/>
            <a:stretch>
              <a:fillRect/>
            </a:stretch>
          </p:blipFill>
          <p:spPr>
            <a:xfrm>
              <a:off x="1" y="6172200"/>
              <a:ext cx="4952999" cy="685800"/>
            </a:xfrm>
            <a:prstGeom prst="rect">
              <a:avLst/>
            </a:prstGeom>
          </p:spPr>
        </p:pic>
        <p:sp>
          <p:nvSpPr>
            <p:cNvPr id="18" name="TextBox 17"/>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0" name="TextBox 9"/>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400" dirty="0" smtClean="0"/>
              <a:t>ADULT HEART TRANSPLANTS </a:t>
            </a:r>
            <a:r>
              <a:rPr lang="en-US" sz="2000" dirty="0" smtClean="0"/>
              <a:t>(2003-6/2008)</a:t>
            </a:r>
            <a:r>
              <a:rPr lang="en-US" sz="1800" dirty="0" smtClean="0"/>
              <a:t/>
            </a:r>
            <a:br>
              <a:rPr lang="en-US" sz="1800" dirty="0" smtClean="0"/>
            </a:br>
            <a:r>
              <a:rPr lang="en-US" sz="1800" dirty="0" smtClean="0"/>
              <a:t>Risk Factors for Developing Severe Renal Dysfunction within 5 Years</a:t>
            </a:r>
            <a:br>
              <a:rPr lang="en-US" sz="1800" dirty="0" smtClean="0"/>
            </a:br>
            <a:r>
              <a:rPr lang="en-US" sz="1800" dirty="0" smtClean="0"/>
              <a:t>Limited to Recipients without Severe Renal Dysfunction* Pre-Transplant</a:t>
            </a:r>
            <a:br>
              <a:rPr lang="en-US" sz="1800" dirty="0" smtClean="0"/>
            </a:br>
            <a:r>
              <a:rPr lang="en-US" sz="1800" dirty="0" smtClean="0"/>
              <a:t>Conditional on Survival to Transplant Discharge </a:t>
            </a:r>
            <a:br>
              <a:rPr lang="en-US" sz="1800" dirty="0" smtClean="0"/>
            </a:br>
            <a:r>
              <a:rPr lang="en-US" sz="2000" dirty="0" smtClean="0">
                <a:solidFill>
                  <a:srgbClr val="FFFF00"/>
                </a:solidFill>
              </a:rPr>
              <a:t>Recipient Pre-Transplant Bilirubin</a:t>
            </a:r>
            <a:endParaRPr lang="en-US" sz="16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59212"/>
              </p:ext>
            </p:extLst>
          </p:nvPr>
        </p:nvGraphicFramePr>
        <p:xfrm>
          <a:off x="228600" y="14478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0.0178</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8,239)</a:t>
            </a:r>
            <a:endParaRPr lang="en-US" sz="2400" b="1" dirty="0">
              <a:solidFill>
                <a:srgbClr val="FFFF00"/>
              </a:solidFill>
            </a:endParaRPr>
          </a:p>
        </p:txBody>
      </p:sp>
      <p:sp>
        <p:nvSpPr>
          <p:cNvPr id="14" name="Text Box 15"/>
          <p:cNvSpPr txBox="1">
            <a:spLocks noChangeArrowheads="1"/>
          </p:cNvSpPr>
          <p:nvPr/>
        </p:nvSpPr>
        <p:spPr bwMode="auto">
          <a:xfrm>
            <a:off x="6238875" y="5791200"/>
            <a:ext cx="2905125" cy="461665"/>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800" b="0" i="0" u="none" strike="noStrike" cap="none" normalizeH="0" baseline="0" dirty="0" smtClean="0">
              <a:ln>
                <a:noFill/>
              </a:ln>
              <a:solidFill>
                <a:schemeClr val="tx1"/>
              </a:solidFill>
              <a:effectLst/>
              <a:latin typeface="Arial" pitchFamily="34" charset="0"/>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6" name="TextBox 15"/>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extLst>
      <p:ext uri="{BB962C8B-B14F-4D97-AF65-F5344CB8AC3E}">
        <p14:creationId xmlns:p14="http://schemas.microsoft.com/office/powerpoint/2010/main" val="1978417779"/>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400" dirty="0" smtClean="0"/>
              <a:t>ADULT HEART TRANSPLANTS </a:t>
            </a:r>
            <a:r>
              <a:rPr lang="en-US" sz="2000" dirty="0" smtClean="0"/>
              <a:t>(2003-6/2008)</a:t>
            </a:r>
            <a:r>
              <a:rPr lang="en-US" sz="1800" dirty="0" smtClean="0"/>
              <a:t/>
            </a:r>
            <a:br>
              <a:rPr lang="en-US" sz="1800" dirty="0" smtClean="0"/>
            </a:br>
            <a:r>
              <a:rPr lang="en-US" sz="1800" dirty="0" smtClean="0"/>
              <a:t>Risk Factors for Developing Severe Renal Dysfunction within 5 Years</a:t>
            </a:r>
            <a:br>
              <a:rPr lang="en-US" sz="1800" dirty="0" smtClean="0"/>
            </a:br>
            <a:r>
              <a:rPr lang="en-US" sz="1800" dirty="0" smtClean="0"/>
              <a:t>Limited to Recipients without Severe Renal Dysfunction* Pre-Transplant</a:t>
            </a:r>
            <a:br>
              <a:rPr lang="en-US" sz="1800" dirty="0" smtClean="0"/>
            </a:br>
            <a:r>
              <a:rPr lang="en-US" sz="1800" dirty="0" smtClean="0"/>
              <a:t>Conditional on Survival to Transplant Discharge </a:t>
            </a:r>
            <a:br>
              <a:rPr lang="en-US" sz="1800" dirty="0" smtClean="0"/>
            </a:br>
            <a:r>
              <a:rPr lang="en-US" sz="2000" dirty="0" smtClean="0">
                <a:solidFill>
                  <a:srgbClr val="FFFF00"/>
                </a:solidFill>
              </a:rPr>
              <a:t>Recipient Pulmonary Artery Systolic Pressure</a:t>
            </a:r>
            <a:endParaRPr lang="en-US" sz="16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16804594"/>
              </p:ext>
            </p:extLst>
          </p:nvPr>
        </p:nvGraphicFramePr>
        <p:xfrm>
          <a:off x="228600" y="14478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0.0163</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8,239)</a:t>
            </a:r>
            <a:endParaRPr lang="en-US" sz="2400" b="1" dirty="0">
              <a:solidFill>
                <a:srgbClr val="FFFF00"/>
              </a:solidFill>
            </a:endParaRPr>
          </a:p>
        </p:txBody>
      </p:sp>
      <p:sp>
        <p:nvSpPr>
          <p:cNvPr id="14" name="Text Box 15"/>
          <p:cNvSpPr txBox="1">
            <a:spLocks noChangeArrowheads="1"/>
          </p:cNvSpPr>
          <p:nvPr/>
        </p:nvSpPr>
        <p:spPr bwMode="auto">
          <a:xfrm>
            <a:off x="6238875" y="5791200"/>
            <a:ext cx="2905125" cy="461665"/>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800" b="0" i="0" u="none" strike="noStrike" cap="none" normalizeH="0" baseline="0" dirty="0" smtClean="0">
              <a:ln>
                <a:noFill/>
              </a:ln>
              <a:solidFill>
                <a:schemeClr val="tx1"/>
              </a:solidFill>
              <a:effectLst/>
              <a:latin typeface="Arial" pitchFamily="34" charset="0"/>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6" name="TextBox 15"/>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p>
            <a:r>
              <a:rPr lang="en-US" sz="2400" dirty="0" smtClean="0"/>
              <a:t>ADULT HEART TRANSPLANTS </a:t>
            </a:r>
            <a:r>
              <a:rPr lang="en-US" sz="2000" dirty="0" smtClean="0"/>
              <a:t>(2000-6/2005)</a:t>
            </a:r>
            <a:br>
              <a:rPr lang="en-US" sz="2000" dirty="0" smtClean="0"/>
            </a:br>
            <a:r>
              <a:rPr lang="en-US" sz="1800" dirty="0" smtClean="0"/>
              <a:t>Risk Factors for Developing Non-Skin Malignancy within 8 Years</a:t>
            </a:r>
            <a:br>
              <a:rPr lang="en-US" sz="1800" dirty="0" smtClean="0"/>
            </a:br>
            <a:r>
              <a:rPr lang="en-US" sz="1800" dirty="0" smtClean="0"/>
              <a:t>Limited to Recipients without Malignancy Pre-Transplant</a:t>
            </a:r>
            <a:br>
              <a:rPr lang="en-US" sz="1800" dirty="0" smtClean="0"/>
            </a:br>
            <a:r>
              <a:rPr lang="en-US" sz="1800" dirty="0" smtClean="0"/>
              <a:t>Conditional on Survival to Transplant Discharge</a:t>
            </a:r>
            <a:endParaRPr lang="en-US" sz="2400" dirty="0"/>
          </a:p>
        </p:txBody>
      </p:sp>
      <p:sp>
        <p:nvSpPr>
          <p:cNvPr id="9" name="TextBox 8"/>
          <p:cNvSpPr txBox="1"/>
          <p:nvPr/>
        </p:nvSpPr>
        <p:spPr>
          <a:xfrm>
            <a:off x="7010400" y="6146792"/>
            <a:ext cx="1828800" cy="461665"/>
          </a:xfrm>
          <a:prstGeom prst="rect">
            <a:avLst/>
          </a:prstGeom>
          <a:noFill/>
        </p:spPr>
        <p:txBody>
          <a:bodyPr wrap="square" rtlCol="0">
            <a:spAutoFit/>
          </a:bodyPr>
          <a:lstStyle/>
          <a:p>
            <a:pPr algn="ctr"/>
            <a:r>
              <a:rPr lang="en-US" sz="2400" b="1" dirty="0" smtClean="0">
                <a:solidFill>
                  <a:srgbClr val="FFFF00"/>
                </a:solidFill>
              </a:rPr>
              <a:t>N = 6,214</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3812" y="1350016"/>
            <a:ext cx="6326188" cy="4742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685800"/>
          </a:xfrm>
        </p:spPr>
        <p:txBody>
          <a:bodyPr/>
          <a:lstStyle/>
          <a:p>
            <a:r>
              <a:rPr lang="en-US" sz="2400" dirty="0" smtClean="0"/>
              <a:t>ADULT HEART TRANSPLANTS </a:t>
            </a:r>
            <a:r>
              <a:rPr lang="en-US" sz="2000" dirty="0" smtClean="0"/>
              <a:t>(2000-6/2005)</a:t>
            </a:r>
            <a:br>
              <a:rPr lang="en-US" sz="2000" dirty="0" smtClean="0"/>
            </a:br>
            <a:r>
              <a:rPr lang="en-US" sz="1800" dirty="0" smtClean="0"/>
              <a:t>Risk Factors for Developing Non-Skin Malignancy within 8 Years</a:t>
            </a:r>
            <a:br>
              <a:rPr lang="en-US" sz="1800" dirty="0" smtClean="0"/>
            </a:br>
            <a:r>
              <a:rPr lang="en-US" sz="1800" dirty="0" smtClean="0"/>
              <a:t>Limited to Recipients without Malignancy Pre-Transplant</a:t>
            </a:r>
            <a:br>
              <a:rPr lang="en-US" sz="1800" dirty="0" smtClean="0"/>
            </a:br>
            <a:r>
              <a:rPr lang="en-US" sz="1800" dirty="0" smtClean="0"/>
              <a:t>Conditional on Survival to Transplant Discharge</a:t>
            </a:r>
            <a:endParaRPr lang="en-US" sz="16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783568608"/>
              </p:ext>
            </p:extLst>
          </p:nvPr>
        </p:nvGraphicFramePr>
        <p:xfrm>
          <a:off x="304800" y="1676400"/>
          <a:ext cx="8305800" cy="2342253"/>
        </p:xfrm>
        <a:graphic>
          <a:graphicData uri="http://schemas.openxmlformats.org/drawingml/2006/table">
            <a:tbl>
              <a:tblPr firstRow="1" bandRow="1">
                <a:tableStyleId>{C083E6E3-FA7D-4D7B-A595-EF9225AFEA82}</a:tableStyleId>
              </a:tblPr>
              <a:tblGrid>
                <a:gridCol w="4648200"/>
                <a:gridCol w="36576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smtClean="0"/>
                        <a:t>Recipient</a:t>
                      </a:r>
                      <a:r>
                        <a:rPr lang="en-US" sz="1800" b="1" baseline="0" dirty="0" smtClean="0"/>
                        <a:t> age</a:t>
                      </a:r>
                      <a:endParaRPr lang="en-US" sz="1800" b="1" dirty="0"/>
                    </a:p>
                  </a:txBody>
                  <a:tcPr marL="45720" marR="0" marT="0" marB="0">
                    <a:lnL>
                      <a:noFill/>
                    </a:lnL>
                    <a:lnT w="12700" cap="flat" cmpd="sng" algn="ctr">
                      <a:noFill/>
                      <a:prstDash val="solid"/>
                      <a:round/>
                      <a:headEnd type="none" w="med" len="med"/>
                      <a:tailEnd type="none" w="med" len="med"/>
                    </a:lnT>
                    <a:solidFill>
                      <a:schemeClr val="bg2"/>
                    </a:solidFill>
                  </a:tcPr>
                </a:tc>
                <a:tc>
                  <a:txBody>
                    <a:bodyPr/>
                    <a:lstStyle/>
                    <a:p>
                      <a:pPr rtl="0" fontAlgn="t"/>
                      <a:r>
                        <a:rPr lang="en-US" sz="1800" b="1" dirty="0" smtClean="0"/>
                        <a:t>Donor</a:t>
                      </a:r>
                      <a:r>
                        <a:rPr lang="en-US" sz="1800" b="1" baseline="0" dirty="0" smtClean="0"/>
                        <a:t> weight</a:t>
                      </a:r>
                      <a:endParaRPr lang="en-US" sz="1800" b="1" dirty="0"/>
                    </a:p>
                  </a:txBody>
                  <a:tcPr marL="45720" marR="0" marT="0" marB="0">
                    <a:lnT w="12700" cap="flat" cmpd="sng" algn="ctr">
                      <a:noFill/>
                      <a:prstDash val="solid"/>
                      <a:round/>
                      <a:headEnd type="none" w="med" len="med"/>
                      <a:tailEnd type="none" w="med" len="med"/>
                    </a:lnT>
                    <a:solidFill>
                      <a:schemeClr val="bg2"/>
                    </a:solidFill>
                  </a:tcPr>
                </a:tc>
              </a:tr>
              <a:tr h="55334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Ischemia</a:t>
                      </a:r>
                      <a:r>
                        <a:rPr lang="en-US" sz="1800" b="1" baseline="0" dirty="0" smtClean="0"/>
                        <a:t> time</a:t>
                      </a:r>
                      <a:endParaRPr lang="en-US" sz="1800" b="1" dirty="0" smtClean="0"/>
                    </a:p>
                  </a:txBody>
                  <a:tcPr marL="45720" marR="0" marT="0" marB="0">
                    <a:lnL>
                      <a:noFill/>
                    </a:lnL>
                    <a:lnB>
                      <a:noFill/>
                    </a:lnB>
                    <a:solidFill>
                      <a:schemeClr val="bg2"/>
                    </a:solidFill>
                  </a:tcPr>
                </a:tc>
                <a:tc>
                  <a:txBody>
                    <a:bodyPr/>
                    <a:lstStyle/>
                    <a:p>
                      <a:pPr rtl="0" fontAlgn="t"/>
                      <a:r>
                        <a:rPr lang="en-US" sz="1800" b="1" dirty="0" smtClean="0"/>
                        <a:t>Donor height</a:t>
                      </a:r>
                      <a:endParaRPr lang="en-US" sz="1800" b="1" dirty="0"/>
                    </a:p>
                  </a:txBody>
                  <a:tcPr marL="45720" marR="0" marT="0" marB="0">
                    <a:lnB>
                      <a:noFill/>
                    </a:lnB>
                    <a:solidFill>
                      <a:schemeClr val="bg2"/>
                    </a:solidFill>
                  </a:tcPr>
                </a:tc>
              </a:tr>
              <a:tr h="55334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Transplant center volume</a:t>
                      </a:r>
                    </a:p>
                  </a:txBody>
                  <a:tcPr marL="45720" marR="0" marT="0" marB="0">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r>
                        <a:rPr lang="en-US" sz="1800" b="1" kern="1200" baseline="0" dirty="0" smtClean="0">
                          <a:solidFill>
                            <a:schemeClr val="tx1"/>
                          </a:solidFill>
                          <a:latin typeface="+mn-lt"/>
                          <a:ea typeface="+mn-ea"/>
                          <a:cs typeface="+mn-cs"/>
                        </a:rPr>
                        <a:t>Donor/recipient height ratio</a:t>
                      </a:r>
                    </a:p>
                  </a:txBody>
                  <a:tcPr marL="45720" marR="0" marT="0" marB="0">
                    <a:lnL>
                      <a:noFill/>
                    </a:lnL>
                    <a:lnR>
                      <a:noFill/>
                    </a:lnR>
                    <a:lnT>
                      <a:noFill/>
                    </a:lnT>
                    <a:lnB w="12700" cmpd="sng">
                      <a:noFill/>
                    </a:lnB>
                    <a:lnTlToBr w="12700" cmpd="sng">
                      <a:noFill/>
                      <a:prstDash val="solid"/>
                    </a:lnTlToBr>
                    <a:lnBlToTr w="12700" cmpd="sng">
                      <a:noFill/>
                      <a:prstDash val="solid"/>
                    </a:lnBlToTr>
                    <a:solidFill>
                      <a:schemeClr val="bg2"/>
                    </a:solidFill>
                  </a:tcPr>
                </a:tc>
              </a:tr>
            </a:tbl>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1" name="TextBox 1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3" name="TextBox 12"/>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524000"/>
          </a:xfrm>
        </p:spPr>
        <p:txBody>
          <a:bodyPr/>
          <a:lstStyle/>
          <a:p>
            <a:r>
              <a:rPr lang="en-US" sz="2400" dirty="0" smtClean="0"/>
              <a:t>ADULT HEART TRANSPLANTS </a:t>
            </a:r>
            <a:r>
              <a:rPr lang="en-US" sz="2000" dirty="0" smtClean="0"/>
              <a:t>(2000-6/2005)</a:t>
            </a:r>
            <a:r>
              <a:rPr lang="en-US" sz="1800" dirty="0" smtClean="0"/>
              <a:t/>
            </a:r>
            <a:br>
              <a:rPr lang="en-US" sz="1800" dirty="0" smtClean="0"/>
            </a:br>
            <a:r>
              <a:rPr lang="en-US" sz="1800" dirty="0" smtClean="0"/>
              <a:t>Risk Factors for Developing Non-Skin Malignancy within 8 Years</a:t>
            </a:r>
            <a:br>
              <a:rPr lang="en-US" sz="1800" dirty="0" smtClean="0"/>
            </a:br>
            <a:r>
              <a:rPr lang="en-US" sz="1800" dirty="0" smtClean="0"/>
              <a:t>Limited to Recipients without Malignancy Pre-Transplant</a:t>
            </a:r>
            <a:br>
              <a:rPr lang="en-US" sz="1800" dirty="0" smtClean="0"/>
            </a:br>
            <a:r>
              <a:rPr lang="en-US" sz="1800" dirty="0" smtClean="0"/>
              <a:t>Conditional on Survival to Transplant Discharge </a:t>
            </a:r>
            <a:br>
              <a:rPr lang="en-US" sz="1800" dirty="0" smtClean="0"/>
            </a:br>
            <a:r>
              <a:rPr lang="en-US" sz="2000" dirty="0" smtClean="0">
                <a:solidFill>
                  <a:srgbClr val="FFFF00"/>
                </a:solidFill>
              </a:rPr>
              <a:t>Recipient Age</a:t>
            </a:r>
            <a:endParaRPr lang="en-US" sz="24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7851051"/>
              </p:ext>
            </p:extLst>
          </p:nvPr>
        </p:nvGraphicFramePr>
        <p:xfrm>
          <a:off x="228600" y="16002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4" name="TextBox 13"/>
          <p:cNvSpPr txBox="1"/>
          <p:nvPr/>
        </p:nvSpPr>
        <p:spPr>
          <a:xfrm>
            <a:off x="6477000" y="6396335"/>
            <a:ext cx="1981200" cy="461665"/>
          </a:xfrm>
          <a:prstGeom prst="rect">
            <a:avLst/>
          </a:prstGeom>
          <a:noFill/>
        </p:spPr>
        <p:txBody>
          <a:bodyPr wrap="square" rtlCol="0">
            <a:spAutoFit/>
          </a:bodyPr>
          <a:lstStyle/>
          <a:p>
            <a:pPr algn="ctr"/>
            <a:r>
              <a:rPr lang="en-US" sz="2400" b="1" dirty="0" smtClean="0">
                <a:solidFill>
                  <a:srgbClr val="FFFF00"/>
                </a:solidFill>
              </a:rPr>
              <a:t>(N = 6,214)</a:t>
            </a:r>
            <a:endParaRPr lang="en-US" sz="2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5" name="TextBox 14"/>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400" dirty="0" smtClean="0"/>
              <a:t>ADULT HEART TRANSPLANTS </a:t>
            </a:r>
            <a:r>
              <a:rPr lang="en-US" sz="2000" dirty="0" smtClean="0"/>
              <a:t>(2000-6/2005)</a:t>
            </a:r>
            <a:r>
              <a:rPr lang="en-US" sz="1800" dirty="0" smtClean="0"/>
              <a:t/>
            </a:r>
            <a:br>
              <a:rPr lang="en-US" sz="1800" dirty="0" smtClean="0"/>
            </a:br>
            <a:r>
              <a:rPr lang="en-US" sz="1800" dirty="0" smtClean="0"/>
              <a:t>Risk Factors for Developing Non-Skin Malignancy within 8 Years</a:t>
            </a:r>
            <a:br>
              <a:rPr lang="en-US" sz="1800" dirty="0" smtClean="0"/>
            </a:br>
            <a:r>
              <a:rPr lang="en-US" sz="1800" dirty="0" smtClean="0"/>
              <a:t>Limited to Recipients without Malignancy Pre-Transplant</a:t>
            </a:r>
            <a:br>
              <a:rPr lang="en-US" sz="1800" dirty="0" smtClean="0"/>
            </a:br>
            <a:r>
              <a:rPr lang="en-US" sz="1800" dirty="0" smtClean="0"/>
              <a:t>Conditional on Survival to Transplant Discharge </a:t>
            </a:r>
            <a:br>
              <a:rPr lang="en-US" sz="1800" dirty="0" smtClean="0"/>
            </a:br>
            <a:r>
              <a:rPr lang="en-US" sz="2000" dirty="0" smtClean="0">
                <a:solidFill>
                  <a:srgbClr val="FFFF00"/>
                </a:solidFill>
              </a:rPr>
              <a:t>Ischemia Time</a:t>
            </a:r>
            <a:endParaRPr lang="en-US" sz="16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22428660"/>
              </p:ext>
            </p:extLst>
          </p:nvPr>
        </p:nvGraphicFramePr>
        <p:xfrm>
          <a:off x="228600" y="14478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172200" y="4648200"/>
            <a:ext cx="1828800" cy="323165"/>
          </a:xfrm>
          <a:prstGeom prst="rect">
            <a:avLst/>
          </a:prstGeom>
          <a:noFill/>
        </p:spPr>
        <p:txBody>
          <a:bodyPr wrap="square" rtlCol="0">
            <a:spAutoFit/>
          </a:bodyPr>
          <a:lstStyle/>
          <a:p>
            <a:r>
              <a:rPr lang="en-US" sz="1500" b="1" dirty="0" smtClean="0">
                <a:solidFill>
                  <a:srgbClr val="FFFF00"/>
                </a:solidFill>
              </a:rPr>
              <a:t>p = 0.0469</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6,214)</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5" name="TextBox 14"/>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400" dirty="0" smtClean="0"/>
              <a:t>ADULT HEART TRANSPLANTS </a:t>
            </a:r>
            <a:r>
              <a:rPr lang="en-US" sz="2000" dirty="0" smtClean="0"/>
              <a:t>(2000-6/2005)</a:t>
            </a:r>
            <a:r>
              <a:rPr lang="en-US" sz="1800" dirty="0" smtClean="0"/>
              <a:t/>
            </a:r>
            <a:br>
              <a:rPr lang="en-US" sz="1800" dirty="0" smtClean="0"/>
            </a:br>
            <a:r>
              <a:rPr lang="en-US" sz="1800" dirty="0" smtClean="0"/>
              <a:t>Risk Factors for Developing Non-Skin Malignancy within 8 Years</a:t>
            </a:r>
            <a:br>
              <a:rPr lang="en-US" sz="1800" dirty="0" smtClean="0"/>
            </a:br>
            <a:r>
              <a:rPr lang="en-US" sz="1800" dirty="0" smtClean="0"/>
              <a:t>Limited to Recipients without Malignancy Pre-Transplant</a:t>
            </a:r>
            <a:br>
              <a:rPr lang="en-US" sz="1800" dirty="0" smtClean="0"/>
            </a:br>
            <a:r>
              <a:rPr lang="en-US" sz="1800" dirty="0" smtClean="0"/>
              <a:t>Conditional on Survival to Transplant Discharge </a:t>
            </a:r>
            <a:br>
              <a:rPr lang="en-US" sz="1800" dirty="0" smtClean="0"/>
            </a:br>
            <a:r>
              <a:rPr lang="en-US" sz="2000" dirty="0" smtClean="0">
                <a:solidFill>
                  <a:srgbClr val="FFFF00"/>
                </a:solidFill>
              </a:rPr>
              <a:t>Center Volume</a:t>
            </a:r>
            <a:endParaRPr lang="en-US" sz="16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33283673"/>
              </p:ext>
            </p:extLst>
          </p:nvPr>
        </p:nvGraphicFramePr>
        <p:xfrm>
          <a:off x="228600" y="14478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981200"/>
            <a:ext cx="1828800" cy="323165"/>
          </a:xfrm>
          <a:prstGeom prst="rect">
            <a:avLst/>
          </a:prstGeom>
          <a:noFill/>
        </p:spPr>
        <p:txBody>
          <a:bodyPr wrap="square" rtlCol="0">
            <a:spAutoFit/>
          </a:bodyPr>
          <a:lstStyle/>
          <a:p>
            <a:r>
              <a:rPr lang="en-US" sz="1500" b="1" dirty="0" smtClean="0">
                <a:solidFill>
                  <a:srgbClr val="FFFF00"/>
                </a:solidFill>
              </a:rPr>
              <a:t>p = 0.0006</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6,214)</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5" name="TextBox 14"/>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524000"/>
          </a:xfrm>
        </p:spPr>
        <p:txBody>
          <a:bodyPr/>
          <a:lstStyle/>
          <a:p>
            <a:r>
              <a:rPr lang="en-US" sz="2400" dirty="0" smtClean="0"/>
              <a:t>ADULT HEART TRANSPLANTS </a:t>
            </a:r>
            <a:r>
              <a:rPr lang="en-US" sz="2000" dirty="0" smtClean="0"/>
              <a:t>(2000-6/2005)</a:t>
            </a:r>
            <a:r>
              <a:rPr lang="en-US" sz="1800" dirty="0" smtClean="0"/>
              <a:t/>
            </a:r>
            <a:br>
              <a:rPr lang="en-US" sz="1800" dirty="0" smtClean="0"/>
            </a:br>
            <a:r>
              <a:rPr lang="en-US" sz="1800" dirty="0" smtClean="0"/>
              <a:t>Risk Factors for Developing Non-Skin Malignancy within 8 Years</a:t>
            </a:r>
            <a:br>
              <a:rPr lang="en-US" sz="1800" dirty="0" smtClean="0"/>
            </a:br>
            <a:r>
              <a:rPr lang="en-US" sz="1800" dirty="0" smtClean="0"/>
              <a:t>Limited to Recipients without Malignancy Pre-Transplant</a:t>
            </a:r>
            <a:br>
              <a:rPr lang="en-US" sz="1800" dirty="0" smtClean="0"/>
            </a:br>
            <a:r>
              <a:rPr lang="en-US" sz="1800" dirty="0" smtClean="0"/>
              <a:t>Conditional on Survival to Transplant Discharge </a:t>
            </a:r>
            <a:br>
              <a:rPr lang="en-US" sz="1800" dirty="0" smtClean="0"/>
            </a:br>
            <a:r>
              <a:rPr lang="en-US" sz="2000" dirty="0" smtClean="0">
                <a:solidFill>
                  <a:srgbClr val="FFFF00"/>
                </a:solidFill>
              </a:rPr>
              <a:t>Donor Weight</a:t>
            </a:r>
            <a:endParaRPr lang="en-US" sz="24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37961889"/>
              </p:ext>
            </p:extLst>
          </p:nvPr>
        </p:nvGraphicFramePr>
        <p:xfrm>
          <a:off x="228600" y="16002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0.0382</a:t>
            </a:r>
            <a:endParaRPr lang="en-US" sz="1500" b="1" dirty="0">
              <a:solidFill>
                <a:srgbClr val="FFFF00"/>
              </a:solidFill>
            </a:endParaRPr>
          </a:p>
        </p:txBody>
      </p:sp>
      <p:sp>
        <p:nvSpPr>
          <p:cNvPr id="14" name="TextBox 13"/>
          <p:cNvSpPr txBox="1"/>
          <p:nvPr/>
        </p:nvSpPr>
        <p:spPr>
          <a:xfrm>
            <a:off x="6477000" y="6396335"/>
            <a:ext cx="1981200" cy="461665"/>
          </a:xfrm>
          <a:prstGeom prst="rect">
            <a:avLst/>
          </a:prstGeom>
          <a:noFill/>
        </p:spPr>
        <p:txBody>
          <a:bodyPr wrap="square" rtlCol="0">
            <a:spAutoFit/>
          </a:bodyPr>
          <a:lstStyle/>
          <a:p>
            <a:pPr algn="ctr"/>
            <a:r>
              <a:rPr lang="en-US" sz="2400" b="1" dirty="0" smtClean="0">
                <a:solidFill>
                  <a:srgbClr val="FFFF00"/>
                </a:solidFill>
              </a:rPr>
              <a:t>(N = 6,214)</a:t>
            </a:r>
            <a:endParaRPr lang="en-US" sz="2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5" name="TextBox 14"/>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524000"/>
          </a:xfrm>
        </p:spPr>
        <p:txBody>
          <a:bodyPr/>
          <a:lstStyle/>
          <a:p>
            <a:r>
              <a:rPr lang="en-US" sz="2400" dirty="0" smtClean="0"/>
              <a:t>ADULT HEART TRANSPLANTS </a:t>
            </a:r>
            <a:r>
              <a:rPr lang="en-US" sz="2000" dirty="0" smtClean="0"/>
              <a:t>(2000-6/2005)</a:t>
            </a:r>
            <a:r>
              <a:rPr lang="en-US" sz="1800" dirty="0" smtClean="0"/>
              <a:t/>
            </a:r>
            <a:br>
              <a:rPr lang="en-US" sz="1800" dirty="0" smtClean="0"/>
            </a:br>
            <a:r>
              <a:rPr lang="en-US" sz="1800" dirty="0" smtClean="0"/>
              <a:t>Risk Factors for Developing Non-Skin Malignancy within 8 Years</a:t>
            </a:r>
            <a:br>
              <a:rPr lang="en-US" sz="1800" dirty="0" smtClean="0"/>
            </a:br>
            <a:r>
              <a:rPr lang="en-US" sz="1800" dirty="0" smtClean="0"/>
              <a:t>Limited to Recipients without Malignancy Pre-Transplant</a:t>
            </a:r>
            <a:br>
              <a:rPr lang="en-US" sz="1800" dirty="0" smtClean="0"/>
            </a:br>
            <a:r>
              <a:rPr lang="en-US" sz="1800" dirty="0" smtClean="0"/>
              <a:t>Conditional on Survival to Transplant Discharge </a:t>
            </a:r>
            <a:br>
              <a:rPr lang="en-US" sz="1800" dirty="0" smtClean="0"/>
            </a:br>
            <a:r>
              <a:rPr lang="en-US" sz="2000" dirty="0" smtClean="0">
                <a:solidFill>
                  <a:srgbClr val="FFFF00"/>
                </a:solidFill>
              </a:rPr>
              <a:t>Donor Height</a:t>
            </a:r>
            <a:endParaRPr lang="en-US" sz="24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24311706"/>
              </p:ext>
            </p:extLst>
          </p:nvPr>
        </p:nvGraphicFramePr>
        <p:xfrm>
          <a:off x="228600" y="16002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0.0058</a:t>
            </a:r>
            <a:endParaRPr lang="en-US" sz="1500" b="1" dirty="0">
              <a:solidFill>
                <a:srgbClr val="FFFF00"/>
              </a:solidFill>
            </a:endParaRPr>
          </a:p>
        </p:txBody>
      </p:sp>
      <p:sp>
        <p:nvSpPr>
          <p:cNvPr id="14" name="TextBox 13"/>
          <p:cNvSpPr txBox="1"/>
          <p:nvPr/>
        </p:nvSpPr>
        <p:spPr>
          <a:xfrm>
            <a:off x="6477000" y="6396335"/>
            <a:ext cx="1981200" cy="461665"/>
          </a:xfrm>
          <a:prstGeom prst="rect">
            <a:avLst/>
          </a:prstGeom>
          <a:noFill/>
        </p:spPr>
        <p:txBody>
          <a:bodyPr wrap="square" rtlCol="0">
            <a:spAutoFit/>
          </a:bodyPr>
          <a:lstStyle/>
          <a:p>
            <a:pPr algn="ctr"/>
            <a:r>
              <a:rPr lang="en-US" sz="2400" b="1" dirty="0" smtClean="0">
                <a:solidFill>
                  <a:srgbClr val="FFFF00"/>
                </a:solidFill>
              </a:rPr>
              <a:t>(N = 6,214)</a:t>
            </a:r>
            <a:endParaRPr lang="en-US" sz="2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5" name="TextBox 14"/>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extLst>
      <p:ext uri="{BB962C8B-B14F-4D97-AF65-F5344CB8AC3E}">
        <p14:creationId xmlns:p14="http://schemas.microsoft.com/office/powerpoint/2010/main" val="2763704956"/>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524000"/>
          </a:xfrm>
        </p:spPr>
        <p:txBody>
          <a:bodyPr/>
          <a:lstStyle/>
          <a:p>
            <a:r>
              <a:rPr lang="en-US" sz="2400" dirty="0" smtClean="0"/>
              <a:t>ADULT HEART TRANSPLANTS </a:t>
            </a:r>
            <a:r>
              <a:rPr lang="en-US" sz="2000" dirty="0" smtClean="0"/>
              <a:t>(2000-6/2005)</a:t>
            </a:r>
            <a:r>
              <a:rPr lang="en-US" sz="1800" dirty="0" smtClean="0"/>
              <a:t/>
            </a:r>
            <a:br>
              <a:rPr lang="en-US" sz="1800" dirty="0" smtClean="0"/>
            </a:br>
            <a:r>
              <a:rPr lang="en-US" sz="1800" dirty="0" smtClean="0"/>
              <a:t>Risk Factors for Developing Non-Skin Malignancy within 8 Years</a:t>
            </a:r>
            <a:br>
              <a:rPr lang="en-US" sz="1800" dirty="0" smtClean="0"/>
            </a:br>
            <a:r>
              <a:rPr lang="en-US" sz="1800" dirty="0" smtClean="0"/>
              <a:t>Limited to Recipients without Malignancy Pre-Transplant</a:t>
            </a:r>
            <a:br>
              <a:rPr lang="en-US" sz="1800" dirty="0" smtClean="0"/>
            </a:br>
            <a:r>
              <a:rPr lang="en-US" sz="1800" dirty="0" smtClean="0"/>
              <a:t>Conditional on Survival to Transplant Discharge </a:t>
            </a:r>
            <a:br>
              <a:rPr lang="en-US" sz="1800" dirty="0" smtClean="0"/>
            </a:br>
            <a:r>
              <a:rPr lang="en-US" sz="2000" dirty="0" smtClean="0">
                <a:solidFill>
                  <a:srgbClr val="FFFF00"/>
                </a:solidFill>
              </a:rPr>
              <a:t>Donor/Recipient Height Ratio</a:t>
            </a:r>
            <a:endParaRPr lang="en-US" sz="24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93296652"/>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0.0349</a:t>
            </a:r>
            <a:endParaRPr lang="en-US" sz="1500" b="1" dirty="0">
              <a:solidFill>
                <a:srgbClr val="FFFF00"/>
              </a:solidFill>
            </a:endParaRPr>
          </a:p>
        </p:txBody>
      </p:sp>
      <p:sp>
        <p:nvSpPr>
          <p:cNvPr id="14" name="TextBox 13"/>
          <p:cNvSpPr txBox="1"/>
          <p:nvPr/>
        </p:nvSpPr>
        <p:spPr>
          <a:xfrm>
            <a:off x="6477000" y="6396335"/>
            <a:ext cx="1981200" cy="461665"/>
          </a:xfrm>
          <a:prstGeom prst="rect">
            <a:avLst/>
          </a:prstGeom>
          <a:noFill/>
        </p:spPr>
        <p:txBody>
          <a:bodyPr wrap="square" rtlCol="0">
            <a:spAutoFit/>
          </a:bodyPr>
          <a:lstStyle/>
          <a:p>
            <a:pPr algn="ctr"/>
            <a:r>
              <a:rPr lang="en-US" sz="2400" b="1" dirty="0" smtClean="0">
                <a:solidFill>
                  <a:srgbClr val="FFFF00"/>
                </a:solidFill>
              </a:rPr>
              <a:t>(N = 6,214)</a:t>
            </a:r>
            <a:endParaRPr lang="en-US" sz="2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5" name="TextBox 14"/>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r>
              <a:rPr lang="en-US" sz="2600" dirty="0" smtClean="0"/>
              <a:t>Adult Heart Retransplants</a:t>
            </a:r>
            <a:r>
              <a:rPr lang="en-US" sz="2800" dirty="0" smtClean="0"/>
              <a:t/>
            </a:r>
            <a:br>
              <a:rPr lang="en-US" sz="2800" dirty="0" smtClean="0"/>
            </a:br>
            <a:r>
              <a:rPr lang="en-US" sz="2400" dirty="0" smtClean="0"/>
              <a:t>Donor and Recipient Characteristics</a:t>
            </a:r>
            <a:endParaRPr lang="en-US" sz="2000" dirty="0"/>
          </a:p>
        </p:txBody>
      </p:sp>
      <p:graphicFrame>
        <p:nvGraphicFramePr>
          <p:cNvPr id="8" name="Table 7"/>
          <p:cNvGraphicFramePr>
            <a:graphicFrameLocks noGrp="1"/>
          </p:cNvGraphicFramePr>
          <p:nvPr>
            <p:extLst>
              <p:ext uri="{D42A27DB-BD31-4B8C-83A1-F6EECF244321}">
                <p14:modId xmlns:p14="http://schemas.microsoft.com/office/powerpoint/2010/main" val="3689069707"/>
              </p:ext>
            </p:extLst>
          </p:nvPr>
        </p:nvGraphicFramePr>
        <p:xfrm>
          <a:off x="152400" y="1177120"/>
          <a:ext cx="8839200" cy="4004481"/>
        </p:xfrm>
        <a:graphic>
          <a:graphicData uri="http://schemas.openxmlformats.org/drawingml/2006/table">
            <a:tbl>
              <a:tblPr firstRow="1" bandRow="1">
                <a:tableStyleId>{7DF18680-E054-41AD-8BC1-D1AEF772440D}</a:tableStyleId>
              </a:tblPr>
              <a:tblGrid>
                <a:gridCol w="3124200"/>
                <a:gridCol w="1371600"/>
                <a:gridCol w="1524000"/>
                <a:gridCol w="1371600"/>
                <a:gridCol w="1447800"/>
              </a:tblGrid>
              <a:tr h="628713">
                <a:tc>
                  <a:txBody>
                    <a:bodyPr/>
                    <a:lstStyle/>
                    <a:p>
                      <a:endParaRPr lang="en-US"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00000"/>
                        </a:lnSpc>
                        <a:spcBef>
                          <a:spcPts val="0"/>
                        </a:spcBef>
                        <a:spcAft>
                          <a:spcPts val="0"/>
                        </a:spcAft>
                      </a:pPr>
                      <a:r>
                        <a:rPr lang="en-US" sz="1500" b="1" dirty="0" smtClean="0">
                          <a:solidFill>
                            <a:srgbClr val="FFFF00"/>
                          </a:solidFill>
                          <a:latin typeface="+mn-lt"/>
                          <a:ea typeface="Times New Roman"/>
                          <a:cs typeface="Verdana"/>
                        </a:rPr>
                        <a:t>1992-2000</a:t>
                      </a:r>
                    </a:p>
                    <a:p>
                      <a:pPr marL="0" marR="0" algn="ctr">
                        <a:lnSpc>
                          <a:spcPct val="100000"/>
                        </a:lnSpc>
                        <a:spcBef>
                          <a:spcPts val="0"/>
                        </a:spcBef>
                        <a:spcAft>
                          <a:spcPts val="0"/>
                        </a:spcAft>
                      </a:pPr>
                      <a:r>
                        <a:rPr lang="en-US" sz="1500" b="1" dirty="0" smtClean="0">
                          <a:solidFill>
                            <a:srgbClr val="FFFF00"/>
                          </a:solidFill>
                          <a:latin typeface="+mn-lt"/>
                          <a:ea typeface="Times New Roman"/>
                          <a:cs typeface="Verdana"/>
                        </a:rPr>
                        <a:t>(N </a:t>
                      </a:r>
                      <a:r>
                        <a:rPr lang="en-US" sz="1500" b="1" dirty="0">
                          <a:solidFill>
                            <a:srgbClr val="FFFF00"/>
                          </a:solidFill>
                          <a:latin typeface="+mn-lt"/>
                          <a:ea typeface="Times New Roman"/>
                          <a:cs typeface="Verdana"/>
                        </a:rPr>
                        <a:t>= </a:t>
                      </a:r>
                      <a:r>
                        <a:rPr lang="en-US" sz="1500" b="1" dirty="0" smtClean="0">
                          <a:solidFill>
                            <a:srgbClr val="FFFF00"/>
                          </a:solidFill>
                          <a:latin typeface="+mn-lt"/>
                          <a:ea typeface="Times New Roman"/>
                          <a:cs typeface="Verdana"/>
                        </a:rPr>
                        <a:t>1,026)</a:t>
                      </a:r>
                      <a:endParaRPr lang="en-US" sz="1500" dirty="0">
                        <a:solidFill>
                          <a:srgbClr val="FFFF00"/>
                        </a:solidFill>
                        <a:latin typeface="+mn-lt"/>
                        <a:ea typeface="Times New Roman"/>
                      </a:endParaRP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2001-2005</a:t>
                      </a:r>
                    </a:p>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(N </a:t>
                      </a:r>
                      <a:r>
                        <a:rPr lang="en-US" sz="1500" b="1" kern="1200" dirty="0">
                          <a:solidFill>
                            <a:srgbClr val="FFFF00"/>
                          </a:solidFill>
                          <a:latin typeface="+mn-lt"/>
                          <a:ea typeface="Times New Roman"/>
                          <a:cs typeface="Verdana"/>
                        </a:rPr>
                        <a:t>= </a:t>
                      </a:r>
                      <a:r>
                        <a:rPr lang="en-US" sz="1500" b="1" kern="1200" dirty="0" smtClean="0">
                          <a:solidFill>
                            <a:srgbClr val="FFFF00"/>
                          </a:solidFill>
                          <a:latin typeface="+mn-lt"/>
                          <a:ea typeface="Times New Roman"/>
                          <a:cs typeface="Verdana"/>
                        </a:rPr>
                        <a:t>508)</a:t>
                      </a:r>
                      <a:endParaRPr lang="en-US" sz="1500" b="1" kern="1200" dirty="0">
                        <a:solidFill>
                          <a:srgbClr val="FFFF00"/>
                        </a:solidFill>
                        <a:latin typeface="+mn-lt"/>
                        <a:ea typeface="Times New Roman"/>
                        <a:cs typeface="Verdana"/>
                      </a:endParaRP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2006-6/2013</a:t>
                      </a:r>
                    </a:p>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(N </a:t>
                      </a:r>
                      <a:r>
                        <a:rPr lang="en-US" sz="1500" b="1" kern="1200" dirty="0">
                          <a:solidFill>
                            <a:srgbClr val="FFFF00"/>
                          </a:solidFill>
                          <a:latin typeface="+mn-lt"/>
                          <a:ea typeface="Times New Roman"/>
                          <a:cs typeface="Verdana"/>
                        </a:rPr>
                        <a:t>= </a:t>
                      </a:r>
                      <a:r>
                        <a:rPr lang="en-US" sz="1500" b="1" kern="1200" dirty="0" smtClean="0">
                          <a:solidFill>
                            <a:srgbClr val="FFFF00"/>
                          </a:solidFill>
                          <a:latin typeface="+mn-lt"/>
                          <a:ea typeface="Times New Roman"/>
                          <a:cs typeface="Verdana"/>
                        </a:rPr>
                        <a:t>820)</a:t>
                      </a:r>
                      <a:endParaRPr lang="en-US" sz="1500" b="1" kern="1200" dirty="0">
                        <a:solidFill>
                          <a:srgbClr val="FFFF00"/>
                        </a:solidFill>
                        <a:latin typeface="+mn-lt"/>
                        <a:ea typeface="Times New Roman"/>
                        <a:cs typeface="Verdana"/>
                      </a:endParaRP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algn="ctr"/>
                      <a:r>
                        <a:rPr lang="en-US" sz="1500" dirty="0" smtClean="0">
                          <a:solidFill>
                            <a:srgbClr val="FFFF00"/>
                          </a:solidFill>
                        </a:rPr>
                        <a:t>p-value</a:t>
                      </a:r>
                      <a:endParaRPr lang="en-US" sz="1500" dirty="0">
                        <a:solidFill>
                          <a:srgbClr val="FFFF00"/>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2"/>
                    </a:solidFill>
                  </a:tcPr>
                </a:tc>
              </a:tr>
              <a:tr h="421971">
                <a:tc>
                  <a:txBody>
                    <a:bodyPr/>
                    <a:lstStyle/>
                    <a:p>
                      <a:pPr rtl="0" fontAlgn="t"/>
                      <a:r>
                        <a:rPr lang="en-US" sz="1300" b="1" dirty="0" smtClean="0">
                          <a:solidFill>
                            <a:schemeClr val="tx1"/>
                          </a:solidFill>
                        </a:rPr>
                        <a:t>Retransplant</a:t>
                      </a:r>
                      <a:r>
                        <a:rPr lang="en-US" sz="1300" b="1" baseline="0" dirty="0" smtClean="0">
                          <a:solidFill>
                            <a:schemeClr val="tx1"/>
                          </a:solidFill>
                        </a:rPr>
                        <a:t> indication</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45720" marR="45720" marT="0" marB="0" anchor="ctr">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45720" marR="45720" marT="0" marB="0" anchor="ctr">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45720" marR="45720" marT="0" marB="0" anchor="ctr">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45720" marR="45720" marT="0" marB="0" anchor="ctr">
                    <a:lnR w="28575" cap="flat" cmpd="sng" algn="ctr">
                      <a:solidFill>
                        <a:schemeClr val="tx1"/>
                      </a:solidFill>
                      <a:prstDash val="solid"/>
                      <a:round/>
                      <a:headEnd type="none" w="med" len="med"/>
                      <a:tailEnd type="none" w="med" len="med"/>
                    </a:lnR>
                    <a:solidFill>
                      <a:schemeClr val="bg2"/>
                    </a:solidFill>
                  </a:tcPr>
                </a:tc>
              </a:tr>
              <a:tr h="421971">
                <a:tc>
                  <a:txBody>
                    <a:bodyPr/>
                    <a:lstStyle/>
                    <a:p>
                      <a:pPr marL="627063" indent="0" rtl="0" fontAlgn="t"/>
                      <a:r>
                        <a:rPr lang="en-US" sz="1300" b="1" dirty="0" smtClean="0">
                          <a:solidFill>
                            <a:schemeClr val="tx1"/>
                          </a:solidFill>
                        </a:rPr>
                        <a:t>Cardiomyopathy</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19.3%</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13.1%</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13.2%</a:t>
                      </a:r>
                      <a:endParaRPr lang="en-US" sz="1300" b="1">
                        <a:solidFill>
                          <a:schemeClr val="tx1"/>
                        </a:solidFill>
                        <a:latin typeface="+mn-lt"/>
                        <a:ea typeface="Times New Roman"/>
                      </a:endParaRPr>
                    </a:p>
                  </a:txBody>
                  <a:tcPr marL="42545" marR="42545" marT="0" marB="0" anchor="ctr">
                    <a:solidFill>
                      <a:schemeClr val="bg2"/>
                    </a:solidFill>
                  </a:tcPr>
                </a:tc>
                <a:tc rowSpan="7">
                  <a:txBody>
                    <a:bodyPr/>
                    <a:lstStyle/>
                    <a:p>
                      <a:pPr marL="0" marR="0" algn="ctr">
                        <a:lnSpc>
                          <a:spcPct val="115000"/>
                        </a:lnSpc>
                        <a:spcBef>
                          <a:spcPts val="400"/>
                        </a:spcBef>
                        <a:spcAft>
                          <a:spcPts val="400"/>
                        </a:spcAft>
                      </a:pPr>
                      <a:r>
                        <a:rPr lang="en-US" sz="1300" b="1" kern="1200" dirty="0" smtClean="0">
                          <a:solidFill>
                            <a:schemeClr val="tx1"/>
                          </a:solidFill>
                          <a:latin typeface="+mn-lt"/>
                          <a:ea typeface="+mn-ea"/>
                          <a:cs typeface="+mn-cs"/>
                        </a:rPr>
                        <a:t>0.0016</a:t>
                      </a:r>
                      <a:endParaRPr lang="en-US" sz="1300" b="1" dirty="0">
                        <a:solidFill>
                          <a:schemeClr val="tx1"/>
                        </a:solidFill>
                        <a:latin typeface="+mn-lt"/>
                        <a:ea typeface="Times New Roman"/>
                      </a:endParaRPr>
                    </a:p>
                  </a:txBody>
                  <a:tcPr marL="45720" marR="45720" marT="0" marB="0" anchor="ctr">
                    <a:lnR w="28575" cap="flat" cmpd="sng" algn="ctr">
                      <a:solidFill>
                        <a:schemeClr val="tx1"/>
                      </a:solidFill>
                      <a:prstDash val="solid"/>
                      <a:round/>
                      <a:headEnd type="none" w="med" len="med"/>
                      <a:tailEnd type="none" w="med" len="med"/>
                    </a:lnR>
                    <a:solidFill>
                      <a:schemeClr val="bg2"/>
                    </a:solidFill>
                  </a:tcPr>
                </a:tc>
              </a:tr>
              <a:tr h="421971">
                <a:tc>
                  <a:txBody>
                    <a:bodyPr/>
                    <a:lstStyle/>
                    <a:p>
                      <a:pPr marL="627063" indent="0" rtl="0" fontAlgn="t"/>
                      <a:r>
                        <a:rPr lang="en-US" sz="1300" b="1" dirty="0" smtClean="0">
                          <a:solidFill>
                            <a:schemeClr val="tx1"/>
                          </a:solidFill>
                        </a:rPr>
                        <a:t>Primary Failure</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6.3%</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7.4%</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5.8%</a:t>
                      </a:r>
                      <a:endParaRPr lang="en-US" sz="1300" b="1">
                        <a:solidFill>
                          <a:schemeClr val="tx1"/>
                        </a:solidFill>
                        <a:latin typeface="+mn-lt"/>
                        <a:ea typeface="Times New Roman"/>
                      </a:endParaRPr>
                    </a:p>
                  </a:txBody>
                  <a:tcPr marL="42545" marR="42545" marT="0" marB="0" anchor="ctr">
                    <a:solidFill>
                      <a:schemeClr val="bg2"/>
                    </a:solid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45720" marR="45720" marT="0" marB="0" anchor="ctr">
                    <a:lnR w="28575" cap="flat" cmpd="sng" algn="ctr">
                      <a:solidFill>
                        <a:schemeClr val="tx1"/>
                      </a:solidFill>
                      <a:prstDash val="solid"/>
                      <a:round/>
                      <a:headEnd type="none" w="med" len="med"/>
                      <a:tailEnd type="none" w="med" len="med"/>
                    </a:lnR>
                    <a:solidFill>
                      <a:schemeClr val="bg2"/>
                    </a:solidFill>
                  </a:tcPr>
                </a:tc>
              </a:tr>
              <a:tr h="421971">
                <a:tc>
                  <a:txBody>
                    <a:bodyPr/>
                    <a:lstStyle/>
                    <a:p>
                      <a:pPr marL="627063" indent="0" algn="l" defTabSz="914400" rtl="0" eaLnBrk="1" fontAlgn="t" latinLnBrk="0" hangingPunct="1"/>
                      <a:r>
                        <a:rPr lang="en-US" sz="1300" b="1" kern="1200" dirty="0" smtClean="0">
                          <a:solidFill>
                            <a:schemeClr val="tx1"/>
                          </a:solidFill>
                          <a:latin typeface="+mn-lt"/>
                          <a:ea typeface="+mn-ea"/>
                          <a:cs typeface="+mn-cs"/>
                        </a:rPr>
                        <a:t>Coronary artery disease</a:t>
                      </a:r>
                      <a:endParaRPr lang="en-US" sz="1300" b="1" kern="1200" dirty="0">
                        <a:solidFill>
                          <a:schemeClr val="tx1"/>
                        </a:solidFill>
                        <a:latin typeface="+mn-lt"/>
                        <a:ea typeface="+mn-ea"/>
                        <a:cs typeface="+mn-cs"/>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46.7%</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49.1%</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47.8%</a:t>
                      </a:r>
                      <a:endParaRPr lang="en-US" sz="1300" b="1">
                        <a:solidFill>
                          <a:schemeClr val="tx1"/>
                        </a:solidFill>
                        <a:latin typeface="+mn-lt"/>
                        <a:ea typeface="Times New Roman"/>
                      </a:endParaRPr>
                    </a:p>
                  </a:txBody>
                  <a:tcPr marL="42545" marR="42545" marT="0" marB="0" anchor="ctr">
                    <a:solidFill>
                      <a:schemeClr val="bg2"/>
                    </a:solid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421971">
                <a:tc>
                  <a:txBody>
                    <a:bodyPr/>
                    <a:lstStyle/>
                    <a:p>
                      <a:pPr marL="627063" indent="0" rtl="0" fontAlgn="t"/>
                      <a:r>
                        <a:rPr lang="en-US" sz="1300" b="1" dirty="0" smtClean="0">
                          <a:solidFill>
                            <a:schemeClr val="tx1"/>
                          </a:solidFill>
                        </a:rPr>
                        <a:t>Rejection</a:t>
                      </a:r>
                      <a:endParaRPr lang="en-US" sz="1300" b="1"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10.6%</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15.0%</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16.2%</a:t>
                      </a:r>
                      <a:endParaRPr lang="en-US" sz="1300" b="1">
                        <a:solidFill>
                          <a:schemeClr val="tx1"/>
                        </a:solidFill>
                        <a:latin typeface="+mn-lt"/>
                        <a:ea typeface="Times New Roman"/>
                      </a:endParaRPr>
                    </a:p>
                  </a:txBody>
                  <a:tcPr marL="42545" marR="42545" marT="0" marB="0" anchor="ctr">
                    <a:solidFill>
                      <a:schemeClr val="bg2"/>
                    </a:solid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421971">
                <a:tc>
                  <a:txBody>
                    <a:bodyPr/>
                    <a:lstStyle/>
                    <a:p>
                      <a:pPr marL="627063" indent="0" algn="l" defTabSz="914400" rtl="0" eaLnBrk="1" fontAlgn="t" latinLnBrk="0" hangingPunct="1"/>
                      <a:r>
                        <a:rPr lang="en-US" sz="1300" b="1" kern="1200" dirty="0" smtClean="0">
                          <a:solidFill>
                            <a:schemeClr val="tx1"/>
                          </a:solidFill>
                          <a:latin typeface="+mn-lt"/>
                          <a:ea typeface="+mn-ea"/>
                          <a:cs typeface="+mn-cs"/>
                        </a:rPr>
                        <a:t>Non-specific</a:t>
                      </a:r>
                      <a:endParaRPr lang="en-US" sz="1300" b="1" kern="1200" dirty="0">
                        <a:solidFill>
                          <a:schemeClr val="tx1"/>
                        </a:solidFill>
                        <a:latin typeface="+mn-lt"/>
                        <a:ea typeface="+mn-ea"/>
                        <a:cs typeface="+mn-cs"/>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14.8%</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12.3%</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14.8%</a:t>
                      </a:r>
                      <a:endParaRPr lang="en-US" sz="1300" b="1">
                        <a:solidFill>
                          <a:schemeClr val="tx1"/>
                        </a:solidFill>
                        <a:latin typeface="+mn-lt"/>
                        <a:ea typeface="Times New Roman"/>
                      </a:endParaRPr>
                    </a:p>
                  </a:txBody>
                  <a:tcPr marL="42545" marR="42545" marT="0" marB="0" anchor="ctr">
                    <a:solidFill>
                      <a:schemeClr val="bg2"/>
                    </a:solid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421971">
                <a:tc>
                  <a:txBody>
                    <a:bodyPr/>
                    <a:lstStyle/>
                    <a:p>
                      <a:pPr marL="627063" indent="0" rtl="0" fontAlgn="t"/>
                      <a:r>
                        <a:rPr lang="en-US" sz="1300" b="1" dirty="0" smtClean="0">
                          <a:solidFill>
                            <a:schemeClr val="tx1"/>
                          </a:solidFill>
                        </a:rPr>
                        <a:t>Valvular    </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1.2%</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1.4%</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0.5%</a:t>
                      </a:r>
                      <a:endParaRPr lang="en-US" sz="1300" b="1">
                        <a:solidFill>
                          <a:schemeClr val="tx1"/>
                        </a:solidFill>
                        <a:latin typeface="+mn-lt"/>
                        <a:ea typeface="Times New Roman"/>
                      </a:endParaRPr>
                    </a:p>
                  </a:txBody>
                  <a:tcPr marL="42545" marR="42545" marT="0" marB="0" anchor="ctr">
                    <a:solidFill>
                      <a:schemeClr val="bg2"/>
                    </a:solid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421971">
                <a:tc>
                  <a:txBody>
                    <a:bodyPr/>
                    <a:lstStyle/>
                    <a:p>
                      <a:pPr marL="627063" indent="0" rtl="0" fontAlgn="t"/>
                      <a:r>
                        <a:rPr lang="en-US" sz="1300" b="1" dirty="0" smtClean="0">
                          <a:solidFill>
                            <a:schemeClr val="tx1"/>
                          </a:solidFill>
                        </a:rPr>
                        <a:t>Other </a:t>
                      </a:r>
                      <a:r>
                        <a:rPr lang="en-US" sz="1300" b="1" dirty="0">
                          <a:solidFill>
                            <a:schemeClr val="tx1"/>
                          </a:solidFill>
                        </a:rPr>
                        <a:t>causes</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1.1%</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1.6%</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1.6%</a:t>
                      </a:r>
                      <a:endParaRPr lang="en-US" sz="1300" b="1" dirty="0">
                        <a:solidFill>
                          <a:schemeClr val="tx1"/>
                        </a:solidFill>
                        <a:latin typeface="+mn-lt"/>
                        <a:ea typeface="Times New Roman"/>
                      </a:endParaRPr>
                    </a:p>
                  </a:txBody>
                  <a:tcPr marL="42545" marR="42545" marT="0" marB="0" anchor="ctr">
                    <a:solidFill>
                      <a:schemeClr val="bg2"/>
                    </a:solid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45720" marR="45720" marT="0" marB="0" anchor="ctr">
                    <a:lnR w="28575" cap="flat" cmpd="sng" algn="ctr">
                      <a:solidFill>
                        <a:schemeClr val="tx1"/>
                      </a:solidFill>
                      <a:prstDash val="solid"/>
                      <a:round/>
                      <a:headEnd type="none" w="med" len="med"/>
                      <a:tailEnd type="none" w="med" len="med"/>
                    </a:lnR>
                    <a:solidFill>
                      <a:schemeClr val="bg2"/>
                    </a:solidFill>
                  </a:tcPr>
                </a:tc>
              </a:tr>
            </a:tbl>
          </a:graphicData>
        </a:graphic>
      </p:graphicFrame>
      <p:sp>
        <p:nvSpPr>
          <p:cNvPr id="14" name="TextBox 13"/>
          <p:cNvSpPr txBox="1"/>
          <p:nvPr/>
        </p:nvSpPr>
        <p:spPr>
          <a:xfrm>
            <a:off x="533400" y="5791200"/>
            <a:ext cx="1143000" cy="292388"/>
          </a:xfrm>
          <a:prstGeom prst="rect">
            <a:avLst/>
          </a:prstGeom>
          <a:noFill/>
        </p:spPr>
        <p:txBody>
          <a:bodyPr wrap="square" rtlCol="0">
            <a:spAutoFit/>
          </a:bodyPr>
          <a:lstStyle/>
          <a:p>
            <a:pPr algn="ctr"/>
            <a:r>
              <a:rPr lang="en-US" sz="1300" b="1" dirty="0" smtClean="0">
                <a:solidFill>
                  <a:srgbClr val="FFFF00"/>
                </a:solidFill>
              </a:rPr>
              <a:t>(Cont’d)</a:t>
            </a:r>
            <a:endParaRPr lang="en-US" sz="1300" dirty="0" smtClean="0">
              <a:solidFill>
                <a:srgbClr val="FFFF00"/>
              </a:solidFill>
            </a:endParaRPr>
          </a:p>
        </p:txBody>
      </p:sp>
      <p:grpSp>
        <p:nvGrpSpPr>
          <p:cNvPr id="3"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9" name="TextBox 8"/>
          <p:cNvSpPr txBox="1"/>
          <p:nvPr/>
        </p:nvSpPr>
        <p:spPr>
          <a:xfrm>
            <a:off x="4953000" y="6240774"/>
            <a:ext cx="4191000" cy="461665"/>
          </a:xfrm>
          <a:prstGeom prst="rect">
            <a:avLst/>
          </a:prstGeom>
          <a:noFill/>
        </p:spPr>
        <p:txBody>
          <a:bodyPr wrap="square" lIns="0" rIns="0" rtlCol="0">
            <a:spAutoFit/>
          </a:bodyPr>
          <a:lstStyle/>
          <a:p>
            <a:r>
              <a:rPr lang="en-US" sz="1200" b="1" dirty="0" smtClean="0">
                <a:solidFill>
                  <a:srgbClr val="FFFF00"/>
                </a:solidFill>
              </a:rPr>
              <a:t>For some retransplants diagnosis of retransplant is reported </a:t>
            </a:r>
            <a:endParaRPr lang="en-US" sz="1200" b="1" dirty="0">
              <a:solidFill>
                <a:srgbClr val="FFFF00"/>
              </a:solidFill>
            </a:endParaRPr>
          </a:p>
        </p:txBody>
      </p:sp>
      <p:sp>
        <p:nvSpPr>
          <p:cNvPr id="10" name="TextBox 9"/>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371600"/>
          </a:xfrm>
        </p:spPr>
        <p:txBody>
          <a:bodyPr/>
          <a:lstStyle/>
          <a:p>
            <a:r>
              <a:rPr lang="en-US" sz="2800" dirty="0" smtClean="0"/>
              <a:t>ADULT HEART TRANSPLANTS </a:t>
            </a:r>
            <a:r>
              <a:rPr lang="en-US" sz="2400" dirty="0" smtClean="0"/>
              <a:t>(2003-6/2008)</a:t>
            </a:r>
            <a:br>
              <a:rPr lang="en-US" sz="2400" dirty="0" smtClean="0"/>
            </a:br>
            <a:r>
              <a:rPr lang="en-US" sz="2000" dirty="0" smtClean="0"/>
              <a:t>Risk Factors for Developing CAV within 5 Years</a:t>
            </a:r>
            <a:br>
              <a:rPr lang="en-US" sz="2000" dirty="0" smtClean="0"/>
            </a:br>
            <a:r>
              <a:rPr lang="en-US" sz="2000" dirty="0" smtClean="0"/>
              <a:t>Conditional on Survival to Transplant Discharge</a:t>
            </a:r>
            <a:endParaRPr lang="en-US" sz="2800" dirty="0"/>
          </a:p>
        </p:txBody>
      </p:sp>
      <p:sp>
        <p:nvSpPr>
          <p:cNvPr id="9" name="TextBox 8"/>
          <p:cNvSpPr txBox="1"/>
          <p:nvPr/>
        </p:nvSpPr>
        <p:spPr>
          <a:xfrm>
            <a:off x="7010400" y="6203506"/>
            <a:ext cx="1828800" cy="461665"/>
          </a:xfrm>
          <a:prstGeom prst="rect">
            <a:avLst/>
          </a:prstGeom>
          <a:noFill/>
        </p:spPr>
        <p:txBody>
          <a:bodyPr wrap="square" rtlCol="0">
            <a:spAutoFit/>
          </a:bodyPr>
          <a:lstStyle/>
          <a:p>
            <a:pPr algn="ctr"/>
            <a:r>
              <a:rPr lang="en-US" sz="2400" b="1" dirty="0" smtClean="0">
                <a:solidFill>
                  <a:srgbClr val="FFFF00"/>
                </a:solidFill>
              </a:rPr>
              <a:t>N = 7,800</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7574" y="1295665"/>
            <a:ext cx="6408851" cy="480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ADULT HEART TRANSPLANTS </a:t>
            </a:r>
            <a:r>
              <a:rPr lang="en-US" sz="2400" dirty="0" smtClean="0"/>
              <a:t>(2003-6/2008)</a:t>
            </a:r>
            <a:br>
              <a:rPr lang="en-US" sz="2400" dirty="0" smtClean="0"/>
            </a:br>
            <a:r>
              <a:rPr lang="en-US" sz="2000" dirty="0" smtClean="0"/>
              <a:t>Risk Factors for Developing CAV within 5 Years</a:t>
            </a:r>
            <a:br>
              <a:rPr lang="en-US" sz="2000" dirty="0" smtClean="0"/>
            </a:br>
            <a:r>
              <a:rPr lang="en-US" sz="2000" dirty="0" smtClean="0"/>
              <a:t>Conditional on Survival to Transplant Discharge</a:t>
            </a:r>
            <a:endParaRPr lang="en-US" sz="14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208652743"/>
              </p:ext>
            </p:extLst>
          </p:nvPr>
        </p:nvGraphicFramePr>
        <p:xfrm>
          <a:off x="304800" y="1676400"/>
          <a:ext cx="8305800" cy="2342253"/>
        </p:xfrm>
        <a:graphic>
          <a:graphicData uri="http://schemas.openxmlformats.org/drawingml/2006/table">
            <a:tbl>
              <a:tblPr firstRow="1" bandRow="1">
                <a:tableStyleId>{C083E6E3-FA7D-4D7B-A595-EF9225AFEA82}</a:tableStyleId>
              </a:tblPr>
              <a:tblGrid>
                <a:gridCol w="4267200"/>
                <a:gridCol w="40386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Recipient</a:t>
                      </a:r>
                      <a:r>
                        <a:rPr lang="en-US" sz="1800" b="1" baseline="0" dirty="0" smtClean="0"/>
                        <a:t> BMI</a:t>
                      </a:r>
                      <a:endParaRPr lang="en-US" sz="1800" b="1" dirty="0" smtClean="0"/>
                    </a:p>
                    <a:p>
                      <a:pPr rtl="0" fontAlgn="t"/>
                      <a:endParaRPr lang="en-US" sz="1800" b="1" dirty="0"/>
                    </a:p>
                  </a:txBody>
                  <a:tcPr marL="45720" marR="0" marT="0" marB="0">
                    <a:lnL>
                      <a:noFill/>
                    </a:lnL>
                    <a:lnT w="12700" cap="flat" cmpd="sng" algn="ctr">
                      <a:noFill/>
                      <a:prstDash val="solid"/>
                      <a:round/>
                      <a:headEnd type="none" w="med" len="med"/>
                      <a:tailEnd type="none" w="med" len="med"/>
                    </a:lnT>
                    <a:lnB>
                      <a:noFill/>
                    </a:lnB>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Donor height</a:t>
                      </a:r>
                    </a:p>
                  </a:txBody>
                  <a:tcPr marL="45720" marR="0" marT="0" marB="0">
                    <a:lnT w="12700" cap="flat" cmpd="sng" algn="ctr">
                      <a:noFill/>
                      <a:prstDash val="solid"/>
                      <a:round/>
                      <a:headEnd type="none" w="med" len="med"/>
                      <a:tailEnd type="none" w="med" len="med"/>
                    </a:lnT>
                    <a:lnB>
                      <a:noFill/>
                    </a:lnB>
                    <a:solidFill>
                      <a:schemeClr val="bg2"/>
                    </a:solidFill>
                  </a:tcPr>
                </a:tc>
              </a:tr>
              <a:tr h="553348">
                <a:tc>
                  <a:txBody>
                    <a:bodyPr/>
                    <a:lstStyle/>
                    <a:p>
                      <a:pPr rtl="0" fontAlgn="t"/>
                      <a:r>
                        <a:rPr lang="en-US" sz="1800" b="1" dirty="0" smtClean="0"/>
                        <a:t>Donor BMI</a:t>
                      </a:r>
                      <a:endParaRPr lang="en-US" sz="1800" b="1" dirty="0"/>
                    </a:p>
                  </a:txBody>
                  <a:tcPr marL="45720" marR="0" marT="0" marB="0">
                    <a:lnL>
                      <a:noFill/>
                    </a:lnL>
                    <a:lnT w="12700" cap="flat" cmpd="sng" algn="ctr">
                      <a:noFill/>
                      <a:prstDash val="solid"/>
                      <a:round/>
                      <a:headEnd type="none" w="med" len="med"/>
                      <a:tailEnd type="none" w="med" len="med"/>
                    </a:lnT>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Donor age</a:t>
                      </a:r>
                    </a:p>
                  </a:txBody>
                  <a:tcPr marL="45720" marR="0" marT="0" marB="0">
                    <a:lnT w="12700" cap="flat" cmpd="sng" algn="ctr">
                      <a:noFill/>
                      <a:prstDash val="solid"/>
                      <a:round/>
                      <a:headEnd type="none" w="med" len="med"/>
                      <a:tailEnd type="none" w="med" len="med"/>
                    </a:lnT>
                    <a:solidFill>
                      <a:schemeClr val="bg2"/>
                    </a:solidFill>
                  </a:tcPr>
                </a:tc>
              </a:tr>
              <a:tr h="55334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Donor/recipien</a:t>
                      </a:r>
                      <a:r>
                        <a:rPr lang="en-US" sz="1800" b="1" baseline="0" dirty="0" smtClean="0"/>
                        <a:t>t weight ratio</a:t>
                      </a:r>
                      <a:endParaRPr lang="en-US" sz="1800" b="1" dirty="0" smtClean="0"/>
                    </a:p>
                    <a:p>
                      <a:pPr rtl="0" fontAlgn="t"/>
                      <a:endParaRPr lang="en-US" sz="1800" b="1" dirty="0"/>
                    </a:p>
                  </a:txBody>
                  <a:tcPr marL="45720" marR="0" marT="0" marB="0">
                    <a:lnL>
                      <a:noFill/>
                    </a:lnL>
                    <a:lnB>
                      <a:noFill/>
                    </a:lnB>
                    <a:solidFill>
                      <a:schemeClr val="bg2"/>
                    </a:solidFill>
                  </a:tcPr>
                </a:tc>
                <a:tc>
                  <a:txBody>
                    <a:bodyPr/>
                    <a:lstStyle/>
                    <a:p>
                      <a:pPr rtl="0" fontAlgn="t"/>
                      <a:endParaRPr lang="en-US" sz="1800" b="1" dirty="0"/>
                    </a:p>
                  </a:txBody>
                  <a:tcPr marL="45720" marR="0" marT="0" marB="0">
                    <a:lnB>
                      <a:noFill/>
                    </a:lnB>
                    <a:solidFill>
                      <a:schemeClr val="bg2"/>
                    </a:solidFill>
                  </a:tcPr>
                </a:tc>
              </a:tr>
            </a:tbl>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1" name="TextBox 1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3" name="TextBox 12"/>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800" dirty="0" smtClean="0"/>
              <a:t>ADULT HEART TRANSPLANTS </a:t>
            </a:r>
            <a:r>
              <a:rPr lang="en-US" sz="2400" dirty="0" smtClean="0"/>
              <a:t>(2003-6/2008)</a:t>
            </a:r>
            <a:br>
              <a:rPr lang="en-US" sz="2400" dirty="0" smtClean="0"/>
            </a:br>
            <a:r>
              <a:rPr lang="en-US" sz="2000" dirty="0" smtClean="0"/>
              <a:t>Risk Factors for Developing CAV within 5 Years</a:t>
            </a:r>
            <a:br>
              <a:rPr lang="en-US" sz="2000" dirty="0" smtClean="0"/>
            </a:br>
            <a:r>
              <a:rPr lang="en-US" sz="2000" dirty="0" smtClean="0"/>
              <a:t>Conditional on Survival to Transplant Discharge</a:t>
            </a:r>
            <a:r>
              <a:rPr lang="en-US" sz="1800" dirty="0" smtClean="0"/>
              <a:t/>
            </a:r>
            <a:br>
              <a:rPr lang="en-US" sz="1800" dirty="0" smtClean="0"/>
            </a:br>
            <a:r>
              <a:rPr lang="en-US" sz="2000" dirty="0" smtClean="0">
                <a:solidFill>
                  <a:srgbClr val="FFFF00"/>
                </a:solidFill>
              </a:rPr>
              <a:t>Recipient BMI</a:t>
            </a:r>
            <a:endParaRPr lang="en-US" sz="16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16717686"/>
              </p:ext>
            </p:extLst>
          </p:nvPr>
        </p:nvGraphicFramePr>
        <p:xfrm>
          <a:off x="228600" y="14478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981200"/>
            <a:ext cx="1828800" cy="323165"/>
          </a:xfrm>
          <a:prstGeom prst="rect">
            <a:avLst/>
          </a:prstGeom>
          <a:noFill/>
        </p:spPr>
        <p:txBody>
          <a:bodyPr wrap="square" rtlCol="0">
            <a:spAutoFit/>
          </a:bodyPr>
          <a:lstStyle/>
          <a:p>
            <a:r>
              <a:rPr lang="en-US" sz="1500" b="1" dirty="0" smtClean="0">
                <a:solidFill>
                  <a:srgbClr val="FFFF00"/>
                </a:solidFill>
              </a:rPr>
              <a:t>p = 0.0054</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7,800)</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5" name="TextBox 14"/>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800" dirty="0" smtClean="0"/>
              <a:t>ADULT HEART TRANSPLANTS </a:t>
            </a:r>
            <a:r>
              <a:rPr lang="en-US" sz="2400" dirty="0" smtClean="0"/>
              <a:t>(2003-6/2008)</a:t>
            </a:r>
            <a:br>
              <a:rPr lang="en-US" sz="2400" dirty="0" smtClean="0"/>
            </a:br>
            <a:r>
              <a:rPr lang="en-US" sz="2000" dirty="0" smtClean="0"/>
              <a:t>Risk Factors for Developing CAV within 5 Years</a:t>
            </a:r>
            <a:br>
              <a:rPr lang="en-US" sz="2000" dirty="0" smtClean="0"/>
            </a:br>
            <a:r>
              <a:rPr lang="en-US" sz="2000" dirty="0" smtClean="0"/>
              <a:t>Conditional on Survival to Transplant Discharge</a:t>
            </a:r>
            <a:r>
              <a:rPr lang="en-US" sz="1800" dirty="0" smtClean="0"/>
              <a:t/>
            </a:r>
            <a:br>
              <a:rPr lang="en-US" sz="1800" dirty="0" smtClean="0"/>
            </a:br>
            <a:r>
              <a:rPr lang="en-US" sz="2000" dirty="0" smtClean="0">
                <a:solidFill>
                  <a:srgbClr val="FFFF00"/>
                </a:solidFill>
              </a:rPr>
              <a:t>Donor BMI</a:t>
            </a:r>
            <a:endParaRPr lang="en-US" sz="16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13879954"/>
              </p:ext>
            </p:extLst>
          </p:nvPr>
        </p:nvGraphicFramePr>
        <p:xfrm>
          <a:off x="228600" y="14478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981200"/>
            <a:ext cx="1828800" cy="323165"/>
          </a:xfrm>
          <a:prstGeom prst="rect">
            <a:avLst/>
          </a:prstGeom>
          <a:noFill/>
        </p:spPr>
        <p:txBody>
          <a:bodyPr wrap="square" rtlCol="0">
            <a:spAutoFit/>
          </a:bodyPr>
          <a:lstStyle/>
          <a:p>
            <a:r>
              <a:rPr lang="en-US" sz="1500" b="1" dirty="0" smtClean="0">
                <a:solidFill>
                  <a:srgbClr val="FFFF00"/>
                </a:solidFill>
              </a:rPr>
              <a:t>p = 0.0323</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7,800)</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5" name="TextBox 14"/>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extLst>
      <p:ext uri="{BB962C8B-B14F-4D97-AF65-F5344CB8AC3E}">
        <p14:creationId xmlns:p14="http://schemas.microsoft.com/office/powerpoint/2010/main" val="2435480492"/>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800" dirty="0" smtClean="0"/>
              <a:t>ADULT HEART TRANSPLANTS </a:t>
            </a:r>
            <a:r>
              <a:rPr lang="en-US" sz="2400" dirty="0" smtClean="0"/>
              <a:t>(2003-6/2008)</a:t>
            </a:r>
            <a:br>
              <a:rPr lang="en-US" sz="2400" dirty="0" smtClean="0"/>
            </a:br>
            <a:r>
              <a:rPr lang="en-US" sz="2000" dirty="0" smtClean="0"/>
              <a:t>Risk Factors for Developing CAV within 5 Years</a:t>
            </a:r>
            <a:br>
              <a:rPr lang="en-US" sz="2000" dirty="0" smtClean="0"/>
            </a:br>
            <a:r>
              <a:rPr lang="en-US" sz="2000" dirty="0" smtClean="0"/>
              <a:t>Conditional on Survival to Transplant Discharge</a:t>
            </a:r>
            <a:r>
              <a:rPr lang="en-US" sz="1800" dirty="0" smtClean="0"/>
              <a:t/>
            </a:r>
            <a:br>
              <a:rPr lang="en-US" sz="1800" dirty="0" smtClean="0"/>
            </a:br>
            <a:r>
              <a:rPr lang="en-US" sz="2000" dirty="0" smtClean="0">
                <a:solidFill>
                  <a:srgbClr val="FFFF00"/>
                </a:solidFill>
              </a:rPr>
              <a:t>Donor Height</a:t>
            </a:r>
            <a:endParaRPr lang="en-US" sz="16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1274695"/>
              </p:ext>
            </p:extLst>
          </p:nvPr>
        </p:nvGraphicFramePr>
        <p:xfrm>
          <a:off x="228600" y="14478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981200"/>
            <a:ext cx="1828800" cy="323165"/>
          </a:xfrm>
          <a:prstGeom prst="rect">
            <a:avLst/>
          </a:prstGeom>
          <a:noFill/>
        </p:spPr>
        <p:txBody>
          <a:bodyPr wrap="square" rtlCol="0">
            <a:spAutoFit/>
          </a:bodyPr>
          <a:lstStyle/>
          <a:p>
            <a:r>
              <a:rPr lang="en-US" sz="1500" b="1" dirty="0" smtClean="0">
                <a:solidFill>
                  <a:srgbClr val="FFFF00"/>
                </a:solidFill>
              </a:rPr>
              <a:t>p = 0.0105</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7,800)</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5" name="TextBox 14"/>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extLst>
      <p:ext uri="{BB962C8B-B14F-4D97-AF65-F5344CB8AC3E}">
        <p14:creationId xmlns:p14="http://schemas.microsoft.com/office/powerpoint/2010/main" val="1529265795"/>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lstStyle/>
          <a:p>
            <a:r>
              <a:rPr lang="en-US" sz="2800" dirty="0" smtClean="0"/>
              <a:t>ADULT HEART TRANSPLANTS </a:t>
            </a:r>
            <a:r>
              <a:rPr lang="en-US" sz="2400" dirty="0" smtClean="0"/>
              <a:t>(2003-6/2008)</a:t>
            </a:r>
            <a:br>
              <a:rPr lang="en-US" sz="2400" dirty="0" smtClean="0"/>
            </a:br>
            <a:r>
              <a:rPr lang="en-US" sz="2000" dirty="0" smtClean="0"/>
              <a:t>Risk Factors for Developing CAV within 5 Years</a:t>
            </a:r>
            <a:br>
              <a:rPr lang="en-US" sz="2000" dirty="0" smtClean="0"/>
            </a:br>
            <a:r>
              <a:rPr lang="en-US" sz="2000" dirty="0" smtClean="0"/>
              <a:t>Conditional on Survival to Transplant Discharge</a:t>
            </a:r>
            <a:r>
              <a:rPr lang="en-US" sz="1800" dirty="0" smtClean="0"/>
              <a:t/>
            </a:r>
            <a:br>
              <a:rPr lang="en-US" sz="1800" dirty="0" smtClean="0"/>
            </a:br>
            <a:r>
              <a:rPr lang="en-US" sz="2000" dirty="0" smtClean="0">
                <a:solidFill>
                  <a:srgbClr val="FFFF00"/>
                </a:solidFill>
              </a:rPr>
              <a:t>Donor Weight/Recipient Weight</a:t>
            </a:r>
            <a:endParaRPr lang="en-US" sz="24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04875637"/>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0.0325</a:t>
            </a:r>
            <a:endParaRPr lang="en-US" sz="1500" b="1" dirty="0">
              <a:solidFill>
                <a:srgbClr val="FFFF00"/>
              </a:solidFill>
            </a:endParaRPr>
          </a:p>
        </p:txBody>
      </p:sp>
      <p:sp>
        <p:nvSpPr>
          <p:cNvPr id="14" name="TextBox 13"/>
          <p:cNvSpPr txBox="1"/>
          <p:nvPr/>
        </p:nvSpPr>
        <p:spPr>
          <a:xfrm>
            <a:off x="6477000" y="6396335"/>
            <a:ext cx="1981200" cy="461665"/>
          </a:xfrm>
          <a:prstGeom prst="rect">
            <a:avLst/>
          </a:prstGeom>
          <a:noFill/>
        </p:spPr>
        <p:txBody>
          <a:bodyPr wrap="square" rtlCol="0">
            <a:spAutoFit/>
          </a:bodyPr>
          <a:lstStyle/>
          <a:p>
            <a:pPr algn="ctr"/>
            <a:r>
              <a:rPr lang="en-US" sz="2400" b="1" dirty="0" smtClean="0">
                <a:solidFill>
                  <a:srgbClr val="FFFF00"/>
                </a:solidFill>
              </a:rPr>
              <a:t>(N = 7,800)</a:t>
            </a:r>
            <a:endParaRPr lang="en-US" sz="2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5" name="TextBox 14"/>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lstStyle/>
          <a:p>
            <a:r>
              <a:rPr lang="en-US" sz="2800" dirty="0" smtClean="0"/>
              <a:t>ADULT HEART TRANSPLANTS </a:t>
            </a:r>
            <a:r>
              <a:rPr lang="en-US" sz="2400" dirty="0" smtClean="0"/>
              <a:t>(2003-6/2008)</a:t>
            </a:r>
            <a:br>
              <a:rPr lang="en-US" sz="2400" dirty="0" smtClean="0"/>
            </a:br>
            <a:r>
              <a:rPr lang="en-US" sz="2000" dirty="0" smtClean="0"/>
              <a:t>Risk Factors for Developing CAV within 5 Years</a:t>
            </a:r>
            <a:br>
              <a:rPr lang="en-US" sz="2000" dirty="0" smtClean="0"/>
            </a:br>
            <a:r>
              <a:rPr lang="en-US" sz="2000" dirty="0" smtClean="0"/>
              <a:t>Conditional on Survival to Transplant Discharge</a:t>
            </a:r>
            <a:r>
              <a:rPr lang="en-US" sz="1800" dirty="0" smtClean="0"/>
              <a:t/>
            </a:r>
            <a:br>
              <a:rPr lang="en-US" sz="1800" dirty="0" smtClean="0"/>
            </a:br>
            <a:r>
              <a:rPr lang="en-US" sz="2000" dirty="0" smtClean="0">
                <a:solidFill>
                  <a:srgbClr val="FFFF00"/>
                </a:solidFill>
              </a:rPr>
              <a:t>Donor Age</a:t>
            </a:r>
            <a:endParaRPr lang="en-US" sz="24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14622079"/>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4" name="TextBox 13"/>
          <p:cNvSpPr txBox="1"/>
          <p:nvPr/>
        </p:nvSpPr>
        <p:spPr>
          <a:xfrm>
            <a:off x="6477000" y="6396335"/>
            <a:ext cx="1981200" cy="461665"/>
          </a:xfrm>
          <a:prstGeom prst="rect">
            <a:avLst/>
          </a:prstGeom>
          <a:noFill/>
        </p:spPr>
        <p:txBody>
          <a:bodyPr wrap="square" rtlCol="0">
            <a:spAutoFit/>
          </a:bodyPr>
          <a:lstStyle/>
          <a:p>
            <a:pPr algn="ctr"/>
            <a:r>
              <a:rPr lang="en-US" sz="2400" b="1" dirty="0" smtClean="0">
                <a:solidFill>
                  <a:srgbClr val="FFFF00"/>
                </a:solidFill>
              </a:rPr>
              <a:t>(N = 7,800)</a:t>
            </a:r>
            <a:endParaRPr lang="en-US" sz="2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5" name="TextBox 14"/>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r>
              <a:rPr lang="en-US" sz="2600" dirty="0" smtClean="0"/>
              <a:t>Adult Heart Retransplants</a:t>
            </a:r>
            <a:br>
              <a:rPr lang="en-US" sz="2600" dirty="0" smtClean="0"/>
            </a:br>
            <a:r>
              <a:rPr lang="en-US" sz="2400" dirty="0" smtClean="0"/>
              <a:t>Donor and Recipient Characteristics</a:t>
            </a:r>
            <a:endParaRPr lang="en-US" sz="2000" dirty="0"/>
          </a:p>
        </p:txBody>
      </p:sp>
      <p:graphicFrame>
        <p:nvGraphicFramePr>
          <p:cNvPr id="8" name="Table 7"/>
          <p:cNvGraphicFramePr>
            <a:graphicFrameLocks noGrp="1"/>
          </p:cNvGraphicFramePr>
          <p:nvPr/>
        </p:nvGraphicFramePr>
        <p:xfrm>
          <a:off x="152400" y="1143000"/>
          <a:ext cx="8839200" cy="4191003"/>
        </p:xfrm>
        <a:graphic>
          <a:graphicData uri="http://schemas.openxmlformats.org/drawingml/2006/table">
            <a:tbl>
              <a:tblPr firstRow="1" bandRow="1">
                <a:tableStyleId>{7DF18680-E054-41AD-8BC1-D1AEF772440D}</a:tableStyleId>
              </a:tblPr>
              <a:tblGrid>
                <a:gridCol w="3733800"/>
                <a:gridCol w="1320800"/>
                <a:gridCol w="1320800"/>
                <a:gridCol w="1320800"/>
                <a:gridCol w="1143000"/>
              </a:tblGrid>
              <a:tr h="560150">
                <a:tc>
                  <a:txBody>
                    <a:bodyPr/>
                    <a:lstStyle/>
                    <a:p>
                      <a:endParaRPr lang="en-US"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00000"/>
                        </a:lnSpc>
                        <a:spcBef>
                          <a:spcPts val="0"/>
                        </a:spcBef>
                        <a:spcAft>
                          <a:spcPts val="0"/>
                        </a:spcAft>
                      </a:pPr>
                      <a:r>
                        <a:rPr lang="en-US" sz="1500" b="1" dirty="0" smtClean="0">
                          <a:solidFill>
                            <a:srgbClr val="FFFF00"/>
                          </a:solidFill>
                          <a:latin typeface="+mn-lt"/>
                          <a:ea typeface="Times New Roman"/>
                          <a:cs typeface="Verdana"/>
                        </a:rPr>
                        <a:t>1992-2000</a:t>
                      </a:r>
                    </a:p>
                    <a:p>
                      <a:pPr marL="0" marR="0" algn="ctr">
                        <a:lnSpc>
                          <a:spcPct val="100000"/>
                        </a:lnSpc>
                        <a:spcBef>
                          <a:spcPts val="0"/>
                        </a:spcBef>
                        <a:spcAft>
                          <a:spcPts val="0"/>
                        </a:spcAft>
                      </a:pPr>
                      <a:r>
                        <a:rPr lang="en-US" sz="1500" b="1" dirty="0" smtClean="0">
                          <a:solidFill>
                            <a:srgbClr val="FFFF00"/>
                          </a:solidFill>
                          <a:latin typeface="+mn-lt"/>
                          <a:ea typeface="Times New Roman"/>
                          <a:cs typeface="Verdana"/>
                        </a:rPr>
                        <a:t>(N </a:t>
                      </a:r>
                      <a:r>
                        <a:rPr lang="en-US" sz="1500" b="1" dirty="0">
                          <a:solidFill>
                            <a:srgbClr val="FFFF00"/>
                          </a:solidFill>
                          <a:latin typeface="+mn-lt"/>
                          <a:ea typeface="Times New Roman"/>
                          <a:cs typeface="Verdana"/>
                        </a:rPr>
                        <a:t>= </a:t>
                      </a:r>
                      <a:r>
                        <a:rPr lang="en-US" sz="1500" b="1" dirty="0" smtClean="0">
                          <a:solidFill>
                            <a:srgbClr val="FFFF00"/>
                          </a:solidFill>
                          <a:latin typeface="+mn-lt"/>
                          <a:ea typeface="Times New Roman"/>
                          <a:cs typeface="Verdana"/>
                        </a:rPr>
                        <a:t>1,026)</a:t>
                      </a:r>
                      <a:endParaRPr lang="en-US" sz="1500" dirty="0">
                        <a:solidFill>
                          <a:srgbClr val="FFFF00"/>
                        </a:solidFill>
                        <a:latin typeface="+mn-lt"/>
                        <a:ea typeface="Times New Roman"/>
                      </a:endParaRP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2001-2005</a:t>
                      </a:r>
                    </a:p>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(N </a:t>
                      </a:r>
                      <a:r>
                        <a:rPr lang="en-US" sz="1500" b="1" kern="1200" dirty="0">
                          <a:solidFill>
                            <a:srgbClr val="FFFF00"/>
                          </a:solidFill>
                          <a:latin typeface="+mn-lt"/>
                          <a:ea typeface="Times New Roman"/>
                          <a:cs typeface="Verdana"/>
                        </a:rPr>
                        <a:t>= </a:t>
                      </a:r>
                      <a:r>
                        <a:rPr lang="en-US" sz="1500" b="1" kern="1200" dirty="0" smtClean="0">
                          <a:solidFill>
                            <a:srgbClr val="FFFF00"/>
                          </a:solidFill>
                          <a:latin typeface="+mn-lt"/>
                          <a:ea typeface="Times New Roman"/>
                          <a:cs typeface="Verdana"/>
                        </a:rPr>
                        <a:t>508)</a:t>
                      </a:r>
                      <a:endParaRPr lang="en-US" sz="1500" b="1" kern="1200" dirty="0">
                        <a:solidFill>
                          <a:srgbClr val="FFFF00"/>
                        </a:solidFill>
                        <a:latin typeface="+mn-lt"/>
                        <a:ea typeface="Times New Roman"/>
                        <a:cs typeface="Verdana"/>
                      </a:endParaRP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2006-6/2013</a:t>
                      </a:r>
                    </a:p>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(N </a:t>
                      </a:r>
                      <a:r>
                        <a:rPr lang="en-US" sz="1500" b="1" kern="1200" dirty="0">
                          <a:solidFill>
                            <a:srgbClr val="FFFF00"/>
                          </a:solidFill>
                          <a:latin typeface="+mn-lt"/>
                          <a:ea typeface="Times New Roman"/>
                          <a:cs typeface="Verdana"/>
                        </a:rPr>
                        <a:t>= </a:t>
                      </a:r>
                      <a:r>
                        <a:rPr lang="en-US" sz="1500" b="1" kern="1200" dirty="0" smtClean="0">
                          <a:solidFill>
                            <a:srgbClr val="FFFF00"/>
                          </a:solidFill>
                          <a:latin typeface="+mn-lt"/>
                          <a:ea typeface="Times New Roman"/>
                          <a:cs typeface="Verdana"/>
                        </a:rPr>
                        <a:t>820)</a:t>
                      </a:r>
                      <a:endParaRPr lang="en-US" sz="1500" b="1" kern="1200" dirty="0">
                        <a:solidFill>
                          <a:srgbClr val="FFFF00"/>
                        </a:solidFill>
                        <a:latin typeface="+mn-lt"/>
                        <a:ea typeface="Times New Roman"/>
                        <a:cs typeface="Verdana"/>
                      </a:endParaRP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algn="ctr"/>
                      <a:r>
                        <a:rPr lang="en-US" sz="1500" dirty="0" smtClean="0">
                          <a:solidFill>
                            <a:srgbClr val="FFFF00"/>
                          </a:solidFill>
                        </a:rPr>
                        <a:t>p-value</a:t>
                      </a:r>
                      <a:endParaRPr lang="en-US" sz="1500" dirty="0">
                        <a:solidFill>
                          <a:srgbClr val="FFFF00"/>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2"/>
                    </a:solidFill>
                  </a:tcPr>
                </a:tc>
              </a:tr>
              <a:tr h="623221">
                <a:tc>
                  <a:txBody>
                    <a:bodyPr/>
                    <a:lstStyle/>
                    <a:p>
                      <a:pPr rtl="0" fontAlgn="t"/>
                      <a:r>
                        <a:rPr lang="en-US" sz="1300" b="1">
                          <a:solidFill>
                            <a:schemeClr val="tx1"/>
                          </a:solidFill>
                        </a:rPr>
                        <a:t>Pre-operative support (multiple items may be reported)</a:t>
                      </a:r>
                      <a:endParaRPr lang="en-US">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45720" marR="45720" marT="0" marB="0" anchor="ctr">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45720" marR="45720" marT="0" marB="0" anchor="ctr">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45720" marR="45720" marT="0" marB="0" anchor="ctr">
                    <a:solidFill>
                      <a:schemeClr val="bg2"/>
                    </a:solidFill>
                  </a:tcPr>
                </a:tc>
                <a:tc>
                  <a:txBody>
                    <a:bodyPr/>
                    <a:lstStyle/>
                    <a:p>
                      <a:pPr marL="0" marR="0" algn="ctr">
                        <a:lnSpc>
                          <a:spcPct val="115000"/>
                        </a:lnSpc>
                        <a:spcBef>
                          <a:spcPts val="400"/>
                        </a:spcBef>
                        <a:spcAft>
                          <a:spcPts val="400"/>
                        </a:spcAft>
                      </a:pPr>
                      <a:endParaRPr lang="en-US" sz="1300" b="1">
                        <a:solidFill>
                          <a:schemeClr val="tx1"/>
                        </a:solidFill>
                        <a:latin typeface="+mn-lt"/>
                        <a:ea typeface="Times New Roman"/>
                      </a:endParaRPr>
                    </a:p>
                  </a:txBody>
                  <a:tcPr marL="45720" marR="45720" marT="0" marB="0" anchor="ctr">
                    <a:lnR w="28575" cap="flat" cmpd="sng" algn="ctr">
                      <a:solidFill>
                        <a:schemeClr val="tx1"/>
                      </a:solidFill>
                      <a:prstDash val="solid"/>
                      <a:round/>
                      <a:headEnd type="none" w="med" len="med"/>
                      <a:tailEnd type="none" w="med" len="med"/>
                    </a:lnR>
                    <a:solidFill>
                      <a:schemeClr val="bg2"/>
                    </a:solidFill>
                  </a:tcPr>
                </a:tc>
              </a:tr>
              <a:tr h="375954">
                <a:tc>
                  <a:txBody>
                    <a:bodyPr/>
                    <a:lstStyle/>
                    <a:p>
                      <a:pPr rtl="0" fontAlgn="t"/>
                      <a:r>
                        <a:rPr lang="en-US" sz="1300" b="1">
                          <a:solidFill>
                            <a:schemeClr val="tx1"/>
                          </a:solidFill>
                        </a:rPr>
                        <a:t>                     Hospitalized at time of transplant</a:t>
                      </a:r>
                      <a:endParaRPr lang="en-US">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65.9%</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46.7%</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51.6%</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&lt;0.0001</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75954">
                <a:tc>
                  <a:txBody>
                    <a:bodyPr/>
                    <a:lstStyle/>
                    <a:p>
                      <a:pPr rtl="0" fontAlgn="t"/>
                      <a:r>
                        <a:rPr lang="en-US" sz="1300" b="1" dirty="0">
                          <a:solidFill>
                            <a:schemeClr val="tx1"/>
                          </a:solidFill>
                        </a:rPr>
                        <a:t>                     On IV </a:t>
                      </a:r>
                      <a:r>
                        <a:rPr lang="en-US" sz="1300" b="1" dirty="0" err="1">
                          <a:solidFill>
                            <a:schemeClr val="tx1"/>
                          </a:solidFill>
                        </a:rPr>
                        <a:t>inotropes</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54.6%</a:t>
                      </a:r>
                      <a:r>
                        <a:rPr lang="en-US" sz="1300" b="1" baseline="30000">
                          <a:solidFill>
                            <a:schemeClr val="tx1"/>
                          </a:solidFill>
                          <a:latin typeface="+mn-lt"/>
                          <a:ea typeface="Times New Roman"/>
                          <a:cs typeface="Verdana"/>
                        </a:rPr>
                        <a:t>1</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48.2%</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48.0%</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0.1181</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75954">
                <a:tc>
                  <a:txBody>
                    <a:bodyPr/>
                    <a:lstStyle/>
                    <a:p>
                      <a:pPr rtl="0" fontAlgn="t"/>
                      <a:r>
                        <a:rPr lang="en-US" sz="1300" b="1" dirty="0">
                          <a:solidFill>
                            <a:schemeClr val="tx1"/>
                          </a:solidFill>
                        </a:rPr>
                        <a:t>                     LVAD</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4.1%</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6.7%</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0.1101</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75954">
                <a:tc>
                  <a:txBody>
                    <a:bodyPr/>
                    <a:lstStyle/>
                    <a:p>
                      <a:pPr rtl="0" fontAlgn="t"/>
                      <a:r>
                        <a:rPr lang="en-US" sz="1300" b="1" dirty="0">
                          <a:solidFill>
                            <a:schemeClr val="tx1"/>
                          </a:solidFill>
                        </a:rPr>
                        <a:t>                     IABP</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6.9%</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11.7%</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7.2%</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0.042</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75954">
                <a:tc>
                  <a:txBody>
                    <a:bodyPr/>
                    <a:lstStyle/>
                    <a:p>
                      <a:pPr rtl="0" fontAlgn="t"/>
                      <a:r>
                        <a:rPr lang="en-US" sz="1300" b="1" dirty="0">
                          <a:solidFill>
                            <a:schemeClr val="tx1"/>
                          </a:solidFill>
                        </a:rPr>
                        <a:t>                     RVAD</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4.6%</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75954">
                <a:tc>
                  <a:txBody>
                    <a:bodyPr/>
                    <a:lstStyle/>
                    <a:p>
                      <a:pPr rtl="0" fontAlgn="t"/>
                      <a:r>
                        <a:rPr lang="en-US" sz="1300" b="1" dirty="0">
                          <a:solidFill>
                            <a:schemeClr val="tx1"/>
                          </a:solidFill>
                        </a:rPr>
                        <a:t>                     Ventilator</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11.6%</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11.3%</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8.0%</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0.1051</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75954">
                <a:tc>
                  <a:txBody>
                    <a:bodyPr/>
                    <a:lstStyle/>
                    <a:p>
                      <a:pPr rtl="0" fontAlgn="t"/>
                      <a:r>
                        <a:rPr lang="en-US" sz="1300" b="1">
                          <a:solidFill>
                            <a:schemeClr val="tx1"/>
                          </a:solidFill>
                        </a:rPr>
                        <a:t>                     TAH</a:t>
                      </a:r>
                      <a:endParaRPr lang="en-US">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0.3%</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2.0%</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0.0554</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75954">
                <a:tc>
                  <a:txBody>
                    <a:bodyPr/>
                    <a:lstStyle/>
                    <a:p>
                      <a:pPr rtl="0" fontAlgn="t"/>
                      <a:r>
                        <a:rPr lang="en-US" sz="1300" b="1" dirty="0">
                          <a:solidFill>
                            <a:schemeClr val="tx1"/>
                          </a:solidFill>
                        </a:rPr>
                        <a:t>                     ECMO</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1.3%</a:t>
                      </a:r>
                      <a:r>
                        <a:rPr lang="en-US" sz="1300" b="1" baseline="30000">
                          <a:solidFill>
                            <a:schemeClr val="tx1"/>
                          </a:solidFill>
                          <a:latin typeface="+mn-lt"/>
                          <a:ea typeface="Times New Roman"/>
                          <a:cs typeface="Verdana"/>
                        </a:rPr>
                        <a:t>2</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2.5%</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5.8%</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0.0028</a:t>
                      </a:r>
                      <a:endParaRPr lang="en-US" sz="1300" b="1" dirty="0">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bl>
          </a:graphicData>
        </a:graphic>
      </p:graphicFrame>
      <p:sp>
        <p:nvSpPr>
          <p:cNvPr id="11" name="TextBox 10"/>
          <p:cNvSpPr txBox="1"/>
          <p:nvPr/>
        </p:nvSpPr>
        <p:spPr>
          <a:xfrm>
            <a:off x="5486400" y="5715000"/>
            <a:ext cx="3124200" cy="461665"/>
          </a:xfrm>
          <a:prstGeom prst="rect">
            <a:avLst/>
          </a:prstGeom>
          <a:noFill/>
        </p:spPr>
        <p:txBody>
          <a:bodyPr wrap="square" rtlCol="0">
            <a:spAutoFit/>
          </a:bodyPr>
          <a:lstStyle/>
          <a:p>
            <a:r>
              <a:rPr lang="en-US" sz="1200" b="1" baseline="30000" dirty="0" smtClean="0"/>
              <a:t>1</a:t>
            </a:r>
            <a:r>
              <a:rPr lang="en-US" sz="1200" b="1" dirty="0" smtClean="0"/>
              <a:t>  Based on 4/1994-2000 retransplants.</a:t>
            </a:r>
          </a:p>
          <a:p>
            <a:r>
              <a:rPr lang="en-US" sz="1200" b="1" baseline="30000" dirty="0" smtClean="0"/>
              <a:t>2</a:t>
            </a:r>
            <a:r>
              <a:rPr lang="en-US" sz="1200" b="1" dirty="0" smtClean="0"/>
              <a:t>  Based on 5/1995-2000 retransplants.</a:t>
            </a:r>
            <a:endParaRPr lang="en-US" dirty="0"/>
          </a:p>
        </p:txBody>
      </p:sp>
      <p:sp>
        <p:nvSpPr>
          <p:cNvPr id="14" name="TextBox 13"/>
          <p:cNvSpPr txBox="1"/>
          <p:nvPr/>
        </p:nvSpPr>
        <p:spPr>
          <a:xfrm>
            <a:off x="304800" y="5486400"/>
            <a:ext cx="1143000" cy="292388"/>
          </a:xfrm>
          <a:prstGeom prst="rect">
            <a:avLst/>
          </a:prstGeom>
          <a:noFill/>
        </p:spPr>
        <p:txBody>
          <a:bodyPr wrap="square" rtlCol="0">
            <a:spAutoFit/>
          </a:bodyPr>
          <a:lstStyle/>
          <a:p>
            <a:pPr algn="ctr"/>
            <a:r>
              <a:rPr lang="en-US" sz="1300" b="1" dirty="0" smtClean="0">
                <a:solidFill>
                  <a:srgbClr val="FFFF00"/>
                </a:solidFill>
              </a:rPr>
              <a:t>(Cont’d)</a:t>
            </a:r>
            <a:endParaRPr lang="en-US" sz="1300" dirty="0" smtClean="0">
              <a:solidFill>
                <a:srgbClr val="FFFF00"/>
              </a:solidFill>
            </a:endParaRPr>
          </a:p>
        </p:txBody>
      </p:sp>
      <p:grpSp>
        <p:nvGrpSpPr>
          <p:cNvPr id="3"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9" name="TextBox 8"/>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Heart Transplants</a:t>
            </a:r>
            <a:br>
              <a:rPr lang="en-US" sz="2600" dirty="0" smtClean="0"/>
            </a:br>
            <a:r>
              <a:rPr lang="en-US" sz="2400" dirty="0" smtClean="0"/>
              <a:t>Donor and Recipient Characteristics by </a:t>
            </a:r>
            <a:r>
              <a:rPr lang="en-US" sz="2400" dirty="0"/>
              <a:t>Transplant Type</a:t>
            </a:r>
            <a:br>
              <a:rPr lang="en-US" sz="2400" dirty="0"/>
            </a:br>
            <a:r>
              <a:rPr lang="en-US" sz="2000" dirty="0" smtClean="0"/>
              <a:t>(Transplants: January 2006 – June 2013) </a:t>
            </a:r>
            <a:endParaRPr lang="en-US" sz="2000" dirty="0"/>
          </a:p>
        </p:txBody>
      </p:sp>
      <p:graphicFrame>
        <p:nvGraphicFramePr>
          <p:cNvPr id="8" name="Table 7"/>
          <p:cNvGraphicFramePr>
            <a:graphicFrameLocks noGrp="1"/>
          </p:cNvGraphicFramePr>
          <p:nvPr>
            <p:extLst>
              <p:ext uri="{D42A27DB-BD31-4B8C-83A1-F6EECF244321}">
                <p14:modId xmlns:p14="http://schemas.microsoft.com/office/powerpoint/2010/main" val="4007616206"/>
              </p:ext>
            </p:extLst>
          </p:nvPr>
        </p:nvGraphicFramePr>
        <p:xfrm>
          <a:off x="152400" y="1371600"/>
          <a:ext cx="8621485" cy="4190996"/>
        </p:xfrm>
        <a:graphic>
          <a:graphicData uri="http://schemas.openxmlformats.org/drawingml/2006/table">
            <a:tbl>
              <a:tblPr firstRow="1" bandRow="1">
                <a:tableStyleId>{7DF18680-E054-41AD-8BC1-D1AEF772440D}</a:tableStyleId>
              </a:tblPr>
              <a:tblGrid>
                <a:gridCol w="3657600"/>
                <a:gridCol w="1992085"/>
                <a:gridCol w="1981200"/>
                <a:gridCol w="990600"/>
              </a:tblGrid>
              <a:tr h="736732">
                <a:tc>
                  <a:txBody>
                    <a:bodyPr/>
                    <a:lstStyle/>
                    <a:p>
                      <a:endParaRPr lang="en-US"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100"/>
                        </a:spcAft>
                      </a:pPr>
                      <a:r>
                        <a:rPr lang="en-US" sz="1500" b="1" dirty="0">
                          <a:solidFill>
                            <a:srgbClr val="FFFF00"/>
                          </a:solidFill>
                          <a:effectLst/>
                          <a:latin typeface="+mj-lt"/>
                          <a:ea typeface="Calibri" panose="020F0502020204030204" pitchFamily="34" charset="0"/>
                          <a:cs typeface="Verdana" panose="020B0604030504040204" pitchFamily="34" charset="0"/>
                        </a:rPr>
                        <a:t>Primary</a:t>
                      </a:r>
                      <a:endParaRPr lang="en-US" sz="1500" dirty="0">
                        <a:solidFill>
                          <a:srgbClr val="FFFF00"/>
                        </a:solidFill>
                        <a:effectLst/>
                        <a:latin typeface="+mj-lt"/>
                        <a:ea typeface="Calibri" panose="020F0502020204030204" pitchFamily="34" charset="0"/>
                        <a:cs typeface="Times New Roman" panose="02020603050405020304" pitchFamily="18" charset="0"/>
                      </a:endParaRPr>
                    </a:p>
                    <a:p>
                      <a:pPr marL="0" marR="0" algn="ctr">
                        <a:lnSpc>
                          <a:spcPct val="115000"/>
                        </a:lnSpc>
                        <a:spcBef>
                          <a:spcPts val="0"/>
                        </a:spcBef>
                        <a:spcAft>
                          <a:spcPts val="100"/>
                        </a:spcAft>
                      </a:pPr>
                      <a:r>
                        <a:rPr lang="en-US" sz="1500" b="1" dirty="0">
                          <a:solidFill>
                            <a:srgbClr val="FFFF00"/>
                          </a:solidFill>
                          <a:effectLst/>
                          <a:latin typeface="+mj-lt"/>
                          <a:ea typeface="Calibri" panose="020F0502020204030204" pitchFamily="34" charset="0"/>
                          <a:cs typeface="Verdana" panose="020B0604030504040204" pitchFamily="34" charset="0"/>
                        </a:rPr>
                        <a:t>(N = 25,474)</a:t>
                      </a:r>
                      <a:endParaRPr lang="en-US" sz="1500" dirty="0">
                        <a:solidFill>
                          <a:srgbClr val="FFFF00"/>
                        </a:solidFill>
                        <a:effectLst/>
                        <a:latin typeface="+mj-lt"/>
                        <a:ea typeface="Calibri" panose="020F0502020204030204" pitchFamily="34" charset="0"/>
                        <a:cs typeface="Times New Roman" panose="02020603050405020304" pitchFamily="18" charset="0"/>
                      </a:endParaRPr>
                    </a:p>
                  </a:txBody>
                  <a:tcPr marL="42545" marR="42545"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100"/>
                        </a:spcAft>
                      </a:pPr>
                      <a:r>
                        <a:rPr lang="en-US" sz="1500" b="1" dirty="0">
                          <a:solidFill>
                            <a:srgbClr val="FFFF00"/>
                          </a:solidFill>
                          <a:effectLst/>
                          <a:latin typeface="+mj-lt"/>
                          <a:ea typeface="Calibri" panose="020F0502020204030204" pitchFamily="34" charset="0"/>
                          <a:cs typeface="Verdana" panose="020B0604030504040204" pitchFamily="34" charset="0"/>
                        </a:rPr>
                        <a:t>Retransplant</a:t>
                      </a:r>
                      <a:endParaRPr lang="en-US" sz="1500" dirty="0">
                        <a:solidFill>
                          <a:srgbClr val="FFFF00"/>
                        </a:solidFill>
                        <a:effectLst/>
                        <a:latin typeface="+mj-lt"/>
                        <a:ea typeface="Calibri" panose="020F0502020204030204" pitchFamily="34" charset="0"/>
                        <a:cs typeface="Times New Roman" panose="02020603050405020304" pitchFamily="18" charset="0"/>
                      </a:endParaRPr>
                    </a:p>
                    <a:p>
                      <a:pPr marL="0" marR="0" algn="ctr">
                        <a:lnSpc>
                          <a:spcPct val="115000"/>
                        </a:lnSpc>
                        <a:spcBef>
                          <a:spcPts val="0"/>
                        </a:spcBef>
                        <a:spcAft>
                          <a:spcPts val="100"/>
                        </a:spcAft>
                      </a:pPr>
                      <a:r>
                        <a:rPr lang="en-US" sz="1500" b="1" dirty="0">
                          <a:solidFill>
                            <a:srgbClr val="FFFF00"/>
                          </a:solidFill>
                          <a:effectLst/>
                          <a:latin typeface="+mj-lt"/>
                          <a:ea typeface="Calibri" panose="020F0502020204030204" pitchFamily="34" charset="0"/>
                          <a:cs typeface="Verdana" panose="020B0604030504040204" pitchFamily="34" charset="0"/>
                        </a:rPr>
                        <a:t>(N = 820)</a:t>
                      </a:r>
                      <a:endParaRPr lang="en-US" sz="1500" dirty="0">
                        <a:solidFill>
                          <a:srgbClr val="FFFF00"/>
                        </a:solidFill>
                        <a:effectLst/>
                        <a:latin typeface="+mj-lt"/>
                        <a:ea typeface="Calibri" panose="020F0502020204030204" pitchFamily="34" charset="0"/>
                        <a:cs typeface="Times New Roman" panose="02020603050405020304" pitchFamily="18" charset="0"/>
                      </a:endParaRPr>
                    </a:p>
                  </a:txBody>
                  <a:tcPr marL="42545" marR="42545"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1500" dirty="0" smtClean="0">
                          <a:solidFill>
                            <a:srgbClr val="FFFF00"/>
                          </a:solidFill>
                        </a:rPr>
                        <a:t>p-value</a:t>
                      </a:r>
                      <a:endParaRPr lang="en-US" sz="1500" dirty="0">
                        <a:solidFill>
                          <a:srgbClr val="FFFF00"/>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r>
              <a:tr h="378339">
                <a:tc>
                  <a:txBody>
                    <a:bodyPr/>
                    <a:lstStyle/>
                    <a:p>
                      <a:pPr rtl="0" fontAlgn="t"/>
                      <a:r>
                        <a:rPr lang="en-US" sz="1300" b="1" dirty="0">
                          <a:solidFill>
                            <a:schemeClr val="tx1"/>
                          </a:solidFill>
                          <a:latin typeface="+mn-lt"/>
                          <a:cs typeface="Times New Roman"/>
                        </a:rPr>
                        <a:t>Recipient age (years)</a:t>
                      </a:r>
                      <a:endParaRPr lang="en-US" sz="1300" b="1"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15000"/>
                        </a:lnSpc>
                        <a:spcBef>
                          <a:spcPts val="0"/>
                        </a:spcBef>
                        <a:spcAft>
                          <a:spcPts val="100"/>
                        </a:spcAft>
                      </a:pPr>
                      <a:r>
                        <a:rPr lang="en-US" sz="1300" b="1" dirty="0">
                          <a:solidFill>
                            <a:schemeClr val="tx1"/>
                          </a:solidFill>
                          <a:effectLst/>
                          <a:latin typeface="+mn-lt"/>
                          <a:ea typeface="Calibri" panose="020F0502020204030204" pitchFamily="34" charset="0"/>
                          <a:cs typeface="Verdana" panose="020B0604030504040204" pitchFamily="34" charset="0"/>
                        </a:rPr>
                        <a:t>54.0 (25.0 - 67.0)</a:t>
                      </a:r>
                      <a:endParaRPr lang="en-US" sz="1300" b="1" dirty="0">
                        <a:solidFill>
                          <a:schemeClr val="tx1"/>
                        </a:solidFill>
                        <a:effectLst/>
                        <a:latin typeface="+mn-lt"/>
                        <a:ea typeface="Calibri" panose="020F0502020204030204" pitchFamily="34" charset="0"/>
                        <a:cs typeface="Times New Roman" panose="02020603050405020304" pitchFamily="18" charset="0"/>
                      </a:endParaRPr>
                    </a:p>
                  </a:txBody>
                  <a:tcPr marL="42545" marR="42545"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mn-lt"/>
                          <a:ea typeface="Calibri" panose="020F0502020204030204" pitchFamily="34" charset="0"/>
                          <a:cs typeface="Verdana" panose="020B0604030504040204" pitchFamily="34" charset="0"/>
                        </a:rPr>
                        <a:t>46.0 (20.0 - 65.0)</a:t>
                      </a:r>
                      <a:endParaRPr lang="en-US" sz="1300" b="1">
                        <a:solidFill>
                          <a:schemeClr val="tx1"/>
                        </a:solidFill>
                        <a:effectLst/>
                        <a:latin typeface="+mn-lt"/>
                        <a:ea typeface="Calibri" panose="020F0502020204030204" pitchFamily="34" charset="0"/>
                        <a:cs typeface="Times New Roman" panose="02020603050405020304" pitchFamily="18" charset="0"/>
                      </a:endParaRPr>
                    </a:p>
                  </a:txBody>
                  <a:tcPr marL="42545" marR="42545"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mn-lt"/>
                          <a:ea typeface="Calibri" panose="020F0502020204030204" pitchFamily="34" charset="0"/>
                          <a:cs typeface="Verdana" panose="020B0604030504040204" pitchFamily="34" charset="0"/>
                        </a:rPr>
                        <a:t>&lt;0.0001</a:t>
                      </a:r>
                      <a:endParaRPr lang="en-US" sz="1300" b="1">
                        <a:solidFill>
                          <a:schemeClr val="tx1"/>
                        </a:solidFill>
                        <a:effectLst/>
                        <a:latin typeface="+mn-lt"/>
                        <a:ea typeface="Calibri" panose="020F0502020204030204" pitchFamily="34" charset="0"/>
                        <a:cs typeface="Times New Roman" panose="02020603050405020304" pitchFamily="18" charset="0"/>
                      </a:endParaRPr>
                    </a:p>
                  </a:txBody>
                  <a:tcPr marL="42545" marR="42545"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2"/>
                    </a:solidFill>
                  </a:tcPr>
                </a:tc>
              </a:tr>
              <a:tr h="378339">
                <a:tc>
                  <a:txBody>
                    <a:bodyPr/>
                    <a:lstStyle/>
                    <a:p>
                      <a:pPr rtl="0" fontAlgn="t"/>
                      <a:r>
                        <a:rPr lang="en-US" sz="1300" b="1" dirty="0">
                          <a:solidFill>
                            <a:schemeClr val="tx1"/>
                          </a:solidFill>
                          <a:latin typeface="+mn-lt"/>
                          <a:cs typeface="Times New Roman"/>
                        </a:rPr>
                        <a:t>Donor age (years)</a:t>
                      </a:r>
                      <a:endParaRPr lang="en-US" sz="1300" b="1"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mn-lt"/>
                          <a:ea typeface="Calibri" panose="020F0502020204030204" pitchFamily="34" charset="0"/>
                          <a:cs typeface="Verdana" panose="020B0604030504040204" pitchFamily="34" charset="0"/>
                        </a:rPr>
                        <a:t>35.0 (17.0 - 57.0)</a:t>
                      </a:r>
                      <a:endParaRPr lang="en-US" sz="1300" b="1">
                        <a:solidFill>
                          <a:schemeClr val="tx1"/>
                        </a:solidFill>
                        <a:effectLst/>
                        <a:latin typeface="+mn-lt"/>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mn-lt"/>
                          <a:ea typeface="Calibri" panose="020F0502020204030204" pitchFamily="34" charset="0"/>
                          <a:cs typeface="Verdana" panose="020B0604030504040204" pitchFamily="34" charset="0"/>
                        </a:rPr>
                        <a:t>32.0 (16.0 - 56.0)</a:t>
                      </a:r>
                      <a:endParaRPr lang="en-US" sz="1300" b="1">
                        <a:solidFill>
                          <a:schemeClr val="tx1"/>
                        </a:solidFill>
                        <a:effectLst/>
                        <a:latin typeface="+mn-lt"/>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mn-lt"/>
                          <a:ea typeface="Calibri" panose="020F0502020204030204" pitchFamily="34" charset="0"/>
                          <a:cs typeface="Verdana" panose="020B0604030504040204" pitchFamily="34" charset="0"/>
                        </a:rPr>
                        <a:t>0.0002</a:t>
                      </a:r>
                      <a:endParaRPr lang="en-US" sz="1300" b="1">
                        <a:solidFill>
                          <a:schemeClr val="tx1"/>
                        </a:solidFill>
                        <a:effectLst/>
                        <a:latin typeface="+mn-lt"/>
                        <a:ea typeface="Calibri" panose="020F0502020204030204" pitchFamily="34" charset="0"/>
                        <a:cs typeface="Times New Roman" panose="02020603050405020304" pitchFamily="18" charset="0"/>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87175">
                <a:tc>
                  <a:txBody>
                    <a:bodyPr/>
                    <a:lstStyle/>
                    <a:p>
                      <a:pPr marL="0" algn="l" defTabSz="914400" rtl="0" eaLnBrk="1" fontAlgn="t" latinLnBrk="0" hangingPunct="1"/>
                      <a:r>
                        <a:rPr lang="en-US" sz="1300" b="1" kern="1200" dirty="0" smtClean="0">
                          <a:solidFill>
                            <a:schemeClr val="tx1"/>
                          </a:solidFill>
                          <a:latin typeface="+mn-lt"/>
                          <a:ea typeface="+mn-ea"/>
                          <a:cs typeface="Times New Roman"/>
                        </a:rPr>
                        <a:t>Donor and recipient age difference (years)</a:t>
                      </a:r>
                      <a:endParaRPr lang="en-US" sz="1300" b="1" kern="1200" dirty="0">
                        <a:solidFill>
                          <a:schemeClr val="tx1"/>
                        </a:solidFill>
                        <a:latin typeface="+mn-lt"/>
                        <a:ea typeface="+mn-ea"/>
                        <a:cs typeface="Times New Roman"/>
                      </a:endParaRPr>
                    </a:p>
                  </a:txBody>
                  <a:tcPr marL="45720" marR="4572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mn-lt"/>
                          <a:ea typeface="Calibri" panose="020F0502020204030204" pitchFamily="34" charset="0"/>
                          <a:cs typeface="Verdana" panose="020B0604030504040204" pitchFamily="34" charset="0"/>
                        </a:rPr>
                        <a:t>-16.0 (-43.0 - 12.0)</a:t>
                      </a:r>
                      <a:endParaRPr lang="en-US" sz="1300" b="1">
                        <a:solidFill>
                          <a:schemeClr val="tx1"/>
                        </a:solidFill>
                        <a:effectLst/>
                        <a:latin typeface="+mn-lt"/>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mn-lt"/>
                          <a:ea typeface="Calibri" panose="020F0502020204030204" pitchFamily="34" charset="0"/>
                          <a:cs typeface="Verdana" panose="020B0604030504040204" pitchFamily="34" charset="0"/>
                        </a:rPr>
                        <a:t>-10.0 (-40.0 - 19.0)</a:t>
                      </a:r>
                      <a:endParaRPr lang="en-US" sz="1300" b="1">
                        <a:solidFill>
                          <a:schemeClr val="tx1"/>
                        </a:solidFill>
                        <a:effectLst/>
                        <a:latin typeface="+mn-lt"/>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mn-lt"/>
                          <a:ea typeface="Calibri" panose="020F0502020204030204" pitchFamily="34" charset="0"/>
                          <a:cs typeface="Verdana" panose="020B0604030504040204" pitchFamily="34" charset="0"/>
                        </a:rPr>
                        <a:t>&lt;0.0001</a:t>
                      </a:r>
                      <a:endParaRPr lang="en-US" sz="1300" b="1">
                        <a:solidFill>
                          <a:schemeClr val="tx1"/>
                        </a:solidFill>
                        <a:effectLst/>
                        <a:latin typeface="+mn-lt"/>
                        <a:ea typeface="Calibri" panose="020F0502020204030204" pitchFamily="34" charset="0"/>
                        <a:cs typeface="Times New Roman" panose="02020603050405020304" pitchFamily="18" charset="0"/>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91798">
                <a:tc>
                  <a:txBody>
                    <a:bodyPr/>
                    <a:lstStyle/>
                    <a:p>
                      <a:pPr rtl="0" fontAlgn="t"/>
                      <a:r>
                        <a:rPr lang="en-US" sz="1300" b="1" dirty="0">
                          <a:solidFill>
                            <a:schemeClr val="tx1"/>
                          </a:solidFill>
                          <a:latin typeface="+mn-lt"/>
                        </a:rPr>
                        <a:t>Recipient weight (kg)</a:t>
                      </a: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mn-lt"/>
                          <a:ea typeface="Calibri" panose="020F0502020204030204" pitchFamily="34" charset="0"/>
                          <a:cs typeface="Verdana" panose="020B0604030504040204" pitchFamily="34" charset="0"/>
                        </a:rPr>
                        <a:t>79.4 (53.5 - 110.0)</a:t>
                      </a:r>
                      <a:endParaRPr lang="en-US" sz="1300" b="1">
                        <a:solidFill>
                          <a:schemeClr val="tx1"/>
                        </a:solidFill>
                        <a:effectLst/>
                        <a:latin typeface="+mn-lt"/>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mn-lt"/>
                          <a:ea typeface="Calibri" panose="020F0502020204030204" pitchFamily="34" charset="0"/>
                          <a:cs typeface="Verdana" panose="020B0604030504040204" pitchFamily="34" charset="0"/>
                        </a:rPr>
                        <a:t>75.0 (51.0 - 105.2)</a:t>
                      </a:r>
                      <a:endParaRPr lang="en-US" sz="1300" b="1">
                        <a:solidFill>
                          <a:schemeClr val="tx1"/>
                        </a:solidFill>
                        <a:effectLst/>
                        <a:latin typeface="+mn-lt"/>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mn-lt"/>
                          <a:ea typeface="Calibri" panose="020F0502020204030204" pitchFamily="34" charset="0"/>
                          <a:cs typeface="Verdana" panose="020B0604030504040204" pitchFamily="34" charset="0"/>
                        </a:rPr>
                        <a:t>&lt;0.0001</a:t>
                      </a:r>
                      <a:endParaRPr lang="en-US" sz="1300" b="1">
                        <a:solidFill>
                          <a:schemeClr val="tx1"/>
                        </a:solidFill>
                        <a:effectLst/>
                        <a:latin typeface="+mn-lt"/>
                        <a:ea typeface="Calibri" panose="020F0502020204030204" pitchFamily="34" charset="0"/>
                        <a:cs typeface="Times New Roman" panose="02020603050405020304" pitchFamily="18" charset="0"/>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91798">
                <a:tc>
                  <a:txBody>
                    <a:bodyPr/>
                    <a:lstStyle/>
                    <a:p>
                      <a:pPr rtl="0" fontAlgn="t"/>
                      <a:r>
                        <a:rPr lang="en-US" sz="1300" b="1" dirty="0">
                          <a:solidFill>
                            <a:schemeClr val="tx1"/>
                          </a:solidFill>
                          <a:latin typeface="+mn-lt"/>
                        </a:rPr>
                        <a:t>Recipient height (cm)</a:t>
                      </a: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mn-lt"/>
                          <a:ea typeface="Calibri" panose="020F0502020204030204" pitchFamily="34" charset="0"/>
                          <a:cs typeface="Verdana" panose="020B0604030504040204" pitchFamily="34" charset="0"/>
                        </a:rPr>
                        <a:t>175.0 (157.5 - 188.0)</a:t>
                      </a:r>
                      <a:endParaRPr lang="en-US" sz="1300" b="1">
                        <a:solidFill>
                          <a:schemeClr val="tx1"/>
                        </a:solidFill>
                        <a:effectLst/>
                        <a:latin typeface="+mn-lt"/>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mn-lt"/>
                          <a:ea typeface="Calibri" panose="020F0502020204030204" pitchFamily="34" charset="0"/>
                          <a:cs typeface="Verdana" panose="020B0604030504040204" pitchFamily="34" charset="0"/>
                        </a:rPr>
                        <a:t>172.7 (154.9 - 187.5)</a:t>
                      </a:r>
                      <a:endParaRPr lang="en-US" sz="1300" b="1">
                        <a:solidFill>
                          <a:schemeClr val="tx1"/>
                        </a:solidFill>
                        <a:effectLst/>
                        <a:latin typeface="+mn-lt"/>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mn-lt"/>
                          <a:ea typeface="Calibri" panose="020F0502020204030204" pitchFamily="34" charset="0"/>
                          <a:cs typeface="Verdana" panose="020B0604030504040204" pitchFamily="34" charset="0"/>
                        </a:rPr>
                        <a:t>&lt;0.0001</a:t>
                      </a:r>
                      <a:endParaRPr lang="en-US" sz="1300" b="1">
                        <a:solidFill>
                          <a:schemeClr val="tx1"/>
                        </a:solidFill>
                        <a:effectLst/>
                        <a:latin typeface="+mn-lt"/>
                        <a:ea typeface="Calibri" panose="020F0502020204030204" pitchFamily="34" charset="0"/>
                        <a:cs typeface="Times New Roman" panose="02020603050405020304" pitchFamily="18" charset="0"/>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91798">
                <a:tc>
                  <a:txBody>
                    <a:bodyPr/>
                    <a:lstStyle/>
                    <a:p>
                      <a:pPr rtl="0" fontAlgn="t"/>
                      <a:r>
                        <a:rPr lang="en-US" sz="1300" b="1" dirty="0">
                          <a:solidFill>
                            <a:schemeClr val="tx1"/>
                          </a:solidFill>
                          <a:latin typeface="+mn-lt"/>
                        </a:rPr>
                        <a:t>Recipient BMI</a:t>
                      </a: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mn-lt"/>
                          <a:ea typeface="Calibri" panose="020F0502020204030204" pitchFamily="34" charset="0"/>
                          <a:cs typeface="Verdana" panose="020B0604030504040204" pitchFamily="34" charset="0"/>
                        </a:rPr>
                        <a:t>24.4 (19.7 - 34.2)</a:t>
                      </a:r>
                      <a:endParaRPr lang="en-US" sz="1300" b="1">
                        <a:solidFill>
                          <a:schemeClr val="tx1"/>
                        </a:solidFill>
                        <a:effectLst/>
                        <a:latin typeface="+mn-lt"/>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mn-lt"/>
                          <a:ea typeface="Calibri" panose="020F0502020204030204" pitchFamily="34" charset="0"/>
                          <a:cs typeface="Verdana" panose="020B0604030504040204" pitchFamily="34" charset="0"/>
                        </a:rPr>
                        <a:t>23.9 (18.4 - 34.5)</a:t>
                      </a:r>
                      <a:endParaRPr lang="en-US" sz="1300" b="1">
                        <a:solidFill>
                          <a:schemeClr val="tx1"/>
                        </a:solidFill>
                        <a:effectLst/>
                        <a:latin typeface="+mn-lt"/>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mn-lt"/>
                          <a:ea typeface="Calibri" panose="020F0502020204030204" pitchFamily="34" charset="0"/>
                          <a:cs typeface="Verdana" panose="020B0604030504040204" pitchFamily="34" charset="0"/>
                        </a:rPr>
                        <a:t>0.0004</a:t>
                      </a:r>
                      <a:endParaRPr lang="en-US" sz="1300" b="1">
                        <a:solidFill>
                          <a:schemeClr val="tx1"/>
                        </a:solidFill>
                        <a:effectLst/>
                        <a:latin typeface="+mn-lt"/>
                        <a:ea typeface="Calibri" panose="020F0502020204030204" pitchFamily="34" charset="0"/>
                        <a:cs typeface="Times New Roman" panose="02020603050405020304" pitchFamily="18" charset="0"/>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78339">
                <a:tc>
                  <a:txBody>
                    <a:bodyPr/>
                    <a:lstStyle/>
                    <a:p>
                      <a:pPr rtl="0" fontAlgn="t"/>
                      <a:r>
                        <a:rPr lang="en-US" sz="1300" b="1" dirty="0">
                          <a:solidFill>
                            <a:schemeClr val="tx1"/>
                          </a:solidFill>
                          <a:latin typeface="+mn-lt"/>
                          <a:cs typeface="Times New Roman"/>
                        </a:rPr>
                        <a:t>Donor weight (kg)</a:t>
                      </a:r>
                      <a:endParaRPr lang="en-US" sz="1300" b="1"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mn-lt"/>
                          <a:ea typeface="Calibri" panose="020F0502020204030204" pitchFamily="34" charset="0"/>
                          <a:cs typeface="Verdana" panose="020B0604030504040204" pitchFamily="34" charset="0"/>
                        </a:rPr>
                        <a:t>79.6 (56.7 - 113.4)</a:t>
                      </a:r>
                      <a:endParaRPr lang="en-US" sz="1300" b="1">
                        <a:solidFill>
                          <a:schemeClr val="tx1"/>
                        </a:solidFill>
                        <a:effectLst/>
                        <a:latin typeface="+mn-lt"/>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mn-lt"/>
                          <a:ea typeface="Calibri" panose="020F0502020204030204" pitchFamily="34" charset="0"/>
                          <a:cs typeface="Verdana" panose="020B0604030504040204" pitchFamily="34" charset="0"/>
                        </a:rPr>
                        <a:t>76.3 (55.0 - 109.0)</a:t>
                      </a:r>
                      <a:endParaRPr lang="en-US" sz="1300" b="1">
                        <a:solidFill>
                          <a:schemeClr val="tx1"/>
                        </a:solidFill>
                        <a:effectLst/>
                        <a:latin typeface="+mn-lt"/>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mn-lt"/>
                          <a:ea typeface="Calibri" panose="020F0502020204030204" pitchFamily="34" charset="0"/>
                          <a:cs typeface="Verdana" panose="020B0604030504040204" pitchFamily="34" charset="0"/>
                        </a:rPr>
                        <a:t>0.0003</a:t>
                      </a:r>
                      <a:endParaRPr lang="en-US" sz="1300" b="1">
                        <a:solidFill>
                          <a:schemeClr val="tx1"/>
                        </a:solidFill>
                        <a:effectLst/>
                        <a:latin typeface="+mn-lt"/>
                        <a:ea typeface="Calibri" panose="020F0502020204030204" pitchFamily="34" charset="0"/>
                        <a:cs typeface="Times New Roman" panose="02020603050405020304" pitchFamily="18" charset="0"/>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78339">
                <a:tc>
                  <a:txBody>
                    <a:bodyPr/>
                    <a:lstStyle/>
                    <a:p>
                      <a:pPr rtl="0" fontAlgn="t"/>
                      <a:r>
                        <a:rPr lang="en-US" sz="1300" b="1" dirty="0">
                          <a:solidFill>
                            <a:schemeClr val="tx1"/>
                          </a:solidFill>
                          <a:latin typeface="+mn-lt"/>
                          <a:cs typeface="Times New Roman"/>
                        </a:rPr>
                        <a:t>Donor height (cm)</a:t>
                      </a:r>
                      <a:endParaRPr lang="en-US" sz="1300" b="1"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mn-lt"/>
                          <a:ea typeface="Calibri" panose="020F0502020204030204" pitchFamily="34" charset="0"/>
                          <a:cs typeface="Verdana" panose="020B0604030504040204" pitchFamily="34" charset="0"/>
                        </a:rPr>
                        <a:t>175.0 (157.5 - 190.0)</a:t>
                      </a:r>
                      <a:endParaRPr lang="en-US" sz="1300" b="1">
                        <a:solidFill>
                          <a:schemeClr val="tx1"/>
                        </a:solidFill>
                        <a:effectLst/>
                        <a:latin typeface="+mn-lt"/>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mn-lt"/>
                          <a:ea typeface="Calibri" panose="020F0502020204030204" pitchFamily="34" charset="0"/>
                          <a:cs typeface="Verdana" panose="020B0604030504040204" pitchFamily="34" charset="0"/>
                        </a:rPr>
                        <a:t>172.7 (157.0 - 188.0)</a:t>
                      </a:r>
                      <a:endParaRPr lang="en-US" sz="1300" b="1">
                        <a:solidFill>
                          <a:schemeClr val="tx1"/>
                        </a:solidFill>
                        <a:effectLst/>
                        <a:latin typeface="+mn-lt"/>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mn-lt"/>
                          <a:ea typeface="Calibri" panose="020F0502020204030204" pitchFamily="34" charset="0"/>
                          <a:cs typeface="Verdana" panose="020B0604030504040204" pitchFamily="34" charset="0"/>
                        </a:rPr>
                        <a:t>&lt;0.0001</a:t>
                      </a:r>
                      <a:endParaRPr lang="en-US" sz="1300" b="1">
                        <a:solidFill>
                          <a:schemeClr val="tx1"/>
                        </a:solidFill>
                        <a:effectLst/>
                        <a:latin typeface="+mn-lt"/>
                        <a:ea typeface="Calibri" panose="020F0502020204030204" pitchFamily="34" charset="0"/>
                        <a:cs typeface="Times New Roman" panose="02020603050405020304" pitchFamily="18" charset="0"/>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78339">
                <a:tc>
                  <a:txBody>
                    <a:bodyPr/>
                    <a:lstStyle/>
                    <a:p>
                      <a:pPr rtl="0" fontAlgn="t"/>
                      <a:r>
                        <a:rPr lang="en-US" sz="1300" b="1" dirty="0">
                          <a:solidFill>
                            <a:schemeClr val="tx1"/>
                          </a:solidFill>
                          <a:latin typeface="+mn-lt"/>
                        </a:rPr>
                        <a:t>Donor BMI</a:t>
                      </a:r>
                    </a:p>
                  </a:txBody>
                  <a:tcPr marL="45720" marR="45720" marT="0" marB="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mn-lt"/>
                          <a:ea typeface="Calibri" panose="020F0502020204030204" pitchFamily="34" charset="0"/>
                          <a:cs typeface="Verdana" panose="020B0604030504040204" pitchFamily="34" charset="0"/>
                        </a:rPr>
                        <a:t>25.6 (19.9 - 36.5)</a:t>
                      </a:r>
                      <a:endParaRPr lang="en-US" sz="1300" b="1">
                        <a:solidFill>
                          <a:schemeClr val="tx1"/>
                        </a:solidFill>
                        <a:effectLst/>
                        <a:latin typeface="+mn-lt"/>
                        <a:ea typeface="Calibri" panose="020F0502020204030204" pitchFamily="34" charset="0"/>
                        <a:cs typeface="Times New Roman" panose="02020603050405020304" pitchFamily="18" charset="0"/>
                      </a:endParaRPr>
                    </a:p>
                  </a:txBody>
                  <a:tcPr marL="42545" marR="42545"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100"/>
                        </a:spcAft>
                      </a:pPr>
                      <a:r>
                        <a:rPr lang="en-US" sz="1300" b="1" dirty="0">
                          <a:solidFill>
                            <a:schemeClr val="tx1"/>
                          </a:solidFill>
                          <a:effectLst/>
                          <a:latin typeface="+mn-lt"/>
                          <a:ea typeface="Calibri" panose="020F0502020204030204" pitchFamily="34" charset="0"/>
                          <a:cs typeface="Verdana" panose="020B0604030504040204" pitchFamily="34" charset="0"/>
                        </a:rPr>
                        <a:t>25.6 (19.5 - 36.5)</a:t>
                      </a:r>
                      <a:endParaRPr lang="en-US" sz="1300" b="1" dirty="0">
                        <a:solidFill>
                          <a:schemeClr val="tx1"/>
                        </a:solidFill>
                        <a:effectLst/>
                        <a:latin typeface="+mn-lt"/>
                        <a:ea typeface="Calibri" panose="020F0502020204030204" pitchFamily="34" charset="0"/>
                        <a:cs typeface="Times New Roman" panose="02020603050405020304" pitchFamily="18" charset="0"/>
                      </a:endParaRPr>
                    </a:p>
                  </a:txBody>
                  <a:tcPr marL="42545" marR="42545"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100"/>
                        </a:spcAft>
                      </a:pPr>
                      <a:r>
                        <a:rPr lang="en-US" sz="1300" b="1" dirty="0">
                          <a:solidFill>
                            <a:schemeClr val="tx1"/>
                          </a:solidFill>
                          <a:effectLst/>
                          <a:latin typeface="+mn-lt"/>
                          <a:ea typeface="Calibri" panose="020F0502020204030204" pitchFamily="34" charset="0"/>
                          <a:cs typeface="Verdana" panose="020B0604030504040204" pitchFamily="34" charset="0"/>
                        </a:rPr>
                        <a:t>0.9067</a:t>
                      </a:r>
                      <a:endParaRPr lang="en-US" sz="1300" b="1" dirty="0">
                        <a:solidFill>
                          <a:schemeClr val="tx1"/>
                        </a:solidFill>
                        <a:effectLst/>
                        <a:latin typeface="+mn-lt"/>
                        <a:ea typeface="Calibri" panose="020F0502020204030204" pitchFamily="34" charset="0"/>
                        <a:cs typeface="Times New Roman" panose="02020603050405020304" pitchFamily="18" charset="0"/>
                      </a:endParaRPr>
                    </a:p>
                  </a:txBody>
                  <a:tcPr marL="42545" marR="42545"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2"/>
                    </a:solidFill>
                  </a:tcPr>
                </a:tc>
              </a:tr>
            </a:tbl>
          </a:graphicData>
        </a:graphic>
      </p:graphicFrame>
      <p:sp>
        <p:nvSpPr>
          <p:cNvPr id="9" name="TextBox 8"/>
          <p:cNvSpPr txBox="1"/>
          <p:nvPr/>
        </p:nvSpPr>
        <p:spPr>
          <a:xfrm>
            <a:off x="1447800" y="5715000"/>
            <a:ext cx="7239000" cy="292388"/>
          </a:xfrm>
          <a:prstGeom prst="rect">
            <a:avLst/>
          </a:prstGeom>
          <a:noFill/>
        </p:spPr>
        <p:txBody>
          <a:bodyPr wrap="square" rtlCol="0">
            <a:spAutoFit/>
          </a:bodyPr>
          <a:lstStyle/>
          <a:p>
            <a:pPr algn="ctr"/>
            <a:r>
              <a:rPr lang="en-US" sz="1300" b="1" dirty="0" smtClean="0">
                <a:solidFill>
                  <a:srgbClr val="FFFF00"/>
                </a:solidFill>
              </a:rPr>
              <a:t>Continuous factors are expressed as median (5</a:t>
            </a:r>
            <a:r>
              <a:rPr lang="en-US" sz="1300" b="1" baseline="30000" dirty="0" smtClean="0">
                <a:solidFill>
                  <a:srgbClr val="FFFF00"/>
                </a:solidFill>
              </a:rPr>
              <a:t>th</a:t>
            </a:r>
            <a:r>
              <a:rPr lang="en-US" sz="1300" b="1" dirty="0" smtClean="0">
                <a:solidFill>
                  <a:srgbClr val="FFFF00"/>
                </a:solidFill>
              </a:rPr>
              <a:t>-95</a:t>
            </a:r>
            <a:r>
              <a:rPr lang="en-US" sz="1300" b="1" baseline="30000" dirty="0" smtClean="0">
                <a:solidFill>
                  <a:srgbClr val="FFFF00"/>
                </a:solidFill>
              </a:rPr>
              <a:t>th</a:t>
            </a:r>
            <a:r>
              <a:rPr lang="en-US" sz="1300" b="1" dirty="0" smtClean="0">
                <a:solidFill>
                  <a:srgbClr val="FFFF00"/>
                </a:solidFill>
              </a:rPr>
              <a:t> percentiles) </a:t>
            </a:r>
            <a:endParaRPr lang="en-US" dirty="0"/>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3"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0" name="TextBox 9"/>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extLst>
      <p:ext uri="{BB962C8B-B14F-4D97-AF65-F5344CB8AC3E}">
        <p14:creationId xmlns:p14="http://schemas.microsoft.com/office/powerpoint/2010/main" val="1911904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r>
              <a:rPr lang="en-US" sz="2600" dirty="0"/>
              <a:t>Adult Heart Transplants</a:t>
            </a:r>
            <a:br>
              <a:rPr lang="en-US" sz="2600" dirty="0"/>
            </a:br>
            <a:r>
              <a:rPr lang="en-US" sz="2400" dirty="0"/>
              <a:t>Donor and Recipient Characteristics by Transplant Type</a:t>
            </a:r>
            <a:br>
              <a:rPr lang="en-US" sz="2400" dirty="0"/>
            </a:br>
            <a:r>
              <a:rPr lang="en-US" sz="2000" dirty="0"/>
              <a:t>(Transplants: January 2006 – June 2013) </a:t>
            </a:r>
          </a:p>
        </p:txBody>
      </p:sp>
      <p:graphicFrame>
        <p:nvGraphicFramePr>
          <p:cNvPr id="8" name="Table 7"/>
          <p:cNvGraphicFramePr>
            <a:graphicFrameLocks noGrp="1"/>
          </p:cNvGraphicFramePr>
          <p:nvPr>
            <p:extLst>
              <p:ext uri="{D42A27DB-BD31-4B8C-83A1-F6EECF244321}">
                <p14:modId xmlns:p14="http://schemas.microsoft.com/office/powerpoint/2010/main" val="1622299449"/>
              </p:ext>
            </p:extLst>
          </p:nvPr>
        </p:nvGraphicFramePr>
        <p:xfrm>
          <a:off x="195943" y="1295400"/>
          <a:ext cx="8686800" cy="4636008"/>
        </p:xfrm>
        <a:graphic>
          <a:graphicData uri="http://schemas.openxmlformats.org/drawingml/2006/table">
            <a:tbl>
              <a:tblPr firstRow="1" bandRow="1">
                <a:tableStyleId>{7DF18680-E054-41AD-8BC1-D1AEF772440D}</a:tableStyleId>
              </a:tblPr>
              <a:tblGrid>
                <a:gridCol w="3971109"/>
                <a:gridCol w="1571897"/>
                <a:gridCol w="1571897"/>
                <a:gridCol w="1571897"/>
              </a:tblGrid>
              <a:tr h="685800">
                <a:tc>
                  <a:txBody>
                    <a:bodyPr/>
                    <a:lstStyle/>
                    <a:p>
                      <a:endParaRPr lang="en-US"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15000"/>
                        </a:lnSpc>
                        <a:spcBef>
                          <a:spcPts val="0"/>
                        </a:spcBef>
                        <a:spcAft>
                          <a:spcPts val="100"/>
                        </a:spcAft>
                      </a:pPr>
                      <a:r>
                        <a:rPr lang="en-US" sz="1500" b="1" dirty="0">
                          <a:solidFill>
                            <a:srgbClr val="FFFF00"/>
                          </a:solidFill>
                          <a:effectLst/>
                          <a:latin typeface="+mj-lt"/>
                          <a:ea typeface="Calibri" panose="020F0502020204030204" pitchFamily="34" charset="0"/>
                          <a:cs typeface="Verdana" panose="020B0604030504040204" pitchFamily="34" charset="0"/>
                        </a:rPr>
                        <a:t>Primary</a:t>
                      </a:r>
                      <a:endParaRPr lang="en-US" sz="1500" dirty="0">
                        <a:solidFill>
                          <a:srgbClr val="FFFF00"/>
                        </a:solidFill>
                        <a:effectLst/>
                        <a:latin typeface="+mj-lt"/>
                        <a:ea typeface="Calibri" panose="020F0502020204030204" pitchFamily="34" charset="0"/>
                        <a:cs typeface="Times New Roman" panose="02020603050405020304" pitchFamily="18" charset="0"/>
                      </a:endParaRPr>
                    </a:p>
                    <a:p>
                      <a:pPr marL="0" marR="0" algn="ctr">
                        <a:lnSpc>
                          <a:spcPct val="115000"/>
                        </a:lnSpc>
                        <a:spcBef>
                          <a:spcPts val="0"/>
                        </a:spcBef>
                        <a:spcAft>
                          <a:spcPts val="100"/>
                        </a:spcAft>
                      </a:pPr>
                      <a:r>
                        <a:rPr lang="en-US" sz="1500" b="1" dirty="0">
                          <a:solidFill>
                            <a:srgbClr val="FFFF00"/>
                          </a:solidFill>
                          <a:effectLst/>
                          <a:latin typeface="+mj-lt"/>
                          <a:ea typeface="Calibri" panose="020F0502020204030204" pitchFamily="34" charset="0"/>
                          <a:cs typeface="Verdana" panose="020B0604030504040204" pitchFamily="34" charset="0"/>
                        </a:rPr>
                        <a:t>(N = 25,474)</a:t>
                      </a:r>
                      <a:endParaRPr lang="en-US" sz="1500" dirty="0">
                        <a:solidFill>
                          <a:srgbClr val="FFFF00"/>
                        </a:solidFill>
                        <a:effectLst/>
                        <a:latin typeface="+mj-lt"/>
                        <a:ea typeface="Calibri" panose="020F0502020204030204" pitchFamily="34" charset="0"/>
                        <a:cs typeface="Times New Roman" panose="02020603050405020304" pitchFamily="18" charset="0"/>
                      </a:endParaRPr>
                    </a:p>
                  </a:txBody>
                  <a:tcPr marL="42545" marR="42545"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15000"/>
                        </a:lnSpc>
                        <a:spcBef>
                          <a:spcPts val="0"/>
                        </a:spcBef>
                        <a:spcAft>
                          <a:spcPts val="100"/>
                        </a:spcAft>
                      </a:pPr>
                      <a:r>
                        <a:rPr lang="en-US" sz="1500" b="1" dirty="0">
                          <a:solidFill>
                            <a:srgbClr val="FFFF00"/>
                          </a:solidFill>
                          <a:effectLst/>
                          <a:latin typeface="+mj-lt"/>
                          <a:ea typeface="Calibri" panose="020F0502020204030204" pitchFamily="34" charset="0"/>
                          <a:cs typeface="Verdana" panose="020B0604030504040204" pitchFamily="34" charset="0"/>
                        </a:rPr>
                        <a:t>Retransplant</a:t>
                      </a:r>
                      <a:endParaRPr lang="en-US" sz="1500" dirty="0">
                        <a:solidFill>
                          <a:srgbClr val="FFFF00"/>
                        </a:solidFill>
                        <a:effectLst/>
                        <a:latin typeface="+mj-lt"/>
                        <a:ea typeface="Calibri" panose="020F0502020204030204" pitchFamily="34" charset="0"/>
                        <a:cs typeface="Times New Roman" panose="02020603050405020304" pitchFamily="18" charset="0"/>
                      </a:endParaRPr>
                    </a:p>
                    <a:p>
                      <a:pPr marL="0" marR="0" algn="ctr">
                        <a:lnSpc>
                          <a:spcPct val="115000"/>
                        </a:lnSpc>
                        <a:spcBef>
                          <a:spcPts val="0"/>
                        </a:spcBef>
                        <a:spcAft>
                          <a:spcPts val="100"/>
                        </a:spcAft>
                      </a:pPr>
                      <a:r>
                        <a:rPr lang="en-US" sz="1500" b="1" dirty="0">
                          <a:solidFill>
                            <a:srgbClr val="FFFF00"/>
                          </a:solidFill>
                          <a:effectLst/>
                          <a:latin typeface="+mj-lt"/>
                          <a:ea typeface="Calibri" panose="020F0502020204030204" pitchFamily="34" charset="0"/>
                          <a:cs typeface="Verdana" panose="020B0604030504040204" pitchFamily="34" charset="0"/>
                        </a:rPr>
                        <a:t>(N = 820)</a:t>
                      </a:r>
                      <a:endParaRPr lang="en-US" sz="1500" dirty="0">
                        <a:solidFill>
                          <a:srgbClr val="FFFF00"/>
                        </a:solidFill>
                        <a:effectLst/>
                        <a:latin typeface="+mj-lt"/>
                        <a:ea typeface="Calibri" panose="020F0502020204030204" pitchFamily="34" charset="0"/>
                        <a:cs typeface="Times New Roman" panose="02020603050405020304" pitchFamily="18" charset="0"/>
                      </a:endParaRPr>
                    </a:p>
                  </a:txBody>
                  <a:tcPr marL="42545" marR="42545" marT="0" marB="0" anchor="ctr">
                    <a:lnT w="28575" cap="flat" cmpd="sng" algn="ctr">
                      <a:solidFill>
                        <a:schemeClr val="tx1"/>
                      </a:solidFill>
                      <a:prstDash val="solid"/>
                      <a:round/>
                      <a:headEnd type="none" w="med" len="med"/>
                      <a:tailEnd type="none" w="med" len="med"/>
                    </a:lnT>
                    <a:solidFill>
                      <a:schemeClr val="bg2"/>
                    </a:solidFill>
                  </a:tcPr>
                </a:tc>
                <a:tc>
                  <a:txBody>
                    <a:bodyPr/>
                    <a:lstStyle/>
                    <a:p>
                      <a:pPr algn="ctr"/>
                      <a:r>
                        <a:rPr lang="en-US" sz="1500" dirty="0" smtClean="0">
                          <a:solidFill>
                            <a:srgbClr val="FFFF00"/>
                          </a:solidFill>
                        </a:rPr>
                        <a:t>p-value</a:t>
                      </a:r>
                      <a:endParaRPr lang="en-US" sz="1500" dirty="0">
                        <a:solidFill>
                          <a:srgbClr val="FFFF00"/>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2"/>
                    </a:solidFill>
                  </a:tcPr>
                </a:tc>
              </a:tr>
              <a:tr h="329184">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300" b="1" kern="1200" dirty="0" smtClean="0">
                          <a:solidFill>
                            <a:schemeClr val="tx1"/>
                          </a:solidFill>
                          <a:latin typeface="+mn-lt"/>
                          <a:ea typeface="+mn-ea"/>
                          <a:cs typeface="Times New Roman"/>
                        </a:rPr>
                        <a:t>Recipient/donor gender (% male)</a:t>
                      </a:r>
                    </a:p>
                  </a:txBody>
                  <a:tcPr marL="45720" marR="4572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Arial (body)"/>
                          <a:ea typeface="Calibri" panose="020F0502020204030204" pitchFamily="34" charset="0"/>
                          <a:cs typeface="Verdana" panose="020B0604030504040204" pitchFamily="34" charset="0"/>
                        </a:rPr>
                        <a:t>76.0%/ 69.1%</a:t>
                      </a:r>
                      <a:endParaRPr lang="en-US" sz="1300" b="1">
                        <a:solidFill>
                          <a:schemeClr val="tx1"/>
                        </a:solidFill>
                        <a:effectLst/>
                        <a:latin typeface="Arial (body)"/>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Arial (body)"/>
                          <a:ea typeface="Calibri" panose="020F0502020204030204" pitchFamily="34" charset="0"/>
                          <a:cs typeface="Verdana" panose="020B0604030504040204" pitchFamily="34" charset="0"/>
                        </a:rPr>
                        <a:t>67.4%/ 63.3%</a:t>
                      </a:r>
                      <a:endParaRPr lang="en-US" sz="1300" b="1">
                        <a:solidFill>
                          <a:schemeClr val="tx1"/>
                        </a:solidFill>
                        <a:effectLst/>
                        <a:latin typeface="Arial (body)"/>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Arial (body)"/>
                          <a:ea typeface="Calibri" panose="020F0502020204030204" pitchFamily="34" charset="0"/>
                          <a:cs typeface="Verdana" panose="020B0604030504040204" pitchFamily="34" charset="0"/>
                        </a:rPr>
                        <a:t>&lt;0.0001/ 0.0004</a:t>
                      </a:r>
                      <a:endParaRPr lang="en-US" sz="1300" b="1">
                        <a:solidFill>
                          <a:schemeClr val="tx1"/>
                        </a:solidFill>
                        <a:effectLst/>
                        <a:latin typeface="Arial (body)"/>
                        <a:ea typeface="Calibri" panose="020F0502020204030204" pitchFamily="34" charset="0"/>
                        <a:cs typeface="Times New Roman" panose="02020603050405020304" pitchFamily="18" charset="0"/>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29184">
                <a:tc>
                  <a:txBody>
                    <a:bodyPr/>
                    <a:lstStyle/>
                    <a:p>
                      <a:pPr algn="l"/>
                      <a:r>
                        <a:rPr lang="en-US" sz="1300" b="1" dirty="0" smtClean="0">
                          <a:solidFill>
                            <a:schemeClr val="tx1"/>
                          </a:solidFill>
                          <a:latin typeface="+mn-lt"/>
                        </a:rPr>
                        <a:t>Male recipient/</a:t>
                      </a:r>
                      <a:r>
                        <a:rPr lang="en-US" sz="1300" b="1" baseline="0" dirty="0" smtClean="0">
                          <a:solidFill>
                            <a:schemeClr val="tx1"/>
                          </a:solidFill>
                          <a:latin typeface="+mn-lt"/>
                        </a:rPr>
                        <a:t> female donor</a:t>
                      </a:r>
                      <a:endParaRPr lang="en-US" sz="1300" b="1" dirty="0">
                        <a:solidFill>
                          <a:schemeClr val="tx1"/>
                        </a:solidFill>
                        <a:latin typeface="+mn-lt"/>
                      </a:endParaRPr>
                    </a:p>
                  </a:txBody>
                  <a:tcPr marL="45720" marR="4572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Arial (body)"/>
                          <a:ea typeface="Calibri" panose="020F0502020204030204" pitchFamily="34" charset="0"/>
                          <a:cs typeface="Verdana" panose="020B0604030504040204" pitchFamily="34" charset="0"/>
                        </a:rPr>
                        <a:t>16.8%</a:t>
                      </a:r>
                      <a:endParaRPr lang="en-US" sz="1300" b="1">
                        <a:solidFill>
                          <a:schemeClr val="tx1"/>
                        </a:solidFill>
                        <a:effectLst/>
                        <a:latin typeface="Arial (body)"/>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Arial (body)"/>
                          <a:ea typeface="Calibri" panose="020F0502020204030204" pitchFamily="34" charset="0"/>
                          <a:cs typeface="Verdana" panose="020B0604030504040204" pitchFamily="34" charset="0"/>
                        </a:rPr>
                        <a:t>16.4%</a:t>
                      </a:r>
                      <a:endParaRPr lang="en-US" sz="1300" b="1">
                        <a:solidFill>
                          <a:schemeClr val="tx1"/>
                        </a:solidFill>
                        <a:effectLst/>
                        <a:latin typeface="Arial (body)"/>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Arial (body)"/>
                          <a:ea typeface="Calibri" panose="020F0502020204030204" pitchFamily="34" charset="0"/>
                          <a:cs typeface="Verdana" panose="020B0604030504040204" pitchFamily="34" charset="0"/>
                        </a:rPr>
                        <a:t>0.7909</a:t>
                      </a:r>
                      <a:endParaRPr lang="en-US" sz="1300" b="1">
                        <a:solidFill>
                          <a:schemeClr val="tx1"/>
                        </a:solidFill>
                        <a:effectLst/>
                        <a:latin typeface="Arial (body)"/>
                        <a:ea typeface="Calibri" panose="020F0502020204030204" pitchFamily="34" charset="0"/>
                        <a:cs typeface="Times New Roman" panose="02020603050405020304" pitchFamily="18" charset="0"/>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29184">
                <a:tc>
                  <a:txBody>
                    <a:bodyPr/>
                    <a:lstStyle/>
                    <a:p>
                      <a:pPr algn="l"/>
                      <a:r>
                        <a:rPr lang="en-US" sz="1300" b="1" dirty="0" smtClean="0">
                          <a:solidFill>
                            <a:schemeClr val="tx1"/>
                          </a:solidFill>
                          <a:latin typeface="+mn-lt"/>
                        </a:rPr>
                        <a:t>Female recipient/</a:t>
                      </a:r>
                      <a:r>
                        <a:rPr lang="en-US" sz="1300" b="1" baseline="0" dirty="0" smtClean="0">
                          <a:solidFill>
                            <a:schemeClr val="tx1"/>
                          </a:solidFill>
                          <a:latin typeface="+mn-lt"/>
                        </a:rPr>
                        <a:t> male donor</a:t>
                      </a:r>
                      <a:endParaRPr lang="en-US" sz="1300" b="1" dirty="0">
                        <a:solidFill>
                          <a:schemeClr val="tx1"/>
                        </a:solidFill>
                        <a:latin typeface="+mn-lt"/>
                      </a:endParaRPr>
                    </a:p>
                  </a:txBody>
                  <a:tcPr marL="45720" marR="4572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Arial (body)"/>
                          <a:ea typeface="Calibri" panose="020F0502020204030204" pitchFamily="34" charset="0"/>
                          <a:cs typeface="Verdana" panose="020B0604030504040204" pitchFamily="34" charset="0"/>
                        </a:rPr>
                        <a:t>9.9%</a:t>
                      </a:r>
                      <a:endParaRPr lang="en-US" sz="1300" b="1">
                        <a:solidFill>
                          <a:schemeClr val="tx1"/>
                        </a:solidFill>
                        <a:effectLst/>
                        <a:latin typeface="Arial (body)"/>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Arial (body)"/>
                          <a:ea typeface="Calibri" panose="020F0502020204030204" pitchFamily="34" charset="0"/>
                          <a:cs typeface="Verdana" panose="020B0604030504040204" pitchFamily="34" charset="0"/>
                        </a:rPr>
                        <a:t>12.6%</a:t>
                      </a:r>
                      <a:endParaRPr lang="en-US" sz="1300" b="1">
                        <a:solidFill>
                          <a:schemeClr val="tx1"/>
                        </a:solidFill>
                        <a:effectLst/>
                        <a:latin typeface="Arial (body)"/>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Arial (body)"/>
                          <a:ea typeface="Calibri" panose="020F0502020204030204" pitchFamily="34" charset="0"/>
                          <a:cs typeface="Verdana" panose="020B0604030504040204" pitchFamily="34" charset="0"/>
                        </a:rPr>
                        <a:t>0.011</a:t>
                      </a:r>
                      <a:endParaRPr lang="en-US" sz="1300" b="1">
                        <a:solidFill>
                          <a:schemeClr val="tx1"/>
                        </a:solidFill>
                        <a:effectLst/>
                        <a:latin typeface="Arial (body)"/>
                        <a:ea typeface="Calibri" panose="020F0502020204030204" pitchFamily="34" charset="0"/>
                        <a:cs typeface="Times New Roman" panose="02020603050405020304" pitchFamily="18" charset="0"/>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29184">
                <a:tc>
                  <a:txBody>
                    <a:bodyPr/>
                    <a:lstStyle/>
                    <a:p>
                      <a:pPr algn="l" rtl="0" fontAlgn="t"/>
                      <a:r>
                        <a:rPr lang="en-US" sz="1300" b="1" dirty="0">
                          <a:solidFill>
                            <a:schemeClr val="tx1"/>
                          </a:solidFill>
                          <a:latin typeface="+mn-lt"/>
                        </a:rPr>
                        <a:t>Recipient/donor diabetes mellitus</a:t>
                      </a:r>
                      <a:endParaRPr lang="en-US"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Arial (body)"/>
                          <a:ea typeface="Calibri" panose="020F0502020204030204" pitchFamily="34" charset="0"/>
                          <a:cs typeface="Verdana" panose="020B0604030504040204" pitchFamily="34" charset="0"/>
                        </a:rPr>
                        <a:t>25.5%/ 3.0%</a:t>
                      </a:r>
                      <a:endParaRPr lang="en-US" sz="1300" b="1">
                        <a:solidFill>
                          <a:schemeClr val="tx1"/>
                        </a:solidFill>
                        <a:effectLst/>
                        <a:latin typeface="Arial (body)"/>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Arial (body)"/>
                          <a:ea typeface="Calibri" panose="020F0502020204030204" pitchFamily="34" charset="0"/>
                          <a:cs typeface="Verdana" panose="020B0604030504040204" pitchFamily="34" charset="0"/>
                        </a:rPr>
                        <a:t>22.7%/ 3.2%</a:t>
                      </a:r>
                      <a:endParaRPr lang="en-US" sz="1300" b="1">
                        <a:solidFill>
                          <a:schemeClr val="tx1"/>
                        </a:solidFill>
                        <a:effectLst/>
                        <a:latin typeface="Arial (body)"/>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Arial (body)"/>
                          <a:ea typeface="Calibri" panose="020F0502020204030204" pitchFamily="34" charset="0"/>
                          <a:cs typeface="Verdana" panose="020B0604030504040204" pitchFamily="34" charset="0"/>
                        </a:rPr>
                        <a:t>0.1325/ 0.7748</a:t>
                      </a:r>
                      <a:endParaRPr lang="en-US" sz="1300" b="1">
                        <a:solidFill>
                          <a:schemeClr val="tx1"/>
                        </a:solidFill>
                        <a:effectLst/>
                        <a:latin typeface="Arial (body)"/>
                        <a:ea typeface="Calibri" panose="020F0502020204030204" pitchFamily="34" charset="0"/>
                        <a:cs typeface="Times New Roman" panose="02020603050405020304" pitchFamily="18" charset="0"/>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29184">
                <a:tc>
                  <a:txBody>
                    <a:bodyPr/>
                    <a:lstStyle/>
                    <a:p>
                      <a:pPr algn="l" rtl="0" fontAlgn="t"/>
                      <a:r>
                        <a:rPr lang="en-US" sz="1300" b="1" dirty="0" smtClean="0">
                          <a:solidFill>
                            <a:schemeClr val="tx1"/>
                          </a:solidFill>
                          <a:latin typeface="+mn-lt"/>
                        </a:rPr>
                        <a:t>Recipient prior history</a:t>
                      </a:r>
                      <a:r>
                        <a:rPr lang="en-US" sz="1300" b="1" baseline="0" dirty="0" smtClean="0">
                          <a:solidFill>
                            <a:schemeClr val="tx1"/>
                          </a:solidFill>
                          <a:latin typeface="+mn-lt"/>
                        </a:rPr>
                        <a:t> of dialysis</a:t>
                      </a:r>
                      <a:endParaRPr lang="en-US" sz="1300" b="1"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Arial (body)"/>
                          <a:ea typeface="Calibri" panose="020F0502020204030204" pitchFamily="34" charset="0"/>
                          <a:cs typeface="Verdana" panose="020B0604030504040204" pitchFamily="34" charset="0"/>
                        </a:rPr>
                        <a:t>3.9%</a:t>
                      </a:r>
                      <a:endParaRPr lang="en-US" sz="1300" b="1">
                        <a:solidFill>
                          <a:schemeClr val="tx1"/>
                        </a:solidFill>
                        <a:effectLst/>
                        <a:latin typeface="Arial (body)"/>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Arial (body)"/>
                          <a:ea typeface="Calibri" panose="020F0502020204030204" pitchFamily="34" charset="0"/>
                          <a:cs typeface="Verdana" panose="020B0604030504040204" pitchFamily="34" charset="0"/>
                        </a:rPr>
                        <a:t>15.6%</a:t>
                      </a:r>
                      <a:endParaRPr lang="en-US" sz="1300" b="1">
                        <a:solidFill>
                          <a:schemeClr val="tx1"/>
                        </a:solidFill>
                        <a:effectLst/>
                        <a:latin typeface="Arial (body)"/>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Arial (body)"/>
                          <a:ea typeface="Calibri" panose="020F0502020204030204" pitchFamily="34" charset="0"/>
                          <a:cs typeface="Verdana" panose="020B0604030504040204" pitchFamily="34" charset="0"/>
                        </a:rPr>
                        <a:t>&lt;0.0001</a:t>
                      </a:r>
                      <a:endParaRPr lang="en-US" sz="1300" b="1">
                        <a:solidFill>
                          <a:schemeClr val="tx1"/>
                        </a:solidFill>
                        <a:effectLst/>
                        <a:latin typeface="Arial (body)"/>
                        <a:ea typeface="Calibri" panose="020F0502020204030204" pitchFamily="34" charset="0"/>
                        <a:cs typeface="Times New Roman" panose="02020603050405020304" pitchFamily="18" charset="0"/>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29184">
                <a:tc>
                  <a:txBody>
                    <a:bodyPr/>
                    <a:lstStyle/>
                    <a:p>
                      <a:pPr algn="l" rtl="0" fontAlgn="t"/>
                      <a:r>
                        <a:rPr lang="en-US" sz="1300" b="1" dirty="0">
                          <a:solidFill>
                            <a:schemeClr val="tx1"/>
                          </a:solidFill>
                          <a:latin typeface="+mn-lt"/>
                        </a:rPr>
                        <a:t>Recipient </a:t>
                      </a:r>
                      <a:r>
                        <a:rPr lang="en-US" sz="1300" b="1" dirty="0" err="1">
                          <a:solidFill>
                            <a:schemeClr val="tx1"/>
                          </a:solidFill>
                          <a:latin typeface="+mn-lt"/>
                        </a:rPr>
                        <a:t>amiodarone</a:t>
                      </a:r>
                      <a:r>
                        <a:rPr lang="en-US" sz="1300" b="1" dirty="0">
                          <a:solidFill>
                            <a:schemeClr val="tx1"/>
                          </a:solidFill>
                          <a:latin typeface="+mn-lt"/>
                        </a:rPr>
                        <a:t> </a:t>
                      </a:r>
                      <a:r>
                        <a:rPr lang="en-US" sz="1300" b="1" dirty="0" smtClean="0">
                          <a:solidFill>
                            <a:schemeClr val="tx1"/>
                          </a:solidFill>
                          <a:latin typeface="+mn-lt"/>
                        </a:rPr>
                        <a:t>use</a:t>
                      </a:r>
                      <a:endParaRPr lang="en-US"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Arial (body)"/>
                          <a:ea typeface="Calibri" panose="020F0502020204030204" pitchFamily="34" charset="0"/>
                          <a:cs typeface="Verdana" panose="020B0604030504040204" pitchFamily="34" charset="0"/>
                        </a:rPr>
                        <a:t>31.6%</a:t>
                      </a:r>
                      <a:endParaRPr lang="en-US" sz="1300" b="1">
                        <a:solidFill>
                          <a:schemeClr val="tx1"/>
                        </a:solidFill>
                        <a:effectLst/>
                        <a:latin typeface="Arial (body)"/>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Arial (body)"/>
                          <a:ea typeface="Calibri" panose="020F0502020204030204" pitchFamily="34" charset="0"/>
                          <a:cs typeface="Verdana" panose="020B0604030504040204" pitchFamily="34" charset="0"/>
                        </a:rPr>
                        <a:t>10.1%</a:t>
                      </a:r>
                      <a:endParaRPr lang="en-US" sz="1300" b="1">
                        <a:solidFill>
                          <a:schemeClr val="tx1"/>
                        </a:solidFill>
                        <a:effectLst/>
                        <a:latin typeface="Arial (body)"/>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Arial (body)"/>
                          <a:ea typeface="Calibri" panose="020F0502020204030204" pitchFamily="34" charset="0"/>
                          <a:cs typeface="Verdana" panose="020B0604030504040204" pitchFamily="34" charset="0"/>
                        </a:rPr>
                        <a:t>&lt;0.0001</a:t>
                      </a:r>
                      <a:endParaRPr lang="en-US" sz="1300" b="1">
                        <a:solidFill>
                          <a:schemeClr val="tx1"/>
                        </a:solidFill>
                        <a:effectLst/>
                        <a:latin typeface="Arial (body)"/>
                        <a:ea typeface="Calibri" panose="020F0502020204030204" pitchFamily="34" charset="0"/>
                        <a:cs typeface="Times New Roman" panose="02020603050405020304" pitchFamily="18" charset="0"/>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29184">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300" b="1" dirty="0" smtClean="0">
                          <a:solidFill>
                            <a:schemeClr val="tx1"/>
                          </a:solidFill>
                          <a:latin typeface="+mn-lt"/>
                        </a:rPr>
                        <a:t>Donor cigarette history</a:t>
                      </a:r>
                      <a:endParaRPr lang="en-US" sz="1300" dirty="0" smtClean="0">
                        <a:solidFill>
                          <a:schemeClr val="tx1"/>
                        </a:solidFill>
                        <a:latin typeface="+mn-lt"/>
                      </a:endParaRPr>
                    </a:p>
                  </a:txBody>
                  <a:tcPr marL="45720" marR="4572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Arial (body)"/>
                          <a:ea typeface="Calibri" panose="020F0502020204030204" pitchFamily="34" charset="0"/>
                          <a:cs typeface="Verdana" panose="020B0604030504040204" pitchFamily="34" charset="0"/>
                        </a:rPr>
                        <a:t>18.6%</a:t>
                      </a:r>
                      <a:endParaRPr lang="en-US" sz="1300" b="1">
                        <a:solidFill>
                          <a:schemeClr val="tx1"/>
                        </a:solidFill>
                        <a:effectLst/>
                        <a:latin typeface="Arial (body)"/>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Arial (body)"/>
                          <a:ea typeface="Calibri" panose="020F0502020204030204" pitchFamily="34" charset="0"/>
                          <a:cs typeface="Verdana" panose="020B0604030504040204" pitchFamily="34" charset="0"/>
                        </a:rPr>
                        <a:t>16.9%</a:t>
                      </a:r>
                      <a:endParaRPr lang="en-US" sz="1300" b="1">
                        <a:solidFill>
                          <a:schemeClr val="tx1"/>
                        </a:solidFill>
                        <a:effectLst/>
                        <a:latin typeface="Arial (body)"/>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Arial (body)"/>
                          <a:ea typeface="Calibri" panose="020F0502020204030204" pitchFamily="34" charset="0"/>
                          <a:cs typeface="Verdana" panose="020B0604030504040204" pitchFamily="34" charset="0"/>
                        </a:rPr>
                        <a:t>0.3123</a:t>
                      </a:r>
                      <a:endParaRPr lang="en-US" sz="1300" b="1">
                        <a:solidFill>
                          <a:schemeClr val="tx1"/>
                        </a:solidFill>
                        <a:effectLst/>
                        <a:latin typeface="Arial (body)"/>
                        <a:ea typeface="Calibri" panose="020F0502020204030204" pitchFamily="34" charset="0"/>
                        <a:cs typeface="Times New Roman" panose="02020603050405020304" pitchFamily="18" charset="0"/>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29184">
                <a:tc>
                  <a:txBody>
                    <a:bodyPr/>
                    <a:lstStyle/>
                    <a:p>
                      <a:pPr algn="l" rtl="0" fontAlgn="t"/>
                      <a:r>
                        <a:rPr lang="en-US" sz="1300" b="1" dirty="0">
                          <a:solidFill>
                            <a:schemeClr val="tx1"/>
                          </a:solidFill>
                          <a:latin typeface="+mn-lt"/>
                        </a:rPr>
                        <a:t>Recipient/donor hypertension</a:t>
                      </a:r>
                      <a:endParaRPr lang="en-US"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Arial (body)"/>
                          <a:ea typeface="Calibri" panose="020F0502020204030204" pitchFamily="34" charset="0"/>
                          <a:cs typeface="Verdana" panose="020B0604030504040204" pitchFamily="34" charset="0"/>
                        </a:rPr>
                        <a:t>46.1%/ 14.1%</a:t>
                      </a:r>
                      <a:endParaRPr lang="en-US" sz="1300" b="1">
                        <a:solidFill>
                          <a:schemeClr val="tx1"/>
                        </a:solidFill>
                        <a:effectLst/>
                        <a:latin typeface="Arial (body)"/>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Arial (body)"/>
                          <a:ea typeface="Calibri" panose="020F0502020204030204" pitchFamily="34" charset="0"/>
                          <a:cs typeface="Verdana" panose="020B0604030504040204" pitchFamily="34" charset="0"/>
                        </a:rPr>
                        <a:t>57.2%/ 11.7%</a:t>
                      </a:r>
                      <a:endParaRPr lang="en-US" sz="1300" b="1">
                        <a:solidFill>
                          <a:schemeClr val="tx1"/>
                        </a:solidFill>
                        <a:effectLst/>
                        <a:latin typeface="Arial (body)"/>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Arial (body)"/>
                          <a:ea typeface="Calibri" panose="020F0502020204030204" pitchFamily="34" charset="0"/>
                          <a:cs typeface="Verdana" panose="020B0604030504040204" pitchFamily="34" charset="0"/>
                        </a:rPr>
                        <a:t>&lt;0.0001/ 0.1122</a:t>
                      </a:r>
                      <a:endParaRPr lang="en-US" sz="1300" b="1">
                        <a:solidFill>
                          <a:schemeClr val="tx1"/>
                        </a:solidFill>
                        <a:effectLst/>
                        <a:latin typeface="Arial (body)"/>
                        <a:ea typeface="Calibri" panose="020F0502020204030204" pitchFamily="34" charset="0"/>
                        <a:cs typeface="Times New Roman" panose="02020603050405020304" pitchFamily="18" charset="0"/>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29184">
                <a:tc>
                  <a:txBody>
                    <a:bodyPr/>
                    <a:lstStyle/>
                    <a:p>
                      <a:pPr algn="l" rtl="0" fontAlgn="t"/>
                      <a:r>
                        <a:rPr lang="en-US" sz="1300" b="1" dirty="0">
                          <a:solidFill>
                            <a:schemeClr val="tx1"/>
                          </a:solidFill>
                          <a:latin typeface="+mn-lt"/>
                          <a:cs typeface="Times New Roman"/>
                        </a:rPr>
                        <a:t>Recipient Peripheral Vascular Disease</a:t>
                      </a:r>
                      <a:endParaRPr lang="en-US"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Arial (body)"/>
                          <a:ea typeface="Calibri" panose="020F0502020204030204" pitchFamily="34" charset="0"/>
                          <a:cs typeface="Verdana" panose="020B0604030504040204" pitchFamily="34" charset="0"/>
                        </a:rPr>
                        <a:t>3.0%</a:t>
                      </a:r>
                      <a:endParaRPr lang="en-US" sz="1300" b="1">
                        <a:solidFill>
                          <a:schemeClr val="tx1"/>
                        </a:solidFill>
                        <a:effectLst/>
                        <a:latin typeface="Arial (body)"/>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Arial (body)"/>
                          <a:ea typeface="Calibri" panose="020F0502020204030204" pitchFamily="34" charset="0"/>
                          <a:cs typeface="Verdana" panose="020B0604030504040204" pitchFamily="34" charset="0"/>
                        </a:rPr>
                        <a:t>2.5%</a:t>
                      </a:r>
                      <a:endParaRPr lang="en-US" sz="1300" b="1">
                        <a:solidFill>
                          <a:schemeClr val="tx1"/>
                        </a:solidFill>
                        <a:effectLst/>
                        <a:latin typeface="Arial (body)"/>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Arial (body)"/>
                          <a:ea typeface="Calibri" panose="020F0502020204030204" pitchFamily="34" charset="0"/>
                          <a:cs typeface="Verdana" panose="020B0604030504040204" pitchFamily="34" charset="0"/>
                        </a:rPr>
                        <a:t>0.5455</a:t>
                      </a:r>
                      <a:endParaRPr lang="en-US" sz="1300" b="1">
                        <a:solidFill>
                          <a:schemeClr val="tx1"/>
                        </a:solidFill>
                        <a:effectLst/>
                        <a:latin typeface="Arial (body)"/>
                        <a:ea typeface="Calibri" panose="020F0502020204030204" pitchFamily="34" charset="0"/>
                        <a:cs typeface="Times New Roman" panose="02020603050405020304" pitchFamily="18" charset="0"/>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29184">
                <a:tc>
                  <a:txBody>
                    <a:bodyPr/>
                    <a:lstStyle/>
                    <a:p>
                      <a:pPr algn="l" rtl="0" fontAlgn="t"/>
                      <a:r>
                        <a:rPr lang="en-US" sz="1300" b="1" dirty="0">
                          <a:solidFill>
                            <a:schemeClr val="tx1"/>
                          </a:solidFill>
                          <a:latin typeface="+mn-lt"/>
                          <a:cs typeface="Times New Roman"/>
                        </a:rPr>
                        <a:t>Recipient previous malignancy</a:t>
                      </a:r>
                      <a:endParaRPr lang="en-US"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Arial (body)"/>
                          <a:ea typeface="Calibri" panose="020F0502020204030204" pitchFamily="34" charset="0"/>
                          <a:cs typeface="Verdana" panose="020B0604030504040204" pitchFamily="34" charset="0"/>
                        </a:rPr>
                        <a:t>6.7%</a:t>
                      </a:r>
                      <a:endParaRPr lang="en-US" sz="1300" b="1">
                        <a:solidFill>
                          <a:schemeClr val="tx1"/>
                        </a:solidFill>
                        <a:effectLst/>
                        <a:latin typeface="Arial (body)"/>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Arial (body)"/>
                          <a:ea typeface="Calibri" panose="020F0502020204030204" pitchFamily="34" charset="0"/>
                          <a:cs typeface="Verdana" panose="020B0604030504040204" pitchFamily="34" charset="0"/>
                        </a:rPr>
                        <a:t>10.4%</a:t>
                      </a:r>
                      <a:endParaRPr lang="en-US" sz="1300" b="1">
                        <a:solidFill>
                          <a:schemeClr val="tx1"/>
                        </a:solidFill>
                        <a:effectLst/>
                        <a:latin typeface="Arial (body)"/>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Arial (body)"/>
                          <a:ea typeface="Calibri" panose="020F0502020204030204" pitchFamily="34" charset="0"/>
                          <a:cs typeface="Verdana" panose="020B0604030504040204" pitchFamily="34" charset="0"/>
                        </a:rPr>
                        <a:t>0.0006</a:t>
                      </a:r>
                      <a:endParaRPr lang="en-US" sz="1300" b="1">
                        <a:solidFill>
                          <a:schemeClr val="tx1"/>
                        </a:solidFill>
                        <a:effectLst/>
                        <a:latin typeface="Arial (body)"/>
                        <a:ea typeface="Calibri" panose="020F0502020204030204" pitchFamily="34" charset="0"/>
                        <a:cs typeface="Times New Roman" panose="02020603050405020304" pitchFamily="18" charset="0"/>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29184">
                <a:tc>
                  <a:txBody>
                    <a:bodyPr/>
                    <a:lstStyle/>
                    <a:p>
                      <a:pPr algn="l" rtl="0" fontAlgn="t"/>
                      <a:r>
                        <a:rPr lang="en-US" sz="1300" b="1" dirty="0">
                          <a:solidFill>
                            <a:schemeClr val="tx1"/>
                          </a:solidFill>
                          <a:latin typeface="+mn-lt"/>
                        </a:rPr>
                        <a:t>Recipient COPD</a:t>
                      </a:r>
                      <a:endParaRPr lang="en-US"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Arial (body)"/>
                          <a:ea typeface="Calibri" panose="020F0502020204030204" pitchFamily="34" charset="0"/>
                          <a:cs typeface="Verdana" panose="020B0604030504040204" pitchFamily="34" charset="0"/>
                        </a:rPr>
                        <a:t>4.6%</a:t>
                      </a:r>
                      <a:endParaRPr lang="en-US" sz="1300" b="1">
                        <a:solidFill>
                          <a:schemeClr val="tx1"/>
                        </a:solidFill>
                        <a:effectLst/>
                        <a:latin typeface="Arial (body)"/>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Arial (body)"/>
                          <a:ea typeface="Calibri" panose="020F0502020204030204" pitchFamily="34" charset="0"/>
                          <a:cs typeface="Verdana" panose="020B0604030504040204" pitchFamily="34" charset="0"/>
                        </a:rPr>
                        <a:t>1.4%</a:t>
                      </a:r>
                      <a:endParaRPr lang="en-US" sz="1300" b="1">
                        <a:solidFill>
                          <a:schemeClr val="tx1"/>
                        </a:solidFill>
                        <a:effectLst/>
                        <a:latin typeface="Arial (body)"/>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Arial (body)"/>
                          <a:ea typeface="Calibri" panose="020F0502020204030204" pitchFamily="34" charset="0"/>
                          <a:cs typeface="Verdana" panose="020B0604030504040204" pitchFamily="34" charset="0"/>
                        </a:rPr>
                        <a:t>0.0017</a:t>
                      </a:r>
                      <a:endParaRPr lang="en-US" sz="1300" b="1">
                        <a:solidFill>
                          <a:schemeClr val="tx1"/>
                        </a:solidFill>
                        <a:effectLst/>
                        <a:latin typeface="Arial (body)"/>
                        <a:ea typeface="Calibri" panose="020F0502020204030204" pitchFamily="34" charset="0"/>
                        <a:cs typeface="Times New Roman" panose="02020603050405020304" pitchFamily="18" charset="0"/>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29184">
                <a:tc>
                  <a:txBody>
                    <a:bodyPr/>
                    <a:lstStyle/>
                    <a:p>
                      <a:pPr algn="l" rtl="0" fontAlgn="t"/>
                      <a:r>
                        <a:rPr lang="en-US" sz="1300" b="1" dirty="0">
                          <a:solidFill>
                            <a:schemeClr val="tx1"/>
                          </a:solidFill>
                          <a:latin typeface="+mn-lt"/>
                        </a:rPr>
                        <a:t>Ischemic time (hours)</a:t>
                      </a:r>
                      <a:r>
                        <a:rPr lang="en-US" sz="1300" dirty="0">
                          <a:solidFill>
                            <a:schemeClr val="tx1"/>
                          </a:solidFill>
                          <a:latin typeface="+mn-lt"/>
                        </a:rPr>
                        <a:t> </a:t>
                      </a:r>
                      <a:endParaRPr lang="en-US"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100"/>
                        </a:spcAft>
                      </a:pPr>
                      <a:r>
                        <a:rPr lang="en-US" sz="1300" b="1" dirty="0">
                          <a:solidFill>
                            <a:schemeClr val="tx1"/>
                          </a:solidFill>
                          <a:effectLst/>
                          <a:latin typeface="Arial (body)"/>
                          <a:ea typeface="Calibri" panose="020F0502020204030204" pitchFamily="34" charset="0"/>
                          <a:cs typeface="Verdana" panose="020B0604030504040204" pitchFamily="34" charset="0"/>
                        </a:rPr>
                        <a:t>3.3 (1.6 - 5.1)</a:t>
                      </a:r>
                      <a:endParaRPr lang="en-US" sz="1300" b="1" dirty="0">
                        <a:solidFill>
                          <a:schemeClr val="tx1"/>
                        </a:solidFill>
                        <a:effectLst/>
                        <a:latin typeface="Arial (body)"/>
                        <a:ea typeface="Calibri" panose="020F0502020204030204" pitchFamily="34" charset="0"/>
                        <a:cs typeface="Times New Roman" panose="02020603050405020304" pitchFamily="18" charset="0"/>
                      </a:endParaRPr>
                    </a:p>
                  </a:txBody>
                  <a:tcPr marL="42545" marR="42545"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Arial (body)"/>
                          <a:ea typeface="Calibri" panose="020F0502020204030204" pitchFamily="34" charset="0"/>
                          <a:cs typeface="Verdana" panose="020B0604030504040204" pitchFamily="34" charset="0"/>
                        </a:rPr>
                        <a:t>3.4 (1.7 - 5.2)</a:t>
                      </a:r>
                      <a:endParaRPr lang="en-US" sz="1300" b="1">
                        <a:solidFill>
                          <a:schemeClr val="tx1"/>
                        </a:solidFill>
                        <a:effectLst/>
                        <a:latin typeface="Arial (body)"/>
                        <a:ea typeface="Calibri" panose="020F0502020204030204" pitchFamily="34" charset="0"/>
                        <a:cs typeface="Times New Roman" panose="02020603050405020304" pitchFamily="18" charset="0"/>
                      </a:endParaRPr>
                    </a:p>
                  </a:txBody>
                  <a:tcPr marL="42545" marR="42545"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100"/>
                        </a:spcAft>
                      </a:pPr>
                      <a:r>
                        <a:rPr lang="en-US" sz="1300" b="1" dirty="0">
                          <a:solidFill>
                            <a:schemeClr val="tx1"/>
                          </a:solidFill>
                          <a:effectLst/>
                          <a:latin typeface="Arial (body)"/>
                          <a:ea typeface="Calibri" panose="020F0502020204030204" pitchFamily="34" charset="0"/>
                          <a:cs typeface="Verdana" panose="020B0604030504040204" pitchFamily="34" charset="0"/>
                        </a:rPr>
                        <a:t>0.0058</a:t>
                      </a:r>
                      <a:endParaRPr lang="en-US" sz="1300" b="1" dirty="0">
                        <a:solidFill>
                          <a:schemeClr val="tx1"/>
                        </a:solidFill>
                        <a:effectLst/>
                        <a:latin typeface="Arial (body)"/>
                        <a:ea typeface="Calibri" panose="020F0502020204030204" pitchFamily="34" charset="0"/>
                        <a:cs typeface="Times New Roman" panose="02020603050405020304" pitchFamily="18" charset="0"/>
                      </a:endParaRPr>
                    </a:p>
                  </a:txBody>
                  <a:tcPr marL="42545" marR="42545"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2"/>
                    </a:solidFill>
                  </a:tcPr>
                </a:tc>
              </a:tr>
            </a:tbl>
          </a:graphicData>
        </a:graphic>
      </p:graphicFrame>
      <p:sp>
        <p:nvSpPr>
          <p:cNvPr id="14" name="TextBox 13"/>
          <p:cNvSpPr txBox="1"/>
          <p:nvPr/>
        </p:nvSpPr>
        <p:spPr>
          <a:xfrm>
            <a:off x="6096000" y="6332770"/>
            <a:ext cx="1143000" cy="292388"/>
          </a:xfrm>
          <a:prstGeom prst="rect">
            <a:avLst/>
          </a:prstGeom>
          <a:noFill/>
        </p:spPr>
        <p:txBody>
          <a:bodyPr wrap="square" rtlCol="0">
            <a:spAutoFit/>
          </a:bodyPr>
          <a:lstStyle/>
          <a:p>
            <a:pPr algn="ctr"/>
            <a:r>
              <a:rPr lang="en-US" sz="1300" b="1" dirty="0" smtClean="0">
                <a:solidFill>
                  <a:srgbClr val="FFFF00"/>
                </a:solidFill>
              </a:rPr>
              <a:t>(Cont’d)</a:t>
            </a:r>
            <a:endParaRPr lang="en-US" sz="1300" dirty="0" smtClean="0">
              <a:solidFill>
                <a:srgbClr val="FFFF00"/>
              </a:solidFill>
            </a:endParaRPr>
          </a:p>
        </p:txBody>
      </p:sp>
      <p:grpSp>
        <p:nvGrpSpPr>
          <p:cNvPr id="15"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9" name="TextBox 8"/>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extLst>
      <p:ext uri="{BB962C8B-B14F-4D97-AF65-F5344CB8AC3E}">
        <p14:creationId xmlns:p14="http://schemas.microsoft.com/office/powerpoint/2010/main" val="7293785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lstStyle/>
          <a:p>
            <a:r>
              <a:rPr lang="en-US" sz="2600" dirty="0" smtClean="0"/>
              <a:t>Adult Heart Transplants</a:t>
            </a:r>
            <a:r>
              <a:rPr lang="en-US" sz="2800" dirty="0" smtClean="0"/>
              <a:t/>
            </a:r>
            <a:br>
              <a:rPr lang="en-US" sz="2800" dirty="0" smtClean="0"/>
            </a:br>
            <a:r>
              <a:rPr lang="en-US" sz="2400" dirty="0"/>
              <a:t>Donor and Recipient Characteristics by Transplant Type</a:t>
            </a:r>
            <a:br>
              <a:rPr lang="en-US" sz="2400" dirty="0"/>
            </a:br>
            <a:r>
              <a:rPr lang="en-US" sz="2000" dirty="0"/>
              <a:t>(Transplants: January 2006 – June 2013) </a:t>
            </a:r>
          </a:p>
        </p:txBody>
      </p:sp>
      <p:graphicFrame>
        <p:nvGraphicFramePr>
          <p:cNvPr id="8" name="Table 7"/>
          <p:cNvGraphicFramePr>
            <a:graphicFrameLocks noGrp="1"/>
          </p:cNvGraphicFramePr>
          <p:nvPr>
            <p:extLst>
              <p:ext uri="{D42A27DB-BD31-4B8C-83A1-F6EECF244321}">
                <p14:modId xmlns:p14="http://schemas.microsoft.com/office/powerpoint/2010/main" val="1909784511"/>
              </p:ext>
            </p:extLst>
          </p:nvPr>
        </p:nvGraphicFramePr>
        <p:xfrm>
          <a:off x="228600" y="1409407"/>
          <a:ext cx="8375904" cy="4491988"/>
        </p:xfrm>
        <a:graphic>
          <a:graphicData uri="http://schemas.openxmlformats.org/drawingml/2006/table">
            <a:tbl>
              <a:tblPr firstRow="1" bandRow="1">
                <a:tableStyleId>{7DF18680-E054-41AD-8BC1-D1AEF772440D}</a:tableStyleId>
              </a:tblPr>
              <a:tblGrid>
                <a:gridCol w="3657600"/>
                <a:gridCol w="1572768"/>
                <a:gridCol w="1572768"/>
                <a:gridCol w="1572768"/>
              </a:tblGrid>
              <a:tr h="755978">
                <a:tc>
                  <a:txBody>
                    <a:bodyPr/>
                    <a:lstStyle/>
                    <a:p>
                      <a:endParaRPr lang="en-US"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15000"/>
                        </a:lnSpc>
                        <a:spcBef>
                          <a:spcPts val="0"/>
                        </a:spcBef>
                        <a:spcAft>
                          <a:spcPts val="100"/>
                        </a:spcAft>
                      </a:pPr>
                      <a:r>
                        <a:rPr lang="en-US" sz="1500" b="1" dirty="0">
                          <a:solidFill>
                            <a:srgbClr val="FFFF00"/>
                          </a:solidFill>
                          <a:effectLst/>
                          <a:latin typeface="+mj-lt"/>
                          <a:ea typeface="Calibri" panose="020F0502020204030204" pitchFamily="34" charset="0"/>
                          <a:cs typeface="Verdana" panose="020B0604030504040204" pitchFamily="34" charset="0"/>
                        </a:rPr>
                        <a:t>Primary</a:t>
                      </a:r>
                      <a:endParaRPr lang="en-US" sz="1500" dirty="0">
                        <a:solidFill>
                          <a:srgbClr val="FFFF00"/>
                        </a:solidFill>
                        <a:effectLst/>
                        <a:latin typeface="+mj-lt"/>
                        <a:ea typeface="Calibri" panose="020F0502020204030204" pitchFamily="34" charset="0"/>
                        <a:cs typeface="Times New Roman" panose="02020603050405020304" pitchFamily="18" charset="0"/>
                      </a:endParaRPr>
                    </a:p>
                    <a:p>
                      <a:pPr marL="0" marR="0" algn="ctr">
                        <a:lnSpc>
                          <a:spcPct val="115000"/>
                        </a:lnSpc>
                        <a:spcBef>
                          <a:spcPts val="0"/>
                        </a:spcBef>
                        <a:spcAft>
                          <a:spcPts val="100"/>
                        </a:spcAft>
                      </a:pPr>
                      <a:r>
                        <a:rPr lang="en-US" sz="1500" b="1" dirty="0">
                          <a:solidFill>
                            <a:srgbClr val="FFFF00"/>
                          </a:solidFill>
                          <a:effectLst/>
                          <a:latin typeface="+mj-lt"/>
                          <a:ea typeface="Calibri" panose="020F0502020204030204" pitchFamily="34" charset="0"/>
                          <a:cs typeface="Verdana" panose="020B0604030504040204" pitchFamily="34" charset="0"/>
                        </a:rPr>
                        <a:t>(N = 25,474)</a:t>
                      </a:r>
                      <a:endParaRPr lang="en-US" sz="1500" dirty="0">
                        <a:solidFill>
                          <a:srgbClr val="FFFF00"/>
                        </a:solidFill>
                        <a:effectLst/>
                        <a:latin typeface="+mj-lt"/>
                        <a:ea typeface="Calibri" panose="020F0502020204030204" pitchFamily="34" charset="0"/>
                        <a:cs typeface="Times New Roman" panose="02020603050405020304" pitchFamily="18" charset="0"/>
                      </a:endParaRPr>
                    </a:p>
                  </a:txBody>
                  <a:tcPr marL="42545" marR="42545"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15000"/>
                        </a:lnSpc>
                        <a:spcBef>
                          <a:spcPts val="0"/>
                        </a:spcBef>
                        <a:spcAft>
                          <a:spcPts val="100"/>
                        </a:spcAft>
                      </a:pPr>
                      <a:r>
                        <a:rPr lang="en-US" sz="1500" b="1" dirty="0">
                          <a:solidFill>
                            <a:srgbClr val="FFFF00"/>
                          </a:solidFill>
                          <a:effectLst/>
                          <a:latin typeface="+mj-lt"/>
                          <a:ea typeface="Calibri" panose="020F0502020204030204" pitchFamily="34" charset="0"/>
                          <a:cs typeface="Verdana" panose="020B0604030504040204" pitchFamily="34" charset="0"/>
                        </a:rPr>
                        <a:t>Retransplant</a:t>
                      </a:r>
                      <a:endParaRPr lang="en-US" sz="1500" dirty="0">
                        <a:solidFill>
                          <a:srgbClr val="FFFF00"/>
                        </a:solidFill>
                        <a:effectLst/>
                        <a:latin typeface="+mj-lt"/>
                        <a:ea typeface="Calibri" panose="020F0502020204030204" pitchFamily="34" charset="0"/>
                        <a:cs typeface="Times New Roman" panose="02020603050405020304" pitchFamily="18" charset="0"/>
                      </a:endParaRPr>
                    </a:p>
                    <a:p>
                      <a:pPr marL="0" marR="0" algn="ctr">
                        <a:lnSpc>
                          <a:spcPct val="115000"/>
                        </a:lnSpc>
                        <a:spcBef>
                          <a:spcPts val="0"/>
                        </a:spcBef>
                        <a:spcAft>
                          <a:spcPts val="100"/>
                        </a:spcAft>
                      </a:pPr>
                      <a:r>
                        <a:rPr lang="en-US" sz="1500" b="1" dirty="0">
                          <a:solidFill>
                            <a:srgbClr val="FFFF00"/>
                          </a:solidFill>
                          <a:effectLst/>
                          <a:latin typeface="+mj-lt"/>
                          <a:ea typeface="Calibri" panose="020F0502020204030204" pitchFamily="34" charset="0"/>
                          <a:cs typeface="Verdana" panose="020B0604030504040204" pitchFamily="34" charset="0"/>
                        </a:rPr>
                        <a:t>(N = 820)</a:t>
                      </a:r>
                      <a:endParaRPr lang="en-US" sz="1500" dirty="0">
                        <a:solidFill>
                          <a:srgbClr val="FFFF00"/>
                        </a:solidFill>
                        <a:effectLst/>
                        <a:latin typeface="+mj-lt"/>
                        <a:ea typeface="Calibri" panose="020F0502020204030204" pitchFamily="34" charset="0"/>
                        <a:cs typeface="Times New Roman" panose="02020603050405020304" pitchFamily="18" charset="0"/>
                      </a:endParaRPr>
                    </a:p>
                  </a:txBody>
                  <a:tcPr marL="42545" marR="42545" marT="0" marB="0" anchor="ctr">
                    <a:lnT w="28575" cap="flat" cmpd="sng" algn="ctr">
                      <a:solidFill>
                        <a:schemeClr val="tx1"/>
                      </a:solidFill>
                      <a:prstDash val="solid"/>
                      <a:round/>
                      <a:headEnd type="none" w="med" len="med"/>
                      <a:tailEnd type="none" w="med" len="med"/>
                    </a:lnT>
                    <a:solidFill>
                      <a:schemeClr val="bg2"/>
                    </a:solidFill>
                  </a:tcPr>
                </a:tc>
                <a:tc>
                  <a:txBody>
                    <a:bodyPr/>
                    <a:lstStyle/>
                    <a:p>
                      <a:pPr algn="ctr"/>
                      <a:r>
                        <a:rPr lang="en-US" sz="1500" dirty="0" smtClean="0">
                          <a:solidFill>
                            <a:srgbClr val="FFFF00"/>
                          </a:solidFill>
                        </a:rPr>
                        <a:t>p-value</a:t>
                      </a:r>
                      <a:endParaRPr lang="en-US" sz="1500" dirty="0">
                        <a:solidFill>
                          <a:srgbClr val="FFFF00"/>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2"/>
                    </a:solidFill>
                  </a:tcPr>
                </a:tc>
              </a:tr>
              <a:tr h="373601">
                <a:tc>
                  <a:txBody>
                    <a:bodyPr/>
                    <a:lstStyle/>
                    <a:p>
                      <a:pPr marL="0" marR="0" lvl="0" indent="0" algn="l" defTabSz="912813"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300" b="1" i="0" u="none" strike="noStrike" kern="1200" cap="none" normalizeH="0" baseline="0" dirty="0" smtClean="0">
                          <a:ln>
                            <a:noFill/>
                          </a:ln>
                          <a:solidFill>
                            <a:schemeClr val="tx1"/>
                          </a:solidFill>
                          <a:effectLst/>
                          <a:latin typeface="Arial" charset="0"/>
                          <a:ea typeface="+mn-ea"/>
                          <a:cs typeface="+mn-cs"/>
                        </a:rPr>
                        <a:t>Creatinine at time of </a:t>
                      </a:r>
                      <a:r>
                        <a:rPr kumimoji="0" lang="en-US" sz="1300" b="1" i="0" u="none" strike="noStrike" kern="1200" cap="none" normalizeH="0" baseline="0" dirty="0" smtClean="0">
                          <a:ln>
                            <a:noFill/>
                          </a:ln>
                          <a:solidFill>
                            <a:schemeClr val="tx1"/>
                          </a:solidFill>
                          <a:effectLst/>
                          <a:latin typeface="+mn-lt"/>
                          <a:ea typeface="+mn-ea"/>
                          <a:cs typeface="+mn-cs"/>
                        </a:rPr>
                        <a:t>transplant (</a:t>
                      </a:r>
                      <a:r>
                        <a:rPr lang="en-US" sz="1300" b="1" baseline="0" dirty="0" smtClean="0">
                          <a:solidFill>
                            <a:schemeClr val="tx1"/>
                          </a:solidFill>
                          <a:latin typeface="+mn-lt"/>
                        </a:rPr>
                        <a:t>mg/</a:t>
                      </a:r>
                      <a:r>
                        <a:rPr lang="en-US" sz="1300" b="1" baseline="0" dirty="0" err="1" smtClean="0">
                          <a:solidFill>
                            <a:schemeClr val="tx1"/>
                          </a:solidFill>
                          <a:latin typeface="+mn-lt"/>
                        </a:rPr>
                        <a:t>dL</a:t>
                      </a:r>
                      <a:r>
                        <a:rPr lang="en-US" sz="1300" b="1" baseline="0" dirty="0" smtClean="0">
                          <a:solidFill>
                            <a:schemeClr val="tx1"/>
                          </a:solidFill>
                          <a:latin typeface="+mn-lt"/>
                        </a:rPr>
                        <a:t>)</a:t>
                      </a:r>
                      <a:endParaRPr kumimoji="0" lang="en-US" sz="1300" b="1" i="0" u="none" strike="noStrike" kern="1200" cap="none" normalizeH="0" baseline="0" dirty="0" smtClean="0">
                        <a:ln>
                          <a:noFill/>
                        </a:ln>
                        <a:solidFill>
                          <a:schemeClr val="tx1"/>
                        </a:solidFill>
                        <a:effectLst/>
                        <a:latin typeface="+mn-lt"/>
                        <a:ea typeface="+mn-ea"/>
                        <a:cs typeface="+mn-cs"/>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0"/>
                        </a:spcBef>
                        <a:spcAft>
                          <a:spcPts val="100"/>
                        </a:spcAft>
                      </a:pPr>
                      <a:r>
                        <a:rPr lang="en-US" sz="1300" b="1" dirty="0">
                          <a:solidFill>
                            <a:schemeClr val="tx1"/>
                          </a:solidFill>
                          <a:effectLst/>
                          <a:latin typeface="Arial (body)"/>
                          <a:ea typeface="Calibri" panose="020F0502020204030204" pitchFamily="34" charset="0"/>
                          <a:cs typeface="Verdana" panose="020B0604030504040204" pitchFamily="34" charset="0"/>
                        </a:rPr>
                        <a:t>1.2 (0.7 - 2.3)</a:t>
                      </a:r>
                      <a:endParaRPr lang="en-US" sz="1300" b="1" dirty="0">
                        <a:solidFill>
                          <a:schemeClr val="tx1"/>
                        </a:solidFill>
                        <a:effectLst/>
                        <a:latin typeface="Arial (body)"/>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Arial (body)"/>
                          <a:ea typeface="Calibri" panose="020F0502020204030204" pitchFamily="34" charset="0"/>
                          <a:cs typeface="Verdana" panose="020B0604030504040204" pitchFamily="34" charset="0"/>
                        </a:rPr>
                        <a:t>1.5 (0.8 - 3.6)</a:t>
                      </a:r>
                      <a:endParaRPr lang="en-US" sz="1300" b="1">
                        <a:solidFill>
                          <a:schemeClr val="tx1"/>
                        </a:solidFill>
                        <a:effectLst/>
                        <a:latin typeface="Arial (body)"/>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Arial (body)"/>
                          <a:ea typeface="Times New Roman"/>
                          <a:cs typeface="Verdana"/>
                        </a:rPr>
                        <a:t>&lt;0.0001</a:t>
                      </a:r>
                      <a:endParaRPr lang="en-US" sz="1300" b="1">
                        <a:solidFill>
                          <a:schemeClr val="tx1"/>
                        </a:solidFill>
                        <a:latin typeface="Arial (body)"/>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73601">
                <a:tc>
                  <a:txBody>
                    <a:bodyPr/>
                    <a:lstStyle/>
                    <a:p>
                      <a:pPr marL="0" marR="0" lvl="0" indent="0" algn="l" defTabSz="912813"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300" b="1" i="0" u="none" strike="noStrike" kern="1200" cap="none" normalizeH="0" baseline="0" dirty="0" smtClean="0">
                          <a:ln>
                            <a:noFill/>
                          </a:ln>
                          <a:solidFill>
                            <a:schemeClr val="tx1"/>
                          </a:solidFill>
                          <a:effectLst/>
                          <a:latin typeface="Arial" charset="0"/>
                          <a:ea typeface="+mn-ea"/>
                          <a:cs typeface="+mn-cs"/>
                        </a:rPr>
                        <a:t>Pulmonary vascular resistance (Wood units)</a:t>
                      </a: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0"/>
                        </a:spcBef>
                        <a:spcAft>
                          <a:spcPts val="100"/>
                        </a:spcAft>
                      </a:pPr>
                      <a:r>
                        <a:rPr lang="en-US" sz="1300" b="1" dirty="0">
                          <a:solidFill>
                            <a:schemeClr val="tx1"/>
                          </a:solidFill>
                          <a:effectLst/>
                          <a:latin typeface="Arial (body)"/>
                          <a:ea typeface="Calibri" panose="020F0502020204030204" pitchFamily="34" charset="0"/>
                          <a:cs typeface="Verdana" panose="020B0604030504040204" pitchFamily="34" charset="0"/>
                        </a:rPr>
                        <a:t>2.1 (0.4 - 5.5)</a:t>
                      </a:r>
                      <a:endParaRPr lang="en-US" sz="1300" b="1" dirty="0">
                        <a:solidFill>
                          <a:schemeClr val="tx1"/>
                        </a:solidFill>
                        <a:effectLst/>
                        <a:latin typeface="Arial (body)"/>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dirty="0">
                          <a:solidFill>
                            <a:schemeClr val="tx1"/>
                          </a:solidFill>
                          <a:effectLst/>
                          <a:latin typeface="Arial (body)"/>
                          <a:ea typeface="Calibri" panose="020F0502020204030204" pitchFamily="34" charset="0"/>
                          <a:cs typeface="Verdana" panose="020B0604030504040204" pitchFamily="34" charset="0"/>
                        </a:rPr>
                        <a:t>1.3 (0.2 - 4.3)</a:t>
                      </a:r>
                      <a:endParaRPr lang="en-US" sz="1300" b="1" dirty="0">
                        <a:solidFill>
                          <a:schemeClr val="tx1"/>
                        </a:solidFill>
                        <a:effectLst/>
                        <a:latin typeface="Arial (body)"/>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Arial (body)"/>
                          <a:ea typeface="Times New Roman"/>
                          <a:cs typeface="Verdana"/>
                        </a:rPr>
                        <a:t>&lt;0.0001</a:t>
                      </a:r>
                      <a:endParaRPr lang="en-US" sz="1300" b="1" dirty="0">
                        <a:solidFill>
                          <a:schemeClr val="tx1"/>
                        </a:solidFill>
                        <a:latin typeface="Arial (body)"/>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73601">
                <a:tc>
                  <a:txBody>
                    <a:bodyPr/>
                    <a:lstStyle/>
                    <a:p>
                      <a:pPr rtl="0" fontAlgn="t"/>
                      <a:r>
                        <a:rPr lang="en-US" sz="1300" b="1" dirty="0">
                          <a:solidFill>
                            <a:schemeClr val="tx1"/>
                          </a:solidFill>
                        </a:rPr>
                        <a:t>HLA Mismatches</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Arial (body)"/>
                          <a:ea typeface="Calibri" panose="020F0502020204030204" pitchFamily="34" charset="0"/>
                          <a:cs typeface="Verdana" panose="020B0604030504040204" pitchFamily="34" charset="0"/>
                        </a:rPr>
                        <a:t> </a:t>
                      </a:r>
                      <a:endParaRPr lang="en-US" sz="1300" b="1">
                        <a:solidFill>
                          <a:schemeClr val="tx1"/>
                        </a:solidFill>
                        <a:effectLst/>
                        <a:latin typeface="Arial (body)"/>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dirty="0">
                          <a:solidFill>
                            <a:schemeClr val="tx1"/>
                          </a:solidFill>
                          <a:effectLst/>
                          <a:latin typeface="Arial (body)"/>
                          <a:ea typeface="Calibri" panose="020F0502020204030204" pitchFamily="34" charset="0"/>
                          <a:cs typeface="Verdana" panose="020B0604030504040204" pitchFamily="34" charset="0"/>
                        </a:rPr>
                        <a:t> </a:t>
                      </a:r>
                      <a:endParaRPr lang="en-US" sz="1300" b="1" dirty="0">
                        <a:solidFill>
                          <a:schemeClr val="tx1"/>
                        </a:solidFill>
                        <a:effectLst/>
                        <a:latin typeface="Arial (body)"/>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Arial (body)"/>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73601">
                <a:tc>
                  <a:txBody>
                    <a:bodyPr/>
                    <a:lstStyle/>
                    <a:p>
                      <a:pPr rtl="0" fontAlgn="t"/>
                      <a:r>
                        <a:rPr lang="en-US" sz="1300" b="1" dirty="0">
                          <a:solidFill>
                            <a:schemeClr val="tx1"/>
                          </a:solidFill>
                        </a:rPr>
                        <a:t>                     0-2</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Arial (body)"/>
                          <a:ea typeface="Calibri" panose="020F0502020204030204" pitchFamily="34" charset="0"/>
                          <a:cs typeface="Verdana" panose="020B0604030504040204" pitchFamily="34" charset="0"/>
                        </a:rPr>
                        <a:t>3.7%</a:t>
                      </a:r>
                      <a:endParaRPr lang="en-US" sz="1300" b="1">
                        <a:solidFill>
                          <a:schemeClr val="tx1"/>
                        </a:solidFill>
                        <a:effectLst/>
                        <a:latin typeface="Arial (body)"/>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dirty="0">
                          <a:solidFill>
                            <a:schemeClr val="tx1"/>
                          </a:solidFill>
                          <a:effectLst/>
                          <a:latin typeface="Arial (body)"/>
                          <a:ea typeface="Calibri" panose="020F0502020204030204" pitchFamily="34" charset="0"/>
                          <a:cs typeface="Verdana" panose="020B0604030504040204" pitchFamily="34" charset="0"/>
                        </a:rPr>
                        <a:t>5.4%</a:t>
                      </a:r>
                      <a:endParaRPr lang="en-US" sz="1300" b="1" dirty="0">
                        <a:solidFill>
                          <a:schemeClr val="tx1"/>
                        </a:solidFill>
                        <a:effectLst/>
                        <a:latin typeface="Arial (body)"/>
                        <a:ea typeface="Calibri" panose="020F0502020204030204" pitchFamily="34" charset="0"/>
                        <a:cs typeface="Times New Roman" panose="02020603050405020304" pitchFamily="18" charset="0"/>
                      </a:endParaRPr>
                    </a:p>
                  </a:txBody>
                  <a:tcPr marL="42545" marR="42545" marT="0" marB="0" anchor="ctr">
                    <a:solidFill>
                      <a:schemeClr val="bg2"/>
                    </a:solidFill>
                  </a:tcPr>
                </a:tc>
                <a:tc rowSpan="3">
                  <a:txBody>
                    <a:bodyPr/>
                    <a:lstStyle/>
                    <a:p>
                      <a:pPr marL="0" marR="0" algn="ctr">
                        <a:lnSpc>
                          <a:spcPct val="115000"/>
                        </a:lnSpc>
                        <a:spcBef>
                          <a:spcPts val="400"/>
                        </a:spcBef>
                        <a:spcAft>
                          <a:spcPts val="400"/>
                        </a:spcAft>
                      </a:pPr>
                      <a:r>
                        <a:rPr lang="en-US" sz="1300" b="1" kern="1200" dirty="0" smtClean="0">
                          <a:solidFill>
                            <a:schemeClr val="tx1"/>
                          </a:solidFill>
                          <a:latin typeface="Arial (body)"/>
                          <a:ea typeface="+mn-ea"/>
                          <a:cs typeface="+mn-cs"/>
                        </a:rPr>
                        <a:t>0.0629</a:t>
                      </a:r>
                      <a:endParaRPr lang="en-US" sz="1300" b="1" dirty="0">
                        <a:solidFill>
                          <a:schemeClr val="tx1"/>
                        </a:solidFill>
                        <a:latin typeface="Arial (body)"/>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73601">
                <a:tc>
                  <a:txBody>
                    <a:bodyPr/>
                    <a:lstStyle/>
                    <a:p>
                      <a:pPr rtl="0" fontAlgn="t"/>
                      <a:r>
                        <a:rPr lang="en-US" sz="1300" b="1" dirty="0">
                          <a:solidFill>
                            <a:schemeClr val="tx1"/>
                          </a:solidFill>
                        </a:rPr>
                        <a:t>                     3-4</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Arial (body)"/>
                          <a:ea typeface="Calibri" panose="020F0502020204030204" pitchFamily="34" charset="0"/>
                          <a:cs typeface="Verdana" panose="020B0604030504040204" pitchFamily="34" charset="0"/>
                        </a:rPr>
                        <a:t>38.8%</a:t>
                      </a:r>
                      <a:endParaRPr lang="en-US" sz="1300" b="1">
                        <a:solidFill>
                          <a:schemeClr val="tx1"/>
                        </a:solidFill>
                        <a:effectLst/>
                        <a:latin typeface="Arial (body)"/>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dirty="0">
                          <a:solidFill>
                            <a:schemeClr val="tx1"/>
                          </a:solidFill>
                          <a:effectLst/>
                          <a:latin typeface="Arial (body)"/>
                          <a:ea typeface="Calibri" panose="020F0502020204030204" pitchFamily="34" charset="0"/>
                          <a:cs typeface="Verdana" panose="020B0604030504040204" pitchFamily="34" charset="0"/>
                        </a:rPr>
                        <a:t>35.9%</a:t>
                      </a:r>
                      <a:endParaRPr lang="en-US" sz="1300" b="1" dirty="0">
                        <a:solidFill>
                          <a:schemeClr val="tx1"/>
                        </a:solidFill>
                        <a:effectLst/>
                        <a:latin typeface="Arial (body)"/>
                        <a:ea typeface="Calibri" panose="020F0502020204030204" pitchFamily="34" charset="0"/>
                        <a:cs typeface="Times New Roman" panose="02020603050405020304" pitchFamily="18" charset="0"/>
                      </a:endParaRPr>
                    </a:p>
                  </a:txBody>
                  <a:tcPr marL="42545" marR="42545" marT="0" marB="0" anchor="ctr">
                    <a:solidFill>
                      <a:schemeClr val="bg2"/>
                    </a:solid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73601">
                <a:tc>
                  <a:txBody>
                    <a:bodyPr/>
                    <a:lstStyle/>
                    <a:p>
                      <a:pPr rtl="0" fontAlgn="t"/>
                      <a:r>
                        <a:rPr lang="en-US" sz="1300" b="1" dirty="0">
                          <a:solidFill>
                            <a:schemeClr val="tx1"/>
                          </a:solidFill>
                        </a:rPr>
                        <a:t>                     5-6</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Arial (body)"/>
                          <a:ea typeface="Calibri" panose="020F0502020204030204" pitchFamily="34" charset="0"/>
                          <a:cs typeface="Verdana" panose="020B0604030504040204" pitchFamily="34" charset="0"/>
                        </a:rPr>
                        <a:t>57.5%</a:t>
                      </a:r>
                      <a:endParaRPr lang="en-US" sz="1300" b="1">
                        <a:solidFill>
                          <a:schemeClr val="tx1"/>
                        </a:solidFill>
                        <a:effectLst/>
                        <a:latin typeface="Arial (body)"/>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dirty="0">
                          <a:solidFill>
                            <a:schemeClr val="tx1"/>
                          </a:solidFill>
                          <a:effectLst/>
                          <a:latin typeface="Arial (body)"/>
                          <a:ea typeface="Calibri" panose="020F0502020204030204" pitchFamily="34" charset="0"/>
                          <a:cs typeface="Verdana" panose="020B0604030504040204" pitchFamily="34" charset="0"/>
                        </a:rPr>
                        <a:t>58.6%</a:t>
                      </a:r>
                      <a:endParaRPr lang="en-US" sz="1300" b="1" dirty="0">
                        <a:solidFill>
                          <a:schemeClr val="tx1"/>
                        </a:solidFill>
                        <a:effectLst/>
                        <a:latin typeface="Arial (body)"/>
                        <a:ea typeface="Calibri" panose="020F0502020204030204" pitchFamily="34" charset="0"/>
                        <a:cs typeface="Times New Roman" panose="02020603050405020304" pitchFamily="18" charset="0"/>
                      </a:endParaRPr>
                    </a:p>
                  </a:txBody>
                  <a:tcPr marL="42545" marR="42545" marT="0" marB="0" anchor="ctr">
                    <a:solidFill>
                      <a:schemeClr val="bg2"/>
                    </a:solid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2"/>
                    </a:solidFill>
                  </a:tcPr>
                </a:tc>
              </a:tr>
              <a:tr h="373601">
                <a:tc>
                  <a:txBody>
                    <a:bodyPr/>
                    <a:lstStyle/>
                    <a:p>
                      <a:pPr rtl="0" fontAlgn="t"/>
                      <a:r>
                        <a:rPr lang="en-US" sz="1300" b="1" dirty="0">
                          <a:solidFill>
                            <a:schemeClr val="tx1"/>
                          </a:solidFill>
                        </a:rPr>
                        <a:t>Donor cause of death</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Arial (body)"/>
                          <a:ea typeface="Calibri" panose="020F0502020204030204" pitchFamily="34" charset="0"/>
                          <a:cs typeface="Verdana" panose="020B0604030504040204" pitchFamily="34" charset="0"/>
                        </a:rPr>
                        <a:t> </a:t>
                      </a:r>
                      <a:endParaRPr lang="en-US" sz="1300" b="1">
                        <a:solidFill>
                          <a:schemeClr val="tx1"/>
                        </a:solidFill>
                        <a:effectLst/>
                        <a:latin typeface="Arial (body)"/>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Arial (body)"/>
                          <a:ea typeface="Calibri" panose="020F0502020204030204" pitchFamily="34" charset="0"/>
                          <a:cs typeface="Verdana" panose="020B0604030504040204" pitchFamily="34" charset="0"/>
                        </a:rPr>
                        <a:t> </a:t>
                      </a:r>
                      <a:endParaRPr lang="en-US" sz="1300" b="1">
                        <a:solidFill>
                          <a:schemeClr val="tx1"/>
                        </a:solidFill>
                        <a:effectLst/>
                        <a:latin typeface="Arial (body)"/>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Arial (body)"/>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73601">
                <a:tc>
                  <a:txBody>
                    <a:bodyPr/>
                    <a:lstStyle/>
                    <a:p>
                      <a:pPr rtl="0" fontAlgn="t"/>
                      <a:r>
                        <a:rPr lang="en-US" sz="1300" b="1" dirty="0">
                          <a:solidFill>
                            <a:schemeClr val="tx1"/>
                          </a:solidFill>
                        </a:rPr>
                        <a:t>                     Head trauma</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Arial (body)"/>
                          <a:ea typeface="Calibri" panose="020F0502020204030204" pitchFamily="34" charset="0"/>
                          <a:cs typeface="Verdana" panose="020B0604030504040204" pitchFamily="34" charset="0"/>
                        </a:rPr>
                        <a:t>45.2%</a:t>
                      </a:r>
                      <a:endParaRPr lang="en-US" sz="1300" b="1">
                        <a:solidFill>
                          <a:schemeClr val="tx1"/>
                        </a:solidFill>
                        <a:effectLst/>
                        <a:latin typeface="Arial (body)"/>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Arial (body)"/>
                          <a:ea typeface="Calibri" panose="020F0502020204030204" pitchFamily="34" charset="0"/>
                          <a:cs typeface="Verdana" panose="020B0604030504040204" pitchFamily="34" charset="0"/>
                        </a:rPr>
                        <a:t>46.1%</a:t>
                      </a:r>
                      <a:endParaRPr lang="en-US" sz="1300" b="1">
                        <a:solidFill>
                          <a:schemeClr val="tx1"/>
                        </a:solidFill>
                        <a:effectLst/>
                        <a:latin typeface="Arial (body)"/>
                        <a:ea typeface="Calibri" panose="020F0502020204030204" pitchFamily="34" charset="0"/>
                        <a:cs typeface="Times New Roman" panose="02020603050405020304" pitchFamily="18" charset="0"/>
                      </a:endParaRPr>
                    </a:p>
                  </a:txBody>
                  <a:tcPr marL="42545" marR="42545" marT="0" marB="0" anchor="ctr">
                    <a:solidFill>
                      <a:schemeClr val="bg2"/>
                    </a:solidFill>
                  </a:tcPr>
                </a:tc>
                <a:tc rowSpan="3">
                  <a:txBody>
                    <a:bodyPr/>
                    <a:lstStyle/>
                    <a:p>
                      <a:pPr marL="0" marR="0" algn="ctr">
                        <a:lnSpc>
                          <a:spcPct val="115000"/>
                        </a:lnSpc>
                        <a:spcBef>
                          <a:spcPts val="400"/>
                        </a:spcBef>
                        <a:spcAft>
                          <a:spcPts val="400"/>
                        </a:spcAft>
                      </a:pPr>
                      <a:r>
                        <a:rPr lang="en-US" sz="1300" b="1" dirty="0" smtClean="0">
                          <a:solidFill>
                            <a:schemeClr val="tx1"/>
                          </a:solidFill>
                          <a:latin typeface="Arial (body)"/>
                          <a:ea typeface="Times New Roman"/>
                        </a:rPr>
                        <a:t>0.7980</a:t>
                      </a:r>
                      <a:endParaRPr lang="en-US" sz="1300" b="1" dirty="0">
                        <a:solidFill>
                          <a:schemeClr val="tx1"/>
                        </a:solidFill>
                        <a:latin typeface="Arial (body)"/>
                        <a:ea typeface="Times New Roman"/>
                      </a:endParaRPr>
                    </a:p>
                  </a:txBody>
                  <a:tcPr marL="50800" marR="50800"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2"/>
                    </a:solidFill>
                  </a:tcPr>
                </a:tc>
              </a:tr>
              <a:tr h="373601">
                <a:tc>
                  <a:txBody>
                    <a:bodyPr/>
                    <a:lstStyle/>
                    <a:p>
                      <a:pPr rtl="0" fontAlgn="t"/>
                      <a:r>
                        <a:rPr lang="en-US" sz="1300" b="1" dirty="0">
                          <a:solidFill>
                            <a:schemeClr val="tx1"/>
                          </a:solidFill>
                        </a:rPr>
                        <a:t>                     Stroke</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Arial (body)"/>
                          <a:ea typeface="Calibri" panose="020F0502020204030204" pitchFamily="34" charset="0"/>
                          <a:cs typeface="Verdana" panose="020B0604030504040204" pitchFamily="34" charset="0"/>
                        </a:rPr>
                        <a:t>24.5%</a:t>
                      </a:r>
                      <a:endParaRPr lang="en-US" sz="1300" b="1">
                        <a:solidFill>
                          <a:schemeClr val="tx1"/>
                        </a:solidFill>
                        <a:effectLst/>
                        <a:latin typeface="Arial (body)"/>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dirty="0">
                          <a:solidFill>
                            <a:schemeClr val="tx1"/>
                          </a:solidFill>
                          <a:effectLst/>
                          <a:latin typeface="Arial (body)"/>
                          <a:ea typeface="Calibri" panose="020F0502020204030204" pitchFamily="34" charset="0"/>
                          <a:cs typeface="Verdana" panose="020B0604030504040204" pitchFamily="34" charset="0"/>
                        </a:rPr>
                        <a:t>23.4%</a:t>
                      </a:r>
                      <a:endParaRPr lang="en-US" sz="1300" b="1" dirty="0">
                        <a:solidFill>
                          <a:schemeClr val="tx1"/>
                        </a:solidFill>
                        <a:effectLst/>
                        <a:latin typeface="Arial (body)"/>
                        <a:ea typeface="Calibri" panose="020F0502020204030204" pitchFamily="34" charset="0"/>
                        <a:cs typeface="Times New Roman" panose="02020603050405020304" pitchFamily="18" charset="0"/>
                      </a:endParaRPr>
                    </a:p>
                  </a:txBody>
                  <a:tcPr marL="42545" marR="42545" marT="0" marB="0" anchor="ctr">
                    <a:solidFill>
                      <a:schemeClr val="bg2"/>
                    </a:solid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73601">
                <a:tc>
                  <a:txBody>
                    <a:bodyPr/>
                    <a:lstStyle/>
                    <a:p>
                      <a:pPr rtl="0" fontAlgn="t"/>
                      <a:r>
                        <a:rPr lang="en-US" sz="1300" b="1" dirty="0">
                          <a:solidFill>
                            <a:schemeClr val="tx1"/>
                          </a:solidFill>
                        </a:rPr>
                        <a:t>                     Other</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100"/>
                        </a:spcAft>
                      </a:pPr>
                      <a:r>
                        <a:rPr lang="en-US" sz="1300" b="1" dirty="0">
                          <a:solidFill>
                            <a:schemeClr val="tx1"/>
                          </a:solidFill>
                          <a:effectLst/>
                          <a:latin typeface="Arial (body)"/>
                          <a:ea typeface="Calibri" panose="020F0502020204030204" pitchFamily="34" charset="0"/>
                          <a:cs typeface="Verdana" panose="020B0604030504040204" pitchFamily="34" charset="0"/>
                        </a:rPr>
                        <a:t>30.3%</a:t>
                      </a:r>
                      <a:endParaRPr lang="en-US" sz="1300" b="1" dirty="0">
                        <a:solidFill>
                          <a:schemeClr val="tx1"/>
                        </a:solidFill>
                        <a:effectLst/>
                        <a:latin typeface="Arial (body)"/>
                        <a:ea typeface="Calibri" panose="020F0502020204030204" pitchFamily="34" charset="0"/>
                        <a:cs typeface="Times New Roman" panose="02020603050405020304" pitchFamily="18" charset="0"/>
                      </a:endParaRPr>
                    </a:p>
                  </a:txBody>
                  <a:tcPr marL="42545" marR="42545"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100"/>
                        </a:spcAft>
                      </a:pPr>
                      <a:r>
                        <a:rPr lang="en-US" sz="1300" b="1" dirty="0">
                          <a:solidFill>
                            <a:schemeClr val="tx1"/>
                          </a:solidFill>
                          <a:effectLst/>
                          <a:latin typeface="Arial (body)"/>
                          <a:ea typeface="Calibri" panose="020F0502020204030204" pitchFamily="34" charset="0"/>
                          <a:cs typeface="Verdana" panose="020B0604030504040204" pitchFamily="34" charset="0"/>
                        </a:rPr>
                        <a:t>30.5%</a:t>
                      </a:r>
                      <a:endParaRPr lang="en-US" sz="1300" b="1" dirty="0">
                        <a:solidFill>
                          <a:schemeClr val="tx1"/>
                        </a:solidFill>
                        <a:effectLst/>
                        <a:latin typeface="Arial (body)"/>
                        <a:ea typeface="Calibri" panose="020F0502020204030204" pitchFamily="34" charset="0"/>
                        <a:cs typeface="Times New Roman" panose="02020603050405020304" pitchFamily="18" charset="0"/>
                      </a:endParaRPr>
                    </a:p>
                  </a:txBody>
                  <a:tcPr marL="42545" marR="42545" marT="0" marB="0" anchor="ctr">
                    <a:lnB w="28575" cap="flat" cmpd="sng" algn="ctr">
                      <a:solidFill>
                        <a:schemeClr val="tx1"/>
                      </a:solidFill>
                      <a:prstDash val="solid"/>
                      <a:round/>
                      <a:headEnd type="none" w="med" len="med"/>
                      <a:tailEnd type="none" w="med" len="med"/>
                    </a:lnB>
                    <a:solidFill>
                      <a:schemeClr val="bg2"/>
                    </a:solid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2"/>
                    </a:solidFill>
                  </a:tcPr>
                </a:tc>
              </a:tr>
            </a:tbl>
          </a:graphicData>
        </a:graphic>
      </p:graphicFrame>
      <p:sp>
        <p:nvSpPr>
          <p:cNvPr id="9" name="TextBox 8"/>
          <p:cNvSpPr txBox="1"/>
          <p:nvPr/>
        </p:nvSpPr>
        <p:spPr>
          <a:xfrm>
            <a:off x="1219200" y="5901395"/>
            <a:ext cx="7239000" cy="292388"/>
          </a:xfrm>
          <a:prstGeom prst="rect">
            <a:avLst/>
          </a:prstGeom>
          <a:noFill/>
        </p:spPr>
        <p:txBody>
          <a:bodyPr wrap="square" rtlCol="0">
            <a:spAutoFit/>
          </a:bodyPr>
          <a:lstStyle/>
          <a:p>
            <a:pPr algn="ctr"/>
            <a:r>
              <a:rPr lang="en-US" sz="1300" b="1" dirty="0" smtClean="0">
                <a:solidFill>
                  <a:srgbClr val="FFFF00"/>
                </a:solidFill>
              </a:rPr>
              <a:t>Continuous factors are expressed as median (5</a:t>
            </a:r>
            <a:r>
              <a:rPr lang="en-US" sz="1300" b="1" baseline="30000" dirty="0" smtClean="0">
                <a:solidFill>
                  <a:srgbClr val="FFFF00"/>
                </a:solidFill>
              </a:rPr>
              <a:t>th</a:t>
            </a:r>
            <a:r>
              <a:rPr lang="en-US" sz="1300" b="1" dirty="0" smtClean="0">
                <a:solidFill>
                  <a:srgbClr val="FFFF00"/>
                </a:solidFill>
              </a:rPr>
              <a:t>-95</a:t>
            </a:r>
            <a:r>
              <a:rPr lang="en-US" sz="1300" b="1" baseline="30000" dirty="0" smtClean="0">
                <a:solidFill>
                  <a:srgbClr val="FFFF00"/>
                </a:solidFill>
              </a:rPr>
              <a:t>th</a:t>
            </a:r>
            <a:r>
              <a:rPr lang="en-US" sz="1300" b="1" dirty="0" smtClean="0">
                <a:solidFill>
                  <a:srgbClr val="FFFF00"/>
                </a:solidFill>
              </a:rPr>
              <a:t> percentiles) </a:t>
            </a:r>
            <a:endParaRPr lang="en-US" dirty="0"/>
          </a:p>
        </p:txBody>
      </p:sp>
      <p:sp>
        <p:nvSpPr>
          <p:cNvPr id="15" name="TextBox 14"/>
          <p:cNvSpPr txBox="1"/>
          <p:nvPr/>
        </p:nvSpPr>
        <p:spPr>
          <a:xfrm>
            <a:off x="342538" y="5901395"/>
            <a:ext cx="1143000" cy="292388"/>
          </a:xfrm>
          <a:prstGeom prst="rect">
            <a:avLst/>
          </a:prstGeom>
          <a:noFill/>
        </p:spPr>
        <p:txBody>
          <a:bodyPr wrap="square" rtlCol="0">
            <a:spAutoFit/>
          </a:bodyPr>
          <a:lstStyle/>
          <a:p>
            <a:pPr algn="ctr"/>
            <a:r>
              <a:rPr lang="en-US" sz="1300" b="1" dirty="0" smtClean="0">
                <a:solidFill>
                  <a:srgbClr val="FFFF00"/>
                </a:solidFill>
              </a:rPr>
              <a:t>(Cont’d)</a:t>
            </a:r>
            <a:endParaRPr lang="en-US" sz="1300" dirty="0" smtClean="0">
              <a:solidFill>
                <a:srgbClr val="FFFF00"/>
              </a:solidFill>
            </a:endParaRPr>
          </a:p>
        </p:txBody>
      </p:sp>
      <p:grpSp>
        <p:nvGrpSpPr>
          <p:cNvPr id="16" name="Group 15"/>
          <p:cNvGrpSpPr/>
          <p:nvPr/>
        </p:nvGrpSpPr>
        <p:grpSpPr>
          <a:xfrm>
            <a:off x="2" y="6146792"/>
            <a:ext cx="4715932" cy="711201"/>
            <a:chOff x="1" y="6067776"/>
            <a:chExt cx="4952999" cy="790224"/>
          </a:xfrm>
        </p:grpSpPr>
        <p:pic>
          <p:nvPicPr>
            <p:cNvPr id="17" name="Picture 16"/>
            <p:cNvPicPr>
              <a:picLocks noChangeAspect="1"/>
            </p:cNvPicPr>
            <p:nvPr/>
          </p:nvPicPr>
          <p:blipFill>
            <a:blip r:embed="rId3" cstate="print"/>
            <a:stretch>
              <a:fillRect/>
            </a:stretch>
          </p:blipFill>
          <p:spPr>
            <a:xfrm>
              <a:off x="1" y="6172200"/>
              <a:ext cx="4952999" cy="685800"/>
            </a:xfrm>
            <a:prstGeom prst="rect">
              <a:avLst/>
            </a:prstGeom>
          </p:spPr>
        </p:pic>
        <p:sp>
          <p:nvSpPr>
            <p:cNvPr id="18" name="TextBox 17"/>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0" name="TextBox 9"/>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extLst>
      <p:ext uri="{BB962C8B-B14F-4D97-AF65-F5344CB8AC3E}">
        <p14:creationId xmlns:p14="http://schemas.microsoft.com/office/powerpoint/2010/main" val="13447156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Adult Heart Transplants</a:t>
            </a:r>
            <a:br>
              <a:rPr lang="en-US" sz="2600" dirty="0" smtClean="0"/>
            </a:br>
            <a:r>
              <a:rPr lang="en-US" sz="2400" dirty="0"/>
              <a:t>Donor and Recipient Characteristics by Transplant Type</a:t>
            </a:r>
            <a:br>
              <a:rPr lang="en-US" sz="2400" dirty="0"/>
            </a:br>
            <a:r>
              <a:rPr lang="en-US" sz="2000" dirty="0"/>
              <a:t>(Transplants: January 2006 – June 2013) </a:t>
            </a:r>
          </a:p>
        </p:txBody>
      </p:sp>
      <p:graphicFrame>
        <p:nvGraphicFramePr>
          <p:cNvPr id="8" name="Table 7"/>
          <p:cNvGraphicFramePr>
            <a:graphicFrameLocks noGrp="1"/>
          </p:cNvGraphicFramePr>
          <p:nvPr>
            <p:extLst>
              <p:ext uri="{D42A27DB-BD31-4B8C-83A1-F6EECF244321}">
                <p14:modId xmlns:p14="http://schemas.microsoft.com/office/powerpoint/2010/main" val="1684325353"/>
              </p:ext>
            </p:extLst>
          </p:nvPr>
        </p:nvGraphicFramePr>
        <p:xfrm>
          <a:off x="152400" y="1402443"/>
          <a:ext cx="8452104" cy="4692607"/>
        </p:xfrm>
        <a:graphic>
          <a:graphicData uri="http://schemas.openxmlformats.org/drawingml/2006/table">
            <a:tbl>
              <a:tblPr firstRow="1" bandRow="1">
                <a:tableStyleId>{7DF18680-E054-41AD-8BC1-D1AEF772440D}</a:tableStyleId>
              </a:tblPr>
              <a:tblGrid>
                <a:gridCol w="3733800"/>
                <a:gridCol w="1572768"/>
                <a:gridCol w="1572768"/>
                <a:gridCol w="1572768"/>
              </a:tblGrid>
              <a:tr h="685800">
                <a:tc>
                  <a:txBody>
                    <a:bodyPr/>
                    <a:lstStyle/>
                    <a:p>
                      <a:endParaRPr lang="en-US"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15000"/>
                        </a:lnSpc>
                        <a:spcBef>
                          <a:spcPts val="0"/>
                        </a:spcBef>
                        <a:spcAft>
                          <a:spcPts val="100"/>
                        </a:spcAft>
                      </a:pPr>
                      <a:r>
                        <a:rPr lang="en-US" sz="1500" b="1" dirty="0">
                          <a:solidFill>
                            <a:srgbClr val="FFFF00"/>
                          </a:solidFill>
                          <a:effectLst/>
                          <a:latin typeface="+mj-lt"/>
                          <a:ea typeface="Calibri" panose="020F0502020204030204" pitchFamily="34" charset="0"/>
                          <a:cs typeface="Verdana" panose="020B0604030504040204" pitchFamily="34" charset="0"/>
                        </a:rPr>
                        <a:t>Primary</a:t>
                      </a:r>
                      <a:endParaRPr lang="en-US" sz="1500" dirty="0">
                        <a:solidFill>
                          <a:srgbClr val="FFFF00"/>
                        </a:solidFill>
                        <a:effectLst/>
                        <a:latin typeface="+mj-lt"/>
                        <a:ea typeface="Calibri" panose="020F0502020204030204" pitchFamily="34" charset="0"/>
                        <a:cs typeface="Times New Roman" panose="02020603050405020304" pitchFamily="18" charset="0"/>
                      </a:endParaRPr>
                    </a:p>
                    <a:p>
                      <a:pPr marL="0" marR="0" algn="ctr">
                        <a:lnSpc>
                          <a:spcPct val="115000"/>
                        </a:lnSpc>
                        <a:spcBef>
                          <a:spcPts val="0"/>
                        </a:spcBef>
                        <a:spcAft>
                          <a:spcPts val="100"/>
                        </a:spcAft>
                      </a:pPr>
                      <a:r>
                        <a:rPr lang="en-US" sz="1500" b="1" dirty="0">
                          <a:solidFill>
                            <a:srgbClr val="FFFF00"/>
                          </a:solidFill>
                          <a:effectLst/>
                          <a:latin typeface="+mj-lt"/>
                          <a:ea typeface="Calibri" panose="020F0502020204030204" pitchFamily="34" charset="0"/>
                          <a:cs typeface="Verdana" panose="020B0604030504040204" pitchFamily="34" charset="0"/>
                        </a:rPr>
                        <a:t>(N = 25,474)</a:t>
                      </a:r>
                      <a:endParaRPr lang="en-US" sz="1500" dirty="0">
                        <a:solidFill>
                          <a:srgbClr val="FFFF00"/>
                        </a:solidFill>
                        <a:effectLst/>
                        <a:latin typeface="+mj-lt"/>
                        <a:ea typeface="Calibri" panose="020F0502020204030204" pitchFamily="34" charset="0"/>
                        <a:cs typeface="Times New Roman" panose="02020603050405020304" pitchFamily="18" charset="0"/>
                      </a:endParaRPr>
                    </a:p>
                  </a:txBody>
                  <a:tcPr marL="42545" marR="42545"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15000"/>
                        </a:lnSpc>
                        <a:spcBef>
                          <a:spcPts val="0"/>
                        </a:spcBef>
                        <a:spcAft>
                          <a:spcPts val="100"/>
                        </a:spcAft>
                      </a:pPr>
                      <a:r>
                        <a:rPr lang="en-US" sz="1500" b="1" dirty="0">
                          <a:solidFill>
                            <a:srgbClr val="FFFF00"/>
                          </a:solidFill>
                          <a:effectLst/>
                          <a:latin typeface="+mj-lt"/>
                          <a:ea typeface="Calibri" panose="020F0502020204030204" pitchFamily="34" charset="0"/>
                          <a:cs typeface="Verdana" panose="020B0604030504040204" pitchFamily="34" charset="0"/>
                        </a:rPr>
                        <a:t>Retransplant</a:t>
                      </a:r>
                      <a:endParaRPr lang="en-US" sz="1500" dirty="0">
                        <a:solidFill>
                          <a:srgbClr val="FFFF00"/>
                        </a:solidFill>
                        <a:effectLst/>
                        <a:latin typeface="+mj-lt"/>
                        <a:ea typeface="Calibri" panose="020F0502020204030204" pitchFamily="34" charset="0"/>
                        <a:cs typeface="Times New Roman" panose="02020603050405020304" pitchFamily="18" charset="0"/>
                      </a:endParaRPr>
                    </a:p>
                    <a:p>
                      <a:pPr marL="0" marR="0" algn="ctr">
                        <a:lnSpc>
                          <a:spcPct val="115000"/>
                        </a:lnSpc>
                        <a:spcBef>
                          <a:spcPts val="0"/>
                        </a:spcBef>
                        <a:spcAft>
                          <a:spcPts val="100"/>
                        </a:spcAft>
                      </a:pPr>
                      <a:r>
                        <a:rPr lang="en-US" sz="1500" b="1" dirty="0">
                          <a:solidFill>
                            <a:srgbClr val="FFFF00"/>
                          </a:solidFill>
                          <a:effectLst/>
                          <a:latin typeface="+mj-lt"/>
                          <a:ea typeface="Calibri" panose="020F0502020204030204" pitchFamily="34" charset="0"/>
                          <a:cs typeface="Verdana" panose="020B0604030504040204" pitchFamily="34" charset="0"/>
                        </a:rPr>
                        <a:t>(N = 820)</a:t>
                      </a:r>
                      <a:endParaRPr lang="en-US" sz="1500" dirty="0">
                        <a:solidFill>
                          <a:srgbClr val="FFFF00"/>
                        </a:solidFill>
                        <a:effectLst/>
                        <a:latin typeface="+mj-lt"/>
                        <a:ea typeface="Calibri" panose="020F0502020204030204" pitchFamily="34" charset="0"/>
                        <a:cs typeface="Times New Roman" panose="02020603050405020304" pitchFamily="18" charset="0"/>
                      </a:endParaRPr>
                    </a:p>
                  </a:txBody>
                  <a:tcPr marL="42545" marR="42545" marT="0" marB="0" anchor="ctr">
                    <a:lnT w="28575" cap="flat" cmpd="sng" algn="ctr">
                      <a:solidFill>
                        <a:schemeClr val="tx1"/>
                      </a:solidFill>
                      <a:prstDash val="solid"/>
                      <a:round/>
                      <a:headEnd type="none" w="med" len="med"/>
                      <a:tailEnd type="none" w="med" len="med"/>
                    </a:lnT>
                    <a:solidFill>
                      <a:schemeClr val="bg2"/>
                    </a:solidFill>
                  </a:tcPr>
                </a:tc>
                <a:tc>
                  <a:txBody>
                    <a:bodyPr/>
                    <a:lstStyle/>
                    <a:p>
                      <a:pPr algn="ctr"/>
                      <a:r>
                        <a:rPr lang="en-US" sz="1500" dirty="0" smtClean="0">
                          <a:solidFill>
                            <a:srgbClr val="FFFF00"/>
                          </a:solidFill>
                        </a:rPr>
                        <a:t>p-value</a:t>
                      </a:r>
                      <a:endParaRPr lang="en-US" sz="1500" dirty="0">
                        <a:solidFill>
                          <a:srgbClr val="FFFF00"/>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2"/>
                    </a:solidFill>
                  </a:tcPr>
                </a:tc>
              </a:tr>
              <a:tr h="623221">
                <a:tc>
                  <a:txBody>
                    <a:bodyPr/>
                    <a:lstStyle/>
                    <a:p>
                      <a:pPr rtl="0" fontAlgn="t"/>
                      <a:r>
                        <a:rPr lang="en-US" sz="1300" b="1" dirty="0">
                          <a:solidFill>
                            <a:schemeClr val="tx1"/>
                          </a:solidFill>
                        </a:rPr>
                        <a:t>Pre-operative support (multiple items may be reported)</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45720" marR="45720" marT="0" marB="0" anchor="ctr">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45720" marR="45720" marT="0" marB="0" anchor="ctr">
                    <a:solidFill>
                      <a:schemeClr val="bg2"/>
                    </a:solidFill>
                  </a:tcPr>
                </a:tc>
                <a:tc>
                  <a:txBody>
                    <a:bodyPr/>
                    <a:lstStyle/>
                    <a:p>
                      <a:pPr marL="0" marR="0" algn="ctr">
                        <a:lnSpc>
                          <a:spcPct val="115000"/>
                        </a:lnSpc>
                        <a:spcBef>
                          <a:spcPts val="400"/>
                        </a:spcBef>
                        <a:spcAft>
                          <a:spcPts val="400"/>
                        </a:spcAft>
                      </a:pPr>
                      <a:endParaRPr lang="en-US" sz="1300" b="1">
                        <a:solidFill>
                          <a:schemeClr val="tx1"/>
                        </a:solidFill>
                        <a:latin typeface="+mn-lt"/>
                        <a:ea typeface="Times New Roman"/>
                      </a:endParaRPr>
                    </a:p>
                  </a:txBody>
                  <a:tcPr marL="45720" marR="45720" marT="0" marB="0" anchor="ctr">
                    <a:lnR w="28575" cap="flat" cmpd="sng" algn="ctr">
                      <a:solidFill>
                        <a:schemeClr val="tx1"/>
                      </a:solidFill>
                      <a:prstDash val="solid"/>
                      <a:round/>
                      <a:headEnd type="none" w="med" len="med"/>
                      <a:tailEnd type="none" w="med" len="med"/>
                    </a:lnR>
                    <a:solidFill>
                      <a:schemeClr val="bg2"/>
                    </a:solidFill>
                  </a:tcPr>
                </a:tc>
              </a:tr>
              <a:tr h="375954">
                <a:tc>
                  <a:txBody>
                    <a:bodyPr/>
                    <a:lstStyle/>
                    <a:p>
                      <a:pPr rtl="0" fontAlgn="t"/>
                      <a:r>
                        <a:rPr lang="en-US" sz="1300" b="1">
                          <a:solidFill>
                            <a:schemeClr val="tx1"/>
                          </a:solidFill>
                        </a:rPr>
                        <a:t>                     Hospitalized at time of transplant</a:t>
                      </a:r>
                      <a:endParaRPr lang="en-US">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mj-lt"/>
                          <a:ea typeface="Calibri" panose="020F0502020204030204" pitchFamily="34" charset="0"/>
                          <a:cs typeface="Verdana" panose="020B0604030504040204" pitchFamily="34" charset="0"/>
                        </a:rPr>
                        <a:t>44.2%</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mj-lt"/>
                          <a:ea typeface="Calibri" panose="020F0502020204030204" pitchFamily="34" charset="0"/>
                          <a:cs typeface="Verdana" panose="020B0604030504040204" pitchFamily="34" charset="0"/>
                        </a:rPr>
                        <a:t>51.6%</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mj-lt"/>
                          <a:ea typeface="Calibri" panose="020F0502020204030204" pitchFamily="34" charset="0"/>
                          <a:cs typeface="Verdana" panose="020B0604030504040204" pitchFamily="34" charset="0"/>
                        </a:rPr>
                        <a:t>0.0008</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75954">
                <a:tc>
                  <a:txBody>
                    <a:bodyPr/>
                    <a:lstStyle/>
                    <a:p>
                      <a:pPr rtl="0" fontAlgn="t"/>
                      <a:r>
                        <a:rPr lang="en-US" sz="1300" b="1" dirty="0">
                          <a:solidFill>
                            <a:schemeClr val="tx1"/>
                          </a:solidFill>
                        </a:rPr>
                        <a:t>                     On IV </a:t>
                      </a:r>
                      <a:r>
                        <a:rPr lang="en-US" sz="1300" b="1" dirty="0" err="1">
                          <a:solidFill>
                            <a:schemeClr val="tx1"/>
                          </a:solidFill>
                        </a:rPr>
                        <a:t>inotropes</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mj-lt"/>
                          <a:ea typeface="Calibri" panose="020F0502020204030204" pitchFamily="34" charset="0"/>
                          <a:cs typeface="Verdana" panose="020B0604030504040204" pitchFamily="34" charset="0"/>
                        </a:rPr>
                        <a:t>42.0%</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mj-lt"/>
                          <a:ea typeface="Calibri" panose="020F0502020204030204" pitchFamily="34" charset="0"/>
                          <a:cs typeface="Verdana" panose="020B0604030504040204" pitchFamily="34" charset="0"/>
                        </a:rPr>
                        <a:t>48.0%</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mj-lt"/>
                          <a:ea typeface="Calibri" panose="020F0502020204030204" pitchFamily="34" charset="0"/>
                          <a:cs typeface="Verdana" panose="020B0604030504040204" pitchFamily="34" charset="0"/>
                        </a:rPr>
                        <a:t>0.0073</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75954">
                <a:tc>
                  <a:txBody>
                    <a:bodyPr/>
                    <a:lstStyle/>
                    <a:p>
                      <a:pPr rtl="0" fontAlgn="t"/>
                      <a:r>
                        <a:rPr lang="en-US" sz="1300" b="1" dirty="0">
                          <a:solidFill>
                            <a:schemeClr val="tx1"/>
                          </a:solidFill>
                        </a:rPr>
                        <a:t>                     Ventilator</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mj-lt"/>
                          <a:ea typeface="Calibri" panose="020F0502020204030204" pitchFamily="34" charset="0"/>
                          <a:cs typeface="Verdana" panose="020B0604030504040204" pitchFamily="34" charset="0"/>
                        </a:rPr>
                        <a:t>2.5%</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mj-lt"/>
                          <a:ea typeface="Calibri" panose="020F0502020204030204" pitchFamily="34" charset="0"/>
                          <a:cs typeface="Verdana" panose="020B0604030504040204" pitchFamily="34" charset="0"/>
                        </a:rPr>
                        <a:t>8.0%</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dirty="0">
                          <a:solidFill>
                            <a:schemeClr val="tx1"/>
                          </a:solidFill>
                          <a:effectLst/>
                          <a:latin typeface="+mj-lt"/>
                          <a:ea typeface="Calibri" panose="020F0502020204030204" pitchFamily="34" charset="0"/>
                          <a:cs typeface="Verdana" panose="020B0604030504040204" pitchFamily="34" charset="0"/>
                        </a:rPr>
                        <a:t>&lt;0.0001</a:t>
                      </a:r>
                      <a:endParaRPr lang="en-US" sz="1300" b="1" dirty="0">
                        <a:solidFill>
                          <a:schemeClr val="tx1"/>
                        </a:solidFill>
                        <a:effectLst/>
                        <a:latin typeface="+mj-lt"/>
                        <a:ea typeface="Calibri" panose="020F0502020204030204" pitchFamily="34" charset="0"/>
                        <a:cs typeface="Times New Roman" panose="02020603050405020304" pitchFamily="18" charset="0"/>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75954">
                <a:tc>
                  <a:txBody>
                    <a:bodyPr/>
                    <a:lstStyle/>
                    <a:p>
                      <a:pPr rtl="0" fontAlgn="t"/>
                      <a:r>
                        <a:rPr lang="en-US" sz="1300" b="1" dirty="0">
                          <a:solidFill>
                            <a:schemeClr val="tx1"/>
                          </a:solidFill>
                        </a:rPr>
                        <a:t>                     IABP</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0"/>
                        </a:spcBef>
                        <a:spcAft>
                          <a:spcPts val="100"/>
                        </a:spcAft>
                      </a:pPr>
                      <a:r>
                        <a:rPr lang="en-US" sz="1300" b="1" dirty="0">
                          <a:solidFill>
                            <a:schemeClr val="tx1"/>
                          </a:solidFill>
                          <a:effectLst/>
                          <a:latin typeface="+mj-lt"/>
                          <a:ea typeface="Calibri" panose="020F0502020204030204" pitchFamily="34" charset="0"/>
                          <a:cs typeface="Verdana" panose="020B0604030504040204" pitchFamily="34" charset="0"/>
                        </a:rPr>
                        <a:t>6.5%</a:t>
                      </a:r>
                      <a:endParaRPr lang="en-US" sz="1300" b="1" dirty="0">
                        <a:solidFill>
                          <a:schemeClr val="tx1"/>
                        </a:solidFill>
                        <a:effectLst/>
                        <a:latin typeface="+mj-lt"/>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dirty="0">
                          <a:solidFill>
                            <a:schemeClr val="tx1"/>
                          </a:solidFill>
                          <a:effectLst/>
                          <a:latin typeface="+mj-lt"/>
                          <a:ea typeface="Calibri" panose="020F0502020204030204" pitchFamily="34" charset="0"/>
                          <a:cs typeface="Verdana" panose="020B0604030504040204" pitchFamily="34" charset="0"/>
                        </a:rPr>
                        <a:t>7.2%</a:t>
                      </a:r>
                      <a:endParaRPr lang="en-US" sz="1300" b="1" dirty="0">
                        <a:solidFill>
                          <a:schemeClr val="tx1"/>
                        </a:solidFill>
                        <a:effectLst/>
                        <a:latin typeface="+mj-lt"/>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dirty="0">
                          <a:solidFill>
                            <a:schemeClr val="tx1"/>
                          </a:solidFill>
                          <a:effectLst/>
                          <a:latin typeface="+mj-lt"/>
                          <a:ea typeface="Calibri" panose="020F0502020204030204" pitchFamily="34" charset="0"/>
                          <a:cs typeface="Verdana" panose="020B0604030504040204" pitchFamily="34" charset="0"/>
                        </a:rPr>
                        <a:t>0.5268</a:t>
                      </a:r>
                      <a:endParaRPr lang="en-US" sz="1300" b="1" dirty="0">
                        <a:solidFill>
                          <a:schemeClr val="tx1"/>
                        </a:solidFill>
                        <a:effectLst/>
                        <a:latin typeface="+mj-lt"/>
                        <a:ea typeface="Calibri" panose="020F0502020204030204" pitchFamily="34" charset="0"/>
                        <a:cs typeface="Times New Roman" panose="02020603050405020304" pitchFamily="18" charset="0"/>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75954">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300" b="1" kern="1200" dirty="0" smtClean="0">
                          <a:solidFill>
                            <a:schemeClr val="tx1"/>
                          </a:solidFill>
                          <a:latin typeface="+mn-lt"/>
                          <a:ea typeface="+mn-ea"/>
                          <a:cs typeface="+mn-cs"/>
                        </a:rPr>
                        <a:t>Mechanical circulatory support</a:t>
                      </a: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0"/>
                        </a:spcBef>
                        <a:spcAft>
                          <a:spcPts val="100"/>
                        </a:spcAft>
                      </a:pPr>
                      <a:r>
                        <a:rPr lang="en-US" sz="1300" b="1" dirty="0" smtClean="0">
                          <a:solidFill>
                            <a:schemeClr val="tx1"/>
                          </a:solidFill>
                          <a:effectLst/>
                          <a:latin typeface="+mj-lt"/>
                          <a:ea typeface="Calibri" panose="020F0502020204030204" pitchFamily="34" charset="0"/>
                          <a:cs typeface="Times New Roman" panose="02020603050405020304" pitchFamily="18" charset="0"/>
                        </a:rPr>
                        <a:t>35.8</a:t>
                      </a:r>
                      <a:endParaRPr lang="en-US" sz="1300" b="1" dirty="0">
                        <a:solidFill>
                          <a:schemeClr val="tx1"/>
                        </a:solidFill>
                        <a:effectLst/>
                        <a:latin typeface="+mj-lt"/>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dirty="0" smtClean="0">
                          <a:solidFill>
                            <a:schemeClr val="tx1"/>
                          </a:solidFill>
                          <a:effectLst/>
                          <a:latin typeface="+mj-lt"/>
                          <a:ea typeface="Calibri" panose="020F0502020204030204" pitchFamily="34" charset="0"/>
                          <a:cs typeface="Times New Roman" panose="02020603050405020304" pitchFamily="18" charset="0"/>
                        </a:rPr>
                        <a:t>15.6</a:t>
                      </a:r>
                      <a:endParaRPr lang="en-US" sz="1300" b="1" dirty="0">
                        <a:solidFill>
                          <a:schemeClr val="tx1"/>
                        </a:solidFill>
                        <a:effectLst/>
                        <a:latin typeface="+mj-lt"/>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indent="0" algn="ctr" defTabSz="914400" rtl="0" eaLnBrk="1" fontAlgn="auto" latinLnBrk="0" hangingPunct="1">
                        <a:lnSpc>
                          <a:spcPct val="115000"/>
                        </a:lnSpc>
                        <a:spcBef>
                          <a:spcPts val="0"/>
                        </a:spcBef>
                        <a:spcAft>
                          <a:spcPts val="100"/>
                        </a:spcAft>
                        <a:buClrTx/>
                        <a:buSzTx/>
                        <a:buFontTx/>
                        <a:buNone/>
                        <a:tabLst/>
                        <a:defRPr/>
                      </a:pPr>
                      <a:r>
                        <a:rPr lang="en-US" sz="1300" b="1" kern="1200" dirty="0" smtClean="0">
                          <a:solidFill>
                            <a:schemeClr val="tx1"/>
                          </a:solidFill>
                          <a:effectLst/>
                          <a:latin typeface="+mn-lt"/>
                          <a:ea typeface="Calibri" panose="020F0502020204030204" pitchFamily="34" charset="0"/>
                          <a:cs typeface="Verdana" panose="020B0604030504040204" pitchFamily="34" charset="0"/>
                        </a:rPr>
                        <a:t>&lt;0.0001</a:t>
                      </a:r>
                      <a:endParaRPr lang="en-US" sz="1300" b="1" kern="1200" dirty="0" smtClean="0">
                        <a:solidFill>
                          <a:schemeClr val="tx1"/>
                        </a:solidFill>
                        <a:effectLst/>
                        <a:latin typeface="+mn-lt"/>
                        <a:ea typeface="Calibri" panose="020F0502020204030204" pitchFamily="34" charset="0"/>
                        <a:cs typeface="Times New Roman" panose="02020603050405020304" pitchFamily="18" charset="0"/>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75954">
                <a:tc>
                  <a:txBody>
                    <a:bodyPr/>
                    <a:lstStyle/>
                    <a:p>
                      <a:pPr rtl="0" fontAlgn="t"/>
                      <a:r>
                        <a:rPr lang="en-US" sz="1300" b="1" dirty="0">
                          <a:solidFill>
                            <a:schemeClr val="tx1"/>
                          </a:solidFill>
                        </a:rPr>
                        <a:t>                     LVAD</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mj-lt"/>
                          <a:ea typeface="Calibri" panose="020F0502020204030204" pitchFamily="34" charset="0"/>
                          <a:cs typeface="Verdana" panose="020B0604030504040204" pitchFamily="34" charset="0"/>
                        </a:rPr>
                        <a:t>30.7%</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mj-lt"/>
                          <a:ea typeface="Calibri" panose="020F0502020204030204" pitchFamily="34" charset="0"/>
                          <a:cs typeface="Verdana" panose="020B0604030504040204" pitchFamily="34" charset="0"/>
                        </a:rPr>
                        <a:t>6.7%</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dirty="0">
                          <a:solidFill>
                            <a:schemeClr val="tx1"/>
                          </a:solidFill>
                          <a:effectLst/>
                          <a:latin typeface="+mj-lt"/>
                          <a:ea typeface="Calibri" panose="020F0502020204030204" pitchFamily="34" charset="0"/>
                          <a:cs typeface="Verdana" panose="020B0604030504040204" pitchFamily="34" charset="0"/>
                        </a:rPr>
                        <a:t>&lt;0.0001</a:t>
                      </a:r>
                      <a:endParaRPr lang="en-US" sz="1300" b="1" dirty="0">
                        <a:solidFill>
                          <a:schemeClr val="tx1"/>
                        </a:solidFill>
                        <a:effectLst/>
                        <a:latin typeface="+mj-lt"/>
                        <a:ea typeface="Calibri" panose="020F0502020204030204" pitchFamily="34" charset="0"/>
                        <a:cs typeface="Times New Roman" panose="02020603050405020304" pitchFamily="18" charset="0"/>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75954">
                <a:tc>
                  <a:txBody>
                    <a:bodyPr/>
                    <a:lstStyle/>
                    <a:p>
                      <a:pPr rtl="0" fontAlgn="t"/>
                      <a:r>
                        <a:rPr lang="en-US" sz="1300" b="1" dirty="0">
                          <a:solidFill>
                            <a:schemeClr val="tx1"/>
                          </a:solidFill>
                        </a:rPr>
                        <a:t>                     RVAD</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mj-lt"/>
                          <a:ea typeface="Calibri" panose="020F0502020204030204" pitchFamily="34" charset="0"/>
                          <a:cs typeface="Verdana" panose="020B0604030504040204" pitchFamily="34" charset="0"/>
                        </a:rPr>
                        <a:t>3.6%</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mj-lt"/>
                          <a:ea typeface="Calibri" panose="020F0502020204030204" pitchFamily="34" charset="0"/>
                          <a:cs typeface="Verdana" panose="020B0604030504040204" pitchFamily="34" charset="0"/>
                        </a:rPr>
                        <a:t>4.6%</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mj-lt"/>
                          <a:ea typeface="Calibri" panose="020F0502020204030204" pitchFamily="34" charset="0"/>
                          <a:cs typeface="Verdana" panose="020B0604030504040204" pitchFamily="34" charset="0"/>
                        </a:rPr>
                        <a:t>0.2069</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75954">
                <a:tc>
                  <a:txBody>
                    <a:bodyPr/>
                    <a:lstStyle/>
                    <a:p>
                      <a:pPr rtl="0" fontAlgn="t"/>
                      <a:r>
                        <a:rPr lang="en-US" sz="1300" b="1" dirty="0">
                          <a:solidFill>
                            <a:schemeClr val="tx1"/>
                          </a:solidFill>
                        </a:rPr>
                        <a:t>                     TAH</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mj-lt"/>
                          <a:ea typeface="Calibri" panose="020F0502020204030204" pitchFamily="34" charset="0"/>
                          <a:cs typeface="Verdana" panose="020B0604030504040204" pitchFamily="34" charset="0"/>
                        </a:rPr>
                        <a:t>1.0%</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mj-lt"/>
                          <a:ea typeface="Calibri" panose="020F0502020204030204" pitchFamily="34" charset="0"/>
                          <a:cs typeface="Verdana" panose="020B0604030504040204" pitchFamily="34" charset="0"/>
                        </a:rPr>
                        <a:t>2.0%</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dirty="0" smtClean="0">
                          <a:solidFill>
                            <a:schemeClr val="tx1"/>
                          </a:solidFill>
                          <a:effectLst/>
                          <a:latin typeface="+mj-lt"/>
                          <a:ea typeface="Calibri" panose="020F0502020204030204" pitchFamily="34" charset="0"/>
                          <a:cs typeface="Verdana" panose="020B0604030504040204" pitchFamily="34" charset="0"/>
                        </a:rPr>
                        <a:t>0.0270</a:t>
                      </a:r>
                      <a:endParaRPr lang="en-US" sz="1300" b="1" dirty="0">
                        <a:solidFill>
                          <a:schemeClr val="tx1"/>
                        </a:solidFill>
                        <a:effectLst/>
                        <a:latin typeface="+mj-lt"/>
                        <a:ea typeface="Calibri" panose="020F0502020204030204" pitchFamily="34" charset="0"/>
                        <a:cs typeface="Times New Roman" panose="02020603050405020304" pitchFamily="18" charset="0"/>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75954">
                <a:tc>
                  <a:txBody>
                    <a:bodyPr/>
                    <a:lstStyle/>
                    <a:p>
                      <a:pPr rtl="0" fontAlgn="t"/>
                      <a:r>
                        <a:rPr lang="en-US" sz="1300" b="1" dirty="0">
                          <a:solidFill>
                            <a:schemeClr val="tx1"/>
                          </a:solidFill>
                        </a:rPr>
                        <a:t>                     ECMO</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mj-lt"/>
                          <a:ea typeface="Calibri" panose="020F0502020204030204" pitchFamily="34" charset="0"/>
                          <a:cs typeface="Verdana" panose="020B0604030504040204" pitchFamily="34" charset="0"/>
                        </a:rPr>
                        <a:t>0.9%</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a:solidFill>
                            <a:schemeClr val="tx1"/>
                          </a:solidFill>
                          <a:effectLst/>
                          <a:latin typeface="+mj-lt"/>
                          <a:ea typeface="Calibri" panose="020F0502020204030204" pitchFamily="34" charset="0"/>
                          <a:cs typeface="Verdana" panose="020B0604030504040204" pitchFamily="34" charset="0"/>
                        </a:rPr>
                        <a:t>5.8%</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2545" marR="42545" marT="0" marB="0" anchor="ctr">
                    <a:solidFill>
                      <a:schemeClr val="bg2"/>
                    </a:solidFill>
                  </a:tcPr>
                </a:tc>
                <a:tc>
                  <a:txBody>
                    <a:bodyPr/>
                    <a:lstStyle/>
                    <a:p>
                      <a:pPr marL="0" marR="0" algn="ctr">
                        <a:lnSpc>
                          <a:spcPct val="115000"/>
                        </a:lnSpc>
                        <a:spcBef>
                          <a:spcPts val="0"/>
                        </a:spcBef>
                        <a:spcAft>
                          <a:spcPts val="100"/>
                        </a:spcAft>
                      </a:pPr>
                      <a:r>
                        <a:rPr lang="en-US" sz="1300" b="1" dirty="0">
                          <a:solidFill>
                            <a:schemeClr val="tx1"/>
                          </a:solidFill>
                          <a:effectLst/>
                          <a:latin typeface="+mj-lt"/>
                          <a:ea typeface="Calibri" panose="020F0502020204030204" pitchFamily="34" charset="0"/>
                          <a:cs typeface="Verdana" panose="020B0604030504040204" pitchFamily="34" charset="0"/>
                        </a:rPr>
                        <a:t>&lt;0.0001</a:t>
                      </a:r>
                      <a:endParaRPr lang="en-US" sz="1300" b="1" dirty="0">
                        <a:solidFill>
                          <a:schemeClr val="tx1"/>
                        </a:solidFill>
                        <a:effectLst/>
                        <a:latin typeface="+mj-lt"/>
                        <a:ea typeface="Calibri" panose="020F0502020204030204" pitchFamily="34" charset="0"/>
                        <a:cs typeface="Times New Roman" panose="02020603050405020304" pitchFamily="18" charset="0"/>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bl>
          </a:graphicData>
        </a:graphic>
      </p:graphicFrame>
      <p:sp>
        <p:nvSpPr>
          <p:cNvPr id="14" name="TextBox 13"/>
          <p:cNvSpPr txBox="1"/>
          <p:nvPr/>
        </p:nvSpPr>
        <p:spPr>
          <a:xfrm>
            <a:off x="4800600" y="6320251"/>
            <a:ext cx="1143000" cy="292388"/>
          </a:xfrm>
          <a:prstGeom prst="rect">
            <a:avLst/>
          </a:prstGeom>
          <a:noFill/>
        </p:spPr>
        <p:txBody>
          <a:bodyPr wrap="square" rtlCol="0">
            <a:spAutoFit/>
          </a:bodyPr>
          <a:lstStyle/>
          <a:p>
            <a:pPr algn="ctr"/>
            <a:r>
              <a:rPr lang="en-US" sz="1300" b="1" dirty="0" smtClean="0">
                <a:solidFill>
                  <a:srgbClr val="FFFF00"/>
                </a:solidFill>
              </a:rPr>
              <a:t>(Cont’d)</a:t>
            </a:r>
            <a:endParaRPr lang="en-US" sz="1300" dirty="0" smtClean="0">
              <a:solidFill>
                <a:srgbClr val="FFFF00"/>
              </a:solidFill>
            </a:endParaRPr>
          </a:p>
        </p:txBody>
      </p:sp>
      <p:grpSp>
        <p:nvGrpSpPr>
          <p:cNvPr id="15"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9" name="TextBox 8"/>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extLst>
      <p:ext uri="{BB962C8B-B14F-4D97-AF65-F5344CB8AC3E}">
        <p14:creationId xmlns:p14="http://schemas.microsoft.com/office/powerpoint/2010/main" val="42961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228600" y="2209800"/>
            <a:ext cx="8686800" cy="3810000"/>
          </a:xfrm>
        </p:spPr>
        <p:txBody>
          <a:bodyPr lIns="9144" rIns="9144"/>
          <a:lstStyle/>
          <a:p>
            <a:pPr>
              <a:lnSpc>
                <a:spcPct val="120000"/>
              </a:lnSpc>
              <a:spcBef>
                <a:spcPts val="400"/>
              </a:spcBef>
            </a:pPr>
            <a:r>
              <a:rPr lang="en-US" sz="2800" b="1" dirty="0" smtClean="0"/>
              <a:t>Diagnosis and retransplant indications: slides 4-11 and 14</a:t>
            </a:r>
          </a:p>
          <a:p>
            <a:pPr>
              <a:lnSpc>
                <a:spcPct val="120000"/>
              </a:lnSpc>
              <a:spcBef>
                <a:spcPts val="400"/>
              </a:spcBef>
            </a:pPr>
            <a:r>
              <a:rPr lang="en-US" sz="2800" b="1" dirty="0" smtClean="0"/>
              <a:t>Retransplants by year: slide 12</a:t>
            </a:r>
          </a:p>
          <a:p>
            <a:pPr>
              <a:lnSpc>
                <a:spcPct val="120000"/>
              </a:lnSpc>
              <a:spcBef>
                <a:spcPts val="400"/>
              </a:spcBef>
            </a:pPr>
            <a:r>
              <a:rPr lang="en-US" sz="2800" b="1" dirty="0" smtClean="0"/>
              <a:t>Retransplants by inter-transplant interval: slides 13-15</a:t>
            </a:r>
          </a:p>
          <a:p>
            <a:pPr>
              <a:lnSpc>
                <a:spcPct val="120000"/>
              </a:lnSpc>
              <a:spcBef>
                <a:spcPts val="400"/>
              </a:spcBef>
            </a:pPr>
            <a:r>
              <a:rPr lang="en-US" sz="2800" b="1" dirty="0" smtClean="0"/>
              <a:t>Recipient and donor characteristics: slides 16-49</a:t>
            </a:r>
          </a:p>
        </p:txBody>
      </p:sp>
      <p:sp>
        <p:nvSpPr>
          <p:cNvPr id="12" name="Title 1"/>
          <p:cNvSpPr txBox="1">
            <a:spLocks/>
          </p:cNvSpPr>
          <p:nvPr/>
        </p:nvSpPr>
        <p:spPr bwMode="auto">
          <a:xfrm>
            <a:off x="152400" y="533400"/>
            <a:ext cx="88392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tx1"/>
                </a:solidFill>
                <a:effectLst/>
                <a:uLnTx/>
                <a:uFillTx/>
                <a:latin typeface="+mj-lt"/>
                <a:ea typeface="+mj-ea"/>
                <a:cs typeface="+mj-cs"/>
              </a:rPr>
              <a:t>Donor and Recipient Characteristics:</a:t>
            </a:r>
            <a:endParaRPr kumimoji="0" lang="en-US" sz="4000" b="1" i="0" u="none" strike="noStrike" kern="0" cap="none" spc="0" normalizeH="0" baseline="0" noProof="0" dirty="0">
              <a:ln>
                <a:noFill/>
              </a:ln>
              <a:solidFill>
                <a:schemeClr val="tx1"/>
              </a:solidFill>
              <a:effectLst/>
              <a:uLnTx/>
              <a:uFillTx/>
              <a:latin typeface="+mj-lt"/>
              <a:ea typeface="+mj-ea"/>
              <a:cs typeface="+mj-cs"/>
            </a:endParaRPr>
          </a:p>
        </p:txBody>
      </p:sp>
      <p:grpSp>
        <p:nvGrpSpPr>
          <p:cNvPr id="9" name="Group 8"/>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Adult Heart Transplants</a:t>
            </a:r>
            <a:r>
              <a:rPr lang="en-US" sz="3600" dirty="0" smtClean="0"/>
              <a:t/>
            </a:r>
            <a:br>
              <a:rPr lang="en-US" sz="3600" dirty="0" smtClean="0"/>
            </a:br>
            <a:r>
              <a:rPr lang="en-US" sz="2400" dirty="0" smtClean="0"/>
              <a:t>Donor and Recipient Age</a:t>
            </a:r>
            <a:br>
              <a:rPr lang="en-US" sz="2400" dirty="0" smtClean="0"/>
            </a:br>
            <a:r>
              <a:rPr lang="en-US" sz="2000" dirty="0" smtClean="0"/>
              <a:t> (Transplants: January 2006 – June 2013)</a:t>
            </a:r>
            <a:endParaRPr lang="en-US" sz="2000" dirty="0"/>
          </a:p>
        </p:txBody>
      </p:sp>
      <p:graphicFrame>
        <p:nvGraphicFramePr>
          <p:cNvPr id="10" name="Content Placeholder 9"/>
          <p:cNvGraphicFramePr>
            <a:graphicFrameLocks noGrp="1"/>
          </p:cNvGraphicFramePr>
          <p:nvPr>
            <p:ph idx="1"/>
          </p:nvPr>
        </p:nvGraphicFramePr>
        <p:xfrm>
          <a:off x="304800" y="1447800"/>
          <a:ext cx="8610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Adult Heart Transplants</a:t>
            </a:r>
            <a:r>
              <a:rPr lang="en-US" sz="3600" dirty="0" smtClean="0"/>
              <a:t/>
            </a:r>
            <a:br>
              <a:rPr lang="en-US" sz="3600" dirty="0" smtClean="0"/>
            </a:br>
            <a:r>
              <a:rPr lang="en-US" sz="2400" dirty="0" smtClean="0"/>
              <a:t>Donor and Recipient Age</a:t>
            </a:r>
            <a:r>
              <a:rPr lang="en-US" sz="2400" dirty="0" smtClean="0">
                <a:solidFill>
                  <a:srgbClr val="FFFF00"/>
                </a:solidFill>
              </a:rPr>
              <a:t/>
            </a:r>
            <a:br>
              <a:rPr lang="en-US" sz="2400" dirty="0" smtClean="0">
                <a:solidFill>
                  <a:srgbClr val="FFFF00"/>
                </a:solidFill>
              </a:rPr>
            </a:br>
            <a:r>
              <a:rPr lang="en-US" sz="2000" dirty="0" smtClean="0"/>
              <a:t>(Transplants: January 2006 – June 2013)</a:t>
            </a:r>
            <a:endParaRPr lang="en-US" sz="2000" dirty="0"/>
          </a:p>
        </p:txBody>
      </p:sp>
      <p:graphicFrame>
        <p:nvGraphicFramePr>
          <p:cNvPr id="10" name="Content Placeholder 9"/>
          <p:cNvGraphicFramePr>
            <a:graphicFrameLocks noGrp="1"/>
          </p:cNvGraphicFramePr>
          <p:nvPr>
            <p:ph idx="1"/>
          </p:nvPr>
        </p:nvGraphicFramePr>
        <p:xfrm>
          <a:off x="304800" y="1447800"/>
          <a:ext cx="8610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Adult Heart Transplants</a:t>
            </a:r>
            <a:r>
              <a:rPr lang="en-US" sz="3600" dirty="0" smtClean="0"/>
              <a:t/>
            </a:r>
            <a:br>
              <a:rPr lang="en-US" sz="3600" dirty="0" smtClean="0"/>
            </a:br>
            <a:r>
              <a:rPr lang="en-US" sz="2400" dirty="0" smtClean="0"/>
              <a:t>Donor and Recipient Age by Transplant Type</a:t>
            </a:r>
            <a:br>
              <a:rPr lang="en-US" sz="2400" dirty="0" smtClean="0"/>
            </a:br>
            <a:r>
              <a:rPr lang="en-US" sz="2000" dirty="0" smtClean="0"/>
              <a:t> (Transplants: January 2006 – June 2013)</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895115865"/>
              </p:ext>
            </p:extLst>
          </p:nvPr>
        </p:nvGraphicFramePr>
        <p:xfrm>
          <a:off x="304800" y="1447800"/>
          <a:ext cx="8610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9" name="TextBox 8"/>
          <p:cNvSpPr txBox="1"/>
          <p:nvPr/>
        </p:nvSpPr>
        <p:spPr>
          <a:xfrm>
            <a:off x="4874374" y="6387492"/>
            <a:ext cx="4191000" cy="461665"/>
          </a:xfrm>
          <a:prstGeom prst="rect">
            <a:avLst/>
          </a:prstGeom>
          <a:noFill/>
        </p:spPr>
        <p:txBody>
          <a:bodyPr wrap="square" lIns="0" rIns="0" rtlCol="0">
            <a:spAutoFit/>
          </a:bodyPr>
          <a:lstStyle/>
          <a:p>
            <a:r>
              <a:rPr lang="en-US" sz="1200" b="1" dirty="0" smtClean="0">
                <a:solidFill>
                  <a:srgbClr val="FFFF00"/>
                </a:solidFill>
              </a:rPr>
              <a:t>There were only 11 retransplants in 70+ years recipient age group</a:t>
            </a:r>
            <a:endParaRPr lang="en-US" sz="1200" b="1" dirty="0">
              <a:solidFill>
                <a:srgbClr val="FFFF00"/>
              </a:solidFill>
            </a:endParaRPr>
          </a:p>
        </p:txBody>
      </p:sp>
      <p:sp>
        <p:nvSpPr>
          <p:cNvPr id="4" name="TextBox 3"/>
          <p:cNvSpPr txBox="1"/>
          <p:nvPr/>
        </p:nvSpPr>
        <p:spPr>
          <a:xfrm>
            <a:off x="1752600" y="5791200"/>
            <a:ext cx="2362200" cy="323165"/>
          </a:xfrm>
          <a:prstGeom prst="rect">
            <a:avLst/>
          </a:prstGeom>
          <a:noFill/>
        </p:spPr>
        <p:txBody>
          <a:bodyPr wrap="square" rtlCol="0">
            <a:spAutoFit/>
          </a:bodyPr>
          <a:lstStyle/>
          <a:p>
            <a:pPr algn="ctr"/>
            <a:r>
              <a:rPr lang="en-US" sz="1500" b="1" dirty="0" smtClean="0">
                <a:solidFill>
                  <a:srgbClr val="FFFF00"/>
                </a:solidFill>
              </a:rPr>
              <a:t>Primary</a:t>
            </a:r>
            <a:endParaRPr lang="en-US" sz="1500" b="1" dirty="0">
              <a:solidFill>
                <a:srgbClr val="FFFF00"/>
              </a:solidFill>
            </a:endParaRPr>
          </a:p>
        </p:txBody>
      </p:sp>
      <p:sp>
        <p:nvSpPr>
          <p:cNvPr id="11" name="TextBox 10"/>
          <p:cNvSpPr txBox="1"/>
          <p:nvPr/>
        </p:nvSpPr>
        <p:spPr>
          <a:xfrm>
            <a:off x="6019800" y="5830661"/>
            <a:ext cx="2362200" cy="323165"/>
          </a:xfrm>
          <a:prstGeom prst="rect">
            <a:avLst/>
          </a:prstGeom>
          <a:noFill/>
        </p:spPr>
        <p:txBody>
          <a:bodyPr wrap="square" rtlCol="0">
            <a:spAutoFit/>
          </a:bodyPr>
          <a:lstStyle/>
          <a:p>
            <a:pPr algn="ctr"/>
            <a:r>
              <a:rPr lang="en-US" sz="1500" b="1" dirty="0" smtClean="0">
                <a:solidFill>
                  <a:srgbClr val="FFFF00"/>
                </a:solidFill>
              </a:rPr>
              <a:t>Retransplant</a:t>
            </a:r>
            <a:endParaRPr lang="en-US" sz="1500" b="1" dirty="0">
              <a:solidFill>
                <a:srgbClr val="FFFF00"/>
              </a:solidFill>
            </a:endParaRPr>
          </a:p>
        </p:txBody>
      </p:sp>
      <p:sp>
        <p:nvSpPr>
          <p:cNvPr id="12" name="TextBox 11"/>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extLst>
      <p:ext uri="{BB962C8B-B14F-4D97-AF65-F5344CB8AC3E}">
        <p14:creationId xmlns:p14="http://schemas.microsoft.com/office/powerpoint/2010/main" val="42406078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Adult Heart Transplants</a:t>
            </a:r>
            <a:r>
              <a:rPr lang="en-US" sz="3600" dirty="0" smtClean="0"/>
              <a:t/>
            </a:r>
            <a:br>
              <a:rPr lang="en-US" sz="3600" dirty="0" smtClean="0"/>
            </a:br>
            <a:r>
              <a:rPr lang="en-US" sz="2400" dirty="0" smtClean="0"/>
              <a:t>Donor and Recipient </a:t>
            </a:r>
            <a:r>
              <a:rPr lang="en-US" sz="2400" dirty="0"/>
              <a:t>Age by Transplant Type</a:t>
            </a:r>
            <a:r>
              <a:rPr lang="en-US" sz="2400" dirty="0" smtClean="0">
                <a:solidFill>
                  <a:srgbClr val="FFFF00"/>
                </a:solidFill>
              </a:rPr>
              <a:t/>
            </a:r>
            <a:br>
              <a:rPr lang="en-US" sz="2400" dirty="0" smtClean="0">
                <a:solidFill>
                  <a:srgbClr val="FFFF00"/>
                </a:solidFill>
              </a:rPr>
            </a:br>
            <a:r>
              <a:rPr lang="en-US" sz="2000" dirty="0" smtClean="0"/>
              <a:t>(Transplants: January 2006 – June 2013)</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877412090"/>
              </p:ext>
            </p:extLst>
          </p:nvPr>
        </p:nvGraphicFramePr>
        <p:xfrm>
          <a:off x="304800" y="1447800"/>
          <a:ext cx="8610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4948311" y="6268909"/>
            <a:ext cx="4191000" cy="461665"/>
          </a:xfrm>
          <a:prstGeom prst="rect">
            <a:avLst/>
          </a:prstGeom>
          <a:noFill/>
        </p:spPr>
        <p:txBody>
          <a:bodyPr wrap="square" lIns="0" rIns="0" rtlCol="0">
            <a:spAutoFit/>
          </a:bodyPr>
          <a:lstStyle/>
          <a:p>
            <a:r>
              <a:rPr lang="en-US" sz="1200" b="1" dirty="0" smtClean="0">
                <a:solidFill>
                  <a:srgbClr val="FFFF00"/>
                </a:solidFill>
              </a:rPr>
              <a:t>There was only 1 retransplant in 0-10 years donor age group and 12 retransplants in donor 60+ age group</a:t>
            </a:r>
            <a:endParaRPr lang="en-US" sz="1200" b="1" dirty="0">
              <a:solidFill>
                <a:srgbClr val="FFFF00"/>
              </a:solidFill>
            </a:endParaRPr>
          </a:p>
        </p:txBody>
      </p:sp>
      <p:sp>
        <p:nvSpPr>
          <p:cNvPr id="12" name="TextBox 11"/>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extLst>
      <p:ext uri="{BB962C8B-B14F-4D97-AF65-F5344CB8AC3E}">
        <p14:creationId xmlns:p14="http://schemas.microsoft.com/office/powerpoint/2010/main" val="31775966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Heart Transplants</a:t>
            </a:r>
            <a:r>
              <a:rPr lang="en-US" sz="2800" dirty="0" smtClean="0"/>
              <a:t/>
            </a:r>
            <a:br>
              <a:rPr lang="en-US" sz="2800" dirty="0" smtClean="0"/>
            </a:br>
            <a:r>
              <a:rPr lang="en-US" sz="2400" dirty="0" smtClean="0"/>
              <a:t>Donor and Recipient Age </a:t>
            </a:r>
            <a:r>
              <a:rPr lang="en-US" sz="2000" dirty="0" smtClean="0"/>
              <a:t>(Transplants: January 2006 – June 2013)</a:t>
            </a:r>
            <a:endParaRPr lang="en-US" sz="2000" dirty="0"/>
          </a:p>
        </p:txBody>
      </p:sp>
      <p:graphicFrame>
        <p:nvGraphicFramePr>
          <p:cNvPr id="9" name="Chart 8"/>
          <p:cNvGraphicFramePr/>
          <p:nvPr/>
        </p:nvGraphicFramePr>
        <p:xfrm>
          <a:off x="381000" y="1143000"/>
          <a:ext cx="8534400" cy="51308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6096000" y="6324600"/>
            <a:ext cx="2819400" cy="276999"/>
          </a:xfrm>
          <a:prstGeom prst="rect">
            <a:avLst/>
          </a:prstGeom>
          <a:noFill/>
        </p:spPr>
        <p:txBody>
          <a:bodyPr wrap="square" rtlCol="0">
            <a:spAutoFit/>
          </a:bodyPr>
          <a:lstStyle/>
          <a:p>
            <a:r>
              <a:rPr lang="en-US" sz="1200" b="1" dirty="0" smtClean="0">
                <a:solidFill>
                  <a:srgbClr val="FFFF00"/>
                </a:solidFill>
              </a:rPr>
              <a:t>R</a:t>
            </a:r>
            <a:r>
              <a:rPr lang="en-US" sz="1200" b="1" baseline="30000" dirty="0" smtClean="0">
                <a:solidFill>
                  <a:srgbClr val="FFFF00"/>
                </a:solidFill>
              </a:rPr>
              <a:t>2</a:t>
            </a:r>
            <a:r>
              <a:rPr lang="en-US" sz="1200" b="1" dirty="0" smtClean="0">
                <a:solidFill>
                  <a:srgbClr val="FFFF00"/>
                </a:solidFill>
              </a:rPr>
              <a:t> = 0.01, p &lt; 0.0001</a:t>
            </a:r>
          </a:p>
        </p:txBody>
      </p:sp>
      <p:grpSp>
        <p:nvGrpSpPr>
          <p:cNvPr id="10" name="Group 9"/>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Heart Retransplants</a:t>
            </a:r>
            <a:r>
              <a:rPr lang="en-US" sz="2800" dirty="0" smtClean="0"/>
              <a:t/>
            </a:r>
            <a:br>
              <a:rPr lang="en-US" sz="2800" dirty="0" smtClean="0"/>
            </a:br>
            <a:r>
              <a:rPr lang="en-US" sz="2400" dirty="0" smtClean="0"/>
              <a:t>Donor and Recipient Age </a:t>
            </a:r>
            <a:r>
              <a:rPr lang="en-US" sz="2000" dirty="0" smtClean="0"/>
              <a:t>(Retransplants: January 2006 – June 2013)</a:t>
            </a:r>
            <a:endParaRPr lang="en-US" sz="2000" dirty="0"/>
          </a:p>
        </p:txBody>
      </p:sp>
      <p:graphicFrame>
        <p:nvGraphicFramePr>
          <p:cNvPr id="9" name="Chart 8"/>
          <p:cNvGraphicFramePr/>
          <p:nvPr>
            <p:extLst>
              <p:ext uri="{D42A27DB-BD31-4B8C-83A1-F6EECF244321}">
                <p14:modId xmlns:p14="http://schemas.microsoft.com/office/powerpoint/2010/main" val="480851195"/>
              </p:ext>
            </p:extLst>
          </p:nvPr>
        </p:nvGraphicFramePr>
        <p:xfrm>
          <a:off x="381000" y="1143000"/>
          <a:ext cx="8534400" cy="51308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6096000" y="6324600"/>
            <a:ext cx="2819400" cy="276999"/>
          </a:xfrm>
          <a:prstGeom prst="rect">
            <a:avLst/>
          </a:prstGeom>
          <a:noFill/>
        </p:spPr>
        <p:txBody>
          <a:bodyPr wrap="square" rtlCol="0">
            <a:spAutoFit/>
          </a:bodyPr>
          <a:lstStyle/>
          <a:p>
            <a:r>
              <a:rPr lang="en-US" sz="1200" b="1" dirty="0" smtClean="0">
                <a:solidFill>
                  <a:srgbClr val="FFFF00"/>
                </a:solidFill>
              </a:rPr>
              <a:t>R</a:t>
            </a:r>
            <a:r>
              <a:rPr lang="en-US" sz="1200" b="1" baseline="30000" dirty="0" smtClean="0">
                <a:solidFill>
                  <a:srgbClr val="FFFF00"/>
                </a:solidFill>
              </a:rPr>
              <a:t>2</a:t>
            </a:r>
            <a:r>
              <a:rPr lang="en-US" sz="1200" b="1" dirty="0" smtClean="0">
                <a:solidFill>
                  <a:srgbClr val="FFFF00"/>
                </a:solidFill>
              </a:rPr>
              <a:t> = 0.04, p &lt; 0.0001</a:t>
            </a:r>
          </a:p>
        </p:txBody>
      </p:sp>
      <p:grpSp>
        <p:nvGrpSpPr>
          <p:cNvPr id="10" name="Group 9"/>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extLst>
      <p:ext uri="{BB962C8B-B14F-4D97-AF65-F5344CB8AC3E}">
        <p14:creationId xmlns:p14="http://schemas.microsoft.com/office/powerpoint/2010/main" val="14109609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Adult Heart Transplants</a:t>
            </a:r>
            <a:r>
              <a:rPr lang="en-US" sz="2400" dirty="0" smtClean="0"/>
              <a:t/>
            </a:r>
            <a:br>
              <a:rPr lang="en-US" sz="2400" dirty="0" smtClean="0"/>
            </a:br>
            <a:r>
              <a:rPr lang="en-US" sz="2400" dirty="0" smtClean="0"/>
              <a:t>Recipient Gender by Location  </a:t>
            </a:r>
            <a:br>
              <a:rPr lang="en-US" sz="2400" dirty="0" smtClean="0"/>
            </a:br>
            <a:r>
              <a:rPr lang="en-US" sz="2000" dirty="0" smtClean="0"/>
              <a:t>(Transplants: January 2006 – June 2013)</a:t>
            </a:r>
            <a:endParaRPr lang="en-US" sz="2000" dirty="0"/>
          </a:p>
        </p:txBody>
      </p:sp>
      <p:graphicFrame>
        <p:nvGraphicFramePr>
          <p:cNvPr id="10" name="Content Placeholder 9"/>
          <p:cNvGraphicFramePr>
            <a:graphicFrameLocks noGrp="1"/>
          </p:cNvGraphicFramePr>
          <p:nvPr>
            <p:ph idx="1"/>
          </p:nvPr>
        </p:nvGraphicFramePr>
        <p:xfrm>
          <a:off x="304800" y="1447800"/>
          <a:ext cx="83820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Adult Heart Transplants</a:t>
            </a:r>
            <a:br>
              <a:rPr lang="en-US" sz="2600" dirty="0" smtClean="0"/>
            </a:br>
            <a:r>
              <a:rPr lang="en-US" sz="2400" dirty="0" smtClean="0"/>
              <a:t>Donor Gender by Location  </a:t>
            </a:r>
            <a:br>
              <a:rPr lang="en-US" sz="2400" dirty="0" smtClean="0"/>
            </a:br>
            <a:r>
              <a:rPr lang="en-US" sz="2000" dirty="0" smtClean="0"/>
              <a:t>(Transplants: January 2006 – June 2013)</a:t>
            </a:r>
            <a:endParaRPr lang="en-US" sz="2000" dirty="0"/>
          </a:p>
        </p:txBody>
      </p:sp>
      <p:graphicFrame>
        <p:nvGraphicFramePr>
          <p:cNvPr id="10" name="Content Placeholder 9"/>
          <p:cNvGraphicFramePr>
            <a:graphicFrameLocks noGrp="1"/>
          </p:cNvGraphicFramePr>
          <p:nvPr>
            <p:ph idx="1"/>
          </p:nvPr>
        </p:nvGraphicFramePr>
        <p:xfrm>
          <a:off x="304800" y="1447800"/>
          <a:ext cx="83820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Adult Heart Transplants</a:t>
            </a:r>
            <a:r>
              <a:rPr lang="en-US" sz="2400" dirty="0" smtClean="0"/>
              <a:t/>
            </a:r>
            <a:br>
              <a:rPr lang="en-US" sz="2400" dirty="0" smtClean="0"/>
            </a:br>
            <a:r>
              <a:rPr lang="en-US" sz="2400" dirty="0" smtClean="0"/>
              <a:t>Recipient Gender by Transplant Type  </a:t>
            </a:r>
            <a:br>
              <a:rPr lang="en-US" sz="2400" dirty="0" smtClean="0"/>
            </a:br>
            <a:r>
              <a:rPr lang="en-US" sz="2000" dirty="0" smtClean="0"/>
              <a:t>(Transplants: January 2006 – June 2013)</a:t>
            </a:r>
            <a:endParaRPr lang="en-US" sz="2000" dirty="0"/>
          </a:p>
        </p:txBody>
      </p:sp>
      <p:graphicFrame>
        <p:nvGraphicFramePr>
          <p:cNvPr id="10" name="Content Placeholder 9"/>
          <p:cNvGraphicFramePr>
            <a:graphicFrameLocks noGrp="1"/>
          </p:cNvGraphicFramePr>
          <p:nvPr>
            <p:ph idx="1"/>
          </p:nvPr>
        </p:nvGraphicFramePr>
        <p:xfrm>
          <a:off x="304800" y="1447800"/>
          <a:ext cx="83820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Adult Heart Transplants</a:t>
            </a:r>
            <a:r>
              <a:rPr lang="en-US" sz="2400" dirty="0" smtClean="0"/>
              <a:t/>
            </a:r>
            <a:br>
              <a:rPr lang="en-US" sz="2400" dirty="0" smtClean="0"/>
            </a:br>
            <a:r>
              <a:rPr lang="en-US" sz="2400" dirty="0" smtClean="0"/>
              <a:t>Donor Gender by Transplant Type  </a:t>
            </a:r>
            <a:br>
              <a:rPr lang="en-US" sz="2400" dirty="0" smtClean="0"/>
            </a:br>
            <a:r>
              <a:rPr lang="en-US" sz="2000" dirty="0" smtClean="0"/>
              <a:t>(Transplants: January 2006 – June 2013)</a:t>
            </a:r>
            <a:endParaRPr lang="en-US" sz="2000" dirty="0"/>
          </a:p>
        </p:txBody>
      </p:sp>
      <p:graphicFrame>
        <p:nvGraphicFramePr>
          <p:cNvPr id="10" name="Content Placeholder 9"/>
          <p:cNvGraphicFramePr>
            <a:graphicFrameLocks noGrp="1"/>
          </p:cNvGraphicFramePr>
          <p:nvPr>
            <p:ph idx="1"/>
          </p:nvPr>
        </p:nvGraphicFramePr>
        <p:xfrm>
          <a:off x="304800" y="1447800"/>
          <a:ext cx="83820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62000"/>
          </a:xfrm>
        </p:spPr>
        <p:txBody>
          <a:bodyPr/>
          <a:lstStyle/>
          <a:p>
            <a:r>
              <a:rPr lang="en-US" sz="2600" dirty="0" smtClean="0"/>
              <a:t>Adult Heart Transplants</a:t>
            </a:r>
            <a:r>
              <a:rPr lang="en-US" sz="2800" dirty="0" smtClean="0"/>
              <a:t/>
            </a:r>
            <a:br>
              <a:rPr lang="en-US" sz="2800" dirty="0" smtClean="0"/>
            </a:br>
            <a:r>
              <a:rPr lang="en-US" sz="2400" dirty="0" smtClean="0"/>
              <a:t>Diagnosis</a:t>
            </a:r>
            <a:endParaRPr lang="en-US" sz="2400" dirty="0"/>
          </a:p>
        </p:txBody>
      </p:sp>
      <p:graphicFrame>
        <p:nvGraphicFramePr>
          <p:cNvPr id="15" name="Content Placeholder 10"/>
          <p:cNvGraphicFramePr>
            <a:graphicFrameLocks/>
          </p:cNvGraphicFramePr>
          <p:nvPr>
            <p:extLst>
              <p:ext uri="{D42A27DB-BD31-4B8C-83A1-F6EECF244321}">
                <p14:modId xmlns:p14="http://schemas.microsoft.com/office/powerpoint/2010/main" val="1122417445"/>
              </p:ext>
            </p:extLst>
          </p:nvPr>
        </p:nvGraphicFramePr>
        <p:xfrm>
          <a:off x="4267200" y="1524000"/>
          <a:ext cx="5105400" cy="4343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10"/>
          <p:cNvGraphicFramePr>
            <a:graphicFrameLocks/>
          </p:cNvGraphicFramePr>
          <p:nvPr>
            <p:extLst>
              <p:ext uri="{D42A27DB-BD31-4B8C-83A1-F6EECF244321}">
                <p14:modId xmlns:p14="http://schemas.microsoft.com/office/powerpoint/2010/main" val="2116380120"/>
              </p:ext>
            </p:extLst>
          </p:nvPr>
        </p:nvGraphicFramePr>
        <p:xfrm>
          <a:off x="304800" y="1524000"/>
          <a:ext cx="5105400" cy="4343400"/>
        </p:xfrm>
        <a:graphic>
          <a:graphicData uri="http://schemas.openxmlformats.org/drawingml/2006/chart">
            <c:chart xmlns:c="http://schemas.openxmlformats.org/drawingml/2006/chart" xmlns:r="http://schemas.openxmlformats.org/officeDocument/2006/relationships" r:id="rId4"/>
          </a:graphicData>
        </a:graphic>
      </p:graphicFrame>
      <p:grpSp>
        <p:nvGrpSpPr>
          <p:cNvPr id="16" name="Group 15"/>
          <p:cNvGrpSpPr/>
          <p:nvPr/>
        </p:nvGrpSpPr>
        <p:grpSpPr>
          <a:xfrm>
            <a:off x="2" y="6146792"/>
            <a:ext cx="4715932" cy="711201"/>
            <a:chOff x="1" y="6067776"/>
            <a:chExt cx="4952999" cy="790224"/>
          </a:xfrm>
        </p:grpSpPr>
        <p:pic>
          <p:nvPicPr>
            <p:cNvPr id="17" name="Picture 16"/>
            <p:cNvPicPr>
              <a:picLocks noChangeAspect="1"/>
            </p:cNvPicPr>
            <p:nvPr/>
          </p:nvPicPr>
          <p:blipFill>
            <a:blip r:embed="rId5" cstate="print"/>
            <a:stretch>
              <a:fillRect/>
            </a:stretch>
          </p:blipFill>
          <p:spPr>
            <a:xfrm>
              <a:off x="1" y="6172200"/>
              <a:ext cx="4952999" cy="685800"/>
            </a:xfrm>
            <a:prstGeom prst="rect">
              <a:avLst/>
            </a:prstGeom>
          </p:spPr>
        </p:pic>
        <p:sp>
          <p:nvSpPr>
            <p:cNvPr id="19" name="TextBox 18"/>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4800600" y="6174091"/>
            <a:ext cx="4191000" cy="646331"/>
          </a:xfrm>
          <a:prstGeom prst="rect">
            <a:avLst/>
          </a:prstGeom>
          <a:noFill/>
        </p:spPr>
        <p:txBody>
          <a:bodyPr wrap="square" lIns="0" rIns="0" rtlCol="0">
            <a:spAutoFit/>
          </a:bodyPr>
          <a:lstStyle/>
          <a:p>
            <a:r>
              <a:rPr lang="en-US" sz="1200" b="1" dirty="0">
                <a:solidFill>
                  <a:srgbClr val="FFFF00"/>
                </a:solidFill>
              </a:rPr>
              <a:t>For some retransplants diagnosis other than </a:t>
            </a:r>
            <a:r>
              <a:rPr lang="en-US" sz="1200" b="1">
                <a:solidFill>
                  <a:srgbClr val="FFFF00"/>
                </a:solidFill>
              </a:rPr>
              <a:t>retransplant was </a:t>
            </a:r>
            <a:r>
              <a:rPr lang="en-US" sz="1200" b="1" smtClean="0">
                <a:solidFill>
                  <a:srgbClr val="FFFF00"/>
                </a:solidFill>
              </a:rPr>
              <a:t>reported</a:t>
            </a:r>
            <a:r>
              <a:rPr lang="en-US" sz="1200" b="1" dirty="0">
                <a:solidFill>
                  <a:srgbClr val="FFFF00"/>
                </a:solidFill>
              </a:rPr>
              <a:t>, so the total percentage of retransplants may be greater.</a:t>
            </a:r>
          </a:p>
        </p:txBody>
      </p:sp>
      <p:sp>
        <p:nvSpPr>
          <p:cNvPr id="9" name="TextBox 8"/>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Heart Transplants</a:t>
            </a:r>
            <a:r>
              <a:rPr lang="en-US" sz="2800" dirty="0" smtClean="0"/>
              <a:t/>
            </a:r>
            <a:br>
              <a:rPr lang="en-US" sz="2800" dirty="0" smtClean="0"/>
            </a:br>
            <a:r>
              <a:rPr lang="en-US" sz="2400" dirty="0" smtClean="0"/>
              <a:t>by PRA Value by Transplant Type</a:t>
            </a:r>
            <a:r>
              <a:rPr lang="en-US" sz="2400" dirty="0" smtClean="0">
                <a:solidFill>
                  <a:srgbClr val="FFFF00"/>
                </a:solidFill>
              </a:rPr>
              <a:t/>
            </a:r>
            <a:br>
              <a:rPr lang="en-US" sz="2400" dirty="0" smtClean="0">
                <a:solidFill>
                  <a:srgbClr val="FFFF00"/>
                </a:solidFill>
              </a:rPr>
            </a:br>
            <a:r>
              <a:rPr lang="en-US" sz="2000" dirty="0" smtClean="0"/>
              <a:t>(Transplants: January 2006 – June 2013)</a:t>
            </a:r>
            <a:r>
              <a:rPr lang="en-US" sz="2000" dirty="0" smtClean="0">
                <a:solidFill>
                  <a:srgbClr val="FFFF00"/>
                </a:solidFill>
              </a:rPr>
              <a:t> </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71626268"/>
              </p:ext>
            </p:extLst>
          </p:nvPr>
        </p:nvGraphicFramePr>
        <p:xfrm>
          <a:off x="304800" y="13716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638800" y="6019800"/>
            <a:ext cx="3505200" cy="646331"/>
          </a:xfrm>
          <a:prstGeom prst="rect">
            <a:avLst/>
          </a:prstGeom>
          <a:noFill/>
        </p:spPr>
        <p:txBody>
          <a:bodyPr wrap="square" rtlCol="0">
            <a:spAutoFit/>
          </a:bodyPr>
          <a:lstStyle/>
          <a:p>
            <a:r>
              <a:rPr lang="en-US" sz="1200" b="1" dirty="0">
                <a:solidFill>
                  <a:srgbClr val="FFFF00"/>
                </a:solidFill>
              </a:rPr>
              <a:t>If Class I and Class II values were reported separately, </a:t>
            </a:r>
            <a:r>
              <a:rPr lang="en-US" sz="1200" b="1">
                <a:solidFill>
                  <a:srgbClr val="FFFF00"/>
                </a:solidFill>
              </a:rPr>
              <a:t>the greater </a:t>
            </a:r>
            <a:r>
              <a:rPr lang="en-US" sz="1200" b="1" smtClean="0">
                <a:solidFill>
                  <a:srgbClr val="FFFF00"/>
                </a:solidFill>
              </a:rPr>
              <a:t>of </a:t>
            </a:r>
            <a:r>
              <a:rPr lang="en-US" sz="1200" b="1" dirty="0">
                <a:solidFill>
                  <a:srgbClr val="FFFF00"/>
                </a:solidFill>
              </a:rPr>
              <a:t>the two values was used.</a:t>
            </a:r>
            <a:endParaRPr lang="en-US" dirty="0"/>
          </a:p>
        </p:txBody>
      </p:sp>
      <p:grpSp>
        <p:nvGrpSpPr>
          <p:cNvPr id="9" name="Group 8"/>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0" name="TextBox 9"/>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Adult Heart Transplants</a:t>
            </a:r>
            <a:r>
              <a:rPr lang="en-US" sz="3200" dirty="0" smtClean="0"/>
              <a:t/>
            </a:r>
            <a:br>
              <a:rPr lang="en-US" sz="3200" dirty="0" smtClean="0"/>
            </a:br>
            <a:r>
              <a:rPr lang="en-US" sz="2800" dirty="0" smtClean="0"/>
              <a:t> </a:t>
            </a:r>
            <a:r>
              <a:rPr lang="en-US" sz="2400" dirty="0" smtClean="0"/>
              <a:t>% of Patients Bridged with Mechanical Circulatory Support* </a:t>
            </a:r>
            <a:r>
              <a:rPr lang="en-US" sz="2000" dirty="0" smtClean="0"/>
              <a:t>(Transplants: January 2000 – December 2012)</a:t>
            </a:r>
            <a:endParaRPr lang="en-US" sz="2000" dirty="0"/>
          </a:p>
        </p:txBody>
      </p:sp>
      <p:graphicFrame>
        <p:nvGraphicFramePr>
          <p:cNvPr id="4" name="Content Placeholder 3"/>
          <p:cNvGraphicFramePr>
            <a:graphicFrameLocks noGrp="1"/>
          </p:cNvGraphicFramePr>
          <p:nvPr>
            <p:ph idx="1"/>
          </p:nvPr>
        </p:nvGraphicFramePr>
        <p:xfrm>
          <a:off x="3048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324600" y="6096000"/>
            <a:ext cx="2438400" cy="292388"/>
          </a:xfrm>
          <a:prstGeom prst="rect">
            <a:avLst/>
          </a:prstGeom>
          <a:noFill/>
        </p:spPr>
        <p:txBody>
          <a:bodyPr wrap="square" rtlCol="0">
            <a:spAutoFit/>
          </a:bodyPr>
          <a:lstStyle/>
          <a:p>
            <a:r>
              <a:rPr lang="en-US" sz="1300" b="1" dirty="0" smtClean="0">
                <a:solidFill>
                  <a:srgbClr val="FFFF00"/>
                </a:solidFill>
              </a:rPr>
              <a:t>* LVAD, RVAD, TAH, ECMO</a:t>
            </a:r>
            <a:endParaRPr lang="en-US" sz="1300" b="1" dirty="0">
              <a:solidFill>
                <a:srgbClr val="FFFF00"/>
              </a:solidFill>
            </a:endParaRPr>
          </a:p>
        </p:txBody>
      </p:sp>
      <p:grpSp>
        <p:nvGrpSpPr>
          <p:cNvPr id="9" name="Group 8"/>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0" name="TextBox 9"/>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lstStyle/>
          <a:p>
            <a:r>
              <a:rPr lang="en-US" sz="2600" dirty="0" smtClean="0"/>
              <a:t>Adult Heart Transplants</a:t>
            </a:r>
            <a:br>
              <a:rPr lang="en-US" sz="2600" dirty="0" smtClean="0"/>
            </a:br>
            <a:r>
              <a:rPr lang="en-US" sz="2400" dirty="0" smtClean="0"/>
              <a:t>% of Patients Bridged with Mechanical Circulatory Support* by Era and Transplant Type</a:t>
            </a:r>
            <a:br>
              <a:rPr lang="en-US" sz="2400" dirty="0" smtClean="0"/>
            </a:br>
            <a:r>
              <a:rPr lang="en-US" sz="2000" dirty="0" smtClean="0"/>
              <a:t>(Transplants: January 2000 – June 2013)</a:t>
            </a:r>
            <a:endParaRPr lang="en-US" sz="2000" dirty="0"/>
          </a:p>
        </p:txBody>
      </p:sp>
      <p:graphicFrame>
        <p:nvGraphicFramePr>
          <p:cNvPr id="10" name="Content Placeholder 9"/>
          <p:cNvGraphicFramePr>
            <a:graphicFrameLocks noGrp="1"/>
          </p:cNvGraphicFramePr>
          <p:nvPr>
            <p:ph idx="1"/>
          </p:nvPr>
        </p:nvGraphicFramePr>
        <p:xfrm>
          <a:off x="304800" y="1752600"/>
          <a:ext cx="8382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324600" y="6096000"/>
            <a:ext cx="2438400" cy="292388"/>
          </a:xfrm>
          <a:prstGeom prst="rect">
            <a:avLst/>
          </a:prstGeom>
          <a:noFill/>
        </p:spPr>
        <p:txBody>
          <a:bodyPr wrap="square" rtlCol="0">
            <a:spAutoFit/>
          </a:bodyPr>
          <a:lstStyle/>
          <a:p>
            <a:r>
              <a:rPr lang="en-US" sz="1300" b="1" dirty="0" smtClean="0">
                <a:solidFill>
                  <a:srgbClr val="FFFF00"/>
                </a:solidFill>
              </a:rPr>
              <a:t>* LVAD, RVAD, TAH, ECMO</a:t>
            </a:r>
            <a:endParaRPr lang="en-US" sz="1300" b="1" dirty="0">
              <a:solidFill>
                <a:srgbClr val="FFFF00"/>
              </a:solidFill>
            </a:endParaRPr>
          </a:p>
        </p:txBody>
      </p:sp>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3" name="TextBox 12"/>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Heart Transplants</a:t>
            </a:r>
            <a:r>
              <a:rPr lang="en-US" sz="3200" dirty="0" smtClean="0"/>
              <a:t/>
            </a:r>
            <a:br>
              <a:rPr lang="en-US" sz="3200" dirty="0" smtClean="0"/>
            </a:br>
            <a:r>
              <a:rPr lang="en-US" sz="2800" dirty="0" smtClean="0"/>
              <a:t> </a:t>
            </a:r>
            <a:r>
              <a:rPr lang="en-US" sz="2400" dirty="0" smtClean="0"/>
              <a:t>% of Patients Bridged with Mechanical Circulatory Support* by Year and Device Type</a:t>
            </a:r>
            <a:endParaRPr lang="en-US" sz="2400" dirty="0"/>
          </a:p>
        </p:txBody>
      </p:sp>
      <p:graphicFrame>
        <p:nvGraphicFramePr>
          <p:cNvPr id="4" name="Content Placeholder 3"/>
          <p:cNvGraphicFramePr>
            <a:graphicFrameLocks noGrp="1"/>
          </p:cNvGraphicFramePr>
          <p:nvPr>
            <p:ph idx="1"/>
          </p:nvPr>
        </p:nvGraphicFramePr>
        <p:xfrm>
          <a:off x="3048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324600" y="6172200"/>
            <a:ext cx="2438400" cy="292388"/>
          </a:xfrm>
          <a:prstGeom prst="rect">
            <a:avLst/>
          </a:prstGeom>
          <a:noFill/>
        </p:spPr>
        <p:txBody>
          <a:bodyPr wrap="square" rtlCol="0">
            <a:spAutoFit/>
          </a:bodyPr>
          <a:lstStyle/>
          <a:p>
            <a:r>
              <a:rPr lang="en-US" sz="1300" b="1" dirty="0" smtClean="0">
                <a:solidFill>
                  <a:srgbClr val="FFFF00"/>
                </a:solidFill>
              </a:rPr>
              <a:t>* LVAD, RVAD, TAH, ECMO</a:t>
            </a:r>
            <a:endParaRPr lang="en-US" sz="1300" b="1" dirty="0">
              <a:solidFill>
                <a:srgbClr val="FFFF00"/>
              </a:solidFill>
            </a:endParaRPr>
          </a:p>
        </p:txBody>
      </p:sp>
      <p:grpSp>
        <p:nvGrpSpPr>
          <p:cNvPr id="9" name="Group 8"/>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0" name="TextBox 9"/>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Adult Heart Transplants</a:t>
            </a:r>
            <a:r>
              <a:rPr lang="en-US" sz="3200" dirty="0" smtClean="0"/>
              <a:t/>
            </a:r>
            <a:br>
              <a:rPr lang="en-US" sz="3200" dirty="0" smtClean="0"/>
            </a:br>
            <a:r>
              <a:rPr lang="en-US" sz="2400" dirty="0" smtClean="0"/>
              <a:t> Number and % of Combined Organ Transplants Reported</a:t>
            </a:r>
            <a:br>
              <a:rPr lang="en-US" sz="2400" dirty="0" smtClean="0"/>
            </a:br>
            <a:r>
              <a:rPr lang="en-US" sz="2400" dirty="0" smtClean="0"/>
              <a:t> by Year and Type of Transplant</a:t>
            </a:r>
            <a:endParaRPr lang="en-US" sz="2400" dirty="0"/>
          </a:p>
        </p:txBody>
      </p:sp>
      <p:graphicFrame>
        <p:nvGraphicFramePr>
          <p:cNvPr id="4" name="Content Placeholder 3"/>
          <p:cNvGraphicFramePr>
            <a:graphicFrameLocks noGrp="1"/>
          </p:cNvGraphicFramePr>
          <p:nvPr>
            <p:ph idx="1"/>
          </p:nvPr>
        </p:nvGraphicFramePr>
        <p:xfrm>
          <a:off x="3048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Adult Heart Transplants</a:t>
            </a:r>
            <a:r>
              <a:rPr lang="en-US" sz="3200" dirty="0" smtClean="0"/>
              <a:t/>
            </a:r>
            <a:br>
              <a:rPr lang="en-US" sz="3200" dirty="0" smtClean="0"/>
            </a:br>
            <a:r>
              <a:rPr lang="en-US" sz="2400" dirty="0" smtClean="0"/>
              <a:t> Number of Combined Organ Transplants Reported</a:t>
            </a:r>
            <a:br>
              <a:rPr lang="en-US" sz="2400" dirty="0" smtClean="0"/>
            </a:br>
            <a:r>
              <a:rPr lang="en-US" sz="2400" dirty="0" smtClean="0"/>
              <a:t> by Year and Type of Transplant</a:t>
            </a:r>
            <a:endParaRPr lang="en-US" sz="2400" dirty="0"/>
          </a:p>
        </p:txBody>
      </p:sp>
      <p:graphicFrame>
        <p:nvGraphicFramePr>
          <p:cNvPr id="4" name="Content Placeholder 3"/>
          <p:cNvGraphicFramePr>
            <a:graphicFrameLocks noGrp="1"/>
          </p:cNvGraphicFramePr>
          <p:nvPr>
            <p:ph idx="1"/>
          </p:nvPr>
        </p:nvGraphicFramePr>
        <p:xfrm>
          <a:off x="3048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800600" y="6089303"/>
            <a:ext cx="4343400" cy="692497"/>
          </a:xfrm>
          <a:prstGeom prst="rect">
            <a:avLst/>
          </a:prstGeom>
          <a:noFill/>
        </p:spPr>
        <p:txBody>
          <a:bodyPr wrap="square" lIns="9144" rIns="9144" rtlCol="0">
            <a:spAutoFit/>
          </a:bodyPr>
          <a:lstStyle/>
          <a:p>
            <a:r>
              <a:rPr lang="en-US" sz="1300" b="1" dirty="0">
                <a:solidFill>
                  <a:srgbClr val="FFFF00"/>
                </a:solidFill>
              </a:rPr>
              <a:t>For heart </a:t>
            </a:r>
            <a:r>
              <a:rPr lang="en-US" sz="1300" b="1" dirty="0" smtClean="0">
                <a:solidFill>
                  <a:srgbClr val="FFFF00"/>
                </a:solidFill>
              </a:rPr>
              <a:t>retransplant </a:t>
            </a:r>
            <a:r>
              <a:rPr lang="en-US" sz="1300" b="1" dirty="0">
                <a:solidFill>
                  <a:srgbClr val="FFFF00"/>
                </a:solidFill>
              </a:rPr>
              <a:t>patients, all combined organ transplants were </a:t>
            </a:r>
            <a:r>
              <a:rPr lang="en-US" sz="1300" b="1" dirty="0" smtClean="0">
                <a:solidFill>
                  <a:srgbClr val="FFFF00"/>
                </a:solidFill>
              </a:rPr>
              <a:t>heart-kidney </a:t>
            </a:r>
            <a:r>
              <a:rPr lang="en-US" sz="1300" b="1" dirty="0">
                <a:solidFill>
                  <a:srgbClr val="FFFF00"/>
                </a:solidFill>
              </a:rPr>
              <a:t>except for one </a:t>
            </a:r>
            <a:r>
              <a:rPr lang="en-US" sz="1300" b="1" dirty="0" smtClean="0">
                <a:solidFill>
                  <a:srgbClr val="FFFF00"/>
                </a:solidFill>
              </a:rPr>
              <a:t>heart-liver </a:t>
            </a:r>
            <a:r>
              <a:rPr lang="en-US" sz="1300" b="1" dirty="0">
                <a:solidFill>
                  <a:srgbClr val="FFFF00"/>
                </a:solidFill>
              </a:rPr>
              <a:t>transplant performed in 2009. </a:t>
            </a:r>
          </a:p>
        </p:txBody>
      </p:sp>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1" name="TextBox 10"/>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Adult Heart Transplants</a:t>
            </a:r>
            <a:r>
              <a:rPr lang="en-US" sz="2400" dirty="0" smtClean="0"/>
              <a:t/>
            </a:r>
            <a:br>
              <a:rPr lang="en-US" sz="2400" dirty="0" smtClean="0"/>
            </a:br>
            <a:r>
              <a:rPr lang="en-US" sz="2400" dirty="0" smtClean="0"/>
              <a:t>Recipient BMI Distribution by Location  </a:t>
            </a:r>
            <a:br>
              <a:rPr lang="en-US" sz="2400" dirty="0" smtClean="0"/>
            </a:br>
            <a:r>
              <a:rPr lang="en-US" sz="2000" dirty="0" smtClean="0"/>
              <a:t>(Transplants: January 2006 – June 2013)</a:t>
            </a:r>
            <a:endParaRPr lang="en-US" sz="2000" dirty="0"/>
          </a:p>
        </p:txBody>
      </p:sp>
      <p:graphicFrame>
        <p:nvGraphicFramePr>
          <p:cNvPr id="10" name="Content Placeholder 9"/>
          <p:cNvGraphicFramePr>
            <a:graphicFrameLocks noGrp="1"/>
          </p:cNvGraphicFramePr>
          <p:nvPr>
            <p:ph idx="1"/>
          </p:nvPr>
        </p:nvGraphicFramePr>
        <p:xfrm>
          <a:off x="304800" y="1447800"/>
          <a:ext cx="83820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Adult Heart Transplants</a:t>
            </a:r>
            <a:r>
              <a:rPr lang="en-US" sz="2400" dirty="0" smtClean="0"/>
              <a:t/>
            </a:r>
            <a:br>
              <a:rPr lang="en-US" sz="2400" dirty="0" smtClean="0"/>
            </a:br>
            <a:r>
              <a:rPr lang="en-US" sz="2400" dirty="0" smtClean="0"/>
              <a:t>Recipient BMI Distribution by Diagnosis  </a:t>
            </a:r>
            <a:br>
              <a:rPr lang="en-US" sz="2400" dirty="0" smtClean="0"/>
            </a:br>
            <a:r>
              <a:rPr lang="en-US" sz="2000" dirty="0" smtClean="0"/>
              <a:t>(Transplants: January 2006 – June 2013)</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216375460"/>
              </p:ext>
            </p:extLst>
          </p:nvPr>
        </p:nvGraphicFramePr>
        <p:xfrm>
          <a:off x="304800" y="1447800"/>
          <a:ext cx="83820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2" name="TextBox 11"/>
          <p:cNvSpPr txBox="1"/>
          <p:nvPr/>
        </p:nvSpPr>
        <p:spPr>
          <a:xfrm>
            <a:off x="4800600" y="6174091"/>
            <a:ext cx="4191000" cy="646331"/>
          </a:xfrm>
          <a:prstGeom prst="rect">
            <a:avLst/>
          </a:prstGeom>
          <a:noFill/>
        </p:spPr>
        <p:txBody>
          <a:bodyPr wrap="square" lIns="0" rIns="0" rtlCol="0">
            <a:spAutoFit/>
          </a:bodyPr>
          <a:lstStyle/>
          <a:p>
            <a:r>
              <a:rPr lang="en-US" sz="1200" b="1" dirty="0">
                <a:solidFill>
                  <a:srgbClr val="FFFF00"/>
                </a:solidFill>
              </a:rPr>
              <a:t>For some retransplants diagnosis other than </a:t>
            </a:r>
            <a:r>
              <a:rPr lang="en-US" sz="1200" b="1">
                <a:solidFill>
                  <a:srgbClr val="FFFF00"/>
                </a:solidFill>
              </a:rPr>
              <a:t>retransplant was </a:t>
            </a:r>
            <a:r>
              <a:rPr lang="en-US" sz="1200" b="1" smtClean="0">
                <a:solidFill>
                  <a:srgbClr val="FFFF00"/>
                </a:solidFill>
              </a:rPr>
              <a:t>reported</a:t>
            </a:r>
            <a:r>
              <a:rPr lang="en-US" sz="1200" b="1" dirty="0">
                <a:solidFill>
                  <a:srgbClr val="FFFF00"/>
                </a:solidFill>
              </a:rPr>
              <a:t>, so the total percentage of retransplants may be greater.</a:t>
            </a:r>
          </a:p>
        </p:txBody>
      </p:sp>
      <p:sp>
        <p:nvSpPr>
          <p:cNvPr id="13" name="TextBox 12"/>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Adult Heart Transplants</a:t>
            </a:r>
            <a:r>
              <a:rPr lang="en-US" sz="2400" dirty="0" smtClean="0"/>
              <a:t/>
            </a:r>
            <a:br>
              <a:rPr lang="en-US" sz="2400" dirty="0" smtClean="0"/>
            </a:br>
            <a:r>
              <a:rPr lang="en-US" sz="2400" dirty="0" smtClean="0"/>
              <a:t>Recipient Diabetes Mellitus Distribution by Location  </a:t>
            </a:r>
            <a:br>
              <a:rPr lang="en-US" sz="2400" dirty="0" smtClean="0"/>
            </a:br>
            <a:r>
              <a:rPr lang="en-US" sz="2000" dirty="0" smtClean="0"/>
              <a:t>(Transplants: January 2006 – June 2013)</a:t>
            </a:r>
            <a:endParaRPr lang="en-US" sz="2000" dirty="0"/>
          </a:p>
        </p:txBody>
      </p:sp>
      <p:graphicFrame>
        <p:nvGraphicFramePr>
          <p:cNvPr id="10" name="Content Placeholder 9"/>
          <p:cNvGraphicFramePr>
            <a:graphicFrameLocks noGrp="1"/>
          </p:cNvGraphicFramePr>
          <p:nvPr>
            <p:ph idx="1"/>
          </p:nvPr>
        </p:nvGraphicFramePr>
        <p:xfrm>
          <a:off x="381000" y="1524000"/>
          <a:ext cx="83820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Adult Heart Transplants</a:t>
            </a:r>
            <a:r>
              <a:rPr lang="en-US" sz="2400" dirty="0" smtClean="0"/>
              <a:t/>
            </a:r>
            <a:br>
              <a:rPr lang="en-US" sz="2400" dirty="0" smtClean="0"/>
            </a:br>
            <a:r>
              <a:rPr lang="en-US" sz="2400" dirty="0" smtClean="0"/>
              <a:t>Recipient Diabetes Mellitus Distribution by Diagnosis  </a:t>
            </a:r>
            <a:br>
              <a:rPr lang="en-US" sz="2400" dirty="0" smtClean="0"/>
            </a:br>
            <a:r>
              <a:rPr lang="en-US" sz="2000" dirty="0" smtClean="0"/>
              <a:t>(Transplants: January 2006 – June 2013)</a:t>
            </a:r>
            <a:endParaRPr lang="en-US" sz="2000" dirty="0"/>
          </a:p>
        </p:txBody>
      </p:sp>
      <p:graphicFrame>
        <p:nvGraphicFramePr>
          <p:cNvPr id="10" name="Content Placeholder 9"/>
          <p:cNvGraphicFramePr>
            <a:graphicFrameLocks noGrp="1"/>
          </p:cNvGraphicFramePr>
          <p:nvPr>
            <p:ph idx="1"/>
          </p:nvPr>
        </p:nvGraphicFramePr>
        <p:xfrm>
          <a:off x="304800" y="1447800"/>
          <a:ext cx="83820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2" name="TextBox 11"/>
          <p:cNvSpPr txBox="1"/>
          <p:nvPr/>
        </p:nvSpPr>
        <p:spPr>
          <a:xfrm>
            <a:off x="4800600" y="6174091"/>
            <a:ext cx="4191000" cy="646331"/>
          </a:xfrm>
          <a:prstGeom prst="rect">
            <a:avLst/>
          </a:prstGeom>
          <a:noFill/>
        </p:spPr>
        <p:txBody>
          <a:bodyPr wrap="square" lIns="0" rIns="0" rtlCol="0">
            <a:spAutoFit/>
          </a:bodyPr>
          <a:lstStyle/>
          <a:p>
            <a:r>
              <a:rPr lang="en-US" sz="1200" b="1" dirty="0">
                <a:solidFill>
                  <a:srgbClr val="FFFF00"/>
                </a:solidFill>
              </a:rPr>
              <a:t>For some retransplants diagnosis other than </a:t>
            </a:r>
            <a:r>
              <a:rPr lang="en-US" sz="1200" b="1">
                <a:solidFill>
                  <a:srgbClr val="FFFF00"/>
                </a:solidFill>
              </a:rPr>
              <a:t>retransplant was </a:t>
            </a:r>
            <a:r>
              <a:rPr lang="en-US" sz="1200" b="1" smtClean="0">
                <a:solidFill>
                  <a:srgbClr val="FFFF00"/>
                </a:solidFill>
              </a:rPr>
              <a:t>reported</a:t>
            </a:r>
            <a:r>
              <a:rPr lang="en-US" sz="1200" b="1" dirty="0">
                <a:solidFill>
                  <a:srgbClr val="FFFF00"/>
                </a:solidFill>
              </a:rPr>
              <a:t>, so the total percentage of retransplants may be greater.</a:t>
            </a:r>
          </a:p>
        </p:txBody>
      </p:sp>
      <p:sp>
        <p:nvSpPr>
          <p:cNvPr id="13" name="TextBox 12"/>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62000"/>
          </a:xfrm>
        </p:spPr>
        <p:txBody>
          <a:bodyPr/>
          <a:lstStyle/>
          <a:p>
            <a:r>
              <a:rPr lang="en-US" sz="2600" dirty="0" smtClean="0"/>
              <a:t>Adult Heart Retransplants</a:t>
            </a:r>
            <a:r>
              <a:rPr lang="en-US" sz="2800" dirty="0" smtClean="0"/>
              <a:t/>
            </a:r>
            <a:br>
              <a:rPr lang="en-US" sz="2800" dirty="0" smtClean="0"/>
            </a:br>
            <a:r>
              <a:rPr lang="en-US" sz="2400" dirty="0" smtClean="0"/>
              <a:t>Indications</a:t>
            </a:r>
            <a:endParaRPr lang="en-US" sz="2400" dirty="0"/>
          </a:p>
        </p:txBody>
      </p:sp>
      <p:graphicFrame>
        <p:nvGraphicFramePr>
          <p:cNvPr id="15" name="Content Placeholder 10"/>
          <p:cNvGraphicFramePr>
            <a:graphicFrameLocks/>
          </p:cNvGraphicFramePr>
          <p:nvPr>
            <p:extLst>
              <p:ext uri="{D42A27DB-BD31-4B8C-83A1-F6EECF244321}">
                <p14:modId xmlns:p14="http://schemas.microsoft.com/office/powerpoint/2010/main" val="638994337"/>
              </p:ext>
            </p:extLst>
          </p:nvPr>
        </p:nvGraphicFramePr>
        <p:xfrm>
          <a:off x="3886200" y="1524000"/>
          <a:ext cx="5105400" cy="4343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10"/>
          <p:cNvGraphicFramePr>
            <a:graphicFrameLocks/>
          </p:cNvGraphicFramePr>
          <p:nvPr>
            <p:extLst>
              <p:ext uri="{D42A27DB-BD31-4B8C-83A1-F6EECF244321}">
                <p14:modId xmlns:p14="http://schemas.microsoft.com/office/powerpoint/2010/main" val="94350105"/>
              </p:ext>
            </p:extLst>
          </p:nvPr>
        </p:nvGraphicFramePr>
        <p:xfrm>
          <a:off x="0" y="1447800"/>
          <a:ext cx="5105400" cy="4343400"/>
        </p:xfrm>
        <a:graphic>
          <a:graphicData uri="http://schemas.openxmlformats.org/drawingml/2006/chart">
            <c:chart xmlns:c="http://schemas.openxmlformats.org/drawingml/2006/chart" xmlns:r="http://schemas.openxmlformats.org/officeDocument/2006/relationships" r:id="rId4"/>
          </a:graphicData>
        </a:graphic>
      </p:graphicFrame>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5"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Adult Heart Transplants</a:t>
            </a:r>
            <a:r>
              <a:rPr lang="en-US" sz="2400" dirty="0" smtClean="0"/>
              <a:t/>
            </a:r>
            <a:br>
              <a:rPr lang="en-US" sz="2400" dirty="0" smtClean="0"/>
            </a:br>
            <a:r>
              <a:rPr lang="en-US" sz="2400" dirty="0" smtClean="0"/>
              <a:t>Recipient Cigarette History by Location  </a:t>
            </a:r>
            <a:br>
              <a:rPr lang="en-US" sz="2400" dirty="0" smtClean="0"/>
            </a:br>
            <a:r>
              <a:rPr lang="en-US" sz="2000" dirty="0" smtClean="0"/>
              <a:t>(Transplants: January 2006 – June 2013)</a:t>
            </a:r>
            <a:endParaRPr lang="en-US" sz="2000" dirty="0"/>
          </a:p>
        </p:txBody>
      </p:sp>
      <p:graphicFrame>
        <p:nvGraphicFramePr>
          <p:cNvPr id="10" name="Content Placeholder 9"/>
          <p:cNvGraphicFramePr>
            <a:graphicFrameLocks noGrp="1"/>
          </p:cNvGraphicFramePr>
          <p:nvPr>
            <p:ph idx="1"/>
          </p:nvPr>
        </p:nvGraphicFramePr>
        <p:xfrm>
          <a:off x="304800" y="1447800"/>
          <a:ext cx="83820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Adult Heart Transplants</a:t>
            </a:r>
            <a:r>
              <a:rPr lang="en-US" sz="2400" dirty="0" smtClean="0"/>
              <a:t/>
            </a:r>
            <a:br>
              <a:rPr lang="en-US" sz="2400" dirty="0" smtClean="0"/>
            </a:br>
            <a:r>
              <a:rPr lang="en-US" sz="2400" dirty="0" smtClean="0"/>
              <a:t>Recipient Cigarette and COPD History by Diagnosis  </a:t>
            </a:r>
            <a:br>
              <a:rPr lang="en-US" sz="2400" dirty="0" smtClean="0"/>
            </a:br>
            <a:r>
              <a:rPr lang="en-US" sz="2000" dirty="0" smtClean="0"/>
              <a:t>(Transplants: January 2006 – June 2013)</a:t>
            </a:r>
            <a:endParaRPr lang="en-US" sz="2000" dirty="0"/>
          </a:p>
        </p:txBody>
      </p:sp>
      <p:graphicFrame>
        <p:nvGraphicFramePr>
          <p:cNvPr id="10" name="Content Placeholder 9"/>
          <p:cNvGraphicFramePr>
            <a:graphicFrameLocks noGrp="1"/>
          </p:cNvGraphicFramePr>
          <p:nvPr>
            <p:ph idx="1"/>
          </p:nvPr>
        </p:nvGraphicFramePr>
        <p:xfrm>
          <a:off x="304800" y="1447800"/>
          <a:ext cx="83820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800" dirty="0" smtClean="0"/>
              <a:t>Adult Heart Transplants</a:t>
            </a:r>
            <a:r>
              <a:rPr lang="en-US" sz="2400" dirty="0" smtClean="0"/>
              <a:t/>
            </a:r>
            <a:br>
              <a:rPr lang="en-US" sz="2400" dirty="0" smtClean="0"/>
            </a:br>
            <a:r>
              <a:rPr lang="en-US" sz="2400" dirty="0" smtClean="0">
                <a:solidFill>
                  <a:srgbClr val="FFFF00"/>
                </a:solidFill>
              </a:rPr>
              <a:t> </a:t>
            </a:r>
            <a:r>
              <a:rPr lang="en-US" sz="2400" dirty="0" smtClean="0"/>
              <a:t>Ischemic Time Distribution by Location  </a:t>
            </a:r>
            <a:br>
              <a:rPr lang="en-US" sz="2400" dirty="0" smtClean="0"/>
            </a:br>
            <a:r>
              <a:rPr lang="en-US" sz="2000" dirty="0" smtClean="0"/>
              <a:t>(Transplants: January 2006 – June 2013)</a:t>
            </a:r>
            <a:endParaRPr lang="en-US" sz="2000" dirty="0"/>
          </a:p>
        </p:txBody>
      </p:sp>
      <p:graphicFrame>
        <p:nvGraphicFramePr>
          <p:cNvPr id="10" name="Content Placeholder 9"/>
          <p:cNvGraphicFramePr>
            <a:graphicFrameLocks noGrp="1"/>
          </p:cNvGraphicFramePr>
          <p:nvPr>
            <p:ph idx="1"/>
          </p:nvPr>
        </p:nvGraphicFramePr>
        <p:xfrm>
          <a:off x="304800" y="1447800"/>
          <a:ext cx="83820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800" dirty="0" smtClean="0"/>
              <a:t>Adult Heart Transplants</a:t>
            </a:r>
            <a:r>
              <a:rPr lang="en-US" sz="2400" dirty="0" smtClean="0"/>
              <a:t/>
            </a:r>
            <a:br>
              <a:rPr lang="en-US" sz="2400" dirty="0" smtClean="0"/>
            </a:br>
            <a:r>
              <a:rPr lang="en-US" sz="2400" dirty="0" smtClean="0">
                <a:solidFill>
                  <a:srgbClr val="FFFF00"/>
                </a:solidFill>
              </a:rPr>
              <a:t> </a:t>
            </a:r>
            <a:r>
              <a:rPr lang="en-US" sz="2400" dirty="0" smtClean="0"/>
              <a:t>Ischemic Time Distribution by Location and Transplant Type  </a:t>
            </a:r>
            <a:br>
              <a:rPr lang="en-US" sz="2400" dirty="0" smtClean="0"/>
            </a:br>
            <a:r>
              <a:rPr lang="en-US" sz="2000" dirty="0" smtClean="0"/>
              <a:t>(Transplants: January 2006 – June 2013)</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285212036"/>
              </p:ext>
            </p:extLst>
          </p:nvPr>
        </p:nvGraphicFramePr>
        <p:xfrm>
          <a:off x="304800" y="1447800"/>
          <a:ext cx="83820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extLst>
      <p:ext uri="{BB962C8B-B14F-4D97-AF65-F5344CB8AC3E}">
        <p14:creationId xmlns:p14="http://schemas.microsoft.com/office/powerpoint/2010/main" val="14893367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57200" y="3505200"/>
            <a:ext cx="8458200" cy="1600200"/>
          </a:xfrm>
        </p:spPr>
        <p:txBody>
          <a:bodyPr lIns="9144" rIns="9144"/>
          <a:lstStyle/>
          <a:p>
            <a:pPr>
              <a:lnSpc>
                <a:spcPct val="120000"/>
              </a:lnSpc>
            </a:pPr>
            <a:r>
              <a:rPr lang="en-US" sz="2400" b="1" dirty="0" smtClean="0"/>
              <a:t>Induction: slides 55-58 and 66-67</a:t>
            </a:r>
          </a:p>
          <a:p>
            <a:pPr>
              <a:lnSpc>
                <a:spcPct val="120000"/>
              </a:lnSpc>
            </a:pPr>
            <a:r>
              <a:rPr lang="en-US" sz="2400" b="1" dirty="0" smtClean="0"/>
              <a:t>Maintenance: slides 59-63 and 68-69</a:t>
            </a:r>
          </a:p>
          <a:p>
            <a:pPr>
              <a:lnSpc>
                <a:spcPct val="120000"/>
              </a:lnSpc>
            </a:pPr>
            <a:r>
              <a:rPr lang="en-US" sz="2400" b="1" dirty="0" smtClean="0"/>
              <a:t>Rejection: slides 64-71</a:t>
            </a:r>
          </a:p>
          <a:p>
            <a:endParaRPr lang="en-US" dirty="0"/>
          </a:p>
        </p:txBody>
      </p:sp>
      <p:sp>
        <p:nvSpPr>
          <p:cNvPr id="11" name="Title 1"/>
          <p:cNvSpPr txBox="1">
            <a:spLocks/>
          </p:cNvSpPr>
          <p:nvPr/>
        </p:nvSpPr>
        <p:spPr bwMode="auto">
          <a:xfrm>
            <a:off x="304800" y="1905000"/>
            <a:ext cx="88392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tx1"/>
                </a:solidFill>
                <a:effectLst/>
                <a:uLnTx/>
                <a:uFillTx/>
                <a:latin typeface="+mj-lt"/>
                <a:ea typeface="+mj-ea"/>
                <a:cs typeface="+mj-cs"/>
              </a:rPr>
              <a:t>Immunosuppression:</a:t>
            </a:r>
            <a:endParaRPr kumimoji="0" lang="en-US" sz="4000" b="1" i="0" u="none" strike="noStrike" kern="0" cap="none" spc="0" normalizeH="0" baseline="0" noProof="0" dirty="0">
              <a:ln>
                <a:noFill/>
              </a:ln>
              <a:solidFill>
                <a:schemeClr val="tx1"/>
              </a:solidFill>
              <a:effectLst/>
              <a:uLnTx/>
              <a:uFillTx/>
              <a:latin typeface="+mj-lt"/>
              <a:ea typeface="+mj-ea"/>
              <a:cs typeface="+mj-cs"/>
            </a:endParaRPr>
          </a:p>
        </p:txBody>
      </p:sp>
      <p:grpSp>
        <p:nvGrpSpPr>
          <p:cNvPr id="2"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extLst>
      <p:ext uri="{BB962C8B-B14F-4D97-AF65-F5344CB8AC3E}">
        <p14:creationId xmlns:p14="http://schemas.microsoft.com/office/powerpoint/2010/main" val="31013756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lstStyle/>
          <a:p>
            <a:r>
              <a:rPr lang="en-US" sz="2600" dirty="0" smtClean="0"/>
              <a:t>Adult Heart Transplants</a:t>
            </a:r>
            <a:r>
              <a:rPr lang="en-US" sz="2400" dirty="0" smtClean="0"/>
              <a:t/>
            </a:r>
            <a:br>
              <a:rPr lang="en-US" sz="2400" dirty="0" smtClean="0"/>
            </a:br>
            <a:r>
              <a:rPr lang="en-US" sz="2400" dirty="0" smtClean="0"/>
              <a:t>Induction Immunosuppression by Transplant Type</a:t>
            </a:r>
            <a:br>
              <a:rPr lang="en-US" sz="2400" dirty="0" smtClean="0"/>
            </a:br>
            <a:r>
              <a:rPr lang="en-US" sz="2000" i="1" dirty="0" smtClean="0"/>
              <a:t> </a:t>
            </a:r>
            <a:r>
              <a:rPr lang="en-US" sz="2000" dirty="0" smtClean="0"/>
              <a:t>(Transplants: January 2005 – June 2013)</a:t>
            </a:r>
            <a:br>
              <a:rPr lang="en-US" sz="2000" dirty="0" smtClean="0"/>
            </a:b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36845317"/>
              </p:ext>
            </p:extLst>
          </p:nvPr>
        </p:nvGraphicFramePr>
        <p:xfrm>
          <a:off x="152400" y="1524000"/>
          <a:ext cx="87630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86400" y="6019800"/>
            <a:ext cx="3429000" cy="461665"/>
          </a:xfrm>
          <a:prstGeom prst="rect">
            <a:avLst/>
          </a:prstGeom>
          <a:noFill/>
        </p:spPr>
        <p:txBody>
          <a:bodyPr wrap="square" rtlCol="0">
            <a:spAutoFit/>
          </a:bodyPr>
          <a:lstStyle/>
          <a:p>
            <a:r>
              <a:rPr lang="en-US" sz="1200" b="1" dirty="0">
                <a:solidFill>
                  <a:srgbClr val="FFFF00"/>
                </a:solidFill>
              </a:rPr>
              <a:t>Analysis is limited to patients who were alive at the time of </a:t>
            </a:r>
            <a:r>
              <a:rPr lang="en-US" sz="1200" b="1">
                <a:solidFill>
                  <a:srgbClr val="FFFF00"/>
                </a:solidFill>
              </a:rPr>
              <a:t>the discharge</a:t>
            </a:r>
            <a:r>
              <a:rPr lang="en-US" sz="1200" b="1" dirty="0">
                <a:solidFill>
                  <a:srgbClr val="FFFF00"/>
                </a:solidFill>
              </a:rPr>
              <a:t>.</a:t>
            </a:r>
          </a:p>
        </p:txBody>
      </p:sp>
      <p:grpSp>
        <p:nvGrpSpPr>
          <p:cNvPr id="3"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extLst>
      <p:ext uri="{BB962C8B-B14F-4D97-AF65-F5344CB8AC3E}">
        <p14:creationId xmlns:p14="http://schemas.microsoft.com/office/powerpoint/2010/main" val="37609077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lstStyle/>
          <a:p>
            <a:pPr>
              <a:lnSpc>
                <a:spcPct val="90000"/>
              </a:lnSpc>
            </a:pPr>
            <a:r>
              <a:rPr lang="en-US" sz="2600" dirty="0" smtClean="0"/>
              <a:t>Adult Heart Transplants</a:t>
            </a:r>
            <a:r>
              <a:rPr lang="en-US" sz="2400" dirty="0" smtClean="0"/>
              <a:t/>
            </a:r>
            <a:br>
              <a:rPr lang="en-US" sz="2400" dirty="0" smtClean="0"/>
            </a:br>
            <a:r>
              <a:rPr lang="en-US" sz="2400" dirty="0" smtClean="0"/>
              <a:t>Induction Immunosuppression by Location and Transplant Type </a:t>
            </a:r>
            <a:r>
              <a:rPr lang="en-US" sz="2000" dirty="0" smtClean="0"/>
              <a:t>(Transplants: January 2005 – June 2013)</a:t>
            </a:r>
            <a:br>
              <a:rPr lang="en-US" sz="2000" dirty="0" smtClean="0"/>
            </a:br>
            <a:endParaRPr lang="en-US" sz="2000" dirty="0"/>
          </a:p>
        </p:txBody>
      </p:sp>
      <p:graphicFrame>
        <p:nvGraphicFramePr>
          <p:cNvPr id="10" name="Content Placeholder 9"/>
          <p:cNvGraphicFramePr>
            <a:graphicFrameLocks noGrp="1"/>
          </p:cNvGraphicFramePr>
          <p:nvPr>
            <p:ph idx="1"/>
            <p:extLst/>
          </p:nvPr>
        </p:nvGraphicFramePr>
        <p:xfrm>
          <a:off x="152400" y="1524000"/>
          <a:ext cx="87630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10200" y="6172200"/>
            <a:ext cx="3429000" cy="461665"/>
          </a:xfrm>
          <a:prstGeom prst="rect">
            <a:avLst/>
          </a:prstGeom>
          <a:noFill/>
        </p:spPr>
        <p:txBody>
          <a:bodyPr wrap="square" rtlCol="0">
            <a:spAutoFit/>
          </a:bodyPr>
          <a:lstStyle/>
          <a:p>
            <a:r>
              <a:rPr lang="en-US" sz="1200" b="1" dirty="0">
                <a:solidFill>
                  <a:srgbClr val="FFFF00"/>
                </a:solidFill>
              </a:rPr>
              <a:t>Analysis is limited to patients who were alive at the time of </a:t>
            </a:r>
            <a:r>
              <a:rPr lang="en-US" sz="1200" b="1">
                <a:solidFill>
                  <a:srgbClr val="FFFF00"/>
                </a:solidFill>
              </a:rPr>
              <a:t>the discharge</a:t>
            </a:r>
            <a:r>
              <a:rPr lang="en-US" sz="1200" b="1" dirty="0">
                <a:solidFill>
                  <a:srgbClr val="FFFF00"/>
                </a:solidFill>
              </a:rPr>
              <a:t>.</a:t>
            </a:r>
          </a:p>
        </p:txBody>
      </p:sp>
      <p:sp>
        <p:nvSpPr>
          <p:cNvPr id="15" name="TextBox 14"/>
          <p:cNvSpPr txBox="1"/>
          <p:nvPr/>
        </p:nvSpPr>
        <p:spPr>
          <a:xfrm>
            <a:off x="914400" y="5791200"/>
            <a:ext cx="1981200" cy="353943"/>
          </a:xfrm>
          <a:prstGeom prst="rect">
            <a:avLst/>
          </a:prstGeom>
          <a:noFill/>
        </p:spPr>
        <p:txBody>
          <a:bodyPr wrap="square" rtlCol="0">
            <a:spAutoFit/>
          </a:bodyPr>
          <a:lstStyle/>
          <a:p>
            <a:pPr algn="ctr"/>
            <a:r>
              <a:rPr lang="en-US" sz="1700" b="1" dirty="0" smtClean="0">
                <a:solidFill>
                  <a:srgbClr val="FFFF00"/>
                </a:solidFill>
              </a:rPr>
              <a:t>Any Induction</a:t>
            </a:r>
            <a:endParaRPr lang="en-US" sz="1700" b="1" dirty="0">
              <a:solidFill>
                <a:srgbClr val="FFFF00"/>
              </a:solidFill>
            </a:endParaRPr>
          </a:p>
        </p:txBody>
      </p:sp>
      <p:sp>
        <p:nvSpPr>
          <p:cNvPr id="16" name="TextBox 15"/>
          <p:cNvSpPr txBox="1"/>
          <p:nvPr/>
        </p:nvSpPr>
        <p:spPr>
          <a:xfrm>
            <a:off x="3850944" y="5791200"/>
            <a:ext cx="1981200" cy="353943"/>
          </a:xfrm>
          <a:prstGeom prst="rect">
            <a:avLst/>
          </a:prstGeom>
          <a:noFill/>
        </p:spPr>
        <p:txBody>
          <a:bodyPr wrap="square" rtlCol="0">
            <a:spAutoFit/>
          </a:bodyPr>
          <a:lstStyle/>
          <a:p>
            <a:pPr algn="ctr"/>
            <a:r>
              <a:rPr lang="en-US" sz="1700" b="1" dirty="0" smtClean="0">
                <a:solidFill>
                  <a:srgbClr val="FFFF00"/>
                </a:solidFill>
              </a:rPr>
              <a:t>IL-2R Antagonist</a:t>
            </a:r>
            <a:endParaRPr lang="en-US" sz="1700" b="1" dirty="0">
              <a:solidFill>
                <a:srgbClr val="FFFF00"/>
              </a:solidFill>
            </a:endParaRPr>
          </a:p>
        </p:txBody>
      </p:sp>
      <p:sp>
        <p:nvSpPr>
          <p:cNvPr id="17" name="TextBox 16"/>
          <p:cNvSpPr txBox="1"/>
          <p:nvPr/>
        </p:nvSpPr>
        <p:spPr>
          <a:xfrm>
            <a:off x="6629400" y="5791200"/>
            <a:ext cx="2286000" cy="353943"/>
          </a:xfrm>
          <a:prstGeom prst="rect">
            <a:avLst/>
          </a:prstGeom>
          <a:noFill/>
        </p:spPr>
        <p:txBody>
          <a:bodyPr wrap="square" rtlCol="0">
            <a:spAutoFit/>
          </a:bodyPr>
          <a:lstStyle/>
          <a:p>
            <a:pPr algn="ctr"/>
            <a:r>
              <a:rPr lang="en-US" sz="1700" b="1" dirty="0" smtClean="0">
                <a:solidFill>
                  <a:srgbClr val="FFFF00"/>
                </a:solidFill>
              </a:rPr>
              <a:t>Polyclonal ALG/ATG</a:t>
            </a:r>
            <a:endParaRPr lang="en-US" sz="1700" b="1" dirty="0">
              <a:solidFill>
                <a:srgbClr val="FFFF00"/>
              </a:solidFill>
            </a:endParaRPr>
          </a:p>
        </p:txBody>
      </p:sp>
      <p:grpSp>
        <p:nvGrpSpPr>
          <p:cNvPr id="3" name="Group 17"/>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TextBox 1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1" name="TextBox 10"/>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extLst>
      <p:ext uri="{BB962C8B-B14F-4D97-AF65-F5344CB8AC3E}">
        <p14:creationId xmlns:p14="http://schemas.microsoft.com/office/powerpoint/2010/main" val="35896862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Adult Heart Transplants</a:t>
            </a:r>
            <a:r>
              <a:rPr lang="en-US" sz="2800" dirty="0" smtClean="0"/>
              <a:t/>
            </a:r>
            <a:br>
              <a:rPr lang="en-US" sz="2800" dirty="0" smtClean="0"/>
            </a:br>
            <a:r>
              <a:rPr lang="en-US" sz="2400" dirty="0" smtClean="0"/>
              <a:t>Kaplan-Meier Survival by Induction Type </a:t>
            </a:r>
            <a:br>
              <a:rPr lang="en-US" sz="2400" dirty="0" smtClean="0"/>
            </a:br>
            <a:r>
              <a:rPr lang="en-US" sz="2000" dirty="0"/>
              <a:t>Conditional on Survival to 14 Days</a:t>
            </a:r>
            <a:r>
              <a:rPr lang="en-US" sz="2800" dirty="0" smtClean="0"/>
              <a:t/>
            </a:r>
            <a:br>
              <a:rPr lang="en-US" sz="2800" dirty="0" smtClean="0"/>
            </a:br>
            <a:r>
              <a:rPr lang="en-US" sz="2000" dirty="0" smtClean="0"/>
              <a:t>(Transplants: January 2001 – June 2012)</a:t>
            </a:r>
            <a:endParaRPr lang="en-US" sz="2000" dirty="0"/>
          </a:p>
        </p:txBody>
      </p:sp>
      <p:graphicFrame>
        <p:nvGraphicFramePr>
          <p:cNvPr id="4" name="Content Placeholder 3"/>
          <p:cNvGraphicFramePr>
            <a:graphicFrameLocks noGrp="1"/>
          </p:cNvGraphicFramePr>
          <p:nvPr>
            <p:ph idx="1"/>
          </p:nvPr>
        </p:nvGraphicFramePr>
        <p:xfrm>
          <a:off x="304800" y="17526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735899" y="1981200"/>
            <a:ext cx="4648200" cy="646331"/>
          </a:xfrm>
          <a:prstGeom prst="rect">
            <a:avLst/>
          </a:prstGeom>
          <a:solidFill>
            <a:srgbClr val="000000"/>
          </a:solidFill>
        </p:spPr>
        <p:txBody>
          <a:bodyPr wrap="square" rtlCol="0">
            <a:spAutoFit/>
          </a:bodyPr>
          <a:lstStyle/>
          <a:p>
            <a:r>
              <a:rPr lang="en-US" sz="1200" b="1" dirty="0">
                <a:solidFill>
                  <a:srgbClr val="FFFF00"/>
                </a:solidFill>
              </a:rPr>
              <a:t>No induction vs. IL-2R: p = 0.0098</a:t>
            </a:r>
          </a:p>
          <a:p>
            <a:r>
              <a:rPr lang="en-US" sz="1200" b="1" dirty="0">
                <a:solidFill>
                  <a:srgbClr val="FFFF00"/>
                </a:solidFill>
              </a:rPr>
              <a:t>IL-2R vs. Polyclonal: p = 0.0179</a:t>
            </a:r>
          </a:p>
          <a:p>
            <a:r>
              <a:rPr lang="en-US" sz="1200" b="1" dirty="0">
                <a:solidFill>
                  <a:srgbClr val="FFFF00"/>
                </a:solidFill>
              </a:rPr>
              <a:t>No other pair-wise comparisons were significant at p &lt; 0.05.</a:t>
            </a:r>
          </a:p>
        </p:txBody>
      </p:sp>
      <p:grpSp>
        <p:nvGrpSpPr>
          <p:cNvPr id="3"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extLst>
      <p:ext uri="{BB962C8B-B14F-4D97-AF65-F5344CB8AC3E}">
        <p14:creationId xmlns:p14="http://schemas.microsoft.com/office/powerpoint/2010/main" val="31078650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Adult Heart </a:t>
            </a:r>
            <a:r>
              <a:rPr lang="en-US" sz="2600" dirty="0"/>
              <a:t>T</a:t>
            </a:r>
            <a:r>
              <a:rPr lang="en-US" sz="2600" dirty="0" smtClean="0"/>
              <a:t>ransplants</a:t>
            </a:r>
            <a:r>
              <a:rPr lang="en-US" sz="2800" dirty="0" smtClean="0"/>
              <a:t/>
            </a:r>
            <a:br>
              <a:rPr lang="en-US" sz="2800" dirty="0" smtClean="0"/>
            </a:br>
            <a:r>
              <a:rPr lang="en-US" sz="2400" dirty="0" smtClean="0"/>
              <a:t>Kaplan-Meier Survival by Induction and Transplant Type </a:t>
            </a:r>
            <a:br>
              <a:rPr lang="en-US" sz="2400" dirty="0" smtClean="0"/>
            </a:br>
            <a:r>
              <a:rPr lang="en-US" sz="2000" dirty="0" smtClean="0"/>
              <a:t>Conditional on Survival to 14 Days</a:t>
            </a:r>
            <a:r>
              <a:rPr lang="en-US" sz="2800" dirty="0" smtClean="0"/>
              <a:t/>
            </a:r>
            <a:br>
              <a:rPr lang="en-US" sz="2800" dirty="0" smtClean="0"/>
            </a:br>
            <a:r>
              <a:rPr lang="en-US" sz="2000" dirty="0" smtClean="0"/>
              <a:t>(</a:t>
            </a:r>
            <a:r>
              <a:rPr lang="en-US" sz="2000" dirty="0"/>
              <a:t>T</a:t>
            </a:r>
            <a:r>
              <a:rPr lang="en-US" sz="2000" dirty="0" smtClean="0"/>
              <a:t>ransplants: January 2001 – June 2012)</a:t>
            </a:r>
            <a:endParaRPr lang="en-US" sz="2000" dirty="0"/>
          </a:p>
        </p:txBody>
      </p:sp>
      <p:graphicFrame>
        <p:nvGraphicFramePr>
          <p:cNvPr id="4" name="Content Placeholder 3"/>
          <p:cNvGraphicFramePr>
            <a:graphicFrameLocks noGrp="1"/>
          </p:cNvGraphicFramePr>
          <p:nvPr>
            <p:ph idx="1"/>
            <p:extLst/>
          </p:nvPr>
        </p:nvGraphicFramePr>
        <p:xfrm>
          <a:off x="304800" y="17526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721894" y="1981200"/>
            <a:ext cx="4724400" cy="738664"/>
          </a:xfrm>
          <a:prstGeom prst="rect">
            <a:avLst/>
          </a:prstGeom>
          <a:solidFill>
            <a:srgbClr val="000000"/>
          </a:solidFill>
        </p:spPr>
        <p:txBody>
          <a:bodyPr wrap="square" rtlCol="0">
            <a:spAutoFit/>
          </a:bodyPr>
          <a:lstStyle/>
          <a:p>
            <a:r>
              <a:rPr lang="en-US" sz="1400" b="1" dirty="0">
                <a:solidFill>
                  <a:srgbClr val="FFFF00"/>
                </a:solidFill>
              </a:rPr>
              <a:t>No pair-wise comparisons were significant at p &lt; 0.05 except Primary/No induction vs. Primary/IL-2R and Primary/IL-2R vs</a:t>
            </a:r>
            <a:r>
              <a:rPr lang="en-US" sz="1400" b="1">
                <a:solidFill>
                  <a:srgbClr val="FFFF00"/>
                </a:solidFill>
              </a:rPr>
              <a:t>. Primary/Polyclonal</a:t>
            </a:r>
            <a:r>
              <a:rPr lang="en-US" sz="1400" b="1" dirty="0">
                <a:solidFill>
                  <a:srgbClr val="FFFF00"/>
                </a:solidFill>
              </a:rPr>
              <a:t>.</a:t>
            </a:r>
          </a:p>
        </p:txBody>
      </p:sp>
      <p:grpSp>
        <p:nvGrpSpPr>
          <p:cNvPr id="3"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extLst>
      <p:ext uri="{BB962C8B-B14F-4D97-AF65-F5344CB8AC3E}">
        <p14:creationId xmlns:p14="http://schemas.microsoft.com/office/powerpoint/2010/main" val="40696397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1143000"/>
          </a:xfrm>
        </p:spPr>
        <p:txBody>
          <a:bodyPr/>
          <a:lstStyle/>
          <a:p>
            <a:r>
              <a:rPr lang="en-US" sz="2600" dirty="0" smtClean="0"/>
              <a:t>Adult Heart Transplants</a:t>
            </a:r>
            <a:r>
              <a:rPr lang="en-US" sz="2800" dirty="0" smtClean="0"/>
              <a:t/>
            </a:r>
            <a:br>
              <a:rPr lang="en-US" sz="2800" dirty="0" smtClean="0"/>
            </a:br>
            <a:r>
              <a:rPr lang="en-US" sz="2400" dirty="0" smtClean="0"/>
              <a:t>Maintenance Immunosuppression at Time of Follow-up by Transplant Type </a:t>
            </a:r>
            <a:r>
              <a:rPr lang="en-US" sz="2000" dirty="0" smtClean="0"/>
              <a:t>(Follow-ups: January 2008 – June 2013)</a:t>
            </a:r>
            <a:endParaRPr lang="en-US" sz="2000" dirty="0"/>
          </a:p>
        </p:txBody>
      </p:sp>
      <p:graphicFrame>
        <p:nvGraphicFramePr>
          <p:cNvPr id="4" name="Content Placeholder 3"/>
          <p:cNvGraphicFramePr>
            <a:graphicFrameLocks noGrp="1"/>
          </p:cNvGraphicFramePr>
          <p:nvPr>
            <p:ph idx="1"/>
            <p:extLst/>
          </p:nvPr>
        </p:nvGraphicFramePr>
        <p:xfrm>
          <a:off x="228600" y="1447800"/>
          <a:ext cx="8763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257800" y="6372819"/>
            <a:ext cx="3657600" cy="461665"/>
          </a:xfrm>
          <a:prstGeom prst="rect">
            <a:avLst/>
          </a:prstGeom>
          <a:noFill/>
        </p:spPr>
        <p:txBody>
          <a:bodyPr wrap="square" rtlCol="0">
            <a:spAutoFit/>
          </a:bodyPr>
          <a:lstStyle/>
          <a:p>
            <a:r>
              <a:rPr lang="en-US" sz="1200" b="1" dirty="0">
                <a:solidFill>
                  <a:srgbClr val="FFFF00"/>
                </a:solidFill>
              </a:rPr>
              <a:t>Analysis is limited to patients who were alive at the time of </a:t>
            </a:r>
            <a:r>
              <a:rPr lang="en-US" sz="1200" b="1">
                <a:solidFill>
                  <a:srgbClr val="FFFF00"/>
                </a:solidFill>
              </a:rPr>
              <a:t>the follow-up</a:t>
            </a:r>
            <a:r>
              <a:rPr lang="en-US" sz="1200" b="1" dirty="0">
                <a:solidFill>
                  <a:srgbClr val="FFFF00"/>
                </a:solidFill>
              </a:rPr>
              <a:t>.</a:t>
            </a:r>
          </a:p>
        </p:txBody>
      </p:sp>
      <p:sp>
        <p:nvSpPr>
          <p:cNvPr id="14" name="TextBox 13"/>
          <p:cNvSpPr txBox="1"/>
          <p:nvPr/>
        </p:nvSpPr>
        <p:spPr>
          <a:xfrm>
            <a:off x="5453062" y="5716666"/>
            <a:ext cx="3352800" cy="646331"/>
          </a:xfrm>
          <a:prstGeom prst="rect">
            <a:avLst/>
          </a:prstGeom>
          <a:noFill/>
        </p:spPr>
        <p:txBody>
          <a:bodyPr wrap="square" rtlCol="0">
            <a:spAutoFit/>
          </a:bodyPr>
          <a:lstStyle/>
          <a:p>
            <a:r>
              <a:rPr lang="en-US" sz="1200" b="1" dirty="0"/>
              <a:t>Number of transplants:</a:t>
            </a:r>
          </a:p>
          <a:p>
            <a:r>
              <a:rPr lang="en-US" sz="1200" b="1" dirty="0"/>
              <a:t>Year 1</a:t>
            </a:r>
            <a:r>
              <a:rPr lang="en-US" sz="1200" b="1"/>
              <a:t>: </a:t>
            </a:r>
            <a:r>
              <a:rPr lang="en-US" sz="1200" b="1" smtClean="0"/>
              <a:t>Primary= </a:t>
            </a:r>
            <a:r>
              <a:rPr lang="en-US" sz="1200" b="1" dirty="0"/>
              <a:t>9,428</a:t>
            </a:r>
            <a:r>
              <a:rPr lang="en-US" sz="1200" b="1"/>
              <a:t>, </a:t>
            </a:r>
            <a:r>
              <a:rPr lang="en-US" sz="1200" b="1" smtClean="0"/>
              <a:t>Retransplant= </a:t>
            </a:r>
            <a:r>
              <a:rPr lang="en-US" sz="1200" b="1" dirty="0"/>
              <a:t>307</a:t>
            </a:r>
          </a:p>
          <a:p>
            <a:r>
              <a:rPr lang="en-US" sz="1200" b="1" dirty="0"/>
              <a:t>Year 5</a:t>
            </a:r>
            <a:r>
              <a:rPr lang="en-US" sz="1200" b="1"/>
              <a:t>: </a:t>
            </a:r>
            <a:r>
              <a:rPr lang="en-US" sz="1200" b="1" smtClean="0"/>
              <a:t>Primary= </a:t>
            </a:r>
            <a:r>
              <a:rPr lang="en-US" sz="1200" b="1" dirty="0"/>
              <a:t>5,779</a:t>
            </a:r>
            <a:r>
              <a:rPr lang="en-US" sz="1200" b="1"/>
              <a:t>, </a:t>
            </a:r>
            <a:r>
              <a:rPr lang="en-US" sz="1200" b="1" smtClean="0"/>
              <a:t>Retransplant= </a:t>
            </a:r>
            <a:r>
              <a:rPr lang="en-US" sz="1200" b="1" dirty="0"/>
              <a:t>174</a:t>
            </a:r>
          </a:p>
        </p:txBody>
      </p:sp>
      <p:sp>
        <p:nvSpPr>
          <p:cNvPr id="15" name="TextBox 14"/>
          <p:cNvSpPr txBox="1"/>
          <p:nvPr/>
        </p:nvSpPr>
        <p:spPr>
          <a:xfrm>
            <a:off x="838200" y="5224046"/>
            <a:ext cx="1524000" cy="338554"/>
          </a:xfrm>
          <a:prstGeom prst="rect">
            <a:avLst/>
          </a:prstGeom>
          <a:noFill/>
        </p:spPr>
        <p:txBody>
          <a:bodyPr wrap="square" rtlCol="0">
            <a:spAutoFit/>
          </a:bodyPr>
          <a:lstStyle/>
          <a:p>
            <a:pPr algn="ctr"/>
            <a:r>
              <a:rPr lang="en-US" sz="1600" b="1" dirty="0" smtClean="0">
                <a:solidFill>
                  <a:srgbClr val="FFFF00"/>
                </a:solidFill>
              </a:rPr>
              <a:t>Cyclosporine</a:t>
            </a:r>
            <a:endParaRPr lang="en-US" sz="1600" b="1" dirty="0">
              <a:solidFill>
                <a:srgbClr val="FFFF00"/>
              </a:solidFill>
            </a:endParaRPr>
          </a:p>
        </p:txBody>
      </p:sp>
      <p:sp>
        <p:nvSpPr>
          <p:cNvPr id="16" name="TextBox 15"/>
          <p:cNvSpPr txBox="1"/>
          <p:nvPr/>
        </p:nvSpPr>
        <p:spPr>
          <a:xfrm>
            <a:off x="2286000" y="5224046"/>
            <a:ext cx="1524000" cy="338554"/>
          </a:xfrm>
          <a:prstGeom prst="rect">
            <a:avLst/>
          </a:prstGeom>
          <a:noFill/>
        </p:spPr>
        <p:txBody>
          <a:bodyPr wrap="square" rtlCol="0">
            <a:spAutoFit/>
          </a:bodyPr>
          <a:lstStyle/>
          <a:p>
            <a:pPr algn="ctr"/>
            <a:r>
              <a:rPr lang="en-US" sz="1600" b="1" dirty="0" smtClean="0">
                <a:solidFill>
                  <a:srgbClr val="FFFF00"/>
                </a:solidFill>
              </a:rPr>
              <a:t>Tacrolimus</a:t>
            </a:r>
            <a:endParaRPr lang="en-US" sz="1600" b="1" dirty="0">
              <a:solidFill>
                <a:srgbClr val="FFFF00"/>
              </a:solidFill>
            </a:endParaRPr>
          </a:p>
        </p:txBody>
      </p:sp>
      <p:sp>
        <p:nvSpPr>
          <p:cNvPr id="17" name="TextBox 16"/>
          <p:cNvSpPr txBox="1"/>
          <p:nvPr/>
        </p:nvSpPr>
        <p:spPr>
          <a:xfrm>
            <a:off x="3594279" y="5206425"/>
            <a:ext cx="1524000" cy="584775"/>
          </a:xfrm>
          <a:prstGeom prst="rect">
            <a:avLst/>
          </a:prstGeom>
          <a:noFill/>
        </p:spPr>
        <p:txBody>
          <a:bodyPr wrap="square" rtlCol="0">
            <a:spAutoFit/>
          </a:bodyPr>
          <a:lstStyle/>
          <a:p>
            <a:pPr algn="ctr"/>
            <a:r>
              <a:rPr lang="en-US" sz="1600" b="1" dirty="0" smtClean="0">
                <a:solidFill>
                  <a:srgbClr val="FFFF00"/>
                </a:solidFill>
              </a:rPr>
              <a:t>Sirolimus/ Everolimus</a:t>
            </a:r>
            <a:endParaRPr lang="en-US" sz="1600" b="1" dirty="0">
              <a:solidFill>
                <a:srgbClr val="FFFF00"/>
              </a:solidFill>
            </a:endParaRPr>
          </a:p>
        </p:txBody>
      </p:sp>
      <p:sp>
        <p:nvSpPr>
          <p:cNvPr id="18" name="TextBox 17"/>
          <p:cNvSpPr txBox="1"/>
          <p:nvPr/>
        </p:nvSpPr>
        <p:spPr>
          <a:xfrm>
            <a:off x="4953000" y="5224046"/>
            <a:ext cx="1524000" cy="338554"/>
          </a:xfrm>
          <a:prstGeom prst="rect">
            <a:avLst/>
          </a:prstGeom>
          <a:noFill/>
        </p:spPr>
        <p:txBody>
          <a:bodyPr wrap="square" rtlCol="0">
            <a:spAutoFit/>
          </a:bodyPr>
          <a:lstStyle/>
          <a:p>
            <a:pPr algn="ctr"/>
            <a:r>
              <a:rPr lang="en-US" sz="1600" b="1" dirty="0" smtClean="0">
                <a:solidFill>
                  <a:srgbClr val="FFFF00"/>
                </a:solidFill>
              </a:rPr>
              <a:t>MMF/MPA</a:t>
            </a:r>
            <a:endParaRPr lang="en-US" sz="1600" b="1" dirty="0">
              <a:solidFill>
                <a:srgbClr val="FFFF00"/>
              </a:solidFill>
            </a:endParaRPr>
          </a:p>
        </p:txBody>
      </p:sp>
      <p:sp>
        <p:nvSpPr>
          <p:cNvPr id="19" name="TextBox 18"/>
          <p:cNvSpPr txBox="1"/>
          <p:nvPr/>
        </p:nvSpPr>
        <p:spPr>
          <a:xfrm>
            <a:off x="6324600" y="5224046"/>
            <a:ext cx="1524000" cy="338554"/>
          </a:xfrm>
          <a:prstGeom prst="rect">
            <a:avLst/>
          </a:prstGeom>
          <a:noFill/>
        </p:spPr>
        <p:txBody>
          <a:bodyPr wrap="square" rtlCol="0">
            <a:spAutoFit/>
          </a:bodyPr>
          <a:lstStyle/>
          <a:p>
            <a:pPr algn="ctr"/>
            <a:r>
              <a:rPr lang="en-US" sz="1600" b="1" dirty="0" smtClean="0">
                <a:solidFill>
                  <a:srgbClr val="FFFF00"/>
                </a:solidFill>
              </a:rPr>
              <a:t>Azathioprine</a:t>
            </a:r>
            <a:endParaRPr lang="en-US" sz="1600" b="1" dirty="0">
              <a:solidFill>
                <a:srgbClr val="FFFF00"/>
              </a:solidFill>
            </a:endParaRPr>
          </a:p>
        </p:txBody>
      </p:sp>
      <p:sp>
        <p:nvSpPr>
          <p:cNvPr id="20" name="TextBox 19"/>
          <p:cNvSpPr txBox="1"/>
          <p:nvPr/>
        </p:nvSpPr>
        <p:spPr>
          <a:xfrm>
            <a:off x="7696200" y="5224046"/>
            <a:ext cx="1524000" cy="338554"/>
          </a:xfrm>
          <a:prstGeom prst="rect">
            <a:avLst/>
          </a:prstGeom>
          <a:noFill/>
        </p:spPr>
        <p:txBody>
          <a:bodyPr wrap="square" rtlCol="0">
            <a:spAutoFit/>
          </a:bodyPr>
          <a:lstStyle/>
          <a:p>
            <a:pPr algn="ctr"/>
            <a:r>
              <a:rPr lang="en-US" sz="1600" b="1" dirty="0" smtClean="0">
                <a:solidFill>
                  <a:srgbClr val="FFFF00"/>
                </a:solidFill>
              </a:rPr>
              <a:t>Prednisone</a:t>
            </a:r>
            <a:endParaRPr lang="en-US" sz="1600" b="1" dirty="0">
              <a:solidFill>
                <a:srgbClr val="FFFF00"/>
              </a:solidFill>
            </a:endParaRPr>
          </a:p>
        </p:txBody>
      </p:sp>
      <p:grpSp>
        <p:nvGrpSpPr>
          <p:cNvPr id="3" name="Group 20"/>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p:spPr>
        </p:pic>
        <p:sp>
          <p:nvSpPr>
            <p:cNvPr id="23" name="TextBox 2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21" name="TextBox 20"/>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extLst>
      <p:ext uri="{BB962C8B-B14F-4D97-AF65-F5344CB8AC3E}">
        <p14:creationId xmlns:p14="http://schemas.microsoft.com/office/powerpoint/2010/main" val="5394569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sz="2600" dirty="0" smtClean="0"/>
              <a:t>Adult Heart Transplants</a:t>
            </a:r>
            <a:r>
              <a:rPr lang="en-US" sz="2800" dirty="0" smtClean="0"/>
              <a:t/>
            </a:r>
            <a:br>
              <a:rPr lang="en-US" sz="2800" dirty="0" smtClean="0"/>
            </a:br>
            <a:r>
              <a:rPr lang="en-US" sz="2800" dirty="0" smtClean="0"/>
              <a:t> </a:t>
            </a:r>
            <a:r>
              <a:rPr lang="en-US" sz="2400" dirty="0" smtClean="0"/>
              <a:t>Diagnosis by Location and Era</a:t>
            </a:r>
            <a:endParaRPr lang="en-US" sz="2400" dirty="0"/>
          </a:p>
        </p:txBody>
      </p:sp>
      <p:graphicFrame>
        <p:nvGraphicFramePr>
          <p:cNvPr id="24" name="Content Placeholder 8"/>
          <p:cNvGraphicFramePr>
            <a:graphicFrameLocks/>
          </p:cNvGraphicFramePr>
          <p:nvPr/>
        </p:nvGraphicFramePr>
        <p:xfrm>
          <a:off x="152400" y="1143000"/>
          <a:ext cx="8991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295400" y="5916304"/>
            <a:ext cx="1828800" cy="353943"/>
          </a:xfrm>
          <a:prstGeom prst="rect">
            <a:avLst/>
          </a:prstGeom>
          <a:noFill/>
        </p:spPr>
        <p:txBody>
          <a:bodyPr wrap="square" rtlCol="0">
            <a:spAutoFit/>
          </a:bodyPr>
          <a:lstStyle/>
          <a:p>
            <a:pPr algn="ctr"/>
            <a:r>
              <a:rPr lang="en-US" sz="1700" b="1" dirty="0" smtClean="0">
                <a:solidFill>
                  <a:srgbClr val="FFFF00"/>
                </a:solidFill>
              </a:rPr>
              <a:t>Europe</a:t>
            </a:r>
            <a:endParaRPr lang="en-US" sz="1700" b="1" dirty="0">
              <a:solidFill>
                <a:srgbClr val="FFFF00"/>
              </a:solidFill>
            </a:endParaRPr>
          </a:p>
        </p:txBody>
      </p:sp>
      <p:sp>
        <p:nvSpPr>
          <p:cNvPr id="9" name="TextBox 8"/>
          <p:cNvSpPr txBox="1"/>
          <p:nvPr/>
        </p:nvSpPr>
        <p:spPr>
          <a:xfrm>
            <a:off x="4114800" y="5916304"/>
            <a:ext cx="1828800" cy="353943"/>
          </a:xfrm>
          <a:prstGeom prst="rect">
            <a:avLst/>
          </a:prstGeom>
          <a:noFill/>
        </p:spPr>
        <p:txBody>
          <a:bodyPr wrap="square" rtlCol="0">
            <a:spAutoFit/>
          </a:bodyPr>
          <a:lstStyle/>
          <a:p>
            <a:pPr algn="ctr"/>
            <a:r>
              <a:rPr lang="en-US" sz="1700" b="1" dirty="0" smtClean="0">
                <a:solidFill>
                  <a:srgbClr val="FFFF00"/>
                </a:solidFill>
              </a:rPr>
              <a:t>North America</a:t>
            </a:r>
            <a:endParaRPr lang="en-US" sz="1700" b="1" dirty="0">
              <a:solidFill>
                <a:srgbClr val="FFFF00"/>
              </a:solidFill>
            </a:endParaRPr>
          </a:p>
        </p:txBody>
      </p:sp>
      <p:sp>
        <p:nvSpPr>
          <p:cNvPr id="10" name="TextBox 9"/>
          <p:cNvSpPr txBox="1"/>
          <p:nvPr/>
        </p:nvSpPr>
        <p:spPr>
          <a:xfrm>
            <a:off x="6858000" y="5916304"/>
            <a:ext cx="1828800" cy="353943"/>
          </a:xfrm>
          <a:prstGeom prst="rect">
            <a:avLst/>
          </a:prstGeom>
          <a:noFill/>
        </p:spPr>
        <p:txBody>
          <a:bodyPr wrap="square" rtlCol="0">
            <a:spAutoFit/>
          </a:bodyPr>
          <a:lstStyle/>
          <a:p>
            <a:pPr algn="ctr"/>
            <a:r>
              <a:rPr lang="en-US" sz="1700" b="1" dirty="0" smtClean="0">
                <a:solidFill>
                  <a:srgbClr val="FFFF00"/>
                </a:solidFill>
              </a:rPr>
              <a:t>Other</a:t>
            </a:r>
            <a:endParaRPr lang="en-US" sz="17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3" name="TextBox 12"/>
          <p:cNvSpPr txBox="1"/>
          <p:nvPr/>
        </p:nvSpPr>
        <p:spPr>
          <a:xfrm>
            <a:off x="4800600" y="6174091"/>
            <a:ext cx="4191000" cy="646331"/>
          </a:xfrm>
          <a:prstGeom prst="rect">
            <a:avLst/>
          </a:prstGeom>
          <a:noFill/>
        </p:spPr>
        <p:txBody>
          <a:bodyPr wrap="square" lIns="0" rIns="0" rtlCol="0">
            <a:spAutoFit/>
          </a:bodyPr>
          <a:lstStyle/>
          <a:p>
            <a:r>
              <a:rPr lang="en-US" sz="1200" b="1" dirty="0" smtClean="0">
                <a:solidFill>
                  <a:srgbClr val="FFFF00"/>
                </a:solidFill>
              </a:rPr>
              <a:t>For some retransplants diagnosis other than retransplant is reported, so the total percentage of retransplants may be greater.</a:t>
            </a:r>
            <a:endParaRPr lang="en-US" sz="1200" b="1" dirty="0">
              <a:solidFill>
                <a:srgbClr val="FFFF00"/>
              </a:solidFill>
            </a:endParaRPr>
          </a:p>
        </p:txBody>
      </p:sp>
      <p:sp>
        <p:nvSpPr>
          <p:cNvPr id="11" name="TextBox 10"/>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1066800"/>
          </a:xfrm>
        </p:spPr>
        <p:txBody>
          <a:bodyPr/>
          <a:lstStyle/>
          <a:p>
            <a:r>
              <a:rPr lang="en-US" sz="2600" dirty="0" smtClean="0"/>
              <a:t>Adult Heart Transplants</a:t>
            </a:r>
            <a:r>
              <a:rPr lang="en-US" sz="2800" dirty="0" smtClean="0"/>
              <a:t/>
            </a:r>
            <a:br>
              <a:rPr lang="en-US" sz="2800" dirty="0" smtClean="0"/>
            </a:br>
            <a:r>
              <a:rPr lang="en-US" sz="2400" dirty="0" smtClean="0"/>
              <a:t> Maintenance Immunosuppression at Time of 1 Year Follow-up by Year</a:t>
            </a:r>
            <a:endParaRPr lang="en-US" sz="2000" dirty="0"/>
          </a:p>
        </p:txBody>
      </p:sp>
      <p:graphicFrame>
        <p:nvGraphicFramePr>
          <p:cNvPr id="4" name="Content Placeholder 3"/>
          <p:cNvGraphicFramePr>
            <a:graphicFrameLocks noGrp="1"/>
          </p:cNvGraphicFramePr>
          <p:nvPr>
            <p:ph idx="1"/>
          </p:nvPr>
        </p:nvGraphicFramePr>
        <p:xfrm>
          <a:off x="228600" y="14478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334000" y="6159294"/>
            <a:ext cx="3505200" cy="461665"/>
          </a:xfrm>
          <a:prstGeom prst="rect">
            <a:avLst/>
          </a:prstGeom>
          <a:noFill/>
        </p:spPr>
        <p:txBody>
          <a:bodyPr wrap="square" rtlCol="0">
            <a:spAutoFit/>
          </a:bodyPr>
          <a:lstStyle/>
          <a:p>
            <a:r>
              <a:rPr lang="en-US" sz="1200" b="1" dirty="0">
                <a:solidFill>
                  <a:srgbClr val="FFFF00"/>
                </a:solidFill>
              </a:rPr>
              <a:t>Analysis is limited to patients who were alive at the time of </a:t>
            </a:r>
            <a:r>
              <a:rPr lang="en-US" sz="1200" b="1">
                <a:solidFill>
                  <a:srgbClr val="FFFF00"/>
                </a:solidFill>
              </a:rPr>
              <a:t>the follow-up</a:t>
            </a:r>
            <a:r>
              <a:rPr lang="en-US" sz="1200" b="1" dirty="0">
                <a:solidFill>
                  <a:srgbClr val="FFFF00"/>
                </a:solidFill>
              </a:rPr>
              <a:t>.</a:t>
            </a:r>
          </a:p>
        </p:txBody>
      </p:sp>
      <p:sp>
        <p:nvSpPr>
          <p:cNvPr id="11" name="TextBox 10"/>
          <p:cNvSpPr txBox="1"/>
          <p:nvPr/>
        </p:nvSpPr>
        <p:spPr>
          <a:xfrm>
            <a:off x="2133600" y="5791200"/>
            <a:ext cx="6096000" cy="307777"/>
          </a:xfrm>
          <a:prstGeom prst="rect">
            <a:avLst/>
          </a:prstGeom>
          <a:noFill/>
        </p:spPr>
        <p:txBody>
          <a:bodyPr wrap="square" rtlCol="0">
            <a:spAutoFit/>
          </a:bodyPr>
          <a:lstStyle/>
          <a:p>
            <a:r>
              <a:rPr lang="en-US" sz="1400" b="1" dirty="0">
                <a:solidFill>
                  <a:srgbClr val="FFFF00"/>
                </a:solidFill>
              </a:rPr>
              <a:t>NOTE: Different patients are analyzed in </a:t>
            </a:r>
            <a:r>
              <a:rPr lang="en-US" sz="1400" b="1">
                <a:solidFill>
                  <a:srgbClr val="FFFF00"/>
                </a:solidFill>
              </a:rPr>
              <a:t>each </a:t>
            </a:r>
            <a:r>
              <a:rPr lang="en-US" sz="1400" b="1" smtClean="0">
                <a:solidFill>
                  <a:srgbClr val="FFFF00"/>
                </a:solidFill>
              </a:rPr>
              <a:t>timeframe.</a:t>
            </a:r>
            <a:endParaRPr lang="en-US" sz="1400" b="1" dirty="0">
              <a:solidFill>
                <a:srgbClr val="FFFF00"/>
              </a:solidFill>
            </a:endParaRPr>
          </a:p>
        </p:txBody>
      </p:sp>
      <p:grpSp>
        <p:nvGrpSpPr>
          <p:cNvPr id="3" name="Group 15"/>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TextBox 17"/>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9" name="TextBox 8"/>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extLst>
      <p:ext uri="{BB962C8B-B14F-4D97-AF65-F5344CB8AC3E}">
        <p14:creationId xmlns:p14="http://schemas.microsoft.com/office/powerpoint/2010/main" val="14492853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pPr>
              <a:lnSpc>
                <a:spcPct val="90000"/>
              </a:lnSpc>
            </a:pPr>
            <a:r>
              <a:rPr lang="en-US" sz="2600" dirty="0" smtClean="0"/>
              <a:t>Adult Heart Transplants</a:t>
            </a:r>
            <a:r>
              <a:rPr lang="en-US" sz="4400" dirty="0" smtClean="0"/>
              <a:t/>
            </a:r>
            <a:br>
              <a:rPr lang="en-US" sz="4400" dirty="0" smtClean="0"/>
            </a:br>
            <a:r>
              <a:rPr lang="en-US" sz="2000" dirty="0" smtClean="0"/>
              <a:t> </a:t>
            </a:r>
            <a:r>
              <a:rPr lang="en-US" sz="2400" dirty="0" smtClean="0"/>
              <a:t>Maintenance Immunosuppression Drug Combinations at Time of Follow-up </a:t>
            </a:r>
            <a:r>
              <a:rPr lang="en-US" sz="2000" dirty="0" smtClean="0"/>
              <a:t>(Follow-ups: January 2001 – June 2013) </a:t>
            </a:r>
            <a:r>
              <a:rPr lang="en-US" sz="1900" dirty="0" smtClean="0"/>
              <a:t/>
            </a:r>
            <a:br>
              <a:rPr lang="en-US" sz="1900" dirty="0" smtClean="0"/>
            </a:br>
            <a:r>
              <a:rPr lang="en-US" sz="2000" dirty="0" smtClean="0"/>
              <a:t>For the Same Patients at Year 1 and 5</a:t>
            </a:r>
            <a:endParaRPr lang="en-US" sz="1900" dirty="0"/>
          </a:p>
        </p:txBody>
      </p:sp>
      <p:graphicFrame>
        <p:nvGraphicFramePr>
          <p:cNvPr id="10" name="Content Placeholder 9"/>
          <p:cNvGraphicFramePr>
            <a:graphicFrameLocks noGrp="1"/>
          </p:cNvGraphicFramePr>
          <p:nvPr>
            <p:ph idx="1"/>
            <p:extLst/>
          </p:nvPr>
        </p:nvGraphicFramePr>
        <p:xfrm>
          <a:off x="152400" y="1447800"/>
          <a:ext cx="8763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86400" y="6096000"/>
            <a:ext cx="3429000" cy="461665"/>
          </a:xfrm>
          <a:prstGeom prst="rect">
            <a:avLst/>
          </a:prstGeom>
          <a:noFill/>
        </p:spPr>
        <p:txBody>
          <a:bodyPr wrap="square" rtlCol="0">
            <a:spAutoFit/>
          </a:bodyPr>
          <a:lstStyle/>
          <a:p>
            <a:r>
              <a:rPr lang="en-US" sz="1200" b="1" dirty="0">
                <a:solidFill>
                  <a:srgbClr val="FFFF00"/>
                </a:solidFill>
              </a:rPr>
              <a:t>Analysis is limited to patients who were alive at the time of </a:t>
            </a:r>
            <a:r>
              <a:rPr lang="en-US" sz="1200" b="1">
                <a:solidFill>
                  <a:srgbClr val="FFFF00"/>
                </a:solidFill>
              </a:rPr>
              <a:t>the follow-up</a:t>
            </a:r>
            <a:r>
              <a:rPr lang="en-US" sz="1200" b="1" dirty="0">
                <a:solidFill>
                  <a:srgbClr val="FFFF00"/>
                </a:solidFill>
              </a:rPr>
              <a:t>.</a:t>
            </a:r>
          </a:p>
        </p:txBody>
      </p:sp>
      <p:grpSp>
        <p:nvGrpSpPr>
          <p:cNvPr id="3"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extLst>
      <p:ext uri="{BB962C8B-B14F-4D97-AF65-F5344CB8AC3E}">
        <p14:creationId xmlns:p14="http://schemas.microsoft.com/office/powerpoint/2010/main" val="16755197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pPr>
              <a:lnSpc>
                <a:spcPct val="90000"/>
              </a:lnSpc>
            </a:pPr>
            <a:r>
              <a:rPr lang="en-US" sz="2600" dirty="0" smtClean="0"/>
              <a:t>Adult Heart Retransplants</a:t>
            </a:r>
            <a:r>
              <a:rPr lang="en-US" sz="4400" dirty="0" smtClean="0"/>
              <a:t/>
            </a:r>
            <a:br>
              <a:rPr lang="en-US" sz="4400" dirty="0" smtClean="0"/>
            </a:br>
            <a:r>
              <a:rPr lang="en-US" sz="2000" dirty="0" smtClean="0"/>
              <a:t> </a:t>
            </a:r>
            <a:r>
              <a:rPr lang="en-US" sz="2400" dirty="0" smtClean="0"/>
              <a:t>Maintenance Immunosuppression Drug Combinations at Time of Follow-up </a:t>
            </a:r>
            <a:r>
              <a:rPr lang="en-US" sz="2000" dirty="0" smtClean="0"/>
              <a:t>(Follow-ups: January 2001 – June 2013) </a:t>
            </a:r>
            <a:r>
              <a:rPr lang="en-US" sz="1900" dirty="0" smtClean="0"/>
              <a:t/>
            </a:r>
            <a:br>
              <a:rPr lang="en-US" sz="1900" dirty="0" smtClean="0"/>
            </a:br>
            <a:r>
              <a:rPr lang="en-US" sz="2000" dirty="0" smtClean="0"/>
              <a:t>For the Same Retransplant Patients at Year 1 and 5</a:t>
            </a:r>
            <a:endParaRPr lang="en-US" sz="1900" dirty="0"/>
          </a:p>
        </p:txBody>
      </p:sp>
      <p:graphicFrame>
        <p:nvGraphicFramePr>
          <p:cNvPr id="10" name="Content Placeholder 9"/>
          <p:cNvGraphicFramePr>
            <a:graphicFrameLocks noGrp="1"/>
          </p:cNvGraphicFramePr>
          <p:nvPr>
            <p:ph idx="1"/>
            <p:extLst/>
          </p:nvPr>
        </p:nvGraphicFramePr>
        <p:xfrm>
          <a:off x="152400" y="1447800"/>
          <a:ext cx="8763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86400" y="6096000"/>
            <a:ext cx="3429000" cy="461665"/>
          </a:xfrm>
          <a:prstGeom prst="rect">
            <a:avLst/>
          </a:prstGeom>
          <a:noFill/>
        </p:spPr>
        <p:txBody>
          <a:bodyPr wrap="square" rtlCol="0">
            <a:spAutoFit/>
          </a:bodyPr>
          <a:lstStyle/>
          <a:p>
            <a:r>
              <a:rPr lang="en-US" sz="1200" b="1" dirty="0">
                <a:solidFill>
                  <a:srgbClr val="FFFF00"/>
                </a:solidFill>
              </a:rPr>
              <a:t>Analysis is limited to patients who were alive at the time of </a:t>
            </a:r>
            <a:r>
              <a:rPr lang="en-US" sz="1200" b="1">
                <a:solidFill>
                  <a:srgbClr val="FFFF00"/>
                </a:solidFill>
              </a:rPr>
              <a:t>the follow-up</a:t>
            </a:r>
            <a:r>
              <a:rPr lang="en-US" sz="1200" b="1" dirty="0">
                <a:solidFill>
                  <a:srgbClr val="FFFF00"/>
                </a:solidFill>
              </a:rPr>
              <a:t>.</a:t>
            </a:r>
          </a:p>
        </p:txBody>
      </p:sp>
      <p:grpSp>
        <p:nvGrpSpPr>
          <p:cNvPr id="3" name="Group 10"/>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extLst>
      <p:ext uri="{BB962C8B-B14F-4D97-AF65-F5344CB8AC3E}">
        <p14:creationId xmlns:p14="http://schemas.microsoft.com/office/powerpoint/2010/main" val="283433629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Adult Heart Transplants</a:t>
            </a:r>
            <a:r>
              <a:rPr lang="en-US" sz="2800" dirty="0" smtClean="0"/>
              <a:t/>
            </a:r>
            <a:br>
              <a:rPr lang="en-US" sz="2800" dirty="0" smtClean="0"/>
            </a:br>
            <a:r>
              <a:rPr lang="en-US" sz="2400" dirty="0" smtClean="0"/>
              <a:t>Kaplan-Meier Survival by Maintenance Immunosuppression at 1 year </a:t>
            </a:r>
            <a:r>
              <a:rPr lang="en-US" sz="2000" dirty="0" smtClean="0"/>
              <a:t>(Transplants: January 2001 – June 2012) </a:t>
            </a:r>
            <a:r>
              <a:rPr lang="en-US" sz="2400" dirty="0" smtClean="0"/>
              <a:t/>
            </a:r>
            <a:br>
              <a:rPr lang="en-US" sz="2400" dirty="0" smtClean="0"/>
            </a:br>
            <a:r>
              <a:rPr lang="en-US" sz="2000" dirty="0" smtClean="0"/>
              <a:t>Conditional on Survival to 1 Year</a:t>
            </a:r>
            <a:endParaRPr lang="en-US" sz="2000" dirty="0"/>
          </a:p>
        </p:txBody>
      </p:sp>
      <p:graphicFrame>
        <p:nvGraphicFramePr>
          <p:cNvPr id="4" name="Content Placeholder 3"/>
          <p:cNvGraphicFramePr>
            <a:graphicFrameLocks noGrp="1"/>
          </p:cNvGraphicFramePr>
          <p:nvPr>
            <p:ph idx="1"/>
          </p:nvPr>
        </p:nvGraphicFramePr>
        <p:xfrm>
          <a:off x="304800" y="15240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029200" y="1828800"/>
            <a:ext cx="2971800" cy="523220"/>
          </a:xfrm>
          <a:prstGeom prst="rect">
            <a:avLst/>
          </a:prstGeom>
          <a:solidFill>
            <a:srgbClr val="000000"/>
          </a:solidFill>
        </p:spPr>
        <p:txBody>
          <a:bodyPr wrap="square" rtlCol="0">
            <a:spAutoFit/>
          </a:bodyPr>
          <a:lstStyle/>
          <a:p>
            <a:r>
              <a:rPr lang="en-US" sz="1400" b="1" dirty="0">
                <a:solidFill>
                  <a:srgbClr val="FFFF00"/>
                </a:solidFill>
              </a:rPr>
              <a:t>No pair-wise comparisons were significant at p &lt; </a:t>
            </a:r>
            <a:r>
              <a:rPr lang="en-US" sz="1400" b="1" dirty="0" smtClean="0">
                <a:solidFill>
                  <a:srgbClr val="FFFF00"/>
                </a:solidFill>
              </a:rPr>
              <a:t>0.05</a:t>
            </a:r>
            <a:endParaRPr lang="en-US" sz="1400" b="1" dirty="0">
              <a:solidFill>
                <a:srgbClr val="FFFF00"/>
              </a:solidFill>
            </a:endParaRPr>
          </a:p>
        </p:txBody>
      </p:sp>
      <p:grpSp>
        <p:nvGrpSpPr>
          <p:cNvPr id="3" name="Group 10"/>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extLst>
      <p:ext uri="{BB962C8B-B14F-4D97-AF65-F5344CB8AC3E}">
        <p14:creationId xmlns:p14="http://schemas.microsoft.com/office/powerpoint/2010/main" val="34798716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Adult Heart Transplants </a:t>
            </a:r>
            <a:br>
              <a:rPr lang="en-US" sz="2600" dirty="0" smtClean="0"/>
            </a:br>
            <a:r>
              <a:rPr lang="en-US" sz="2100" dirty="0" smtClean="0"/>
              <a:t>% of Recipients Experiencing </a:t>
            </a:r>
            <a:r>
              <a:rPr lang="en-US" sz="2100" i="1" u="sng" dirty="0" smtClean="0"/>
              <a:t>Treated</a:t>
            </a:r>
            <a:r>
              <a:rPr lang="en-US" sz="2100" dirty="0" smtClean="0"/>
              <a:t> Rejection Between Transplant Discharge and 1-Year Follow-Up by Era and Transplant Type</a:t>
            </a:r>
            <a:endParaRPr lang="en-US" sz="2100" dirty="0"/>
          </a:p>
        </p:txBody>
      </p:sp>
      <p:sp>
        <p:nvSpPr>
          <p:cNvPr id="12" name="TextBox 11"/>
          <p:cNvSpPr txBox="1"/>
          <p:nvPr/>
        </p:nvSpPr>
        <p:spPr>
          <a:xfrm>
            <a:off x="5029200" y="5936159"/>
            <a:ext cx="38862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aphicFrame>
        <p:nvGraphicFramePr>
          <p:cNvPr id="19" name="Content Placeholder 3"/>
          <p:cNvGraphicFramePr>
            <a:graphicFrameLocks noGrp="1"/>
          </p:cNvGraphicFramePr>
          <p:nvPr>
            <p:ph idx="1"/>
            <p:extLst/>
          </p:nvPr>
        </p:nvGraphicFramePr>
        <p:xfrm>
          <a:off x="228600" y="1295400"/>
          <a:ext cx="87630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extLst>
      <p:ext uri="{BB962C8B-B14F-4D97-AF65-F5344CB8AC3E}">
        <p14:creationId xmlns:p14="http://schemas.microsoft.com/office/powerpoint/2010/main" val="18430646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Adult Heart Transplants </a:t>
            </a:r>
            <a:br>
              <a:rPr lang="en-US" sz="2600" dirty="0" smtClean="0"/>
            </a:br>
            <a:r>
              <a:rPr lang="en-US" sz="2100" dirty="0" smtClean="0"/>
              <a:t>% of Recipients Experiencing </a:t>
            </a:r>
            <a:r>
              <a:rPr lang="en-US" sz="2100" i="1" u="sng" dirty="0" smtClean="0"/>
              <a:t>Any </a:t>
            </a:r>
            <a:r>
              <a:rPr lang="en-US" sz="2100" dirty="0" smtClean="0"/>
              <a:t>Rejection Between Transplant Discharge and 1-Year Follow-Up by Era and Transplant Type</a:t>
            </a:r>
            <a:endParaRPr lang="en-US" sz="2100" dirty="0"/>
          </a:p>
        </p:txBody>
      </p:sp>
      <p:sp>
        <p:nvSpPr>
          <p:cNvPr id="12" name="TextBox 11"/>
          <p:cNvSpPr txBox="1"/>
          <p:nvPr/>
        </p:nvSpPr>
        <p:spPr>
          <a:xfrm>
            <a:off x="5029200" y="5936159"/>
            <a:ext cx="38862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aphicFrame>
        <p:nvGraphicFramePr>
          <p:cNvPr id="19" name="Content Placeholder 3"/>
          <p:cNvGraphicFramePr>
            <a:graphicFrameLocks noGrp="1"/>
          </p:cNvGraphicFramePr>
          <p:nvPr>
            <p:ph idx="1"/>
            <p:extLst/>
          </p:nvPr>
        </p:nvGraphicFramePr>
        <p:xfrm>
          <a:off x="228600" y="1295400"/>
          <a:ext cx="87630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8"/>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extLst>
      <p:ext uri="{BB962C8B-B14F-4D97-AF65-F5344CB8AC3E}">
        <p14:creationId xmlns:p14="http://schemas.microsoft.com/office/powerpoint/2010/main" val="20484777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600" dirty="0"/>
              <a:t>Adult Heart Transplants</a:t>
            </a:r>
            <a:r>
              <a:rPr lang="en-US" sz="2800" dirty="0"/>
              <a:t/>
            </a:r>
            <a:br>
              <a:rPr lang="en-US" sz="2800" dirty="0"/>
            </a:br>
            <a:r>
              <a:rPr lang="en-US" sz="1900" dirty="0"/>
              <a:t> </a:t>
            </a:r>
            <a:r>
              <a:rPr lang="en-US" sz="2200" dirty="0"/>
              <a:t>% of Recipients Experiencing </a:t>
            </a:r>
            <a:r>
              <a:rPr lang="en-US" sz="2200" i="1" u="sng" dirty="0"/>
              <a:t>Treated</a:t>
            </a:r>
            <a:r>
              <a:rPr lang="en-US" sz="2200" dirty="0"/>
              <a:t> </a:t>
            </a:r>
            <a:r>
              <a:rPr lang="en-US" sz="2200"/>
              <a:t>Rejection Between </a:t>
            </a:r>
            <a:r>
              <a:rPr lang="en-US" sz="2200" smtClean="0"/>
              <a:t>Transplant </a:t>
            </a:r>
            <a:r>
              <a:rPr lang="en-US" sz="2200" dirty="0"/>
              <a:t>Discharge and 1-Year Follow-Up by Type of Induction</a:t>
            </a:r>
            <a:r>
              <a:rPr lang="en-US" sz="2400" dirty="0"/>
              <a:t/>
            </a:r>
            <a:br>
              <a:rPr lang="en-US" sz="2400" dirty="0"/>
            </a:br>
            <a:r>
              <a:rPr lang="en-US" sz="1900" dirty="0"/>
              <a:t>(Follow-ups: January 2005 – June 2013)</a:t>
            </a:r>
          </a:p>
        </p:txBody>
      </p:sp>
      <p:graphicFrame>
        <p:nvGraphicFramePr>
          <p:cNvPr id="4" name="Content Placeholder 3"/>
          <p:cNvGraphicFramePr>
            <a:graphicFrameLocks noGrp="1"/>
          </p:cNvGraphicFramePr>
          <p:nvPr>
            <p:ph idx="1"/>
            <p:extLst/>
          </p:nvPr>
        </p:nvGraphicFramePr>
        <p:xfrm>
          <a:off x="152400" y="1600200"/>
          <a:ext cx="8763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04800" y="5791201"/>
            <a:ext cx="4800600" cy="461665"/>
          </a:xfrm>
          <a:prstGeom prst="rect">
            <a:avLst/>
          </a:prstGeom>
          <a:noFill/>
        </p:spPr>
        <p:txBody>
          <a:bodyPr wrap="square" rtlCol="0">
            <a:spAutoFit/>
          </a:bodyPr>
          <a:lstStyle/>
          <a:p>
            <a:r>
              <a:rPr lang="en-US" sz="1200" b="1" dirty="0"/>
              <a:t>Analysis is limited to patients who were alive at the time of </a:t>
            </a:r>
            <a:r>
              <a:rPr lang="en-US" sz="1200" b="1"/>
              <a:t>the follow-up</a:t>
            </a:r>
            <a:r>
              <a:rPr lang="en-US" sz="1200" b="1" dirty="0"/>
              <a:t>.</a:t>
            </a:r>
            <a:endParaRPr lang="en-US" sz="1200" dirty="0"/>
          </a:p>
        </p:txBody>
      </p:sp>
      <p:sp>
        <p:nvSpPr>
          <p:cNvPr id="12" name="TextBox 11"/>
          <p:cNvSpPr txBox="1"/>
          <p:nvPr/>
        </p:nvSpPr>
        <p:spPr>
          <a:xfrm>
            <a:off x="5181600" y="5943600"/>
            <a:ext cx="38100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pSp>
        <p:nvGrpSpPr>
          <p:cNvPr id="3" name="Group 16"/>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TextBox 18"/>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9" name="TextBox 8"/>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extLst>
      <p:ext uri="{BB962C8B-B14F-4D97-AF65-F5344CB8AC3E}">
        <p14:creationId xmlns:p14="http://schemas.microsoft.com/office/powerpoint/2010/main" val="84542692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600" dirty="0"/>
              <a:t>Adult Heart Transplants</a:t>
            </a:r>
            <a:r>
              <a:rPr lang="en-US" sz="2800" dirty="0"/>
              <a:t/>
            </a:r>
            <a:br>
              <a:rPr lang="en-US" sz="2800" dirty="0"/>
            </a:br>
            <a:r>
              <a:rPr lang="en-US" sz="1900" dirty="0"/>
              <a:t> </a:t>
            </a:r>
            <a:r>
              <a:rPr lang="en-US" sz="2200" dirty="0"/>
              <a:t>% of Recipients Experiencing </a:t>
            </a:r>
            <a:r>
              <a:rPr lang="en-US" sz="2200" i="1" u="sng" dirty="0"/>
              <a:t>Any</a:t>
            </a:r>
            <a:r>
              <a:rPr lang="en-US" sz="2200" dirty="0"/>
              <a:t> </a:t>
            </a:r>
            <a:r>
              <a:rPr lang="en-US" sz="2200"/>
              <a:t>Rejection </a:t>
            </a:r>
            <a:r>
              <a:rPr lang="en-US" sz="2200" smtClean="0"/>
              <a:t>Between </a:t>
            </a:r>
            <a:r>
              <a:rPr lang="en-US" sz="2200"/>
              <a:t>Transplant </a:t>
            </a:r>
            <a:r>
              <a:rPr lang="en-US" sz="2200" dirty="0"/>
              <a:t>Discharge and 1-Year Follow-Up by Type of Induction</a:t>
            </a:r>
            <a:r>
              <a:rPr lang="en-US" sz="2400" dirty="0"/>
              <a:t/>
            </a:r>
            <a:br>
              <a:rPr lang="en-US" sz="2400" dirty="0"/>
            </a:br>
            <a:r>
              <a:rPr lang="en-US" sz="1900" dirty="0"/>
              <a:t>(Follow-ups: January 2005 – June 2013)</a:t>
            </a:r>
          </a:p>
        </p:txBody>
      </p:sp>
      <p:graphicFrame>
        <p:nvGraphicFramePr>
          <p:cNvPr id="4" name="Content Placeholder 3"/>
          <p:cNvGraphicFramePr>
            <a:graphicFrameLocks noGrp="1"/>
          </p:cNvGraphicFramePr>
          <p:nvPr>
            <p:ph idx="1"/>
          </p:nvPr>
        </p:nvGraphicFramePr>
        <p:xfrm>
          <a:off x="152400" y="1600200"/>
          <a:ext cx="8763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04800" y="5791201"/>
            <a:ext cx="4800600" cy="461665"/>
          </a:xfrm>
          <a:prstGeom prst="rect">
            <a:avLst/>
          </a:prstGeom>
          <a:noFill/>
        </p:spPr>
        <p:txBody>
          <a:bodyPr wrap="square" rtlCol="0">
            <a:spAutoFit/>
          </a:bodyPr>
          <a:lstStyle/>
          <a:p>
            <a:r>
              <a:rPr lang="en-US" sz="1200" b="1" dirty="0"/>
              <a:t>Analysis is limited to patients who were alive at the time of </a:t>
            </a:r>
            <a:r>
              <a:rPr lang="en-US" sz="1200" b="1"/>
              <a:t>the follow-up</a:t>
            </a:r>
            <a:r>
              <a:rPr lang="en-US" sz="1200" b="1" dirty="0"/>
              <a:t>.</a:t>
            </a:r>
            <a:endParaRPr lang="en-US" sz="1200" dirty="0"/>
          </a:p>
        </p:txBody>
      </p:sp>
      <p:grpSp>
        <p:nvGrpSpPr>
          <p:cNvPr id="3" name="Group 16"/>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TextBox 18"/>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0" name="TextBox 9"/>
          <p:cNvSpPr txBox="1"/>
          <p:nvPr/>
        </p:nvSpPr>
        <p:spPr>
          <a:xfrm>
            <a:off x="4800600" y="6135469"/>
            <a:ext cx="4191000" cy="646331"/>
          </a:xfrm>
          <a:prstGeom prst="rect">
            <a:avLst/>
          </a:prstGeom>
          <a:solidFill>
            <a:schemeClr val="bg2"/>
          </a:solidFill>
          <a:ln>
            <a:solidFill>
              <a:srgbClr val="FFFF00"/>
            </a:solidFill>
          </a:ln>
        </p:spPr>
        <p:txBody>
          <a:bodyPr wrap="square" lIns="45720" rIns="45720" rtlCol="0">
            <a:spAutoFit/>
          </a:bodyPr>
          <a:lstStyle/>
          <a:p>
            <a:r>
              <a:rPr lang="en-US" sz="1200" b="1" dirty="0" smtClean="0"/>
              <a:t>Any rejection  = Recipient was reported to  (1) have at least one acute rejection episode; or (2) have been hospitalized for rejection.</a:t>
            </a:r>
            <a:endParaRPr lang="en-US" sz="1200" dirty="0"/>
          </a:p>
        </p:txBody>
      </p:sp>
      <p:sp>
        <p:nvSpPr>
          <p:cNvPr id="9" name="TextBox 8"/>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extLst>
      <p:ext uri="{BB962C8B-B14F-4D97-AF65-F5344CB8AC3E}">
        <p14:creationId xmlns:p14="http://schemas.microsoft.com/office/powerpoint/2010/main" val="427152095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600" dirty="0"/>
              <a:t>Adult Heart Transplants</a:t>
            </a:r>
            <a:r>
              <a:rPr lang="en-US" sz="2800" dirty="0"/>
              <a:t/>
            </a:r>
            <a:br>
              <a:rPr lang="en-US" sz="2800" dirty="0"/>
            </a:br>
            <a:r>
              <a:rPr lang="en-US" sz="2200" dirty="0"/>
              <a:t> % of Recipients Experiencing </a:t>
            </a:r>
            <a:r>
              <a:rPr lang="en-US" sz="2200" i="1" u="sng" dirty="0"/>
              <a:t>Treated</a:t>
            </a:r>
            <a:r>
              <a:rPr lang="en-US" sz="2200" dirty="0"/>
              <a:t> </a:t>
            </a:r>
            <a:r>
              <a:rPr lang="en-US" sz="2200"/>
              <a:t>Rejection Between </a:t>
            </a:r>
            <a:r>
              <a:rPr lang="en-US" sz="2200" smtClean="0"/>
              <a:t>Transplant </a:t>
            </a:r>
            <a:r>
              <a:rPr lang="en-US" sz="2200" dirty="0"/>
              <a:t>Discharge and 1-Year Follow-Up by Maintenance Immunosuppression </a:t>
            </a:r>
            <a:r>
              <a:rPr lang="en-US" sz="1900" dirty="0"/>
              <a:t>(Follow-ups: January 2005 – June 2013)</a:t>
            </a:r>
          </a:p>
        </p:txBody>
      </p:sp>
      <p:graphicFrame>
        <p:nvGraphicFramePr>
          <p:cNvPr id="4" name="Content Placeholder 3"/>
          <p:cNvGraphicFramePr>
            <a:graphicFrameLocks noGrp="1"/>
          </p:cNvGraphicFramePr>
          <p:nvPr>
            <p:ph idx="1"/>
          </p:nvPr>
        </p:nvGraphicFramePr>
        <p:xfrm>
          <a:off x="152400" y="1600200"/>
          <a:ext cx="8763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04800" y="5791201"/>
            <a:ext cx="4800600" cy="461665"/>
          </a:xfrm>
          <a:prstGeom prst="rect">
            <a:avLst/>
          </a:prstGeom>
          <a:noFill/>
        </p:spPr>
        <p:txBody>
          <a:bodyPr wrap="square" rtlCol="0">
            <a:spAutoFit/>
          </a:bodyPr>
          <a:lstStyle/>
          <a:p>
            <a:r>
              <a:rPr lang="en-US" sz="1200" b="1" dirty="0"/>
              <a:t>Analysis is limited to patients who were alive at the time of </a:t>
            </a:r>
            <a:r>
              <a:rPr lang="en-US" sz="1200" b="1"/>
              <a:t>the follow-up</a:t>
            </a:r>
            <a:r>
              <a:rPr lang="en-US" sz="1200" b="1" dirty="0"/>
              <a:t>.</a:t>
            </a:r>
            <a:endParaRPr lang="en-US" sz="1200" dirty="0"/>
          </a:p>
        </p:txBody>
      </p:sp>
      <p:sp>
        <p:nvSpPr>
          <p:cNvPr id="12" name="TextBox 11"/>
          <p:cNvSpPr txBox="1"/>
          <p:nvPr/>
        </p:nvSpPr>
        <p:spPr>
          <a:xfrm>
            <a:off x="5181600" y="5943600"/>
            <a:ext cx="38100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pSp>
        <p:nvGrpSpPr>
          <p:cNvPr id="3" name="Group 16"/>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TextBox 18"/>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9" name="TextBox 8"/>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extLst>
      <p:ext uri="{BB962C8B-B14F-4D97-AF65-F5344CB8AC3E}">
        <p14:creationId xmlns:p14="http://schemas.microsoft.com/office/powerpoint/2010/main" val="428152289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600" dirty="0"/>
              <a:t>Adult Heart Transplants</a:t>
            </a:r>
            <a:r>
              <a:rPr lang="en-US" sz="2800" dirty="0"/>
              <a:t/>
            </a:r>
            <a:br>
              <a:rPr lang="en-US" sz="2800" dirty="0"/>
            </a:br>
            <a:r>
              <a:rPr lang="en-US" sz="2200" dirty="0"/>
              <a:t> % of Recipients Experiencing </a:t>
            </a:r>
            <a:r>
              <a:rPr lang="en-US" sz="2200" i="1" u="sng" dirty="0"/>
              <a:t>Any</a:t>
            </a:r>
            <a:r>
              <a:rPr lang="en-US" sz="2200" dirty="0"/>
              <a:t> </a:t>
            </a:r>
            <a:r>
              <a:rPr lang="en-US" sz="2200"/>
              <a:t>Rejection Between </a:t>
            </a:r>
            <a:r>
              <a:rPr lang="en-US" sz="2200" smtClean="0"/>
              <a:t>Transplant </a:t>
            </a:r>
            <a:r>
              <a:rPr lang="en-US" sz="2200" dirty="0"/>
              <a:t>Discharge and 1-Year Follow-Up by Maintenance Immunosuppression </a:t>
            </a:r>
            <a:r>
              <a:rPr lang="en-US" sz="1900" dirty="0"/>
              <a:t>(Follow-ups: January 2005 – June 2013)</a:t>
            </a:r>
          </a:p>
        </p:txBody>
      </p:sp>
      <p:graphicFrame>
        <p:nvGraphicFramePr>
          <p:cNvPr id="4" name="Content Placeholder 3"/>
          <p:cNvGraphicFramePr>
            <a:graphicFrameLocks noGrp="1"/>
          </p:cNvGraphicFramePr>
          <p:nvPr>
            <p:ph idx="1"/>
            <p:extLst/>
          </p:nvPr>
        </p:nvGraphicFramePr>
        <p:xfrm>
          <a:off x="152400" y="1600200"/>
          <a:ext cx="8763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90821" y="5779109"/>
            <a:ext cx="4800600" cy="461665"/>
          </a:xfrm>
          <a:prstGeom prst="rect">
            <a:avLst/>
          </a:prstGeom>
          <a:noFill/>
        </p:spPr>
        <p:txBody>
          <a:bodyPr wrap="square" rtlCol="0">
            <a:spAutoFit/>
          </a:bodyPr>
          <a:lstStyle/>
          <a:p>
            <a:r>
              <a:rPr lang="en-US" sz="1200" b="1" dirty="0"/>
              <a:t>Analysis is limited to patients who were alive at the time of </a:t>
            </a:r>
            <a:r>
              <a:rPr lang="en-US" sz="1200" b="1"/>
              <a:t>the follow-up</a:t>
            </a:r>
            <a:r>
              <a:rPr lang="en-US" sz="1200" b="1" dirty="0"/>
              <a:t>.</a:t>
            </a:r>
            <a:endParaRPr lang="en-US" sz="1200" dirty="0"/>
          </a:p>
        </p:txBody>
      </p:sp>
      <p:grpSp>
        <p:nvGrpSpPr>
          <p:cNvPr id="3" name="Group 16"/>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TextBox 18"/>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9" name="TextBox 8"/>
          <p:cNvSpPr txBox="1"/>
          <p:nvPr/>
        </p:nvSpPr>
        <p:spPr>
          <a:xfrm>
            <a:off x="4800600" y="6135469"/>
            <a:ext cx="4191000" cy="646331"/>
          </a:xfrm>
          <a:prstGeom prst="rect">
            <a:avLst/>
          </a:prstGeom>
          <a:solidFill>
            <a:schemeClr val="bg2"/>
          </a:solidFill>
          <a:ln>
            <a:solidFill>
              <a:srgbClr val="FFFF00"/>
            </a:solidFill>
          </a:ln>
        </p:spPr>
        <p:txBody>
          <a:bodyPr wrap="square" lIns="45720" rIns="45720" rtlCol="0">
            <a:spAutoFit/>
          </a:bodyPr>
          <a:lstStyle/>
          <a:p>
            <a:r>
              <a:rPr lang="en-US" sz="1200" b="1" dirty="0" smtClean="0"/>
              <a:t>Any rejection  = Recipient was reported to  (1) have at least one acute rejection episode; or (2) have been hospitalized for rejection.</a:t>
            </a:r>
            <a:endParaRPr lang="en-US" sz="1200" dirty="0"/>
          </a:p>
        </p:txBody>
      </p:sp>
      <p:sp>
        <p:nvSpPr>
          <p:cNvPr id="10" name="TextBox 9"/>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extLst>
      <p:ext uri="{BB962C8B-B14F-4D97-AF65-F5344CB8AC3E}">
        <p14:creationId xmlns:p14="http://schemas.microsoft.com/office/powerpoint/2010/main" val="10476139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Heart Transplants</a:t>
            </a:r>
            <a:r>
              <a:rPr lang="en-US" sz="2800" dirty="0" smtClean="0"/>
              <a:t/>
            </a:r>
            <a:br>
              <a:rPr lang="en-US" sz="2800" dirty="0" smtClean="0"/>
            </a:br>
            <a:r>
              <a:rPr lang="en-US" sz="2400" dirty="0" smtClean="0"/>
              <a:t>Diagnosis by Location</a:t>
            </a:r>
            <a:r>
              <a:rPr lang="en-US" sz="2800" dirty="0" smtClean="0"/>
              <a:t/>
            </a:r>
            <a:br>
              <a:rPr lang="en-US" sz="2800" dirty="0" smtClean="0"/>
            </a:br>
            <a:r>
              <a:rPr lang="en-US" sz="2000" dirty="0" smtClean="0"/>
              <a:t>(Transplants: January 2006 – June 2013)</a:t>
            </a:r>
            <a:endParaRPr lang="en-US" sz="2000"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407787328"/>
              </p:ext>
            </p:extLst>
          </p:nvPr>
        </p:nvGraphicFramePr>
        <p:xfrm>
          <a:off x="0" y="1143000"/>
          <a:ext cx="4724400" cy="3505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10"/>
          <p:cNvGraphicFramePr>
            <a:graphicFrameLocks/>
          </p:cNvGraphicFramePr>
          <p:nvPr>
            <p:extLst>
              <p:ext uri="{D42A27DB-BD31-4B8C-83A1-F6EECF244321}">
                <p14:modId xmlns:p14="http://schemas.microsoft.com/office/powerpoint/2010/main" val="3379883079"/>
              </p:ext>
            </p:extLst>
          </p:nvPr>
        </p:nvGraphicFramePr>
        <p:xfrm>
          <a:off x="4267200" y="1143000"/>
          <a:ext cx="4724400" cy="3505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ontent Placeholder 10"/>
          <p:cNvGraphicFramePr>
            <a:graphicFrameLocks/>
          </p:cNvGraphicFramePr>
          <p:nvPr>
            <p:extLst>
              <p:ext uri="{D42A27DB-BD31-4B8C-83A1-F6EECF244321}">
                <p14:modId xmlns:p14="http://schemas.microsoft.com/office/powerpoint/2010/main" val="2732113033"/>
              </p:ext>
            </p:extLst>
          </p:nvPr>
        </p:nvGraphicFramePr>
        <p:xfrm>
          <a:off x="2209800" y="2819400"/>
          <a:ext cx="4724400" cy="3505200"/>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6"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0" name="TextBox 9"/>
          <p:cNvSpPr txBox="1"/>
          <p:nvPr/>
        </p:nvSpPr>
        <p:spPr>
          <a:xfrm>
            <a:off x="4800600" y="6174091"/>
            <a:ext cx="4191000" cy="646331"/>
          </a:xfrm>
          <a:prstGeom prst="rect">
            <a:avLst/>
          </a:prstGeom>
          <a:noFill/>
        </p:spPr>
        <p:txBody>
          <a:bodyPr wrap="square" lIns="0" rIns="0" rtlCol="0">
            <a:spAutoFit/>
          </a:bodyPr>
          <a:lstStyle/>
          <a:p>
            <a:r>
              <a:rPr lang="en-US" sz="1200" b="1" dirty="0" smtClean="0">
                <a:solidFill>
                  <a:srgbClr val="FFFF00"/>
                </a:solidFill>
              </a:rPr>
              <a:t>For some retransplants diagnosis other than retransplant is reported, so the total percentage of retransplants may be greater.</a:t>
            </a:r>
            <a:endParaRPr lang="en-US" sz="1200" b="1" dirty="0">
              <a:solidFill>
                <a:srgbClr val="FFFF00"/>
              </a:solidFill>
            </a:endParaRPr>
          </a:p>
        </p:txBody>
      </p:sp>
      <p:sp>
        <p:nvSpPr>
          <p:cNvPr id="12" name="TextBox 11"/>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Heart Transplants</a:t>
            </a:r>
            <a:r>
              <a:rPr lang="en-US" sz="2800" dirty="0" smtClean="0"/>
              <a:t/>
            </a:r>
            <a:br>
              <a:rPr lang="en-US" sz="2800" dirty="0" smtClean="0"/>
            </a:br>
            <a:r>
              <a:rPr lang="en-US" sz="2300" dirty="0" smtClean="0"/>
              <a:t>Kaplan-Meier Survival by Treatment for Rejection Within 1</a:t>
            </a:r>
            <a:r>
              <a:rPr lang="en-US" sz="2300" baseline="30000" dirty="0" smtClean="0"/>
              <a:t>st</a:t>
            </a:r>
            <a:r>
              <a:rPr lang="en-US" sz="2300" dirty="0" smtClean="0"/>
              <a:t> Year and Transplant Type </a:t>
            </a:r>
            <a:r>
              <a:rPr lang="en-US" sz="2000" dirty="0" smtClean="0"/>
              <a:t>(1 Year Follow-ups: January 2005 – June 2012) </a:t>
            </a:r>
            <a:br>
              <a:rPr lang="en-US" sz="2000" dirty="0" smtClean="0"/>
            </a:br>
            <a:r>
              <a:rPr lang="en-US" sz="2000" dirty="0" smtClean="0"/>
              <a:t>Conditional on survival to 1 year</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385016"/>
              </p:ext>
            </p:extLst>
          </p:nvPr>
        </p:nvGraphicFramePr>
        <p:xfrm>
          <a:off x="228600" y="1752600"/>
          <a:ext cx="86106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990600" y="3352800"/>
            <a:ext cx="6781800" cy="646331"/>
          </a:xfrm>
          <a:prstGeom prst="rect">
            <a:avLst/>
          </a:prstGeom>
          <a:solidFill>
            <a:schemeClr val="bg2"/>
          </a:solidFill>
        </p:spPr>
        <p:txBody>
          <a:bodyPr wrap="square" rtlCol="0">
            <a:spAutoFit/>
          </a:bodyPr>
          <a:lstStyle/>
          <a:p>
            <a:r>
              <a:rPr lang="en-US" sz="1200" b="1" dirty="0" smtClean="0">
                <a:solidFill>
                  <a:srgbClr val="FFFF00"/>
                </a:solidFill>
              </a:rPr>
              <a:t>No pair-wise comparisons were significant at p &lt; 0.05 except:</a:t>
            </a:r>
          </a:p>
          <a:p>
            <a:pPr>
              <a:buFont typeface="Arial" pitchFamily="34" charset="0"/>
              <a:buChar char="•"/>
            </a:pPr>
            <a:r>
              <a:rPr lang="en-US" sz="1200" b="1" dirty="0" smtClean="0">
                <a:solidFill>
                  <a:srgbClr val="FFFF00"/>
                </a:solidFill>
              </a:rPr>
              <a:t> primary/no rejection vs. primary/treated rejection and </a:t>
            </a:r>
            <a:r>
              <a:rPr lang="en-US" sz="1200" b="1" dirty="0" err="1" smtClean="0">
                <a:solidFill>
                  <a:srgbClr val="FFFF00"/>
                </a:solidFill>
              </a:rPr>
              <a:t>retx</a:t>
            </a:r>
            <a:r>
              <a:rPr lang="en-US" sz="1200" b="1" dirty="0" smtClean="0">
                <a:solidFill>
                  <a:srgbClr val="FFFF00"/>
                </a:solidFill>
              </a:rPr>
              <a:t>/treated rejection,</a:t>
            </a:r>
          </a:p>
          <a:p>
            <a:pPr>
              <a:buFont typeface="Arial" pitchFamily="34" charset="0"/>
              <a:buChar char="•"/>
            </a:pPr>
            <a:r>
              <a:rPr lang="en-US" sz="1200" b="1" dirty="0" smtClean="0">
                <a:solidFill>
                  <a:srgbClr val="FFFF00"/>
                </a:solidFill>
              </a:rPr>
              <a:t> primary/untreated rejection vs. primary/ treated rejection and </a:t>
            </a:r>
            <a:r>
              <a:rPr lang="en-US" sz="1200" b="1" dirty="0" err="1" smtClean="0">
                <a:solidFill>
                  <a:srgbClr val="FFFF00"/>
                </a:solidFill>
              </a:rPr>
              <a:t>retx</a:t>
            </a:r>
            <a:r>
              <a:rPr lang="en-US" sz="1200" b="1" dirty="0" smtClean="0">
                <a:solidFill>
                  <a:srgbClr val="FFFF00"/>
                </a:solidFill>
              </a:rPr>
              <a:t>/treated rejection </a:t>
            </a:r>
            <a:endParaRPr lang="en-US" sz="1200" b="1" dirty="0">
              <a:solidFill>
                <a:srgbClr val="FFFF00"/>
              </a:solidFill>
            </a:endParaRPr>
          </a:p>
        </p:txBody>
      </p:sp>
      <p:sp>
        <p:nvSpPr>
          <p:cNvPr id="10" name="TextBox 9"/>
          <p:cNvSpPr txBox="1"/>
          <p:nvPr/>
        </p:nvSpPr>
        <p:spPr>
          <a:xfrm>
            <a:off x="4800600" y="5715000"/>
            <a:ext cx="4191000" cy="1107996"/>
          </a:xfrm>
          <a:prstGeom prst="rect">
            <a:avLst/>
          </a:prstGeom>
          <a:solidFill>
            <a:schemeClr val="bg2"/>
          </a:solidFill>
          <a:ln>
            <a:solidFill>
              <a:srgbClr val="FFFF00"/>
            </a:solidFill>
          </a:ln>
        </p:spPr>
        <p:txBody>
          <a:bodyPr wrap="square" lIns="45720" rIns="45720"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a:t>
            </a:r>
            <a:r>
              <a:rPr lang="en-US" sz="1100" b="1" dirty="0" err="1" smtClean="0"/>
              <a:t>i</a:t>
            </a:r>
            <a:r>
              <a:rPr lang="en-US" sz="1100" b="1" dirty="0" smtClean="0"/>
              <a:t>) no acute rejection episodes and (ii) was reported either as not hospitalized for rejection or did not receive anti-rejection agents.</a:t>
            </a:r>
            <a:endParaRPr lang="en-US" sz="1100" dirty="0"/>
          </a:p>
        </p:txBody>
      </p:sp>
      <p:grpSp>
        <p:nvGrpSpPr>
          <p:cNvPr id="3" name="Group 10"/>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1" name="TextBox 10"/>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extLst>
      <p:ext uri="{BB962C8B-B14F-4D97-AF65-F5344CB8AC3E}">
        <p14:creationId xmlns:p14="http://schemas.microsoft.com/office/powerpoint/2010/main" val="213508312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Heart Transplants</a:t>
            </a:r>
            <a:r>
              <a:rPr lang="en-US" sz="2300" dirty="0" smtClean="0"/>
              <a:t/>
            </a:r>
            <a:br>
              <a:rPr lang="en-US" sz="2300" dirty="0" smtClean="0"/>
            </a:br>
            <a:r>
              <a:rPr lang="en-US" sz="2400" dirty="0" smtClean="0"/>
              <a:t>Freedom from Hospitalization for Rejection by Era</a:t>
            </a:r>
            <a:br>
              <a:rPr lang="en-US" sz="2400" dirty="0" smtClean="0"/>
            </a:br>
            <a:r>
              <a:rPr lang="en-US" sz="2000" dirty="0" smtClean="0"/>
              <a:t>(Transplants: April 1994 – June 2012)</a:t>
            </a:r>
            <a:endParaRPr lang="en-US" sz="2000" dirty="0"/>
          </a:p>
        </p:txBody>
      </p:sp>
      <p:graphicFrame>
        <p:nvGraphicFramePr>
          <p:cNvPr id="4" name="Content Placeholder 3"/>
          <p:cNvGraphicFramePr>
            <a:graphicFrameLocks noGrp="1"/>
          </p:cNvGraphicFramePr>
          <p:nvPr>
            <p:ph idx="1"/>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295400" y="3962400"/>
            <a:ext cx="5943600" cy="307777"/>
          </a:xfrm>
          <a:prstGeom prst="rect">
            <a:avLst/>
          </a:prstGeom>
          <a:solidFill>
            <a:schemeClr val="bg2"/>
          </a:solidFill>
        </p:spPr>
        <p:txBody>
          <a:bodyPr wrap="square" rtlCol="0">
            <a:spAutoFit/>
          </a:bodyPr>
          <a:lstStyle/>
          <a:p>
            <a:r>
              <a:rPr lang="en-US" sz="1400" b="1" dirty="0">
                <a:solidFill>
                  <a:srgbClr val="FFFF00"/>
                </a:solidFill>
              </a:rPr>
              <a:t>All pair-wise comparisons were statistically significant at p </a:t>
            </a:r>
            <a:r>
              <a:rPr lang="en-US" sz="1400" b="1">
                <a:solidFill>
                  <a:srgbClr val="FFFF00"/>
                </a:solidFill>
              </a:rPr>
              <a:t>&lt; 0.0001</a:t>
            </a:r>
            <a:r>
              <a:rPr lang="en-US" sz="1400" b="1" dirty="0">
                <a:solidFill>
                  <a:srgbClr val="FFFF00"/>
                </a:solidFill>
              </a:rPr>
              <a:t>.</a:t>
            </a:r>
          </a:p>
        </p:txBody>
      </p:sp>
      <p:grpSp>
        <p:nvGrpSpPr>
          <p:cNvPr id="3" name="Group 11"/>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extLst>
      <p:ext uri="{BB962C8B-B14F-4D97-AF65-F5344CB8AC3E}">
        <p14:creationId xmlns:p14="http://schemas.microsoft.com/office/powerpoint/2010/main" val="145456972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838200"/>
          </a:xfrm>
        </p:spPr>
        <p:txBody>
          <a:bodyPr/>
          <a:lstStyle/>
          <a:p>
            <a:r>
              <a:rPr lang="en-US" dirty="0" smtClean="0"/>
              <a:t>Survival Analyses:</a:t>
            </a:r>
            <a:endParaRPr lang="en-US" dirty="0"/>
          </a:p>
        </p:txBody>
      </p:sp>
      <p:sp>
        <p:nvSpPr>
          <p:cNvPr id="10" name="Content Placeholder 9"/>
          <p:cNvSpPr>
            <a:spLocks noGrp="1"/>
          </p:cNvSpPr>
          <p:nvPr>
            <p:ph idx="1"/>
          </p:nvPr>
        </p:nvSpPr>
        <p:spPr>
          <a:xfrm>
            <a:off x="228600" y="990601"/>
            <a:ext cx="8754534" cy="5250174"/>
          </a:xfrm>
        </p:spPr>
        <p:txBody>
          <a:bodyPr lIns="0" rIns="0"/>
          <a:lstStyle/>
          <a:p>
            <a:pPr marL="274320" indent="-274320">
              <a:spcBef>
                <a:spcPts val="0"/>
              </a:spcBef>
            </a:pPr>
            <a:r>
              <a:rPr lang="en-US" sz="2100" b="1" dirty="0" smtClean="0"/>
              <a:t>by era: slides 73-74,</a:t>
            </a:r>
            <a:r>
              <a:rPr lang="en-US" sz="2100" b="1" dirty="0" smtClean="0">
                <a:solidFill>
                  <a:srgbClr val="FFFF00"/>
                </a:solidFill>
              </a:rPr>
              <a:t> </a:t>
            </a:r>
            <a:r>
              <a:rPr lang="en-US" sz="2100" b="1" dirty="0" smtClean="0"/>
              <a:t>87-88, 105-113 and 127</a:t>
            </a:r>
          </a:p>
          <a:p>
            <a:pPr marL="274320" indent="-274320">
              <a:spcBef>
                <a:spcPts val="0"/>
              </a:spcBef>
            </a:pPr>
            <a:r>
              <a:rPr lang="en-US" sz="2100" b="1" dirty="0" smtClean="0"/>
              <a:t>by diagnosis: slides 75-80,</a:t>
            </a:r>
            <a:r>
              <a:rPr lang="en-US" sz="2100" b="1" dirty="0" smtClean="0">
                <a:solidFill>
                  <a:srgbClr val="FFFF00"/>
                </a:solidFill>
              </a:rPr>
              <a:t> </a:t>
            </a:r>
            <a:r>
              <a:rPr lang="en-US" sz="2100" b="1" dirty="0" smtClean="0"/>
              <a:t>101-108 and 113</a:t>
            </a:r>
          </a:p>
          <a:p>
            <a:pPr marL="274320" indent="-274320">
              <a:spcBef>
                <a:spcPts val="0"/>
              </a:spcBef>
            </a:pPr>
            <a:r>
              <a:rPr lang="en-US" sz="2100" b="1" dirty="0" smtClean="0"/>
              <a:t>by transplant type: slides 58, 63, 70, 81-82, 87-88, 96, 98, 118, 120, 125-127 and 129</a:t>
            </a:r>
          </a:p>
          <a:p>
            <a:pPr marL="274320" indent="-274320">
              <a:spcBef>
                <a:spcPts val="0"/>
              </a:spcBef>
            </a:pPr>
            <a:r>
              <a:rPr lang="en-US" sz="2100" b="1" dirty="0" smtClean="0"/>
              <a:t>by retransplant indication: slides 83-86 and 109-112</a:t>
            </a:r>
          </a:p>
          <a:p>
            <a:pPr marL="274320" indent="-274320">
              <a:spcBef>
                <a:spcPts val="0"/>
              </a:spcBef>
            </a:pPr>
            <a:r>
              <a:rPr lang="en-US" sz="2100" b="1" dirty="0" smtClean="0"/>
              <a:t>by age group: slides 89-94</a:t>
            </a:r>
          </a:p>
          <a:p>
            <a:pPr marL="274320" indent="-274320">
              <a:spcBef>
                <a:spcPts val="0"/>
              </a:spcBef>
            </a:pPr>
            <a:r>
              <a:rPr lang="en-US" sz="2100" b="1" dirty="0" smtClean="0"/>
              <a:t>by gender: slides 95-100</a:t>
            </a:r>
          </a:p>
          <a:p>
            <a:pPr marL="274320" indent="-274320">
              <a:spcBef>
                <a:spcPts val="0"/>
              </a:spcBef>
            </a:pPr>
            <a:r>
              <a:rPr lang="en-US" sz="2100" b="1" dirty="0" smtClean="0"/>
              <a:t>by PVR: slide 114</a:t>
            </a:r>
          </a:p>
          <a:p>
            <a:pPr marL="274320" indent="-274320">
              <a:spcBef>
                <a:spcPts val="0"/>
              </a:spcBef>
            </a:pPr>
            <a:r>
              <a:rPr lang="en-US" sz="2100" b="1" dirty="0" smtClean="0"/>
              <a:t>by BMI: slides 115-116</a:t>
            </a:r>
          </a:p>
          <a:p>
            <a:pPr marL="274320" indent="-274320">
              <a:spcBef>
                <a:spcPts val="0"/>
              </a:spcBef>
            </a:pPr>
            <a:r>
              <a:rPr lang="en-US" sz="2100" b="1" dirty="0" smtClean="0"/>
              <a:t>by comorbidities: slides 117-118 and 121</a:t>
            </a:r>
          </a:p>
          <a:p>
            <a:pPr marL="274320" indent="-274320">
              <a:spcBef>
                <a:spcPts val="0"/>
              </a:spcBef>
            </a:pPr>
            <a:r>
              <a:rPr lang="en-US" sz="2100" b="1" dirty="0" smtClean="0"/>
              <a:t>by cigarette history: slides 119-120</a:t>
            </a:r>
          </a:p>
          <a:p>
            <a:pPr marL="274320" indent="-274320">
              <a:spcBef>
                <a:spcPts val="0"/>
              </a:spcBef>
            </a:pPr>
            <a:r>
              <a:rPr lang="en-US" sz="2100" b="1" dirty="0" smtClean="0"/>
              <a:t>by VAD usage: slides 122-126</a:t>
            </a:r>
          </a:p>
          <a:p>
            <a:pPr marL="274320" indent="-274320">
              <a:spcBef>
                <a:spcPts val="0"/>
              </a:spcBef>
            </a:pPr>
            <a:r>
              <a:rPr lang="en-US" sz="2100" b="1" dirty="0" smtClean="0"/>
              <a:t>by employment status post transplant: slides 128-129</a:t>
            </a:r>
          </a:p>
          <a:p>
            <a:pPr marL="274320" indent="-274320">
              <a:spcBef>
                <a:spcPts val="0"/>
              </a:spcBef>
            </a:pPr>
            <a:r>
              <a:rPr lang="en-US" sz="2100" b="1" dirty="0" smtClean="0"/>
              <a:t>by induction and immunosuppression: slides 57-58 and 63</a:t>
            </a:r>
          </a:p>
          <a:p>
            <a:pPr marL="274320" indent="-274320">
              <a:spcBef>
                <a:spcPts val="0"/>
              </a:spcBef>
            </a:pPr>
            <a:r>
              <a:rPr lang="en-US" sz="2100" b="1" dirty="0" smtClean="0"/>
              <a:t>by PRA: slide 140</a:t>
            </a:r>
          </a:p>
          <a:p>
            <a:pPr marL="274320" indent="-274320">
              <a:spcBef>
                <a:spcPts val="0"/>
              </a:spcBef>
            </a:pPr>
            <a:r>
              <a:rPr lang="en-US" sz="2100" b="1" dirty="0" smtClean="0"/>
              <a:t>Cause of death: </a:t>
            </a:r>
            <a:r>
              <a:rPr lang="en-US" sz="2100" b="1" dirty="0"/>
              <a:t>slides </a:t>
            </a:r>
            <a:r>
              <a:rPr lang="en-US" sz="2100" b="1" dirty="0" smtClean="0"/>
              <a:t>130-139</a:t>
            </a:r>
            <a:endParaRPr lang="en-US" sz="2100" b="1" dirty="0"/>
          </a:p>
          <a:p>
            <a:pPr>
              <a:spcBef>
                <a:spcPts val="0"/>
              </a:spcBef>
            </a:pPr>
            <a:endParaRPr lang="en-US" sz="2200" b="1" dirty="0"/>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extLst>
      <p:ext uri="{BB962C8B-B14F-4D97-AF65-F5344CB8AC3E}">
        <p14:creationId xmlns:p14="http://schemas.microsoft.com/office/powerpoint/2010/main" val="407794383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Heart Transplants</a:t>
            </a:r>
            <a:r>
              <a:rPr lang="en-US" sz="2800" dirty="0" smtClean="0"/>
              <a:t/>
            </a:r>
            <a:br>
              <a:rPr lang="en-US" sz="2800" dirty="0" smtClean="0"/>
            </a:br>
            <a:r>
              <a:rPr lang="en-US" sz="2400" dirty="0" smtClean="0"/>
              <a:t>Kaplan-Meier Survival by Era </a:t>
            </a:r>
            <a:r>
              <a:rPr lang="en-US" sz="2800" dirty="0" smtClean="0"/>
              <a:t/>
            </a:r>
            <a:br>
              <a:rPr lang="en-US" sz="2800" dirty="0" smtClean="0"/>
            </a:br>
            <a:r>
              <a:rPr lang="en-US" sz="2000" dirty="0" smtClean="0"/>
              <a:t>(Transplants: January 1982 – June 2012)</a:t>
            </a:r>
            <a:endParaRPr lang="en-US" sz="2000" dirty="0"/>
          </a:p>
        </p:txBody>
      </p:sp>
      <p:graphicFrame>
        <p:nvGraphicFramePr>
          <p:cNvPr id="4" name="Content Placeholder 3"/>
          <p:cNvGraphicFramePr>
            <a:graphicFrameLocks noGrp="1"/>
          </p:cNvGraphicFramePr>
          <p:nvPr>
            <p:ph idx="1"/>
          </p:nvPr>
        </p:nvGraphicFramePr>
        <p:xfrm>
          <a:off x="228600" y="13716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352800" y="1600200"/>
            <a:ext cx="5105400" cy="523220"/>
          </a:xfrm>
          <a:prstGeom prst="rect">
            <a:avLst/>
          </a:prstGeom>
          <a:noFill/>
        </p:spPr>
        <p:txBody>
          <a:bodyPr wrap="square" rtlCol="0">
            <a:spAutoFit/>
          </a:bodyPr>
          <a:lstStyle/>
          <a:p>
            <a:r>
              <a:rPr lang="en-US" sz="1400" b="1" dirty="0">
                <a:solidFill>
                  <a:srgbClr val="FFFF00"/>
                </a:solidFill>
              </a:rPr>
              <a:t>All pair-wise comparisons were significant at p &lt; 0.0001 except 2002-2005 vs. 2006-6/2012 (p </a:t>
            </a:r>
            <a:r>
              <a:rPr lang="en-US" sz="1400" b="1">
                <a:solidFill>
                  <a:srgbClr val="FFFF00"/>
                </a:solidFill>
              </a:rPr>
              <a:t>= 0.9863). </a:t>
            </a:r>
            <a:endParaRPr lang="en-US" sz="1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Heart Transplants</a:t>
            </a:r>
            <a:r>
              <a:rPr lang="en-US" sz="2800" dirty="0" smtClean="0"/>
              <a:t/>
            </a:r>
            <a:br>
              <a:rPr lang="en-US" sz="2800" dirty="0" smtClean="0"/>
            </a:br>
            <a:r>
              <a:rPr lang="en-US" sz="2400" dirty="0" smtClean="0"/>
              <a:t>Kaplan-Meier Survival by Era Conditional on Survival to 1 Year </a:t>
            </a:r>
            <a:r>
              <a:rPr lang="en-US" sz="2000" dirty="0" smtClean="0"/>
              <a:t>(Transplants: January 1982 – June 2012)</a:t>
            </a:r>
            <a:endParaRPr lang="en-US" sz="2000" dirty="0"/>
          </a:p>
        </p:txBody>
      </p:sp>
      <p:graphicFrame>
        <p:nvGraphicFramePr>
          <p:cNvPr id="4" name="Content Placeholder 3"/>
          <p:cNvGraphicFramePr>
            <a:graphicFrameLocks noGrp="1"/>
          </p:cNvGraphicFramePr>
          <p:nvPr>
            <p:ph idx="1"/>
          </p:nvPr>
        </p:nvGraphicFramePr>
        <p:xfrm>
          <a:off x="228600" y="1447800"/>
          <a:ext cx="8763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66800" y="3886200"/>
            <a:ext cx="4876800" cy="738664"/>
          </a:xfrm>
          <a:prstGeom prst="rect">
            <a:avLst/>
          </a:prstGeom>
          <a:noFill/>
        </p:spPr>
        <p:txBody>
          <a:bodyPr wrap="square" rtlCol="0">
            <a:spAutoFit/>
          </a:bodyPr>
          <a:lstStyle/>
          <a:p>
            <a:r>
              <a:rPr lang="en-US" sz="1400" b="1" dirty="0">
                <a:solidFill>
                  <a:srgbClr val="FFFF00"/>
                </a:solidFill>
              </a:rPr>
              <a:t>All pair-wise comparisons were significant at p &lt; 0.001 except 1992-2001 vs. 2006-6/2012 (p=0.3066) and 2002-2005 vs. 2006-6/2012 </a:t>
            </a:r>
            <a:r>
              <a:rPr lang="en-US" sz="1400" b="1">
                <a:solidFill>
                  <a:srgbClr val="FFFF00"/>
                </a:solidFill>
              </a:rPr>
              <a:t>(p=0.0804). </a:t>
            </a:r>
            <a:endParaRPr lang="en-US" sz="1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Heart Transplants</a:t>
            </a:r>
            <a:r>
              <a:rPr lang="en-US" sz="2800" dirty="0" smtClean="0"/>
              <a:t/>
            </a:r>
            <a:br>
              <a:rPr lang="en-US" sz="2800" dirty="0" smtClean="0"/>
            </a:br>
            <a:r>
              <a:rPr lang="en-US" sz="2400" dirty="0" smtClean="0"/>
              <a:t>Kaplan-Meier Survival Within 1 Year by Diagnosis</a:t>
            </a:r>
            <a:br>
              <a:rPr lang="en-US" sz="2400" dirty="0" smtClean="0"/>
            </a:br>
            <a:r>
              <a:rPr lang="en-US" sz="2000" dirty="0" smtClean="0"/>
              <a:t>(Transplants: January 1982 – June 2012)</a:t>
            </a:r>
            <a:endParaRPr lang="en-US" sz="2000" dirty="0"/>
          </a:p>
        </p:txBody>
      </p:sp>
      <p:graphicFrame>
        <p:nvGraphicFramePr>
          <p:cNvPr id="4" name="Content Placeholder 3"/>
          <p:cNvGraphicFramePr>
            <a:graphicFrameLocks noGrp="1"/>
          </p:cNvGraphicFramePr>
          <p:nvPr>
            <p:ph idx="1"/>
            <p:extLst/>
          </p:nvPr>
        </p:nvGraphicFramePr>
        <p:xfrm>
          <a:off x="228600" y="12192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295400" y="3112785"/>
            <a:ext cx="5753100" cy="523220"/>
          </a:xfrm>
          <a:prstGeom prst="rect">
            <a:avLst/>
          </a:prstGeom>
          <a:solidFill>
            <a:srgbClr val="000000"/>
          </a:solidFill>
        </p:spPr>
        <p:txBody>
          <a:bodyPr wrap="square" rtlCol="0">
            <a:spAutoFit/>
          </a:bodyPr>
          <a:lstStyle/>
          <a:p>
            <a:r>
              <a:rPr lang="en-US" sz="1400" b="1" dirty="0" smtClean="0">
                <a:solidFill>
                  <a:srgbClr val="FFFF00"/>
                </a:solidFill>
              </a:rPr>
              <a:t>All pair-wise comparisons were significant at p &lt; 0.05 except congenital  vs. valvular</a:t>
            </a:r>
            <a:endParaRPr lang="en-US" sz="1400" b="1" dirty="0">
              <a:solidFill>
                <a:srgbClr val="FFFF00"/>
              </a:solidFill>
            </a:endParaRPr>
          </a:p>
        </p:txBody>
      </p:sp>
      <p:grpSp>
        <p:nvGrpSpPr>
          <p:cNvPr id="10"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6" name="TextBox 15"/>
          <p:cNvSpPr txBox="1"/>
          <p:nvPr/>
        </p:nvSpPr>
        <p:spPr>
          <a:xfrm>
            <a:off x="4800600" y="6174091"/>
            <a:ext cx="4191000" cy="646331"/>
          </a:xfrm>
          <a:prstGeom prst="rect">
            <a:avLst/>
          </a:prstGeom>
          <a:noFill/>
        </p:spPr>
        <p:txBody>
          <a:bodyPr wrap="square" lIns="0" rIns="0" rtlCol="0">
            <a:spAutoFit/>
          </a:bodyPr>
          <a:lstStyle/>
          <a:p>
            <a:r>
              <a:rPr lang="en-US" sz="1200" b="1" dirty="0" smtClean="0">
                <a:solidFill>
                  <a:srgbClr val="FFFF00"/>
                </a:solidFill>
              </a:rPr>
              <a:t>For some retransplants diagnosis other than retransplant is reported, so the total </a:t>
            </a:r>
            <a:r>
              <a:rPr lang="en-US" sz="1200" b="1" dirty="0">
                <a:solidFill>
                  <a:srgbClr val="FFFF00"/>
                </a:solidFill>
              </a:rPr>
              <a:t>number </a:t>
            </a:r>
            <a:r>
              <a:rPr lang="en-US" sz="1200" b="1" dirty="0" smtClean="0">
                <a:solidFill>
                  <a:srgbClr val="FFFF00"/>
                </a:solidFill>
              </a:rPr>
              <a:t>of retransplants may be greater.</a:t>
            </a:r>
            <a:endParaRPr lang="en-US" sz="1200" b="1" dirty="0">
              <a:solidFill>
                <a:srgbClr val="FFFF00"/>
              </a:solidFill>
            </a:endParaRPr>
          </a:p>
        </p:txBody>
      </p:sp>
      <p:sp>
        <p:nvSpPr>
          <p:cNvPr id="11" name="TextBox 10"/>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extLst>
      <p:ext uri="{BB962C8B-B14F-4D97-AF65-F5344CB8AC3E}">
        <p14:creationId xmlns:p14="http://schemas.microsoft.com/office/powerpoint/2010/main" val="2546956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Heart Transplants</a:t>
            </a:r>
            <a:r>
              <a:rPr lang="en-US" sz="2800" dirty="0" smtClean="0"/>
              <a:t/>
            </a:r>
            <a:br>
              <a:rPr lang="en-US" sz="2800" dirty="0" smtClean="0"/>
            </a:br>
            <a:r>
              <a:rPr lang="en-US" sz="2400" dirty="0" smtClean="0"/>
              <a:t>Kaplan-Meier Survival by Diagnosis</a:t>
            </a:r>
            <a:r>
              <a:rPr lang="en-US" sz="2800" dirty="0" smtClean="0"/>
              <a:t/>
            </a:r>
            <a:br>
              <a:rPr lang="en-US" sz="2800" dirty="0" smtClean="0"/>
            </a:br>
            <a:r>
              <a:rPr lang="en-US" sz="2000" dirty="0" smtClean="0"/>
              <a:t>(Transplants: January 1982 – June 2012)</a:t>
            </a:r>
            <a:endParaRPr lang="en-US" sz="2000" dirty="0"/>
          </a:p>
        </p:txBody>
      </p:sp>
      <p:graphicFrame>
        <p:nvGraphicFramePr>
          <p:cNvPr id="4" name="Content Placeholder 3"/>
          <p:cNvGraphicFramePr>
            <a:graphicFrameLocks noGrp="1"/>
          </p:cNvGraphicFramePr>
          <p:nvPr>
            <p:ph idx="1"/>
          </p:nvPr>
        </p:nvGraphicFramePr>
        <p:xfrm>
          <a:off x="228600" y="12192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66800" y="4876800"/>
            <a:ext cx="4572000" cy="523220"/>
          </a:xfrm>
          <a:prstGeom prst="rect">
            <a:avLst/>
          </a:prstGeom>
          <a:solidFill>
            <a:srgbClr val="000000"/>
          </a:solidFill>
        </p:spPr>
        <p:txBody>
          <a:bodyPr wrap="square" lIns="9144" rIns="9144" rtlCol="0">
            <a:spAutoFit/>
          </a:bodyPr>
          <a:lstStyle/>
          <a:p>
            <a:r>
              <a:rPr lang="en-US" sz="1400" b="1" dirty="0">
                <a:solidFill>
                  <a:srgbClr val="FFFF00"/>
                </a:solidFill>
              </a:rPr>
              <a:t>All pair-wise comparisons were significant at p &lt; 0.01 except cardiomyopathy vs. congenital </a:t>
            </a:r>
            <a:r>
              <a:rPr lang="en-US" sz="1400" b="1">
                <a:solidFill>
                  <a:srgbClr val="FFFF00"/>
                </a:solidFill>
              </a:rPr>
              <a:t>(p=0.8042). </a:t>
            </a:r>
            <a:endParaRPr lang="en-US" sz="1400" b="1" dirty="0">
              <a:solidFill>
                <a:srgbClr val="FFFF00"/>
              </a:solidFill>
            </a:endParaRPr>
          </a:p>
        </p:txBody>
      </p:sp>
      <p:sp>
        <p:nvSpPr>
          <p:cNvPr id="10" name="TextBox 9"/>
          <p:cNvSpPr txBox="1"/>
          <p:nvPr/>
        </p:nvSpPr>
        <p:spPr>
          <a:xfrm>
            <a:off x="4419600" y="2438400"/>
            <a:ext cx="4038600" cy="692497"/>
          </a:xfrm>
          <a:prstGeom prst="rect">
            <a:avLst/>
          </a:prstGeom>
          <a:noFill/>
          <a:ln>
            <a:solidFill>
              <a:srgbClr val="FFFF00"/>
            </a:solidFill>
          </a:ln>
        </p:spPr>
        <p:txBody>
          <a:bodyPr wrap="square" rtlCol="0">
            <a:spAutoFit/>
          </a:bodyPr>
          <a:lstStyle/>
          <a:p>
            <a:r>
              <a:rPr lang="en-US" sz="1300" b="1" dirty="0" smtClean="0"/>
              <a:t>Median survival (years): Cardiomyopathy= 11.8; CAD=9.5; Congenital=14.7; Retransplant=6.6; Valvular=11.0</a:t>
            </a:r>
            <a:endParaRPr lang="en-US" sz="1300" b="1" dirty="0"/>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2" name="TextBox 11"/>
          <p:cNvSpPr txBox="1"/>
          <p:nvPr/>
        </p:nvSpPr>
        <p:spPr>
          <a:xfrm>
            <a:off x="4800600" y="6174091"/>
            <a:ext cx="4191000" cy="646331"/>
          </a:xfrm>
          <a:prstGeom prst="rect">
            <a:avLst/>
          </a:prstGeom>
          <a:noFill/>
        </p:spPr>
        <p:txBody>
          <a:bodyPr wrap="square" lIns="0" rIns="0" rtlCol="0">
            <a:spAutoFit/>
          </a:bodyPr>
          <a:lstStyle/>
          <a:p>
            <a:r>
              <a:rPr lang="en-US" sz="1200" b="1" dirty="0">
                <a:solidFill>
                  <a:srgbClr val="FFFF00"/>
                </a:solidFill>
              </a:rPr>
              <a:t>For some retransplants diagnosis other than </a:t>
            </a:r>
            <a:r>
              <a:rPr lang="en-US" sz="1200" b="1">
                <a:solidFill>
                  <a:srgbClr val="FFFF00"/>
                </a:solidFill>
              </a:rPr>
              <a:t>retransplant was </a:t>
            </a:r>
            <a:r>
              <a:rPr lang="en-US" sz="1200" b="1" smtClean="0">
                <a:solidFill>
                  <a:srgbClr val="FFFF00"/>
                </a:solidFill>
              </a:rPr>
              <a:t>reported</a:t>
            </a:r>
            <a:r>
              <a:rPr lang="en-US" sz="1200" b="1" dirty="0">
                <a:solidFill>
                  <a:srgbClr val="FFFF00"/>
                </a:solidFill>
              </a:rPr>
              <a:t>, so the total number of retransplants may be greater.</a:t>
            </a:r>
          </a:p>
        </p:txBody>
      </p:sp>
      <p:sp>
        <p:nvSpPr>
          <p:cNvPr id="11" name="TextBox 10"/>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extLst>
      <p:ext uri="{BB962C8B-B14F-4D97-AF65-F5344CB8AC3E}">
        <p14:creationId xmlns:p14="http://schemas.microsoft.com/office/powerpoint/2010/main" val="335065319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Heart Transplants</a:t>
            </a:r>
            <a:r>
              <a:rPr lang="en-US" sz="2800" dirty="0" smtClean="0"/>
              <a:t/>
            </a:r>
            <a:br>
              <a:rPr lang="en-US" sz="2800" dirty="0" smtClean="0"/>
            </a:br>
            <a:r>
              <a:rPr lang="en-US" sz="2400" dirty="0" smtClean="0"/>
              <a:t>Kaplan-Meier Survival by Diagnosis Conditional on Survival to 1 Year </a:t>
            </a:r>
            <a:r>
              <a:rPr lang="en-US" sz="2000" dirty="0" smtClean="0"/>
              <a:t>(Transplants: January 1982 – June 2012)</a:t>
            </a:r>
            <a:endParaRPr lang="en-US" sz="2000" dirty="0"/>
          </a:p>
        </p:txBody>
      </p:sp>
      <p:graphicFrame>
        <p:nvGraphicFramePr>
          <p:cNvPr id="4" name="Content Placeholder 3"/>
          <p:cNvGraphicFramePr>
            <a:graphicFrameLocks noGrp="1"/>
          </p:cNvGraphicFramePr>
          <p:nvPr>
            <p:ph idx="1"/>
          </p:nvPr>
        </p:nvGraphicFramePr>
        <p:xfrm>
          <a:off x="228600" y="12192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990600" y="3733800"/>
            <a:ext cx="4038600" cy="738664"/>
          </a:xfrm>
          <a:prstGeom prst="rect">
            <a:avLst/>
          </a:prstGeom>
          <a:solidFill>
            <a:srgbClr val="000000"/>
          </a:solidFill>
        </p:spPr>
        <p:txBody>
          <a:bodyPr wrap="square" rtlCol="0">
            <a:spAutoFit/>
          </a:bodyPr>
          <a:lstStyle/>
          <a:p>
            <a:r>
              <a:rPr lang="en-US" sz="1400" b="1" dirty="0">
                <a:solidFill>
                  <a:srgbClr val="FFFF00"/>
                </a:solidFill>
              </a:rPr>
              <a:t>All pair-wise comparisons were significant at p &lt; 0.05 except cardiomyopathy vs. valvular and CAD vs</a:t>
            </a:r>
            <a:r>
              <a:rPr lang="en-US" sz="1400" b="1">
                <a:solidFill>
                  <a:srgbClr val="FFFF00"/>
                </a:solidFill>
              </a:rPr>
              <a:t>. retransplant</a:t>
            </a:r>
            <a:r>
              <a:rPr lang="en-US" sz="1400" b="1" dirty="0">
                <a:solidFill>
                  <a:srgbClr val="FFFF00"/>
                </a:solidFill>
              </a:rPr>
              <a:t>.</a:t>
            </a:r>
          </a:p>
        </p:txBody>
      </p:sp>
      <p:sp>
        <p:nvSpPr>
          <p:cNvPr id="10" name="TextBox 9"/>
          <p:cNvSpPr txBox="1"/>
          <p:nvPr/>
        </p:nvSpPr>
        <p:spPr>
          <a:xfrm>
            <a:off x="4419600" y="1524000"/>
            <a:ext cx="3962400" cy="692497"/>
          </a:xfrm>
          <a:prstGeom prst="rect">
            <a:avLst/>
          </a:prstGeom>
          <a:noFill/>
          <a:ln>
            <a:solidFill>
              <a:srgbClr val="FFFF00"/>
            </a:solidFill>
          </a:ln>
        </p:spPr>
        <p:txBody>
          <a:bodyPr wrap="square" lIns="45720" rIns="45720" rtlCol="0">
            <a:spAutoFit/>
          </a:bodyPr>
          <a:lstStyle/>
          <a:p>
            <a:r>
              <a:rPr lang="en-US" sz="1300" b="1" dirty="0" smtClean="0"/>
              <a:t>Median survival (years): Cardiomyopathy=14.5; CAD=12.0; Congenital=20.5; Retransplant=11.2; Valvular=14.7</a:t>
            </a:r>
            <a:endParaRPr lang="en-US" sz="1300" b="1" dirty="0"/>
          </a:p>
        </p:txBody>
      </p:sp>
      <p:grpSp>
        <p:nvGrpSpPr>
          <p:cNvPr id="3"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8" name="TextBox 17"/>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1" name="TextBox 10"/>
          <p:cNvSpPr txBox="1"/>
          <p:nvPr/>
        </p:nvSpPr>
        <p:spPr>
          <a:xfrm>
            <a:off x="4800600" y="6174091"/>
            <a:ext cx="4191000" cy="646331"/>
          </a:xfrm>
          <a:prstGeom prst="rect">
            <a:avLst/>
          </a:prstGeom>
          <a:noFill/>
        </p:spPr>
        <p:txBody>
          <a:bodyPr wrap="square" lIns="0" rIns="0" rtlCol="0">
            <a:spAutoFit/>
          </a:bodyPr>
          <a:lstStyle/>
          <a:p>
            <a:r>
              <a:rPr lang="en-US" sz="1200" b="1" dirty="0">
                <a:solidFill>
                  <a:srgbClr val="FFFF00"/>
                </a:solidFill>
              </a:rPr>
              <a:t>For some retransplants diagnosis other than </a:t>
            </a:r>
            <a:r>
              <a:rPr lang="en-US" sz="1200" b="1">
                <a:solidFill>
                  <a:srgbClr val="FFFF00"/>
                </a:solidFill>
              </a:rPr>
              <a:t>retransplant was </a:t>
            </a:r>
            <a:r>
              <a:rPr lang="en-US" sz="1200" b="1" smtClean="0">
                <a:solidFill>
                  <a:srgbClr val="FFFF00"/>
                </a:solidFill>
              </a:rPr>
              <a:t>reported</a:t>
            </a:r>
            <a:r>
              <a:rPr lang="en-US" sz="1200" b="1" dirty="0">
                <a:solidFill>
                  <a:srgbClr val="FFFF00"/>
                </a:solidFill>
              </a:rPr>
              <a:t>, so the total number of retransplants may be greater.</a:t>
            </a:r>
          </a:p>
        </p:txBody>
      </p:sp>
      <p:sp>
        <p:nvSpPr>
          <p:cNvPr id="13" name="TextBox 12"/>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extLst>
      <p:ext uri="{BB962C8B-B14F-4D97-AF65-F5344CB8AC3E}">
        <p14:creationId xmlns:p14="http://schemas.microsoft.com/office/powerpoint/2010/main" val="111394837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599"/>
            <a:ext cx="9144000" cy="1152097"/>
          </a:xfrm>
        </p:spPr>
        <p:txBody>
          <a:bodyPr/>
          <a:lstStyle/>
          <a:p>
            <a:r>
              <a:rPr lang="en-US" sz="2600" dirty="0" smtClean="0"/>
              <a:t>Adult Heart Transplants</a:t>
            </a:r>
            <a:r>
              <a:rPr lang="en-US" sz="2800" dirty="0" smtClean="0"/>
              <a:t/>
            </a:r>
            <a:br>
              <a:rPr lang="en-US" sz="2800" dirty="0" smtClean="0"/>
            </a:br>
            <a:r>
              <a:rPr lang="en-US" sz="2300" dirty="0" smtClean="0"/>
              <a:t>Kaplan-Meier Survival Within 1 Year (Panel A), Overall (Panel B) </a:t>
            </a:r>
            <a:r>
              <a:rPr lang="en-US" sz="2300" dirty="0"/>
              <a:t>and Conditional on Survival to 1 </a:t>
            </a:r>
            <a:r>
              <a:rPr lang="en-US" sz="2300" dirty="0" smtClean="0"/>
              <a:t>Year (Panel C) </a:t>
            </a:r>
            <a:r>
              <a:rPr lang="en-US" sz="2300" dirty="0"/>
              <a:t>by Diagnosis </a:t>
            </a:r>
            <a:r>
              <a:rPr lang="en-US" sz="2000" dirty="0"/>
              <a:t>(</a:t>
            </a:r>
            <a:r>
              <a:rPr lang="en-US" sz="2000" dirty="0" smtClean="0"/>
              <a:t>Transplants: January 1982 – June 2012)</a:t>
            </a:r>
            <a:endParaRPr lang="en-US" sz="2000" dirty="0"/>
          </a:p>
        </p:txBody>
      </p:sp>
      <p:graphicFrame>
        <p:nvGraphicFramePr>
          <p:cNvPr id="4" name="Content Placeholder 3"/>
          <p:cNvGraphicFramePr>
            <a:graphicFrameLocks noGrp="1"/>
          </p:cNvGraphicFramePr>
          <p:nvPr>
            <p:ph idx="1"/>
            <p:extLst/>
          </p:nvPr>
        </p:nvGraphicFramePr>
        <p:xfrm>
          <a:off x="0" y="1287244"/>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762000" y="3962400"/>
            <a:ext cx="1905000" cy="1015663"/>
          </a:xfrm>
          <a:prstGeom prst="rect">
            <a:avLst/>
          </a:prstGeom>
          <a:solidFill>
            <a:srgbClr val="000000"/>
          </a:solidFill>
        </p:spPr>
        <p:txBody>
          <a:bodyPr wrap="square" rtlCol="0">
            <a:spAutoFit/>
          </a:bodyPr>
          <a:lstStyle/>
          <a:p>
            <a:r>
              <a:rPr lang="en-US" sz="1200" b="1" dirty="0" smtClean="0">
                <a:solidFill>
                  <a:srgbClr val="FFFF00"/>
                </a:solidFill>
              </a:rPr>
              <a:t>All pair-wise comparisons were significant at p &lt; 0.05 except congenital  vs. valvular</a:t>
            </a:r>
            <a:endParaRPr lang="en-US" sz="1200" b="1" dirty="0">
              <a:solidFill>
                <a:srgbClr val="FFFF00"/>
              </a:solidFill>
            </a:endParaRPr>
          </a:p>
        </p:txBody>
      </p:sp>
      <p:grpSp>
        <p:nvGrpSpPr>
          <p:cNvPr id="10"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6" name="TextBox 15"/>
          <p:cNvSpPr txBox="1"/>
          <p:nvPr/>
        </p:nvSpPr>
        <p:spPr>
          <a:xfrm>
            <a:off x="4800600" y="6174091"/>
            <a:ext cx="4191000" cy="646331"/>
          </a:xfrm>
          <a:prstGeom prst="rect">
            <a:avLst/>
          </a:prstGeom>
          <a:noFill/>
        </p:spPr>
        <p:txBody>
          <a:bodyPr wrap="square" lIns="0" rIns="0" rtlCol="0">
            <a:spAutoFit/>
          </a:bodyPr>
          <a:lstStyle/>
          <a:p>
            <a:r>
              <a:rPr lang="en-US" sz="1200" b="1" dirty="0" smtClean="0">
                <a:solidFill>
                  <a:srgbClr val="FFFF00"/>
                </a:solidFill>
              </a:rPr>
              <a:t>For some retransplants diagnosis other than retransplant is reported, so the total </a:t>
            </a:r>
            <a:r>
              <a:rPr lang="en-US" sz="1200" b="1" dirty="0">
                <a:solidFill>
                  <a:srgbClr val="FFFF00"/>
                </a:solidFill>
              </a:rPr>
              <a:t>number </a:t>
            </a:r>
            <a:r>
              <a:rPr lang="en-US" sz="1200" b="1" dirty="0" smtClean="0">
                <a:solidFill>
                  <a:srgbClr val="FFFF00"/>
                </a:solidFill>
              </a:rPr>
              <a:t>of retransplants may be greater.</a:t>
            </a:r>
            <a:endParaRPr lang="en-US" sz="1200" b="1" dirty="0">
              <a:solidFill>
                <a:srgbClr val="FFFF00"/>
              </a:solidFill>
            </a:endParaRPr>
          </a:p>
        </p:txBody>
      </p:sp>
      <p:graphicFrame>
        <p:nvGraphicFramePr>
          <p:cNvPr id="11" name="Content Placeholder 3"/>
          <p:cNvGraphicFramePr>
            <a:graphicFrameLocks/>
          </p:cNvGraphicFramePr>
          <p:nvPr>
            <p:extLst/>
          </p:nvPr>
        </p:nvGraphicFramePr>
        <p:xfrm>
          <a:off x="3200400" y="1146801"/>
          <a:ext cx="2895600" cy="4953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ontent Placeholder 3"/>
          <p:cNvGraphicFramePr>
            <a:graphicFrameLocks/>
          </p:cNvGraphicFramePr>
          <p:nvPr>
            <p:extLst/>
          </p:nvPr>
        </p:nvGraphicFramePr>
        <p:xfrm>
          <a:off x="6006872" y="1364179"/>
          <a:ext cx="2895600" cy="4953000"/>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p:cNvSpPr txBox="1"/>
          <p:nvPr/>
        </p:nvSpPr>
        <p:spPr>
          <a:xfrm>
            <a:off x="1691218" y="1642719"/>
            <a:ext cx="1333500" cy="338554"/>
          </a:xfrm>
          <a:prstGeom prst="rect">
            <a:avLst/>
          </a:prstGeom>
          <a:noFill/>
        </p:spPr>
        <p:txBody>
          <a:bodyPr wrap="square" rtlCol="0">
            <a:spAutoFit/>
          </a:bodyPr>
          <a:lstStyle/>
          <a:p>
            <a:r>
              <a:rPr lang="en-US" sz="1600" b="1" dirty="0" smtClean="0"/>
              <a:t>Panel A</a:t>
            </a:r>
            <a:endParaRPr lang="en-US" sz="1600" b="1" dirty="0"/>
          </a:p>
        </p:txBody>
      </p:sp>
      <p:sp>
        <p:nvSpPr>
          <p:cNvPr id="17" name="TextBox 16"/>
          <p:cNvSpPr txBox="1"/>
          <p:nvPr/>
        </p:nvSpPr>
        <p:spPr>
          <a:xfrm>
            <a:off x="7391400" y="1654490"/>
            <a:ext cx="1333500" cy="338554"/>
          </a:xfrm>
          <a:prstGeom prst="rect">
            <a:avLst/>
          </a:prstGeom>
          <a:noFill/>
        </p:spPr>
        <p:txBody>
          <a:bodyPr wrap="square" rtlCol="0">
            <a:spAutoFit/>
          </a:bodyPr>
          <a:lstStyle/>
          <a:p>
            <a:r>
              <a:rPr lang="en-US" sz="1600" b="1" dirty="0" smtClean="0"/>
              <a:t>Panel C</a:t>
            </a:r>
            <a:endParaRPr lang="en-US" sz="1600" b="1" dirty="0"/>
          </a:p>
        </p:txBody>
      </p:sp>
      <p:sp>
        <p:nvSpPr>
          <p:cNvPr id="18" name="TextBox 17"/>
          <p:cNvSpPr txBox="1"/>
          <p:nvPr/>
        </p:nvSpPr>
        <p:spPr>
          <a:xfrm>
            <a:off x="4597174" y="1654490"/>
            <a:ext cx="1333500" cy="338554"/>
          </a:xfrm>
          <a:prstGeom prst="rect">
            <a:avLst/>
          </a:prstGeom>
          <a:noFill/>
        </p:spPr>
        <p:txBody>
          <a:bodyPr wrap="square" rtlCol="0">
            <a:spAutoFit/>
          </a:bodyPr>
          <a:lstStyle/>
          <a:p>
            <a:r>
              <a:rPr lang="en-US" sz="1600" b="1" dirty="0" smtClean="0"/>
              <a:t>Panel B</a:t>
            </a:r>
            <a:endParaRPr lang="en-US" sz="1600" b="1" dirty="0"/>
          </a:p>
        </p:txBody>
      </p:sp>
      <p:sp>
        <p:nvSpPr>
          <p:cNvPr id="19" name="TextBox 18"/>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extLst>
      <p:ext uri="{BB962C8B-B14F-4D97-AF65-F5344CB8AC3E}">
        <p14:creationId xmlns:p14="http://schemas.microsoft.com/office/powerpoint/2010/main" val="259485330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Heart Transplants</a:t>
            </a:r>
            <a:r>
              <a:rPr lang="en-US" sz="2800" dirty="0" smtClean="0"/>
              <a:t/>
            </a:r>
            <a:br>
              <a:rPr lang="en-US" sz="2800" dirty="0" smtClean="0"/>
            </a:br>
            <a:r>
              <a:rPr lang="en-US" sz="2400" dirty="0" smtClean="0"/>
              <a:t>Kaplan-Meier Survival by Diagnosis</a:t>
            </a:r>
            <a:r>
              <a:rPr lang="en-US" sz="2800" dirty="0" smtClean="0"/>
              <a:t/>
            </a:r>
            <a:br>
              <a:rPr lang="en-US" sz="2800" dirty="0" smtClean="0"/>
            </a:br>
            <a:r>
              <a:rPr lang="en-US" sz="2000" dirty="0" smtClean="0"/>
              <a:t>(Transplants: January 2003 – June 2012)</a:t>
            </a:r>
            <a:endParaRPr lang="en-US" sz="2000" dirty="0"/>
          </a:p>
        </p:txBody>
      </p:sp>
      <p:graphicFrame>
        <p:nvGraphicFramePr>
          <p:cNvPr id="4" name="Content Placeholder 3"/>
          <p:cNvGraphicFramePr>
            <a:graphicFrameLocks noGrp="1"/>
          </p:cNvGraphicFramePr>
          <p:nvPr>
            <p:ph idx="1"/>
          </p:nvPr>
        </p:nvGraphicFramePr>
        <p:xfrm>
          <a:off x="228600" y="12192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990600" y="4648200"/>
            <a:ext cx="5943600" cy="738664"/>
          </a:xfrm>
          <a:prstGeom prst="rect">
            <a:avLst/>
          </a:prstGeom>
          <a:solidFill>
            <a:srgbClr val="000000"/>
          </a:solidFill>
        </p:spPr>
        <p:txBody>
          <a:bodyPr wrap="square" rtlCol="0">
            <a:spAutoFit/>
          </a:bodyPr>
          <a:lstStyle/>
          <a:p>
            <a:r>
              <a:rPr lang="en-US" sz="1400" b="1" dirty="0">
                <a:solidFill>
                  <a:srgbClr val="FFFF00"/>
                </a:solidFill>
              </a:rPr>
              <a:t>All pair-wise comparisons with </a:t>
            </a:r>
            <a:r>
              <a:rPr lang="en-US" sz="1400" b="1">
                <a:solidFill>
                  <a:srgbClr val="FFFF00"/>
                </a:solidFill>
              </a:rPr>
              <a:t>cardiomyopathy were </a:t>
            </a:r>
            <a:r>
              <a:rPr lang="en-US" sz="1400" b="1" smtClean="0">
                <a:solidFill>
                  <a:srgbClr val="FFFF00"/>
                </a:solidFill>
              </a:rPr>
              <a:t>significant </a:t>
            </a:r>
            <a:r>
              <a:rPr lang="en-US" sz="1400" b="1" dirty="0">
                <a:solidFill>
                  <a:srgbClr val="FFFF00"/>
                </a:solidFill>
              </a:rPr>
              <a:t>at p &lt; 0.05 except cardiomyopathy vs. congenital</a:t>
            </a:r>
            <a:r>
              <a:rPr lang="en-US" sz="1400" b="1">
                <a:solidFill>
                  <a:srgbClr val="FFFF00"/>
                </a:solidFill>
              </a:rPr>
              <a:t>. </a:t>
            </a:r>
            <a:r>
              <a:rPr lang="en-US" sz="1400" b="1" smtClean="0">
                <a:solidFill>
                  <a:srgbClr val="FFFF00"/>
                </a:solidFill>
              </a:rPr>
              <a:t>No </a:t>
            </a:r>
            <a:r>
              <a:rPr lang="en-US" sz="1400" b="1" dirty="0">
                <a:solidFill>
                  <a:srgbClr val="FFFF00"/>
                </a:solidFill>
              </a:rPr>
              <a:t>other pair-wise comparisons were significant at p &lt; 0.05.</a:t>
            </a:r>
          </a:p>
        </p:txBody>
      </p:sp>
      <p:grpSp>
        <p:nvGrpSpPr>
          <p:cNvPr id="3"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0" name="TextBox 9"/>
          <p:cNvSpPr txBox="1"/>
          <p:nvPr/>
        </p:nvSpPr>
        <p:spPr>
          <a:xfrm>
            <a:off x="4800600" y="6174091"/>
            <a:ext cx="4191000" cy="646331"/>
          </a:xfrm>
          <a:prstGeom prst="rect">
            <a:avLst/>
          </a:prstGeom>
          <a:noFill/>
        </p:spPr>
        <p:txBody>
          <a:bodyPr wrap="square" lIns="0" rIns="0" rtlCol="0">
            <a:spAutoFit/>
          </a:bodyPr>
          <a:lstStyle/>
          <a:p>
            <a:r>
              <a:rPr lang="en-US" sz="1200" b="1" dirty="0">
                <a:solidFill>
                  <a:srgbClr val="FFFF00"/>
                </a:solidFill>
              </a:rPr>
              <a:t>For some retransplants diagnosis other than </a:t>
            </a:r>
            <a:r>
              <a:rPr lang="en-US" sz="1200" b="1">
                <a:solidFill>
                  <a:srgbClr val="FFFF00"/>
                </a:solidFill>
              </a:rPr>
              <a:t>retransplant was </a:t>
            </a:r>
            <a:r>
              <a:rPr lang="en-US" sz="1200" b="1" smtClean="0">
                <a:solidFill>
                  <a:srgbClr val="FFFF00"/>
                </a:solidFill>
              </a:rPr>
              <a:t>reported</a:t>
            </a:r>
            <a:r>
              <a:rPr lang="en-US" sz="1200" b="1" dirty="0">
                <a:solidFill>
                  <a:srgbClr val="FFFF00"/>
                </a:solidFill>
              </a:rPr>
              <a:t>, so the total number of retransplants may be greater.</a:t>
            </a:r>
          </a:p>
        </p:txBody>
      </p:sp>
      <p:sp>
        <p:nvSpPr>
          <p:cNvPr id="11" name="TextBox 10"/>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extLst>
      <p:ext uri="{BB962C8B-B14F-4D97-AF65-F5344CB8AC3E}">
        <p14:creationId xmlns:p14="http://schemas.microsoft.com/office/powerpoint/2010/main" val="25413656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Heart Retransplants</a:t>
            </a:r>
            <a:r>
              <a:rPr lang="en-US" sz="2800" dirty="0" smtClean="0"/>
              <a:t/>
            </a:r>
            <a:br>
              <a:rPr lang="en-US" sz="2800" dirty="0" smtClean="0"/>
            </a:br>
            <a:r>
              <a:rPr lang="en-US" sz="2400" dirty="0" smtClean="0"/>
              <a:t>Indications by Location</a:t>
            </a:r>
            <a:r>
              <a:rPr lang="en-US" sz="2800" dirty="0" smtClean="0"/>
              <a:t/>
            </a:r>
            <a:br>
              <a:rPr lang="en-US" sz="2800" dirty="0" smtClean="0"/>
            </a:br>
            <a:r>
              <a:rPr lang="en-US" sz="2000" dirty="0" smtClean="0"/>
              <a:t>(Retransplants: January 2006 – June 2013)</a:t>
            </a:r>
            <a:endParaRPr lang="en-US" sz="2000"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195335587"/>
              </p:ext>
            </p:extLst>
          </p:nvPr>
        </p:nvGraphicFramePr>
        <p:xfrm>
          <a:off x="0" y="1143000"/>
          <a:ext cx="4724400" cy="3505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10"/>
          <p:cNvGraphicFramePr>
            <a:graphicFrameLocks/>
          </p:cNvGraphicFramePr>
          <p:nvPr>
            <p:extLst>
              <p:ext uri="{D42A27DB-BD31-4B8C-83A1-F6EECF244321}">
                <p14:modId xmlns:p14="http://schemas.microsoft.com/office/powerpoint/2010/main" val="2744794631"/>
              </p:ext>
            </p:extLst>
          </p:nvPr>
        </p:nvGraphicFramePr>
        <p:xfrm>
          <a:off x="2209800" y="2819400"/>
          <a:ext cx="4724400" cy="35052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p:cNvGrpSpPr/>
          <p:nvPr/>
        </p:nvGrpSpPr>
        <p:grpSpPr>
          <a:xfrm>
            <a:off x="2" y="6146792"/>
            <a:ext cx="4715932" cy="711201"/>
            <a:chOff x="1" y="6067776"/>
            <a:chExt cx="4952999" cy="790224"/>
          </a:xfrm>
        </p:grpSpPr>
        <p:pic>
          <p:nvPicPr>
            <p:cNvPr id="15" name="Picture 14"/>
            <p:cNvPicPr>
              <a:picLocks noChangeAspect="1"/>
            </p:cNvPicPr>
            <p:nvPr/>
          </p:nvPicPr>
          <p:blipFill>
            <a:blip r:embed="rId5"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graphicFrame>
        <p:nvGraphicFramePr>
          <p:cNvPr id="13" name="Content Placeholder 10"/>
          <p:cNvGraphicFramePr>
            <a:graphicFrameLocks/>
          </p:cNvGraphicFramePr>
          <p:nvPr>
            <p:extLst>
              <p:ext uri="{D42A27DB-BD31-4B8C-83A1-F6EECF244321}">
                <p14:modId xmlns:p14="http://schemas.microsoft.com/office/powerpoint/2010/main" val="1012017683"/>
              </p:ext>
            </p:extLst>
          </p:nvPr>
        </p:nvGraphicFramePr>
        <p:xfrm>
          <a:off x="4419600" y="1295400"/>
          <a:ext cx="4724400" cy="3505200"/>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Box 8"/>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Heart Transplants</a:t>
            </a:r>
            <a:br>
              <a:rPr lang="en-US" sz="2600" dirty="0" smtClean="0"/>
            </a:br>
            <a:r>
              <a:rPr lang="en-US" sz="2400" dirty="0" smtClean="0"/>
              <a:t>Kaplan-Meier Survival by Diagnosis Conditional on Survival to 1 Year </a:t>
            </a:r>
            <a:r>
              <a:rPr lang="en-US" sz="2000" dirty="0" smtClean="0"/>
              <a:t>(Transplants: January 2003 – June 2012)</a:t>
            </a:r>
            <a:endParaRPr lang="en-US" sz="2000" dirty="0"/>
          </a:p>
        </p:txBody>
      </p:sp>
      <p:graphicFrame>
        <p:nvGraphicFramePr>
          <p:cNvPr id="4" name="Content Placeholder 3"/>
          <p:cNvGraphicFramePr>
            <a:graphicFrameLocks noGrp="1"/>
          </p:cNvGraphicFramePr>
          <p:nvPr>
            <p:ph idx="1"/>
          </p:nvPr>
        </p:nvGraphicFramePr>
        <p:xfrm>
          <a:off x="228600" y="12192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990600" y="3581400"/>
            <a:ext cx="5638800" cy="738664"/>
          </a:xfrm>
          <a:prstGeom prst="rect">
            <a:avLst/>
          </a:prstGeom>
          <a:solidFill>
            <a:srgbClr val="000000"/>
          </a:solidFill>
        </p:spPr>
        <p:txBody>
          <a:bodyPr wrap="square" rtlCol="0">
            <a:spAutoFit/>
          </a:bodyPr>
          <a:lstStyle/>
          <a:p>
            <a:r>
              <a:rPr lang="en-US" sz="1400" b="1" dirty="0">
                <a:solidFill>
                  <a:srgbClr val="FFFF00"/>
                </a:solidFill>
              </a:rPr>
              <a:t>No pair-wise </a:t>
            </a:r>
            <a:r>
              <a:rPr lang="en-US" sz="1400" b="1">
                <a:solidFill>
                  <a:srgbClr val="FFFF00"/>
                </a:solidFill>
              </a:rPr>
              <a:t>comparisons were </a:t>
            </a:r>
            <a:r>
              <a:rPr lang="en-US" sz="1400" b="1" smtClean="0">
                <a:solidFill>
                  <a:srgbClr val="FFFF00"/>
                </a:solidFill>
              </a:rPr>
              <a:t>significant </a:t>
            </a:r>
            <a:r>
              <a:rPr lang="en-US" sz="1400" b="1" dirty="0">
                <a:solidFill>
                  <a:srgbClr val="FFFF00"/>
                </a:solidFill>
              </a:rPr>
              <a:t>at p &lt; 0.05 except cardiomyopathy vs. CAD, CAD vs. congenital and congenital vs. retransplant</a:t>
            </a:r>
          </a:p>
        </p:txBody>
      </p:sp>
      <p:grpSp>
        <p:nvGrpSpPr>
          <p:cNvPr id="3"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0" name="TextBox 9"/>
          <p:cNvSpPr txBox="1"/>
          <p:nvPr/>
        </p:nvSpPr>
        <p:spPr>
          <a:xfrm>
            <a:off x="4800600" y="6174091"/>
            <a:ext cx="4191000" cy="646331"/>
          </a:xfrm>
          <a:prstGeom prst="rect">
            <a:avLst/>
          </a:prstGeom>
          <a:noFill/>
        </p:spPr>
        <p:txBody>
          <a:bodyPr wrap="square" lIns="0" rIns="0" rtlCol="0">
            <a:spAutoFit/>
          </a:bodyPr>
          <a:lstStyle/>
          <a:p>
            <a:r>
              <a:rPr lang="en-US" sz="1200" b="1" dirty="0">
                <a:solidFill>
                  <a:srgbClr val="FFFF00"/>
                </a:solidFill>
              </a:rPr>
              <a:t>For some retransplants diagnosis other than </a:t>
            </a:r>
            <a:r>
              <a:rPr lang="en-US" sz="1200" b="1">
                <a:solidFill>
                  <a:srgbClr val="FFFF00"/>
                </a:solidFill>
              </a:rPr>
              <a:t>retransplant was </a:t>
            </a:r>
            <a:r>
              <a:rPr lang="en-US" sz="1200" b="1" smtClean="0">
                <a:solidFill>
                  <a:srgbClr val="FFFF00"/>
                </a:solidFill>
              </a:rPr>
              <a:t>reported</a:t>
            </a:r>
            <a:r>
              <a:rPr lang="en-US" sz="1200" b="1" dirty="0">
                <a:solidFill>
                  <a:srgbClr val="FFFF00"/>
                </a:solidFill>
              </a:rPr>
              <a:t>, so the total number of retransplants may be greater.</a:t>
            </a:r>
          </a:p>
        </p:txBody>
      </p:sp>
      <p:sp>
        <p:nvSpPr>
          <p:cNvPr id="11" name="TextBox 10"/>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extLst>
      <p:ext uri="{BB962C8B-B14F-4D97-AF65-F5344CB8AC3E}">
        <p14:creationId xmlns:p14="http://schemas.microsoft.com/office/powerpoint/2010/main" val="336923909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Heart Transplants</a:t>
            </a:r>
            <a:r>
              <a:rPr lang="en-US" sz="2800" dirty="0" smtClean="0"/>
              <a:t/>
            </a:r>
            <a:br>
              <a:rPr lang="en-US" sz="2800" dirty="0" smtClean="0"/>
            </a:br>
            <a:r>
              <a:rPr lang="en-US" sz="2400" dirty="0" smtClean="0"/>
              <a:t>Kaplan-Meier Survival by Transplant Type</a:t>
            </a:r>
            <a:r>
              <a:rPr lang="en-US" sz="2800" dirty="0" smtClean="0"/>
              <a:t/>
            </a:r>
            <a:br>
              <a:rPr lang="en-US" sz="2800" dirty="0" smtClean="0"/>
            </a:br>
            <a:r>
              <a:rPr lang="en-US" sz="2000" dirty="0" smtClean="0"/>
              <a:t>(Transplants: January 1982 – June 2012)</a:t>
            </a:r>
            <a:endParaRPr lang="en-US" sz="2000" dirty="0"/>
          </a:p>
        </p:txBody>
      </p:sp>
      <p:graphicFrame>
        <p:nvGraphicFramePr>
          <p:cNvPr id="4" name="Content Placeholder 3"/>
          <p:cNvGraphicFramePr>
            <a:graphicFrameLocks noGrp="1"/>
          </p:cNvGraphicFramePr>
          <p:nvPr>
            <p:ph idx="1"/>
          </p:nvPr>
        </p:nvGraphicFramePr>
        <p:xfrm>
          <a:off x="228600" y="13716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352800" y="1600200"/>
            <a:ext cx="51054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Heart Transplants</a:t>
            </a:r>
            <a:r>
              <a:rPr lang="en-US" sz="2800" dirty="0" smtClean="0"/>
              <a:t/>
            </a:r>
            <a:br>
              <a:rPr lang="en-US" sz="2800" dirty="0" smtClean="0"/>
            </a:br>
            <a:r>
              <a:rPr lang="en-US" sz="2400" dirty="0" smtClean="0"/>
              <a:t>Kaplan-Meier Survival by Transplant Type Conditional on Survival to 1 Year </a:t>
            </a:r>
            <a:r>
              <a:rPr lang="en-US" sz="2000" dirty="0" smtClean="0"/>
              <a:t>(Transplants: January 1982 – June 2012)</a:t>
            </a:r>
            <a:endParaRPr lang="en-US" sz="2000" dirty="0"/>
          </a:p>
        </p:txBody>
      </p:sp>
      <p:graphicFrame>
        <p:nvGraphicFramePr>
          <p:cNvPr id="4" name="Content Placeholder 3"/>
          <p:cNvGraphicFramePr>
            <a:graphicFrameLocks noGrp="1"/>
          </p:cNvGraphicFramePr>
          <p:nvPr>
            <p:ph idx="1"/>
          </p:nvPr>
        </p:nvGraphicFramePr>
        <p:xfrm>
          <a:off x="228600" y="13716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248400" y="1752600"/>
            <a:ext cx="1905000" cy="304800"/>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Heart Retransplants</a:t>
            </a:r>
            <a:r>
              <a:rPr lang="en-US" sz="2800" dirty="0" smtClean="0"/>
              <a:t/>
            </a:r>
            <a:br>
              <a:rPr lang="en-US" sz="2800" dirty="0" smtClean="0"/>
            </a:br>
            <a:r>
              <a:rPr lang="en-US" sz="2400" dirty="0" smtClean="0"/>
              <a:t>Kaplan-Meier Survival Within 1 Year by Retransplant Indication </a:t>
            </a:r>
            <a:r>
              <a:rPr lang="en-US" sz="2000" dirty="0" smtClean="0"/>
              <a:t>(Retransplants: January 1982 – June 2012)</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63728970"/>
              </p:ext>
            </p:extLst>
          </p:nvPr>
        </p:nvGraphicFramePr>
        <p:xfrm>
          <a:off x="228600" y="13716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66800" y="3962400"/>
            <a:ext cx="4648200" cy="738664"/>
          </a:xfrm>
          <a:prstGeom prst="rect">
            <a:avLst/>
          </a:prstGeom>
          <a:noFill/>
        </p:spPr>
        <p:txBody>
          <a:bodyPr wrap="square" lIns="9144" rIns="9144" rtlCol="0">
            <a:spAutoFit/>
          </a:bodyPr>
          <a:lstStyle/>
          <a:p>
            <a:r>
              <a:rPr lang="en-US" sz="1400" b="1" dirty="0" smtClean="0">
                <a:solidFill>
                  <a:srgbClr val="FFFF00"/>
                </a:solidFill>
              </a:rPr>
              <a:t>All pair-wise comparisons with CAD were significant at p &lt; 0.05. No other pair-wise comparisons were significant at p &lt; 0.05</a:t>
            </a:r>
            <a:endParaRPr lang="en-US" sz="1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extLst>
      <p:ext uri="{BB962C8B-B14F-4D97-AF65-F5344CB8AC3E}">
        <p14:creationId xmlns:p14="http://schemas.microsoft.com/office/powerpoint/2010/main" val="326379341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Heart Retransplants</a:t>
            </a:r>
            <a:r>
              <a:rPr lang="en-US" sz="2800" dirty="0" smtClean="0"/>
              <a:t/>
            </a:r>
            <a:br>
              <a:rPr lang="en-US" sz="2800" dirty="0" smtClean="0"/>
            </a:br>
            <a:r>
              <a:rPr lang="en-US" sz="2400" dirty="0" smtClean="0"/>
              <a:t>Kaplan-Meier Survival by Retransplant Indication</a:t>
            </a:r>
            <a:r>
              <a:rPr lang="en-US" sz="2800" dirty="0" smtClean="0"/>
              <a:t/>
            </a:r>
            <a:br>
              <a:rPr lang="en-US" sz="2800" dirty="0" smtClean="0"/>
            </a:br>
            <a:r>
              <a:rPr lang="en-US" sz="2000" dirty="0" smtClean="0"/>
              <a:t>(Retransplants: January 1982 – June 2012)</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61812830"/>
              </p:ext>
            </p:extLst>
          </p:nvPr>
        </p:nvGraphicFramePr>
        <p:xfrm>
          <a:off x="228600" y="13716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143000" y="1600200"/>
            <a:ext cx="4648200" cy="523220"/>
          </a:xfrm>
          <a:prstGeom prst="rect">
            <a:avLst/>
          </a:prstGeom>
          <a:noFill/>
        </p:spPr>
        <p:txBody>
          <a:bodyPr wrap="square" lIns="9144" rIns="9144" rtlCol="0">
            <a:spAutoFit/>
          </a:bodyPr>
          <a:lstStyle/>
          <a:p>
            <a:r>
              <a:rPr lang="en-US" sz="1400" b="1" dirty="0">
                <a:solidFill>
                  <a:srgbClr val="FFFF00"/>
                </a:solidFill>
              </a:rPr>
              <a:t>No pair-wise comparisons were significant at p &lt; 0.05 except Myopathy vs. CAD and CAD vs. Non-specific.</a:t>
            </a: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Heart Retransplants</a:t>
            </a:r>
            <a:r>
              <a:rPr lang="en-US" sz="2800" dirty="0" smtClean="0"/>
              <a:t/>
            </a:r>
            <a:br>
              <a:rPr lang="en-US" sz="2800" dirty="0" smtClean="0"/>
            </a:br>
            <a:r>
              <a:rPr lang="en-US" sz="2400" dirty="0" smtClean="0"/>
              <a:t>Kaplan-Meier Survival by Retransplant Indication Conditional on Survival to 1 Year </a:t>
            </a:r>
            <a:r>
              <a:rPr lang="en-US" sz="2000" dirty="0" smtClean="0"/>
              <a:t>(Retransplants: January 1982 – June 2012)</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98316546"/>
              </p:ext>
            </p:extLst>
          </p:nvPr>
        </p:nvGraphicFramePr>
        <p:xfrm>
          <a:off x="228600" y="13716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219200" y="4191000"/>
            <a:ext cx="4648200" cy="307777"/>
          </a:xfrm>
          <a:prstGeom prst="rect">
            <a:avLst/>
          </a:prstGeom>
          <a:noFill/>
        </p:spPr>
        <p:txBody>
          <a:bodyPr wrap="square" lIns="9144" rIns="9144" rtlCol="0">
            <a:spAutoFit/>
          </a:bodyPr>
          <a:lstStyle/>
          <a:p>
            <a:r>
              <a:rPr lang="en-US" sz="1400" b="1" dirty="0">
                <a:solidFill>
                  <a:srgbClr val="FFFF00"/>
                </a:solidFill>
              </a:rPr>
              <a:t>No pair-wise comparisons were significant at p </a:t>
            </a:r>
            <a:r>
              <a:rPr lang="en-US" sz="1400" b="1">
                <a:solidFill>
                  <a:srgbClr val="FFFF00"/>
                </a:solidFill>
              </a:rPr>
              <a:t>&lt; 0.05</a:t>
            </a:r>
            <a:r>
              <a:rPr lang="en-US" sz="1400" b="1" dirty="0">
                <a:solidFill>
                  <a:srgbClr val="FFFF00"/>
                </a:solidFill>
              </a:rPr>
              <a:t>.</a:t>
            </a: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ontent Placeholder 3"/>
          <p:cNvGraphicFramePr>
            <a:graphicFrameLocks noGrp="1"/>
          </p:cNvGraphicFramePr>
          <p:nvPr>
            <p:ph idx="1"/>
            <p:extLst>
              <p:ext uri="{D42A27DB-BD31-4B8C-83A1-F6EECF244321}">
                <p14:modId xmlns:p14="http://schemas.microsoft.com/office/powerpoint/2010/main" val="2533981684"/>
              </p:ext>
            </p:extLst>
          </p:nvPr>
        </p:nvGraphicFramePr>
        <p:xfrm>
          <a:off x="0" y="1557006"/>
          <a:ext cx="8610600" cy="46837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ontent Placeholder 3"/>
          <p:cNvGraphicFramePr>
            <a:graphicFrameLocks/>
          </p:cNvGraphicFramePr>
          <p:nvPr>
            <p:extLst>
              <p:ext uri="{D42A27DB-BD31-4B8C-83A1-F6EECF244321}">
                <p14:modId xmlns:p14="http://schemas.microsoft.com/office/powerpoint/2010/main" val="875735236"/>
              </p:ext>
            </p:extLst>
          </p:nvPr>
        </p:nvGraphicFramePr>
        <p:xfrm>
          <a:off x="6019800" y="1524000"/>
          <a:ext cx="2971800" cy="4800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ontent Placeholder 3"/>
          <p:cNvGraphicFramePr>
            <a:graphicFrameLocks/>
          </p:cNvGraphicFramePr>
          <p:nvPr>
            <p:extLst>
              <p:ext uri="{D42A27DB-BD31-4B8C-83A1-F6EECF244321}">
                <p14:modId xmlns:p14="http://schemas.microsoft.com/office/powerpoint/2010/main" val="1219846149"/>
              </p:ext>
            </p:extLst>
          </p:nvPr>
        </p:nvGraphicFramePr>
        <p:xfrm>
          <a:off x="3133010" y="1600200"/>
          <a:ext cx="2984205" cy="4800600"/>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p:cNvSpPr>
            <a:spLocks noGrp="1"/>
          </p:cNvSpPr>
          <p:nvPr>
            <p:ph type="title"/>
          </p:nvPr>
        </p:nvSpPr>
        <p:spPr>
          <a:xfrm>
            <a:off x="0" y="228599"/>
            <a:ext cx="9144000" cy="1295401"/>
          </a:xfrm>
        </p:spPr>
        <p:txBody>
          <a:bodyPr/>
          <a:lstStyle/>
          <a:p>
            <a:r>
              <a:rPr lang="en-US" sz="2600" dirty="0" smtClean="0"/>
              <a:t>Adult Heart Retransplants</a:t>
            </a:r>
            <a:r>
              <a:rPr lang="en-US" sz="2800" dirty="0" smtClean="0"/>
              <a:t/>
            </a:r>
            <a:br>
              <a:rPr lang="en-US" sz="2800" dirty="0" smtClean="0"/>
            </a:br>
            <a:r>
              <a:rPr lang="en-US" sz="2300" dirty="0" smtClean="0"/>
              <a:t>Kaplan-Meier Survival Within 1 Year (Panel A), Overall (Panel B) </a:t>
            </a:r>
            <a:r>
              <a:rPr lang="en-US" sz="2300" dirty="0"/>
              <a:t>and Conditional on Survival to 1 </a:t>
            </a:r>
            <a:r>
              <a:rPr lang="en-US" sz="2300" dirty="0" smtClean="0"/>
              <a:t>Year (Panel C) </a:t>
            </a:r>
            <a:r>
              <a:rPr lang="en-US" sz="2300" dirty="0"/>
              <a:t>by Retransplant Indication</a:t>
            </a:r>
            <a:r>
              <a:rPr lang="en-US" sz="2000" dirty="0"/>
              <a:t> (</a:t>
            </a:r>
            <a:r>
              <a:rPr lang="en-US" sz="2000" dirty="0" smtClean="0"/>
              <a:t>Retransplants: January 1982 – June 2012)</a:t>
            </a:r>
            <a:endParaRPr lang="en-US" sz="2000" dirty="0"/>
          </a:p>
        </p:txBody>
      </p:sp>
      <p:grpSp>
        <p:nvGrpSpPr>
          <p:cNvPr id="10"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6"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3" name="TextBox 2"/>
          <p:cNvSpPr txBox="1"/>
          <p:nvPr/>
        </p:nvSpPr>
        <p:spPr>
          <a:xfrm>
            <a:off x="1802948" y="1966150"/>
            <a:ext cx="1333500" cy="338554"/>
          </a:xfrm>
          <a:prstGeom prst="rect">
            <a:avLst/>
          </a:prstGeom>
          <a:noFill/>
        </p:spPr>
        <p:txBody>
          <a:bodyPr wrap="square" rtlCol="0">
            <a:spAutoFit/>
          </a:bodyPr>
          <a:lstStyle/>
          <a:p>
            <a:r>
              <a:rPr lang="en-US" sz="1600" b="1" dirty="0" smtClean="0"/>
              <a:t>Panel A</a:t>
            </a:r>
            <a:endParaRPr lang="en-US" sz="1600" b="1" dirty="0"/>
          </a:p>
        </p:txBody>
      </p:sp>
      <p:sp>
        <p:nvSpPr>
          <p:cNvPr id="17" name="TextBox 16"/>
          <p:cNvSpPr txBox="1"/>
          <p:nvPr/>
        </p:nvSpPr>
        <p:spPr>
          <a:xfrm>
            <a:off x="7467600" y="1796873"/>
            <a:ext cx="1333500" cy="338554"/>
          </a:xfrm>
          <a:prstGeom prst="rect">
            <a:avLst/>
          </a:prstGeom>
          <a:noFill/>
        </p:spPr>
        <p:txBody>
          <a:bodyPr wrap="square" rtlCol="0">
            <a:spAutoFit/>
          </a:bodyPr>
          <a:lstStyle/>
          <a:p>
            <a:r>
              <a:rPr lang="en-US" sz="1600" b="1" dirty="0" smtClean="0"/>
              <a:t>Panel C</a:t>
            </a:r>
            <a:endParaRPr lang="en-US" sz="1600" b="1" dirty="0"/>
          </a:p>
        </p:txBody>
      </p:sp>
      <p:sp>
        <p:nvSpPr>
          <p:cNvPr id="18" name="TextBox 17"/>
          <p:cNvSpPr txBox="1"/>
          <p:nvPr/>
        </p:nvSpPr>
        <p:spPr>
          <a:xfrm>
            <a:off x="4823012" y="1823767"/>
            <a:ext cx="1333500" cy="338554"/>
          </a:xfrm>
          <a:prstGeom prst="rect">
            <a:avLst/>
          </a:prstGeom>
          <a:noFill/>
        </p:spPr>
        <p:txBody>
          <a:bodyPr wrap="square" rtlCol="0">
            <a:spAutoFit/>
          </a:bodyPr>
          <a:lstStyle/>
          <a:p>
            <a:r>
              <a:rPr lang="en-US" sz="1600" b="1" dirty="0" smtClean="0"/>
              <a:t>Panel B</a:t>
            </a:r>
            <a:endParaRPr lang="en-US" sz="1600" b="1" dirty="0"/>
          </a:p>
        </p:txBody>
      </p:sp>
      <p:sp>
        <p:nvSpPr>
          <p:cNvPr id="12" name="TextBox 11"/>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extLst>
      <p:ext uri="{BB962C8B-B14F-4D97-AF65-F5344CB8AC3E}">
        <p14:creationId xmlns:p14="http://schemas.microsoft.com/office/powerpoint/2010/main" val="410180297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Heart Transplants</a:t>
            </a:r>
            <a:r>
              <a:rPr lang="en-US" sz="2800" dirty="0" smtClean="0"/>
              <a:t/>
            </a:r>
            <a:br>
              <a:rPr lang="en-US" sz="2800" dirty="0" smtClean="0"/>
            </a:br>
            <a:r>
              <a:rPr lang="en-US" sz="2400" dirty="0" smtClean="0"/>
              <a:t>Kaplan-Meier Survival by Era and Transplant Type</a:t>
            </a:r>
            <a:r>
              <a:rPr lang="en-US" sz="2800" dirty="0" smtClean="0"/>
              <a:t/>
            </a:r>
            <a:br>
              <a:rPr lang="en-US" sz="2800" dirty="0" smtClean="0"/>
            </a:br>
            <a:r>
              <a:rPr lang="en-US" sz="2000" dirty="0" smtClean="0"/>
              <a:t>(Transplants: January 1982 – June 2012)</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90420218"/>
              </p:ext>
            </p:extLst>
          </p:nvPr>
        </p:nvGraphicFramePr>
        <p:xfrm>
          <a:off x="228600" y="13716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505200" y="2133600"/>
            <a:ext cx="5029200" cy="738664"/>
          </a:xfrm>
          <a:prstGeom prst="rect">
            <a:avLst/>
          </a:prstGeom>
          <a:noFill/>
        </p:spPr>
        <p:txBody>
          <a:bodyPr wrap="square" rtlCol="0">
            <a:spAutoFit/>
          </a:bodyPr>
          <a:lstStyle/>
          <a:p>
            <a:r>
              <a:rPr lang="en-US" sz="1400" b="1" dirty="0">
                <a:solidFill>
                  <a:srgbClr val="FFFF00"/>
                </a:solidFill>
              </a:rPr>
              <a:t>All pair-wise comparisons between transplant types within each era and between eras within each transplant type were significant at p </a:t>
            </a:r>
            <a:r>
              <a:rPr lang="en-US" sz="1400" b="1">
                <a:solidFill>
                  <a:srgbClr val="FFFF00"/>
                </a:solidFill>
              </a:rPr>
              <a:t>&lt; 0.0001</a:t>
            </a:r>
            <a:r>
              <a:rPr lang="en-US" sz="1400" b="1" dirty="0">
                <a:solidFill>
                  <a:srgbClr val="FFFF00"/>
                </a:solidFill>
              </a:rPr>
              <a:t>.</a:t>
            </a: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Heart Transplants</a:t>
            </a:r>
            <a:r>
              <a:rPr lang="en-US" sz="2800" dirty="0" smtClean="0"/>
              <a:t/>
            </a:r>
            <a:br>
              <a:rPr lang="en-US" sz="2800" dirty="0" smtClean="0"/>
            </a:br>
            <a:r>
              <a:rPr lang="en-US" sz="2300" dirty="0" smtClean="0"/>
              <a:t>Kaplan-Meier Survival by Era and Transplant Type Conditional on Survival to 1 Year</a:t>
            </a:r>
            <a:r>
              <a:rPr lang="en-US" sz="2400" dirty="0" smtClean="0"/>
              <a:t> </a:t>
            </a:r>
            <a:r>
              <a:rPr lang="en-US" sz="2000" dirty="0" smtClean="0"/>
              <a:t>(Transplants: January 1982 – June 2012)</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86810239"/>
              </p:ext>
            </p:extLst>
          </p:nvPr>
        </p:nvGraphicFramePr>
        <p:xfrm>
          <a:off x="228600" y="13716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990600" y="3733800"/>
            <a:ext cx="4724400" cy="954107"/>
          </a:xfrm>
          <a:prstGeom prst="rect">
            <a:avLst/>
          </a:prstGeom>
          <a:noFill/>
        </p:spPr>
        <p:txBody>
          <a:bodyPr wrap="square" lIns="9144" rIns="9144" rtlCol="0">
            <a:spAutoFit/>
          </a:bodyPr>
          <a:lstStyle/>
          <a:p>
            <a:r>
              <a:rPr lang="en-US" sz="1400" b="1" dirty="0">
                <a:solidFill>
                  <a:srgbClr val="FFFF00"/>
                </a:solidFill>
              </a:rPr>
              <a:t>All pair-wise comparisons between transplant types within each era and between eras within each transplant type were significant at p &lt; 0.05 except retransplants 1992-2001 vs</a:t>
            </a:r>
            <a:r>
              <a:rPr lang="en-US" sz="1400" b="1">
                <a:solidFill>
                  <a:srgbClr val="FFFF00"/>
                </a:solidFill>
              </a:rPr>
              <a:t>. 2002-6/2012</a:t>
            </a:r>
            <a:r>
              <a:rPr lang="en-US" sz="1400" b="1" dirty="0">
                <a:solidFill>
                  <a:srgbClr val="FFFF00"/>
                </a:solidFill>
              </a:rPr>
              <a:t>.</a:t>
            </a: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Heart Transplants</a:t>
            </a:r>
            <a:r>
              <a:rPr lang="en-US" sz="2800" dirty="0" smtClean="0"/>
              <a:t/>
            </a:r>
            <a:br>
              <a:rPr lang="en-US" sz="2800" dirty="0" smtClean="0"/>
            </a:br>
            <a:r>
              <a:rPr lang="en-US" sz="2400" dirty="0" smtClean="0"/>
              <a:t>Kaplan-Meier Survival by Age Group</a:t>
            </a:r>
            <a:br>
              <a:rPr lang="en-US" sz="2400" dirty="0" smtClean="0"/>
            </a:br>
            <a:r>
              <a:rPr lang="en-US" sz="2000" dirty="0" smtClean="0"/>
              <a:t>(Transplants: January 1982 – June 2012)</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572000" y="2590800"/>
            <a:ext cx="3810000" cy="523220"/>
          </a:xfrm>
          <a:prstGeom prst="rect">
            <a:avLst/>
          </a:prstGeom>
          <a:solidFill>
            <a:srgbClr val="000000"/>
          </a:solidFill>
        </p:spPr>
        <p:txBody>
          <a:bodyPr wrap="square" rtlCol="0">
            <a:spAutoFit/>
          </a:bodyPr>
          <a:lstStyle/>
          <a:p>
            <a:r>
              <a:rPr lang="en-US" sz="1400" b="1" dirty="0">
                <a:solidFill>
                  <a:srgbClr val="FFFF00"/>
                </a:solidFill>
              </a:rPr>
              <a:t>All pair-wise comparisons were significant at p &lt; 0.05 except 60-69 vs</a:t>
            </a:r>
            <a:r>
              <a:rPr lang="en-US" sz="1400" b="1">
                <a:solidFill>
                  <a:srgbClr val="FFFF00"/>
                </a:solidFill>
              </a:rPr>
              <a:t>. 70+. </a:t>
            </a:r>
            <a:endParaRPr lang="en-US" sz="1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Adult Heart Retransplants</a:t>
            </a:r>
            <a:r>
              <a:rPr lang="en-US" sz="3600" dirty="0" smtClean="0"/>
              <a:t/>
            </a:r>
            <a:br>
              <a:rPr lang="en-US" sz="3600" dirty="0" smtClean="0"/>
            </a:br>
            <a:r>
              <a:rPr lang="en-US" sz="2400" dirty="0" smtClean="0"/>
              <a:t>Indication by Diagnosis at Original Transplant</a:t>
            </a:r>
            <a:r>
              <a:rPr lang="en-US" sz="2800" dirty="0" smtClean="0"/>
              <a:t/>
            </a:r>
            <a:br>
              <a:rPr lang="en-US" sz="2800" dirty="0" smtClean="0"/>
            </a:br>
            <a:r>
              <a:rPr lang="en-US" sz="2400" dirty="0" smtClean="0"/>
              <a:t>(</a:t>
            </a:r>
            <a:r>
              <a:rPr lang="en-US" sz="2000" dirty="0" smtClean="0"/>
              <a:t>Retransplants: January 2006 – June 2013)</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205252762"/>
              </p:ext>
            </p:extLst>
          </p:nvPr>
        </p:nvGraphicFramePr>
        <p:xfrm>
          <a:off x="304800" y="1447800"/>
          <a:ext cx="8610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4953000" y="6240774"/>
            <a:ext cx="4191000" cy="461665"/>
          </a:xfrm>
          <a:prstGeom prst="rect">
            <a:avLst/>
          </a:prstGeom>
          <a:noFill/>
        </p:spPr>
        <p:txBody>
          <a:bodyPr wrap="square" lIns="0" rIns="0" rtlCol="0">
            <a:spAutoFit/>
          </a:bodyPr>
          <a:lstStyle/>
          <a:p>
            <a:r>
              <a:rPr lang="en-US" sz="1200" b="1" dirty="0" smtClean="0">
                <a:solidFill>
                  <a:srgbClr val="FFFF00"/>
                </a:solidFill>
              </a:rPr>
              <a:t>For some retransplants diagnosis of retransplant is reported </a:t>
            </a:r>
            <a:endParaRPr lang="en-US" sz="1200" b="1" dirty="0">
              <a:solidFill>
                <a:srgbClr val="FFFF00"/>
              </a:solidFill>
            </a:endParaRPr>
          </a:p>
        </p:txBody>
      </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Heart Transplants</a:t>
            </a:r>
            <a:r>
              <a:rPr lang="en-US" sz="2800" dirty="0" smtClean="0"/>
              <a:t/>
            </a:r>
            <a:br>
              <a:rPr lang="en-US" sz="2800" dirty="0" smtClean="0"/>
            </a:br>
            <a:r>
              <a:rPr lang="en-US" sz="2400" dirty="0" smtClean="0"/>
              <a:t>Kaplan-Meier Survival by Age Group</a:t>
            </a:r>
            <a:br>
              <a:rPr lang="en-US" sz="2400" dirty="0" smtClean="0"/>
            </a:br>
            <a:r>
              <a:rPr lang="en-US" sz="2000" dirty="0" smtClean="0"/>
              <a:t>(Transplants: January 2006 – June 2012)</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66800" y="3145211"/>
            <a:ext cx="3048000" cy="954107"/>
          </a:xfrm>
          <a:prstGeom prst="rect">
            <a:avLst/>
          </a:prstGeom>
          <a:solidFill>
            <a:srgbClr val="000000"/>
          </a:solidFill>
        </p:spPr>
        <p:txBody>
          <a:bodyPr wrap="square" rtlCol="0">
            <a:spAutoFit/>
          </a:bodyPr>
          <a:lstStyle/>
          <a:p>
            <a:r>
              <a:rPr lang="en-US" sz="1400" b="1" dirty="0">
                <a:solidFill>
                  <a:srgbClr val="FFFF00"/>
                </a:solidFill>
              </a:rPr>
              <a:t>No pair-wise comparisons were significant at p &lt; 0.05 except</a:t>
            </a:r>
          </a:p>
          <a:p>
            <a:r>
              <a:rPr lang="en-US" sz="1400" b="1" dirty="0">
                <a:solidFill>
                  <a:srgbClr val="FFFF00"/>
                </a:solidFill>
              </a:rPr>
              <a:t>18-39 vs. 60-69: p = 0.0010</a:t>
            </a:r>
          </a:p>
          <a:p>
            <a:r>
              <a:rPr lang="en-US" sz="1400" b="1" dirty="0">
                <a:solidFill>
                  <a:srgbClr val="FFFF00"/>
                </a:solidFill>
              </a:rPr>
              <a:t>40-59 vs. 60-69: p </a:t>
            </a:r>
            <a:r>
              <a:rPr lang="en-US" sz="1400" b="1">
                <a:solidFill>
                  <a:srgbClr val="FFFF00"/>
                </a:solidFill>
              </a:rPr>
              <a:t>&lt; 0.0001</a:t>
            </a:r>
            <a:r>
              <a:rPr lang="en-US" sz="1400" b="1" smtClean="0">
                <a:solidFill>
                  <a:srgbClr val="FFFF00"/>
                </a:solidFill>
              </a:rPr>
              <a:t>.</a:t>
            </a:r>
            <a:endParaRPr lang="en-US" sz="1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Heart Transplants</a:t>
            </a:r>
            <a:r>
              <a:rPr lang="en-US" sz="2800" dirty="0" smtClean="0"/>
              <a:t/>
            </a:r>
            <a:br>
              <a:rPr lang="en-US" sz="2800" dirty="0" smtClean="0"/>
            </a:br>
            <a:r>
              <a:rPr lang="en-US" sz="2400" dirty="0" smtClean="0"/>
              <a:t>Kaplan-Meier Survival by Donor Age Group</a:t>
            </a:r>
            <a:br>
              <a:rPr lang="en-US" sz="2400" dirty="0" smtClean="0"/>
            </a:br>
            <a:r>
              <a:rPr lang="en-US" sz="2000" dirty="0" smtClean="0"/>
              <a:t>(Transplants: January 1982 – June 2012)</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24013428"/>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429000" y="1752600"/>
            <a:ext cx="4800600" cy="523220"/>
          </a:xfrm>
          <a:prstGeom prst="rect">
            <a:avLst/>
          </a:prstGeom>
          <a:solidFill>
            <a:srgbClr val="000000"/>
          </a:solidFill>
        </p:spPr>
        <p:txBody>
          <a:bodyPr wrap="square" rtlCol="0">
            <a:spAutoFit/>
          </a:bodyPr>
          <a:lstStyle/>
          <a:p>
            <a:r>
              <a:rPr lang="en-US" sz="1400" b="1" dirty="0">
                <a:solidFill>
                  <a:srgbClr val="FFFF00"/>
                </a:solidFill>
              </a:rPr>
              <a:t>All pair-wise comparisons were significant at p &lt; 0.05 except 0-10 vs. 11-39 and 0-10 vs</a:t>
            </a:r>
            <a:r>
              <a:rPr lang="en-US" sz="1400" b="1">
                <a:solidFill>
                  <a:srgbClr val="FFFF00"/>
                </a:solidFill>
              </a:rPr>
              <a:t>. 40-59</a:t>
            </a:r>
            <a:r>
              <a:rPr lang="en-US" sz="1400" b="1" dirty="0">
                <a:solidFill>
                  <a:srgbClr val="FFFF00"/>
                </a:solidFill>
              </a:rPr>
              <a:t>.</a:t>
            </a:r>
          </a:p>
        </p:txBody>
      </p:sp>
      <p:grpSp>
        <p:nvGrpSpPr>
          <p:cNvPr id="10"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Heart Retransplants</a:t>
            </a:r>
            <a:r>
              <a:rPr lang="en-US" sz="2800" dirty="0" smtClean="0"/>
              <a:t/>
            </a:r>
            <a:br>
              <a:rPr lang="en-US" sz="2800" dirty="0" smtClean="0"/>
            </a:br>
            <a:r>
              <a:rPr lang="en-US" sz="2400" dirty="0" smtClean="0"/>
              <a:t>Kaplan-Meier Survival by Age Group for Retransplant Recipients </a:t>
            </a:r>
            <a:r>
              <a:rPr lang="en-US" sz="2000" dirty="0" smtClean="0"/>
              <a:t>(Retransplants: January 1982 – June 2012)</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572000" y="2590800"/>
            <a:ext cx="3733800" cy="523220"/>
          </a:xfrm>
          <a:prstGeom prst="rect">
            <a:avLst/>
          </a:prstGeom>
          <a:solidFill>
            <a:srgbClr val="000000"/>
          </a:solidFill>
        </p:spPr>
        <p:txBody>
          <a:bodyPr wrap="square" lIns="9144" rIns="9144" rtlCol="0">
            <a:spAutoFit/>
          </a:bodyPr>
          <a:lstStyle/>
          <a:p>
            <a:r>
              <a:rPr lang="en-US" sz="1400" b="1" dirty="0">
                <a:solidFill>
                  <a:srgbClr val="FFFF00"/>
                </a:solidFill>
              </a:rPr>
              <a:t>All pair-wise comparisons were significant at p &lt; 0.001 except 40-59 vs</a:t>
            </a:r>
            <a:r>
              <a:rPr lang="en-US" sz="1400" b="1">
                <a:solidFill>
                  <a:srgbClr val="FFFF00"/>
                </a:solidFill>
              </a:rPr>
              <a:t>. 60-69</a:t>
            </a:r>
            <a:r>
              <a:rPr lang="en-US" sz="1400" b="1" dirty="0">
                <a:solidFill>
                  <a:srgbClr val="FFFF00"/>
                </a:solidFill>
              </a:rPr>
              <a:t>.</a:t>
            </a:r>
            <a:r>
              <a:rPr lang="en-US" sz="1400" b="1">
                <a:solidFill>
                  <a:srgbClr val="FFFF00"/>
                </a:solidFill>
              </a:rPr>
              <a:t> </a:t>
            </a:r>
            <a:endParaRPr lang="en-US" sz="1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Heart Retransplants</a:t>
            </a:r>
            <a:r>
              <a:rPr lang="en-US" sz="2800" dirty="0" smtClean="0"/>
              <a:t/>
            </a:r>
            <a:br>
              <a:rPr lang="en-US" sz="2800" dirty="0" smtClean="0"/>
            </a:br>
            <a:r>
              <a:rPr lang="en-US" sz="2400" dirty="0" smtClean="0"/>
              <a:t>Kaplan-Meier Survival by Age Group for Retransplant Recipients </a:t>
            </a:r>
            <a:r>
              <a:rPr lang="en-US" sz="2000" dirty="0" smtClean="0"/>
              <a:t>(Retransplants: January 2006 – June 2012)</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105400" y="1828800"/>
            <a:ext cx="3048000" cy="523220"/>
          </a:xfrm>
          <a:prstGeom prst="rect">
            <a:avLst/>
          </a:prstGeom>
          <a:solidFill>
            <a:srgbClr val="000000"/>
          </a:solidFill>
        </p:spPr>
        <p:txBody>
          <a:bodyPr wrap="square" rtlCol="0">
            <a:spAutoFit/>
          </a:bodyPr>
          <a:lstStyle/>
          <a:p>
            <a:r>
              <a:rPr lang="en-US" sz="1400" b="1" dirty="0">
                <a:solidFill>
                  <a:srgbClr val="FFFF00"/>
                </a:solidFill>
              </a:rPr>
              <a:t>No pair-wise comparisons were significant at p </a:t>
            </a:r>
            <a:r>
              <a:rPr lang="en-US" sz="1400" b="1">
                <a:solidFill>
                  <a:srgbClr val="FFFF00"/>
                </a:solidFill>
              </a:rPr>
              <a:t>&lt; 0.05</a:t>
            </a:r>
            <a:r>
              <a:rPr lang="en-US" sz="1400" b="1" dirty="0">
                <a:solidFill>
                  <a:srgbClr val="FFFF00"/>
                </a:solidFill>
              </a:rPr>
              <a:t>.</a:t>
            </a:r>
          </a:p>
        </p:txBody>
      </p:sp>
      <p:grpSp>
        <p:nvGrpSpPr>
          <p:cNvPr id="10"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Heart Retransplants</a:t>
            </a:r>
            <a:r>
              <a:rPr lang="en-US" sz="2800" dirty="0" smtClean="0"/>
              <a:t/>
            </a:r>
            <a:br>
              <a:rPr lang="en-US" sz="2800" dirty="0" smtClean="0"/>
            </a:br>
            <a:r>
              <a:rPr lang="en-US" sz="2400" dirty="0" smtClean="0"/>
              <a:t>Kaplan-Meier Survival by Donor Age Group for Retransplant Recipients </a:t>
            </a:r>
            <a:r>
              <a:rPr lang="en-US" sz="2000" dirty="0" smtClean="0"/>
              <a:t>(Retransplants: January 1982 – June 2012)</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096000" y="1752600"/>
            <a:ext cx="1524000" cy="307777"/>
          </a:xfrm>
          <a:prstGeom prst="rect">
            <a:avLst/>
          </a:prstGeom>
          <a:solidFill>
            <a:srgbClr val="000000"/>
          </a:solidFill>
        </p:spPr>
        <p:txBody>
          <a:bodyPr wrap="square" rtlCol="0">
            <a:spAutoFit/>
          </a:bodyPr>
          <a:lstStyle/>
          <a:p>
            <a:r>
              <a:rPr lang="en-US" sz="1400" b="1" dirty="0" smtClean="0">
                <a:solidFill>
                  <a:srgbClr val="FFFF00"/>
                </a:solidFill>
              </a:rPr>
              <a:t>p = 0.0001</a:t>
            </a:r>
            <a:endParaRPr lang="en-US" sz="1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Heart Transplants</a:t>
            </a:r>
            <a:r>
              <a:rPr lang="en-US" sz="2800" dirty="0" smtClean="0"/>
              <a:t/>
            </a:r>
            <a:br>
              <a:rPr lang="en-US" sz="2800" dirty="0" smtClean="0"/>
            </a:br>
            <a:r>
              <a:rPr lang="en-US" sz="2400" dirty="0" smtClean="0"/>
              <a:t>Kaplan-Meier Survival by Recipient Gender</a:t>
            </a:r>
            <a:br>
              <a:rPr lang="en-US" sz="2400" dirty="0" smtClean="0"/>
            </a:br>
            <a:r>
              <a:rPr lang="en-US" sz="2000" dirty="0" smtClean="0"/>
              <a:t>(Transplants: January 1982 – June 2012)</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03504123"/>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096000" y="2590800"/>
            <a:ext cx="18288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Heart Transplants</a:t>
            </a:r>
            <a:r>
              <a:rPr lang="en-US" sz="2800" dirty="0" smtClean="0"/>
              <a:t/>
            </a:r>
            <a:br>
              <a:rPr lang="en-US" sz="2800" dirty="0" smtClean="0"/>
            </a:br>
            <a:r>
              <a:rPr lang="en-US" sz="2400" dirty="0" smtClean="0"/>
              <a:t>Kaplan-Meier Survival by Recipient Gender and Transplant Type </a:t>
            </a:r>
            <a:r>
              <a:rPr lang="en-US" sz="2000" dirty="0" smtClean="0"/>
              <a:t>(Transplants: January 1982 – June 2012)</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8011210"/>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00600" y="2667000"/>
            <a:ext cx="3657600" cy="738664"/>
          </a:xfrm>
          <a:prstGeom prst="rect">
            <a:avLst/>
          </a:prstGeom>
          <a:noFill/>
        </p:spPr>
        <p:txBody>
          <a:bodyPr wrap="square" lIns="9144" rIns="9144" rtlCol="0">
            <a:spAutoFit/>
          </a:bodyPr>
          <a:lstStyle/>
          <a:p>
            <a:r>
              <a:rPr lang="en-US" sz="1400" b="1" dirty="0">
                <a:solidFill>
                  <a:srgbClr val="FFFF00"/>
                </a:solidFill>
              </a:rPr>
              <a:t>All pair-wise comparisons were significant at p &lt; 0.05 </a:t>
            </a:r>
            <a:r>
              <a:rPr lang="en-US" sz="1400" b="1">
                <a:solidFill>
                  <a:srgbClr val="FFFF00"/>
                </a:solidFill>
              </a:rPr>
              <a:t>except </a:t>
            </a:r>
            <a:r>
              <a:rPr lang="en-US" sz="1400" b="1" err="1">
                <a:solidFill>
                  <a:srgbClr val="FFFF00"/>
                </a:solidFill>
              </a:rPr>
              <a:t>Retransplant</a:t>
            </a:r>
            <a:r>
              <a:rPr lang="en-US" sz="1400" b="1">
                <a:solidFill>
                  <a:srgbClr val="FFFF00"/>
                </a:solidFill>
              </a:rPr>
              <a:t>/Male </a:t>
            </a:r>
            <a:r>
              <a:rPr lang="en-US" sz="1400" b="1" smtClean="0">
                <a:solidFill>
                  <a:srgbClr val="FFFF00"/>
                </a:solidFill>
              </a:rPr>
              <a:t>vs</a:t>
            </a:r>
            <a:r>
              <a:rPr lang="en-US" sz="1400" b="1">
                <a:solidFill>
                  <a:srgbClr val="FFFF00"/>
                </a:solidFill>
              </a:rPr>
              <a:t>. </a:t>
            </a:r>
            <a:r>
              <a:rPr lang="en-US" sz="1400" b="1" smtClean="0">
                <a:solidFill>
                  <a:srgbClr val="FFFF00"/>
                </a:solidFill>
              </a:rPr>
              <a:t>Retransplant/Female.</a:t>
            </a:r>
            <a:endParaRPr lang="en-US" sz="1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Heart Transplants</a:t>
            </a:r>
            <a:r>
              <a:rPr lang="en-US" sz="2800" dirty="0" smtClean="0"/>
              <a:t/>
            </a:r>
            <a:br>
              <a:rPr lang="en-US" sz="2800" dirty="0" smtClean="0"/>
            </a:br>
            <a:r>
              <a:rPr lang="en-US" sz="2400" dirty="0" smtClean="0"/>
              <a:t>Kaplan-Meier Survival by Recipient Gender Conditional on Survival to 1 Year </a:t>
            </a:r>
            <a:r>
              <a:rPr lang="en-US" sz="2000" dirty="0" smtClean="0"/>
              <a:t>(Transplants: January 1982 – June 2012)</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69930087"/>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096000" y="2590800"/>
            <a:ext cx="18288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447800"/>
          </a:xfrm>
        </p:spPr>
        <p:txBody>
          <a:bodyPr/>
          <a:lstStyle/>
          <a:p>
            <a:r>
              <a:rPr lang="en-US" sz="2600" dirty="0" smtClean="0"/>
              <a:t>Adult Heart Transplants</a:t>
            </a:r>
            <a:r>
              <a:rPr lang="en-US" sz="2800" dirty="0" smtClean="0"/>
              <a:t/>
            </a:r>
            <a:br>
              <a:rPr lang="en-US" sz="2800" dirty="0" smtClean="0"/>
            </a:br>
            <a:r>
              <a:rPr lang="en-US" sz="2400" dirty="0" smtClean="0"/>
              <a:t>Kaplan-Meier Survival by Recipient Gender and Transplant Type </a:t>
            </a:r>
            <a:r>
              <a:rPr lang="en-US" sz="2400" dirty="0"/>
              <a:t>Conditional on Survival to 1 </a:t>
            </a:r>
            <a:r>
              <a:rPr lang="en-US" sz="2400" dirty="0" smtClean="0"/>
              <a:t>Year</a:t>
            </a:r>
            <a:br>
              <a:rPr lang="en-US" sz="2400" dirty="0" smtClean="0"/>
            </a:br>
            <a:r>
              <a:rPr lang="en-US" sz="2000" dirty="0" smtClean="0"/>
              <a:t>(Transplants: January 1982 – June 2012)</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55407978"/>
              </p:ext>
            </p:extLst>
          </p:nvPr>
        </p:nvGraphicFramePr>
        <p:xfrm>
          <a:off x="228600" y="17526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66800" y="3962400"/>
            <a:ext cx="4004113" cy="646331"/>
          </a:xfrm>
          <a:prstGeom prst="rect">
            <a:avLst/>
          </a:prstGeom>
          <a:solidFill>
            <a:srgbClr val="000000"/>
          </a:solidFill>
        </p:spPr>
        <p:txBody>
          <a:bodyPr wrap="square" lIns="9144" rIns="9144" rtlCol="0">
            <a:spAutoFit/>
          </a:bodyPr>
          <a:lstStyle/>
          <a:p>
            <a:r>
              <a:rPr lang="en-US" sz="1200" b="1" dirty="0">
                <a:solidFill>
                  <a:srgbClr val="FFFF00"/>
                </a:solidFill>
              </a:rPr>
              <a:t>All pair-wise comparisons were significant at p &lt; 0.05 </a:t>
            </a:r>
            <a:r>
              <a:rPr lang="en-US" sz="1200" b="1">
                <a:solidFill>
                  <a:srgbClr val="FFFF00"/>
                </a:solidFill>
              </a:rPr>
              <a:t>except Primary/Male </a:t>
            </a:r>
            <a:r>
              <a:rPr lang="en-US" sz="1200" b="1" smtClean="0">
                <a:solidFill>
                  <a:srgbClr val="FFFF00"/>
                </a:solidFill>
              </a:rPr>
              <a:t>vs</a:t>
            </a:r>
            <a:r>
              <a:rPr lang="en-US" sz="1200" b="1">
                <a:solidFill>
                  <a:srgbClr val="FFFF00"/>
                </a:solidFill>
              </a:rPr>
              <a:t>. </a:t>
            </a:r>
            <a:r>
              <a:rPr lang="en-US" sz="1200" b="1" err="1">
                <a:solidFill>
                  <a:srgbClr val="FFFF00"/>
                </a:solidFill>
              </a:rPr>
              <a:t>Retransplant</a:t>
            </a:r>
            <a:r>
              <a:rPr lang="en-US" sz="1200" b="1">
                <a:solidFill>
                  <a:srgbClr val="FFFF00"/>
                </a:solidFill>
              </a:rPr>
              <a:t>/Female </a:t>
            </a:r>
            <a:r>
              <a:rPr lang="en-US" sz="1200" b="1" smtClean="0">
                <a:solidFill>
                  <a:srgbClr val="FFFF00"/>
                </a:solidFill>
              </a:rPr>
              <a:t>and </a:t>
            </a:r>
            <a:r>
              <a:rPr lang="en-US" sz="1200" b="1" err="1">
                <a:solidFill>
                  <a:srgbClr val="FFFF00"/>
                </a:solidFill>
              </a:rPr>
              <a:t>Retransplant</a:t>
            </a:r>
            <a:r>
              <a:rPr lang="en-US" sz="1200" b="1">
                <a:solidFill>
                  <a:srgbClr val="FFFF00"/>
                </a:solidFill>
              </a:rPr>
              <a:t>/Male </a:t>
            </a:r>
            <a:r>
              <a:rPr lang="en-US" sz="1200" b="1" smtClean="0">
                <a:solidFill>
                  <a:srgbClr val="FFFF00"/>
                </a:solidFill>
              </a:rPr>
              <a:t>vs</a:t>
            </a:r>
            <a:r>
              <a:rPr lang="en-US" sz="1200" b="1">
                <a:solidFill>
                  <a:srgbClr val="FFFF00"/>
                </a:solidFill>
              </a:rPr>
              <a:t>. </a:t>
            </a:r>
            <a:r>
              <a:rPr lang="en-US" sz="1200" b="1" smtClean="0">
                <a:solidFill>
                  <a:srgbClr val="FFFF00"/>
                </a:solidFill>
              </a:rPr>
              <a:t>Retransplant/Female.</a:t>
            </a:r>
            <a:endParaRPr lang="en-US" sz="12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extLst>
      <p:ext uri="{BB962C8B-B14F-4D97-AF65-F5344CB8AC3E}">
        <p14:creationId xmlns:p14="http://schemas.microsoft.com/office/powerpoint/2010/main" val="304307699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Heart Transplants</a:t>
            </a:r>
            <a:r>
              <a:rPr lang="en-US" sz="2800" dirty="0" smtClean="0"/>
              <a:t/>
            </a:r>
            <a:br>
              <a:rPr lang="en-US" sz="2800" dirty="0" smtClean="0"/>
            </a:br>
            <a:r>
              <a:rPr lang="en-US" sz="2400" dirty="0" smtClean="0"/>
              <a:t>Kaplan-Meier Survival by Donor/Recipient Gender</a:t>
            </a:r>
            <a:br>
              <a:rPr lang="en-US" sz="2400" dirty="0" smtClean="0"/>
            </a:br>
            <a:r>
              <a:rPr lang="en-US" sz="2000" dirty="0" smtClean="0"/>
              <a:t>(Transplants: January 1982 – June 2012)</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7183967"/>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810000" y="1600200"/>
            <a:ext cx="4648200" cy="738664"/>
          </a:xfrm>
          <a:prstGeom prst="rect">
            <a:avLst/>
          </a:prstGeom>
          <a:noFill/>
        </p:spPr>
        <p:txBody>
          <a:bodyPr wrap="square" rtlCol="0">
            <a:spAutoFit/>
          </a:bodyPr>
          <a:lstStyle/>
          <a:p>
            <a:r>
              <a:rPr lang="en-US" sz="1400" b="1" dirty="0">
                <a:solidFill>
                  <a:srgbClr val="FFFF00"/>
                </a:solidFill>
              </a:rPr>
              <a:t>All pair-wise comparisons </a:t>
            </a:r>
            <a:r>
              <a:rPr lang="en-US" sz="1400" b="1">
                <a:solidFill>
                  <a:srgbClr val="FFFF00"/>
                </a:solidFill>
              </a:rPr>
              <a:t>with Female/Male </a:t>
            </a:r>
            <a:r>
              <a:rPr lang="en-US" sz="1400" b="1" smtClean="0">
                <a:solidFill>
                  <a:srgbClr val="FFFF00"/>
                </a:solidFill>
              </a:rPr>
              <a:t>were </a:t>
            </a:r>
            <a:r>
              <a:rPr lang="en-US" sz="1400" b="1" dirty="0">
                <a:solidFill>
                  <a:srgbClr val="FFFF00"/>
                </a:solidFill>
              </a:rPr>
              <a:t>significant at p &lt; 0.0001. No other pair-wise comparisons were significant at p </a:t>
            </a:r>
            <a:r>
              <a:rPr lang="en-US" sz="1400" b="1">
                <a:solidFill>
                  <a:srgbClr val="FFFF00"/>
                </a:solidFill>
              </a:rPr>
              <a:t>&lt; 0.05</a:t>
            </a:r>
            <a:r>
              <a:rPr lang="en-US" sz="1400" b="1" dirty="0">
                <a:solidFill>
                  <a:srgbClr val="FFFF00"/>
                </a:solidFill>
              </a:rPr>
              <a:t>.</a:t>
            </a: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NOSTemplate">
  <a:themeElements>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Author0 xmlns="f5f82c5e-0c74-4764-aa18-b9ea25529750">UNOS</Author0>
    <DateCreated xmlns="f5f82c5e-0c74-4764-aa18-b9ea25529750">2006-01-01T05:00:00+00:00</DateCreated>
    <Brief_x0020_Description xmlns="f5f82c5e-0c74-4764-aa18-b9ea25529750">This is the blank UNOS slide template. It has the UNOS logo at the bottom. </Brief_x0020_Description>
    <Target_x0020_Audience xmlns="f5f82c5e-0c74-4764-aa18-b9ea2552975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9F1888A67B08347AB72B1A336AD4062" ma:contentTypeVersion="4" ma:contentTypeDescription="Create a new document." ma:contentTypeScope="" ma:versionID="5af7a05520683203a0a53d42a3817b35">
  <xsd:schema xmlns:xsd="http://www.w3.org/2001/XMLSchema" xmlns:p="http://schemas.microsoft.com/office/2006/metadata/properties" xmlns:ns2="f5f82c5e-0c74-4764-aa18-b9ea25529750" targetNamespace="http://schemas.microsoft.com/office/2006/metadata/properties" ma:root="true" ma:fieldsID="f0880058f2ba474784fc5b8a56266c17" ns2:_="">
    <xsd:import namespace="f5f82c5e-0c74-4764-aa18-b9ea25529750"/>
    <xsd:element name="properties">
      <xsd:complexType>
        <xsd:sequence>
          <xsd:element name="documentManagement">
            <xsd:complexType>
              <xsd:all>
                <xsd:element ref="ns2:Brief_x0020_Description" minOccurs="0"/>
                <xsd:element ref="ns2:DateCreated" minOccurs="0"/>
                <xsd:element ref="ns2:Author0" minOccurs="0"/>
                <xsd:element ref="ns2:Target_x0020_Audience" minOccurs="0"/>
              </xsd:all>
            </xsd:complexType>
          </xsd:element>
        </xsd:sequence>
      </xsd:complexType>
    </xsd:element>
  </xsd:schema>
  <xsd:schema xmlns:xsd="http://www.w3.org/2001/XMLSchema" xmlns:dms="http://schemas.microsoft.com/office/2006/documentManagement/types" targetNamespace="f5f82c5e-0c74-4764-aa18-b9ea25529750" elementFormDefault="qualified">
    <xsd:import namespace="http://schemas.microsoft.com/office/2006/documentManagement/types"/>
    <xsd:element name="Brief_x0020_Description" ma:index="8" nillable="true" ma:displayName="Brief Description" ma:internalName="Brief_x0020_Description">
      <xsd:simpleType>
        <xsd:restriction base="dms:Note"/>
      </xsd:simpleType>
    </xsd:element>
    <xsd:element name="DateCreated" ma:index="9" nillable="true" ma:displayName="DateCreated" ma:format="DateOnly" ma:internalName="DateCreated">
      <xsd:simpleType>
        <xsd:restriction base="dms:DateTime"/>
      </xsd:simpleType>
    </xsd:element>
    <xsd:element name="Author0" ma:index="10" nillable="true" ma:displayName="Author" ma:internalName="Author0">
      <xsd:simpleType>
        <xsd:restriction base="dms:Text">
          <xsd:maxLength value="255"/>
        </xsd:restriction>
      </xsd:simpleType>
    </xsd:element>
    <xsd:element name="Target_x0020_Audience" ma:index="11" nillable="true" ma:displayName="Target Audience" ma:internalName="Target_x0020_Audienc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1805D6-AC72-435D-A51A-1C2C01D7BD28}">
  <ds:schemaRefs>
    <ds:schemaRef ds:uri="http://schemas.microsoft.com/office/2006/documentManagement/types"/>
    <ds:schemaRef ds:uri="http://purl.org/dc/dcmitype/"/>
    <ds:schemaRef ds:uri="http://www.w3.org/XML/1998/namespace"/>
    <ds:schemaRef ds:uri="http://purl.org/dc/elements/1.1/"/>
    <ds:schemaRef ds:uri="http://schemas.openxmlformats.org/package/2006/metadata/core-properties"/>
    <ds:schemaRef ds:uri="f5f82c5e-0c74-4764-aa18-b9ea25529750"/>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0B0E37F9-AFE8-4A12-A93D-93C2D8F10C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f82c5e-0c74-4764-aa18-b9ea25529750"/>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867B47CE-0255-4774-B4EC-289B3F01EA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UNOSTemplate</Template>
  <TotalTime>13370</TotalTime>
  <Words>24829</Words>
  <Application>Microsoft Office PowerPoint</Application>
  <PresentationFormat>On-screen Show (4:3)</PresentationFormat>
  <Paragraphs>3857</Paragraphs>
  <Slides>246</Slides>
  <Notes>245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246</vt:i4>
      </vt:variant>
    </vt:vector>
  </HeadingPairs>
  <TitlesOfParts>
    <vt:vector size="255" baseType="lpstr">
      <vt:lpstr>Arial</vt:lpstr>
      <vt:lpstr>Arial (body)</vt:lpstr>
      <vt:lpstr>Calibri</vt:lpstr>
      <vt:lpstr>Times</vt:lpstr>
      <vt:lpstr>Times New Roman</vt:lpstr>
      <vt:lpstr>Verdana</vt:lpstr>
      <vt:lpstr>Webdings</vt:lpstr>
      <vt:lpstr>Wingdings</vt:lpstr>
      <vt:lpstr>UNOSTemplate</vt:lpstr>
      <vt:lpstr>HEART TRANSPLANTATION</vt:lpstr>
      <vt:lpstr>Table of Contents</vt:lpstr>
      <vt:lpstr>PowerPoint Presentation</vt:lpstr>
      <vt:lpstr>Adult Heart Transplants Diagnosis</vt:lpstr>
      <vt:lpstr>Adult Heart Retransplants Indications</vt:lpstr>
      <vt:lpstr>Adult Heart Transplants  Diagnosis by Location and Era</vt:lpstr>
      <vt:lpstr>Adult Heart Transplants Diagnosis by Location (Transplants: January 2006 – June 2013)</vt:lpstr>
      <vt:lpstr>Adult Heart Retransplants Indications by Location (Retransplants: January 2006 – June 2013)</vt:lpstr>
      <vt:lpstr>Adult Heart Retransplants Indication by Diagnosis at Original Transplant (Retransplants: January 2006 – June 2013)</vt:lpstr>
      <vt:lpstr>Adult Heart Transplants Diagnosis by Age Group (Transplants: January 2006 – June 2013)</vt:lpstr>
      <vt:lpstr>Adult Heart Retransplants Indication by Age Group (Retransplants: January 2006 – June 2013)</vt:lpstr>
      <vt:lpstr>Adult Heart Retransplants by Year of Retransplant</vt:lpstr>
      <vt:lpstr>Adult Heart Retransplants by Inter-Transplant Interval  (Retransplants: January 2006 – June 2013)</vt:lpstr>
      <vt:lpstr>Adult Heart Retransplants Indication by Inter-Transplant Interval  (Retransplants: January 2006 – June 2013)</vt:lpstr>
      <vt:lpstr>Adult Heart Retransplants Recipient Age by Inter-Transplant Interval  (Retransplants: January 2006 – June 2013)</vt:lpstr>
      <vt:lpstr>Adult Heart Transplants Donor and Recipient Characteristics</vt:lpstr>
      <vt:lpstr>Adult Heart Transplants Donor and Recipient Characteristics</vt:lpstr>
      <vt:lpstr>Adult Heart Transplants Donor and Recipient Characteristics</vt:lpstr>
      <vt:lpstr>Adult Heart Transplants Donor and Recipient Characteristics</vt:lpstr>
      <vt:lpstr>Adult Heart Transplants Donor and Recipient Characteristics</vt:lpstr>
      <vt:lpstr>Adult Heart Retransplants Donor and Recipient Characteristics</vt:lpstr>
      <vt:lpstr>Adult Heart Retransplants Donor and Recipient Characteristics</vt:lpstr>
      <vt:lpstr>Adult Heart Retransplants Donor and Recipient Characteristics</vt:lpstr>
      <vt:lpstr>Adult Heart Retransplants Donor and Recipient Characteristics</vt:lpstr>
      <vt:lpstr>Adult Heart Retransplants Donor and Recipient Characteristics</vt:lpstr>
      <vt:lpstr>Adult Heart Transplants Donor and Recipient Characteristics by Transplant Type (Transplants: January 2006 – June 2013) </vt:lpstr>
      <vt:lpstr>Adult Heart Transplants Donor and Recipient Characteristics by Transplant Type (Transplants: January 2006 – June 2013) </vt:lpstr>
      <vt:lpstr>Adult Heart Transplants Donor and Recipient Characteristics by Transplant Type (Transplants: January 2006 – June 2013) </vt:lpstr>
      <vt:lpstr>Adult Heart Transplants Donor and Recipient Characteristics by Transplant Type (Transplants: January 2006 – June 2013) </vt:lpstr>
      <vt:lpstr>Adult Heart Transplants Donor and Recipient Age  (Transplants: January 2006 – June 2013)</vt:lpstr>
      <vt:lpstr>Adult Heart Transplants Donor and Recipient Age (Transplants: January 2006 – June 2013)</vt:lpstr>
      <vt:lpstr>Adult Heart Transplants Donor and Recipient Age by Transplant Type  (Transplants: January 2006 – June 2013)</vt:lpstr>
      <vt:lpstr>Adult Heart Transplants Donor and Recipient Age by Transplant Type (Transplants: January 2006 – June 2013)</vt:lpstr>
      <vt:lpstr>Adult Heart Transplants Donor and Recipient Age (Transplants: January 2006 – June 2013)</vt:lpstr>
      <vt:lpstr>Adult Heart Retransplants Donor and Recipient Age (Retransplants: January 2006 – June 2013)</vt:lpstr>
      <vt:lpstr>Adult Heart Transplants Recipient Gender by Location   (Transplants: January 2006 – June 2013)</vt:lpstr>
      <vt:lpstr>Adult Heart Transplants Donor Gender by Location   (Transplants: January 2006 – June 2013)</vt:lpstr>
      <vt:lpstr>Adult Heart Transplants Recipient Gender by Transplant Type   (Transplants: January 2006 – June 2013)</vt:lpstr>
      <vt:lpstr>Adult Heart Transplants Donor Gender by Transplant Type   (Transplants: January 2006 – June 2013)</vt:lpstr>
      <vt:lpstr>Adult Heart Transplants by PRA Value by Transplant Type (Transplants: January 2006 – June 2013) </vt:lpstr>
      <vt:lpstr>Adult Heart Transplants  % of Patients Bridged with Mechanical Circulatory Support* (Transplants: January 2000 – December 2012)</vt:lpstr>
      <vt:lpstr>Adult Heart Transplants % of Patients Bridged with Mechanical Circulatory Support* by Era and Transplant Type (Transplants: January 2000 – June 2013)</vt:lpstr>
      <vt:lpstr>Adult Heart Transplants  % of Patients Bridged with Mechanical Circulatory Support* by Year and Device Type</vt:lpstr>
      <vt:lpstr>Adult Heart Transplants  Number and % of Combined Organ Transplants Reported  by Year and Type of Transplant</vt:lpstr>
      <vt:lpstr>Adult Heart Transplants  Number of Combined Organ Transplants Reported  by Year and Type of Transplant</vt:lpstr>
      <vt:lpstr>Adult Heart Transplants Recipient BMI Distribution by Location   (Transplants: January 2006 – June 2013)</vt:lpstr>
      <vt:lpstr>Adult Heart Transplants Recipient BMI Distribution by Diagnosis   (Transplants: January 2006 – June 2013)</vt:lpstr>
      <vt:lpstr>Adult Heart Transplants Recipient Diabetes Mellitus Distribution by Location   (Transplants: January 2006 – June 2013)</vt:lpstr>
      <vt:lpstr>Adult Heart Transplants Recipient Diabetes Mellitus Distribution by Diagnosis   (Transplants: January 2006 – June 2013)</vt:lpstr>
      <vt:lpstr>Adult Heart Transplants Recipient Cigarette History by Location   (Transplants: January 2006 – June 2013)</vt:lpstr>
      <vt:lpstr>Adult Heart Transplants Recipient Cigarette and COPD History by Diagnosis   (Transplants: January 2006 – June 2013)</vt:lpstr>
      <vt:lpstr>Adult Heart Transplants  Ischemic Time Distribution by Location   (Transplants: January 2006 – June 2013)</vt:lpstr>
      <vt:lpstr>Adult Heart Transplants  Ischemic Time Distribution by Location and Transplant Type   (Transplants: January 2006 – June 2013)</vt:lpstr>
      <vt:lpstr>PowerPoint Presentation</vt:lpstr>
      <vt:lpstr>Adult Heart Transplants Induction Immunosuppression by Transplant Type  (Transplants: January 2005 – June 2013) </vt:lpstr>
      <vt:lpstr>Adult Heart Transplants Induction Immunosuppression by Location and Transplant Type (Transplants: January 2005 – June 2013) </vt:lpstr>
      <vt:lpstr>Adult Heart Transplants Kaplan-Meier Survival by Induction Type  Conditional on Survival to 14 Days (Transplants: January 2001 – June 2012)</vt:lpstr>
      <vt:lpstr>Adult Heart Transplants Kaplan-Meier Survival by Induction and Transplant Type  Conditional on Survival to 14 Days (Transplants: January 2001 – June 2012)</vt:lpstr>
      <vt:lpstr>Adult Heart Transplants Maintenance Immunosuppression at Time of Follow-up by Transplant Type (Follow-ups: January 2008 – June 2013)</vt:lpstr>
      <vt:lpstr>Adult Heart Transplants  Maintenance Immunosuppression at Time of 1 Year Follow-up by Year</vt:lpstr>
      <vt:lpstr>Adult Heart Transplants  Maintenance Immunosuppression Drug Combinations at Time of Follow-up (Follow-ups: January 2001 – June 2013)  For the Same Patients at Year 1 and 5</vt:lpstr>
      <vt:lpstr>Adult Heart Retransplants  Maintenance Immunosuppression Drug Combinations at Time of Follow-up (Follow-ups: January 2001 – June 2013)  For the Same Retransplant Patients at Year 1 and 5</vt:lpstr>
      <vt:lpstr>Adult Heart Transplants Kaplan-Meier Survival by Maintenance Immunosuppression at 1 year (Transplants: January 2001 – June 2012)  Conditional on Survival to 1 Year</vt:lpstr>
      <vt:lpstr>Adult Heart Transplants  % of Recipients Experiencing Treated Rejection Between Transplant Discharge and 1-Year Follow-Up by Era and Transplant Type</vt:lpstr>
      <vt:lpstr>Adult Heart Transplants  % of Recipients Experiencing Any Rejection Between Transplant Discharge and 1-Year Follow-Up by Era and Transplant Type</vt:lpstr>
      <vt:lpstr>Adult Heart Transplants  % of Recipients Experiencing Treated Rejection Between Transplant Discharge and 1-Year Follow-Up by Type of Induction (Follow-ups: January 2005 – June 2013)</vt:lpstr>
      <vt:lpstr>Adult Heart Transplants  % of Recipients Experiencing Any Rejection Between Transplant Discharge and 1-Year Follow-Up by Type of Induction (Follow-ups: January 2005 – June 2013)</vt:lpstr>
      <vt:lpstr>Adult Heart Transplants  % of Recipients Experiencing Treated Rejection Between Transplant Discharge and 1-Year Follow-Up by Maintenance Immunosuppression (Follow-ups: January 2005 – June 2013)</vt:lpstr>
      <vt:lpstr>Adult Heart Transplants  % of Recipients Experiencing Any Rejection Between Transplant Discharge and 1-Year Follow-Up by Maintenance Immunosuppression (Follow-ups: January 2005 – June 2013)</vt:lpstr>
      <vt:lpstr>Adult Heart Transplants Kaplan-Meier Survival by Treatment for Rejection Within 1st Year and Transplant Type (1 Year Follow-ups: January 2005 – June 2012)  Conditional on survival to 1 year</vt:lpstr>
      <vt:lpstr>Adult Heart Transplants Freedom from Hospitalization for Rejection by Era (Transplants: April 1994 – June 2012)</vt:lpstr>
      <vt:lpstr>Survival Analyses:</vt:lpstr>
      <vt:lpstr>Adult Heart Transplants Kaplan-Meier Survival by Era  (Transplants: January 1982 – June 2012)</vt:lpstr>
      <vt:lpstr>Adult Heart Transplants Kaplan-Meier Survival by Era Conditional on Survival to 1 Year (Transplants: January 1982 – June 2012)</vt:lpstr>
      <vt:lpstr>Adult Heart Transplants Kaplan-Meier Survival Within 1 Year by Diagnosis (Transplants: January 1982 – June 2012)</vt:lpstr>
      <vt:lpstr>Adult Heart Transplants Kaplan-Meier Survival by Diagnosis (Transplants: January 1982 – June 2012)</vt:lpstr>
      <vt:lpstr>Adult Heart Transplants Kaplan-Meier Survival by Diagnosis Conditional on Survival to 1 Year (Transplants: January 1982 – June 2012)</vt:lpstr>
      <vt:lpstr>Adult Heart Transplants Kaplan-Meier Survival Within 1 Year (Panel A), Overall (Panel B) and Conditional on Survival to 1 Year (Panel C) by Diagnosis (Transplants: January 1982 – June 2012)</vt:lpstr>
      <vt:lpstr>Adult Heart Transplants Kaplan-Meier Survival by Diagnosis (Transplants: January 2003 – June 2012)</vt:lpstr>
      <vt:lpstr>Adult Heart Transplants Kaplan-Meier Survival by Diagnosis Conditional on Survival to 1 Year (Transplants: January 2003 – June 2012)</vt:lpstr>
      <vt:lpstr>Adult Heart Transplants Kaplan-Meier Survival by Transplant Type (Transplants: January 1982 – June 2012)</vt:lpstr>
      <vt:lpstr>Adult Heart Transplants Kaplan-Meier Survival by Transplant Type Conditional on Survival to 1 Year (Transplants: January 1982 – June 2012)</vt:lpstr>
      <vt:lpstr>Adult Heart Retransplants Kaplan-Meier Survival Within 1 Year by Retransplant Indication (Retransplants: January 1982 – June 2012)</vt:lpstr>
      <vt:lpstr>Adult Heart Retransplants Kaplan-Meier Survival by Retransplant Indication (Retransplants: January 1982 – June 2012)</vt:lpstr>
      <vt:lpstr>Adult Heart Retransplants Kaplan-Meier Survival by Retransplant Indication Conditional on Survival to 1 Year (Retransplants: January 1982 – June 2012)</vt:lpstr>
      <vt:lpstr>Adult Heart Retransplants Kaplan-Meier Survival Within 1 Year (Panel A), Overall (Panel B) and Conditional on Survival to 1 Year (Panel C) by Retransplant Indication (Retransplants: January 1982 – June 2012)</vt:lpstr>
      <vt:lpstr>Adult Heart Transplants Kaplan-Meier Survival by Era and Transplant Type (Transplants: January 1982 – June 2012)</vt:lpstr>
      <vt:lpstr>Adult Heart Transplants Kaplan-Meier Survival by Era and Transplant Type Conditional on Survival to 1 Year (Transplants: January 1982 – June 2012)</vt:lpstr>
      <vt:lpstr>Adult Heart Transplants Kaplan-Meier Survival by Age Group (Transplants: January 1982 – June 2012)</vt:lpstr>
      <vt:lpstr>Adult Heart Transplants Kaplan-Meier Survival by Age Group (Transplants: January 2006 – June 2012)</vt:lpstr>
      <vt:lpstr>Adult Heart Transplants Kaplan-Meier Survival by Donor Age Group (Transplants: January 1982 – June 2012)</vt:lpstr>
      <vt:lpstr>Adult Heart Retransplants Kaplan-Meier Survival by Age Group for Retransplant Recipients (Retransplants: January 1982 – June 2012)</vt:lpstr>
      <vt:lpstr>Adult Heart Retransplants Kaplan-Meier Survival by Age Group for Retransplant Recipients (Retransplants: January 2006 – June 2012)</vt:lpstr>
      <vt:lpstr>Adult Heart Retransplants Kaplan-Meier Survival by Donor Age Group for Retransplant Recipients (Retransplants: January 1982 – June 2012)</vt:lpstr>
      <vt:lpstr>Adult Heart Transplants Kaplan-Meier Survival by Recipient Gender (Transplants: January 1982 – June 2012)</vt:lpstr>
      <vt:lpstr>Adult Heart Transplants Kaplan-Meier Survival by Recipient Gender and Transplant Type (Transplants: January 1982 – June 2012)</vt:lpstr>
      <vt:lpstr>Adult Heart Transplants Kaplan-Meier Survival by Recipient Gender Conditional on Survival to 1 Year (Transplants: January 1982 – June 2012)</vt:lpstr>
      <vt:lpstr>Adult Heart Transplants Kaplan-Meier Survival by Recipient Gender and Transplant Type Conditional on Survival to 1 Year (Transplants: January 1982 – June 2012)</vt:lpstr>
      <vt:lpstr>Adult Heart Transplants Kaplan-Meier Survival by Donor/Recipient Gender (Transplants: January 1982 – June 2012)</vt:lpstr>
      <vt:lpstr>Adult Heart Transplants Kaplan-Meier Survival by Donor/Recipient Gender  Conditional on Survival to 1 Year (Transplants: January 1982 – June 2012)</vt:lpstr>
      <vt:lpstr>Adult Heart Retransplants Kaplan-Meier Survival by Diagnosis at Original Transplant (Retransplants: January 1982 – June 2012)</vt:lpstr>
      <vt:lpstr>Adult Heart Retransplants Kaplan-Meier Survival by Diagnosis at Original Transplant Conditional on Survival to 1 Year (Retransplants: January 1982 – June 2012)</vt:lpstr>
      <vt:lpstr>Adult Heart Retransplants Kaplan-Meier Survival by Diagnosis at Original Transplant (Retransplants: January 2003 – June 2012)</vt:lpstr>
      <vt:lpstr>Adult Heart Retransplants Kaplan-Meier Survival by Diagnosis at Original Transplant Conditional on Survival to 1 Year (Retransplants: January 2003 – June 2012)</vt:lpstr>
      <vt:lpstr>Adult Heart Transplants Kaplan-Meier Survival by Era (Transplants: January 1982 – June 2012) Diagnosis: Cardiomyopathy</vt:lpstr>
      <vt:lpstr>Adult Heart Transplants Kaplan-Meier Survival by Era (Transplants: January 1982 – June 2012) Diagnosis: Coronary Artery Disease</vt:lpstr>
      <vt:lpstr>Adult Heart Transplants Kaplan-Meier Survival by Era (Transplants: January 1982 – June 2012) Diagnosis: Congenital</vt:lpstr>
      <vt:lpstr>Adult Heart Transplants Kaplan-Meier Survival by Era (Transplants: January 1982 – June 2012) Diagnosis: Retransplant</vt:lpstr>
      <vt:lpstr>Adult Heart Retransplants Kaplan-Meier Survival by Era (Retransplants: January 1982 – June 2012) Retransplant Indication: Cardiomyopathy</vt:lpstr>
      <vt:lpstr>Adult Heart Retransplants Kaplan-Meier Survival by Era (Retransplants: January 1982 – June 2012) Retransplant Indication: Coronary Artery Disease</vt:lpstr>
      <vt:lpstr>Adult Heart Retransplants Kaplan-Meier Survival by Era (Retransplants: January 1982 – June 2012) Retransplant Indication: Rejection</vt:lpstr>
      <vt:lpstr>Adult Heart Retransplants Kaplan-Meier Survival by Era (Retransplants: January 1982 – June 2012) Retransplant Indication: Non-specific</vt:lpstr>
      <vt:lpstr>Adult Heart Transplants Kaplan-Meier Survival by Era (Transplants: January 1982 – June 2012) Diagnosis: Valvular </vt:lpstr>
      <vt:lpstr>Adult Heart Transplants Kaplan-Meier Survival by PVR  (Transplants: January 2003 – June 2012)</vt:lpstr>
      <vt:lpstr>Adult Heart Transplants Kaplan-Meier Survival by BMI Group (Transplants: January 2006 – June 2012)</vt:lpstr>
      <vt:lpstr>Adult Heart Retransplants Kaplan-Meier Survival by BMI Group (Retransplants: January 2006 – June 2012)</vt:lpstr>
      <vt:lpstr>Adult Heart Transplants Kaplan-Meier Survival by Recipient Diabetes Mellitus  (Transplants: January 2003 – June 2012)</vt:lpstr>
      <vt:lpstr>Adult Heart Transplants Kaplan-Meier Survival by Recipient Diabetes Mellitus and Transplant Type (Transplants: January 2003 – June 2012)</vt:lpstr>
      <vt:lpstr>Adult Heart Transplants Kaplan-Meier Survival by Recipient Cigarette History  (Transplants: July 2004 – June 2012)</vt:lpstr>
      <vt:lpstr>Adult Heart Transplants Kaplan-Meier Survival by Recipient Cigarette History and Transplant Type (Transplants: July 2004 – June 2012)</vt:lpstr>
      <vt:lpstr>Adult Heart Transplants Kaplan-Meier Survival by Recipient COPD History  (Transplants: January 2003 – June 2012)</vt:lpstr>
      <vt:lpstr>Adult Heart Transplants Kaplan-Meier Survival by VAD usage   (Transplants: January 1999 – June 2012)</vt:lpstr>
      <vt:lpstr>Adult Heart Transplants Kaplan-Meier Survival by VAD usage Conditional on Survival to 6 Months (Transplants: January 1999 – June 2012)</vt:lpstr>
      <vt:lpstr>Adult Heart Transplants Kaplan-Meier Survival by VAD usage (Transplants: January 2005 – June 2012)</vt:lpstr>
      <vt:lpstr>Adult Heart Transplants Kaplan-Meier Survival by VAD usage and Transplant Type  (Transplants: January 1999 – June 2012)</vt:lpstr>
      <vt:lpstr>Adult Heart Transplants Kaplan-Meier Survival by VAD Usage and Transplant Type Conditional on Survival to 6 Months (Transplants: January 1999 – June 2012)</vt:lpstr>
      <vt:lpstr>Adult Heart Retransplants  1 Year Survival</vt:lpstr>
      <vt:lpstr>Adult Heart Transplants Kaplan-Meier Survival by Employment Status at 1 Year Conditional on Survival to 1 Year (1 Year Follow-ups: January 2000 – June 2012)</vt:lpstr>
      <vt:lpstr>Adult Heart Transplants Kaplan-Meier Survival by Employment Status at 1 Year and Transplant Type Conditional on Survival to 1 Year (1 Year Follow-ups: January 2000 – June 2012)</vt:lpstr>
      <vt:lpstr>Adult Heart Transplants Cause of Death (Deaths: January 1994 – June 2013)</vt:lpstr>
      <vt:lpstr>Adult Heart Retransplants Cause of Death (Deaths: January 1994 – June 2013)</vt:lpstr>
      <vt:lpstr>Adult Heart Transplants  Relative Incidence of Leading Causes of Death (Deaths: January 1994 – June 2013)</vt:lpstr>
      <vt:lpstr>Adult Heart Transplants Cumulative Incidence of Leading Causes of Death (Transplants: January 1994 – June 2012)</vt:lpstr>
      <vt:lpstr>Adult Heart Transplants  Relative Incidence of Leading Causes of Death (Deaths: January 2006 – June 2013)</vt:lpstr>
      <vt:lpstr>Adult Heart Transplants Cumulative Incidence of Leading Causes of Death (Transplants: January 2005 – June 2012)</vt:lpstr>
      <vt:lpstr>Adult Heart Retransplants  Relative Incidence of Leading Causes of Death for Retransplants (Deaths: January 1994 – June 2013)</vt:lpstr>
      <vt:lpstr>Adult Heart Retransplants Cumulative Incidence of Leading Causes of Death (Retransplants: January 1994 – June 2012)</vt:lpstr>
      <vt:lpstr>Adult Heart Retransplants  Relative Incidence of Leading Causes of Death for Retransplants (Deaths: January 2006 – June 2013)</vt:lpstr>
      <vt:lpstr>Adult Heart Transplants  Cause of Death from Leading Causes by Retransplant Indication and for Primary Transplant (Deaths: January 1994 – June 2013) </vt:lpstr>
      <vt:lpstr>Adult Heart Transplants Kaplan-Meier Survival by PRA Group (Transplants: January 2006 – June 2012)</vt:lpstr>
      <vt:lpstr>PowerPoint Presentation</vt:lpstr>
      <vt:lpstr>Adult Heart Transplants Functional Status of Surviving Recipients by Karnofsky Score (Follow-ups: January 2006 – June 2013)</vt:lpstr>
      <vt:lpstr>Adult Heart Transplants Employment Status of Surviving Recipients  (Follow-ups: January 2000 – June 2013)</vt:lpstr>
      <vt:lpstr>Adult Heart Transplants Employment Status of Surviving Recipients Age at Follow-up: 25-60 Years  (Follow-ups: January 2000 – June 2013)</vt:lpstr>
      <vt:lpstr>Adult Heart Transplants Functional Status of Surviving Recipients by Karnofsky Score and Transplant Type (Follow-ups: January 2006 – June 2013)</vt:lpstr>
      <vt:lpstr>Adult Heart Transplants Employment Status of Surviving Recipients by Transplant Type (Follow-ups: January 2000 – June 2013)</vt:lpstr>
      <vt:lpstr>Adult Heart Transplants Employment Status of Surviving Recipients by Transplant Type Age at Follow-up: 25-60 Years  (Follow-ups: January 2000 – June 2013)</vt:lpstr>
      <vt:lpstr>Adult Heart Transplants Rehospitalization Post Transplant of Surviving Recipients  (Follow-ups: January 2000 – June 2013)</vt:lpstr>
      <vt:lpstr>Adult Heart Transplants Cumulative Morbidity Rates in Survivors within 1, 5 and 10 Years Post Transplant (Follow-ups: January 1995 – June 2013)</vt:lpstr>
      <vt:lpstr>Adult Heart Transplants Cumulative Morbidity Rates in Survivors within 1, 5 and 10 Years Post Transplant (Transplants: January 1995 – June 2003)  For the Same Patients</vt:lpstr>
      <vt:lpstr>Adult Heart Retransplants Cumulative Morbidity Rates in Survivors within 1, 5 and 10 Years Post Transplant (Follow-ups: January 1995 – June 2013)</vt:lpstr>
      <vt:lpstr>Adult Heart Transplants Freedom from Cardiac Allograft Vasculopathy by Transplant Type and Era (Transplants: April 1994 – June 2012)</vt:lpstr>
      <vt:lpstr>Adult Heart Transplants Freedom from Cardiac Allograft Vasculopathy by Transplant Type and Ischemia Time (Transplants: April 1994 – June 2012)</vt:lpstr>
      <vt:lpstr>Adult Heart Transplants Freedom from Cardiac Allograft Vasculopathy by Transplant Type and Gender (Transplants: April 1994 – June 2012)</vt:lpstr>
      <vt:lpstr>Adult Heart Transplants Survival After Report of CAV Within 3 Years of Transplant and Survival In Patients Without CAV* by Transplant Type (Transplants: April 1994 – June 2012)</vt:lpstr>
      <vt:lpstr>Adult Heart Transplants Survival After Report of CAV Within 3 Years of Transplant and Survival In Patients Without CAV* by Era (Transplants: April 1994 – June 2012)</vt:lpstr>
      <vt:lpstr>Adult Heart Transplants Freedom from Severe Renal Dysfunction by Transplant Type and Era*  (Transplants: April 1994 – June 2012)</vt:lpstr>
      <vt:lpstr>Adult Heart Transplants Freedom from Severe Renal Dysfunction* Stratified by Ischemia Time (Transplants: April 1994 – June 2012)</vt:lpstr>
      <vt:lpstr>Adult Heart Transplants Kaplan-Meier Survival by Renal Dysfunction Within 1st Year Conditional on Survival to 1 Year  (1 year follow-ups: April 1994 – June 2012)</vt:lpstr>
      <vt:lpstr>Adult Heart Transplants  Post Transplant Malignancy (Follow-ups: April 1994 – June 2013) Cumulative Morbidity Rates in Survivors</vt:lpstr>
      <vt:lpstr>Adult Heart Transplants Freedom from Malignancy by Transplant and Malignancy Type (Follow-ups: April 1994 – June 2013)</vt:lpstr>
      <vt:lpstr>Adult Heart Transplants Freedom from Malignancy by Maintenance Immunosuppression Combinations at Discharge Conditional on Survival to 14 days (Transplants: January 2001 – June 2012)</vt:lpstr>
      <vt:lpstr>Adult Heart Transplants Freedom from Malignancy by Transplant Type and Era (Transplants: April 1994 – June 2012)</vt:lpstr>
      <vt:lpstr>Adult Heart Transplants Freedom from Malignancy by Era and Gender (Transplants: April 1994 – June 2012)</vt:lpstr>
      <vt:lpstr>Adult Heart Transplants Freedom from Skin Malignancy by Transplant Type and Era (Transplants: April 1994 – June 2012)</vt:lpstr>
      <vt:lpstr>Adult Heart Transplants Freedom from Lymphoma by Transplant Type and Era (Transplants: April 1994 – June 2012)</vt:lpstr>
      <vt:lpstr>Adult Heart Transplants Freedom from Other* Malignancy by Era  (Transplants: April 1994 – June 2012)</vt:lpstr>
      <vt:lpstr>Adult Heart Transplants Survival After Report of Malignancy Within 3 Years of Transplant and Survival In Patients Without Malignancy* (Transplants: April 1994 – June 2012)</vt:lpstr>
      <vt:lpstr>Adult Heart Transplants Survival After Report of Skin Malignancy or Lymphoma Within 3 Years of Transplant and Survival In Patients Without Malignancy* (Transplants: April 1994 – June 2012)</vt:lpstr>
      <vt:lpstr>PowerPoint Presentation</vt:lpstr>
      <vt:lpstr>ADULT HEART TRANSPLANTS (2007-6/2012) Risk Factors For 1 Year Mortality</vt:lpstr>
      <vt:lpstr>ADULT HEART TRANSPLANTS (2007-6/2012) Risk Factors For 1 Year Mortality</vt:lpstr>
      <vt:lpstr>ADULT HEART TRANSPLANTS (2007-6/2012) Risk Factors For 1 Year Mortality with 95% Confidence Limits  Recipient Age</vt:lpstr>
      <vt:lpstr>ADULT HEART TRANSPLANTS (2007-6/2012) Risk Factors For 1 Year Mortality with 95% Confidence Limits  Donor Age</vt:lpstr>
      <vt:lpstr>ADULT HEART TRANSPLANTS (2007-6/2012) Risk Factors For 1 Year Mortality with 95% Confidence Limits  Recipient Height</vt:lpstr>
      <vt:lpstr>ADULT HEART TRANSPLANTS (2007-6/2012) Risk Factors For 1 Year Mortality with 95% Confidence Limits  Ischemia Time</vt:lpstr>
      <vt:lpstr>ADULT HEART TRANSPLANTS (2007-6/2012) Risk Factors For 1 Year Mortality with 95% Confidence Limits  Center Volume</vt:lpstr>
      <vt:lpstr>ADULT HEART TRANSPLANTS (2007-6/2012) Risk Factors For 1 Year Mortality with 95% Confidence Limits  Recipient Pre-Transplant Bilirubin</vt:lpstr>
      <vt:lpstr>ADULT HEART TRANSPLANTS (2007-6/2012) Risk Factors For 1 Year Mortality with 95% Confidence Limits  Recipient Pre-Transplant Creatinine</vt:lpstr>
      <vt:lpstr>ADULT HEART TRANSPLANTS (2003-6/2008) Risk Factors For 5 Year Mortality</vt:lpstr>
      <vt:lpstr>ADULT HEART TRANSPLANTS (2003-6/2008) Risk Factors For 5 Year Mortality</vt:lpstr>
      <vt:lpstr>ADULT HEART TRANSPLANTS (2003-6/2008) Risk Factors For 5 Year Mortality with 95% Confidence Limits  Recipient Age</vt:lpstr>
      <vt:lpstr>ADULT HEART TRANSPLANTS (2003-6/2008) Risk Factors For 5 Year Mortality with 95% Confidence Limits  Donor Age</vt:lpstr>
      <vt:lpstr>ADULT HEART TRANSPLANTS (2003-6/2008) Risk Factors For 5 Year Mortality with 95% Confidence Limits  Recipient Height</vt:lpstr>
      <vt:lpstr>ADULT HEART TRANSPLANTS (2003-6/2008) Risk Factors For 5 Year Mortality with 95% Confidence Limits  Recipient and Donor BMI</vt:lpstr>
      <vt:lpstr>ADULT HEART TRANSPLANTS (2003-6/2008) Risk Factors For 5 Year Mortality with 95% Confidence Limits  Ischemia Time</vt:lpstr>
      <vt:lpstr>ADULT HEART TRANSPLANTS (2003-6/2008) Risk Factors For 5 Year Mortality with 95% Confidence Limits  Center Volume</vt:lpstr>
      <vt:lpstr>ADULT HEART TRANSPLANTS (2003-6/2008) Risk Factors For 5 Year Mortality with 95% Confidence Limits  Recipient Pre-Transplant Bilirubin</vt:lpstr>
      <vt:lpstr>ADULT HEART TRANSPLANTS (2003-6/2008) Risk Factors For 5 Year Mortality with 95% Confidence Limits  Recipient Pre-Transplant Creatinine</vt:lpstr>
      <vt:lpstr>ADULT HEART TRANSPLANTS (2003-6/2008) Risk Factors For 5 Year Mortality with 95% Confidence Limits  Recipient Most Recent Class I PRA (%)</vt:lpstr>
      <vt:lpstr>ADULT HEART TRANSPLANTS (2003-6/2008) Risk Factors For 5 Year Mortality with 95% Confidence Limits  Transpulmonary Pressure Gradient (TPG)</vt:lpstr>
      <vt:lpstr>ADULT HEART TRANSPLANTS (2003-6/2008) Risk Factors For 5 Year Mortality Conditional on Survival to 1 Year </vt:lpstr>
      <vt:lpstr>ADULT HEART TRANSPLANTS (2003-6/2008) Risk Factors For 5 Year Mortality Conditional on Survival to 1 Year </vt:lpstr>
      <vt:lpstr>ADULT HEART TRANSPLANTS (2003-6/2008) Risk Factors For 5 Year Mortality with 95% Confidence Limits Conditional on Survival to 1 Year  Donor Age - Recipient Age</vt:lpstr>
      <vt:lpstr>ADULT HEART TRANSPLANTS (2003-6/2008) Risk Factors For 5 Year Mortality with 95% Confidence Limits Conditional on Survival to 1 Year   Recipient Height</vt:lpstr>
      <vt:lpstr>ADULT HEART TRANSPLANTS (2003-6/2008) Risk Factors For 5 Year Mortality with 95% Confidence Limits Conditional on Survival to 1 Year   Recipient Pre-Transplant Creatinine</vt:lpstr>
      <vt:lpstr>ADULT HEART TRANSPLANTS (1998-6/2003) Risk Factors For 10 Year Mortality</vt:lpstr>
      <vt:lpstr>ADULT HEART TRANSPLANTS (1998-6/2003) Risk Factors For 10 Year Mortality</vt:lpstr>
      <vt:lpstr>ADULT HEART TRANSPLANTS (1998-6/2003) Risk Factors For 10 Year Mortality with 95% Confidence Limits  Recipient Age</vt:lpstr>
      <vt:lpstr>ADULT HEART TRANSPLANTS (1998-6/2003) Risk Factors For 10 Year Mortality with 95% Confidence Limits  Donor Age</vt:lpstr>
      <vt:lpstr>ADULT HEART TRANSPLANTS (1998-6/2003) Risk Factors For 10 Year Mortality with 95% Confidence Limits  Recipient Weight</vt:lpstr>
      <vt:lpstr>ADULT HEART TRANSPLANTS (1998-6/2003) Risk Factors For 10 Year Mortality with 95% Confidence Limits  Donor Weight</vt:lpstr>
      <vt:lpstr>ADULT HEART TRANSPLANTS (1998-6/2003) Risk Factors For 10 Year Mortality with 95% Confidence Limits  Ischemia Time</vt:lpstr>
      <vt:lpstr>ADULT HEART TRANSPLANTS (1998-6/2003) Risk Factors For 10 Year Mortality with 95% Confidence Limits  Center Volume</vt:lpstr>
      <vt:lpstr>ADULT HEART TRANSPLANTS (1998-6/2003) Risk Factors For 10 Year Mortality with 95% Confidence Limits  Recipient Pre-Transplant Bilirubin</vt:lpstr>
      <vt:lpstr>ADULT HEART TRANSPLANTS (1998-6/2003) Risk Factors For 10 Year Mortality with 95% Confidence Limits  Recipient Pre-Transplant Creatinine</vt:lpstr>
      <vt:lpstr>ADULT HEART TRANSPLANTS (1993-6/1998) Risk Factors For 15 Year Mortality</vt:lpstr>
      <vt:lpstr>ADULT HEART TRANSPLANTS (1993-6/1998) Risk Factors For 15 Year Mortality</vt:lpstr>
      <vt:lpstr>ADULT HEART TRANSPLANTS (1993-6/1998) Risk Factors For 15 Year Mortality with 95% Confidence Limits  Recipient Age</vt:lpstr>
      <vt:lpstr>ADULT HEART TRANSPLANTS (1993-6/1998) Risk Factors For 15 Year Mortality with 95% Confidence Limits  Donor Age – Recipient Age</vt:lpstr>
      <vt:lpstr>ADULT HEART TRANSPLANTS (1993-6/1998) Risk Factors For 15 Year Mortality with 95% Confidence Limits  Recipient BMI</vt:lpstr>
      <vt:lpstr>ADULT HEART TRANSPLANTS (1993-6/1998) Risk Factors For 15 Year Mortality with 95% Confidence Limits  Ischemia Time</vt:lpstr>
      <vt:lpstr>ADULT HEART TRANSPLANTS (1993-6/1998) Risk Factors For 15 Year Mortality with 95% Confidence Limits  Center Volume</vt:lpstr>
      <vt:lpstr>ADULT HEART TRANSPLANTS (1993-6/1998) Risk Factors For 15 Year Mortality with 95% Confidence Limits  Recipient Pre-Transplant Creatinine</vt:lpstr>
      <vt:lpstr>ADULT HEART TRANSPLANTS (1988-6/1993) Risk Factors For 20 Year Mortality</vt:lpstr>
      <vt:lpstr>ADULT HEART TRANSPLANTS (1988-6/1993) Risk Factors For 20 Year Mortality</vt:lpstr>
      <vt:lpstr>ADULT HEART TRANSPLANTS (1988-6/1993) Risk Factors For 20 Year Mortality with 95% Confidence Limits  Recipient Age</vt:lpstr>
      <vt:lpstr>ADULT HEART TRANSPLANTS (1988-6/1993) Risk Factors For 20 Year Mortality with 95% Confidence Limits  Percentage Difference in Donor Age and Recipient Age</vt:lpstr>
      <vt:lpstr>ADULT HEART TRANSPLANTS (1988-6/1993) Risk Factors For 20 Year Mortality with 95% Confidence Limits  Center Volume</vt:lpstr>
      <vt:lpstr>ADULT HEART TRANSPLANTS (2007-6/2012) Risk Factors for Developing Severe Renal Dysfunction within 1 Year Limited to Recipients without Severe Renal Dysfunction* Pre-Transplant Conditional on Survival to Transplant Discharge</vt:lpstr>
      <vt:lpstr>ADULT HEART TRANSPLANTS (2007-6/2012) Risk Factors for Developing Severe Renal Dysfunction within 1 Year Limited to Recipients without Severe Renal Dysfunction* Pre-Transplant Conditional on Survival to Transplant Discharge</vt:lpstr>
      <vt:lpstr>ADULT HEART TRANSPLANTS (2007-6/2012) Risk Factors for Developing Severe Renal Dysfunction within 1 Year Limited to Recipients without Severe Renal Dysfunction* Pre-Transplant Conditional on Survival to Transplant Discharge  Recipient Age</vt:lpstr>
      <vt:lpstr>ADULT HEART TRANSPLANTS (2007-6/2012) Risk Factors for Developing Severe Renal Dysfunction within 1 Year Limited to Recipients without Severe Renal Dysfunction* Pre-Transplant Conditional on Survival to Transplant Discharge  Recipient Weight</vt:lpstr>
      <vt:lpstr>ADULT HEART TRANSPLANTS (2007-6/2012) Risk Factors for Developing Severe Renal Dysfunction within 1 Year Limited to Recipients without Severe Renal Dysfunction* Pre-Transplant Conditional on Survival to Transplant Discharge  Recipient Pre-Transplant Creatinine</vt:lpstr>
      <vt:lpstr>ADULT HEART TRANSPLANTS (2003-6/2008) Risk Factors for Developing Severe Renal Dysfunction within 5 Years Limited to Recipients without Severe Renal Dysfunction* Pre-Transplant Conditional on Survival to Transplant Discharge</vt:lpstr>
      <vt:lpstr>ADULT HEART TRANSPLANTS (2003-6/2008) Risk Factors for Developing Severe Renal Dysfunction within 5 Years Limited to Recipients without Severe Renal Dysfunction* Pre-Transplant Conditional on Survival to Transplant Discharge</vt:lpstr>
      <vt:lpstr>ADULT HEART TRANSPLANTS (2003-6/2008) Risk Factors for Developing Severe Renal Dysfunction within 5 Years Limited to Recipients without Severe Renal Dysfunction* Pre-Transplant Conditional on Survival to Transplant Discharge  Recipient Age</vt:lpstr>
      <vt:lpstr>ADULT HEART TRANSPLANTS (2003-6/2008) Risk Factors for Developing Severe Renal Dysfunction within 5 Years Limited to Recipients without Severe Renal Dysfunction* Pre-Transplant Conditional on Survival to Transplant Discharge  Recipient Weight</vt:lpstr>
      <vt:lpstr>ADULT HEART TRANSPLANTS (2003-6/2008) Risk Factors for Developing Severe Renal Dysfunction within 5 Years Limited to Recipients without Severe Renal Dysfunction* Pre-Transplant Conditional on Survival to Transplant Discharge  Recipient Pre-Transplant Creatinine</vt:lpstr>
      <vt:lpstr>ADULT HEART TRANSPLANTS (2003-6/2008) Risk Factors for Developing Severe Renal Dysfunction within 5 Years Limited to Recipients without Severe Renal Dysfunction* Pre-Transplant Conditional on Survival to Transplant Discharge  Recipient Pre-Transplant Bilirubin</vt:lpstr>
      <vt:lpstr>ADULT HEART TRANSPLANTS (2003-6/2008) Risk Factors for Developing Severe Renal Dysfunction within 5 Years Limited to Recipients without Severe Renal Dysfunction* Pre-Transplant Conditional on Survival to Transplant Discharge  Recipient Pulmonary Artery Systolic Pressure</vt:lpstr>
      <vt:lpstr>ADULT HEART TRANSPLANTS (2000-6/2005) Risk Factors for Developing Non-Skin Malignancy within 8 Years Limited to Recipients without Malignancy Pre-Transplant Conditional on Survival to Transplant Discharge</vt:lpstr>
      <vt:lpstr>ADULT HEART TRANSPLANTS (2000-6/2005) Risk Factors for Developing Non-Skin Malignancy within 8 Years Limited to Recipients without Malignancy Pre-Transplant Conditional on Survival to Transplant Discharge</vt:lpstr>
      <vt:lpstr>ADULT HEART TRANSPLANTS (2000-6/2005) Risk Factors for Developing Non-Skin Malignancy within 8 Years Limited to Recipients without Malignancy Pre-Transplant Conditional on Survival to Transplant Discharge  Recipient Age</vt:lpstr>
      <vt:lpstr>ADULT HEART TRANSPLANTS (2000-6/2005) Risk Factors for Developing Non-Skin Malignancy within 8 Years Limited to Recipients without Malignancy Pre-Transplant Conditional on Survival to Transplant Discharge  Ischemia Time</vt:lpstr>
      <vt:lpstr>ADULT HEART TRANSPLANTS (2000-6/2005) Risk Factors for Developing Non-Skin Malignancy within 8 Years Limited to Recipients without Malignancy Pre-Transplant Conditional on Survival to Transplant Discharge  Center Volume</vt:lpstr>
      <vt:lpstr>ADULT HEART TRANSPLANTS (2000-6/2005) Risk Factors for Developing Non-Skin Malignancy within 8 Years Limited to Recipients without Malignancy Pre-Transplant Conditional on Survival to Transplant Discharge  Donor Weight</vt:lpstr>
      <vt:lpstr>ADULT HEART TRANSPLANTS (2000-6/2005) Risk Factors for Developing Non-Skin Malignancy within 8 Years Limited to Recipients without Malignancy Pre-Transplant Conditional on Survival to Transplant Discharge  Donor Height</vt:lpstr>
      <vt:lpstr>ADULT HEART TRANSPLANTS (2000-6/2005) Risk Factors for Developing Non-Skin Malignancy within 8 Years Limited to Recipients without Malignancy Pre-Transplant Conditional on Survival to Transplant Discharge  Donor/Recipient Height Ratio</vt:lpstr>
      <vt:lpstr>ADULT HEART TRANSPLANTS (2003-6/2008) Risk Factors for Developing CAV within 5 Years Conditional on Survival to Transplant Discharge</vt:lpstr>
      <vt:lpstr>ADULT HEART TRANSPLANTS (2003-6/2008) Risk Factors for Developing CAV within 5 Years Conditional on Survival to Transplant Discharge</vt:lpstr>
      <vt:lpstr>ADULT HEART TRANSPLANTS (2003-6/2008) Risk Factors for Developing CAV within 5 Years Conditional on Survival to Transplant Discharge Recipient BMI</vt:lpstr>
      <vt:lpstr>ADULT HEART TRANSPLANTS (2003-6/2008) Risk Factors for Developing CAV within 5 Years Conditional on Survival to Transplant Discharge Donor BMI</vt:lpstr>
      <vt:lpstr>ADULT HEART TRANSPLANTS (2003-6/2008) Risk Factors for Developing CAV within 5 Years Conditional on Survival to Transplant Discharge Donor Height</vt:lpstr>
      <vt:lpstr>ADULT HEART TRANSPLANTS (2003-6/2008) Risk Factors for Developing CAV within 5 Years Conditional on Survival to Transplant Discharge Donor Weight/Recipient Weight</vt:lpstr>
      <vt:lpstr>ADULT HEART TRANSPLANTS (2003-6/2008) Risk Factors for Developing CAV within 5 Years Conditional on Survival to Transplant Discharge Donor Age</vt:lpstr>
    </vt:vector>
  </TitlesOfParts>
  <Company>UNOS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UNOS Slide Template</dc:title>
  <dc:creator>Manny Carwile</dc:creator>
  <cp:lastModifiedBy>Anna Y. Kucheryavaya</cp:lastModifiedBy>
  <cp:revision>2286</cp:revision>
  <dcterms:created xsi:type="dcterms:W3CDTF">2009-06-30T12:53:17Z</dcterms:created>
  <dcterms:modified xsi:type="dcterms:W3CDTF">2014-10-01T12:45:28Z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0x010100B9F1888A67B08347AB72B1A336AD4062</vt:lpwstr>
  </property>
</Properties>
</file>